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gif" ContentType="image/gif"/>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p:sldMasterIdLst>
    <p:sldMasterId id="2147483648" r:id="rId1"/>
  </p:sldMasterIdLst>
  <p:notesMasterIdLst>
    <p:notesMasterId r:id="rId2"/>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12192000" cy="6858000"/>
  <p:notesSz cx="6858000" cy="9144000"/>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 Type="http://schemas.openxmlformats.org/officeDocument/2006/relationships/notesMaster" Target="notesMasters/notesMaster1.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 Type="http://schemas.openxmlformats.org/officeDocument/2006/relationships/slide" Target="slides/slide1.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 Type="http://schemas.openxmlformats.org/officeDocument/2006/relationships/slide" Target="slides/slide2.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tags" Target="tags/tag392.xml" /><Relationship Id="rId48" Type="http://schemas.openxmlformats.org/officeDocument/2006/relationships/presProps" Target="presProps.xml" /><Relationship Id="rId49" Type="http://schemas.openxmlformats.org/officeDocument/2006/relationships/viewProps" Target="viewProps.xml" /><Relationship Id="rId5" Type="http://schemas.openxmlformats.org/officeDocument/2006/relationships/slide" Target="slides/slide3.xml" /><Relationship Id="rId50" Type="http://schemas.openxmlformats.org/officeDocument/2006/relationships/theme" Target="theme/theme1.xml" /><Relationship Id="rId51" Type="http://schemas.openxmlformats.org/officeDocument/2006/relationships/tableStyles" Target="tableStyles.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s>
</file>

<file path=ppt/notesMasters/_rels/notesMaster1.xml.rels>&#65279;<?xml version="1.0" encoding="utf-8" standalone="yes"?><Relationships xmlns="http://schemas.openxmlformats.org/package/2006/relationships"><Relationship Id="rId1" Type="http://schemas.openxmlformats.org/officeDocument/2006/relationships/tags" Target="../tags/tag76.xml" /><Relationship Id="rId2" Type="http://schemas.openxmlformats.org/officeDocument/2006/relationships/tags" Target="../tags/tag77.xml" /><Relationship Id="rId3" Type="http://schemas.openxmlformats.org/officeDocument/2006/relationships/tags" Target="../tags/tag78.xml" /><Relationship Id="rId4" Type="http://schemas.openxmlformats.org/officeDocument/2006/relationships/tags" Target="../tags/tag79.xml" /><Relationship Id="rId5" Type="http://schemas.openxmlformats.org/officeDocument/2006/relationships/tags" Target="../tags/tag80.xml" /><Relationship Id="rId6" Type="http://schemas.openxmlformats.org/officeDocument/2006/relationships/tags" Target="../tags/tag81.xml" /><Relationship Id="rId7" Type="http://schemas.openxmlformats.org/officeDocument/2006/relationships/tags" Target="../tags/tag82.xml" /><Relationship Id="rId8"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 Id="rId3" Type="http://schemas.openxmlformats.org/officeDocument/2006/relationships/tags" Target="../tags/tag86.xml" /><Relationship Id="rId4" Type="http://schemas.openxmlformats.org/officeDocument/2006/relationships/tags" Target="../tags/tag87.xml" /><Relationship Id="rId5" Type="http://schemas.openxmlformats.org/officeDocument/2006/relationships/tags" Target="../tags/tag88.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 Id="rId3" Type="http://schemas.openxmlformats.org/officeDocument/2006/relationships/tags" Target="../tags/tag256.xml" /><Relationship Id="rId4" Type="http://schemas.openxmlformats.org/officeDocument/2006/relationships/tags" Target="../tags/tag257.xml" /><Relationship Id="rId5" Type="http://schemas.openxmlformats.org/officeDocument/2006/relationships/tags" Target="../tags/tag258.xml" /><Relationship Id="rId6" Type="http://schemas.openxmlformats.org/officeDocument/2006/relationships/tags" Target="../tags/tag259.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 Id="rId3" Type="http://schemas.openxmlformats.org/officeDocument/2006/relationships/tags" Target="../tags/tag271.xml" /><Relationship Id="rId4" Type="http://schemas.openxmlformats.org/officeDocument/2006/relationships/tags" Target="../tags/tag272.xml" /><Relationship Id="rId5" Type="http://schemas.openxmlformats.org/officeDocument/2006/relationships/tags" Target="../tags/tag273.xml" /><Relationship Id="rId6" Type="http://schemas.openxmlformats.org/officeDocument/2006/relationships/tags" Target="../tags/tag274.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 Id="rId3" Type="http://schemas.openxmlformats.org/officeDocument/2006/relationships/tags" Target="../tags/tag289.xml" /><Relationship Id="rId4" Type="http://schemas.openxmlformats.org/officeDocument/2006/relationships/tags" Target="../tags/tag290.xml" /><Relationship Id="rId5" Type="http://schemas.openxmlformats.org/officeDocument/2006/relationships/tags" Target="../tags/tag291.xml" /><Relationship Id="rId6" Type="http://schemas.openxmlformats.org/officeDocument/2006/relationships/tags" Target="../tags/tag292.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 Id="rId3" Type="http://schemas.openxmlformats.org/officeDocument/2006/relationships/tags" Target="../tags/tag299.xml" /><Relationship Id="rId4" Type="http://schemas.openxmlformats.org/officeDocument/2006/relationships/tags" Target="../tags/tag300.xml" /><Relationship Id="rId5" Type="http://schemas.openxmlformats.org/officeDocument/2006/relationships/tags" Target="../tags/tag30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 Id="rId3" Type="http://schemas.openxmlformats.org/officeDocument/2006/relationships/tags" Target="../tags/tag324.xml" /><Relationship Id="rId4" Type="http://schemas.openxmlformats.org/officeDocument/2006/relationships/tags" Target="../tags/tag325.xml" /><Relationship Id="rId5" Type="http://schemas.openxmlformats.org/officeDocument/2006/relationships/tags" Target="../tags/tag326.xml" /><Relationship Id="rId6" Type="http://schemas.openxmlformats.org/officeDocument/2006/relationships/tags" Target="../tags/tag327.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38.xml" /><Relationship Id="rId2" Type="http://schemas.openxmlformats.org/officeDocument/2006/relationships/notesMaster" Target="../notesMasters/notesMaster1.xml" /><Relationship Id="rId3" Type="http://schemas.openxmlformats.org/officeDocument/2006/relationships/tags" Target="../tags/tag350.xml" /><Relationship Id="rId4" Type="http://schemas.openxmlformats.org/officeDocument/2006/relationships/tags" Target="../tags/tag351.xml" /><Relationship Id="rId5" Type="http://schemas.openxmlformats.org/officeDocument/2006/relationships/tags" Target="../tags/tag352.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41.xml" /><Relationship Id="rId2" Type="http://schemas.openxmlformats.org/officeDocument/2006/relationships/notesMaster" Target="../notesMasters/notesMaster1.xml" /><Relationship Id="rId3" Type="http://schemas.openxmlformats.org/officeDocument/2006/relationships/tags" Target="../tags/tag370.xml" /><Relationship Id="rId4" Type="http://schemas.openxmlformats.org/officeDocument/2006/relationships/tags" Target="../tags/tag371.xml" /><Relationship Id="rId5" Type="http://schemas.openxmlformats.org/officeDocument/2006/relationships/tags" Target="../tags/tag372.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 Id="rId3" Type="http://schemas.openxmlformats.org/officeDocument/2006/relationships/tags" Target="../tags/tag106.xml" /><Relationship Id="rId4" Type="http://schemas.openxmlformats.org/officeDocument/2006/relationships/tags" Target="../tags/tag107.xml" /><Relationship Id="rId5" Type="http://schemas.openxmlformats.org/officeDocument/2006/relationships/tags" Target="../tags/tag108.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 Id="rId3" Type="http://schemas.openxmlformats.org/officeDocument/2006/relationships/tags" Target="../tags/tag114.xml" /><Relationship Id="rId4" Type="http://schemas.openxmlformats.org/officeDocument/2006/relationships/tags" Target="../tags/tag115.xml" /><Relationship Id="rId5" Type="http://schemas.openxmlformats.org/officeDocument/2006/relationships/tags" Target="../tags/tag116.xml" /><Relationship Id="rId6" Type="http://schemas.openxmlformats.org/officeDocument/2006/relationships/tags" Target="../tags/tag117.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 Id="rId3" Type="http://schemas.openxmlformats.org/officeDocument/2006/relationships/tags" Target="../tags/tag126.xml" /><Relationship Id="rId4" Type="http://schemas.openxmlformats.org/officeDocument/2006/relationships/tags" Target="../tags/tag127.xml" /><Relationship Id="rId5" Type="http://schemas.openxmlformats.org/officeDocument/2006/relationships/tags" Target="../tags/tag128.xml" /><Relationship Id="rId6" Type="http://schemas.openxmlformats.org/officeDocument/2006/relationships/tags" Target="../tags/tag129.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 Id="rId3" Type="http://schemas.openxmlformats.org/officeDocument/2006/relationships/tags" Target="../tags/tag142.xml" /><Relationship Id="rId4" Type="http://schemas.openxmlformats.org/officeDocument/2006/relationships/tags" Target="../tags/tag143.xml" /><Relationship Id="rId5" Type="http://schemas.openxmlformats.org/officeDocument/2006/relationships/tags" Target="../tags/tag144.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 Id="rId3" Type="http://schemas.openxmlformats.org/officeDocument/2006/relationships/tags" Target="../tags/tag164.xml" /><Relationship Id="rId4" Type="http://schemas.openxmlformats.org/officeDocument/2006/relationships/tags" Target="../tags/tag165.xml" /><Relationship Id="rId5" Type="http://schemas.openxmlformats.org/officeDocument/2006/relationships/tags" Target="../tags/tag166.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 Id="rId3" Type="http://schemas.openxmlformats.org/officeDocument/2006/relationships/tags" Target="../tags/tag186.xml" /><Relationship Id="rId4" Type="http://schemas.openxmlformats.org/officeDocument/2006/relationships/tags" Target="../tags/tag187.xml" /><Relationship Id="rId5" Type="http://schemas.openxmlformats.org/officeDocument/2006/relationships/tags" Target="../tags/tag188.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 Id="rId3" Type="http://schemas.openxmlformats.org/officeDocument/2006/relationships/tags" Target="../tags/tag201.xml" /><Relationship Id="rId4" Type="http://schemas.openxmlformats.org/officeDocument/2006/relationships/tags" Target="../tags/tag202.xml" /><Relationship Id="rId5" Type="http://schemas.openxmlformats.org/officeDocument/2006/relationships/tags" Target="../tags/tag203.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 Id="rId3" Type="http://schemas.openxmlformats.org/officeDocument/2006/relationships/tags" Target="../tags/tag210.xml" /><Relationship Id="rId4" Type="http://schemas.openxmlformats.org/officeDocument/2006/relationships/tags" Target="../tags/tag211.xml" /><Relationship Id="rId5" Type="http://schemas.openxmlformats.org/officeDocument/2006/relationships/tags" Target="../tags/tag212.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a:xfrm>
            <a:off x="381000" y="685800"/>
            <a:ext cx="6096000" cy="3429000"/>
          </a:xfrm>
        </p:spPr>
      </p:sp>
      <p:sp>
        <p:nvSpPr>
          <p:cNvPr id="3" name="备注占位符 2"/>
          <p:cNvSpPr txBox="1">
            <a:spLocks noGrp="1"/>
          </p:cNvSpPr>
          <p:nvPr>
            <p:ph type="body" idx="1"/>
            <p:custDataLst>
              <p:tags r:id="rId5"/>
            </p:custDataLst>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a:xfrm>
            <a:off x="381000" y="685800"/>
            <a:ext cx="6096000" cy="3429000"/>
          </a:xfrm>
        </p:spPr>
      </p:sp>
      <p:sp>
        <p:nvSpPr>
          <p:cNvPr id="3" name="备注占位符 2"/>
          <p:cNvSpPr txBox="1">
            <a:spLocks noGrp="1"/>
          </p:cNvSpPr>
          <p:nvPr>
            <p:ph type="body" idx="1"/>
            <p:custDataLst>
              <p:tags r:id="rId5"/>
            </p:custDataLst>
          </p:nvPr>
        </p:nvSpPr>
        <p:spPr/>
        <p:txBody>
          <a:bodyPr/>
          <a:lstStyle/>
          <a:p>
            <a:pPr algn="ctr" rtl="0">
              <a:lnSpc>
                <a:spcPts val="3600"/>
              </a:lnSpc>
              <a:spcAft>
                <a:spcPct val="0"/>
              </a:spcAft>
              <a:defRPr/>
            </a:pPr>
            <a:r>
              <a:rPr lang="zh-CN" altLang="en-US" sz="1200" b="1">
                <a:gradFill>
                  <a:gsLst>
                    <a:gs pos="0">
                      <a:srgbClr val="000082"/>
                    </a:gs>
                    <a:gs pos="30000">
                      <a:srgbClr val="66008F"/>
                    </a:gs>
                    <a:gs pos="64999">
                      <a:srgbClr val="BA0066"/>
                    </a:gs>
                    <a:gs pos="89999">
                      <a:srgbClr val="FF0000"/>
                    </a:gs>
                    <a:gs pos="100000">
                      <a:srgbClr val="FF8200"/>
                    </a:gs>
                  </a:gsLst>
                  <a:lin ang="5400000" scaled="0"/>
                </a:gradFill>
                <a:latin typeface="楷体" panose="02010609060101010101" pitchFamily="49" charset="-122"/>
                <a:ea typeface="楷体" panose="02010609060101010101" pitchFamily="49" charset="-122"/>
              </a:rPr>
              <a:t>贾生</a:t>
            </a:r>
          </a:p>
          <a:p>
            <a:pPr algn="ctr" rtl="0">
              <a:lnSpc>
                <a:spcPts val="3600"/>
              </a:lnSpc>
              <a:spcAft>
                <a:spcPct val="0"/>
              </a:spcAft>
              <a:defRPr/>
            </a:pPr>
            <a:r>
              <a:rPr lang="zh-CN" altLang="en-US" sz="1200" b="1">
                <a:gradFill>
                  <a:gsLst>
                    <a:gs pos="0">
                      <a:srgbClr val="000082"/>
                    </a:gs>
                    <a:gs pos="30000">
                      <a:srgbClr val="66008F"/>
                    </a:gs>
                    <a:gs pos="64999">
                      <a:srgbClr val="BA0066"/>
                    </a:gs>
                    <a:gs pos="89999">
                      <a:srgbClr val="FF0000"/>
                    </a:gs>
                    <a:gs pos="100000">
                      <a:srgbClr val="FF8200"/>
                    </a:gs>
                  </a:gsLst>
                  <a:lin ang="5400000" scaled="0"/>
                </a:gradFill>
                <a:latin typeface="楷体" panose="02010609060101010101" pitchFamily="49" charset="-122"/>
                <a:ea typeface="楷体" panose="02010609060101010101" pitchFamily="49" charset="-122"/>
              </a:rPr>
              <a:t> 李商隐 </a:t>
            </a:r>
          </a:p>
          <a:p>
            <a:pPr algn="ctr" rtl="0">
              <a:lnSpc>
                <a:spcPts val="3600"/>
              </a:lnSpc>
              <a:spcAft>
                <a:spcPct val="0"/>
              </a:spcAft>
              <a:defRPr/>
            </a:pPr>
            <a:r>
              <a:rPr lang="zh-CN" altLang="en-US" sz="1200" b="1">
                <a:gradFill>
                  <a:gsLst>
                    <a:gs pos="0">
                      <a:srgbClr val="000082"/>
                    </a:gs>
                    <a:gs pos="30000">
                      <a:srgbClr val="66008F"/>
                    </a:gs>
                    <a:gs pos="64999">
                      <a:srgbClr val="BA0066"/>
                    </a:gs>
                    <a:gs pos="89999">
                      <a:srgbClr val="FF0000"/>
                    </a:gs>
                    <a:gs pos="100000">
                      <a:srgbClr val="FF8200"/>
                    </a:gs>
                  </a:gsLst>
                  <a:lin ang="5400000" scaled="0"/>
                </a:gradFill>
                <a:latin typeface="楷体" panose="02010609060101010101" pitchFamily="49" charset="-122"/>
                <a:ea typeface="楷体" panose="02010609060101010101" pitchFamily="49" charset="-122"/>
              </a:rPr>
              <a:t>宣室求贤访逐臣，贾生才调更无伦。可怜夜半虚前席，不问苍生问鬼神。</a:t>
            </a:r>
          </a:p>
          <a:p>
            <a:pPr algn="ctr" rtl="0">
              <a:lnSpc>
                <a:spcPts val="3600"/>
              </a:lnSpc>
              <a:spcAft>
                <a:spcPct val="0"/>
              </a:spcAft>
              <a:defRPr/>
            </a:pPr>
            <a:r>
              <a:rPr lang="zh-CN" altLang="en-US" sz="1200" b="1">
                <a:gradFill>
                  <a:gsLst>
                    <a:gs pos="0">
                      <a:srgbClr val="000082"/>
                    </a:gs>
                    <a:gs pos="30000">
                      <a:srgbClr val="66008F"/>
                    </a:gs>
                    <a:gs pos="64999">
                      <a:srgbClr val="BA0066"/>
                    </a:gs>
                    <a:gs pos="89999">
                      <a:srgbClr val="FF0000"/>
                    </a:gs>
                    <a:gs pos="100000">
                      <a:srgbClr val="FF8200"/>
                    </a:gs>
                  </a:gsLst>
                  <a:lin ang="5400000" scaled="0"/>
                </a:gradFill>
                <a:latin typeface="楷体" panose="02010609060101010101" pitchFamily="49" charset="-122"/>
                <a:ea typeface="楷体" panose="02010609060101010101" pitchFamily="49" charset="-122"/>
              </a:rPr>
              <a:t>这首咏史诗的前两句从正面落笔，似在褒扬汉文帝虚怀若谷、求贤若渴，以及对贾生高度重视与赞扬。后两句以“可怜”一转，揭示了汉文帝的真正目的不是为寻求治国安民之道，而是为了探求“鬼神”的本原。诗人运用欲抑先扬手法，辛辣讽刺了汉文帝的昏庸。</a:t>
            </a:r>
          </a:p>
          <a:p>
            <a:pPr algn="ctr" rtl="0">
              <a:lnSpc>
                <a:spcPts val="3600"/>
              </a:lnSpc>
              <a:spcAft>
                <a:spcPct val="0"/>
              </a:spcAft>
              <a:defRPr/>
            </a:pPr>
            <a:r>
              <a:rPr lang="zh-CN" altLang="en-US" sz="1200" b="1">
                <a:gradFill>
                  <a:gsLst>
                    <a:gs pos="0">
                      <a:srgbClr val="000082"/>
                    </a:gs>
                    <a:gs pos="30000">
                      <a:srgbClr val="66008F"/>
                    </a:gs>
                    <a:gs pos="64999">
                      <a:srgbClr val="BA0066"/>
                    </a:gs>
                    <a:gs pos="89999">
                      <a:srgbClr val="FF0000"/>
                    </a:gs>
                    <a:gs pos="100000">
                      <a:srgbClr val="FF8200"/>
                    </a:gs>
                  </a:gsLst>
                  <a:lin ang="5400000" scaled="0"/>
                </a:gradFill>
                <a:latin typeface="楷体" panose="02010609060101010101" pitchFamily="49" charset="-122"/>
                <a:ea typeface="楷体" panose="02010609060101010101" pitchFamily="49" charset="-122"/>
              </a:rPr>
              <a:t>游园不值</a:t>
            </a:r>
          </a:p>
          <a:p>
            <a:pPr algn="ctr" rtl="0">
              <a:lnSpc>
                <a:spcPts val="3600"/>
              </a:lnSpc>
              <a:spcAft>
                <a:spcPct val="0"/>
              </a:spcAft>
              <a:defRPr/>
            </a:pPr>
            <a:r>
              <a:rPr lang="zh-CN" altLang="en-US" sz="1200" b="1">
                <a:gradFill>
                  <a:gsLst>
                    <a:gs pos="0">
                      <a:srgbClr val="000082"/>
                    </a:gs>
                    <a:gs pos="30000">
                      <a:srgbClr val="66008F"/>
                    </a:gs>
                    <a:gs pos="64999">
                      <a:srgbClr val="BA0066"/>
                    </a:gs>
                    <a:gs pos="89999">
                      <a:srgbClr val="FF0000"/>
                    </a:gs>
                    <a:gs pos="100000">
                      <a:srgbClr val="FF8200"/>
                    </a:gs>
                  </a:gsLst>
                  <a:lin ang="5400000" scaled="0"/>
                </a:gradFill>
                <a:latin typeface="楷体" panose="02010609060101010101" pitchFamily="49" charset="-122"/>
                <a:ea typeface="楷体" panose="02010609060101010101" pitchFamily="49" charset="-122"/>
              </a:rPr>
              <a:t>叶绍翁 </a:t>
            </a:r>
          </a:p>
          <a:p>
            <a:pPr algn="ctr" rtl="0">
              <a:lnSpc>
                <a:spcPts val="3600"/>
              </a:lnSpc>
              <a:spcAft>
                <a:spcPct val="0"/>
              </a:spcAft>
              <a:defRPr/>
            </a:pPr>
            <a:r>
              <a:rPr lang="zh-CN" altLang="en-US" sz="1200" b="1">
                <a:gradFill>
                  <a:gsLst>
                    <a:gs pos="0">
                      <a:srgbClr val="000082"/>
                    </a:gs>
                    <a:gs pos="30000">
                      <a:srgbClr val="66008F"/>
                    </a:gs>
                    <a:gs pos="64999">
                      <a:srgbClr val="BA0066"/>
                    </a:gs>
                    <a:gs pos="89999">
                      <a:srgbClr val="FF0000"/>
                    </a:gs>
                    <a:gs pos="100000">
                      <a:srgbClr val="FF8200"/>
                    </a:gs>
                  </a:gsLst>
                  <a:lin ang="5400000" scaled="0"/>
                </a:gradFill>
                <a:latin typeface="楷体" panose="02010609060101010101" pitchFamily="49" charset="-122"/>
                <a:ea typeface="楷体" panose="02010609060101010101" pitchFamily="49" charset="-122"/>
              </a:rPr>
              <a:t>应怜屐齿印苍苔，小扣柴扉久不开。春色满园关不住，一枝红杏出墙来。</a:t>
            </a:r>
          </a:p>
          <a:p>
            <a:pPr algn="ctr" rtl="0">
              <a:lnSpc>
                <a:spcPts val="3600"/>
              </a:lnSpc>
              <a:spcAft>
                <a:spcPct val="0"/>
              </a:spcAft>
              <a:defRPr/>
            </a:pPr>
            <a:r>
              <a:rPr lang="zh-CN" altLang="en-US" sz="1200" b="1">
                <a:gradFill>
                  <a:gsLst>
                    <a:gs pos="0">
                      <a:srgbClr val="000082"/>
                    </a:gs>
                    <a:gs pos="30000">
                      <a:srgbClr val="66008F"/>
                    </a:gs>
                    <a:gs pos="64999">
                      <a:srgbClr val="BA0066"/>
                    </a:gs>
                    <a:gs pos="89999">
                      <a:srgbClr val="FF0000"/>
                    </a:gs>
                    <a:gs pos="100000">
                      <a:srgbClr val="FF8200"/>
                    </a:gs>
                  </a:gsLst>
                  <a:lin ang="5400000" scaled="0"/>
                </a:gradFill>
                <a:latin typeface="楷体" panose="02010609060101010101" pitchFamily="49" charset="-122"/>
                <a:ea typeface="楷体" panose="02010609060101010101" pitchFamily="49" charset="-122"/>
              </a:rPr>
              <a:t>这首诗前两句写诗人乘兴游园时，结果被拒之于门外。后两句则写诗人却另有所得，看到了满园春色，对春天流露出了赞美之情。诗人先遗憾，后高兴，感情的反差是非常大的。这里采用了欲扬先抑手法。</a:t>
            </a:r>
          </a:p>
        </p:txBody>
      </p:sp>
      <p:sp>
        <p:nvSpPr>
          <p:cNvPr id="4" name="灯片编号占位符 3"/>
          <p:cNvSpPr>
            <a:spLocks noGrp="1"/>
          </p:cNvSpPr>
          <p:nvPr>
            <p:ph type="sldNum" sz="quarter" idx="5"/>
            <p:custDataLst>
              <p:tags r:id="rId6"/>
            </p:custDataLst>
          </p:nvPr>
        </p:nvSpPr>
        <p:spPr/>
        <p:txBody>
          <a:bodyPr/>
          <a:lstStyle/>
          <a:p>
            <a:fld id="{9FE47E9D-1609-47B6-80B1-56BF5300E934}" type="slidenum">
              <a:rPr lang="zh-CN" altLang="en-US" smtClean="0">
                <a:solidFill>
                  <a:prstClr val="black"/>
                </a:solidFill>
                <a:latin typeface="Calibri"/>
                <a:ea typeface="宋体" panose="02010600030101010101" pitchFamily="2" charset="-122"/>
              </a:rPr>
              <a:t>25</a:t>
            </a:fld>
            <a:endParaRPr lang="zh-CN" altLang="en-US">
              <a:solidFill>
                <a:prstClr val="black"/>
              </a:solidFill>
              <a:latin typeface="Calibri"/>
              <a:ea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a:xfrm>
            <a:off x="381000" y="685800"/>
            <a:ext cx="6096000" cy="3429000"/>
          </a:xfrm>
        </p:spPr>
      </p:sp>
      <p:sp>
        <p:nvSpPr>
          <p:cNvPr id="3" name="备注占位符 2"/>
          <p:cNvSpPr txBox="1">
            <a:spLocks noGrp="1"/>
          </p:cNvSpPr>
          <p:nvPr>
            <p:ph type="body" idx="1"/>
            <p:custDataLst>
              <p:tags r:id="rId5"/>
            </p:custDataLst>
          </p:nvPr>
        </p:nvSpPr>
        <p:spPr/>
        <p:txBody>
          <a:bodyPr/>
          <a:lstStyle/>
          <a:p>
            <a:pPr indent="720090" fontAlgn="base">
              <a:lnSpc>
                <a:spcPts val="3600"/>
              </a:lnSpc>
              <a:defRPr/>
            </a:pPr>
            <a:r>
              <a:rPr lang="zh-CN" altLang="en-US" sz="1200" b="1">
                <a:solidFill>
                  <a:schemeClr val="dk1"/>
                </a:solidFill>
                <a:latin typeface="黑体" panose="02010609060101010101" charset="-122"/>
                <a:ea typeface="黑体" panose="02010609060101010101" charset="-122"/>
              </a:rPr>
              <a:t>首联画出主人公在风光明媚、景色秀丽的暮春季节独自饮酒的图景。颔联说春光将尽，余日无多，钱少阳和自己的鬓发都已斑白，抒发了由暮春和暮年触发的嗟老感慨。颈联写典型的隐居生活，渲染及时寻求闲适之乐。尾联由抑转扬，赞颂钱少阳。如果钱少阳也象吕尚一样，在垂钓的水边碰到思贤若渴的明君，也还能成为帝王之师，辅助国政，建立功勋。在写钱少阳抱负的背后，则隐藏着诗人暮年的雄心壮志。</a:t>
            </a:r>
          </a:p>
          <a:p>
            <a:pPr indent="720090" fontAlgn="base">
              <a:lnSpc>
                <a:spcPts val="3600"/>
              </a:lnSpc>
              <a:defRPr/>
            </a:pPr>
            <a:r>
              <a:rPr lang="zh-CN" altLang="en-US" sz="1200" b="1">
                <a:solidFill>
                  <a:schemeClr val="dk1"/>
                </a:solidFill>
                <a:latin typeface="黑体" panose="02010609060101010101" charset="-122"/>
                <a:ea typeface="黑体" panose="02010609060101010101" charset="-122"/>
              </a:rPr>
              <a:t>全诗以暮春暮年蓄势，欲扬先抑，雄奇跌宕，令人回味不尽。</a:t>
            </a:r>
          </a:p>
          <a:p>
            <a:pPr indent="720090" fontAlgn="base">
              <a:lnSpc>
                <a:spcPts val="3600"/>
              </a:lnSpc>
              <a:defRPr/>
            </a:pPr>
            <a:endParaRPr lang="zh-CN" altLang="en-US" sz="1200" b="1">
              <a:solidFill>
                <a:schemeClr val="dk1"/>
              </a:solidFill>
              <a:latin typeface="黑体" panose="02010609060101010101" charset="-122"/>
              <a:ea typeface="黑体" panose="02010609060101010101" charset="-122"/>
            </a:endParaRPr>
          </a:p>
          <a:p>
            <a:pPr indent="720090" fontAlgn="base">
              <a:lnSpc>
                <a:spcPts val="3600"/>
              </a:lnSpc>
              <a:defRPr/>
            </a:pPr>
            <a:r>
              <a:rPr lang="zh-CN" altLang="en-US" sz="1200" b="1">
                <a:solidFill>
                  <a:schemeClr val="dk1"/>
                </a:solidFill>
                <a:latin typeface="黑体" panose="02010609060101010101" charset="-122"/>
                <a:ea typeface="黑体" panose="02010609060101010101" charset="-122"/>
              </a:rPr>
              <a:t>解析：本题涉及欲扬先抑的构思特点，分析时一般要扣住“扬”和“抑”两个字展开，“扬”即作者最终所要表达的是一种昂扬向上的思想感情，它是全诗情感的落脚点；“抑”则是前面表达出的一种看似与之相反的消极悲观的思想感情。这种欲扬先抑的构思，可以将最终想要表达的情感表现得更加强烈。</a:t>
            </a:r>
          </a:p>
        </p:txBody>
      </p:sp>
      <p:sp>
        <p:nvSpPr>
          <p:cNvPr id="4" name="灯片编号占位符 3"/>
          <p:cNvSpPr>
            <a:spLocks noGrp="1"/>
          </p:cNvSpPr>
          <p:nvPr>
            <p:ph type="sldNum" sz="quarter" idx="10"/>
            <p:custDataLst>
              <p:tags r:id="rId6"/>
            </p:custDataLst>
          </p:nvPr>
        </p:nvSpPr>
        <p:spPr/>
        <p:txBody>
          <a:bodyPr/>
          <a:lstStyle/>
          <a:p>
            <a:fld id="{9FE47E9D-1609-47B6-80B1-56BF5300E934}" type="slidenum">
              <a:rPr lang="zh-CN" altLang="en-US" smtClean="0">
                <a:solidFill>
                  <a:prstClr val="black"/>
                </a:solidFill>
                <a:latin typeface="Calibri"/>
                <a:ea typeface="宋体" panose="02010600030101010101" pitchFamily="2" charset="-122"/>
              </a:rPr>
              <a:t>27</a:t>
            </a:fld>
            <a:endParaRPr lang="zh-CN" altLang="en-US">
              <a:solidFill>
                <a:prstClr val="black"/>
              </a:solidFill>
              <a:latin typeface="Calibri"/>
              <a:ea typeface="宋体"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a:xfrm>
            <a:off x="381000" y="685800"/>
            <a:ext cx="6096000" cy="3429000"/>
          </a:xfrm>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9FE47E9D-1609-47B6-80B1-56BF5300E934}" type="slidenum">
              <a:rPr lang="zh-CN" altLang="en-US" smtClean="0">
                <a:solidFill>
                  <a:prstClr val="black"/>
                </a:solidFill>
                <a:latin typeface="Calibri"/>
                <a:ea typeface="宋体" panose="02010600030101010101" pitchFamily="2" charset="-122"/>
              </a:rPr>
              <a:t>29</a:t>
            </a:fld>
            <a:endParaRPr lang="zh-CN" altLang="en-US">
              <a:solidFill>
                <a:prstClr val="black"/>
              </a:solidFill>
              <a:latin typeface="Calibri"/>
              <a:ea typeface="宋体"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a:xfrm>
            <a:off x="381000" y="685800"/>
            <a:ext cx="6096000" cy="3429000"/>
          </a:xfrm>
        </p:spPr>
      </p:sp>
      <p:sp>
        <p:nvSpPr>
          <p:cNvPr id="3" name="备注占位符 2"/>
          <p:cNvSpPr txBox="1">
            <a:spLocks noGrp="1"/>
          </p:cNvSpPr>
          <p:nvPr>
            <p:ph type="body" idx="1"/>
            <p:custDataLst>
              <p:tags r:id="rId5"/>
            </p:custDataLst>
          </p:nvPr>
        </p:nvSpPr>
        <p:spPr/>
        <p:txBody>
          <a:bodyPr/>
          <a:lstStyle/>
          <a:p>
            <a:pPr marL="0" marR="0" indent="0" algn="l" defTabSz="914400" eaLnBrk="0" fontAlgn="base" latinLnBrk="0" hangingPunct="0">
              <a:lnSpc>
                <a:spcPct val="100000"/>
              </a:lnSpc>
              <a:spcBef>
                <a:spcPct val="30000"/>
              </a:spcBef>
              <a:spcAft>
                <a:spcPct val="0"/>
              </a:spcAft>
              <a:buClrTx/>
              <a:buSzTx/>
              <a:buFontTx/>
              <a:buNone/>
              <a:defRPr/>
            </a:pPr>
            <a:r>
              <a:rPr lang="zh-CN" altLang="zh-CN" sz="1200" b="1" kern="100">
                <a:solidFill>
                  <a:srgbClr val="0000FF"/>
                </a:solidFill>
                <a:latin typeface="Times New Roman" panose="02020603050405020304" pitchFamily="18" charset="0"/>
                <a:ea typeface="方正中等线简体" panose="03000509000000000000" pitchFamily="65" charset="-122"/>
                <a:cs typeface="Times New Roman" panose="02020603050405020304" pitchFamily="18" charset="0"/>
              </a:rPr>
              <a:t>鉴赏　这是一首即景思人之作。先写秋夜之景：夜空里一弯新月，凉风使树叶晃动，街头人马声已归于沉寂。这唤起了主人公对美好往事的回忆，当年凭栏闲看她的娇憨可爱，历历在目。又转写今日孤独，离别后天各一方，音信阻隔，连梦也无。又写所思之人：自别离后怕梳妆，镜里容颜日瘦，“梅风”三句在景语中进一步表述人生来都要自然老去的不可抗拒。接下来说自己为了所思之人而伤感，只能数着稀落的星星发呆。此词深婉缠绵地表现了男子思念情人的细腻真情，很有意识流的色彩。</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a:xfrm>
            <a:off x="381000" y="685800"/>
            <a:ext cx="6096000" cy="3429000"/>
          </a:xfrm>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9FE47E9D-1609-47B6-80B1-56BF5300E934}" type="slidenum">
              <a:rPr lang="zh-CN" altLang="en-US" smtClean="0">
                <a:solidFill>
                  <a:prstClr val="black"/>
                </a:solidFill>
                <a:latin typeface="Calibri"/>
                <a:ea typeface="宋体" panose="02010600030101010101" pitchFamily="2" charset="-122"/>
              </a:rPr>
              <a:t>34</a:t>
            </a:fld>
            <a:endParaRPr lang="zh-CN" altLang="en-US">
              <a:solidFill>
                <a:prstClr val="black"/>
              </a:solidFill>
              <a:latin typeface="Calibri"/>
              <a:ea typeface="宋体"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a:xfrm>
            <a:off x="381000" y="685800"/>
            <a:ext cx="6096000" cy="3429000"/>
          </a:xfrm>
        </p:spPr>
      </p:sp>
      <p:sp>
        <p:nvSpPr>
          <p:cNvPr id="3" name="备注占位符 2"/>
          <p:cNvSpPr txBox="1">
            <a:spLocks noGrp="1"/>
          </p:cNvSpPr>
          <p:nvPr>
            <p:ph type="body" idx="1"/>
            <p:custDataLst>
              <p:tags r:id="rId5"/>
            </p:custDataLst>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r>
              <a:rPr lang="en-US" altLang="zh-CN" sz="1200" kern="100">
                <a:solidFill>
                  <a:prstClr val="black"/>
                </a:solidFill>
                <a:latin typeface="宋体" panose="02010600030101010101" pitchFamily="2" charset="-122"/>
                <a:ea typeface="方正中等线简体" panose="03000509000000000000" pitchFamily="65" charset="-122"/>
                <a:cs typeface="Times New Roman" panose="02020603050405020304" pitchFamily="18" charset="0"/>
              </a:rPr>
              <a:t>“暗含对统治者骄奢享乐生活的讽喻”错。本词为应制词，描写帝王的歌舞升平生活，无“讽喻”之意。</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a:xfrm>
            <a:off x="381000" y="685800"/>
            <a:ext cx="6096000" cy="3429000"/>
          </a:xfrm>
        </p:spPr>
      </p:sp>
      <p:sp>
        <p:nvSpPr>
          <p:cNvPr id="3" name="备注占位符 2"/>
          <p:cNvSpPr txBox="1">
            <a:spLocks noGrp="1"/>
          </p:cNvSpPr>
          <p:nvPr>
            <p:ph type="body" idx="1"/>
            <p:custDataLst>
              <p:tags r:id="rId5"/>
            </p:custDataLst>
          </p:nvPr>
        </p:nvSpPr>
        <p:spPr/>
        <p:txBody>
          <a:bodyPr/>
          <a:lstStyle/>
          <a:p>
            <a:pPr marL="0" marR="0" lvl="0" indent="0" algn="l" defTabSz="914400" eaLnBrk="1" fontAlgn="base" latinLnBrk="0" hangingPunct="1">
              <a:lnSpc>
                <a:spcPts val="3600"/>
              </a:lnSpc>
              <a:spcBef>
                <a:spcPct val="0"/>
              </a:spcBef>
              <a:spcAft>
                <a:spcPts val="2400"/>
              </a:spcAft>
              <a:buClrTx/>
              <a:buSzTx/>
              <a:buFont typeface="Arial" panose="020b0604020202020204" pitchFamily="34" charset="0"/>
              <a:buNone/>
              <a:defRPr/>
            </a:pPr>
            <a:r>
              <a:rPr kumimoji="0" lang="zh-CN" altLang="en-US" sz="1200" b="1" i="0" u="none" strike="noStrike" kern="1200" cap="none" spc="0" normalizeH="0" baseline="0" noProof="0">
                <a:ln>
                  <a:noFill/>
                </a:ln>
                <a:solidFill>
                  <a:srgbClr val="222222"/>
                </a:solidFill>
                <a:effectLst/>
                <a:uLnTx/>
                <a:uFillTx/>
                <a:latin typeface="黑体" panose="02010609060101010101" charset="-122"/>
                <a:ea typeface="黑体" panose="02010609060101010101" charset="-122"/>
              </a:rPr>
              <a:t>答案　D</a:t>
            </a:r>
          </a:p>
          <a:p>
            <a:pPr marL="0" marR="0" lvl="0" indent="0" algn="l" defTabSz="914400" eaLnBrk="1" fontAlgn="base" latinLnBrk="0" hangingPunct="1">
              <a:lnSpc>
                <a:spcPts val="3600"/>
              </a:lnSpc>
              <a:spcBef>
                <a:spcPct val="0"/>
              </a:spcBef>
              <a:spcAft>
                <a:spcPts val="2400"/>
              </a:spcAft>
              <a:buClrTx/>
              <a:buSzTx/>
              <a:buFont typeface="Arial" panose="020b0604020202020204" pitchFamily="34" charset="0"/>
              <a:buNone/>
              <a:defRPr/>
            </a:pPr>
            <a:r>
              <a:rPr kumimoji="0" lang="zh-CN" altLang="en-US" sz="1200" b="1" i="0" u="none" strike="noStrike" kern="1200" cap="none" spc="0" normalizeH="0" baseline="0" noProof="0">
                <a:ln>
                  <a:noFill/>
                </a:ln>
                <a:solidFill>
                  <a:srgbClr val="222222"/>
                </a:solidFill>
                <a:effectLst/>
                <a:uLnTx/>
                <a:uFillTx/>
                <a:latin typeface="黑体" panose="02010609060101010101" charset="-122"/>
                <a:ea typeface="黑体" panose="02010609060101010101" charset="-122"/>
              </a:rPr>
              <a:t>解析　“对友人的万般‘心事’此刻全都消散，以此凸显别离之痛的深刻”错。万般“心事”有对友人离去的不舍，也有对自己遭遇的伤感，比较丰富。</a:t>
            </a:r>
          </a:p>
          <a:p>
            <a:pPr marL="0" marR="0" lvl="0" indent="0" algn="l" defTabSz="914400" eaLnBrk="1" fontAlgn="base" latinLnBrk="0" hangingPunct="1">
              <a:lnSpc>
                <a:spcPts val="3600"/>
              </a:lnSpc>
              <a:spcBef>
                <a:spcPct val="0"/>
              </a:spcBef>
              <a:spcAft>
                <a:spcPts val="2400"/>
              </a:spcAft>
              <a:buClrTx/>
              <a:buSzTx/>
              <a:buFont typeface="Arial" panose="020b0604020202020204" pitchFamily="34" charset="0"/>
              <a:buNone/>
              <a:defRPr/>
            </a:pPr>
            <a:endParaRPr kumimoji="0" lang="zh-CN" altLang="en-US" sz="1200" b="1" i="0" u="none" strike="noStrike" kern="1200" cap="none" spc="0" normalizeH="0" baseline="0" noProof="0">
              <a:ln>
                <a:noFill/>
              </a:ln>
              <a:solidFill>
                <a:srgbClr val="222222"/>
              </a:solidFill>
              <a:effectLst/>
              <a:uLnTx/>
              <a:uFillTx/>
              <a:latin typeface="黑体" panose="02010609060101010101" charset="-122"/>
              <a:ea typeface="黑体" panose="02010609060101010101"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a:xfrm>
            <a:off x="381000" y="685800"/>
            <a:ext cx="6096000" cy="3429000"/>
          </a:xfrm>
        </p:spPr>
      </p:sp>
      <p:sp>
        <p:nvSpPr>
          <p:cNvPr id="3" name="备注占位符 2"/>
          <p:cNvSpPr txBox="1">
            <a:spLocks noGrp="1"/>
          </p:cNvSpPr>
          <p:nvPr>
            <p:ph type="body" idx="1"/>
            <p:custDataLst>
              <p:tags r:id="rId5"/>
            </p:custDataLst>
          </p:nvPr>
        </p:nvSpPr>
        <p:spPr/>
        <p:txBody>
          <a:bodyPr/>
          <a:lstStyle/>
          <a:p>
            <a:pPr marL="0" marR="0" indent="0" algn="l" defTabSz="914400" eaLnBrk="0" fontAlgn="base" latinLnBrk="0" hangingPunct="0">
              <a:lnSpc>
                <a:spcPct val="100000"/>
              </a:lnSpc>
              <a:spcBef>
                <a:spcPct val="30000"/>
              </a:spcBef>
              <a:spcAft>
                <a:spcPct val="0"/>
              </a:spcAft>
              <a:buClrTx/>
              <a:buSzTx/>
              <a:buFontTx/>
              <a:buNone/>
              <a:defRPr/>
            </a:pPr>
            <a:r>
              <a:rPr lang="zh-CN" altLang="en-US" sz="1200">
                <a:solidFill>
                  <a:srgbClr val="0070C0"/>
                </a:solidFill>
                <a:latin typeface="方正粗黑宋简体" pitchFamily="2" charset="-122"/>
                <a:ea typeface="方正粗黑宋简体" pitchFamily="2" charset="-122"/>
              </a:rPr>
              <a:t>三、赏析结构技巧</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a:xfrm>
            <a:off x="381000" y="685800"/>
            <a:ext cx="6096000" cy="3429000"/>
          </a:xfrm>
        </p:spPr>
      </p:sp>
      <p:sp>
        <p:nvSpPr>
          <p:cNvPr id="3" name="备注占位符 2"/>
          <p:cNvSpPr txBox="1">
            <a:spLocks noGrp="1"/>
          </p:cNvSpPr>
          <p:nvPr>
            <p:ph type="body" idx="1"/>
            <p:custDataLst>
              <p:tags r:id="rId5"/>
            </p:custDataLst>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altLang="zh-CN" sz="1200" b="1">
                <a:solidFill>
                  <a:srgbClr val="222222"/>
                </a:solidFill>
                <a:latin typeface="楷体" panose="02010609060101010101" pitchFamily="49" charset="-122"/>
                <a:ea typeface="楷体" panose="02010609060101010101" pitchFamily="49" charset="-122"/>
              </a:rPr>
              <a:t>【注】①周邦彦（1056～1121）：字美成，号清真居士，钱塘（今浙江杭州）人。②寒声：指秋声，如风声、落叶声、虫鸣声等。③雁：古人认为雁能传书。</a:t>
            </a:r>
          </a:p>
          <a:p>
            <a:pPr marL="0" marR="0" indent="0" algn="l" defTabSz="914400" rtl="0" eaLnBrk="1" fontAlgn="auto" latinLnBrk="0" hangingPunct="1">
              <a:lnSpc>
                <a:spcPct val="100000"/>
              </a:lnSpc>
              <a:spcBef>
                <a:spcPct val="0"/>
              </a:spcBef>
              <a:spcAft>
                <a:spcPct val="0"/>
              </a:spcAft>
              <a:buClrTx/>
              <a:buSzTx/>
              <a:buFontTx/>
              <a:buNone/>
              <a:defRPr/>
            </a:pPr>
            <a:r>
              <a:rPr lang="en-US" altLang="zh-CN" sz="1200" b="1">
                <a:solidFill>
                  <a:srgbClr val="222222"/>
                </a:solidFill>
                <a:latin typeface="楷体" panose="02010609060101010101" pitchFamily="49" charset="-122"/>
                <a:ea typeface="楷体" panose="02010609060101010101" pitchFamily="49" charset="-122"/>
              </a:rPr>
              <a:t>【解析】本题考查鉴赏诗歌构思技巧的能力。题干已经明确提示从两阕的首句看，而上阕的“渐向暝”和下阕的“更深人去寂静”，是比较明显的一个时间过渡，据此可以看出是时间线索。</a:t>
            </a:r>
          </a:p>
          <a:p>
            <a:pPr marL="0" marR="0" indent="0" algn="l" defTabSz="914400" rtl="0" eaLnBrk="1" fontAlgn="auto" latinLnBrk="0" hangingPunct="1">
              <a:lnSpc>
                <a:spcPct val="100000"/>
              </a:lnSpc>
              <a:spcBef>
                <a:spcPct val="0"/>
              </a:spcBef>
              <a:spcAft>
                <a:spcPct val="0"/>
              </a:spcAft>
              <a:buClrTx/>
              <a:buSzTx/>
              <a:buFontTx/>
              <a:buNone/>
              <a:defRPr/>
            </a:pPr>
            <a:endParaRPr lang="en-US" altLang="zh-CN" sz="1200" b="1">
              <a:solidFill>
                <a:srgbClr val="222222"/>
              </a:solidFill>
              <a:latin typeface="楷体" panose="02010609060101010101" pitchFamily="49" charset="-122"/>
              <a:ea typeface="楷体" panose="02010609060101010101" pitchFamily="49" charset="-122"/>
            </a:endParaRPr>
          </a:p>
        </p:txBody>
      </p:sp>
      <p:sp>
        <p:nvSpPr>
          <p:cNvPr id="4" name="灯片编号占位符 3"/>
          <p:cNvSpPr>
            <a:spLocks noGrp="1"/>
          </p:cNvSpPr>
          <p:nvPr>
            <p:ph type="sldNum" sz="quarter" idx="10"/>
            <p:custDataLst>
              <p:tags r:id="rId6"/>
            </p:custDataLst>
          </p:nvPr>
        </p:nvSpPr>
        <p:spPr/>
        <p:txBody>
          <a:bodyPr/>
          <a:lstStyle/>
          <a:p>
            <a:fld id="{9FE47E9D-1609-47B6-80B1-56BF5300E934}" type="slidenum">
              <a:rPr lang="zh-CN" altLang="en-US" smtClean="0">
                <a:solidFill>
                  <a:prstClr val="black"/>
                </a:solidFill>
                <a:latin typeface="Calibri"/>
                <a:ea typeface="宋体" panose="02010600030101010101" pitchFamily="2" charset="-122"/>
              </a:rPr>
              <a:t>6</a:t>
            </a:fld>
            <a:endParaRPr lang="zh-CN" altLang="en-US">
              <a:solidFill>
                <a:prstClr val="black"/>
              </a:solidFill>
              <a:latin typeface="Calibri"/>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a:xfrm>
            <a:off x="381000" y="685800"/>
            <a:ext cx="6096000" cy="3429000"/>
          </a:xfrm>
        </p:spPr>
      </p:sp>
      <p:sp>
        <p:nvSpPr>
          <p:cNvPr id="3" name="备注占位符 2"/>
          <p:cNvSpPr txBox="1">
            <a:spLocks noGrp="1"/>
          </p:cNvSpPr>
          <p:nvPr>
            <p:ph type="body" idx="1"/>
            <p:custDataLst>
              <p:tags r:id="rId5"/>
            </p:custDataLst>
          </p:nvPr>
        </p:nvSpPr>
        <p:spPr/>
        <p:txBody>
          <a:bodyPr/>
          <a:lstStyle/>
          <a:p>
            <a:r>
              <a:rPr lang="zh-CN" altLang="en-US" sz="1200" b="0" i="0" u="none" kern="1200" baseline="0" smtClean="0">
                <a:solidFill>
                  <a:schemeClr val="tx1"/>
                </a:solidFill>
                <a:effectLst/>
                <a:latin typeface="微软雅黑" panose="020b0503020204020204" charset="-122"/>
                <a:ea typeface="微软雅黑"/>
              </a:rPr>
              <a:t>词句注释</a:t>
            </a:r>
          </a:p>
          <a:p>
            <a:r>
              <a:rPr lang="zh-CN" altLang="en-US" sz="1200" b="0" i="0" u="none" kern="1200" baseline="0" smtClean="0">
                <a:solidFill>
                  <a:schemeClr val="tx1"/>
                </a:solidFill>
                <a:effectLst/>
                <a:latin typeface="微软雅黑" panose="020b0503020204020204" charset="-122"/>
                <a:ea typeface="微软雅黑"/>
              </a:rPr>
              <a:t>⑴关河令：词牌名。《片玉词》“关河令”下注：“《清真集》不载，时刻‘清商怨’。”清商怨，源于古乐府，曲调哀婉。欧阳修曾以此曲填写思乡之作，首句是“关河愁思望处满”。周邦彦遂取“关河”二字，命名为“关河令”，隐寓着羁旅思家之意。</a:t>
            </a:r>
          </a:p>
          <a:p>
            <a:r>
              <a:rPr lang="zh-CN" altLang="en-US" sz="1200" b="0" i="0" u="none" kern="1200" baseline="0" smtClean="0">
                <a:solidFill>
                  <a:schemeClr val="tx1"/>
                </a:solidFill>
                <a:effectLst/>
                <a:latin typeface="微软雅黑" panose="020b0503020204020204" charset="-122"/>
                <a:ea typeface="微软雅黑"/>
              </a:rPr>
              <a:t>⑵时：片时、偶尔的意思，晴：一作“作”，暝：黄昏。</a:t>
            </a:r>
          </a:p>
          <a:p>
            <a:r>
              <a:rPr lang="zh-CN" altLang="en-US" sz="1200" b="0" i="0" u="none" kern="1200" baseline="0" smtClean="0">
                <a:solidFill>
                  <a:schemeClr val="tx1"/>
                </a:solidFill>
                <a:effectLst/>
                <a:latin typeface="微软雅黑" panose="020b0503020204020204" charset="-122"/>
                <a:ea typeface="微软雅黑"/>
              </a:rPr>
              <a:t>⑶伫听：久久地站着倾听。伫，久立而等待。寒声：即秋声，指秋天的风声、雨声、虫鸟哀鸣声等。此处是指雁的鸣叫声。</a:t>
            </a:r>
          </a:p>
          <a:p>
            <a:r>
              <a:rPr lang="zh-CN" altLang="en-US" sz="1200" b="0" i="0" u="none" kern="1200" baseline="0" smtClean="0">
                <a:solidFill>
                  <a:schemeClr val="tx1"/>
                </a:solidFill>
                <a:effectLst/>
                <a:latin typeface="微软雅黑" panose="020b0503020204020204" charset="-122"/>
                <a:ea typeface="微软雅黑"/>
              </a:rPr>
              <a:t>⑷照壁：古时筑于寺庙、广宅前的墙屏。与正门相对，作遮蔽、装饰之用，多饰有图案、文字。亦谓影壁，指大门内或屏门内做屏蔽的墙壁。也有木制的，下有底座，可以移动，又称照墙。</a:t>
            </a:r>
          </a:p>
          <a:p>
            <a:r>
              <a:rPr lang="zh-CN" altLang="en-US" sz="1200" b="0" i="0" u="none" kern="1200" baseline="0" smtClean="0">
                <a:solidFill>
                  <a:schemeClr val="tx1"/>
                </a:solidFill>
                <a:effectLst/>
                <a:latin typeface="微软雅黑" panose="020b0503020204020204" charset="-122"/>
                <a:ea typeface="微软雅黑"/>
              </a:rPr>
              <a:t>⑸消夜永：度过漫漫长夜。夜永，犹言长夜。 [1-3]</a:t>
            </a:r>
          </a:p>
          <a:p>
            <a:r>
              <a:rPr lang="zh-CN" altLang="en-US" sz="1200" b="0" i="0" u="none" kern="1200" baseline="0" smtClean="0">
                <a:solidFill>
                  <a:schemeClr val="tx1"/>
                </a:solidFill>
                <a:effectLst/>
                <a:latin typeface="微软雅黑" panose="020b0503020204020204" charset="-122"/>
                <a:ea typeface="微软雅黑"/>
              </a:rPr>
              <a:t>白话译文</a:t>
            </a:r>
          </a:p>
          <a:p>
            <a:r>
              <a:rPr lang="zh-CN" altLang="en-US" sz="1200" b="0" i="0" u="none" kern="1200" baseline="0" smtClean="0">
                <a:solidFill>
                  <a:schemeClr val="tx1"/>
                </a:solidFill>
                <a:effectLst/>
                <a:latin typeface="微软雅黑" panose="020b0503020204020204" charset="-122"/>
                <a:ea typeface="微软雅黑"/>
              </a:rPr>
              <a:t>时阴时晴的秋日又近黄昏，庭院突然变得清冷。伫立在庭中静听秋声，茫茫云深不见鸿雁踪影。</a:t>
            </a:r>
          </a:p>
          <a:p>
            <a:r>
              <a:rPr lang="zh-CN" altLang="en-US" sz="1200" b="0" i="0" u="none" kern="1200" baseline="0" smtClean="0">
                <a:solidFill>
                  <a:schemeClr val="tx1"/>
                </a:solidFill>
                <a:effectLst/>
                <a:latin typeface="微软雅黑" panose="020b0503020204020204" charset="-122"/>
                <a:ea typeface="微软雅黑"/>
              </a:rPr>
              <a:t>夜深人散客舍静，只有墙上孤灯和我人影相映。浓浓的酒意已经全消，长夜漫漫如何熬到天明？ [4]</a:t>
            </a:r>
          </a:p>
          <a:p>
            <a:r>
              <a:rPr lang="zh-CN" altLang="en-US" sz="1200" b="0" i="0" u="none" kern="1200" baseline="0" smtClean="0">
                <a:solidFill>
                  <a:schemeClr val="tx1"/>
                </a:solidFill>
                <a:effectLst/>
                <a:latin typeface="微软雅黑" panose="020b0503020204020204" charset="-122"/>
                <a:ea typeface="微软雅黑"/>
              </a:rPr>
              <a:t>创作背景</a:t>
            </a:r>
          </a:p>
          <a:p>
            <a:r>
              <a:rPr lang="zh-CN" altLang="en-US" sz="1200" b="0" i="0" u="none" kern="1200" baseline="0" smtClean="0">
                <a:solidFill>
                  <a:schemeClr val="tx1"/>
                </a:solidFill>
                <a:effectLst/>
                <a:latin typeface="微软雅黑" panose="020b0503020204020204" charset="-122"/>
                <a:ea typeface="微软雅黑"/>
              </a:rPr>
              <a:t>播报编辑</a:t>
            </a:r>
          </a:p>
          <a:p>
            <a:r>
              <a:rPr lang="zh-CN" altLang="en-US" sz="1200" b="0" i="0" u="none" kern="1200" baseline="0" smtClean="0">
                <a:solidFill>
                  <a:schemeClr val="tx1"/>
                </a:solidFill>
                <a:effectLst/>
                <a:latin typeface="微软雅黑" panose="020b0503020204020204" charset="-122"/>
                <a:ea typeface="微软雅黑"/>
              </a:rPr>
              <a:t>这首词是作者在羁旅孤栖的情形下创作的。羁旅行役是五代宋词的常见题材，也是周邦彦写得较多的内容之一。王国维在《清真先生遗事·尚论》中说：“若夫悲欢离合、羁旅行役之感，常人亦能感之，而惟诗人能写之。故其入于人者至深而行于世者尤广。”周邦彦的羁旅词之所以写得特别深切淡永，除了得力于他深厚的文学、音乐修养和他敏锐的观察力和感伤的气质，也跟他从三十二岁便被遣出京，直到四十二岁始得重入都门，一生中最好的时光都在漂泊中度过不无关系。 [1]</a:t>
            </a:r>
          </a:p>
        </p:txBody>
      </p:sp>
      <p:sp>
        <p:nvSpPr>
          <p:cNvPr id="4" name="灯片编号占位符 3"/>
          <p:cNvSpPr>
            <a:spLocks noGrp="1"/>
          </p:cNvSpPr>
          <p:nvPr>
            <p:ph type="sldNum" sz="quarter" idx="10"/>
            <p:custDataLst>
              <p:tags r:id="rId6"/>
            </p:custDataLst>
          </p:nvPr>
        </p:nvSpPr>
        <p:spPr/>
        <p:txBody>
          <a:bodyPr/>
          <a:lstStyle/>
          <a:p>
            <a:fld id="{9FE47E9D-1609-47B6-80B1-56BF5300E934}" type="slidenum">
              <a:rPr lang="zh-CN" altLang="en-US" smtClean="0">
                <a:solidFill>
                  <a:prstClr val="black"/>
                </a:solidFill>
                <a:latin typeface="Calibri"/>
                <a:ea typeface="宋体" panose="02010600030101010101" pitchFamily="2" charset="-122"/>
              </a:rPr>
              <a:t>7</a:t>
            </a:fld>
            <a:endParaRPr lang="zh-CN" altLang="en-US">
              <a:solidFill>
                <a:prstClr val="black"/>
              </a:solidFill>
              <a:latin typeface="Calibri"/>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a:xfrm>
            <a:off x="381000" y="685800"/>
            <a:ext cx="6096000" cy="3429000"/>
          </a:xfrm>
        </p:spPr>
      </p:sp>
      <p:sp>
        <p:nvSpPr>
          <p:cNvPr id="3" name="备注占位符 2"/>
          <p:cNvSpPr txBox="1">
            <a:spLocks noGrp="1"/>
          </p:cNvSpPr>
          <p:nvPr>
            <p:ph type="body" idx="1"/>
            <p:custDataLst>
              <p:tags r:id="rId5"/>
            </p:custDataLst>
          </p:nvPr>
        </p:nvSpPr>
        <p:spPr/>
        <p:txBody>
          <a:bodyPr/>
          <a:lstStyle/>
          <a:p>
            <a:r>
              <a:rPr lang="en-US" altLang="zh-CN"/>
              <a:t>【例题2】（2005年高考江苏卷）阅读下面一首唐诗，然后回答问题。</a:t>
            </a:r>
          </a:p>
          <a:p>
            <a:r>
              <a:rPr lang="en-US" altLang="zh-CN"/>
              <a:t>竹窗闻风寄苗发司空曙</a:t>
            </a:r>
          </a:p>
          <a:p>
            <a:r>
              <a:rPr lang="en-US" altLang="zh-CN"/>
              <a:t>李益</a:t>
            </a:r>
          </a:p>
          <a:p>
            <a:r>
              <a:rPr lang="en-US" altLang="zh-CN"/>
              <a:t>微风惊暮坐，临牖思悠哉。开门复动竹，疑是故人来。</a:t>
            </a:r>
          </a:p>
          <a:p>
            <a:r>
              <a:rPr lang="en-US" altLang="zh-CN"/>
              <a:t>时滴枝上露，稍沾阶下苔。何当一入幌，为拂绿琴埃。</a:t>
            </a:r>
          </a:p>
          <a:p>
            <a:r>
              <a:rPr lang="en-US" altLang="zh-CN"/>
              <a:t>诗以“微风”开头，并贯穿全篇。请对此作具体说明。</a:t>
            </a:r>
          </a:p>
          <a:p>
            <a:r>
              <a:rPr lang="en-US" altLang="zh-CN"/>
              <a:t>【答案】诗以“微风”开头，并贯穿全篇：颔联写微风吹开门，吹动竹子，引起怀念故友之情；颈联写微风吹落枝上露水，滴在阶下青苔上；尾联写希望微风吹进帐幔，拂去琴上尘埃。以“微风”为线索，通过微风的形象，表现诗人的孤寂落寞和对故人的思念。</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a:xfrm>
            <a:off x="381000" y="685800"/>
            <a:ext cx="6096000" cy="3429000"/>
          </a:xfrm>
        </p:spPr>
      </p:sp>
      <p:sp>
        <p:nvSpPr>
          <p:cNvPr id="3" name="备注占位符 2"/>
          <p:cNvSpPr txBox="1">
            <a:spLocks noGrp="1"/>
          </p:cNvSpPr>
          <p:nvPr>
            <p:ph type="body" idx="1"/>
            <p:custDataLst>
              <p:tags r:id="rId5"/>
            </p:custDataLst>
          </p:nvPr>
        </p:nvSpPr>
        <p:spPr/>
        <p:txBody>
          <a:bodyPr/>
          <a:lstStyle/>
          <a:p>
            <a:pPr algn="ctr" rtl="0" fontAlgn="auto">
              <a:lnSpc>
                <a:spcPts val="3600"/>
              </a:lnSpc>
              <a:spcBef>
                <a:spcPct val="0"/>
              </a:spcBef>
              <a:spcAft>
                <a:spcPts val="1200"/>
              </a:spcAft>
            </a:pPr>
            <a:r>
              <a:rPr lang="zh-CN" altLang="zh-CN" sz="1600">
                <a:gradFill>
                  <a:gsLst>
                    <a:gs pos="0">
                      <a:srgbClr val="000000"/>
                    </a:gs>
                    <a:gs pos="39999">
                      <a:srgbClr val="0A128C"/>
                    </a:gs>
                    <a:gs pos="70000">
                      <a:srgbClr val="181CC7"/>
                    </a:gs>
                    <a:gs pos="88000">
                      <a:srgbClr val="7005D4"/>
                    </a:gs>
                    <a:gs pos="100000">
                      <a:srgbClr val="8C3D91"/>
                    </a:gs>
                  </a:gsLst>
                  <a:lin ang="5400000" scaled="0"/>
                </a:gradFill>
                <a:latin typeface="Aa林老师的字 (非商业使用)" pitchFamily="2" charset="-122"/>
                <a:ea typeface="Aa林老师的字 (非商业使用)" pitchFamily="2" charset="-122"/>
              </a:rPr>
              <a:t>望岳 </a:t>
            </a:r>
          </a:p>
          <a:p>
            <a:pPr algn="ctr" rtl="0" fontAlgn="auto">
              <a:lnSpc>
                <a:spcPts val="3600"/>
              </a:lnSpc>
              <a:spcBef>
                <a:spcPct val="0"/>
              </a:spcBef>
              <a:spcAft>
                <a:spcPts val="1200"/>
              </a:spcAft>
            </a:pPr>
            <a:r>
              <a:rPr lang="zh-CN" altLang="zh-CN" sz="1600">
                <a:gradFill>
                  <a:gsLst>
                    <a:gs pos="0">
                      <a:srgbClr val="000000"/>
                    </a:gs>
                    <a:gs pos="39999">
                      <a:srgbClr val="0A128C"/>
                    </a:gs>
                    <a:gs pos="70000">
                      <a:srgbClr val="181CC7"/>
                    </a:gs>
                    <a:gs pos="88000">
                      <a:srgbClr val="7005D4"/>
                    </a:gs>
                    <a:gs pos="100000">
                      <a:srgbClr val="8C3D91"/>
                    </a:gs>
                  </a:gsLst>
                  <a:lin ang="5400000" scaled="0"/>
                </a:gradFill>
                <a:latin typeface="Aa林老师的字 (非商业使用)" pitchFamily="2" charset="-122"/>
                <a:ea typeface="Aa林老师的字 (非商业使用)" pitchFamily="2" charset="-122"/>
              </a:rPr>
              <a:t>杜甫</a:t>
            </a:r>
          </a:p>
          <a:p>
            <a:pPr algn="ctr" rtl="0" fontAlgn="auto">
              <a:lnSpc>
                <a:spcPts val="3600"/>
              </a:lnSpc>
              <a:spcBef>
                <a:spcPct val="0"/>
              </a:spcBef>
              <a:spcAft>
                <a:spcPts val="1200"/>
              </a:spcAft>
            </a:pPr>
            <a:r>
              <a:rPr lang="zh-CN" altLang="zh-CN" sz="1600">
                <a:gradFill>
                  <a:gsLst>
                    <a:gs pos="0">
                      <a:srgbClr val="000000"/>
                    </a:gs>
                    <a:gs pos="39999">
                      <a:srgbClr val="0A128C"/>
                    </a:gs>
                    <a:gs pos="70000">
                      <a:srgbClr val="181CC7"/>
                    </a:gs>
                    <a:gs pos="88000">
                      <a:srgbClr val="7005D4"/>
                    </a:gs>
                    <a:gs pos="100000">
                      <a:srgbClr val="8C3D91"/>
                    </a:gs>
                  </a:gsLst>
                  <a:lin ang="5400000" scaled="0"/>
                </a:gradFill>
                <a:latin typeface="Aa林老师的字 (非商业使用)" pitchFamily="2" charset="-122"/>
                <a:ea typeface="Aa林老师的字 (非商业使用)" pitchFamily="2" charset="-122"/>
              </a:rPr>
              <a:t>岱宗夫如何，齐鲁青未了。</a:t>
            </a:r>
          </a:p>
          <a:p>
            <a:pPr algn="ctr" rtl="0" fontAlgn="auto">
              <a:lnSpc>
                <a:spcPts val="3600"/>
              </a:lnSpc>
              <a:spcBef>
                <a:spcPct val="0"/>
              </a:spcBef>
              <a:spcAft>
                <a:spcPts val="1200"/>
              </a:spcAft>
            </a:pPr>
            <a:r>
              <a:rPr lang="zh-CN" altLang="zh-CN" sz="1600">
                <a:gradFill>
                  <a:gsLst>
                    <a:gs pos="0">
                      <a:srgbClr val="000000"/>
                    </a:gs>
                    <a:gs pos="39999">
                      <a:srgbClr val="0A128C"/>
                    </a:gs>
                    <a:gs pos="70000">
                      <a:srgbClr val="181CC7"/>
                    </a:gs>
                    <a:gs pos="88000">
                      <a:srgbClr val="7005D4"/>
                    </a:gs>
                    <a:gs pos="100000">
                      <a:srgbClr val="8C3D91"/>
                    </a:gs>
                  </a:gsLst>
                  <a:lin ang="5400000" scaled="0"/>
                </a:gradFill>
                <a:latin typeface="Aa林老师的字 (非商业使用)" pitchFamily="2" charset="-122"/>
                <a:ea typeface="Aa林老师的字 (非商业使用)" pitchFamily="2" charset="-122"/>
              </a:rPr>
              <a:t>造化钟神秀，阴阳割昏晓。</a:t>
            </a:r>
          </a:p>
          <a:p>
            <a:pPr algn="ctr" rtl="0" fontAlgn="auto">
              <a:lnSpc>
                <a:spcPts val="3600"/>
              </a:lnSpc>
              <a:spcBef>
                <a:spcPct val="0"/>
              </a:spcBef>
              <a:spcAft>
                <a:spcPts val="1200"/>
              </a:spcAft>
            </a:pPr>
            <a:r>
              <a:rPr lang="zh-CN" altLang="zh-CN" sz="1600">
                <a:gradFill>
                  <a:gsLst>
                    <a:gs pos="0">
                      <a:srgbClr val="000000"/>
                    </a:gs>
                    <a:gs pos="39999">
                      <a:srgbClr val="0A128C"/>
                    </a:gs>
                    <a:gs pos="70000">
                      <a:srgbClr val="181CC7"/>
                    </a:gs>
                    <a:gs pos="88000">
                      <a:srgbClr val="7005D4"/>
                    </a:gs>
                    <a:gs pos="100000">
                      <a:srgbClr val="8C3D91"/>
                    </a:gs>
                  </a:gsLst>
                  <a:lin ang="5400000" scaled="0"/>
                </a:gradFill>
                <a:latin typeface="Aa林老师的字 (非商业使用)" pitchFamily="2" charset="-122"/>
                <a:ea typeface="Aa林老师的字 (非商业使用)" pitchFamily="2" charset="-122"/>
              </a:rPr>
              <a:t>荡胸生层云，决眦入归鸟。</a:t>
            </a:r>
          </a:p>
          <a:p>
            <a:pPr algn="ctr" rtl="0" fontAlgn="auto">
              <a:lnSpc>
                <a:spcPts val="3600"/>
              </a:lnSpc>
              <a:spcBef>
                <a:spcPct val="0"/>
              </a:spcBef>
              <a:spcAft>
                <a:spcPts val="1200"/>
              </a:spcAft>
            </a:pPr>
            <a:r>
              <a:rPr lang="zh-CN" altLang="zh-CN" sz="1600">
                <a:gradFill>
                  <a:gsLst>
                    <a:gs pos="0">
                      <a:srgbClr val="000000"/>
                    </a:gs>
                    <a:gs pos="39999">
                      <a:srgbClr val="0A128C"/>
                    </a:gs>
                    <a:gs pos="70000">
                      <a:srgbClr val="181CC7"/>
                    </a:gs>
                    <a:gs pos="88000">
                      <a:srgbClr val="7005D4"/>
                    </a:gs>
                    <a:gs pos="100000">
                      <a:srgbClr val="8C3D91"/>
                    </a:gs>
                  </a:gsLst>
                  <a:lin ang="5400000" scaled="0"/>
                </a:gradFill>
                <a:latin typeface="Aa林老师的字 (非商业使用)" pitchFamily="2" charset="-122"/>
                <a:ea typeface="Aa林老师的字 (非商业使用)" pitchFamily="2" charset="-122"/>
              </a:rPr>
              <a:t>会当凌绝顶，一览众山小。</a:t>
            </a:r>
          </a:p>
          <a:p>
            <a:pPr algn="ctr" rtl="0" fontAlgn="auto">
              <a:lnSpc>
                <a:spcPts val="3600"/>
              </a:lnSpc>
              <a:spcBef>
                <a:spcPct val="0"/>
              </a:spcBef>
              <a:spcAft>
                <a:spcPts val="1200"/>
              </a:spcAft>
            </a:pPr>
            <a:r>
              <a:rPr lang="zh-CN" altLang="zh-CN" sz="1600">
                <a:gradFill>
                  <a:gsLst>
                    <a:gs pos="0">
                      <a:srgbClr val="000000"/>
                    </a:gs>
                    <a:gs pos="39999">
                      <a:srgbClr val="0A128C"/>
                    </a:gs>
                    <a:gs pos="70000">
                      <a:srgbClr val="181CC7"/>
                    </a:gs>
                    <a:gs pos="88000">
                      <a:srgbClr val="7005D4"/>
                    </a:gs>
                    <a:gs pos="100000">
                      <a:srgbClr val="8C3D91"/>
                    </a:gs>
                  </a:gsLst>
                  <a:lin ang="5400000" scaled="0"/>
                </a:gradFill>
                <a:latin typeface="Aa林老师的字 (非商业使用)" pitchFamily="2" charset="-122"/>
                <a:ea typeface="Aa林老师的字 (非商业使用)" pitchFamily="2" charset="-122"/>
              </a:rPr>
              <a:t>尾联再一次突出了泰山的高峻，表达了一切有所作为的人们所不可缺少的一种精神，即不怕困难、敢于攀登绝顶、俯视一切的雄心和气概，以及卓然独立、兼济天下的豪情壮志。</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a:xfrm>
            <a:off x="381000" y="685800"/>
            <a:ext cx="6096000" cy="3429000"/>
          </a:xfrm>
        </p:spPr>
      </p:sp>
      <p:sp>
        <p:nvSpPr>
          <p:cNvPr id="3" name="备注占位符 2"/>
          <p:cNvSpPr txBox="1">
            <a:spLocks noGrp="1"/>
          </p:cNvSpPr>
          <p:nvPr>
            <p:ph type="body" idx="1"/>
            <p:custDataLst>
              <p:tags r:id="rId5"/>
            </p:custDataLst>
          </p:nvPr>
        </p:nvSpPr>
        <p:spPr/>
        <p:txBody>
          <a:bodyPr/>
          <a:lstStyle/>
          <a:p>
            <a:pPr algn="ctr" rtl="0" fontAlgn="auto">
              <a:lnSpc>
                <a:spcPts val="3600"/>
              </a:lnSpc>
              <a:spcBef>
                <a:spcPct val="0"/>
              </a:spcBef>
              <a:spcAft>
                <a:spcPts val="1200"/>
              </a:spcAft>
              <a:defRPr/>
            </a:pPr>
            <a:r>
              <a:rPr lang="zh-CN" altLang="en-US" sz="1600">
                <a:gradFill>
                  <a:gsLst>
                    <a:gs pos="0">
                      <a:srgbClr val="000000"/>
                    </a:gs>
                    <a:gs pos="39999">
                      <a:srgbClr val="0A128C"/>
                    </a:gs>
                    <a:gs pos="70000">
                      <a:srgbClr val="181CC7"/>
                    </a:gs>
                    <a:gs pos="88000">
                      <a:srgbClr val="7005D4"/>
                    </a:gs>
                    <a:gs pos="100000">
                      <a:srgbClr val="8C3D91"/>
                    </a:gs>
                  </a:gsLst>
                  <a:lin ang="5400000" scaled="0"/>
                </a:gradFill>
                <a:latin typeface="Aa林老师的字 (非商业使用)" pitchFamily="2" charset="-122"/>
                <a:ea typeface="Aa林老师的字 (非商业使用)" pitchFamily="2" charset="-122"/>
              </a:rPr>
              <a:t>谢亭送别</a:t>
            </a:r>
          </a:p>
          <a:p>
            <a:pPr algn="ctr" rtl="0" fontAlgn="auto">
              <a:lnSpc>
                <a:spcPts val="3600"/>
              </a:lnSpc>
              <a:spcBef>
                <a:spcPct val="0"/>
              </a:spcBef>
              <a:spcAft>
                <a:spcPts val="1200"/>
              </a:spcAft>
              <a:defRPr/>
            </a:pPr>
            <a:r>
              <a:rPr lang="zh-CN" altLang="en-US" sz="1600">
                <a:gradFill>
                  <a:gsLst>
                    <a:gs pos="0">
                      <a:srgbClr val="000000"/>
                    </a:gs>
                    <a:gs pos="39999">
                      <a:srgbClr val="0A128C"/>
                    </a:gs>
                    <a:gs pos="70000">
                      <a:srgbClr val="181CC7"/>
                    </a:gs>
                    <a:gs pos="88000">
                      <a:srgbClr val="7005D4"/>
                    </a:gs>
                    <a:gs pos="100000">
                      <a:srgbClr val="8C3D91"/>
                    </a:gs>
                  </a:gsLst>
                  <a:lin ang="5400000" scaled="0"/>
                </a:gradFill>
                <a:latin typeface="Aa林老师的字 (非商业使用)" pitchFamily="2" charset="-122"/>
                <a:ea typeface="Aa林老师的字 (非商业使用)" pitchFamily="2" charset="-122"/>
              </a:rPr>
              <a:t>许浑</a:t>
            </a:r>
          </a:p>
          <a:p>
            <a:pPr algn="ctr" rtl="0" fontAlgn="auto">
              <a:lnSpc>
                <a:spcPts val="3600"/>
              </a:lnSpc>
              <a:spcBef>
                <a:spcPct val="0"/>
              </a:spcBef>
              <a:spcAft>
                <a:spcPts val="1200"/>
              </a:spcAft>
              <a:defRPr/>
            </a:pPr>
            <a:r>
              <a:rPr lang="zh-CN" altLang="en-US" sz="1600">
                <a:gradFill>
                  <a:gsLst>
                    <a:gs pos="0">
                      <a:srgbClr val="000000"/>
                    </a:gs>
                    <a:gs pos="39999">
                      <a:srgbClr val="0A128C"/>
                    </a:gs>
                    <a:gs pos="70000">
                      <a:srgbClr val="181CC7"/>
                    </a:gs>
                    <a:gs pos="88000">
                      <a:srgbClr val="7005D4"/>
                    </a:gs>
                    <a:gs pos="100000">
                      <a:srgbClr val="8C3D91"/>
                    </a:gs>
                  </a:gsLst>
                  <a:lin ang="5400000" scaled="0"/>
                </a:gradFill>
                <a:latin typeface="Aa林老师的字 (非商业使用)" pitchFamily="2" charset="-122"/>
                <a:ea typeface="Aa林老师的字 (非商业使用)" pitchFamily="2" charset="-122"/>
              </a:rPr>
              <a:t>劳歌一曲解行舟，红叶青山水急流。 </a:t>
            </a:r>
          </a:p>
          <a:p>
            <a:pPr algn="ctr" rtl="0" fontAlgn="auto">
              <a:lnSpc>
                <a:spcPts val="3600"/>
              </a:lnSpc>
              <a:spcBef>
                <a:spcPct val="0"/>
              </a:spcBef>
              <a:spcAft>
                <a:spcPts val="1200"/>
              </a:spcAft>
              <a:defRPr/>
            </a:pPr>
            <a:r>
              <a:rPr lang="zh-CN" altLang="en-US" sz="1600">
                <a:gradFill>
                  <a:gsLst>
                    <a:gs pos="0">
                      <a:srgbClr val="000000"/>
                    </a:gs>
                    <a:gs pos="39999">
                      <a:srgbClr val="0A128C"/>
                    </a:gs>
                    <a:gs pos="70000">
                      <a:srgbClr val="181CC7"/>
                    </a:gs>
                    <a:gs pos="88000">
                      <a:srgbClr val="7005D4"/>
                    </a:gs>
                    <a:gs pos="100000">
                      <a:srgbClr val="8C3D91"/>
                    </a:gs>
                  </a:gsLst>
                  <a:lin ang="5400000" scaled="0"/>
                </a:gradFill>
                <a:latin typeface="Aa林老师的字 (非商业使用)" pitchFamily="2" charset="-122"/>
                <a:ea typeface="Aa林老师的字 (非商业使用)" pitchFamily="2" charset="-122"/>
              </a:rPr>
              <a:t>日暮酒醒人已远，满天风雨下西楼。</a:t>
            </a:r>
          </a:p>
          <a:p>
            <a:pPr algn="ctr" rtl="0" fontAlgn="auto">
              <a:lnSpc>
                <a:spcPts val="3600"/>
              </a:lnSpc>
              <a:spcBef>
                <a:spcPct val="0"/>
              </a:spcBef>
              <a:spcAft>
                <a:spcPts val="1200"/>
              </a:spcAft>
              <a:defRPr/>
            </a:pPr>
            <a:r>
              <a:rPr lang="zh-CN" altLang="en-US" sz="1600">
                <a:gradFill>
                  <a:gsLst>
                    <a:gs pos="0">
                      <a:srgbClr val="000000"/>
                    </a:gs>
                    <a:gs pos="39999">
                      <a:srgbClr val="0A128C"/>
                    </a:gs>
                    <a:gs pos="70000">
                      <a:srgbClr val="181CC7"/>
                    </a:gs>
                    <a:gs pos="88000">
                      <a:srgbClr val="7005D4"/>
                    </a:gs>
                    <a:gs pos="100000">
                      <a:srgbClr val="8C3D91"/>
                    </a:gs>
                  </a:gsLst>
                  <a:lin ang="5400000" scaled="0"/>
                </a:gradFill>
                <a:latin typeface="Aa林老师的字 (非商业使用)" pitchFamily="2" charset="-122"/>
                <a:ea typeface="Aa林老师的字 (非商业使用)" pitchFamily="2" charset="-122"/>
              </a:rPr>
              <a:t>上句极写别后酒醒的怅惘空寂，结句却并不接着直抒离愁，而是宕开写景。这种借景寓情，以景结情，比直抒别情更富感染力，别具一种不言而神伤的情韵。 </a:t>
            </a:r>
          </a:p>
          <a:p>
            <a:pPr algn="ctr" rtl="0" fontAlgn="auto">
              <a:lnSpc>
                <a:spcPts val="3600"/>
              </a:lnSpc>
              <a:spcBef>
                <a:spcPct val="0"/>
              </a:spcBef>
              <a:spcAft>
                <a:spcPts val="1200"/>
              </a:spcAft>
              <a:defRPr/>
            </a:pPr>
            <a:endParaRPr lang="zh-CN" altLang="en-US" sz="1600">
              <a:gradFill>
                <a:gsLst>
                  <a:gs pos="0">
                    <a:srgbClr val="000000"/>
                  </a:gs>
                  <a:gs pos="39999">
                    <a:srgbClr val="0A128C"/>
                  </a:gs>
                  <a:gs pos="70000">
                    <a:srgbClr val="181CC7"/>
                  </a:gs>
                  <a:gs pos="88000">
                    <a:srgbClr val="7005D4"/>
                  </a:gs>
                  <a:gs pos="100000">
                    <a:srgbClr val="8C3D91"/>
                  </a:gs>
                </a:gsLst>
                <a:lin ang="5400000" scaled="0"/>
              </a:gradFill>
              <a:latin typeface="Aa林老师的字 (非商业使用)" pitchFamily="2" charset="-122"/>
              <a:ea typeface="Aa林老师的字 (非商业使用)"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a:xfrm>
            <a:off x="381000" y="685800"/>
            <a:ext cx="6096000" cy="3429000"/>
          </a:xfrm>
        </p:spPr>
      </p:sp>
      <p:sp>
        <p:nvSpPr>
          <p:cNvPr id="3" name="备注占位符 2"/>
          <p:cNvSpPr txBox="1">
            <a:spLocks noGrp="1"/>
          </p:cNvSpPr>
          <p:nvPr>
            <p:ph type="body" idx="1"/>
            <p:custDataLst>
              <p:tags r:id="rId5"/>
            </p:custDataLst>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a:xfrm>
            <a:off x="381000" y="685800"/>
            <a:ext cx="6096000" cy="3429000"/>
          </a:xfrm>
        </p:spPr>
      </p:sp>
      <p:sp>
        <p:nvSpPr>
          <p:cNvPr id="3" name="备注占位符 2"/>
          <p:cNvSpPr txBox="1">
            <a:spLocks noGrp="1"/>
          </p:cNvSpPr>
          <p:nvPr>
            <p:ph type="body" idx="1"/>
            <p:custDataLst>
              <p:tags r:id="rId5"/>
            </p:custDataLst>
          </p:nvPr>
        </p:nvSpPr>
        <p:spPr/>
        <p:txBody>
          <a:bodyPr/>
          <a:lstStyle/>
          <a:p>
            <a:pPr algn="ctr" rtl="0">
              <a:lnSpc>
                <a:spcPts val="3600"/>
              </a:lnSpc>
              <a:spcBef>
                <a:spcPct val="0"/>
              </a:spcBef>
              <a:spcAft>
                <a:spcPts val="1200"/>
              </a:spcAft>
              <a:defRPr/>
            </a:pPr>
            <a:r>
              <a:rPr lang="zh-CN" altLang="en-US" sz="1600">
                <a:gradFill>
                  <a:gsLst>
                    <a:gs pos="0">
                      <a:srgbClr val="000000"/>
                    </a:gs>
                    <a:gs pos="39999">
                      <a:srgbClr val="0A128C"/>
                    </a:gs>
                    <a:gs pos="70000">
                      <a:srgbClr val="181CC7"/>
                    </a:gs>
                    <a:gs pos="88000">
                      <a:srgbClr val="7005D4"/>
                    </a:gs>
                    <a:gs pos="100000">
                      <a:srgbClr val="8C3D91"/>
                    </a:gs>
                  </a:gsLst>
                  <a:lin ang="5400000" scaled="0"/>
                </a:gradFill>
                <a:latin typeface="Aa林老师的字 (非商业使用)" pitchFamily="2" charset="-122"/>
                <a:ea typeface="Aa林老师的字 (非商业使用)" pitchFamily="2" charset="-122"/>
              </a:rPr>
              <a:t>诉衷情</a:t>
            </a:r>
          </a:p>
          <a:p>
            <a:pPr algn="ctr" rtl="0">
              <a:lnSpc>
                <a:spcPts val="3600"/>
              </a:lnSpc>
              <a:spcBef>
                <a:spcPct val="0"/>
              </a:spcBef>
              <a:spcAft>
                <a:spcPts val="1200"/>
              </a:spcAft>
              <a:defRPr/>
            </a:pPr>
            <a:r>
              <a:rPr lang="zh-CN" altLang="en-US" sz="1600">
                <a:gradFill>
                  <a:gsLst>
                    <a:gs pos="0">
                      <a:srgbClr val="000000"/>
                    </a:gs>
                    <a:gs pos="39999">
                      <a:srgbClr val="0A128C"/>
                    </a:gs>
                    <a:gs pos="70000">
                      <a:srgbClr val="181CC7"/>
                    </a:gs>
                    <a:gs pos="88000">
                      <a:srgbClr val="7005D4"/>
                    </a:gs>
                    <a:gs pos="100000">
                      <a:srgbClr val="8C3D91"/>
                    </a:gs>
                  </a:gsLst>
                  <a:lin ang="5400000" scaled="0"/>
                </a:gradFill>
                <a:latin typeface="Aa林老师的字 (非商业使用)" pitchFamily="2" charset="-122"/>
                <a:ea typeface="Aa林老师的字 (非商业使用)" pitchFamily="2" charset="-122"/>
              </a:rPr>
              <a:t>陆游</a:t>
            </a:r>
          </a:p>
          <a:p>
            <a:pPr algn="ctr" rtl="0">
              <a:lnSpc>
                <a:spcPts val="3600"/>
              </a:lnSpc>
              <a:spcBef>
                <a:spcPct val="0"/>
              </a:spcBef>
              <a:spcAft>
                <a:spcPts val="1200"/>
              </a:spcAft>
              <a:defRPr/>
            </a:pPr>
            <a:r>
              <a:rPr lang="zh-CN" altLang="en-US" sz="1600">
                <a:gradFill>
                  <a:gsLst>
                    <a:gs pos="0">
                      <a:srgbClr val="000000"/>
                    </a:gs>
                    <a:gs pos="39999">
                      <a:srgbClr val="0A128C"/>
                    </a:gs>
                    <a:gs pos="70000">
                      <a:srgbClr val="181CC7"/>
                    </a:gs>
                    <a:gs pos="88000">
                      <a:srgbClr val="7005D4"/>
                    </a:gs>
                    <a:gs pos="100000">
                      <a:srgbClr val="8C3D91"/>
                    </a:gs>
                  </a:gsLst>
                  <a:lin ang="5400000" scaled="0"/>
                </a:gradFill>
                <a:latin typeface="Aa林老师的字 (非商业使用)" pitchFamily="2" charset="-122"/>
                <a:ea typeface="Aa林老师的字 (非商业使用)" pitchFamily="2" charset="-122"/>
              </a:rPr>
              <a:t>当年万里觅封侯，匹马戍梁州。关河梦断何处，尘暗旧貂裘。　　</a:t>
            </a:r>
          </a:p>
          <a:p>
            <a:pPr algn="ctr" rtl="0">
              <a:lnSpc>
                <a:spcPts val="3600"/>
              </a:lnSpc>
              <a:spcBef>
                <a:spcPct val="0"/>
              </a:spcBef>
              <a:spcAft>
                <a:spcPts val="1200"/>
              </a:spcAft>
              <a:defRPr/>
            </a:pPr>
            <a:r>
              <a:rPr lang="zh-CN" altLang="en-US" sz="1600">
                <a:gradFill>
                  <a:gsLst>
                    <a:gs pos="0">
                      <a:srgbClr val="000000"/>
                    </a:gs>
                    <a:gs pos="39999">
                      <a:srgbClr val="0A128C"/>
                    </a:gs>
                    <a:gs pos="70000">
                      <a:srgbClr val="181CC7"/>
                    </a:gs>
                    <a:gs pos="88000">
                      <a:srgbClr val="7005D4"/>
                    </a:gs>
                    <a:gs pos="100000">
                      <a:srgbClr val="8C3D91"/>
                    </a:gs>
                  </a:gsLst>
                  <a:lin ang="5400000" scaled="0"/>
                </a:gradFill>
                <a:latin typeface="Aa林老师的字 (非商业使用)" pitchFamily="2" charset="-122"/>
                <a:ea typeface="Aa林老师的字 (非商业使用)" pitchFamily="2" charset="-122"/>
              </a:rPr>
              <a:t>胡未灭，鬓先秋，泪空流。此身谁料，心在天山，身老沧州。</a:t>
            </a:r>
          </a:p>
          <a:p>
            <a:pPr algn="ctr" rtl="0">
              <a:lnSpc>
                <a:spcPts val="3600"/>
              </a:lnSpc>
              <a:spcBef>
                <a:spcPct val="0"/>
              </a:spcBef>
              <a:spcAft>
                <a:spcPts val="1200"/>
              </a:spcAft>
              <a:defRPr/>
            </a:pPr>
            <a:r>
              <a:rPr lang="zh-CN" altLang="en-US" sz="1600">
                <a:gradFill>
                  <a:gsLst>
                    <a:gs pos="0">
                      <a:srgbClr val="000000"/>
                    </a:gs>
                    <a:gs pos="39999">
                      <a:srgbClr val="0A128C"/>
                    </a:gs>
                    <a:gs pos="70000">
                      <a:srgbClr val="181CC7"/>
                    </a:gs>
                    <a:gs pos="88000">
                      <a:srgbClr val="7005D4"/>
                    </a:gs>
                    <a:gs pos="100000">
                      <a:srgbClr val="8C3D91"/>
                    </a:gs>
                  </a:gsLst>
                  <a:lin ang="5400000" scaled="0"/>
                </a:gradFill>
                <a:latin typeface="Aa林老师的字 (非商业使用)" pitchFamily="2" charset="-122"/>
                <a:ea typeface="Aa林老师的字 (非商业使用)" pitchFamily="2" charset="-122"/>
              </a:rPr>
              <a:t>此词共分两阕，下阕照应上阕。“心在天山”与“当年”相应，“身老沧州”与“关河梦”相应，目的在于构成对照，抒发诗人心酸遗恨的苍凉心情。</a:t>
            </a:r>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tags" Target="../tags/tag6.xml" /><Relationship Id="rId7"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tags" Target="../tags/tag57.xml" /><Relationship Id="rId2" Type="http://schemas.openxmlformats.org/officeDocument/2006/relationships/tags" Target="../tags/tag58.xml" /><Relationship Id="rId3" Type="http://schemas.openxmlformats.org/officeDocument/2006/relationships/tags" Target="../tags/tag59.xml" /><Relationship Id="rId4" Type="http://schemas.openxmlformats.org/officeDocument/2006/relationships/tags" Target="../tags/tag60.xml" /><Relationship Id="rId5" Type="http://schemas.openxmlformats.org/officeDocument/2006/relationships/tags" Target="../tags/tag61.xml" /><Relationship Id="rId6"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tags" Target="../tags/tag62.xml" /><Relationship Id="rId2" Type="http://schemas.openxmlformats.org/officeDocument/2006/relationships/tags" Target="../tags/tag63.xml" /><Relationship Id="rId3" Type="http://schemas.openxmlformats.org/officeDocument/2006/relationships/tags" Target="../tags/tag64.xml" /><Relationship Id="rId4" Type="http://schemas.openxmlformats.org/officeDocument/2006/relationships/tags" Target="../tags/tag65.xml" /><Relationship Id="rId5" Type="http://schemas.openxmlformats.org/officeDocument/2006/relationships/tags" Target="../tags/tag66.xml" /><Relationship Id="rId6" Type="http://schemas.openxmlformats.org/officeDocument/2006/relationships/tags" Target="../tags/tag67.xml" /><Relationship Id="rId7"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7.xml" /><Relationship Id="rId2" Type="http://schemas.openxmlformats.org/officeDocument/2006/relationships/tags" Target="../tags/tag8.xml" /><Relationship Id="rId3" Type="http://schemas.openxmlformats.org/officeDocument/2006/relationships/tags" Target="../tags/tag9.xml" /><Relationship Id="rId4" Type="http://schemas.openxmlformats.org/officeDocument/2006/relationships/tags" Target="../tags/tag10.xml" /><Relationship Id="rId5" Type="http://schemas.openxmlformats.org/officeDocument/2006/relationships/tags" Target="../tags/tag11.xml" /><Relationship Id="rId6" Type="http://schemas.openxmlformats.org/officeDocument/2006/relationships/tags" Target="../tags/tag12.xml" /><Relationship Id="rId7"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13.xml" /><Relationship Id="rId2" Type="http://schemas.openxmlformats.org/officeDocument/2006/relationships/tags" Target="../tags/tag14.xml" /><Relationship Id="rId3" Type="http://schemas.openxmlformats.org/officeDocument/2006/relationships/tags" Target="../tags/tag15.xml" /><Relationship Id="rId4" Type="http://schemas.openxmlformats.org/officeDocument/2006/relationships/tags" Target="../tags/tag16.xml" /><Relationship Id="rId5" Type="http://schemas.openxmlformats.org/officeDocument/2006/relationships/tags" Target="../tags/tag17.xml" /><Relationship Id="rId6" Type="http://schemas.openxmlformats.org/officeDocument/2006/relationships/tags" Target="../tags/tag18.xml" /><Relationship Id="rId7"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19.xml" /><Relationship Id="rId2" Type="http://schemas.openxmlformats.org/officeDocument/2006/relationships/tags" Target="../tags/tag20.xml" /><Relationship Id="rId3" Type="http://schemas.openxmlformats.org/officeDocument/2006/relationships/tags" Target="../tags/tag21.xml" /><Relationship Id="rId4" Type="http://schemas.openxmlformats.org/officeDocument/2006/relationships/tags" Target="../tags/tag22.xml" /><Relationship Id="rId5" Type="http://schemas.openxmlformats.org/officeDocument/2006/relationships/tags" Target="../tags/tag23.xml" /><Relationship Id="rId6" Type="http://schemas.openxmlformats.org/officeDocument/2006/relationships/tags" Target="../tags/tag24.xml" /><Relationship Id="rId7" Type="http://schemas.openxmlformats.org/officeDocument/2006/relationships/tags" Target="../tags/tag25.xml" /><Relationship Id="rId8"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26.xml" /><Relationship Id="rId10" Type="http://schemas.openxmlformats.org/officeDocument/2006/relationships/slideMaster" Target="../slideMasters/slideMaster1.xml" /><Relationship Id="rId2" Type="http://schemas.openxmlformats.org/officeDocument/2006/relationships/tags" Target="../tags/tag27.xml" /><Relationship Id="rId3" Type="http://schemas.openxmlformats.org/officeDocument/2006/relationships/tags" Target="../tags/tag28.xml" /><Relationship Id="rId4" Type="http://schemas.openxmlformats.org/officeDocument/2006/relationships/tags" Target="../tags/tag29.xml" /><Relationship Id="rId5" Type="http://schemas.openxmlformats.org/officeDocument/2006/relationships/tags" Target="../tags/tag30.xml" /><Relationship Id="rId6" Type="http://schemas.openxmlformats.org/officeDocument/2006/relationships/tags" Target="../tags/tag31.xml" /><Relationship Id="rId7" Type="http://schemas.openxmlformats.org/officeDocument/2006/relationships/tags" Target="../tags/tag32.xml" /><Relationship Id="rId8" Type="http://schemas.openxmlformats.org/officeDocument/2006/relationships/tags" Target="../tags/tag33.xml" /><Relationship Id="rId9" Type="http://schemas.openxmlformats.org/officeDocument/2006/relationships/tags" Target="../tags/tag34.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35.xml" /><Relationship Id="rId2" Type="http://schemas.openxmlformats.org/officeDocument/2006/relationships/tags" Target="../tags/tag36.xml" /><Relationship Id="rId3" Type="http://schemas.openxmlformats.org/officeDocument/2006/relationships/tags" Target="../tags/tag37.xml" /><Relationship Id="rId4" Type="http://schemas.openxmlformats.org/officeDocument/2006/relationships/tags" Target="../tags/tag38.xml" /><Relationship Id="rId5" Type="http://schemas.openxmlformats.org/officeDocument/2006/relationships/tags" Target="../tags/tag39.xml" /><Relationship Id="rId6"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tags" Target="../tags/tag40.xml" /><Relationship Id="rId2" Type="http://schemas.openxmlformats.org/officeDocument/2006/relationships/tags" Target="../tags/tag41.xml" /><Relationship Id="rId3" Type="http://schemas.openxmlformats.org/officeDocument/2006/relationships/tags" Target="../tags/tag42.xml" /><Relationship Id="rId4" Type="http://schemas.openxmlformats.org/officeDocument/2006/relationships/tags" Target="../tags/tag43.xml" /><Relationship Id="rId5"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44.xml" /><Relationship Id="rId2" Type="http://schemas.openxmlformats.org/officeDocument/2006/relationships/tags" Target="../tags/tag45.xml" /><Relationship Id="rId3" Type="http://schemas.openxmlformats.org/officeDocument/2006/relationships/tags" Target="../tags/tag46.xml" /><Relationship Id="rId4" Type="http://schemas.openxmlformats.org/officeDocument/2006/relationships/tags" Target="../tags/tag47.xml" /><Relationship Id="rId5" Type="http://schemas.openxmlformats.org/officeDocument/2006/relationships/tags" Target="../tags/tag48.xml" /><Relationship Id="rId6" Type="http://schemas.openxmlformats.org/officeDocument/2006/relationships/tags" Target="../tags/tag49.xml" /><Relationship Id="rId7" Type="http://schemas.openxmlformats.org/officeDocument/2006/relationships/tags" Target="../tags/tag50.xml" /><Relationship Id="rId8"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tags" Target="../tags/tag51.xml" /><Relationship Id="rId2" Type="http://schemas.openxmlformats.org/officeDocument/2006/relationships/tags" Target="../tags/tag52.xml" /><Relationship Id="rId3" Type="http://schemas.openxmlformats.org/officeDocument/2006/relationships/tags" Target="../tags/tag53.xml" /><Relationship Id="rId4" Type="http://schemas.openxmlformats.org/officeDocument/2006/relationships/tags" Target="../tags/tag54.xml" /><Relationship Id="rId5" Type="http://schemas.openxmlformats.org/officeDocument/2006/relationships/tags" Target="../tags/tag55.xml" /><Relationship Id="rId6" Type="http://schemas.openxmlformats.org/officeDocument/2006/relationships/tags" Target="../tags/tag56.xml" /><Relationship Id="rId7"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custDataLst>
            <p:tags r:id="rId1"/>
          </p:custDataLst>
        </p:nvPr>
      </p:nvGrpSpPr>
      <p:grpSpPr>
        <a:xfrm>
          <a:off x="0" y="0"/>
          <a: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末尾幻灯片">
    <p:spTree>
      <p:nvGrpSpPr>
        <p:cNvPr id="1" name=""/>
        <p:cNvGrpSpPr/>
        <p:nvPr>
          <p:custDataLst>
            <p:tags r:id="rId1"/>
          </p:custDataLst>
        </p:nvPr>
      </p:nvGrpSpPr>
      <p:grpSpPr>
        <a:xfrm>
          <a:off x="0" y="0"/>
          <a: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custDataLst>
            <p:tags r:id="rId1"/>
          </p:custDataLst>
        </p:nvPr>
      </p:nvGrpSpPr>
      <p:grpSpPr>
        <a:xfrm>
          <a:off x="0" y="0"/>
          <a: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图片与标题">
    <p:spTree>
      <p:nvGrpSpPr>
        <p:cNvPr id="1" name=""/>
        <p:cNvGrpSpPr/>
        <p:nvPr>
          <p:custDataLst>
            <p:tags r:id="rId1"/>
          </p:custDataLst>
        </p:nvPr>
      </p:nvGrpSpPr>
      <p:grpSpPr>
        <a:xfrm>
          <a:off x="0" y="0"/>
          <a: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t/>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custDataLst>
            <p:tags r:id="rId1"/>
          </p:custDataLst>
        </p:nvPr>
      </p:nvGrpSpPr>
      <p:grpSpPr>
        <a:xfrm>
          <a:off x="0" y="0"/>
          <a: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ags" Target="../tags/tag68.xml" /><Relationship Id="rId13" Type="http://schemas.openxmlformats.org/officeDocument/2006/relationships/tags" Target="../tags/tag69.xml" /><Relationship Id="rId14" Type="http://schemas.openxmlformats.org/officeDocument/2006/relationships/tags" Target="../tags/tag70.xml" /><Relationship Id="rId15" Type="http://schemas.openxmlformats.org/officeDocument/2006/relationships/tags" Target="../tags/tag71.xml" /><Relationship Id="rId16" Type="http://schemas.openxmlformats.org/officeDocument/2006/relationships/tags" Target="../tags/tag72.xml" /><Relationship Id="rId17" Type="http://schemas.openxmlformats.org/officeDocument/2006/relationships/tags" Target="../tags/tag73.xml" /><Relationship Id="rId18" Type="http://schemas.openxmlformats.org/officeDocument/2006/relationships/image" Target="file:///D:\qq&#25991;&#20214;\712321467\Image\C2C\Image2\%7b75232B38-A165-1FB7-499C-2E1C792CACB5%7d.png" TargetMode="External" /><Relationship Id="rId19" Type="http://schemas.openxmlformats.org/officeDocument/2006/relationships/image" Target="../media/image1.png" /><Relationship Id="rId2" Type="http://schemas.openxmlformats.org/officeDocument/2006/relationships/slideLayout" Target="../slideLayouts/slideLayout2.xml" /><Relationship Id="rId20" Type="http://schemas.openxmlformats.org/officeDocument/2006/relationships/tags" Target="../tags/tag74.xml" /><Relationship Id="rId21" Type="http://schemas.openxmlformats.org/officeDocument/2006/relationships/tags" Target="../tags/tag75.xml" /><Relationship Id="rId22" Type="http://schemas.openxmlformats.org/officeDocument/2006/relationships/theme" Target="../theme/theme1.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custDataLst>
            <p:tags r:id="rId12"/>
          </p:custDataLst>
        </p:nvPr>
      </p:nvGrpSpPr>
      <p:grpSpPr>
        <a:xfrm>
          <a:off x="0" y="0"/>
          <a: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0</a:t>
            </a:fld>
            <a:endParaRPr lang="zh-CN" altLang="en-US"/>
          </a:p>
        </p:txBody>
      </p:sp>
      <p:pic>
        <p:nvPicPr>
          <p:cNvPr id="7" name="图片 1073743875" descr="学科网 zxxk.com" title=""/>
          <p:cNvPicPr>
            <a:picLocks noChangeAspect="1"/>
          </p:cNvPicPr>
          <p:nvPr>
            <p:custDataLst>
              <p:tags r:id="rId20"/>
            </p:custDataLst>
          </p:nvPr>
        </p:nvPicPr>
        <p:blipFill>
          <a:blip r:embed="rId19" r:link="rId18"/>
          <a:stretch>
            <a:fillRect/>
          </a:stretch>
        </p:blipFill>
        <p:spPr>
          <a:xfrm>
            <a:off x="838200" y="365125"/>
            <a:ext cx="9525" cy="9525"/>
          </a:xfrm>
          <a:prstGeom prst="rect">
            <a:avLst/>
          </a:prstGeom>
          <a:noFill/>
          <a:ln>
            <a:noFill/>
            <a:miter lim="800000"/>
          </a:ln>
        </p:spPr>
      </p:pic>
    </p:spTree>
    <p:custDataLst>
      <p:tags r:id="rId21"/>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83.xml" /><Relationship Id="rId3" Type="http://schemas.openxmlformats.org/officeDocument/2006/relationships/tags" Target="../tags/tag84.xml" /><Relationship Id="rId4" Type="http://schemas.openxmlformats.org/officeDocument/2006/relationships/tags" Target="../tags/tag85.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55.xml" /><Relationship Id="rId11" Type="http://schemas.openxmlformats.org/officeDocument/2006/relationships/tags" Target="../tags/tag156.xml" /><Relationship Id="rId12" Type="http://schemas.openxmlformats.org/officeDocument/2006/relationships/tags" Target="../tags/tag157.xml" /><Relationship Id="rId2" Type="http://schemas.openxmlformats.org/officeDocument/2006/relationships/tags" Target="../tags/tag149.xml" /><Relationship Id="rId3" Type="http://schemas.openxmlformats.org/officeDocument/2006/relationships/image" Target="../media/image2.png" /><Relationship Id="rId4" Type="http://schemas.openxmlformats.org/officeDocument/2006/relationships/tags" Target="../tags/tag150.xml" /><Relationship Id="rId5" Type="http://schemas.openxmlformats.org/officeDocument/2006/relationships/tags" Target="../tags/tag151.xml" /><Relationship Id="rId6" Type="http://schemas.openxmlformats.org/officeDocument/2006/relationships/tags" Target="../tags/tag152.xml" /><Relationship Id="rId7" Type="http://schemas.openxmlformats.org/officeDocument/2006/relationships/tags" Target="../tags/tag153.xml" /><Relationship Id="rId8" Type="http://schemas.openxmlformats.org/officeDocument/2006/relationships/image" Target="../media/image6.gif" /><Relationship Id="rId9" Type="http://schemas.openxmlformats.org/officeDocument/2006/relationships/tags" Target="../tags/tag154.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158.xml" /><Relationship Id="rId3" Type="http://schemas.openxmlformats.org/officeDocument/2006/relationships/image" Target="../media/image2.png" /><Relationship Id="rId4" Type="http://schemas.openxmlformats.org/officeDocument/2006/relationships/tags" Target="../tags/tag159.xml" /><Relationship Id="rId5" Type="http://schemas.openxmlformats.org/officeDocument/2006/relationships/tags" Target="../tags/tag160.xml" /><Relationship Id="rId6" Type="http://schemas.openxmlformats.org/officeDocument/2006/relationships/tags" Target="../tags/tag161.xml" /><Relationship Id="rId7" Type="http://schemas.openxmlformats.org/officeDocument/2006/relationships/tags" Target="../tags/tag162.xml" /><Relationship Id="rId8" Type="http://schemas.openxmlformats.org/officeDocument/2006/relationships/tags" Target="../tags/tag163.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72.xml" /><Relationship Id="rId2" Type="http://schemas.openxmlformats.org/officeDocument/2006/relationships/notesSlide" Target="../notesSlides/notesSlide6.xml" /><Relationship Id="rId3" Type="http://schemas.openxmlformats.org/officeDocument/2006/relationships/tags" Target="../tags/tag167.xml" /><Relationship Id="rId4" Type="http://schemas.openxmlformats.org/officeDocument/2006/relationships/image" Target="../media/image2.png" /><Relationship Id="rId5" Type="http://schemas.openxmlformats.org/officeDocument/2006/relationships/tags" Target="../tags/tag168.xml" /><Relationship Id="rId6" Type="http://schemas.openxmlformats.org/officeDocument/2006/relationships/tags" Target="../tags/tag169.xml" /><Relationship Id="rId7" Type="http://schemas.openxmlformats.org/officeDocument/2006/relationships/tags" Target="../tags/tag170.xml" /><Relationship Id="rId8" Type="http://schemas.openxmlformats.org/officeDocument/2006/relationships/image" Target="../media/image7.png" /><Relationship Id="rId9" Type="http://schemas.openxmlformats.org/officeDocument/2006/relationships/tags" Target="../tags/tag171.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173.xml" /><Relationship Id="rId3" Type="http://schemas.openxmlformats.org/officeDocument/2006/relationships/image" Target="../media/image2.png" /><Relationship Id="rId4" Type="http://schemas.openxmlformats.org/officeDocument/2006/relationships/tags" Target="../tags/tag174.xml" /><Relationship Id="rId5" Type="http://schemas.openxmlformats.org/officeDocument/2006/relationships/tags" Target="../tags/tag175.xml" /><Relationship Id="rId6" Type="http://schemas.openxmlformats.org/officeDocument/2006/relationships/tags" Target="../tags/tag176.xml" /><Relationship Id="rId7" Type="http://schemas.openxmlformats.org/officeDocument/2006/relationships/tags" Target="../tags/tag177.xml" /><Relationship Id="rId8" Type="http://schemas.openxmlformats.org/officeDocument/2006/relationships/tags" Target="../tags/tag178.xml" /><Relationship Id="rId9" Type="http://schemas.openxmlformats.org/officeDocument/2006/relationships/tags" Target="../tags/tag179.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180.xml" /><Relationship Id="rId3" Type="http://schemas.openxmlformats.org/officeDocument/2006/relationships/image" Target="../media/image2.png" /><Relationship Id="rId4" Type="http://schemas.openxmlformats.org/officeDocument/2006/relationships/tags" Target="../tags/tag181.xml" /><Relationship Id="rId5" Type="http://schemas.openxmlformats.org/officeDocument/2006/relationships/tags" Target="../tags/tag182.xml" /><Relationship Id="rId6" Type="http://schemas.openxmlformats.org/officeDocument/2006/relationships/tags" Target="../tags/tag183.xml" /><Relationship Id="rId7" Type="http://schemas.openxmlformats.org/officeDocument/2006/relationships/tags" Target="../tags/tag184.xml" /><Relationship Id="rId8" Type="http://schemas.openxmlformats.org/officeDocument/2006/relationships/tags" Target="../tags/tag185.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94.xml" /><Relationship Id="rId2" Type="http://schemas.openxmlformats.org/officeDocument/2006/relationships/notesSlide" Target="../notesSlides/notesSlide7.xml" /><Relationship Id="rId3" Type="http://schemas.openxmlformats.org/officeDocument/2006/relationships/tags" Target="../tags/tag189.xml" /><Relationship Id="rId4" Type="http://schemas.openxmlformats.org/officeDocument/2006/relationships/image" Target="../media/image2.png" /><Relationship Id="rId5" Type="http://schemas.openxmlformats.org/officeDocument/2006/relationships/tags" Target="../tags/tag190.xml" /><Relationship Id="rId6" Type="http://schemas.openxmlformats.org/officeDocument/2006/relationships/tags" Target="../tags/tag191.xml" /><Relationship Id="rId7" Type="http://schemas.openxmlformats.org/officeDocument/2006/relationships/tags" Target="../tags/tag192.xml" /><Relationship Id="rId8" Type="http://schemas.openxmlformats.org/officeDocument/2006/relationships/image" Target="../media/image8.png" /><Relationship Id="rId9" Type="http://schemas.openxmlformats.org/officeDocument/2006/relationships/tags" Target="../tags/tag193.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195.xml" /><Relationship Id="rId3" Type="http://schemas.openxmlformats.org/officeDocument/2006/relationships/image" Target="../media/image2.png" /><Relationship Id="rId4" Type="http://schemas.openxmlformats.org/officeDocument/2006/relationships/tags" Target="../tags/tag196.xml" /><Relationship Id="rId5" Type="http://schemas.openxmlformats.org/officeDocument/2006/relationships/tags" Target="../tags/tag197.xml" /><Relationship Id="rId6" Type="http://schemas.openxmlformats.org/officeDocument/2006/relationships/tags" Target="../tags/tag198.xml" /><Relationship Id="rId7" Type="http://schemas.openxmlformats.org/officeDocument/2006/relationships/tags" Target="../tags/tag199.xml" /><Relationship Id="rId8" Type="http://schemas.openxmlformats.org/officeDocument/2006/relationships/tags" Target="../tags/tag200.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8.xml" /><Relationship Id="rId3" Type="http://schemas.openxmlformats.org/officeDocument/2006/relationships/tags" Target="../tags/tag204.xml" /><Relationship Id="rId4" Type="http://schemas.openxmlformats.org/officeDocument/2006/relationships/image" Target="../media/image2.png" /><Relationship Id="rId5" Type="http://schemas.openxmlformats.org/officeDocument/2006/relationships/tags" Target="../tags/tag205.xml" /><Relationship Id="rId6" Type="http://schemas.openxmlformats.org/officeDocument/2006/relationships/tags" Target="../tags/tag206.xml" /><Relationship Id="rId7" Type="http://schemas.openxmlformats.org/officeDocument/2006/relationships/tags" Target="../tags/tag207.xml" /><Relationship Id="rId8" Type="http://schemas.openxmlformats.org/officeDocument/2006/relationships/tags" Target="../tags/tag208.xml" /><Relationship Id="rId9" Type="http://schemas.openxmlformats.org/officeDocument/2006/relationships/tags" Target="../tags/tag209.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9.xml" /><Relationship Id="rId3" Type="http://schemas.openxmlformats.org/officeDocument/2006/relationships/tags" Target="../tags/tag213.xml" /><Relationship Id="rId4" Type="http://schemas.openxmlformats.org/officeDocument/2006/relationships/image" Target="../media/image2.png" /><Relationship Id="rId5" Type="http://schemas.openxmlformats.org/officeDocument/2006/relationships/tags" Target="../tags/tag214.xml" /><Relationship Id="rId6" Type="http://schemas.openxmlformats.org/officeDocument/2006/relationships/tags" Target="../tags/tag215.xml" /><Relationship Id="rId7" Type="http://schemas.openxmlformats.org/officeDocument/2006/relationships/tags" Target="../tags/tag216.xml" /><Relationship Id="rId8" Type="http://schemas.openxmlformats.org/officeDocument/2006/relationships/tags" Target="../tags/tag217.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218.xml" /><Relationship Id="rId3" Type="http://schemas.openxmlformats.org/officeDocument/2006/relationships/image" Target="../media/image2.png" /><Relationship Id="rId4" Type="http://schemas.openxmlformats.org/officeDocument/2006/relationships/tags" Target="../tags/tag219.xml" /><Relationship Id="rId5" Type="http://schemas.openxmlformats.org/officeDocument/2006/relationships/tags" Target="../tags/tag220.xml" /><Relationship Id="rId6" Type="http://schemas.openxmlformats.org/officeDocument/2006/relationships/tags" Target="../tags/tag221.xml" /><Relationship Id="rId7" Type="http://schemas.openxmlformats.org/officeDocument/2006/relationships/tags" Target="../tags/tag222.xml" /><Relationship Id="rId8" Type="http://schemas.openxmlformats.org/officeDocument/2006/relationships/tags" Target="../tags/tag223.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94.xml" /><Relationship Id="rId2" Type="http://schemas.openxmlformats.org/officeDocument/2006/relationships/notesSlide" Target="../notesSlides/notesSlide1.xml" /><Relationship Id="rId3" Type="http://schemas.openxmlformats.org/officeDocument/2006/relationships/tags" Target="../tags/tag89.xml" /><Relationship Id="rId4" Type="http://schemas.openxmlformats.org/officeDocument/2006/relationships/image" Target="../media/image2.png" /><Relationship Id="rId5" Type="http://schemas.openxmlformats.org/officeDocument/2006/relationships/tags" Target="../tags/tag90.xml" /><Relationship Id="rId6" Type="http://schemas.openxmlformats.org/officeDocument/2006/relationships/tags" Target="../tags/tag91.xml" /><Relationship Id="rId7" Type="http://schemas.openxmlformats.org/officeDocument/2006/relationships/image" Target="../media/image3.png" /><Relationship Id="rId8" Type="http://schemas.openxmlformats.org/officeDocument/2006/relationships/tags" Target="../tags/tag92.xml" /><Relationship Id="rId9" Type="http://schemas.openxmlformats.org/officeDocument/2006/relationships/tags" Target="../tags/tag93.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224.xml" /><Relationship Id="rId3" Type="http://schemas.openxmlformats.org/officeDocument/2006/relationships/image" Target="../media/image2.png" /><Relationship Id="rId4" Type="http://schemas.openxmlformats.org/officeDocument/2006/relationships/tags" Target="../tags/tag225.xml" /><Relationship Id="rId5" Type="http://schemas.openxmlformats.org/officeDocument/2006/relationships/tags" Target="../tags/tag226.xml" /><Relationship Id="rId6" Type="http://schemas.openxmlformats.org/officeDocument/2006/relationships/tags" Target="../tags/tag227.xml" /><Relationship Id="rId7" Type="http://schemas.openxmlformats.org/officeDocument/2006/relationships/image" Target="../media/image9.png" /><Relationship Id="rId8" Type="http://schemas.openxmlformats.org/officeDocument/2006/relationships/tags" Target="../tags/tag228.xml" /><Relationship Id="rId9" Type="http://schemas.openxmlformats.org/officeDocument/2006/relationships/tags" Target="../tags/tag229.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230.xml" /><Relationship Id="rId3" Type="http://schemas.openxmlformats.org/officeDocument/2006/relationships/image" Target="../media/image2.png" /><Relationship Id="rId4" Type="http://schemas.openxmlformats.org/officeDocument/2006/relationships/tags" Target="../tags/tag231.xml" /><Relationship Id="rId5" Type="http://schemas.openxmlformats.org/officeDocument/2006/relationships/tags" Target="../tags/tag232.xml" /><Relationship Id="rId6" Type="http://schemas.openxmlformats.org/officeDocument/2006/relationships/tags" Target="../tags/tag233.xml" /><Relationship Id="rId7" Type="http://schemas.openxmlformats.org/officeDocument/2006/relationships/tags" Target="../tags/tag234.xml" /><Relationship Id="rId8" Type="http://schemas.openxmlformats.org/officeDocument/2006/relationships/tags" Target="../tags/tag235.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236.xml" /><Relationship Id="rId3" Type="http://schemas.openxmlformats.org/officeDocument/2006/relationships/image" Target="../media/image2.png" /><Relationship Id="rId4" Type="http://schemas.openxmlformats.org/officeDocument/2006/relationships/tags" Target="../tags/tag237.xml" /><Relationship Id="rId5" Type="http://schemas.openxmlformats.org/officeDocument/2006/relationships/tags" Target="../tags/tag238.xml" /><Relationship Id="rId6" Type="http://schemas.openxmlformats.org/officeDocument/2006/relationships/tags" Target="../tags/tag239.xml" /><Relationship Id="rId7" Type="http://schemas.openxmlformats.org/officeDocument/2006/relationships/tags" Target="../tags/tag240.xml" /><Relationship Id="rId8" Type="http://schemas.openxmlformats.org/officeDocument/2006/relationships/tags" Target="../tags/tag241.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42.xml" /><Relationship Id="rId3" Type="http://schemas.openxmlformats.org/officeDocument/2006/relationships/image" Target="../media/image2.png" /><Relationship Id="rId4" Type="http://schemas.openxmlformats.org/officeDocument/2006/relationships/tags" Target="../tags/tag243.xml" /><Relationship Id="rId5" Type="http://schemas.openxmlformats.org/officeDocument/2006/relationships/tags" Target="../tags/tag244.xml" /><Relationship Id="rId6" Type="http://schemas.openxmlformats.org/officeDocument/2006/relationships/tags" Target="../tags/tag245.xml" /><Relationship Id="rId7" Type="http://schemas.openxmlformats.org/officeDocument/2006/relationships/tags" Target="../tags/tag246.xml" /><Relationship Id="rId8" Type="http://schemas.openxmlformats.org/officeDocument/2006/relationships/tags" Target="../tags/tag247.xml" /><Relationship Id="rId9" Type="http://schemas.openxmlformats.org/officeDocument/2006/relationships/tags" Target="../tags/tag248.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249.xml" /><Relationship Id="rId3" Type="http://schemas.openxmlformats.org/officeDocument/2006/relationships/image" Target="../media/image2.png" /><Relationship Id="rId4" Type="http://schemas.openxmlformats.org/officeDocument/2006/relationships/tags" Target="../tags/tag250.xml" /><Relationship Id="rId5" Type="http://schemas.openxmlformats.org/officeDocument/2006/relationships/tags" Target="../tags/tag251.xml" /><Relationship Id="rId6" Type="http://schemas.openxmlformats.org/officeDocument/2006/relationships/tags" Target="../tags/tag252.xml" /><Relationship Id="rId7" Type="http://schemas.openxmlformats.org/officeDocument/2006/relationships/tags" Target="../tags/tag253.xml" /><Relationship Id="rId8" Type="http://schemas.openxmlformats.org/officeDocument/2006/relationships/tags" Target="../tags/tag254.xml" /><Relationship Id="rId9" Type="http://schemas.openxmlformats.org/officeDocument/2006/relationships/tags" Target="../tags/tag255.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0.xml" /><Relationship Id="rId3" Type="http://schemas.openxmlformats.org/officeDocument/2006/relationships/tags" Target="../tags/tag260.xml" /><Relationship Id="rId4" Type="http://schemas.openxmlformats.org/officeDocument/2006/relationships/image" Target="../media/image2.png" /><Relationship Id="rId5" Type="http://schemas.openxmlformats.org/officeDocument/2006/relationships/tags" Target="../tags/tag261.xml" /><Relationship Id="rId6" Type="http://schemas.openxmlformats.org/officeDocument/2006/relationships/tags" Target="../tags/tag262.xml" /><Relationship Id="rId7" Type="http://schemas.openxmlformats.org/officeDocument/2006/relationships/tags" Target="../tags/tag263.xml" /><Relationship Id="rId8" Type="http://schemas.openxmlformats.org/officeDocument/2006/relationships/tags" Target="../tags/tag264.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265.xml" /><Relationship Id="rId3" Type="http://schemas.openxmlformats.org/officeDocument/2006/relationships/image" Target="../media/image2.png" /><Relationship Id="rId4" Type="http://schemas.openxmlformats.org/officeDocument/2006/relationships/tags" Target="../tags/tag266.xml" /><Relationship Id="rId5" Type="http://schemas.openxmlformats.org/officeDocument/2006/relationships/tags" Target="../tags/tag267.xml" /><Relationship Id="rId6" Type="http://schemas.openxmlformats.org/officeDocument/2006/relationships/tags" Target="../tags/tag268.xml" /><Relationship Id="rId7" Type="http://schemas.openxmlformats.org/officeDocument/2006/relationships/tags" Target="../tags/tag269.xml" /><Relationship Id="rId8" Type="http://schemas.openxmlformats.org/officeDocument/2006/relationships/tags" Target="../tags/tag270.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1.xml" /><Relationship Id="rId3" Type="http://schemas.openxmlformats.org/officeDocument/2006/relationships/tags" Target="../tags/tag275.xml" /><Relationship Id="rId4" Type="http://schemas.openxmlformats.org/officeDocument/2006/relationships/image" Target="../media/image2.png" /><Relationship Id="rId5" Type="http://schemas.openxmlformats.org/officeDocument/2006/relationships/tags" Target="../tags/tag276.xml" /><Relationship Id="rId6" Type="http://schemas.openxmlformats.org/officeDocument/2006/relationships/tags" Target="../tags/tag277.xml" /><Relationship Id="rId7" Type="http://schemas.openxmlformats.org/officeDocument/2006/relationships/tags" Target="../tags/tag278.xml" /><Relationship Id="rId8" Type="http://schemas.openxmlformats.org/officeDocument/2006/relationships/tags" Target="../tags/tag279.xml" /><Relationship Id="rId9" Type="http://schemas.openxmlformats.org/officeDocument/2006/relationships/tags" Target="../tags/tag280.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88.xml" /><Relationship Id="rId2" Type="http://schemas.openxmlformats.org/officeDocument/2006/relationships/tags" Target="../tags/tag281.xml" /><Relationship Id="rId3" Type="http://schemas.openxmlformats.org/officeDocument/2006/relationships/image" Target="../media/image2.png" /><Relationship Id="rId4" Type="http://schemas.openxmlformats.org/officeDocument/2006/relationships/tags" Target="../tags/tag282.xml" /><Relationship Id="rId5" Type="http://schemas.openxmlformats.org/officeDocument/2006/relationships/tags" Target="../tags/tag283.xml" /><Relationship Id="rId6" Type="http://schemas.openxmlformats.org/officeDocument/2006/relationships/tags" Target="../tags/tag284.xml" /><Relationship Id="rId7" Type="http://schemas.openxmlformats.org/officeDocument/2006/relationships/tags" Target="../tags/tag285.xml" /><Relationship Id="rId8" Type="http://schemas.openxmlformats.org/officeDocument/2006/relationships/tags" Target="../tags/tag286.xml" /><Relationship Id="rId9" Type="http://schemas.openxmlformats.org/officeDocument/2006/relationships/tags" Target="../tags/tag287.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2.xml" /><Relationship Id="rId3" Type="http://schemas.openxmlformats.org/officeDocument/2006/relationships/tags" Target="../tags/tag293.xml" /><Relationship Id="rId4" Type="http://schemas.openxmlformats.org/officeDocument/2006/relationships/image" Target="../media/image2.png" /><Relationship Id="rId5" Type="http://schemas.openxmlformats.org/officeDocument/2006/relationships/tags" Target="../tags/tag294.xml" /><Relationship Id="rId6" Type="http://schemas.openxmlformats.org/officeDocument/2006/relationships/tags" Target="../tags/tag295.xml" /><Relationship Id="rId7" Type="http://schemas.openxmlformats.org/officeDocument/2006/relationships/tags" Target="../tags/tag296.xml" /><Relationship Id="rId8" Type="http://schemas.openxmlformats.org/officeDocument/2006/relationships/tags" Target="../tags/tag297.xml" /><Relationship Id="rId9" Type="http://schemas.openxmlformats.org/officeDocument/2006/relationships/tags" Target="../tags/tag298.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95.xml" /><Relationship Id="rId3" Type="http://schemas.openxmlformats.org/officeDocument/2006/relationships/image" Target="../media/image2.png" /><Relationship Id="rId4" Type="http://schemas.openxmlformats.org/officeDocument/2006/relationships/tags" Target="../tags/tag96.xml" /><Relationship Id="rId5" Type="http://schemas.openxmlformats.org/officeDocument/2006/relationships/tags" Target="../tags/tag97.xml" /><Relationship Id="rId6" Type="http://schemas.openxmlformats.org/officeDocument/2006/relationships/image" Target="../media/image4.png" /><Relationship Id="rId7" Type="http://schemas.openxmlformats.org/officeDocument/2006/relationships/tags" Target="../tags/tag98.xml" /><Relationship Id="rId8" Type="http://schemas.openxmlformats.org/officeDocument/2006/relationships/tags" Target="../tags/tag99.xml" /><Relationship Id="rId9" Type="http://schemas.openxmlformats.org/officeDocument/2006/relationships/tags" Target="../tags/tag100.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3.xml" /><Relationship Id="rId3" Type="http://schemas.openxmlformats.org/officeDocument/2006/relationships/tags" Target="../tags/tag302.xml" /><Relationship Id="rId4" Type="http://schemas.openxmlformats.org/officeDocument/2006/relationships/image" Target="../media/image2.png" /><Relationship Id="rId5" Type="http://schemas.openxmlformats.org/officeDocument/2006/relationships/tags" Target="../tags/tag303.xml" /><Relationship Id="rId6" Type="http://schemas.openxmlformats.org/officeDocument/2006/relationships/tags" Target="../tags/tag304.xml" /><Relationship Id="rId7" Type="http://schemas.openxmlformats.org/officeDocument/2006/relationships/tags" Target="../tags/tag305.xml" /><Relationship Id="rId8" Type="http://schemas.openxmlformats.org/officeDocument/2006/relationships/tags" Target="../tags/tag306.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307.xml" /><Relationship Id="rId3" Type="http://schemas.openxmlformats.org/officeDocument/2006/relationships/image" Target="../media/image2.png" /><Relationship Id="rId4" Type="http://schemas.openxmlformats.org/officeDocument/2006/relationships/tags" Target="../tags/tag308.xml" /><Relationship Id="rId5" Type="http://schemas.openxmlformats.org/officeDocument/2006/relationships/tags" Target="../tags/tag309.xml" /><Relationship Id="rId6" Type="http://schemas.openxmlformats.org/officeDocument/2006/relationships/tags" Target="../tags/tag310.xml" /><Relationship Id="rId7" Type="http://schemas.openxmlformats.org/officeDocument/2006/relationships/image" Target="../media/image10.png" /><Relationship Id="rId8" Type="http://schemas.openxmlformats.org/officeDocument/2006/relationships/tags" Target="../tags/tag311.xml" /><Relationship Id="rId9" Type="http://schemas.openxmlformats.org/officeDocument/2006/relationships/tags" Target="../tags/tag312.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313.xml" /><Relationship Id="rId3" Type="http://schemas.openxmlformats.org/officeDocument/2006/relationships/image" Target="../media/image2.png" /><Relationship Id="rId4" Type="http://schemas.openxmlformats.org/officeDocument/2006/relationships/tags" Target="../tags/tag314.xml" /><Relationship Id="rId5" Type="http://schemas.openxmlformats.org/officeDocument/2006/relationships/tags" Target="../tags/tag315.xml" /><Relationship Id="rId6" Type="http://schemas.openxmlformats.org/officeDocument/2006/relationships/tags" Target="../tags/tag316.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323.xml" /><Relationship Id="rId2" Type="http://schemas.openxmlformats.org/officeDocument/2006/relationships/tags" Target="../tags/tag317.xml" /><Relationship Id="rId3" Type="http://schemas.openxmlformats.org/officeDocument/2006/relationships/image" Target="../media/image2.png" /><Relationship Id="rId4" Type="http://schemas.openxmlformats.org/officeDocument/2006/relationships/tags" Target="../tags/tag318.xml" /><Relationship Id="rId5" Type="http://schemas.openxmlformats.org/officeDocument/2006/relationships/tags" Target="../tags/tag319.xml" /><Relationship Id="rId6" Type="http://schemas.openxmlformats.org/officeDocument/2006/relationships/tags" Target="../tags/tag320.xml" /><Relationship Id="rId7" Type="http://schemas.openxmlformats.org/officeDocument/2006/relationships/tags" Target="../tags/tag321.xml" /><Relationship Id="rId8" Type="http://schemas.openxmlformats.org/officeDocument/2006/relationships/image" Target="../media/image11.png" /><Relationship Id="rId9" Type="http://schemas.openxmlformats.org/officeDocument/2006/relationships/tags" Target="../tags/tag322.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333.xml" /><Relationship Id="rId11" Type="http://schemas.openxmlformats.org/officeDocument/2006/relationships/tags" Target="../tags/tag334.xml" /><Relationship Id="rId2" Type="http://schemas.openxmlformats.org/officeDocument/2006/relationships/notesSlide" Target="../notesSlides/notesSlide14.xml" /><Relationship Id="rId3" Type="http://schemas.openxmlformats.org/officeDocument/2006/relationships/tags" Target="../tags/tag328.xml" /><Relationship Id="rId4" Type="http://schemas.openxmlformats.org/officeDocument/2006/relationships/image" Target="../media/image2.png" /><Relationship Id="rId5" Type="http://schemas.openxmlformats.org/officeDocument/2006/relationships/tags" Target="../tags/tag329.xml" /><Relationship Id="rId6" Type="http://schemas.openxmlformats.org/officeDocument/2006/relationships/tags" Target="../tags/tag330.xml" /><Relationship Id="rId7" Type="http://schemas.openxmlformats.org/officeDocument/2006/relationships/tags" Target="../tags/tag331.xml" /><Relationship Id="rId8" Type="http://schemas.openxmlformats.org/officeDocument/2006/relationships/image" Target="../media/image12.png" /><Relationship Id="rId9" Type="http://schemas.openxmlformats.org/officeDocument/2006/relationships/tags" Target="../tags/tag332.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335.xml" /><Relationship Id="rId3" Type="http://schemas.openxmlformats.org/officeDocument/2006/relationships/image" Target="../media/image2.png" /><Relationship Id="rId4" Type="http://schemas.openxmlformats.org/officeDocument/2006/relationships/tags" Target="../tags/tag336.xml" /><Relationship Id="rId5" Type="http://schemas.openxmlformats.org/officeDocument/2006/relationships/tags" Target="../tags/tag337.xml" /><Relationship Id="rId6" Type="http://schemas.openxmlformats.org/officeDocument/2006/relationships/tags" Target="../tags/tag338.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339.xml" /><Relationship Id="rId3" Type="http://schemas.openxmlformats.org/officeDocument/2006/relationships/image" Target="../media/image2.png" /><Relationship Id="rId4" Type="http://schemas.openxmlformats.org/officeDocument/2006/relationships/tags" Target="../tags/tag340.xml" /><Relationship Id="rId5" Type="http://schemas.openxmlformats.org/officeDocument/2006/relationships/tags" Target="../tags/tag341.xml" /><Relationship Id="rId6" Type="http://schemas.openxmlformats.org/officeDocument/2006/relationships/image" Target="../media/image3.png" /><Relationship Id="rId7" Type="http://schemas.openxmlformats.org/officeDocument/2006/relationships/tags" Target="../tags/tag342.xml" /><Relationship Id="rId8" Type="http://schemas.openxmlformats.org/officeDocument/2006/relationships/tags" Target="../tags/tag343.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344.xml" /><Relationship Id="rId3" Type="http://schemas.openxmlformats.org/officeDocument/2006/relationships/image" Target="../media/image2.png" /><Relationship Id="rId4" Type="http://schemas.openxmlformats.org/officeDocument/2006/relationships/tags" Target="../tags/tag345.xml" /><Relationship Id="rId5" Type="http://schemas.openxmlformats.org/officeDocument/2006/relationships/tags" Target="../tags/tag346.xml" /><Relationship Id="rId6" Type="http://schemas.openxmlformats.org/officeDocument/2006/relationships/image" Target="../media/image13.png" /><Relationship Id="rId7" Type="http://schemas.openxmlformats.org/officeDocument/2006/relationships/tags" Target="../tags/tag347.xml" /><Relationship Id="rId8" Type="http://schemas.openxmlformats.org/officeDocument/2006/relationships/tags" Target="../tags/tag348.xml" /><Relationship Id="rId9" Type="http://schemas.openxmlformats.org/officeDocument/2006/relationships/tags" Target="../tags/tag349.xm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358.xml" /><Relationship Id="rId2" Type="http://schemas.openxmlformats.org/officeDocument/2006/relationships/notesSlide" Target="../notesSlides/notesSlide15.xml" /><Relationship Id="rId3" Type="http://schemas.openxmlformats.org/officeDocument/2006/relationships/tags" Target="../tags/tag353.xml" /><Relationship Id="rId4" Type="http://schemas.openxmlformats.org/officeDocument/2006/relationships/image" Target="../media/image2.png" /><Relationship Id="rId5" Type="http://schemas.openxmlformats.org/officeDocument/2006/relationships/tags" Target="../tags/tag354.xml" /><Relationship Id="rId6" Type="http://schemas.openxmlformats.org/officeDocument/2006/relationships/tags" Target="../tags/tag355.xml" /><Relationship Id="rId7" Type="http://schemas.openxmlformats.org/officeDocument/2006/relationships/tags" Target="../tags/tag356.xml" /><Relationship Id="rId8" Type="http://schemas.openxmlformats.org/officeDocument/2006/relationships/image" Target="../media/image14.png" /><Relationship Id="rId9" Type="http://schemas.openxmlformats.org/officeDocument/2006/relationships/tags" Target="../tags/tag357.xml"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359.xml" /><Relationship Id="rId3" Type="http://schemas.openxmlformats.org/officeDocument/2006/relationships/image" Target="../media/image2.png" /><Relationship Id="rId4" Type="http://schemas.openxmlformats.org/officeDocument/2006/relationships/tags" Target="../tags/tag360.xml" /><Relationship Id="rId5" Type="http://schemas.openxmlformats.org/officeDocument/2006/relationships/tags" Target="../tags/tag361.xml" /><Relationship Id="rId6" Type="http://schemas.openxmlformats.org/officeDocument/2006/relationships/tags" Target="../tags/tag362.xml" /><Relationship Id="rId7" Type="http://schemas.openxmlformats.org/officeDocument/2006/relationships/image" Target="../media/image15.png" /><Relationship Id="rId8" Type="http://schemas.openxmlformats.org/officeDocument/2006/relationships/tags" Target="../tags/tag363.xml" /><Relationship Id="rId9" Type="http://schemas.openxmlformats.org/officeDocument/2006/relationships/tags" Target="../tags/tag364.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01.xml" /><Relationship Id="rId3" Type="http://schemas.openxmlformats.org/officeDocument/2006/relationships/image" Target="../media/image2.png" /><Relationship Id="rId4" Type="http://schemas.openxmlformats.org/officeDocument/2006/relationships/tags" Target="../tags/tag102.xml" /><Relationship Id="rId5" Type="http://schemas.openxmlformats.org/officeDocument/2006/relationships/tags" Target="../tags/tag103.xml" /><Relationship Id="rId6" Type="http://schemas.openxmlformats.org/officeDocument/2006/relationships/tags" Target="../tags/tag104.xml" /><Relationship Id="rId7" Type="http://schemas.openxmlformats.org/officeDocument/2006/relationships/tags" Target="../tags/tag105.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365.xml" /><Relationship Id="rId3" Type="http://schemas.openxmlformats.org/officeDocument/2006/relationships/image" Target="../media/image2.png" /><Relationship Id="rId4" Type="http://schemas.openxmlformats.org/officeDocument/2006/relationships/tags" Target="../tags/tag366.xml" /><Relationship Id="rId5" Type="http://schemas.openxmlformats.org/officeDocument/2006/relationships/tags" Target="../tags/tag367.xml" /><Relationship Id="rId6" Type="http://schemas.openxmlformats.org/officeDocument/2006/relationships/image" Target="../media/image16.png" /><Relationship Id="rId7" Type="http://schemas.openxmlformats.org/officeDocument/2006/relationships/tags" Target="../tags/tag368.xml" /><Relationship Id="rId8" Type="http://schemas.openxmlformats.org/officeDocument/2006/relationships/tags" Target="../tags/tag369.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6.xml" /><Relationship Id="rId3" Type="http://schemas.openxmlformats.org/officeDocument/2006/relationships/tags" Target="../tags/tag373.xml" /><Relationship Id="rId4" Type="http://schemas.openxmlformats.org/officeDocument/2006/relationships/image" Target="../media/image2.png" /><Relationship Id="rId5" Type="http://schemas.openxmlformats.org/officeDocument/2006/relationships/tags" Target="../tags/tag374.xml" /><Relationship Id="rId6" Type="http://schemas.openxmlformats.org/officeDocument/2006/relationships/tags" Target="../tags/tag375.xml" /><Relationship Id="rId7" Type="http://schemas.openxmlformats.org/officeDocument/2006/relationships/tags" Target="../tags/tag376.xml" /><Relationship Id="rId8" Type="http://schemas.openxmlformats.org/officeDocument/2006/relationships/tags" Target="../tags/tag377.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378.xml" /><Relationship Id="rId3" Type="http://schemas.openxmlformats.org/officeDocument/2006/relationships/image" Target="../media/image2.png" /><Relationship Id="rId4" Type="http://schemas.openxmlformats.org/officeDocument/2006/relationships/tags" Target="../tags/tag379.xml" /><Relationship Id="rId5" Type="http://schemas.openxmlformats.org/officeDocument/2006/relationships/tags" Target="../tags/tag380.xml" /><Relationship Id="rId6" Type="http://schemas.openxmlformats.org/officeDocument/2006/relationships/tags" Target="../tags/tag381.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382.xml" /><Relationship Id="rId3" Type="http://schemas.openxmlformats.org/officeDocument/2006/relationships/image" Target="../media/image2.png" /><Relationship Id="rId4" Type="http://schemas.openxmlformats.org/officeDocument/2006/relationships/tags" Target="../tags/tag383.xml" /><Relationship Id="rId5" Type="http://schemas.openxmlformats.org/officeDocument/2006/relationships/tags" Target="../tags/tag384.xml" /><Relationship Id="rId6" Type="http://schemas.openxmlformats.org/officeDocument/2006/relationships/tags" Target="../tags/tag385.xml" /><Relationship Id="rId7" Type="http://schemas.openxmlformats.org/officeDocument/2006/relationships/tags" Target="../tags/tag386.xml"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387.xml" /><Relationship Id="rId3" Type="http://schemas.openxmlformats.org/officeDocument/2006/relationships/image" Target="../media/image2.png" /><Relationship Id="rId4" Type="http://schemas.openxmlformats.org/officeDocument/2006/relationships/tags" Target="../tags/tag388.xml" /><Relationship Id="rId5" Type="http://schemas.openxmlformats.org/officeDocument/2006/relationships/tags" Target="../tags/tag389.xml" /><Relationship Id="rId6" Type="http://schemas.openxmlformats.org/officeDocument/2006/relationships/image" Target="../media/image3.png" /><Relationship Id="rId7" Type="http://schemas.openxmlformats.org/officeDocument/2006/relationships/tags" Target="../tags/tag390.xml" /><Relationship Id="rId8" Type="http://schemas.openxmlformats.org/officeDocument/2006/relationships/tags" Target="../tags/tag391.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xml" /><Relationship Id="rId3" Type="http://schemas.openxmlformats.org/officeDocument/2006/relationships/tags" Target="../tags/tag109.xml" /><Relationship Id="rId4" Type="http://schemas.openxmlformats.org/officeDocument/2006/relationships/image" Target="../media/image2.png" /><Relationship Id="rId5" Type="http://schemas.openxmlformats.org/officeDocument/2006/relationships/tags" Target="../tags/tag110.xml" /><Relationship Id="rId6" Type="http://schemas.openxmlformats.org/officeDocument/2006/relationships/tags" Target="../tags/tag111.xml" /><Relationship Id="rId7" Type="http://schemas.openxmlformats.org/officeDocument/2006/relationships/tags" Target="../tags/tag112.xml" /><Relationship Id="rId8" Type="http://schemas.openxmlformats.org/officeDocument/2006/relationships/tags" Target="../tags/tag113.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23.xml" /><Relationship Id="rId11" Type="http://schemas.openxmlformats.org/officeDocument/2006/relationships/tags" Target="../tags/tag124.xml" /><Relationship Id="rId12" Type="http://schemas.openxmlformats.org/officeDocument/2006/relationships/tags" Target="../tags/tag125.xml" /><Relationship Id="rId2" Type="http://schemas.openxmlformats.org/officeDocument/2006/relationships/notesSlide" Target="../notesSlides/notesSlide3.xml" /><Relationship Id="rId3" Type="http://schemas.openxmlformats.org/officeDocument/2006/relationships/tags" Target="../tags/tag118.xml" /><Relationship Id="rId4" Type="http://schemas.openxmlformats.org/officeDocument/2006/relationships/image" Target="../media/image2.png" /><Relationship Id="rId5" Type="http://schemas.openxmlformats.org/officeDocument/2006/relationships/tags" Target="../tags/tag119.xml" /><Relationship Id="rId6" Type="http://schemas.openxmlformats.org/officeDocument/2006/relationships/tags" Target="../tags/tag120.xml" /><Relationship Id="rId7" Type="http://schemas.openxmlformats.org/officeDocument/2006/relationships/tags" Target="../tags/tag121.xml" /><Relationship Id="rId8" Type="http://schemas.openxmlformats.org/officeDocument/2006/relationships/tags" Target="../tags/tag122.xml" /><Relationship Id="rId9" Type="http://schemas.openxmlformats.org/officeDocument/2006/relationships/image" Target="../media/image5.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4.xml" /><Relationship Id="rId3" Type="http://schemas.openxmlformats.org/officeDocument/2006/relationships/tags" Target="../tags/tag130.xml" /><Relationship Id="rId4" Type="http://schemas.openxmlformats.org/officeDocument/2006/relationships/image" Target="../media/image2.png" /><Relationship Id="rId5" Type="http://schemas.openxmlformats.org/officeDocument/2006/relationships/tags" Target="../tags/tag131.xml" /><Relationship Id="rId6" Type="http://schemas.openxmlformats.org/officeDocument/2006/relationships/tags" Target="../tags/tag132.xml" /><Relationship Id="rId7" Type="http://schemas.openxmlformats.org/officeDocument/2006/relationships/tags" Target="../tags/tag133.xml" /><Relationship Id="rId8" Type="http://schemas.openxmlformats.org/officeDocument/2006/relationships/tags" Target="../tags/tag134.xml" /><Relationship Id="rId9" Type="http://schemas.openxmlformats.org/officeDocument/2006/relationships/tags" Target="../tags/tag135.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136.xml" /><Relationship Id="rId3" Type="http://schemas.openxmlformats.org/officeDocument/2006/relationships/image" Target="../media/image2.png" /><Relationship Id="rId4" Type="http://schemas.openxmlformats.org/officeDocument/2006/relationships/tags" Target="../tags/tag137.xml" /><Relationship Id="rId5" Type="http://schemas.openxmlformats.org/officeDocument/2006/relationships/tags" Target="../tags/tag138.xml" /><Relationship Id="rId6" Type="http://schemas.openxmlformats.org/officeDocument/2006/relationships/tags" Target="../tags/tag139.xml" /><Relationship Id="rId7" Type="http://schemas.openxmlformats.org/officeDocument/2006/relationships/tags" Target="../tags/tag140.xml" /><Relationship Id="rId8" Type="http://schemas.openxmlformats.org/officeDocument/2006/relationships/tags" Target="../tags/tag141.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5.xml" /><Relationship Id="rId3" Type="http://schemas.openxmlformats.org/officeDocument/2006/relationships/tags" Target="../tags/tag145.xml" /><Relationship Id="rId4" Type="http://schemas.openxmlformats.org/officeDocument/2006/relationships/image" Target="../media/image2.png" /><Relationship Id="rId5" Type="http://schemas.openxmlformats.org/officeDocument/2006/relationships/tags" Target="../tags/tag146.xml" /><Relationship Id="rId6" Type="http://schemas.openxmlformats.org/officeDocument/2006/relationships/tags" Target="../tags/tag147.xml" /><Relationship Id="rId7" Type="http://schemas.openxmlformats.org/officeDocument/2006/relationships/tags" Target="../tags/tag148.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sp>
        <p:nvSpPr>
          <p:cNvPr id="4" name="标题" title=""/>
          <p:cNvSpPr>
            <a:spLocks noGrp="1"/>
          </p:cNvSpPr>
          <p:nvPr>
            <p:ph type="ctrTitle"/>
            <p:custDataLst>
              <p:tags r:id="rId3"/>
            </p:custDataLst>
          </p:nvPr>
        </p:nvSpPr>
        <p:spPr>
          <a:xfrm>
            <a:off x="4896000" y="1476155"/>
            <a:ext cx="5936400" cy="2055445"/>
          </a:xfrm>
        </p:spPr>
        <p:txBody>
          <a:bodyPr/>
          <a:lstStyle/>
          <a:p>
            <a:pPr marL="0" indent="0" algn="r">
              <a:lnSpc>
                <a:spcPct val="100000"/>
              </a:lnSpc>
              <a:spcBef>
                <a:spcPct val="0"/>
              </a:spcBef>
              <a:spcAft>
                <a:spcPct val="0"/>
              </a:spcAft>
              <a:buSzTx/>
            </a:pPr>
            <a:r>
              <a:rPr lang="zh-CN" altLang="en-US" sz="5600"/>
              <a:t>赏析古诗表达技巧</a:t>
            </a:r>
            <a:endParaRPr lang="zh-CN" altLang="en-US" sz="5600"/>
          </a:p>
          <a:p>
            <a:pPr marL="0" indent="0" algn="r">
              <a:lnSpc>
                <a:spcPct val="100000"/>
              </a:lnSpc>
              <a:spcBef>
                <a:spcPct val="0"/>
              </a:spcBef>
              <a:spcAft>
                <a:spcPct val="0"/>
              </a:spcAft>
              <a:buSzTx/>
            </a:pPr>
            <a:r>
              <a:rPr lang="zh-CN" altLang="en-US" sz="5600"/>
              <a:t>结构技巧</a:t>
            </a:r>
            <a:endParaRPr lang="zh-CN" altLang="en-US" sz="5600"/>
          </a:p>
        </p:txBody>
      </p:sp>
    </p:spTree>
    <p:custDataLst>
      <p:tags r:id="rId4"/>
    </p:custDataLst>
  </p:cSld>
  <p:clrMapOvr>
    <a:masterClrMapping/>
  </p:clrMapOvr>
  <p:transition spd="slow">
    <p:fade/>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pic>
        <p:nvPicPr>
          <p:cNvPr id="10" name="Picture 4"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5" name="矩形 4" title=""/>
          <p:cNvSpPr/>
          <p:nvPr>
            <p:custDataLst>
              <p:tags r:id="rId5"/>
            </p:custDataLst>
          </p:nvPr>
        </p:nvSpPr>
        <p:spPr>
          <a:xfrm>
            <a:off x="605619" y="1297701"/>
            <a:ext cx="9334501" cy="521970"/>
          </a:xfrm>
          <a:prstGeom prst="rect">
            <a:avLst/>
          </a:prstGeom>
        </p:spPr>
        <p:txBody>
          <a:bodyPr wrap="square">
            <a:spAutoFit/>
          </a:bodyPr>
          <a:lstStyle/>
          <a:p>
            <a:pPr rtl="0" fontAlgn="auto">
              <a:spcBef>
                <a:spcPct val="0"/>
              </a:spcBef>
              <a:spcAft>
                <a:spcPct val="0"/>
              </a:spcAft>
              <a:buFontTx/>
              <a:buNone/>
              <a:defRPr/>
            </a:pPr>
            <a:r>
              <a:rPr lang="zh-CN" altLang="en-US" sz="2800" b="1">
                <a:solidFill>
                  <a:schemeClr val="dk1"/>
                </a:solidFill>
                <a:latin typeface="+mn-lt"/>
                <a:ea typeface="+mn-ea"/>
              </a:rPr>
              <a:t>诗歌</a:t>
            </a:r>
            <a:r>
              <a:rPr lang="zh-CN" altLang="en-US" sz="2800">
                <a:solidFill>
                  <a:schemeClr val="dk1"/>
                </a:solidFill>
                <a:latin typeface="+mn-lt"/>
                <a:ea typeface="+mn-ea"/>
              </a:rPr>
              <a:t>开头就进入正题</a:t>
            </a:r>
            <a:r>
              <a:rPr lang="zh-CN" altLang="en-US" sz="2800" b="1">
                <a:solidFill>
                  <a:schemeClr val="dk1"/>
                </a:solidFill>
                <a:latin typeface="+mn-lt"/>
                <a:ea typeface="+mn-ea"/>
              </a:rPr>
              <a:t>，</a:t>
            </a:r>
            <a:r>
              <a:rPr lang="zh-CN" altLang="en-US" sz="2800">
                <a:solidFill>
                  <a:schemeClr val="dk1"/>
                </a:solidFill>
                <a:latin typeface="+mn-lt"/>
                <a:ea typeface="+mn-ea"/>
              </a:rPr>
              <a:t>不拐弯抹角</a:t>
            </a:r>
            <a:r>
              <a:rPr lang="zh-CN" altLang="en-US" sz="2800" b="1">
                <a:solidFill>
                  <a:schemeClr val="dk1"/>
                </a:solidFill>
                <a:latin typeface="+mn-lt"/>
                <a:ea typeface="+mn-ea"/>
              </a:rPr>
              <a:t>，</a:t>
            </a:r>
            <a:r>
              <a:rPr lang="zh-CN" altLang="en-US" sz="2800">
                <a:solidFill>
                  <a:schemeClr val="dk1"/>
                </a:solidFill>
                <a:latin typeface="+mn-lt"/>
                <a:ea typeface="+mn-ea"/>
              </a:rPr>
              <a:t>开宗明义</a:t>
            </a:r>
            <a:r>
              <a:rPr lang="zh-CN" altLang="en-US" sz="2800" b="1">
                <a:solidFill>
                  <a:schemeClr val="dk1"/>
                </a:solidFill>
                <a:latin typeface="+mn-lt"/>
                <a:ea typeface="+mn-ea"/>
              </a:rPr>
              <a:t>，</a:t>
            </a:r>
            <a:r>
              <a:rPr lang="zh-CN" altLang="en-US" sz="2800">
                <a:solidFill>
                  <a:schemeClr val="dk1"/>
                </a:solidFill>
                <a:latin typeface="+mn-lt"/>
                <a:ea typeface="+mn-ea"/>
              </a:rPr>
              <a:t>直接点题</a:t>
            </a:r>
            <a:r>
              <a:rPr lang="zh-CN" altLang="en-US" sz="2800" b="1">
                <a:solidFill>
                  <a:schemeClr val="dk1"/>
                </a:solidFill>
                <a:latin typeface="+mn-lt"/>
                <a:ea typeface="+mn-ea"/>
              </a:rPr>
              <a:t>。</a:t>
            </a:r>
            <a:endParaRPr lang="zh-CN" altLang="en-US" sz="2800" b="1">
              <a:solidFill>
                <a:schemeClr val="dk1"/>
              </a:solidFill>
              <a:latin typeface="+mn-lt"/>
              <a:ea typeface="+mn-ea"/>
            </a:endParaRPr>
          </a:p>
        </p:txBody>
      </p:sp>
      <p:sp>
        <p:nvSpPr>
          <p:cNvPr id="8" name="矩形 7" title=""/>
          <p:cNvSpPr/>
          <p:nvPr>
            <p:custDataLst>
              <p:tags r:id="rId6"/>
            </p:custDataLst>
          </p:nvPr>
        </p:nvSpPr>
        <p:spPr>
          <a:xfrm>
            <a:off x="284557" y="2783890"/>
            <a:ext cx="11622886" cy="2245360"/>
          </a:xfrm>
          <a:prstGeom prst="rect">
            <a:avLst/>
          </a:prstGeom>
        </p:spPr>
        <p:txBody>
          <a:bodyPr wrap="square">
            <a:spAutoFit/>
          </a:bodyPr>
          <a:lstStyle/>
          <a:p>
            <a:pPr algn="ctr" rtl="0" fontAlgn="auto">
              <a:lnSpc>
                <a:spcPts val="3600"/>
              </a:lnSpc>
              <a:spcBef>
                <a:spcPct val="0"/>
              </a:spcBef>
              <a:spcAft>
                <a:spcPts val="1200"/>
              </a:spcAft>
            </a:pPr>
            <a:r>
              <a:rPr lang="zh-CN" altLang="en-US" sz="3600">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忆江南</a:t>
            </a:r>
            <a:endParaRPr lang="en-US" altLang="zh-CN" sz="3600">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fontAlgn="auto">
              <a:lnSpc>
                <a:spcPts val="3800"/>
              </a:lnSpc>
              <a:spcBef>
                <a:spcPct val="0"/>
              </a:spcBef>
              <a:spcAft>
                <a:spcPts val="600"/>
              </a:spcAft>
              <a:buFontTx/>
              <a:buNone/>
            </a:pPr>
            <a:r>
              <a:rPr lang="zh-CN" altLang="en-US" sz="24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白居易</a:t>
            </a:r>
            <a:endParaRPr lang="en-US" altLang="zh-CN" sz="24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indent="720090" rtl="0" fontAlgn="auto">
              <a:lnSpc>
                <a:spcPts val="3800"/>
              </a:lnSpc>
              <a:spcBef>
                <a:spcPct val="0"/>
              </a:spcBef>
              <a:spcAft>
                <a:spcPts val="600"/>
              </a:spcAft>
              <a:buFontTx/>
              <a:buNone/>
            </a:pP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江南好，风景旧曾谙。日出江花红胜火，春来江水绿如蓝。能不忆江南。</a:t>
            </a:r>
            <a:endPar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p:txBody>
      </p:sp>
      <p:sp>
        <p:nvSpPr>
          <p:cNvPr id="9" name="矩形 8" title=""/>
          <p:cNvSpPr/>
          <p:nvPr>
            <p:custDataLst>
              <p:tags r:id="rId7"/>
            </p:custDataLst>
          </p:nvPr>
        </p:nvSpPr>
        <p:spPr>
          <a:xfrm>
            <a:off x="211200" y="5223424"/>
            <a:ext cx="11769601" cy="1398905"/>
          </a:xfrm>
          <a:prstGeom prst="rect">
            <a:avLst/>
          </a:prstGeom>
        </p:spPr>
        <p:txBody>
          <a:bodyPr wrap="square">
            <a:normAutofit/>
          </a:bodyPr>
          <a:lstStyle/>
          <a:p>
            <a:pPr indent="720090" rtl="0" fontAlgn="auto">
              <a:lnSpc>
                <a:spcPts val="3400"/>
              </a:lnSpc>
              <a:spcBef>
                <a:spcPct val="0"/>
              </a:spcBef>
              <a:spcAft>
                <a:spcPct val="0"/>
              </a:spcAft>
              <a:buFontTx/>
              <a:buNone/>
              <a:defRPr/>
            </a:pPr>
            <a:r>
              <a:rPr lang="zh-CN" altLang="en-US" sz="2650" b="1">
                <a:solidFill>
                  <a:schemeClr val="dk1"/>
                </a:solidFill>
                <a:latin typeface="+mn-lt"/>
                <a:ea typeface="+mn-ea"/>
              </a:rPr>
              <a:t>首句“江南好”，开门见山，实话实说。一个“好”字，饱含着诗人深情的赞叹。次句“风景旧曾谙”，抚今追昔，说明江南风景之美是当年自己亲身感受到的，是非常熟悉的。这一句既落实了“好”字，又点明了“忆”字。</a:t>
            </a:r>
            <a:endParaRPr lang="zh-CN" altLang="en-US" sz="2650" b="1">
              <a:solidFill>
                <a:schemeClr val="dk1"/>
              </a:solidFill>
              <a:latin typeface="+mn-lt"/>
              <a:ea typeface="+mn-ea"/>
            </a:endParaRPr>
          </a:p>
        </p:txBody>
      </p:sp>
      <p:pic>
        <p:nvPicPr>
          <p:cNvPr id="11" name="Picture 3" title=""/>
          <p:cNvPicPr>
            <a:picLocks noChangeAspect="1" noChangeArrowheads="1" noCrop="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bwMode="auto">
          <a:xfrm>
            <a:off x="9551158" y="302604"/>
            <a:ext cx="2640842" cy="2640842"/>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title=""/>
          <p:cNvSpPr/>
          <p:nvPr>
            <p:custDataLst>
              <p:tags r:id="rId10"/>
            </p:custDataLst>
          </p:nvPr>
        </p:nvSpPr>
        <p:spPr>
          <a:xfrm>
            <a:off x="301846" y="1989790"/>
            <a:ext cx="9572309" cy="553085"/>
          </a:xfrm>
          <a:prstGeom prst="rect">
            <a:avLst/>
          </a:prstGeom>
        </p:spPr>
        <p:txBody>
          <a:bodyPr wrap="square">
            <a:spAutoFit/>
          </a:bodyPr>
          <a:lstStyle/>
          <a:p>
            <a:pPr marL="457200" indent="-457200" algn="just" rtl="0" fontAlgn="auto">
              <a:lnSpc>
                <a:spcPts val="3600"/>
              </a:lnSpc>
              <a:spcBef>
                <a:spcPct val="0"/>
              </a:spcBef>
              <a:spcAft>
                <a:spcPct val="0"/>
              </a:spcAft>
              <a:buFont typeface="Wingdings" panose="05000000000000000000" pitchFamily="2" charset="2"/>
              <a:buChar char="n"/>
            </a:pPr>
            <a:r>
              <a:rPr lang="zh-CN" altLang="en-US" sz="2800" b="1">
                <a:solidFill>
                  <a:schemeClr val="tx1"/>
                </a:solidFill>
                <a:latin typeface="+mn-lt"/>
                <a:ea typeface="+mn-ea"/>
              </a:rPr>
              <a:t>本诗结构具有怎样的特点，请结合全诗对此作简要分析。</a:t>
            </a:r>
            <a:endParaRPr lang="zh-CN" altLang="en-US" sz="2800" b="1">
              <a:solidFill>
                <a:schemeClr val="tx1"/>
              </a:solidFill>
              <a:latin typeface="+mn-lt"/>
              <a:ea typeface="+mn-ea"/>
            </a:endParaRPr>
          </a:p>
        </p:txBody>
      </p:sp>
      <p:sp>
        <p:nvSpPr>
          <p:cNvPr id="3" name="标题 2" title=""/>
          <p:cNvSpPr>
            <a:spLocks noGrp="1"/>
          </p:cNvSpPr>
          <p:nvPr>
            <p:ph type="title"/>
            <p:custDataLst>
              <p:tags r:id="rId11"/>
            </p:custDataLst>
          </p:nvPr>
        </p:nvSpPr>
        <p:spPr/>
        <p:txBody>
          <a:bodyPr vert="horz" wrap="square" lIns="0" tIns="0" rIns="0" bIns="0" rtlCol="0" anchor="b">
            <a:normAutofit/>
          </a:bodyPr>
          <a:lstStyle/>
          <a:p>
            <a:pPr lvl="0" algn="l">
              <a:buClrTx/>
              <a:buSzTx/>
              <a:buFontTx/>
            </a:pPr>
            <a:r>
              <a:rPr lang="zh-CN" altLang="en-US">
                <a:sym typeface="+mn-ea"/>
              </a:rPr>
              <a:t>2.开门见山</a:t>
            </a:r>
            <a:endParaRPr lang="zh-CN" altLang="en-US">
              <a:sym typeface="+mn-ea"/>
            </a:endParaRPr>
          </a:p>
        </p:txBody>
      </p:sp>
    </p:spTree>
    <p:custDataLst>
      <p:tags r:id="rId12"/>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nodeType="clickPar">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7"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pic>
        <p:nvPicPr>
          <p:cNvPr id="5" name="Picture 4"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2" name="矩形 1" title=""/>
          <p:cNvSpPr/>
          <p:nvPr>
            <p:custDataLst>
              <p:tags r:id="rId5"/>
            </p:custDataLst>
          </p:nvPr>
        </p:nvSpPr>
        <p:spPr>
          <a:xfrm>
            <a:off x="433388" y="1304472"/>
            <a:ext cx="11325225" cy="3322955"/>
          </a:xfrm>
          <a:prstGeom prst="rect">
            <a:avLst/>
          </a:prstGeom>
        </p:spPr>
        <p:txBody>
          <a:bodyPr wrap="square">
            <a:spAutoFit/>
          </a:bodyPr>
          <a:lstStyle/>
          <a:p>
            <a:pPr algn="ctr" rtl="0" fontAlgn="auto">
              <a:lnSpc>
                <a:spcPts val="3600"/>
              </a:lnSpc>
              <a:spcBef>
                <a:spcPct val="0"/>
              </a:spcBef>
              <a:spcAft>
                <a:spcPts val="1200"/>
              </a:spcAft>
            </a:pPr>
            <a:r>
              <a:rPr lang="zh-CN" altLang="en-US" sz="3600">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蜀相</a:t>
            </a:r>
            <a:endParaRPr lang="en-US" altLang="zh-CN" sz="3600">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fontAlgn="auto">
              <a:lnSpc>
                <a:spcPts val="3600"/>
              </a:lnSpc>
              <a:spcBef>
                <a:spcPct val="0"/>
              </a:spcBef>
              <a:spcAft>
                <a:spcPts val="600"/>
              </a:spcAft>
              <a:buFontTx/>
              <a:buNone/>
            </a:pPr>
            <a:r>
              <a:rPr lang="zh-CN" altLang="en-US" sz="24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杜甫</a:t>
            </a:r>
            <a:endParaRPr lang="en-US" altLang="zh-CN" sz="24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fontAlgn="auto">
              <a:lnSpc>
                <a:spcPts val="3600"/>
              </a:lnSpc>
              <a:spcBef>
                <a:spcPct val="0"/>
              </a:spcBef>
              <a:spcAft>
                <a:spcPts val="600"/>
              </a:spcAft>
              <a:buFontTx/>
              <a:buNone/>
            </a:pP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丞相祠堂何处寻？锦官城外柏森森。</a:t>
            </a:r>
            <a:endParaRPr lang="en-US" altLang="zh-CN"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fontAlgn="auto">
              <a:lnSpc>
                <a:spcPts val="3600"/>
              </a:lnSpc>
              <a:spcBef>
                <a:spcPct val="0"/>
              </a:spcBef>
              <a:spcAft>
                <a:spcPts val="600"/>
              </a:spcAft>
              <a:buFontTx/>
              <a:buNone/>
            </a:pP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映阶碧草自春色，隔叶黄鹂空好音。</a:t>
            </a:r>
            <a:endParaRPr lang="en-US" altLang="zh-CN"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fontAlgn="auto">
              <a:lnSpc>
                <a:spcPts val="3600"/>
              </a:lnSpc>
              <a:spcBef>
                <a:spcPct val="0"/>
              </a:spcBef>
              <a:spcAft>
                <a:spcPts val="600"/>
              </a:spcAft>
              <a:buFontTx/>
              <a:buNone/>
            </a:pP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三顾频烦天下计，两朝开济老臣心。</a:t>
            </a:r>
            <a:endParaRPr lang="en-US" altLang="zh-CN"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fontAlgn="auto">
              <a:lnSpc>
                <a:spcPts val="3600"/>
              </a:lnSpc>
              <a:spcBef>
                <a:spcPct val="0"/>
              </a:spcBef>
              <a:spcAft>
                <a:spcPts val="600"/>
              </a:spcAft>
              <a:buFontTx/>
              <a:buNone/>
            </a:pP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出师未捷身先死，长使英雄泪满襟。</a:t>
            </a:r>
            <a:endPar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p:txBody>
      </p:sp>
      <p:sp>
        <p:nvSpPr>
          <p:cNvPr id="6" name="矩形 5" title=""/>
          <p:cNvSpPr/>
          <p:nvPr>
            <p:custDataLst>
              <p:tags r:id="rId6"/>
            </p:custDataLst>
          </p:nvPr>
        </p:nvSpPr>
        <p:spPr>
          <a:xfrm>
            <a:off x="299176" y="406858"/>
            <a:ext cx="9702074" cy="553085"/>
          </a:xfrm>
          <a:prstGeom prst="rect">
            <a:avLst/>
          </a:prstGeom>
        </p:spPr>
        <p:txBody>
          <a:bodyPr wrap="square">
            <a:spAutoFit/>
          </a:bodyPr>
          <a:lstStyle/>
          <a:p>
            <a:pPr marL="457200" indent="-457200" algn="just" rtl="0" fontAlgn="auto">
              <a:lnSpc>
                <a:spcPts val="3600"/>
              </a:lnSpc>
              <a:spcBef>
                <a:spcPct val="0"/>
              </a:spcBef>
              <a:spcAft>
                <a:spcPct val="0"/>
              </a:spcAft>
              <a:buFont typeface="Wingdings" panose="05000000000000000000" pitchFamily="2" charset="2"/>
              <a:buChar char="n"/>
            </a:pPr>
            <a:r>
              <a:rPr lang="zh-CN" altLang="en-US" sz="2800" b="1">
                <a:solidFill>
                  <a:schemeClr val="tx1"/>
                </a:solidFill>
                <a:latin typeface="+mn-lt"/>
                <a:ea typeface="+mn-ea"/>
              </a:rPr>
              <a:t>这首诗是如何体现</a:t>
            </a:r>
            <a:r>
              <a:rPr lang="en-US" altLang="zh-CN" sz="2800" b="1">
                <a:solidFill>
                  <a:schemeClr val="tx1"/>
                </a:solidFill>
                <a:latin typeface="+mn-lt"/>
                <a:ea typeface="+mn-ea"/>
              </a:rPr>
              <a:t>“</a:t>
            </a:r>
            <a:r>
              <a:rPr lang="zh-CN" altLang="en-US" sz="2800" b="1">
                <a:solidFill>
                  <a:schemeClr val="tx1"/>
                </a:solidFill>
                <a:latin typeface="+mn-lt"/>
                <a:ea typeface="+mn-ea"/>
              </a:rPr>
              <a:t>开门见山</a:t>
            </a:r>
            <a:r>
              <a:rPr lang="en-US" altLang="zh-CN" sz="2800" b="1">
                <a:solidFill>
                  <a:schemeClr val="tx1"/>
                </a:solidFill>
                <a:latin typeface="+mn-lt"/>
                <a:ea typeface="+mn-ea"/>
              </a:rPr>
              <a:t>”</a:t>
            </a:r>
            <a:r>
              <a:rPr lang="zh-CN" altLang="en-US" sz="2800" b="1">
                <a:solidFill>
                  <a:schemeClr val="tx1"/>
                </a:solidFill>
                <a:latin typeface="+mn-lt"/>
                <a:ea typeface="+mn-ea"/>
              </a:rPr>
              <a:t>的？请简要说明。（</a:t>
            </a:r>
            <a:r>
              <a:rPr lang="en-US" altLang="zh-CN" sz="2800" b="1">
                <a:solidFill>
                  <a:schemeClr val="tx1"/>
                </a:solidFill>
                <a:latin typeface="+mn-lt"/>
                <a:ea typeface="+mn-ea"/>
              </a:rPr>
              <a:t>5</a:t>
            </a:r>
            <a:r>
              <a:rPr lang="zh-CN" altLang="en-US" sz="2800" b="1">
                <a:solidFill>
                  <a:schemeClr val="tx1"/>
                </a:solidFill>
                <a:latin typeface="+mn-lt"/>
                <a:ea typeface="+mn-ea"/>
              </a:rPr>
              <a:t>分）</a:t>
            </a:r>
            <a:endParaRPr lang="zh-CN" altLang="en-US" sz="2800" b="1">
              <a:solidFill>
                <a:schemeClr val="tx1"/>
              </a:solidFill>
              <a:latin typeface="+mn-lt"/>
              <a:ea typeface="+mn-ea"/>
            </a:endParaRPr>
          </a:p>
        </p:txBody>
      </p:sp>
      <p:sp>
        <p:nvSpPr>
          <p:cNvPr id="3" name="矩形 2" title=""/>
          <p:cNvSpPr/>
          <p:nvPr>
            <p:custDataLst>
              <p:tags r:id="rId7"/>
            </p:custDataLst>
          </p:nvPr>
        </p:nvSpPr>
        <p:spPr>
          <a:xfrm>
            <a:off x="367350" y="4942532"/>
            <a:ext cx="11457301" cy="1553210"/>
          </a:xfrm>
          <a:prstGeom prst="rect">
            <a:avLst/>
          </a:prstGeom>
          <a:noFill/>
        </p:spPr>
        <p:txBody>
          <a:bodyPr wrap="square">
            <a:spAutoFit/>
          </a:bodyPr>
          <a:lstStyle/>
          <a:p>
            <a:pPr indent="720090" rtl="0" fontAlgn="auto">
              <a:lnSpc>
                <a:spcPts val="3800"/>
              </a:lnSpc>
              <a:spcBef>
                <a:spcPct val="0"/>
              </a:spcBef>
              <a:spcAft>
                <a:spcPct val="0"/>
              </a:spcAft>
              <a:buFontTx/>
              <a:buNone/>
              <a:defRPr/>
            </a:pPr>
            <a:r>
              <a:rPr lang="zh-CN" altLang="en-US" sz="2800" b="1">
                <a:solidFill>
                  <a:schemeClr val="dk1"/>
                </a:solidFill>
                <a:latin typeface="+mn-lt"/>
                <a:ea typeface="+mn-ea"/>
              </a:rPr>
              <a:t>开头一句，以问引起，祠堂何处？锦官城外，数里之遥，远远望去，早见翠柏成林，好一片葱葱郁郁，气象不凡，那就是诸葛武侯祠所在了。这第一联，</a:t>
            </a:r>
            <a:r>
              <a:rPr lang="zh-CN" altLang="en-US" sz="2800">
                <a:solidFill>
                  <a:schemeClr val="dk1"/>
                </a:solidFill>
                <a:latin typeface="+mn-lt"/>
                <a:ea typeface="+mn-ea"/>
              </a:rPr>
              <a:t>开门见山</a:t>
            </a:r>
            <a:r>
              <a:rPr lang="zh-CN" altLang="en-US" sz="2800" b="1">
                <a:solidFill>
                  <a:schemeClr val="dk1"/>
                </a:solidFill>
                <a:latin typeface="+mn-lt"/>
                <a:ea typeface="+mn-ea"/>
              </a:rPr>
              <a:t>，</a:t>
            </a:r>
            <a:r>
              <a:rPr lang="zh-CN" altLang="en-US" sz="2800">
                <a:solidFill>
                  <a:schemeClr val="dk1"/>
                </a:solidFill>
                <a:latin typeface="+mn-lt"/>
                <a:ea typeface="+mn-ea"/>
              </a:rPr>
              <a:t>洒洒落落</a:t>
            </a:r>
            <a:r>
              <a:rPr lang="zh-CN" altLang="en-US" sz="2800" b="1">
                <a:solidFill>
                  <a:schemeClr val="dk1"/>
                </a:solidFill>
                <a:latin typeface="+mn-lt"/>
                <a:ea typeface="+mn-ea"/>
              </a:rPr>
              <a:t>，</a:t>
            </a:r>
            <a:r>
              <a:rPr lang="zh-CN" altLang="en-US" sz="2800">
                <a:solidFill>
                  <a:schemeClr val="dk1"/>
                </a:solidFill>
                <a:latin typeface="+mn-lt"/>
                <a:ea typeface="+mn-ea"/>
              </a:rPr>
              <a:t>而两句又一问一答</a:t>
            </a:r>
            <a:r>
              <a:rPr lang="zh-CN" altLang="en-US" sz="2800" b="1">
                <a:solidFill>
                  <a:schemeClr val="dk1"/>
                </a:solidFill>
                <a:latin typeface="+mn-lt"/>
                <a:ea typeface="+mn-ea"/>
              </a:rPr>
              <a:t>，</a:t>
            </a:r>
            <a:r>
              <a:rPr lang="zh-CN" altLang="en-US" sz="2800">
                <a:solidFill>
                  <a:schemeClr val="dk1"/>
                </a:solidFill>
                <a:latin typeface="+mn-lt"/>
                <a:ea typeface="+mn-ea"/>
              </a:rPr>
              <a:t>自开自合</a:t>
            </a:r>
            <a:r>
              <a:rPr lang="zh-CN" altLang="en-US" sz="2800" b="1">
                <a:solidFill>
                  <a:schemeClr val="dk1"/>
                </a:solidFill>
                <a:latin typeface="+mn-lt"/>
                <a:ea typeface="+mn-ea"/>
              </a:rPr>
              <a:t>。</a:t>
            </a:r>
            <a:endParaRPr lang="zh-CN" altLang="en-US" sz="2800" b="1">
              <a:solidFill>
                <a:schemeClr val="dk1"/>
              </a:solidFill>
              <a:latin typeface="+mn-lt"/>
              <a:ea typeface="+mn-ea"/>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3"/>
          </p:custDataLst>
        </p:nvPr>
      </p:nvGrpSpPr>
      <p:grpSpPr>
        <a:xfrm>
          <a:off x="0" y="0"/>
          <a:ext cx="0" cy="0"/>
        </a:xfrm>
      </p:grpSpPr>
      <p:pic>
        <p:nvPicPr>
          <p:cNvPr id="5" name="Picture 4" title=""/>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2" name="矩形 1" title=""/>
          <p:cNvSpPr/>
          <p:nvPr>
            <p:custDataLst>
              <p:tags r:id="rId6"/>
            </p:custDataLst>
          </p:nvPr>
        </p:nvSpPr>
        <p:spPr>
          <a:xfrm>
            <a:off x="265626" y="641079"/>
            <a:ext cx="2051050" cy="553085"/>
          </a:xfrm>
          <a:prstGeom prst="rect">
            <a:avLst/>
          </a:prstGeom>
        </p:spPr>
        <p:txBody>
          <a:bodyPr wrap="square">
            <a:normAutofit fontScale="90000"/>
          </a:bodyPr>
          <a:lstStyle/>
          <a:p>
            <a:pPr indent="90170" rtl="0" fontAlgn="auto">
              <a:lnSpc>
                <a:spcPts val="3600"/>
              </a:lnSpc>
              <a:spcBef>
                <a:spcPct val="0"/>
              </a:spcBef>
              <a:spcAft>
                <a:spcPts val="2400"/>
              </a:spcAft>
              <a:defRPr/>
            </a:pPr>
            <a:r>
              <a:rPr lang="en-US" altLang="zh-CN" sz="2800">
                <a:solidFill>
                  <a:schemeClr val="tx1"/>
                </a:solidFill>
                <a:latin typeface="+mn-lt"/>
                <a:ea typeface="+mn-ea"/>
              </a:rPr>
              <a:t>3.</a:t>
            </a:r>
            <a:r>
              <a:rPr lang="zh-CN" altLang="en-US" sz="2800">
                <a:solidFill>
                  <a:schemeClr val="tx1"/>
                </a:solidFill>
                <a:latin typeface="+mn-lt"/>
                <a:ea typeface="+mn-ea"/>
              </a:rPr>
              <a:t>卒章显志</a:t>
            </a:r>
            <a:endParaRPr lang="zh-CN" altLang="en-US" sz="2800">
              <a:solidFill>
                <a:schemeClr val="tx1"/>
              </a:solidFill>
              <a:latin typeface="+mn-lt"/>
              <a:ea typeface="+mn-ea"/>
            </a:endParaRPr>
          </a:p>
        </p:txBody>
      </p:sp>
      <p:sp>
        <p:nvSpPr>
          <p:cNvPr id="3" name="矩形 2" title=""/>
          <p:cNvSpPr/>
          <p:nvPr>
            <p:custDataLst>
              <p:tags r:id="rId7"/>
            </p:custDataLst>
          </p:nvPr>
        </p:nvSpPr>
        <p:spPr>
          <a:xfrm>
            <a:off x="251306" y="1425726"/>
            <a:ext cx="11689389" cy="2245360"/>
          </a:xfrm>
          <a:prstGeom prst="rect">
            <a:avLst/>
          </a:prstGeom>
        </p:spPr>
        <p:txBody>
          <a:bodyPr wrap="square">
            <a:normAutofit/>
          </a:bodyPr>
          <a:lstStyle/>
          <a:p>
            <a:pPr indent="720090" rtl="0" fontAlgn="auto">
              <a:lnSpc>
                <a:spcPts val="3600"/>
              </a:lnSpc>
              <a:spcBef>
                <a:spcPct val="0"/>
              </a:spcBef>
              <a:spcAft>
                <a:spcPts val="2400"/>
              </a:spcAft>
              <a:buFontTx/>
              <a:buNone/>
              <a:defRPr/>
            </a:pPr>
            <a:r>
              <a:rPr lang="zh-CN" altLang="en-US" sz="2800" b="1">
                <a:solidFill>
                  <a:schemeClr val="dk1"/>
                </a:solidFill>
                <a:latin typeface="+mn-lt"/>
                <a:ea typeface="+mn-ea"/>
              </a:rPr>
              <a:t>“卒”为完毕，“志”是指文章的主题、中心。卒章显志</a:t>
            </a:r>
            <a:r>
              <a:rPr lang="zh-CN" altLang="zh-CN" sz="2800">
                <a:solidFill>
                  <a:schemeClr val="dk1"/>
                </a:solidFill>
                <a:latin typeface="+mn-lt"/>
                <a:ea typeface="+mn-ea"/>
              </a:rPr>
              <a:t>指作者往往在诗歌的结尾表达自己的心志或情怀</a:t>
            </a:r>
            <a:r>
              <a:rPr lang="zh-CN" altLang="zh-CN" sz="2800" b="1">
                <a:solidFill>
                  <a:schemeClr val="dk1"/>
                </a:solidFill>
                <a:latin typeface="+mn-lt"/>
                <a:ea typeface="+mn-ea"/>
              </a:rPr>
              <a:t>。</a:t>
            </a:r>
            <a:r>
              <a:rPr lang="zh-CN" altLang="en-US" sz="2800" b="1">
                <a:solidFill>
                  <a:schemeClr val="dk1"/>
                </a:solidFill>
                <a:latin typeface="+mn-lt"/>
                <a:ea typeface="+mn-ea"/>
              </a:rPr>
              <a:t>也叫</a:t>
            </a:r>
            <a:r>
              <a:rPr lang="zh-CN" altLang="en-US" sz="2800">
                <a:solidFill>
                  <a:schemeClr val="dk1"/>
                </a:solidFill>
                <a:latin typeface="+mn-lt"/>
                <a:ea typeface="+mn-ea"/>
              </a:rPr>
              <a:t>篇末点题</a:t>
            </a:r>
            <a:r>
              <a:rPr lang="zh-CN" altLang="en-US" sz="2800" b="1">
                <a:solidFill>
                  <a:schemeClr val="dk1"/>
                </a:solidFill>
                <a:latin typeface="+mn-lt"/>
                <a:ea typeface="+mn-ea"/>
              </a:rPr>
              <a:t>。</a:t>
            </a:r>
            <a:endParaRPr lang="en-US" altLang="zh-CN" sz="2800" b="1">
              <a:solidFill>
                <a:schemeClr val="dk1"/>
              </a:solidFill>
              <a:latin typeface="+mn-lt"/>
              <a:ea typeface="+mn-ea"/>
            </a:endParaRPr>
          </a:p>
          <a:p>
            <a:pPr indent="720090" rtl="0" fontAlgn="auto">
              <a:lnSpc>
                <a:spcPts val="3600"/>
              </a:lnSpc>
              <a:spcBef>
                <a:spcPct val="0"/>
              </a:spcBef>
              <a:spcAft>
                <a:spcPts val="2400"/>
              </a:spcAft>
              <a:buFontTx/>
              <a:buNone/>
              <a:defRPr/>
            </a:pPr>
            <a:r>
              <a:rPr lang="zh-CN" altLang="en-US" sz="2800" b="1">
                <a:solidFill>
                  <a:schemeClr val="dk1"/>
                </a:solidFill>
                <a:latin typeface="+mn-lt"/>
                <a:ea typeface="+mn-ea"/>
              </a:rPr>
              <a:t>卒章显志法的运用</a:t>
            </a:r>
            <a:r>
              <a:rPr lang="en-US" altLang="zh-CN" sz="2800" b="1">
                <a:solidFill>
                  <a:schemeClr val="dk1"/>
                </a:solidFill>
                <a:latin typeface="+mn-lt"/>
                <a:ea typeface="+mn-ea"/>
              </a:rPr>
              <a:t>，</a:t>
            </a:r>
            <a:r>
              <a:rPr lang="zh-CN" altLang="en-US" sz="2800" b="1">
                <a:solidFill>
                  <a:schemeClr val="dk1"/>
                </a:solidFill>
                <a:latin typeface="+mn-lt"/>
                <a:ea typeface="+mn-ea"/>
              </a:rPr>
              <a:t>既</a:t>
            </a:r>
            <a:r>
              <a:rPr lang="zh-CN" altLang="en-US" sz="2800">
                <a:solidFill>
                  <a:schemeClr val="dk1"/>
                </a:solidFill>
                <a:latin typeface="+mn-lt"/>
                <a:ea typeface="+mn-ea"/>
              </a:rPr>
              <a:t>可展示作者对人生对社会的深邃思考</a:t>
            </a:r>
            <a:r>
              <a:rPr lang="en-US" altLang="zh-CN" sz="2800" b="1">
                <a:solidFill>
                  <a:schemeClr val="dk1"/>
                </a:solidFill>
                <a:latin typeface="+mn-lt"/>
                <a:ea typeface="+mn-ea"/>
              </a:rPr>
              <a:t>，</a:t>
            </a:r>
            <a:r>
              <a:rPr lang="zh-CN" altLang="en-US" sz="2800" b="1">
                <a:solidFill>
                  <a:schemeClr val="dk1"/>
                </a:solidFill>
                <a:latin typeface="+mn-lt"/>
                <a:ea typeface="+mn-ea"/>
              </a:rPr>
              <a:t>又</a:t>
            </a:r>
            <a:r>
              <a:rPr lang="zh-CN" altLang="en-US" sz="2800">
                <a:solidFill>
                  <a:schemeClr val="dk1"/>
                </a:solidFill>
                <a:latin typeface="+mn-lt"/>
                <a:ea typeface="+mn-ea"/>
              </a:rPr>
              <a:t>可使读者获得发掘生活深层内核与思考人生的审美价值</a:t>
            </a:r>
            <a:r>
              <a:rPr lang="en-US" altLang="zh-CN" sz="2800" b="1">
                <a:solidFill>
                  <a:schemeClr val="dk1"/>
                </a:solidFill>
                <a:latin typeface="+mn-lt"/>
                <a:ea typeface="+mn-ea"/>
              </a:rPr>
              <a:t>，</a:t>
            </a:r>
            <a:r>
              <a:rPr lang="zh-CN" altLang="en-US" sz="2800" b="1">
                <a:solidFill>
                  <a:schemeClr val="dk1"/>
                </a:solidFill>
                <a:latin typeface="+mn-lt"/>
                <a:ea typeface="+mn-ea"/>
              </a:rPr>
              <a:t>可谓两全其美。</a:t>
            </a:r>
            <a:endParaRPr lang="zh-CN" altLang="en-US" sz="2800" b="1">
              <a:solidFill>
                <a:schemeClr val="dk1"/>
              </a:solidFill>
              <a:latin typeface="+mn-lt"/>
              <a:ea typeface="+mn-ea"/>
            </a:endParaRPr>
          </a:p>
        </p:txBody>
      </p:sp>
      <p:pic>
        <p:nvPicPr>
          <p:cNvPr id="8" name="图片 7" title=""/>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flipH="1">
            <a:off x="68242" y="3969351"/>
            <a:ext cx="2608870" cy="2608870"/>
          </a:xfrm>
          <a:prstGeom prst="rect">
            <a:avLst/>
          </a:prstGeom>
        </p:spPr>
      </p:pic>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pic>
        <p:nvPicPr>
          <p:cNvPr id="6" name="Picture 4"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2" name="矩形 1" title=""/>
          <p:cNvSpPr/>
          <p:nvPr>
            <p:custDataLst>
              <p:tags r:id="rId5"/>
            </p:custDataLst>
          </p:nvPr>
        </p:nvSpPr>
        <p:spPr>
          <a:xfrm>
            <a:off x="1795463" y="1733061"/>
            <a:ext cx="8601074" cy="2399665"/>
          </a:xfrm>
          <a:prstGeom prst="rect">
            <a:avLst/>
          </a:prstGeom>
        </p:spPr>
        <p:txBody>
          <a:bodyPr wrap="square">
            <a:spAutoFit/>
          </a:bodyPr>
          <a:lstStyle/>
          <a:p>
            <a:pPr algn="ctr" rtl="0" fontAlgn="auto">
              <a:lnSpc>
                <a:spcPts val="3600"/>
              </a:lnSpc>
              <a:spcBef>
                <a:spcPct val="0"/>
              </a:spcBef>
              <a:spcAft>
                <a:spcPts val="1200"/>
              </a:spcAft>
            </a:pPr>
            <a:r>
              <a:rPr lang="zh-CN" altLang="zh-CN" sz="3600">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奉陪郑驸马韦曲</a:t>
            </a:r>
            <a:endParaRPr lang="zh-CN" altLang="zh-CN" sz="3600">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fontAlgn="auto">
              <a:lnSpc>
                <a:spcPts val="3600"/>
              </a:lnSpc>
              <a:spcBef>
                <a:spcPct val="0"/>
              </a:spcBef>
              <a:spcAft>
                <a:spcPts val="1200"/>
              </a:spcAft>
              <a:defRPr/>
            </a:pPr>
            <a:r>
              <a:rPr lang="zh-CN" altLang="zh-CN" sz="24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杜甫</a:t>
            </a:r>
            <a:endParaRPr lang="zh-CN" altLang="zh-CN" sz="24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fontAlgn="auto">
              <a:lnSpc>
                <a:spcPts val="3600"/>
              </a:lnSpc>
              <a:spcBef>
                <a:spcPct val="0"/>
              </a:spcBef>
              <a:spcAft>
                <a:spcPts val="1200"/>
              </a:spcAft>
              <a:defRPr/>
            </a:pPr>
            <a:r>
              <a:rPr lang="zh-CN" altLang="zh-CN"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韦曲花无赖，家家恼煞人。绿樽须尽日，白发好禁春。</a:t>
            </a:r>
            <a:endParaRPr lang="zh-CN" altLang="zh-CN"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fontAlgn="auto">
              <a:lnSpc>
                <a:spcPts val="3600"/>
              </a:lnSpc>
              <a:spcBef>
                <a:spcPct val="0"/>
              </a:spcBef>
              <a:spcAft>
                <a:spcPts val="1200"/>
              </a:spcAft>
              <a:defRPr/>
            </a:pPr>
            <a:r>
              <a:rPr lang="zh-CN" altLang="zh-CN"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石角钩衣破，藤梢刺眼新。何时占丛竹，头戴小乌巾。</a:t>
            </a:r>
            <a:endParaRPr lang="zh-CN" altLang="zh-CN"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p:txBody>
      </p:sp>
      <p:sp>
        <p:nvSpPr>
          <p:cNvPr id="3" name="矩形 2" title=""/>
          <p:cNvSpPr/>
          <p:nvPr>
            <p:custDataLst>
              <p:tags r:id="rId6"/>
            </p:custDataLst>
          </p:nvPr>
        </p:nvSpPr>
        <p:spPr>
          <a:xfrm>
            <a:off x="219075" y="5467355"/>
            <a:ext cx="11753850" cy="1065530"/>
          </a:xfrm>
          <a:prstGeom prst="rect">
            <a:avLst/>
          </a:prstGeom>
          <a:noFill/>
        </p:spPr>
        <p:txBody>
          <a:bodyPr wrap="square">
            <a:normAutofit/>
          </a:bodyPr>
          <a:lstStyle/>
          <a:p>
            <a:pPr indent="720090" rtl="0" fontAlgn="auto">
              <a:lnSpc>
                <a:spcPts val="3800"/>
              </a:lnSpc>
              <a:spcBef>
                <a:spcPct val="0"/>
              </a:spcBef>
              <a:spcAft>
                <a:spcPct val="0"/>
              </a:spcAft>
              <a:buFontTx/>
              <a:buNone/>
              <a:defRPr/>
            </a:pPr>
            <a:r>
              <a:rPr lang="zh-CN" altLang="en-US" sz="2800" b="1">
                <a:solidFill>
                  <a:schemeClr val="dk1"/>
                </a:solidFill>
                <a:latin typeface="+mn-lt"/>
                <a:ea typeface="+mn-ea"/>
              </a:rPr>
              <a:t>诗人</a:t>
            </a:r>
            <a:r>
              <a:rPr lang="zh-CN" altLang="en-US" sz="2800">
                <a:solidFill>
                  <a:schemeClr val="dk1"/>
                </a:solidFill>
                <a:latin typeface="+mn-lt"/>
                <a:ea typeface="+mn-ea"/>
              </a:rPr>
              <a:t>卒章显志</a:t>
            </a:r>
            <a:r>
              <a:rPr lang="zh-CN" altLang="en-US" sz="2800" b="1">
                <a:solidFill>
                  <a:schemeClr val="dk1"/>
                </a:solidFill>
                <a:latin typeface="+mn-lt"/>
                <a:ea typeface="+mn-ea"/>
              </a:rPr>
              <a:t>，尾联</a:t>
            </a:r>
            <a:r>
              <a:rPr lang="zh-CN" altLang="en-US" sz="2800">
                <a:solidFill>
                  <a:schemeClr val="dk1"/>
                </a:solidFill>
                <a:latin typeface="+mn-lt"/>
                <a:ea typeface="+mn-ea"/>
              </a:rPr>
              <a:t>抒发了自己</a:t>
            </a:r>
            <a:r>
              <a:rPr lang="zh-CN" altLang="zh-CN" sz="2800">
                <a:solidFill>
                  <a:schemeClr val="dk1"/>
                </a:solidFill>
                <a:latin typeface="+mn-lt"/>
                <a:ea typeface="+mn-ea"/>
              </a:rPr>
              <a:t>因韦曲春色美景而</a:t>
            </a:r>
            <a:r>
              <a:rPr lang="zh-CN" altLang="en-US" sz="2800">
                <a:solidFill>
                  <a:schemeClr val="dk1"/>
                </a:solidFill>
                <a:latin typeface="+mn-lt"/>
                <a:ea typeface="+mn-ea"/>
              </a:rPr>
              <a:t>心</a:t>
            </a:r>
            <a:r>
              <a:rPr lang="zh-CN" altLang="zh-CN" sz="2800">
                <a:solidFill>
                  <a:schemeClr val="dk1"/>
                </a:solidFill>
                <a:latin typeface="+mn-lt"/>
                <a:ea typeface="+mn-ea"/>
              </a:rPr>
              <a:t>生隐居山林</a:t>
            </a:r>
            <a:r>
              <a:rPr lang="zh-CN" altLang="en-US" sz="2800">
                <a:solidFill>
                  <a:schemeClr val="dk1"/>
                </a:solidFill>
                <a:latin typeface="+mn-lt"/>
                <a:ea typeface="+mn-ea"/>
              </a:rPr>
              <a:t>的</a:t>
            </a:r>
            <a:r>
              <a:rPr lang="zh-CN" altLang="zh-CN" sz="2800">
                <a:solidFill>
                  <a:schemeClr val="dk1"/>
                </a:solidFill>
                <a:latin typeface="+mn-lt"/>
                <a:ea typeface="+mn-ea"/>
              </a:rPr>
              <a:t>情</a:t>
            </a:r>
            <a:r>
              <a:rPr lang="zh-CN" altLang="en-US" sz="2800">
                <a:solidFill>
                  <a:schemeClr val="dk1"/>
                </a:solidFill>
                <a:latin typeface="+mn-lt"/>
                <a:ea typeface="+mn-ea"/>
              </a:rPr>
              <a:t>感</a:t>
            </a:r>
            <a:r>
              <a:rPr lang="zh-CN" altLang="en-US" sz="2800" b="1">
                <a:solidFill>
                  <a:schemeClr val="dk1"/>
                </a:solidFill>
                <a:latin typeface="+mn-lt"/>
                <a:ea typeface="+mn-ea"/>
              </a:rPr>
              <a:t>，同时也</a:t>
            </a:r>
            <a:r>
              <a:rPr lang="zh-CN" altLang="zh-CN" sz="2800">
                <a:solidFill>
                  <a:schemeClr val="dk1"/>
                </a:solidFill>
                <a:latin typeface="+mn-lt"/>
                <a:ea typeface="+mn-ea"/>
              </a:rPr>
              <a:t>隐含</a:t>
            </a:r>
            <a:r>
              <a:rPr lang="zh-CN" altLang="en-US" sz="2800">
                <a:solidFill>
                  <a:schemeClr val="dk1"/>
                </a:solidFill>
                <a:latin typeface="+mn-lt"/>
                <a:ea typeface="+mn-ea"/>
              </a:rPr>
              <a:t>了</a:t>
            </a:r>
            <a:r>
              <a:rPr lang="zh-CN" altLang="zh-CN" sz="2800">
                <a:solidFill>
                  <a:schemeClr val="dk1"/>
                </a:solidFill>
                <a:latin typeface="+mn-lt"/>
                <a:ea typeface="+mn-ea"/>
              </a:rPr>
              <a:t>求仕未果的复杂心情</a:t>
            </a:r>
            <a:r>
              <a:rPr lang="zh-CN" altLang="zh-CN" sz="2800" b="1">
                <a:solidFill>
                  <a:schemeClr val="dk1"/>
                </a:solidFill>
                <a:latin typeface="+mn-lt"/>
                <a:ea typeface="+mn-ea"/>
              </a:rPr>
              <a:t>。</a:t>
            </a:r>
            <a:endParaRPr lang="zh-CN" altLang="zh-CN" sz="2800" b="1">
              <a:solidFill>
                <a:schemeClr val="dk1"/>
              </a:solidFill>
              <a:latin typeface="+mn-lt"/>
              <a:ea typeface="+mn-ea"/>
            </a:endParaRPr>
          </a:p>
        </p:txBody>
      </p:sp>
      <p:sp>
        <p:nvSpPr>
          <p:cNvPr id="4" name="矩形 3" title=""/>
          <p:cNvSpPr/>
          <p:nvPr>
            <p:custDataLst>
              <p:tags r:id="rId7"/>
            </p:custDataLst>
          </p:nvPr>
        </p:nvSpPr>
        <p:spPr>
          <a:xfrm>
            <a:off x="219075" y="458566"/>
            <a:ext cx="11753850" cy="1014730"/>
          </a:xfrm>
          <a:prstGeom prst="rect">
            <a:avLst/>
          </a:prstGeom>
        </p:spPr>
        <p:txBody>
          <a:bodyPr wrap="square">
            <a:normAutofit/>
          </a:bodyPr>
          <a:lstStyle/>
          <a:p>
            <a:pPr marL="457200" indent="-457200" algn="just" rtl="0" fontAlgn="auto">
              <a:lnSpc>
                <a:spcPts val="3600"/>
              </a:lnSpc>
              <a:spcBef>
                <a:spcPct val="0"/>
              </a:spcBef>
              <a:spcAft>
                <a:spcPct val="0"/>
              </a:spcAft>
              <a:buFont typeface="Wingdings" panose="05000000000000000000" pitchFamily="2" charset="2"/>
              <a:buChar char="n"/>
            </a:pPr>
            <a:r>
              <a:rPr lang="zh-CN" altLang="en-US" sz="2800" b="1">
                <a:solidFill>
                  <a:schemeClr val="tx1"/>
                </a:solidFill>
                <a:latin typeface="+mn-lt"/>
                <a:ea typeface="+mn-ea"/>
              </a:rPr>
              <a:t>前人引</a:t>
            </a:r>
            <a:r>
              <a:rPr lang="en-US" altLang="zh-CN" sz="2800" b="1">
                <a:solidFill>
                  <a:schemeClr val="tx1"/>
                </a:solidFill>
                <a:latin typeface="+mn-lt"/>
                <a:ea typeface="+mn-ea"/>
              </a:rPr>
              <a:t>《</a:t>
            </a:r>
            <a:r>
              <a:rPr lang="zh-CN" altLang="en-US" sz="2800" b="1">
                <a:solidFill>
                  <a:schemeClr val="tx1"/>
                </a:solidFill>
                <a:latin typeface="+mn-lt"/>
                <a:ea typeface="+mn-ea"/>
              </a:rPr>
              <a:t>南史</a:t>
            </a:r>
            <a:r>
              <a:rPr lang="en-US" altLang="zh-CN" sz="2800" b="1">
                <a:solidFill>
                  <a:schemeClr val="tx1"/>
                </a:solidFill>
                <a:latin typeface="+mn-lt"/>
                <a:ea typeface="+mn-ea"/>
              </a:rPr>
              <a:t>》</a:t>
            </a:r>
            <a:r>
              <a:rPr lang="zh-CN" altLang="en-US" sz="2800" b="1">
                <a:solidFill>
                  <a:schemeClr val="tx1"/>
                </a:solidFill>
                <a:latin typeface="+mn-lt"/>
                <a:ea typeface="+mn-ea"/>
              </a:rPr>
              <a:t>注诗中“小乌巾”：“刘岩隐逸不仕，常著缁衣小乌巾。”结合这一注解和结构技巧，请你简要赏析诗的最后两句。</a:t>
            </a:r>
            <a:endParaRPr lang="zh-CN" altLang="en-US" sz="2800" b="1">
              <a:solidFill>
                <a:schemeClr val="tx1"/>
              </a:solidFill>
              <a:latin typeface="+mn-lt"/>
              <a:ea typeface="+mn-ea"/>
            </a:endParaRPr>
          </a:p>
        </p:txBody>
      </p:sp>
      <p:sp>
        <p:nvSpPr>
          <p:cNvPr id="5" name="矩形 4" title=""/>
          <p:cNvSpPr/>
          <p:nvPr>
            <p:custDataLst>
              <p:tags r:id="rId8"/>
            </p:custDataLst>
          </p:nvPr>
        </p:nvSpPr>
        <p:spPr>
          <a:xfrm>
            <a:off x="371120" y="4356400"/>
            <a:ext cx="11449761" cy="1014730"/>
          </a:xfrm>
          <a:prstGeom prst="rect">
            <a:avLst/>
          </a:prstGeom>
        </p:spPr>
        <p:txBody>
          <a:bodyPr wrap="square">
            <a:spAutoFit/>
          </a:bodyPr>
          <a:lstStyle/>
          <a:p>
            <a:pPr rtl="0" fontAlgn="auto">
              <a:lnSpc>
                <a:spcPts val="3600"/>
              </a:lnSpc>
              <a:spcBef>
                <a:spcPct val="0"/>
              </a:spcBef>
              <a:spcAft>
                <a:spcPct val="0"/>
              </a:spcAft>
              <a:defRPr/>
            </a:pPr>
            <a:r>
              <a:rPr lang="en-US" altLang="zh-CN" sz="2800" b="1">
                <a:solidFill>
                  <a:schemeClr val="dk1"/>
                </a:solidFill>
                <a:latin typeface="+mn-lt"/>
                <a:ea typeface="+mn-ea"/>
              </a:rPr>
              <a:t>【</a:t>
            </a:r>
            <a:r>
              <a:rPr lang="zh-CN" altLang="zh-CN" sz="2800" b="1">
                <a:solidFill>
                  <a:schemeClr val="dk1"/>
                </a:solidFill>
                <a:latin typeface="+mn-lt"/>
                <a:ea typeface="+mn-ea"/>
              </a:rPr>
              <a:t>注</a:t>
            </a:r>
            <a:r>
              <a:rPr lang="en-US" altLang="zh-CN" sz="2800" b="1">
                <a:solidFill>
                  <a:schemeClr val="dk1"/>
                </a:solidFill>
                <a:latin typeface="+mn-lt"/>
                <a:ea typeface="+mn-ea"/>
              </a:rPr>
              <a:t>】</a:t>
            </a:r>
            <a:r>
              <a:rPr lang="zh-CN" altLang="zh-CN" sz="2800" b="1">
                <a:solidFill>
                  <a:schemeClr val="dk1"/>
                </a:solidFill>
                <a:latin typeface="+mn-lt"/>
                <a:ea typeface="+mn-ea"/>
              </a:rPr>
              <a:t>①韦曲：唐代长安游览胜地。杜甫作此诗时，求仕于长安而未果。②禁：消受。</a:t>
            </a:r>
            <a:endParaRPr lang="zh-CN" altLang="zh-CN" sz="2800" b="1">
              <a:solidFill>
                <a:schemeClr val="dk1"/>
              </a:solidFill>
              <a:latin typeface="+mn-lt"/>
              <a:ea typeface="+mn-ea"/>
            </a:endParaRPr>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pic>
        <p:nvPicPr>
          <p:cNvPr id="5" name="Picture 4"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2" name="矩形 1" title=""/>
          <p:cNvSpPr/>
          <p:nvPr>
            <p:custDataLst>
              <p:tags r:id="rId5"/>
            </p:custDataLst>
          </p:nvPr>
        </p:nvSpPr>
        <p:spPr>
          <a:xfrm>
            <a:off x="319048" y="1236845"/>
            <a:ext cx="11553905" cy="2630170"/>
          </a:xfrm>
          <a:prstGeom prst="rect">
            <a:avLst/>
          </a:prstGeom>
        </p:spPr>
        <p:txBody>
          <a:bodyPr wrap="square">
            <a:spAutoFit/>
          </a:bodyPr>
          <a:lstStyle/>
          <a:p>
            <a:pPr algn="ctr" rtl="0" fontAlgn="auto">
              <a:lnSpc>
                <a:spcPts val="3000"/>
              </a:lnSpc>
              <a:spcBef>
                <a:spcPct val="0"/>
              </a:spcBef>
              <a:spcAft>
                <a:spcPts val="1000"/>
              </a:spcAft>
            </a:pPr>
            <a:r>
              <a:rPr lang="zh-CN" altLang="en-US" sz="3600">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渡百里湖 </a:t>
            </a:r>
            <a:endParaRPr lang="en-US" altLang="zh-CN" sz="3600">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fontAlgn="auto">
              <a:lnSpc>
                <a:spcPts val="3000"/>
              </a:lnSpc>
              <a:spcBef>
                <a:spcPct val="0"/>
              </a:spcBef>
              <a:spcAft>
                <a:spcPts val="1000"/>
              </a:spcAft>
            </a:pPr>
            <a:r>
              <a:rPr lang="zh-CN" altLang="en-US" sz="24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查慎行</a:t>
            </a:r>
            <a:endParaRPr lang="zh-CN" altLang="en-US" sz="24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fontAlgn="auto">
              <a:lnSpc>
                <a:spcPts val="3000"/>
              </a:lnSpc>
              <a:spcBef>
                <a:spcPct val="0"/>
              </a:spcBef>
              <a:spcAft>
                <a:spcPts val="1000"/>
              </a:spcAft>
            </a:pP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湖面宽千顷，湖流浅半篙。远帆如不动，原树竞相高。</a:t>
            </a:r>
            <a:endPar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fontAlgn="auto">
              <a:lnSpc>
                <a:spcPts val="3000"/>
              </a:lnSpc>
              <a:spcBef>
                <a:spcPct val="0"/>
              </a:spcBef>
              <a:spcAft>
                <a:spcPts val="1800"/>
              </a:spcAft>
            </a:pP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岁已占秋旱，民犹望雨膏。涸鳞如可活，吾敢畏波涛？</a:t>
            </a:r>
            <a:endParaRPr lang="en-US" altLang="zh-CN"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rtl="0" fontAlgn="auto">
              <a:lnSpc>
                <a:spcPts val="3000"/>
              </a:lnSpc>
              <a:spcBef>
                <a:spcPct val="0"/>
              </a:spcBef>
              <a:spcAft>
                <a:spcPts val="1000"/>
              </a:spcAft>
            </a:pPr>
            <a:r>
              <a:rPr lang="en-US" altLang="zh-CN"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a:t>
            </a: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注</a:t>
            </a:r>
            <a:r>
              <a:rPr lang="en-US" altLang="zh-CN"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a:t>
            </a: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涸鳞：比喻处于窘困境地、亟待救援的百姓。</a:t>
            </a:r>
            <a:endPar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p:txBody>
      </p:sp>
      <p:sp>
        <p:nvSpPr>
          <p:cNvPr id="3" name="矩形 2" title=""/>
          <p:cNvSpPr/>
          <p:nvPr>
            <p:custDataLst>
              <p:tags r:id="rId6"/>
            </p:custDataLst>
          </p:nvPr>
        </p:nvSpPr>
        <p:spPr>
          <a:xfrm>
            <a:off x="299176" y="454626"/>
            <a:ext cx="9702074" cy="553085"/>
          </a:xfrm>
          <a:prstGeom prst="rect">
            <a:avLst/>
          </a:prstGeom>
        </p:spPr>
        <p:txBody>
          <a:bodyPr wrap="square">
            <a:normAutofit fontScale="90000"/>
          </a:bodyPr>
          <a:lstStyle/>
          <a:p>
            <a:pPr marL="457200" indent="-457200" algn="just" rtl="0" fontAlgn="auto">
              <a:lnSpc>
                <a:spcPts val="3600"/>
              </a:lnSpc>
              <a:spcBef>
                <a:spcPct val="0"/>
              </a:spcBef>
              <a:spcAft>
                <a:spcPct val="0"/>
              </a:spcAft>
              <a:buFont typeface="Wingdings" panose="05000000000000000000" pitchFamily="2" charset="2"/>
              <a:buChar char="n"/>
            </a:pPr>
            <a:r>
              <a:rPr lang="zh-CN" altLang="en-US" sz="2800" b="1">
                <a:solidFill>
                  <a:schemeClr val="tx1"/>
                </a:solidFill>
                <a:latin typeface="+mn-lt"/>
                <a:ea typeface="+mn-ea"/>
              </a:rPr>
              <a:t>诗歌的尾联在谋篇布局方面有什么特点？请简要分析。</a:t>
            </a:r>
            <a:endParaRPr lang="zh-CN" altLang="en-US" sz="2800" b="1">
              <a:solidFill>
                <a:schemeClr val="tx1"/>
              </a:solidFill>
              <a:latin typeface="+mn-lt"/>
              <a:ea typeface="+mn-ea"/>
            </a:endParaRPr>
          </a:p>
        </p:txBody>
      </p:sp>
      <p:sp>
        <p:nvSpPr>
          <p:cNvPr id="4" name="矩形 3" title=""/>
          <p:cNvSpPr/>
          <p:nvPr>
            <p:custDataLst>
              <p:tags r:id="rId7"/>
            </p:custDataLst>
          </p:nvPr>
        </p:nvSpPr>
        <p:spPr>
          <a:xfrm>
            <a:off x="680718" y="4166435"/>
            <a:ext cx="11199060" cy="2451100"/>
          </a:xfrm>
          <a:prstGeom prst="rect">
            <a:avLst/>
          </a:prstGeom>
        </p:spPr>
        <p:txBody>
          <a:bodyPr wrap="square">
            <a:normAutofit fontScale="90000"/>
          </a:bodyPr>
          <a:lstStyle/>
          <a:p>
            <a:pPr marL="514350" indent="-514350" rtl="0" fontAlgn="auto">
              <a:lnSpc>
                <a:spcPts val="3200"/>
              </a:lnSpc>
              <a:spcBef>
                <a:spcPct val="0"/>
              </a:spcBef>
              <a:spcAft>
                <a:spcPts val="1200"/>
              </a:spcAft>
              <a:buClr>
                <a:schemeClr val="tx1"/>
              </a:buClr>
              <a:buFont typeface="+mj-ea"/>
              <a:buAutoNum type="circleNumDbPlain"/>
              <a:defRPr/>
            </a:pPr>
            <a:r>
              <a:rPr lang="zh-CN" altLang="en-US" sz="2800">
                <a:solidFill>
                  <a:schemeClr val="tx1"/>
                </a:solidFill>
                <a:latin typeface="+mn-lt"/>
                <a:ea typeface="+mn-ea"/>
              </a:rPr>
              <a:t>卒章显志</a:t>
            </a:r>
            <a:r>
              <a:rPr lang="zh-CN" altLang="en-US" sz="2650" b="1">
                <a:solidFill>
                  <a:schemeClr val="tx1"/>
                </a:solidFill>
                <a:latin typeface="+mn-lt"/>
                <a:ea typeface="+mn-ea"/>
              </a:rPr>
              <a:t>。</a:t>
            </a:r>
            <a:r>
              <a:rPr lang="en-US" altLang="zh-CN" sz="2650" b="1">
                <a:solidFill>
                  <a:schemeClr val="tx1"/>
                </a:solidFill>
                <a:latin typeface="+mn-lt"/>
                <a:ea typeface="+mn-ea"/>
              </a:rPr>
              <a:t>(</a:t>
            </a:r>
            <a:r>
              <a:rPr lang="zh-CN" altLang="en-US" sz="2650" b="1">
                <a:solidFill>
                  <a:schemeClr val="tx1"/>
                </a:solidFill>
                <a:latin typeface="+mn-lt"/>
                <a:ea typeface="+mn-ea"/>
              </a:rPr>
              <a:t>明技巧</a:t>
            </a:r>
            <a:r>
              <a:rPr lang="en-US" altLang="zh-CN" sz="2650" b="1">
                <a:solidFill>
                  <a:schemeClr val="tx1"/>
                </a:solidFill>
                <a:latin typeface="+mn-lt"/>
                <a:ea typeface="+mn-ea"/>
              </a:rPr>
              <a:t>)</a:t>
            </a:r>
            <a:endParaRPr lang="en-US" altLang="zh-CN" sz="2650" b="1">
              <a:solidFill>
                <a:schemeClr val="tx1"/>
              </a:solidFill>
              <a:latin typeface="+mn-lt"/>
              <a:ea typeface="+mn-ea"/>
            </a:endParaRPr>
          </a:p>
          <a:p>
            <a:pPr marL="514350" indent="-514350" rtl="0" fontAlgn="auto">
              <a:lnSpc>
                <a:spcPts val="3200"/>
              </a:lnSpc>
              <a:spcBef>
                <a:spcPct val="0"/>
              </a:spcBef>
              <a:spcAft>
                <a:spcPts val="1200"/>
              </a:spcAft>
              <a:buClr>
                <a:schemeClr val="tx1"/>
              </a:buClr>
              <a:buFont typeface="+mj-ea"/>
              <a:buAutoNum type="circleNumDbPlain"/>
              <a:defRPr/>
            </a:pPr>
            <a:r>
              <a:rPr lang="zh-CN" altLang="en-US" sz="2650" b="1">
                <a:solidFill>
                  <a:schemeClr val="tx1"/>
                </a:solidFill>
                <a:latin typeface="+mn-lt"/>
                <a:ea typeface="+mn-ea"/>
              </a:rPr>
              <a:t>诗歌前三联描写了湖面宽阔，湖水较浅，船行速度缓慢，岸边的树木越显高大，百姓在盼望下雨的情景。最后一联则表明，只要能让百姓得到雨水缓解旱情，即使自己渡湖时遇到风浪也在所不惜的心情。</a:t>
            </a:r>
            <a:r>
              <a:rPr lang="en-US" altLang="zh-CN" sz="2650" b="1">
                <a:solidFill>
                  <a:schemeClr val="tx1"/>
                </a:solidFill>
                <a:latin typeface="+mn-lt"/>
                <a:ea typeface="+mn-ea"/>
              </a:rPr>
              <a:t>(</a:t>
            </a:r>
            <a:r>
              <a:rPr lang="zh-CN" altLang="en-US" sz="2650" b="1">
                <a:solidFill>
                  <a:schemeClr val="tx1"/>
                </a:solidFill>
                <a:latin typeface="+mn-lt"/>
                <a:ea typeface="+mn-ea"/>
              </a:rPr>
              <a:t>释运用</a:t>
            </a:r>
            <a:r>
              <a:rPr lang="en-US" altLang="zh-CN" sz="2650" b="1">
                <a:solidFill>
                  <a:schemeClr val="tx1"/>
                </a:solidFill>
                <a:latin typeface="+mn-lt"/>
                <a:ea typeface="+mn-ea"/>
              </a:rPr>
              <a:t>)</a:t>
            </a:r>
            <a:endParaRPr lang="en-US" altLang="zh-CN" sz="2650" b="1">
              <a:solidFill>
                <a:schemeClr val="tx1"/>
              </a:solidFill>
              <a:latin typeface="+mn-lt"/>
              <a:ea typeface="+mn-ea"/>
            </a:endParaRPr>
          </a:p>
          <a:p>
            <a:pPr marL="514350" indent="-514350" rtl="0" fontAlgn="auto">
              <a:lnSpc>
                <a:spcPts val="3200"/>
              </a:lnSpc>
              <a:spcBef>
                <a:spcPct val="0"/>
              </a:spcBef>
              <a:spcAft>
                <a:spcPts val="1200"/>
              </a:spcAft>
              <a:buClr>
                <a:schemeClr val="tx1"/>
              </a:buClr>
              <a:buFont typeface="+mj-ea"/>
              <a:buAutoNum type="circleNumDbPlain"/>
              <a:defRPr/>
            </a:pPr>
            <a:r>
              <a:rPr lang="zh-CN" altLang="en-US" sz="2800">
                <a:solidFill>
                  <a:schemeClr val="tx1"/>
                </a:solidFill>
                <a:latin typeface="+mn-lt"/>
                <a:ea typeface="+mn-ea"/>
              </a:rPr>
              <a:t>直抒胸臆</a:t>
            </a:r>
            <a:r>
              <a:rPr lang="zh-CN" altLang="en-US" sz="2650" b="1">
                <a:solidFill>
                  <a:schemeClr val="tx1"/>
                </a:solidFill>
                <a:latin typeface="+mn-lt"/>
                <a:ea typeface="+mn-ea"/>
              </a:rPr>
              <a:t>，</a:t>
            </a:r>
            <a:r>
              <a:rPr lang="zh-CN" altLang="en-US" sz="2800">
                <a:solidFill>
                  <a:schemeClr val="tx1"/>
                </a:solidFill>
                <a:latin typeface="+mn-lt"/>
                <a:ea typeface="+mn-ea"/>
              </a:rPr>
              <a:t>突出了作者忧国忧民的情怀</a:t>
            </a:r>
            <a:r>
              <a:rPr lang="zh-CN" altLang="en-US" sz="2650" b="1">
                <a:solidFill>
                  <a:schemeClr val="tx1"/>
                </a:solidFill>
                <a:latin typeface="+mn-lt"/>
                <a:ea typeface="+mn-ea"/>
              </a:rPr>
              <a:t>。</a:t>
            </a:r>
            <a:r>
              <a:rPr lang="en-US" altLang="zh-CN" sz="2650" b="1">
                <a:solidFill>
                  <a:schemeClr val="tx1"/>
                </a:solidFill>
                <a:latin typeface="+mn-lt"/>
                <a:ea typeface="+mn-ea"/>
              </a:rPr>
              <a:t>(</a:t>
            </a:r>
            <a:r>
              <a:rPr lang="zh-CN" altLang="en-US" sz="2650" b="1">
                <a:solidFill>
                  <a:schemeClr val="tx1"/>
                </a:solidFill>
                <a:latin typeface="+mn-lt"/>
                <a:ea typeface="+mn-ea"/>
              </a:rPr>
              <a:t>析作用</a:t>
            </a:r>
            <a:r>
              <a:rPr lang="en-US" altLang="zh-CN" sz="2650" b="1">
                <a:solidFill>
                  <a:schemeClr val="tx1"/>
                </a:solidFill>
                <a:latin typeface="+mn-lt"/>
                <a:ea typeface="+mn-ea"/>
              </a:rPr>
              <a:t>)</a:t>
            </a:r>
            <a:endParaRPr lang="en-US" altLang="zh-CN" sz="2650" b="1">
              <a:solidFill>
                <a:schemeClr val="tx1"/>
              </a:solidFill>
              <a:latin typeface="+mn-lt"/>
              <a:ea typeface="+mn-ea"/>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3"/>
          </p:custDataLst>
        </p:nvPr>
      </p:nvGrpSpPr>
      <p:grpSpPr>
        <a:xfrm>
          <a:off x="0" y="0"/>
          <a:ext cx="0" cy="0"/>
        </a:xfrm>
      </p:grpSpPr>
      <p:pic>
        <p:nvPicPr>
          <p:cNvPr id="5" name="Picture 4" title=""/>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3" name="矩形 2" title=""/>
          <p:cNvSpPr/>
          <p:nvPr>
            <p:custDataLst>
              <p:tags r:id="rId6"/>
            </p:custDataLst>
          </p:nvPr>
        </p:nvSpPr>
        <p:spPr>
          <a:xfrm>
            <a:off x="269606" y="711508"/>
            <a:ext cx="2051050" cy="553085"/>
          </a:xfrm>
          <a:prstGeom prst="rect">
            <a:avLst/>
          </a:prstGeom>
        </p:spPr>
        <p:txBody>
          <a:bodyPr wrap="square">
            <a:normAutofit fontScale="90000"/>
          </a:bodyPr>
          <a:lstStyle/>
          <a:p>
            <a:pPr indent="90170" rtl="0" fontAlgn="auto">
              <a:lnSpc>
                <a:spcPts val="3600"/>
              </a:lnSpc>
              <a:spcBef>
                <a:spcPct val="0"/>
              </a:spcBef>
              <a:spcAft>
                <a:spcPts val="2400"/>
              </a:spcAft>
              <a:defRPr/>
            </a:pPr>
            <a:r>
              <a:rPr lang="en-US" altLang="zh-CN" sz="2800">
                <a:solidFill>
                  <a:schemeClr val="tx1"/>
                </a:solidFill>
                <a:latin typeface="+mn-lt"/>
                <a:ea typeface="+mn-ea"/>
              </a:rPr>
              <a:t>4.</a:t>
            </a:r>
            <a:r>
              <a:rPr lang="zh-CN" altLang="en-US" sz="2800">
                <a:solidFill>
                  <a:schemeClr val="tx1"/>
                </a:solidFill>
                <a:latin typeface="+mn-lt"/>
                <a:ea typeface="+mn-ea"/>
              </a:rPr>
              <a:t>以景结情</a:t>
            </a:r>
            <a:endParaRPr lang="zh-CN" altLang="en-US" sz="2800">
              <a:solidFill>
                <a:schemeClr val="tx1"/>
              </a:solidFill>
              <a:latin typeface="+mn-lt"/>
              <a:ea typeface="+mn-ea"/>
            </a:endParaRPr>
          </a:p>
        </p:txBody>
      </p:sp>
      <p:sp>
        <p:nvSpPr>
          <p:cNvPr id="4" name="矩形 3" title=""/>
          <p:cNvSpPr/>
          <p:nvPr>
            <p:custDataLst>
              <p:tags r:id="rId7"/>
            </p:custDataLst>
          </p:nvPr>
        </p:nvSpPr>
        <p:spPr>
          <a:xfrm>
            <a:off x="270356" y="1581360"/>
            <a:ext cx="11651288" cy="2399665"/>
          </a:xfrm>
          <a:prstGeom prst="rect">
            <a:avLst/>
          </a:prstGeom>
        </p:spPr>
        <p:txBody>
          <a:bodyPr wrap="square">
            <a:normAutofit/>
          </a:bodyPr>
          <a:lstStyle/>
          <a:p>
            <a:pPr indent="720090" rtl="0">
              <a:lnSpc>
                <a:spcPts val="3600"/>
              </a:lnSpc>
              <a:buFontTx/>
              <a:buNone/>
              <a:defRPr/>
            </a:pPr>
            <a:r>
              <a:rPr lang="zh-CN" altLang="en-US" sz="2800" b="1">
                <a:solidFill>
                  <a:schemeClr val="dk1"/>
                </a:solidFill>
                <a:latin typeface="+mn-lt"/>
                <a:ea typeface="+mn-ea"/>
              </a:rPr>
              <a:t>是指诗歌在议论或抒情的过程中，戛然而止，转为写景，</a:t>
            </a:r>
            <a:r>
              <a:rPr lang="zh-CN" altLang="en-US" sz="2800">
                <a:solidFill>
                  <a:schemeClr val="dk1"/>
                </a:solidFill>
                <a:latin typeface="+mn-lt"/>
                <a:ea typeface="+mn-ea"/>
              </a:rPr>
              <a:t>以景代情作结</a:t>
            </a:r>
            <a:r>
              <a:rPr lang="zh-CN" altLang="en-US" sz="2800" b="1">
                <a:solidFill>
                  <a:schemeClr val="dk1"/>
                </a:solidFill>
                <a:latin typeface="+mn-lt"/>
                <a:ea typeface="+mn-ea"/>
              </a:rPr>
              <a:t>，结束诗句，来</a:t>
            </a:r>
            <a:r>
              <a:rPr lang="zh-CN" altLang="en-US" sz="2800">
                <a:solidFill>
                  <a:schemeClr val="dk1"/>
                </a:solidFill>
                <a:latin typeface="+mn-lt"/>
                <a:ea typeface="+mn-ea"/>
              </a:rPr>
              <a:t>表达丰富而难以言传的思想感情内涵</a:t>
            </a:r>
            <a:r>
              <a:rPr lang="zh-CN" altLang="en-US" sz="2800" b="1">
                <a:solidFill>
                  <a:schemeClr val="dk1"/>
                </a:solidFill>
                <a:latin typeface="+mn-lt"/>
                <a:ea typeface="+mn-ea"/>
              </a:rPr>
              <a:t>，</a:t>
            </a:r>
            <a:r>
              <a:rPr lang="zh-CN" altLang="en-US" sz="2800">
                <a:solidFill>
                  <a:schemeClr val="dk1"/>
                </a:solidFill>
                <a:latin typeface="+mn-lt"/>
                <a:ea typeface="+mn-ea"/>
              </a:rPr>
              <a:t>构成情景交融的意境</a:t>
            </a:r>
            <a:r>
              <a:rPr lang="zh-CN" altLang="en-US" sz="2800" b="1">
                <a:solidFill>
                  <a:schemeClr val="dk1"/>
                </a:solidFill>
                <a:latin typeface="+mn-lt"/>
                <a:ea typeface="+mn-ea"/>
              </a:rPr>
              <a:t>，</a:t>
            </a:r>
            <a:r>
              <a:rPr lang="zh-CN" altLang="en-US" sz="2800">
                <a:solidFill>
                  <a:schemeClr val="dk1"/>
                </a:solidFill>
                <a:latin typeface="+mn-lt"/>
                <a:ea typeface="+mn-ea"/>
              </a:rPr>
              <a:t>使得诗歌“此时无情胜有情”</a:t>
            </a:r>
            <a:r>
              <a:rPr lang="zh-CN" altLang="en-US" sz="2800" b="1">
                <a:solidFill>
                  <a:schemeClr val="dk1"/>
                </a:solidFill>
                <a:latin typeface="+mn-lt"/>
                <a:ea typeface="+mn-ea"/>
              </a:rPr>
              <a:t>，从而使读者感到余韵无穷、意犹未尽，并进而从景物描写中，驰骋想象，体味诗的意境，</a:t>
            </a:r>
            <a:r>
              <a:rPr lang="zh-CN" altLang="en-US" sz="2800">
                <a:solidFill>
                  <a:schemeClr val="dk1"/>
                </a:solidFill>
                <a:latin typeface="+mn-lt"/>
                <a:ea typeface="+mn-ea"/>
              </a:rPr>
              <a:t>产生言有尽而意无穷的艺术效果</a:t>
            </a:r>
            <a:r>
              <a:rPr lang="zh-CN" altLang="en-US" sz="2800" b="1">
                <a:solidFill>
                  <a:schemeClr val="dk1"/>
                </a:solidFill>
                <a:latin typeface="+mn-lt"/>
                <a:ea typeface="+mn-ea"/>
              </a:rPr>
              <a:t>。 </a:t>
            </a:r>
            <a:endParaRPr lang="zh-CN" altLang="en-US" sz="2800" b="1">
              <a:solidFill>
                <a:schemeClr val="dk1"/>
              </a:solidFill>
              <a:latin typeface="+mn-lt"/>
              <a:ea typeface="+mn-ea"/>
            </a:endParaRPr>
          </a:p>
        </p:txBody>
      </p:sp>
      <p:pic>
        <p:nvPicPr>
          <p:cNvPr id="8" name="图片 7" title=""/>
          <p:cNvPicPr>
            <a:picLocks noChangeAspect="1"/>
          </p:cNvPicPr>
          <p:nvPr>
            <p:custDataLst>
              <p:tags r:id="rId9"/>
            </p:custDataLst>
          </p:nvPr>
        </p:nvPicPr>
        <p:blipFill>
          <a:blip r:embed="rId8">
            <a:extLst>
              <a:ext uri="{28A0092B-C50C-407E-A947-70E740481C1C}">
                <a14:useLocalDpi xmlns:a14="http://schemas.microsoft.com/office/drawing/2010/main" val="0"/>
              </a:ext>
            </a:extLst>
          </a:blip>
          <a:srcRect l="27778" t="11966" r="19231"/>
          <a:stretch>
            <a:fillRect/>
          </a:stretch>
        </p:blipFill>
        <p:spPr>
          <a:xfrm>
            <a:off x="9964016" y="3698542"/>
            <a:ext cx="1957628" cy="3252189"/>
          </a:xfrm>
          <a:prstGeom prst="rect">
            <a:avLst/>
          </a:prstGeom>
        </p:spPr>
      </p:pic>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pic>
        <p:nvPicPr>
          <p:cNvPr id="6" name="Picture 4"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3" name="矩形 2" title=""/>
          <p:cNvSpPr/>
          <p:nvPr>
            <p:custDataLst>
              <p:tags r:id="rId5"/>
            </p:custDataLst>
          </p:nvPr>
        </p:nvSpPr>
        <p:spPr>
          <a:xfrm>
            <a:off x="332238" y="452877"/>
            <a:ext cx="10496550" cy="553085"/>
          </a:xfrm>
          <a:prstGeom prst="rect">
            <a:avLst/>
          </a:prstGeom>
        </p:spPr>
        <p:txBody>
          <a:bodyPr wrap="square">
            <a:spAutoFit/>
          </a:bodyPr>
          <a:lstStyle/>
          <a:p>
            <a:pPr marL="457200" indent="-457200" algn="just" rtl="0" fontAlgn="auto">
              <a:lnSpc>
                <a:spcPts val="3600"/>
              </a:lnSpc>
              <a:spcBef>
                <a:spcPct val="0"/>
              </a:spcBef>
              <a:spcAft>
                <a:spcPct val="0"/>
              </a:spcAft>
              <a:buFont typeface="Wingdings" panose="05000000000000000000" pitchFamily="2" charset="2"/>
              <a:buChar char="n"/>
            </a:pPr>
            <a:r>
              <a:rPr lang="zh-CN" altLang="en-US" sz="2800" b="1">
                <a:solidFill>
                  <a:schemeClr val="tx1"/>
                </a:solidFill>
                <a:latin typeface="+mn-lt"/>
                <a:ea typeface="+mn-ea"/>
              </a:rPr>
              <a:t>这首诗的最后一句在写法上与前三句有什么不同？请简要分析。</a:t>
            </a:r>
            <a:endParaRPr lang="zh-CN" altLang="en-US" sz="2800" b="1">
              <a:solidFill>
                <a:schemeClr val="tx1"/>
              </a:solidFill>
              <a:latin typeface="+mn-lt"/>
              <a:ea typeface="+mn-ea"/>
            </a:endParaRPr>
          </a:p>
        </p:txBody>
      </p:sp>
      <p:sp>
        <p:nvSpPr>
          <p:cNvPr id="4" name="矩形 3" title=""/>
          <p:cNvSpPr/>
          <p:nvPr>
            <p:custDataLst>
              <p:tags r:id="rId6"/>
            </p:custDataLst>
          </p:nvPr>
        </p:nvSpPr>
        <p:spPr>
          <a:xfrm>
            <a:off x="3244649" y="1456814"/>
            <a:ext cx="5702702" cy="2399665"/>
          </a:xfrm>
          <a:prstGeom prst="rect">
            <a:avLst/>
          </a:prstGeom>
        </p:spPr>
        <p:txBody>
          <a:bodyPr wrap="square">
            <a:spAutoFit/>
          </a:bodyPr>
          <a:lstStyle/>
          <a:p>
            <a:pPr algn="ctr" rtl="0" fontAlgn="auto">
              <a:lnSpc>
                <a:spcPts val="3600"/>
              </a:lnSpc>
              <a:spcBef>
                <a:spcPct val="0"/>
              </a:spcBef>
              <a:spcAft>
                <a:spcPts val="1200"/>
              </a:spcAft>
              <a:defRPr/>
            </a:pPr>
            <a:r>
              <a:rPr lang="zh-CN" altLang="en-US" sz="3600">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闻乐天授江州司马</a:t>
            </a:r>
            <a:endParaRPr lang="zh-CN" altLang="en-US" sz="3600">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a:lnSpc>
                <a:spcPts val="3600"/>
              </a:lnSpc>
              <a:spcBef>
                <a:spcPct val="0"/>
              </a:spcBef>
              <a:spcAft>
                <a:spcPts val="1200"/>
              </a:spcAft>
              <a:defRPr/>
            </a:pPr>
            <a:r>
              <a:rPr lang="zh-CN" altLang="en-US" sz="24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元稹</a:t>
            </a:r>
            <a:endParaRPr lang="zh-CN" altLang="en-US" sz="24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a:lnSpc>
                <a:spcPts val="3600"/>
              </a:lnSpc>
              <a:spcBef>
                <a:spcPct val="0"/>
              </a:spcBef>
              <a:spcAft>
                <a:spcPts val="1200"/>
              </a:spcAft>
              <a:defRPr/>
            </a:pP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残灯无焰影幢幢，此夕闻君谪九江。</a:t>
            </a:r>
            <a:endParaRPr lang="en-US" altLang="zh-CN"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a:lnSpc>
                <a:spcPts val="3600"/>
              </a:lnSpc>
              <a:spcBef>
                <a:spcPct val="0"/>
              </a:spcBef>
              <a:spcAft>
                <a:spcPts val="1200"/>
              </a:spcAft>
              <a:defRPr/>
            </a:pP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垂死病中惊坐起，暗风吹雨入寒窗。</a:t>
            </a:r>
            <a:endPar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p:txBody>
      </p:sp>
      <p:sp>
        <p:nvSpPr>
          <p:cNvPr id="5" name="矩形 4" title=""/>
          <p:cNvSpPr/>
          <p:nvPr>
            <p:custDataLst>
              <p:tags r:id="rId7"/>
            </p:custDataLst>
          </p:nvPr>
        </p:nvSpPr>
        <p:spPr>
          <a:xfrm>
            <a:off x="270717" y="4266940"/>
            <a:ext cx="11650567" cy="2245360"/>
          </a:xfrm>
          <a:prstGeom prst="rect">
            <a:avLst/>
          </a:prstGeom>
          <a:noFill/>
        </p:spPr>
        <p:txBody>
          <a:bodyPr wrap="square">
            <a:normAutofit/>
          </a:bodyPr>
          <a:lstStyle/>
          <a:p>
            <a:pPr indent="720090" rtl="0">
              <a:lnSpc>
                <a:spcPts val="3600"/>
              </a:lnSpc>
              <a:spcBef>
                <a:spcPct val="0"/>
              </a:spcBef>
              <a:spcAft>
                <a:spcPts val="2400"/>
              </a:spcAft>
              <a:buFontTx/>
              <a:buNone/>
              <a:defRPr/>
            </a:pPr>
            <a:r>
              <a:rPr lang="zh-CN" altLang="en-US" sz="2800" b="1">
                <a:solidFill>
                  <a:schemeClr val="dk1"/>
                </a:solidFill>
                <a:latin typeface="+mn-lt"/>
                <a:ea typeface="+mn-ea"/>
              </a:rPr>
              <a:t>前三句是</a:t>
            </a:r>
            <a:r>
              <a:rPr lang="zh-CN" altLang="en-US" sz="2800">
                <a:solidFill>
                  <a:schemeClr val="dk1"/>
                </a:solidFill>
                <a:latin typeface="+mn-lt"/>
                <a:ea typeface="+mn-ea"/>
              </a:rPr>
              <a:t>叙事抒情</a:t>
            </a:r>
            <a:r>
              <a:rPr lang="zh-CN" altLang="en-US" sz="2800" b="1">
                <a:solidFill>
                  <a:schemeClr val="dk1"/>
                </a:solidFill>
                <a:latin typeface="+mn-lt"/>
                <a:ea typeface="+mn-ea"/>
              </a:rPr>
              <a:t>，结句是</a:t>
            </a:r>
            <a:r>
              <a:rPr lang="zh-CN" altLang="en-US" sz="2800">
                <a:solidFill>
                  <a:schemeClr val="dk1"/>
                </a:solidFill>
                <a:latin typeface="+mn-lt"/>
                <a:ea typeface="+mn-ea"/>
              </a:rPr>
              <a:t>以景结情</a:t>
            </a:r>
            <a:r>
              <a:rPr lang="zh-CN" altLang="en-US" sz="2800" b="1">
                <a:solidFill>
                  <a:schemeClr val="dk1"/>
                </a:solidFill>
                <a:latin typeface="+mn-lt"/>
                <a:ea typeface="+mn-ea"/>
              </a:rPr>
              <a:t>。</a:t>
            </a:r>
            <a:endParaRPr lang="en-US" altLang="zh-CN" sz="2800" b="1">
              <a:solidFill>
                <a:schemeClr val="dk1"/>
              </a:solidFill>
              <a:latin typeface="+mn-lt"/>
              <a:ea typeface="+mn-ea"/>
            </a:endParaRPr>
          </a:p>
          <a:p>
            <a:pPr indent="720090" rtl="0">
              <a:lnSpc>
                <a:spcPts val="3600"/>
              </a:lnSpc>
              <a:spcBef>
                <a:spcPct val="0"/>
              </a:spcBef>
              <a:spcAft>
                <a:spcPts val="2400"/>
              </a:spcAft>
              <a:buFontTx/>
              <a:buNone/>
              <a:defRPr/>
            </a:pPr>
            <a:r>
              <a:rPr lang="zh-CN" altLang="en-US" sz="2800" b="1">
                <a:solidFill>
                  <a:schemeClr val="dk1"/>
                </a:solidFill>
                <a:latin typeface="+mn-lt"/>
                <a:ea typeface="+mn-ea"/>
              </a:rPr>
              <a:t>诗人借暗风寒雨渲染悲凉气氛，将自己的惋惜、愤懑、痛心等诸多情感融于景语之中，</a:t>
            </a:r>
            <a:r>
              <a:rPr lang="zh-CN" altLang="en-US" sz="2800">
                <a:solidFill>
                  <a:schemeClr val="dk1"/>
                </a:solidFill>
                <a:latin typeface="+mn-lt"/>
                <a:ea typeface="+mn-ea"/>
              </a:rPr>
              <a:t>给读者留下无尽的想象空间</a:t>
            </a:r>
            <a:r>
              <a:rPr lang="zh-CN" altLang="en-US" sz="2800" b="1">
                <a:solidFill>
                  <a:schemeClr val="dk1"/>
                </a:solidFill>
                <a:latin typeface="+mn-lt"/>
                <a:ea typeface="+mn-ea"/>
              </a:rPr>
              <a:t>，</a:t>
            </a:r>
            <a:r>
              <a:rPr lang="zh-CN" altLang="en-US" sz="2800">
                <a:solidFill>
                  <a:schemeClr val="dk1"/>
                </a:solidFill>
                <a:latin typeface="+mn-lt"/>
                <a:ea typeface="+mn-ea"/>
              </a:rPr>
              <a:t>起到言有尽而意无穷的艺术效果</a:t>
            </a:r>
            <a:r>
              <a:rPr lang="zh-CN" altLang="en-US" sz="2800" b="1">
                <a:solidFill>
                  <a:schemeClr val="dk1"/>
                </a:solidFill>
                <a:latin typeface="+mn-lt"/>
                <a:ea typeface="+mn-ea"/>
              </a:rPr>
              <a:t>。</a:t>
            </a:r>
            <a:endParaRPr lang="zh-CN" altLang="en-US" sz="2800" b="1" kern="0">
              <a:solidFill>
                <a:schemeClr val="dk1"/>
              </a:solidFill>
              <a:latin typeface="+mn-lt"/>
              <a:ea typeface="+mn-ea"/>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3"/>
          </p:custDataLst>
        </p:nvPr>
      </p:nvGrpSpPr>
      <p:grpSpPr>
        <a:xfrm>
          <a:off x="0" y="0"/>
          <a:ext cx="0" cy="0"/>
        </a:xfrm>
      </p:grpSpPr>
      <p:pic>
        <p:nvPicPr>
          <p:cNvPr id="5" name="Picture 4" title=""/>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2" name="矩形 1" title=""/>
          <p:cNvSpPr/>
          <p:nvPr>
            <p:custDataLst>
              <p:tags r:id="rId6"/>
            </p:custDataLst>
          </p:nvPr>
        </p:nvSpPr>
        <p:spPr>
          <a:xfrm>
            <a:off x="335508" y="1239125"/>
            <a:ext cx="11520985" cy="3476625"/>
          </a:xfrm>
          <a:prstGeom prst="rect">
            <a:avLst/>
          </a:prstGeom>
        </p:spPr>
        <p:txBody>
          <a:bodyPr wrap="square">
            <a:spAutoFit/>
          </a:bodyPr>
          <a:lstStyle/>
          <a:p>
            <a:pPr algn="ctr" rtl="0" fontAlgn="auto">
              <a:lnSpc>
                <a:spcPts val="3400"/>
              </a:lnSpc>
              <a:spcBef>
                <a:spcPct val="0"/>
              </a:spcBef>
              <a:spcAft>
                <a:spcPts val="1200"/>
              </a:spcAft>
              <a:defRPr/>
            </a:pPr>
            <a:r>
              <a:rPr lang="zh-CN" altLang="en-US" sz="3600">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赤壁</a:t>
            </a:r>
            <a:endParaRPr lang="zh-CN" altLang="en-US" sz="3600">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fontAlgn="auto">
              <a:lnSpc>
                <a:spcPts val="3400"/>
              </a:lnSpc>
              <a:spcBef>
                <a:spcPct val="0"/>
              </a:spcBef>
              <a:spcAft>
                <a:spcPts val="1200"/>
              </a:spcAft>
            </a:pPr>
            <a:r>
              <a:rPr lang="zh-CN" altLang="en-US" sz="24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杜痒</a:t>
            </a:r>
            <a:endParaRPr lang="zh-CN" altLang="en-US" sz="24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fontAlgn="auto">
              <a:lnSpc>
                <a:spcPts val="3400"/>
              </a:lnSpc>
              <a:spcBef>
                <a:spcPct val="0"/>
              </a:spcBef>
              <a:spcAft>
                <a:spcPts val="1200"/>
              </a:spcAft>
            </a:pP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水军东下本雄图，千里长江隘舳舻。诸葛心中空有汉，曹瞒眼里已无吴。</a:t>
            </a:r>
            <a:endPar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fontAlgn="auto">
              <a:lnSpc>
                <a:spcPts val="3400"/>
              </a:lnSpc>
              <a:spcBef>
                <a:spcPct val="0"/>
              </a:spcBef>
              <a:spcAft>
                <a:spcPts val="2400"/>
              </a:spcAft>
            </a:pP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兵销炬影东风猛，梦断箫声夜月孤。过此不堪回首处，荒矾鸥乌满烟芜。</a:t>
            </a:r>
            <a:endParaRPr lang="en-US" altLang="zh-CN"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rtl="0" fontAlgn="auto">
              <a:lnSpc>
                <a:spcPts val="3400"/>
              </a:lnSpc>
              <a:spcBef>
                <a:spcPct val="0"/>
              </a:spcBef>
              <a:spcAft>
                <a:spcPts val="1200"/>
              </a:spcAft>
            </a:pPr>
            <a:r>
              <a:rPr lang="en-US" altLang="zh-CN"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a:t>
            </a: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注</a:t>
            </a:r>
            <a:r>
              <a:rPr lang="en-US" altLang="zh-CN"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a:t>
            </a: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杜庠：号西湖醉老，以诗名于景泰间。曾任知县，不久罢归；不得志，放情诗酒。</a:t>
            </a:r>
            <a:endPar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p:txBody>
      </p:sp>
      <p:sp>
        <p:nvSpPr>
          <p:cNvPr id="3" name="矩形 2" title=""/>
          <p:cNvSpPr/>
          <p:nvPr>
            <p:custDataLst>
              <p:tags r:id="rId7"/>
            </p:custDataLst>
          </p:nvPr>
        </p:nvSpPr>
        <p:spPr>
          <a:xfrm>
            <a:off x="277505" y="5028739"/>
            <a:ext cx="11636991" cy="1476375"/>
          </a:xfrm>
          <a:prstGeom prst="rect">
            <a:avLst/>
          </a:prstGeom>
        </p:spPr>
        <p:txBody>
          <a:bodyPr wrap="square">
            <a:spAutoFit/>
          </a:bodyPr>
          <a:lstStyle/>
          <a:p>
            <a:pPr indent="720090" rtl="0">
              <a:lnSpc>
                <a:spcPts val="3600"/>
              </a:lnSpc>
              <a:defRPr/>
            </a:pPr>
            <a:r>
              <a:rPr lang="zh-CN" altLang="en-US" sz="2800" b="1">
                <a:solidFill>
                  <a:schemeClr val="dk1"/>
                </a:solidFill>
                <a:latin typeface="+mn-lt"/>
                <a:ea typeface="+mn-ea"/>
              </a:rPr>
              <a:t>杜庠诗尾句运用</a:t>
            </a:r>
            <a:r>
              <a:rPr lang="zh-CN" altLang="en-US" sz="2800">
                <a:solidFill>
                  <a:schemeClr val="dk1"/>
                </a:solidFill>
                <a:latin typeface="+mn-lt"/>
                <a:ea typeface="+mn-ea"/>
              </a:rPr>
              <a:t>以景结情</a:t>
            </a:r>
            <a:r>
              <a:rPr lang="zh-CN" altLang="en-US" sz="2800" b="1">
                <a:solidFill>
                  <a:schemeClr val="dk1"/>
                </a:solidFill>
                <a:latin typeface="+mn-lt"/>
                <a:ea typeface="+mn-ea"/>
              </a:rPr>
              <a:t>的手法，写眼前荒岛上满目荒芜、鸥鸟乱飞，以景物描写收束全诗，百般感触尽在不言中，也</a:t>
            </a:r>
            <a:r>
              <a:rPr lang="zh-CN" altLang="en-US" sz="2800">
                <a:solidFill>
                  <a:schemeClr val="dk1"/>
                </a:solidFill>
                <a:latin typeface="+mn-lt"/>
                <a:ea typeface="+mn-ea"/>
              </a:rPr>
              <a:t>给全诗笼上了一层凄怆意绪</a:t>
            </a:r>
            <a:r>
              <a:rPr lang="zh-CN" altLang="en-US" sz="2800" b="1">
                <a:solidFill>
                  <a:schemeClr val="dk1"/>
                </a:solidFill>
                <a:latin typeface="+mn-lt"/>
                <a:ea typeface="+mn-ea"/>
              </a:rPr>
              <a:t>，</a:t>
            </a:r>
            <a:r>
              <a:rPr lang="zh-CN" altLang="en-US" sz="2800">
                <a:solidFill>
                  <a:schemeClr val="dk1"/>
                </a:solidFill>
                <a:latin typeface="+mn-lt"/>
                <a:ea typeface="+mn-ea"/>
              </a:rPr>
              <a:t>给人一种言有尽而意无穷的感觉</a:t>
            </a:r>
            <a:r>
              <a:rPr lang="zh-CN" altLang="en-US" sz="2800" b="1">
                <a:solidFill>
                  <a:schemeClr val="dk1"/>
                </a:solidFill>
                <a:latin typeface="+mn-lt"/>
                <a:ea typeface="+mn-ea"/>
              </a:rPr>
              <a:t>。</a:t>
            </a:r>
            <a:endParaRPr lang="zh-CN" altLang="en-US" sz="2800" b="1">
              <a:solidFill>
                <a:schemeClr val="dk1"/>
              </a:solidFill>
              <a:latin typeface="+mn-lt"/>
              <a:ea typeface="+mn-ea"/>
            </a:endParaRPr>
          </a:p>
        </p:txBody>
      </p:sp>
      <p:sp>
        <p:nvSpPr>
          <p:cNvPr id="4" name="矩形 3" title=""/>
          <p:cNvSpPr/>
          <p:nvPr>
            <p:custDataLst>
              <p:tags r:id="rId8"/>
            </p:custDataLst>
          </p:nvPr>
        </p:nvSpPr>
        <p:spPr>
          <a:xfrm>
            <a:off x="291152" y="383107"/>
            <a:ext cx="11241205" cy="553085"/>
          </a:xfrm>
          <a:prstGeom prst="rect">
            <a:avLst/>
          </a:prstGeom>
        </p:spPr>
        <p:txBody>
          <a:bodyPr wrap="square">
            <a:normAutofit fontScale="90000"/>
          </a:bodyPr>
          <a:lstStyle/>
          <a:p>
            <a:pPr marL="457200" lvl="0" indent="-457200" rtl="0" fontAlgn="auto">
              <a:lnSpc>
                <a:spcPts val="3600"/>
              </a:lnSpc>
              <a:spcBef>
                <a:spcPct val="0"/>
              </a:spcBef>
              <a:spcAft>
                <a:spcPct val="0"/>
              </a:spcAft>
              <a:buFont typeface="Wingdings" panose="05000000000000000000" pitchFamily="2" charset="2"/>
              <a:buChar char="n"/>
            </a:pPr>
            <a:r>
              <a:rPr lang="zh-CN" altLang="en-US" sz="2800" b="1">
                <a:solidFill>
                  <a:schemeClr val="tx1"/>
                </a:solidFill>
                <a:latin typeface="+mn-lt"/>
                <a:ea typeface="+mn-ea"/>
              </a:rPr>
              <a:t>诗歌的尾句历来为人称道，写法有何特点？请结合诗歌内容赏析。</a:t>
            </a:r>
            <a:endParaRPr lang="zh-CN" altLang="en-US" sz="2800" b="1">
              <a:solidFill>
                <a:schemeClr val="tx1"/>
              </a:solidFill>
              <a:latin typeface="+mn-lt"/>
              <a:ea typeface="+mn-ea"/>
            </a:endParaRPr>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3"/>
          </p:custDataLst>
        </p:nvPr>
      </p:nvGrpSpPr>
      <p:grpSpPr>
        <a:xfrm>
          <a:off x="0" y="0"/>
          <a:ext cx="0" cy="0"/>
        </a:xfrm>
      </p:grpSpPr>
      <p:pic>
        <p:nvPicPr>
          <p:cNvPr id="6" name="Picture 4" title=""/>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4" name="矩形 3" title=""/>
          <p:cNvSpPr/>
          <p:nvPr>
            <p:custDataLst>
              <p:tags r:id="rId6"/>
            </p:custDataLst>
          </p:nvPr>
        </p:nvSpPr>
        <p:spPr>
          <a:xfrm>
            <a:off x="367194" y="652057"/>
            <a:ext cx="2051050" cy="553085"/>
          </a:xfrm>
          <a:prstGeom prst="rect">
            <a:avLst/>
          </a:prstGeom>
        </p:spPr>
        <p:txBody>
          <a:bodyPr wrap="square">
            <a:normAutofit fontScale="90000"/>
          </a:bodyPr>
          <a:lstStyle/>
          <a:p>
            <a:pPr indent="90170" rtl="0" fontAlgn="auto">
              <a:lnSpc>
                <a:spcPts val="3600"/>
              </a:lnSpc>
              <a:spcBef>
                <a:spcPct val="0"/>
              </a:spcBef>
              <a:spcAft>
                <a:spcPts val="2400"/>
              </a:spcAft>
              <a:defRPr/>
            </a:pPr>
            <a:r>
              <a:rPr lang="en-US" altLang="zh-CN" sz="2800">
                <a:solidFill>
                  <a:schemeClr val="tx1"/>
                </a:solidFill>
                <a:latin typeface="+mn-lt"/>
                <a:ea typeface="+mn-ea"/>
              </a:rPr>
              <a:t>5.</a:t>
            </a:r>
            <a:r>
              <a:rPr lang="zh-CN" altLang="en-US" sz="2800">
                <a:solidFill>
                  <a:schemeClr val="tx1"/>
                </a:solidFill>
                <a:latin typeface="+mn-lt"/>
                <a:ea typeface="+mn-ea"/>
              </a:rPr>
              <a:t>首尾照应</a:t>
            </a:r>
            <a:endParaRPr lang="zh-CN" altLang="en-US" sz="2800">
              <a:solidFill>
                <a:schemeClr val="tx1"/>
              </a:solidFill>
              <a:latin typeface="+mn-lt"/>
              <a:ea typeface="+mn-ea"/>
            </a:endParaRPr>
          </a:p>
        </p:txBody>
      </p:sp>
      <p:sp>
        <p:nvSpPr>
          <p:cNvPr id="5" name="矩形 4" title=""/>
          <p:cNvSpPr/>
          <p:nvPr>
            <p:custDataLst>
              <p:tags r:id="rId7"/>
            </p:custDataLst>
          </p:nvPr>
        </p:nvSpPr>
        <p:spPr>
          <a:xfrm>
            <a:off x="380842" y="1546664"/>
            <a:ext cx="11430317" cy="4707890"/>
          </a:xfrm>
          <a:prstGeom prst="rect">
            <a:avLst/>
          </a:prstGeom>
        </p:spPr>
        <p:txBody>
          <a:bodyPr wrap="square">
            <a:spAutoFit/>
          </a:bodyPr>
          <a:lstStyle/>
          <a:p>
            <a:pPr indent="720090" rtl="0">
              <a:lnSpc>
                <a:spcPts val="3600"/>
              </a:lnSpc>
              <a:spcAft>
                <a:spcPts val="2400"/>
              </a:spcAft>
              <a:buFontTx/>
              <a:buNone/>
              <a:defRPr/>
            </a:pPr>
            <a:r>
              <a:rPr lang="zh-CN" altLang="en-US" sz="2800">
                <a:solidFill>
                  <a:schemeClr val="tx1"/>
                </a:solidFill>
                <a:latin typeface="+mn-lt"/>
                <a:ea typeface="+mn-ea"/>
              </a:rPr>
              <a:t>指篇章间的伏笔照应</a:t>
            </a:r>
            <a:r>
              <a:rPr lang="zh-CN" altLang="en-US" sz="2800" b="1">
                <a:solidFill>
                  <a:schemeClr val="tx1"/>
                </a:solidFill>
                <a:latin typeface="+mn-lt"/>
                <a:ea typeface="+mn-ea"/>
              </a:rPr>
              <a:t>，又叫</a:t>
            </a:r>
            <a:r>
              <a:rPr lang="zh-CN" altLang="en-US" sz="2800">
                <a:solidFill>
                  <a:schemeClr val="tx1"/>
                </a:solidFill>
                <a:latin typeface="+mn-lt"/>
                <a:ea typeface="+mn-ea"/>
              </a:rPr>
              <a:t>呼应</a:t>
            </a:r>
            <a:r>
              <a:rPr lang="zh-CN" altLang="en-US" sz="2800" b="1">
                <a:solidFill>
                  <a:schemeClr val="tx1"/>
                </a:solidFill>
                <a:latin typeface="+mn-lt"/>
                <a:ea typeface="+mn-ea"/>
              </a:rPr>
              <a:t>。</a:t>
            </a:r>
            <a:endParaRPr lang="en-US" altLang="zh-CN" sz="2800" b="1">
              <a:solidFill>
                <a:schemeClr val="tx1"/>
              </a:solidFill>
              <a:latin typeface="+mn-lt"/>
              <a:ea typeface="+mn-ea"/>
            </a:endParaRPr>
          </a:p>
          <a:p>
            <a:pPr indent="720090" rtl="0">
              <a:lnSpc>
                <a:spcPts val="3600"/>
              </a:lnSpc>
              <a:spcAft>
                <a:spcPts val="2400"/>
              </a:spcAft>
              <a:defRPr/>
            </a:pPr>
            <a:r>
              <a:rPr lang="zh-CN" altLang="en-US" sz="2800" b="1">
                <a:solidFill>
                  <a:schemeClr val="tx1"/>
                </a:solidFill>
                <a:latin typeface="+mn-lt"/>
                <a:ea typeface="+mn-ea"/>
              </a:rPr>
              <a:t>首尾照应</a:t>
            </a:r>
            <a:r>
              <a:rPr lang="zh-CN" altLang="en-US" sz="2800">
                <a:solidFill>
                  <a:schemeClr val="tx1"/>
                </a:solidFill>
                <a:latin typeface="+mn-lt"/>
                <a:ea typeface="+mn-ea"/>
              </a:rPr>
              <a:t>能使情节连贯</a:t>
            </a:r>
            <a:r>
              <a:rPr lang="zh-CN" altLang="en-US" sz="2800" b="1">
                <a:solidFill>
                  <a:schemeClr val="tx1"/>
                </a:solidFill>
                <a:latin typeface="+mn-lt"/>
                <a:ea typeface="+mn-ea"/>
              </a:rPr>
              <a:t>、</a:t>
            </a:r>
            <a:r>
              <a:rPr lang="zh-CN" altLang="en-US" sz="2800">
                <a:solidFill>
                  <a:schemeClr val="tx1"/>
                </a:solidFill>
                <a:latin typeface="+mn-lt"/>
                <a:ea typeface="+mn-ea"/>
              </a:rPr>
              <a:t>脉络清晰</a:t>
            </a:r>
            <a:r>
              <a:rPr lang="zh-CN" altLang="en-US" sz="2800" b="1">
                <a:solidFill>
                  <a:schemeClr val="tx1"/>
                </a:solidFill>
                <a:latin typeface="+mn-lt"/>
                <a:ea typeface="+mn-ea"/>
              </a:rPr>
              <a:t>、</a:t>
            </a:r>
            <a:r>
              <a:rPr lang="zh-CN" altLang="en-US" sz="2800">
                <a:solidFill>
                  <a:schemeClr val="tx1"/>
                </a:solidFill>
                <a:latin typeface="+mn-lt"/>
                <a:ea typeface="+mn-ea"/>
              </a:rPr>
              <a:t>结构紧凑</a:t>
            </a:r>
            <a:r>
              <a:rPr lang="zh-CN" altLang="en-US" sz="2800" b="1">
                <a:solidFill>
                  <a:schemeClr val="tx1"/>
                </a:solidFill>
                <a:latin typeface="+mn-lt"/>
                <a:ea typeface="+mn-ea"/>
              </a:rPr>
              <a:t>。</a:t>
            </a:r>
            <a:endParaRPr lang="en-US" altLang="zh-CN" sz="2800" b="1">
              <a:solidFill>
                <a:schemeClr val="tx1"/>
              </a:solidFill>
              <a:latin typeface="+mn-lt"/>
              <a:ea typeface="+mn-ea"/>
            </a:endParaRPr>
          </a:p>
          <a:p>
            <a:pPr indent="720090" rtl="0">
              <a:lnSpc>
                <a:spcPts val="3600"/>
              </a:lnSpc>
              <a:spcAft>
                <a:spcPts val="2400"/>
              </a:spcAft>
              <a:defRPr/>
            </a:pPr>
            <a:r>
              <a:rPr lang="zh-CN" altLang="en-US" sz="2800" b="1">
                <a:solidFill>
                  <a:schemeClr val="tx1"/>
                </a:solidFill>
                <a:latin typeface="+mn-lt"/>
                <a:ea typeface="+mn-ea"/>
              </a:rPr>
              <a:t>一首诗都应有头有尾，前后内容就要有内在联系，前面交待过的话，后面得有照应；后边要照应的话，前边得先有个交待，形成一个有机的整体，这样，诗歌前后才能贯串，情节连贯、脉络清晰、结构紧凑，使读者容易掌握全诗的脉络。</a:t>
            </a:r>
            <a:endParaRPr lang="en-US" altLang="zh-CN" sz="2800" b="1">
              <a:solidFill>
                <a:schemeClr val="tx1"/>
              </a:solidFill>
              <a:latin typeface="+mn-lt"/>
              <a:ea typeface="+mn-ea"/>
            </a:endParaRPr>
          </a:p>
          <a:p>
            <a:pPr indent="720090" rtl="0">
              <a:lnSpc>
                <a:spcPts val="3600"/>
              </a:lnSpc>
              <a:spcAft>
                <a:spcPts val="2400"/>
              </a:spcAft>
              <a:defRPr/>
            </a:pPr>
            <a:r>
              <a:rPr lang="zh-CN" altLang="en-US" sz="2800" b="1">
                <a:solidFill>
                  <a:schemeClr val="tx1"/>
                </a:solidFill>
                <a:latin typeface="+mn-lt"/>
                <a:ea typeface="+mn-ea"/>
              </a:rPr>
              <a:t>诗人往往采用</a:t>
            </a:r>
            <a:r>
              <a:rPr lang="zh-CN" altLang="en-US" sz="2800">
                <a:solidFill>
                  <a:schemeClr val="tx1"/>
                </a:solidFill>
                <a:latin typeface="+mn-lt"/>
                <a:ea typeface="+mn-ea"/>
              </a:rPr>
              <a:t>今昔</a:t>
            </a:r>
            <a:r>
              <a:rPr lang="zh-CN" altLang="en-US" sz="2800" b="1">
                <a:solidFill>
                  <a:schemeClr val="tx1"/>
                </a:solidFill>
                <a:latin typeface="+mn-lt"/>
                <a:ea typeface="+mn-ea"/>
              </a:rPr>
              <a:t>、</a:t>
            </a:r>
            <a:r>
              <a:rPr lang="zh-CN" altLang="en-US" sz="2800">
                <a:solidFill>
                  <a:schemeClr val="tx1"/>
                </a:solidFill>
                <a:latin typeface="+mn-lt"/>
                <a:ea typeface="+mn-ea"/>
              </a:rPr>
              <a:t>他我</a:t>
            </a:r>
            <a:r>
              <a:rPr lang="zh-CN" altLang="en-US" sz="2800" b="1">
                <a:solidFill>
                  <a:schemeClr val="tx1"/>
                </a:solidFill>
                <a:latin typeface="+mn-lt"/>
                <a:ea typeface="+mn-ea"/>
              </a:rPr>
              <a:t>、</a:t>
            </a:r>
            <a:r>
              <a:rPr lang="zh-CN" altLang="en-US" sz="2800">
                <a:solidFill>
                  <a:schemeClr val="tx1"/>
                </a:solidFill>
                <a:latin typeface="+mn-lt"/>
                <a:ea typeface="+mn-ea"/>
              </a:rPr>
              <a:t>物我</a:t>
            </a:r>
            <a:r>
              <a:rPr lang="zh-CN" altLang="en-US" sz="2800" b="1">
                <a:solidFill>
                  <a:schemeClr val="tx1"/>
                </a:solidFill>
                <a:latin typeface="+mn-lt"/>
                <a:ea typeface="+mn-ea"/>
              </a:rPr>
              <a:t>照应的方式，来抒发自己或他人情感。 </a:t>
            </a:r>
            <a:endParaRPr lang="zh-CN" altLang="en-US" sz="2800" b="1">
              <a:solidFill>
                <a:schemeClr val="tx1"/>
              </a:solidFill>
              <a:latin typeface="+mn-lt"/>
              <a:ea typeface="+mn-ea"/>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pic>
        <p:nvPicPr>
          <p:cNvPr id="6" name="Picture 4"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5" name="矩形 4" title=""/>
          <p:cNvSpPr/>
          <p:nvPr>
            <p:custDataLst>
              <p:tags r:id="rId5"/>
            </p:custDataLst>
          </p:nvPr>
        </p:nvSpPr>
        <p:spPr>
          <a:xfrm>
            <a:off x="298121" y="413216"/>
            <a:ext cx="9667875" cy="553085"/>
          </a:xfrm>
          <a:prstGeom prst="rect">
            <a:avLst/>
          </a:prstGeom>
        </p:spPr>
        <p:txBody>
          <a:bodyPr wrap="square">
            <a:spAutoFit/>
          </a:bodyPr>
          <a:lstStyle/>
          <a:p>
            <a:pPr marL="457200" indent="-457200" algn="just" rtl="0" fontAlgn="auto">
              <a:lnSpc>
                <a:spcPts val="3600"/>
              </a:lnSpc>
              <a:spcBef>
                <a:spcPct val="0"/>
              </a:spcBef>
              <a:spcAft>
                <a:spcPct val="0"/>
              </a:spcAft>
              <a:buFont typeface="Wingdings" panose="05000000000000000000" pitchFamily="2" charset="2"/>
              <a:buChar char="n"/>
            </a:pPr>
            <a:r>
              <a:rPr lang="zh-CN" altLang="en-US" sz="2800" b="1">
                <a:solidFill>
                  <a:schemeClr val="tx1"/>
                </a:solidFill>
                <a:latin typeface="+mn-lt"/>
                <a:ea typeface="+mn-ea"/>
              </a:rPr>
              <a:t>这首诗是如何体现</a:t>
            </a:r>
            <a:r>
              <a:rPr lang="en-US" altLang="zh-CN" sz="2800" b="1">
                <a:solidFill>
                  <a:schemeClr val="tx1"/>
                </a:solidFill>
                <a:latin typeface="+mn-lt"/>
                <a:ea typeface="+mn-ea"/>
              </a:rPr>
              <a:t>“</a:t>
            </a:r>
            <a:r>
              <a:rPr lang="zh-CN" altLang="en-US" sz="2800" b="1">
                <a:solidFill>
                  <a:schemeClr val="tx1"/>
                </a:solidFill>
                <a:latin typeface="+mn-lt"/>
                <a:ea typeface="+mn-ea"/>
              </a:rPr>
              <a:t>首尾照应</a:t>
            </a:r>
            <a:r>
              <a:rPr lang="en-US" altLang="zh-CN" sz="2800" b="1">
                <a:solidFill>
                  <a:schemeClr val="tx1"/>
                </a:solidFill>
                <a:latin typeface="+mn-lt"/>
                <a:ea typeface="+mn-ea"/>
              </a:rPr>
              <a:t>”</a:t>
            </a:r>
            <a:r>
              <a:rPr lang="zh-CN" altLang="en-US" sz="2800" b="1">
                <a:solidFill>
                  <a:schemeClr val="tx1"/>
                </a:solidFill>
                <a:latin typeface="+mn-lt"/>
                <a:ea typeface="+mn-ea"/>
              </a:rPr>
              <a:t>的？请简要说明。（</a:t>
            </a:r>
            <a:r>
              <a:rPr lang="en-US" altLang="zh-CN" sz="2800" b="1">
                <a:solidFill>
                  <a:schemeClr val="tx1"/>
                </a:solidFill>
                <a:latin typeface="+mn-lt"/>
                <a:ea typeface="+mn-ea"/>
              </a:rPr>
              <a:t>5</a:t>
            </a:r>
            <a:r>
              <a:rPr lang="zh-CN" altLang="en-US" sz="2800" b="1">
                <a:solidFill>
                  <a:schemeClr val="tx1"/>
                </a:solidFill>
                <a:latin typeface="+mn-lt"/>
                <a:ea typeface="+mn-ea"/>
              </a:rPr>
              <a:t>分）</a:t>
            </a:r>
            <a:endParaRPr lang="zh-CN" altLang="en-US" sz="2800" b="1">
              <a:solidFill>
                <a:schemeClr val="tx1"/>
              </a:solidFill>
              <a:latin typeface="+mn-lt"/>
              <a:ea typeface="+mn-ea"/>
            </a:endParaRPr>
          </a:p>
        </p:txBody>
      </p:sp>
      <p:sp>
        <p:nvSpPr>
          <p:cNvPr id="7" name="矩形 6" title=""/>
          <p:cNvSpPr/>
          <p:nvPr>
            <p:custDataLst>
              <p:tags r:id="rId6"/>
            </p:custDataLst>
          </p:nvPr>
        </p:nvSpPr>
        <p:spPr>
          <a:xfrm>
            <a:off x="1803817" y="1128235"/>
            <a:ext cx="8584367" cy="2040255"/>
          </a:xfrm>
          <a:prstGeom prst="rect">
            <a:avLst/>
          </a:prstGeom>
        </p:spPr>
        <p:txBody>
          <a:bodyPr wrap="square">
            <a:spAutoFit/>
          </a:bodyPr>
          <a:lstStyle/>
          <a:p>
            <a:pPr algn="ctr" rtl="0">
              <a:lnSpc>
                <a:spcPts val="3200"/>
              </a:lnSpc>
              <a:spcBef>
                <a:spcPct val="0"/>
              </a:spcBef>
              <a:spcAft>
                <a:spcPts val="800"/>
              </a:spcAft>
              <a:defRPr/>
            </a:pPr>
            <a:r>
              <a:rPr lang="zh-CN" altLang="en-US" sz="32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 </a:t>
            </a:r>
            <a:r>
              <a:rPr lang="zh-CN" altLang="en-US" sz="3600">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月夜忆舍弟</a:t>
            </a:r>
            <a:endParaRPr lang="en-US" altLang="zh-CN" sz="3600">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a:lnSpc>
                <a:spcPts val="3200"/>
              </a:lnSpc>
              <a:spcBef>
                <a:spcPct val="0"/>
              </a:spcBef>
              <a:spcAft>
                <a:spcPts val="800"/>
              </a:spcAft>
              <a:defRPr/>
            </a:pPr>
            <a:r>
              <a:rPr lang="zh-CN" altLang="en-US" sz="24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杜甫</a:t>
            </a:r>
            <a:endParaRPr lang="en-US" altLang="zh-CN" sz="24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a:lnSpc>
                <a:spcPts val="3200"/>
              </a:lnSpc>
              <a:spcBef>
                <a:spcPct val="0"/>
              </a:spcBef>
              <a:spcAft>
                <a:spcPts val="800"/>
              </a:spcAft>
              <a:defRPr/>
            </a:pP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戍鼓断人行，秋边一雁声。露从今夜白，月是故乡明。</a:t>
            </a:r>
            <a:endParaRPr lang="en-US" altLang="zh-CN"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a:lnSpc>
                <a:spcPts val="3200"/>
              </a:lnSpc>
              <a:spcBef>
                <a:spcPct val="0"/>
              </a:spcBef>
              <a:spcAft>
                <a:spcPts val="800"/>
              </a:spcAft>
              <a:defRPr/>
            </a:pP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有弟皆分散，无家问死生。寄书长不达，况乃未休兵。</a:t>
            </a:r>
            <a:endPar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p:txBody>
      </p:sp>
      <p:sp>
        <p:nvSpPr>
          <p:cNvPr id="8" name="矩形 7" title=""/>
          <p:cNvSpPr/>
          <p:nvPr>
            <p:custDataLst>
              <p:tags r:id="rId7"/>
            </p:custDataLst>
          </p:nvPr>
        </p:nvSpPr>
        <p:spPr>
          <a:xfrm>
            <a:off x="352639" y="3412792"/>
            <a:ext cx="11486722" cy="3271520"/>
          </a:xfrm>
          <a:prstGeom prst="rect">
            <a:avLst/>
          </a:prstGeom>
          <a:noFill/>
        </p:spPr>
        <p:txBody>
          <a:bodyPr wrap="square">
            <a:spAutoFit/>
          </a:bodyPr>
          <a:lstStyle/>
          <a:p>
            <a:pPr indent="720090" rtl="0">
              <a:lnSpc>
                <a:spcPts val="3200"/>
              </a:lnSpc>
              <a:spcBef>
                <a:spcPct val="0"/>
              </a:spcBef>
              <a:spcAft>
                <a:spcPts val="2400"/>
              </a:spcAft>
              <a:buFontTx/>
              <a:buNone/>
              <a:defRPr/>
            </a:pPr>
            <a:r>
              <a:rPr lang="zh-CN" altLang="en-US" sz="2650" b="1">
                <a:solidFill>
                  <a:schemeClr val="dk1"/>
                </a:solidFill>
                <a:latin typeface="+mn-lt"/>
                <a:ea typeface="+mn-ea"/>
              </a:rPr>
              <a:t>此诗首联和颔联写景，烘托出战争的氛围；颈联和尾联在此基础上写兄弟因战乱而离散，居无定处，杳无音讯，于是思念之情油然而生，特别是在入秋以后的白露时节，在戌楼上的鼓声和失群孤雁的哀鸣声的映衬之下，这种思念之情越发显得深沉和浓烈。</a:t>
            </a:r>
            <a:endParaRPr lang="en-US" altLang="zh-CN" sz="2650" b="1">
              <a:solidFill>
                <a:schemeClr val="dk1"/>
              </a:solidFill>
              <a:latin typeface="+mn-lt"/>
              <a:ea typeface="+mn-ea"/>
            </a:endParaRPr>
          </a:p>
          <a:p>
            <a:pPr indent="720090" rtl="0">
              <a:lnSpc>
                <a:spcPts val="3200"/>
              </a:lnSpc>
              <a:spcBef>
                <a:spcPct val="0"/>
              </a:spcBef>
              <a:spcAft>
                <a:spcPts val="2400"/>
              </a:spcAft>
              <a:buFontTx/>
              <a:buNone/>
              <a:defRPr/>
            </a:pPr>
            <a:r>
              <a:rPr lang="zh-CN" altLang="en-US" sz="2650">
                <a:solidFill>
                  <a:schemeClr val="dk1"/>
                </a:solidFill>
                <a:latin typeface="+mn-lt"/>
                <a:ea typeface="+mn-ea"/>
              </a:rPr>
              <a:t>全诗层次井然</a:t>
            </a:r>
            <a:r>
              <a:rPr lang="zh-CN" altLang="en-US" sz="2650" b="1">
                <a:solidFill>
                  <a:schemeClr val="dk1"/>
                </a:solidFill>
                <a:latin typeface="+mn-lt"/>
                <a:ea typeface="+mn-ea"/>
              </a:rPr>
              <a:t>，</a:t>
            </a:r>
            <a:r>
              <a:rPr lang="zh-CN" altLang="en-US" sz="2650">
                <a:solidFill>
                  <a:schemeClr val="dk1"/>
                </a:solidFill>
                <a:latin typeface="+mn-lt"/>
                <a:ea typeface="+mn-ea"/>
              </a:rPr>
              <a:t>首尾照应</a:t>
            </a:r>
            <a:r>
              <a:rPr lang="zh-CN" altLang="en-US" sz="2650" b="1">
                <a:solidFill>
                  <a:schemeClr val="dk1"/>
                </a:solidFill>
                <a:latin typeface="+mn-lt"/>
                <a:ea typeface="+mn-ea"/>
              </a:rPr>
              <a:t>，</a:t>
            </a:r>
            <a:r>
              <a:rPr lang="zh-CN" altLang="en-US" sz="2650">
                <a:solidFill>
                  <a:schemeClr val="dk1"/>
                </a:solidFill>
                <a:latin typeface="+mn-lt"/>
                <a:ea typeface="+mn-ea"/>
              </a:rPr>
              <a:t>承转圆熟</a:t>
            </a:r>
            <a:r>
              <a:rPr lang="zh-CN" altLang="en-US" sz="2650" b="1">
                <a:solidFill>
                  <a:schemeClr val="dk1"/>
                </a:solidFill>
                <a:latin typeface="+mn-lt"/>
                <a:ea typeface="+mn-ea"/>
              </a:rPr>
              <a:t>，</a:t>
            </a:r>
            <a:r>
              <a:rPr lang="zh-CN" altLang="en-US" sz="2650">
                <a:solidFill>
                  <a:schemeClr val="dk1"/>
                </a:solidFill>
                <a:latin typeface="+mn-lt"/>
                <a:ea typeface="+mn-ea"/>
              </a:rPr>
              <a:t>结构严谨</a:t>
            </a:r>
            <a:r>
              <a:rPr lang="zh-CN" altLang="en-US" sz="2650" b="1">
                <a:solidFill>
                  <a:schemeClr val="dk1"/>
                </a:solidFill>
                <a:latin typeface="+mn-lt"/>
                <a:ea typeface="+mn-ea"/>
              </a:rPr>
              <a:t>。“未休兵”则“断人行”，望月则“忆舍弟”，“无家”则“寄书不达”，人“分散”则“死生”不明，一句一转，一气呵成，把怀乡思亲的题材写得凄楚哀感，沉郁顿挫。                                                                                                             </a:t>
            </a:r>
            <a:endParaRPr lang="zh-CN" altLang="en-US" sz="2650" b="1">
              <a:solidFill>
                <a:schemeClr val="dk1"/>
              </a:solidFill>
              <a:latin typeface="+mn-lt"/>
              <a:ea typeface="+mn-ea"/>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3"/>
          </p:custDataLst>
        </p:nvPr>
      </p:nvGrpSpPr>
      <p:grpSpPr>
        <a:xfrm>
          <a:off x="0" y="0"/>
          <a:ext cx="0" cy="0"/>
        </a:xfrm>
      </p:grpSpPr>
      <p:pic>
        <p:nvPicPr>
          <p:cNvPr id="7" name="Picture 4" title=""/>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graphicFrame>
        <p:nvGraphicFramePr>
          <p:cNvPr id="15" name="表格 14" title=""/>
          <p:cNvGraphicFramePr>
            <a:graphicFrameLocks noGrp="1"/>
          </p:cNvGraphicFramePr>
          <p:nvPr>
            <p:custDataLst>
              <p:tags r:id="rId6"/>
            </p:custDataLst>
          </p:nvPr>
        </p:nvGraphicFramePr>
        <p:xfrm>
          <a:off x="282247" y="1469695"/>
          <a:ext cx="11627507" cy="2672401"/>
        </p:xfrm>
        <a:graphic>
          <a:graphicData uri="http://schemas.openxmlformats.org/drawingml/2006/table">
            <a:tbl>
              <a:tblPr/>
              <a:tblGrid>
                <a:gridCol w="925580"/>
                <a:gridCol w="1392072"/>
                <a:gridCol w="2770495"/>
                <a:gridCol w="4913194"/>
                <a:gridCol w="1626166"/>
              </a:tblGrid>
              <a:tr h="754890">
                <a:tc>
                  <a:txBody>
                    <a:bodyPr vert="horz" wrap="square"/>
                    <a:lstStyle>
                      <a:lvl1pPr mar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1pPr>
                      <a:lvl2pPr marL="4572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2pPr>
                      <a:lvl3pPr marL="9144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3pPr>
                      <a:lvl4pPr marL="13716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4pPr>
                      <a:lvl5pPr marL="18288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5pPr>
                      <a:lvl6pPr marL="22860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6pPr>
                      <a:lvl7pPr marL="27432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7pPr>
                      <a:lvl8pPr marL="32004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8pPr>
                      <a:lvl9pPr marL="36576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9pPr>
                    </a:lstStyle>
                    <a:p>
                      <a:pPr marL="0" indent="0" algn="ctr" defTabSz="914400" rtl="0" eaLnBrk="1" fontAlgn="base" latinLnBrk="0" hangingPunct="1">
                        <a:lnSpc>
                          <a:spcPct val="150000"/>
                        </a:lnSpc>
                        <a:spcBef>
                          <a:spcPct val="0"/>
                        </a:spcBef>
                        <a:spcAft>
                          <a:spcPct val="0"/>
                        </a:spcAft>
                        <a:buFont typeface="Arial" panose="020b0604020202020204" pitchFamily="34" charset="0"/>
                        <a:buNone/>
                      </a:pPr>
                      <a:r>
                        <a:rPr lang="zh-CN" sz="2800" b="0" i="0" u="none" kern="100" baseline="0">
                          <a:solidFill>
                            <a:srgbClr val="800000"/>
                          </a:solidFill>
                          <a:effectLst/>
                          <a:latin typeface="+mn-lt"/>
                          <a:ea typeface="+mn-ea"/>
                          <a:cs typeface="Times New Roman" panose="02020603050405020304" pitchFamily="18" charset="0"/>
                        </a:rPr>
                        <a:t>年份</a:t>
                      </a:r>
                      <a:endParaRPr lang="zh-CN" sz="2800" b="0" i="0" u="none" kern="100" baseline="0">
                        <a:solidFill>
                          <a:srgbClr val="800000"/>
                        </a:solidFill>
                        <a:effectLst/>
                        <a:latin typeface="+mn-lt"/>
                        <a:ea typeface="+mn-ea"/>
                        <a:cs typeface="Times New Roman" panose="02020603050405020304" pitchFamily="18" charset="0"/>
                      </a:endParaRPr>
                    </a:p>
                  </a:txBody>
                  <a:tcPr marL="5830" marR="5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lvl1pPr mar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1pPr>
                      <a:lvl2pPr marL="4572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2pPr>
                      <a:lvl3pPr marL="9144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3pPr>
                      <a:lvl4pPr marL="13716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4pPr>
                      <a:lvl5pPr marL="18288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5pPr>
                      <a:lvl6pPr marL="22860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6pPr>
                      <a:lvl7pPr marL="27432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7pPr>
                      <a:lvl8pPr marL="32004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8pPr>
                      <a:lvl9pPr marL="36576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9pPr>
                    </a:lstStyle>
                    <a:p>
                      <a:pPr marL="0" indent="0" algn="ctr" defTabSz="914400" rtl="0" eaLnBrk="1" fontAlgn="base" latinLnBrk="0" hangingPunct="1">
                        <a:lnSpc>
                          <a:spcPct val="150000"/>
                        </a:lnSpc>
                        <a:spcBef>
                          <a:spcPct val="0"/>
                        </a:spcBef>
                        <a:spcAft>
                          <a:spcPct val="0"/>
                        </a:spcAft>
                        <a:buFont typeface="Arial" panose="020b0604020202020204" pitchFamily="34" charset="0"/>
                        <a:buNone/>
                      </a:pPr>
                      <a:r>
                        <a:rPr lang="zh-CN" sz="2800" b="0" i="0" u="none" kern="100" baseline="0">
                          <a:solidFill>
                            <a:srgbClr val="800000"/>
                          </a:solidFill>
                          <a:effectLst/>
                          <a:latin typeface="+mn-lt"/>
                          <a:ea typeface="+mn-ea"/>
                          <a:cs typeface="Times New Roman" panose="02020603050405020304" pitchFamily="18" charset="0"/>
                        </a:rPr>
                        <a:t>卷别</a:t>
                      </a:r>
                      <a:endParaRPr lang="zh-CN" sz="2800" b="0" i="0" u="none" kern="100" baseline="0">
                        <a:solidFill>
                          <a:srgbClr val="800000"/>
                        </a:solidFill>
                        <a:effectLst/>
                        <a:latin typeface="+mn-lt"/>
                        <a:ea typeface="+mn-ea"/>
                        <a:cs typeface="Times New Roman" panose="02020603050405020304" pitchFamily="18" charset="0"/>
                      </a:endParaRPr>
                    </a:p>
                  </a:txBody>
                  <a:tcPr marL="5830" marR="5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lvl1pPr mar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1pPr>
                      <a:lvl2pPr marL="4572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2pPr>
                      <a:lvl3pPr marL="9144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3pPr>
                      <a:lvl4pPr marL="13716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4pPr>
                      <a:lvl5pPr marL="18288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5pPr>
                      <a:lvl6pPr marL="22860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6pPr>
                      <a:lvl7pPr marL="27432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7pPr>
                      <a:lvl8pPr marL="32004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8pPr>
                      <a:lvl9pPr marL="36576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9pPr>
                    </a:lstStyle>
                    <a:p>
                      <a:pPr marL="0" indent="0" algn="ctr" defTabSz="914400" rtl="0" eaLnBrk="1" fontAlgn="base" latinLnBrk="0" hangingPunct="1">
                        <a:lnSpc>
                          <a:spcPct val="150000"/>
                        </a:lnSpc>
                        <a:spcBef>
                          <a:spcPct val="0"/>
                        </a:spcBef>
                        <a:spcAft>
                          <a:spcPct val="0"/>
                        </a:spcAft>
                        <a:buFont typeface="Arial" panose="020b0604020202020204" pitchFamily="34" charset="0"/>
                        <a:buNone/>
                      </a:pPr>
                      <a:r>
                        <a:rPr lang="zh-CN" sz="2800" b="0" i="0" u="none" kern="100" baseline="0">
                          <a:solidFill>
                            <a:srgbClr val="800000"/>
                          </a:solidFill>
                          <a:effectLst/>
                          <a:latin typeface="+mn-lt"/>
                          <a:ea typeface="+mn-ea"/>
                          <a:cs typeface="Times New Roman" panose="02020603050405020304" pitchFamily="18" charset="0"/>
                        </a:rPr>
                        <a:t>篇名</a:t>
                      </a:r>
                      <a:endParaRPr lang="zh-CN" sz="2800" b="0" i="0" u="none" kern="100" baseline="0">
                        <a:solidFill>
                          <a:srgbClr val="800000"/>
                        </a:solidFill>
                        <a:effectLst/>
                        <a:latin typeface="+mn-lt"/>
                        <a:ea typeface="+mn-ea"/>
                        <a:cs typeface="Times New Roman" panose="02020603050405020304" pitchFamily="18" charset="0"/>
                      </a:endParaRPr>
                    </a:p>
                  </a:txBody>
                  <a:tcPr marL="5830" marR="5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lvl1pPr mar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1pPr>
                      <a:lvl2pPr marL="4572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2pPr>
                      <a:lvl3pPr marL="9144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3pPr>
                      <a:lvl4pPr marL="13716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4pPr>
                      <a:lvl5pPr marL="18288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5pPr>
                      <a:lvl6pPr marL="22860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6pPr>
                      <a:lvl7pPr marL="27432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7pPr>
                      <a:lvl8pPr marL="32004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8pPr>
                      <a:lvl9pPr marL="36576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9pPr>
                    </a:lstStyle>
                    <a:p>
                      <a:pPr marL="0" indent="0" algn="ctr" defTabSz="914400" rtl="0" eaLnBrk="1" fontAlgn="base" latinLnBrk="0" hangingPunct="1">
                        <a:lnSpc>
                          <a:spcPct val="150000"/>
                        </a:lnSpc>
                        <a:spcBef>
                          <a:spcPct val="0"/>
                        </a:spcBef>
                        <a:spcAft>
                          <a:spcPct val="0"/>
                        </a:spcAft>
                        <a:buFont typeface="Arial" panose="020b0604020202020204" pitchFamily="34" charset="0"/>
                        <a:buNone/>
                      </a:pPr>
                      <a:r>
                        <a:rPr lang="zh-CN" sz="2800" b="0" i="0" u="none" kern="100" baseline="0">
                          <a:solidFill>
                            <a:srgbClr val="800000"/>
                          </a:solidFill>
                          <a:effectLst/>
                          <a:latin typeface="+mn-lt"/>
                          <a:ea typeface="+mn-ea"/>
                          <a:cs typeface="Times New Roman" panose="02020603050405020304" pitchFamily="18" charset="0"/>
                        </a:rPr>
                        <a:t>提问方式</a:t>
                      </a:r>
                      <a:endParaRPr lang="zh-CN" sz="2800" b="0" i="0" u="none" kern="100" baseline="0">
                        <a:solidFill>
                          <a:srgbClr val="800000"/>
                        </a:solidFill>
                        <a:effectLst/>
                        <a:latin typeface="+mn-lt"/>
                        <a:ea typeface="+mn-ea"/>
                        <a:cs typeface="Times New Roman" panose="02020603050405020304" pitchFamily="18" charset="0"/>
                      </a:endParaRPr>
                    </a:p>
                  </a:txBody>
                  <a:tcPr marL="5830" marR="5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lvl1pPr mar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1pPr>
                      <a:lvl2pPr marL="4572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2pPr>
                      <a:lvl3pPr marL="9144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3pPr>
                      <a:lvl4pPr marL="13716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4pPr>
                      <a:lvl5pPr marL="18288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5pPr>
                      <a:lvl6pPr marL="22860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6pPr>
                      <a:lvl7pPr marL="27432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7pPr>
                      <a:lvl8pPr marL="32004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8pPr>
                      <a:lvl9pPr marL="36576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9pPr>
                    </a:lstStyle>
                    <a:p>
                      <a:pPr marL="0" indent="0" algn="ctr" defTabSz="914400" rtl="0" eaLnBrk="1" fontAlgn="base" latinLnBrk="0" hangingPunct="1">
                        <a:lnSpc>
                          <a:spcPct val="150000"/>
                        </a:lnSpc>
                        <a:spcBef>
                          <a:spcPct val="0"/>
                        </a:spcBef>
                        <a:spcAft>
                          <a:spcPct val="0"/>
                        </a:spcAft>
                        <a:buFont typeface="Arial" panose="020b0604020202020204" pitchFamily="34" charset="0"/>
                        <a:buNone/>
                      </a:pPr>
                      <a:r>
                        <a:rPr lang="zh-CN" sz="2800" b="0" i="0" u="none" kern="100" baseline="0">
                          <a:solidFill>
                            <a:srgbClr val="800000"/>
                          </a:solidFill>
                          <a:effectLst/>
                          <a:latin typeface="+mn-lt"/>
                          <a:ea typeface="+mn-ea"/>
                          <a:cs typeface="Times New Roman" panose="02020603050405020304" pitchFamily="18" charset="0"/>
                        </a:rPr>
                        <a:t>设题角度</a:t>
                      </a:r>
                      <a:endParaRPr lang="zh-CN" sz="2800" b="0" i="0" u="none" kern="100" baseline="0">
                        <a:solidFill>
                          <a:srgbClr val="800000"/>
                        </a:solidFill>
                        <a:effectLst/>
                        <a:latin typeface="+mn-lt"/>
                        <a:ea typeface="+mn-ea"/>
                        <a:cs typeface="Times New Roman" panose="02020603050405020304" pitchFamily="18" charset="0"/>
                      </a:endParaRPr>
                    </a:p>
                  </a:txBody>
                  <a:tcPr marL="5830" marR="5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917511">
                <a:tc>
                  <a:txBody>
                    <a:bodyPr vert="horz" wrap="square"/>
                    <a:lstStyle>
                      <a:lvl1pPr mar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1pPr>
                      <a:lvl2pPr marL="4572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2pPr>
                      <a:lvl3pPr marL="9144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3pPr>
                      <a:lvl4pPr marL="13716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4pPr>
                      <a:lvl5pPr marL="18288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5pPr>
                      <a:lvl6pPr marL="22860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6pPr>
                      <a:lvl7pPr marL="27432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7pPr>
                      <a:lvl8pPr marL="32004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8pPr>
                      <a:lvl9pPr marL="36576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9pPr>
                    </a:lstStyle>
                    <a:p>
                      <a:pPr algn="ctr">
                        <a:lnSpc>
                          <a:spcPts val="3600"/>
                        </a:lnSpc>
                        <a:spcAft>
                          <a:spcPct val="0"/>
                        </a:spcAft>
                      </a:pPr>
                      <a:r>
                        <a:rPr lang="en-US" sz="2800" b="0" i="0" u="none" kern="100" baseline="0">
                          <a:solidFill>
                            <a:srgbClr val="C00000"/>
                          </a:solidFill>
                          <a:effectLst/>
                          <a:latin typeface="+mn-lt"/>
                          <a:ea typeface="+mn-ea"/>
                          <a:cs typeface="Courier New" panose="02070309020205020404" pitchFamily="49" charset="0"/>
                        </a:rPr>
                        <a:t>2016</a:t>
                      </a:r>
                      <a:endParaRPr lang="en-US" sz="2800" b="0" i="0" u="none" kern="100" baseline="0">
                        <a:solidFill>
                          <a:srgbClr val="C00000"/>
                        </a:solidFill>
                        <a:effectLst/>
                        <a:latin typeface="+mn-lt"/>
                        <a:ea typeface="+mn-ea"/>
                        <a:cs typeface="Courier New" panose="02070309020205020404" pitchFamily="49" charset="0"/>
                      </a:endParaRPr>
                    </a:p>
                  </a:txBody>
                  <a:tcPr marL="5830" marR="5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lvl1pPr mar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1pPr>
                      <a:lvl2pPr marL="4572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2pPr>
                      <a:lvl3pPr marL="9144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3pPr>
                      <a:lvl4pPr marL="13716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4pPr>
                      <a:lvl5pPr marL="18288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5pPr>
                      <a:lvl6pPr marL="22860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6pPr>
                      <a:lvl7pPr marL="27432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7pPr>
                      <a:lvl8pPr marL="32004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8pPr>
                      <a:lvl9pPr marL="36576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9pPr>
                    </a:lstStyle>
                    <a:p>
                      <a:pPr marL="71755" algn="ctr" defTabSz="914400" rtl="0" eaLnBrk="1" latinLnBrk="0" hangingPunct="1">
                        <a:lnSpc>
                          <a:spcPts val="3600"/>
                        </a:lnSpc>
                        <a:spcAft>
                          <a:spcPct val="0"/>
                        </a:spcAft>
                      </a:pPr>
                      <a:r>
                        <a:rPr lang="zh-CN" sz="2800" b="1" kern="100" baseline="0">
                          <a:solidFill>
                            <a:schemeClr val="tx1"/>
                          </a:solidFill>
                          <a:effectLst/>
                          <a:latin typeface="+mn-lt"/>
                          <a:ea typeface="+mn-ea"/>
                          <a:cs typeface="Times New Roman" panose="02020603050405020304" pitchFamily="18" charset="0"/>
                        </a:rPr>
                        <a:t>全国</a:t>
                      </a:r>
                      <a:endParaRPr lang="zh-CN" sz="2800" b="1" kern="100" baseline="0">
                        <a:solidFill>
                          <a:schemeClr val="tx1"/>
                        </a:solidFill>
                        <a:effectLst/>
                        <a:latin typeface="+mn-lt"/>
                        <a:ea typeface="+mn-ea"/>
                        <a:cs typeface="Times New Roman" panose="02020603050405020304" pitchFamily="18" charset="0"/>
                      </a:endParaRPr>
                    </a:p>
                    <a:p>
                      <a:pPr marL="71755" algn="ctr" defTabSz="914400" rtl="0" eaLnBrk="1" latinLnBrk="0" hangingPunct="1">
                        <a:lnSpc>
                          <a:spcPts val="3600"/>
                        </a:lnSpc>
                        <a:spcAft>
                          <a:spcPct val="0"/>
                        </a:spcAft>
                      </a:pPr>
                      <a:r>
                        <a:rPr lang="zh-CN" sz="2800" b="1" kern="100" baseline="0">
                          <a:solidFill>
                            <a:schemeClr val="tx1"/>
                          </a:solidFill>
                          <a:effectLst/>
                          <a:latin typeface="+mn-lt"/>
                          <a:ea typeface="+mn-ea"/>
                          <a:cs typeface="Times New Roman" panose="02020603050405020304" pitchFamily="18" charset="0"/>
                        </a:rPr>
                        <a:t>甲卷</a:t>
                      </a:r>
                      <a:endParaRPr lang="zh-CN" sz="2800" b="1" kern="100" baseline="0">
                        <a:solidFill>
                          <a:schemeClr val="tx1"/>
                        </a:solidFill>
                        <a:effectLst/>
                        <a:latin typeface="+mn-lt"/>
                        <a:ea typeface="+mn-ea"/>
                        <a:cs typeface="Times New Roman" panose="02020603050405020304" pitchFamily="18" charset="0"/>
                      </a:endParaRPr>
                    </a:p>
                  </a:txBody>
                  <a:tcPr marL="5830" marR="5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lvl1pPr mar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1pPr>
                      <a:lvl2pPr marL="4572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2pPr>
                      <a:lvl3pPr marL="9144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3pPr>
                      <a:lvl4pPr marL="13716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4pPr>
                      <a:lvl5pPr marL="18288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5pPr>
                      <a:lvl6pPr marL="22860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6pPr>
                      <a:lvl7pPr marL="27432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7pPr>
                      <a:lvl8pPr marL="32004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8pPr>
                      <a:lvl9pPr marL="36576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9pPr>
                    </a:lstStyle>
                    <a:p>
                      <a:pPr marL="71755" algn="l" defTabSz="914400" rtl="0" eaLnBrk="1" latinLnBrk="0" hangingPunct="1">
                        <a:lnSpc>
                          <a:spcPts val="3600"/>
                        </a:lnSpc>
                        <a:spcAft>
                          <a:spcPct val="0"/>
                        </a:spcAft>
                      </a:pPr>
                      <a:r>
                        <a:rPr lang="zh-CN" sz="2800" b="1" kern="100" baseline="0">
                          <a:solidFill>
                            <a:schemeClr val="tx1"/>
                          </a:solidFill>
                          <a:effectLst/>
                          <a:latin typeface="+mn-lt"/>
                          <a:ea typeface="+mn-ea"/>
                          <a:cs typeface="Times New Roman" panose="02020603050405020304" pitchFamily="18" charset="0"/>
                        </a:rPr>
                        <a:t>《丹青引赠曹将军霸</a:t>
                      </a:r>
                      <a:r>
                        <a:rPr lang="en-US" sz="2800" b="1" kern="100" baseline="0">
                          <a:solidFill>
                            <a:schemeClr val="tx1"/>
                          </a:solidFill>
                          <a:effectLst/>
                          <a:latin typeface="+mn-lt"/>
                          <a:ea typeface="+mn-ea"/>
                          <a:cs typeface="Times New Roman" panose="02020603050405020304" pitchFamily="18" charset="0"/>
                        </a:rPr>
                        <a:t>(</a:t>
                      </a:r>
                      <a:r>
                        <a:rPr lang="zh-CN" sz="2800" b="1" kern="100" baseline="0">
                          <a:solidFill>
                            <a:schemeClr val="tx1"/>
                          </a:solidFill>
                          <a:effectLst/>
                          <a:latin typeface="+mn-lt"/>
                          <a:ea typeface="+mn-ea"/>
                          <a:cs typeface="Times New Roman" panose="02020603050405020304" pitchFamily="18" charset="0"/>
                        </a:rPr>
                        <a:t>节选</a:t>
                      </a:r>
                      <a:r>
                        <a:rPr lang="en-US" sz="2800" b="1" kern="100" baseline="0">
                          <a:solidFill>
                            <a:schemeClr val="tx1"/>
                          </a:solidFill>
                          <a:effectLst/>
                          <a:latin typeface="+mn-lt"/>
                          <a:ea typeface="+mn-ea"/>
                          <a:cs typeface="Times New Roman" panose="02020603050405020304" pitchFamily="18" charset="0"/>
                        </a:rPr>
                        <a:t>)</a:t>
                      </a:r>
                      <a:r>
                        <a:rPr lang="zh-CN" sz="2800" b="1" kern="100" baseline="0">
                          <a:solidFill>
                            <a:schemeClr val="tx1"/>
                          </a:solidFill>
                          <a:effectLst/>
                          <a:latin typeface="+mn-lt"/>
                          <a:ea typeface="+mn-ea"/>
                          <a:cs typeface="Times New Roman" panose="02020603050405020304" pitchFamily="18" charset="0"/>
                        </a:rPr>
                        <a:t>》</a:t>
                      </a:r>
                      <a:endParaRPr lang="zh-CN" sz="2800" b="1" kern="100" baseline="0">
                        <a:solidFill>
                          <a:schemeClr val="tx1"/>
                        </a:solidFill>
                        <a:effectLst/>
                        <a:latin typeface="+mn-lt"/>
                        <a:ea typeface="+mn-ea"/>
                        <a:cs typeface="Times New Roman" panose="02020603050405020304" pitchFamily="18" charset="0"/>
                      </a:endParaRPr>
                    </a:p>
                  </a:txBody>
                  <a:tcPr marL="5830" marR="5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lvl1pPr mar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1pPr>
                      <a:lvl2pPr marL="4572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2pPr>
                      <a:lvl3pPr marL="9144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3pPr>
                      <a:lvl4pPr marL="13716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4pPr>
                      <a:lvl5pPr marL="18288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5pPr>
                      <a:lvl6pPr marL="22860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6pPr>
                      <a:lvl7pPr marL="27432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7pPr>
                      <a:lvl8pPr marL="32004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8pPr>
                      <a:lvl9pPr marL="36576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9pPr>
                    </a:lstStyle>
                    <a:p>
                      <a:pPr marL="71755" algn="l" defTabSz="914400" rtl="0" eaLnBrk="1" latinLnBrk="0" hangingPunct="1">
                        <a:lnSpc>
                          <a:spcPts val="3600"/>
                        </a:lnSpc>
                        <a:spcAft>
                          <a:spcPct val="0"/>
                        </a:spcAft>
                      </a:pPr>
                      <a:r>
                        <a:rPr lang="zh-CN" sz="2800" b="1" kern="100" baseline="0">
                          <a:solidFill>
                            <a:schemeClr val="tx1"/>
                          </a:solidFill>
                          <a:effectLst/>
                          <a:latin typeface="+mn-lt"/>
                          <a:ea typeface="+mn-ea"/>
                          <a:cs typeface="Times New Roman" panose="02020603050405020304" pitchFamily="18" charset="0"/>
                        </a:rPr>
                        <a:t>为了突出曹霸的高超画技，诗人作了哪些</a:t>
                      </a:r>
                      <a:r>
                        <a:rPr lang="zh-CN" sz="2800" b="0" i="0" u="none" kern="100" baseline="0">
                          <a:solidFill>
                            <a:srgbClr val="FF0000"/>
                          </a:solidFill>
                          <a:effectLst/>
                          <a:latin typeface="+mn-lt"/>
                          <a:ea typeface="+mn-ea"/>
                          <a:cs typeface="Times New Roman" panose="02020603050405020304" pitchFamily="18" charset="0"/>
                        </a:rPr>
                        <a:t>铺垫</a:t>
                      </a:r>
                      <a:r>
                        <a:rPr lang="zh-CN" sz="2800" b="1" kern="100" baseline="0">
                          <a:solidFill>
                            <a:schemeClr val="tx1"/>
                          </a:solidFill>
                          <a:effectLst/>
                          <a:latin typeface="+mn-lt"/>
                          <a:ea typeface="+mn-ea"/>
                          <a:cs typeface="Times New Roman" panose="02020603050405020304" pitchFamily="18" charset="0"/>
                        </a:rPr>
                        <a:t>？请简要分析。</a:t>
                      </a:r>
                      <a:r>
                        <a:rPr lang="en-US" sz="2800" b="1" kern="100" baseline="0">
                          <a:solidFill>
                            <a:schemeClr val="tx1"/>
                          </a:solidFill>
                          <a:effectLst/>
                          <a:latin typeface="+mn-lt"/>
                          <a:ea typeface="+mn-ea"/>
                          <a:cs typeface="Times New Roman" panose="02020603050405020304" pitchFamily="18" charset="0"/>
                        </a:rPr>
                        <a:t>(</a:t>
                      </a:r>
                      <a:r>
                        <a:rPr lang="en-US" sz="2800" b="0" i="0" u="none" kern="100" baseline="0">
                          <a:solidFill>
                            <a:srgbClr val="FF0000"/>
                          </a:solidFill>
                          <a:effectLst/>
                          <a:latin typeface="+mn-lt"/>
                          <a:ea typeface="+mn-ea"/>
                          <a:cs typeface="Times New Roman" panose="02020603050405020304" pitchFamily="18" charset="0"/>
                        </a:rPr>
                        <a:t>6</a:t>
                      </a:r>
                      <a:r>
                        <a:rPr lang="zh-CN" sz="2800" b="0" i="0" u="none" kern="100" baseline="0">
                          <a:solidFill>
                            <a:srgbClr val="FF0000"/>
                          </a:solidFill>
                          <a:effectLst/>
                          <a:latin typeface="+mn-lt"/>
                          <a:ea typeface="+mn-ea"/>
                          <a:cs typeface="Times New Roman" panose="02020603050405020304" pitchFamily="18" charset="0"/>
                        </a:rPr>
                        <a:t>分</a:t>
                      </a:r>
                      <a:r>
                        <a:rPr lang="en-US" sz="2800" b="1" kern="100" baseline="0">
                          <a:solidFill>
                            <a:schemeClr val="tx1"/>
                          </a:solidFill>
                          <a:effectLst/>
                          <a:latin typeface="+mn-lt"/>
                          <a:ea typeface="+mn-ea"/>
                          <a:cs typeface="Times New Roman" panose="02020603050405020304" pitchFamily="18" charset="0"/>
                        </a:rPr>
                        <a:t>)</a:t>
                      </a:r>
                      <a:endParaRPr lang="zh-CN" sz="2800" b="1" kern="100" baseline="0">
                        <a:solidFill>
                          <a:schemeClr val="tx1"/>
                        </a:solidFill>
                        <a:effectLst/>
                        <a:latin typeface="+mn-lt"/>
                        <a:ea typeface="+mn-ea"/>
                        <a:cs typeface="Times New Roman" panose="02020603050405020304" pitchFamily="18" charset="0"/>
                      </a:endParaRPr>
                    </a:p>
                  </a:txBody>
                  <a:tcPr marL="5830" marR="5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lvl1pPr mar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1pPr>
                      <a:lvl2pPr marL="4572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2pPr>
                      <a:lvl3pPr marL="9144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3pPr>
                      <a:lvl4pPr marL="13716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4pPr>
                      <a:lvl5pPr marL="18288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5pPr>
                      <a:lvl6pPr marL="22860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6pPr>
                      <a:lvl7pPr marL="27432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7pPr>
                      <a:lvl8pPr marL="32004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8pPr>
                      <a:lvl9pPr marL="365760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思源黑体"/>
                          <a:ea typeface="思源黑体"/>
                        </a:defRPr>
                      </a:lvl9pPr>
                    </a:lstStyle>
                    <a:p>
                      <a:pPr marL="71755" algn="ctr" defTabSz="914400" rtl="0" eaLnBrk="1" latinLnBrk="0" hangingPunct="1">
                        <a:lnSpc>
                          <a:spcPts val="3600"/>
                        </a:lnSpc>
                        <a:spcAft>
                          <a:spcPct val="0"/>
                        </a:spcAft>
                      </a:pPr>
                      <a:r>
                        <a:rPr lang="zh-CN" sz="2800" b="0" kern="100" baseline="0">
                          <a:solidFill>
                            <a:srgbClr val="FF0000"/>
                          </a:solidFill>
                          <a:effectLst/>
                          <a:latin typeface="+mn-lt"/>
                          <a:ea typeface="+mn-ea"/>
                          <a:cs typeface="Times New Roman" panose="02020603050405020304" pitchFamily="18" charset="0"/>
                        </a:rPr>
                        <a:t>结构技巧</a:t>
                      </a:r>
                      <a:endParaRPr lang="zh-CN" sz="2800" b="0" kern="100" baseline="0">
                        <a:solidFill>
                          <a:srgbClr val="FF0000"/>
                        </a:solidFill>
                        <a:effectLst/>
                        <a:latin typeface="+mn-lt"/>
                        <a:ea typeface="+mn-ea"/>
                        <a:cs typeface="Times New Roman" panose="02020603050405020304" pitchFamily="18" charset="0"/>
                      </a:endParaRPr>
                    </a:p>
                  </a:txBody>
                  <a:tcPr marL="5830" marR="5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8" name="图片 17" title=""/>
          <p:cNvPicPr>
            <a:picLocks noChangeAspect="1"/>
          </p:cNvPicPr>
          <p:nvPr>
            <p:custDataLst>
              <p:tags r:id="rId8"/>
            </p:custDataLst>
          </p:nvPr>
        </p:nvPicPr>
        <p:blipFill>
          <a:blip r:embed="rId7">
            <a:lum bright="70000" contrast="-70000"/>
            <a:extLst>
              <a:ext uri="{28A0092B-C50C-407E-A947-70E740481C1C}">
                <a14:useLocalDpi xmlns:a14="http://schemas.microsoft.com/office/drawing/2010/main" val="0"/>
              </a:ext>
            </a:extLst>
          </a:blip>
          <a:srcRect l="1494" t="36441" r="1178" b="40355"/>
          <a:stretch>
            <a:fillRect/>
          </a:stretch>
        </p:blipFill>
        <p:spPr>
          <a:xfrm flipH="1">
            <a:off x="-6823" y="4862450"/>
            <a:ext cx="12192000" cy="1705102"/>
          </a:xfrm>
          <a:prstGeom prst="rect">
            <a:avLst/>
          </a:prstGeom>
        </p:spPr>
      </p:pic>
      <p:sp>
        <p:nvSpPr>
          <p:cNvPr id="2" name="标题 1" title=""/>
          <p:cNvSpPr>
            <a:spLocks noGrp="1"/>
          </p:cNvSpPr>
          <p:nvPr>
            <p:ph type="title"/>
            <p:custDataLst>
              <p:tags r:id="rId9"/>
            </p:custDataLst>
          </p:nvPr>
        </p:nvSpPr>
        <p:spPr/>
        <p:txBody>
          <a:bodyPr vert="horz" wrap="square" lIns="0" tIns="0" rIns="0" bIns="0" rtlCol="0" anchor="b">
            <a:normAutofit/>
          </a:bodyPr>
          <a:lstStyle/>
          <a:p>
            <a:pPr lvl="0" algn="l">
              <a:buClrTx/>
              <a:buSzTx/>
              <a:buFontTx/>
            </a:pPr>
            <a:r>
              <a:rPr lang="zh-CN" altLang="en-US">
                <a:sym typeface="+mn-ea"/>
              </a:rPr>
              <a:t>考情微观</a:t>
            </a:r>
            <a:endParaRPr lang="zh-CN" altLang="en-US">
              <a:sym typeface="+mn-ea"/>
            </a:endParaRPr>
          </a:p>
        </p:txBody>
      </p:sp>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pic>
        <p:nvPicPr>
          <p:cNvPr id="5" name="Picture 4"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7" name="矩形 6" title=""/>
          <p:cNvSpPr/>
          <p:nvPr>
            <p:custDataLst>
              <p:tags r:id="rId5"/>
            </p:custDataLst>
          </p:nvPr>
        </p:nvSpPr>
        <p:spPr>
          <a:xfrm>
            <a:off x="300457" y="645793"/>
            <a:ext cx="1960880" cy="521970"/>
          </a:xfrm>
          <a:prstGeom prst="rect">
            <a:avLst/>
          </a:prstGeom>
        </p:spPr>
        <p:txBody>
          <a:bodyPr wrap="square">
            <a:normAutofit fontScale="90000"/>
          </a:bodyPr>
          <a:lstStyle/>
          <a:p>
            <a:pPr algn="ctr" rtl="0" fontAlgn="auto">
              <a:spcBef>
                <a:spcPct val="0"/>
              </a:spcBef>
              <a:spcAft>
                <a:spcPct val="0"/>
              </a:spcAft>
              <a:buFontTx/>
              <a:buNone/>
            </a:pPr>
            <a:r>
              <a:rPr lang="en-US" altLang="zh-CN" sz="2800">
                <a:solidFill>
                  <a:schemeClr val="tx1"/>
                </a:solidFill>
                <a:latin typeface="+mn-lt"/>
                <a:ea typeface="+mn-ea"/>
              </a:rPr>
              <a:t>6.</a:t>
            </a:r>
            <a:r>
              <a:rPr lang="zh-CN" altLang="en-US" sz="2800">
                <a:solidFill>
                  <a:schemeClr val="tx1"/>
                </a:solidFill>
                <a:latin typeface="+mn-lt"/>
                <a:ea typeface="+mn-ea"/>
              </a:rPr>
              <a:t>以小见大</a:t>
            </a:r>
            <a:endParaRPr lang="zh-CN" altLang="en-US" sz="2800">
              <a:solidFill>
                <a:schemeClr val="tx1"/>
              </a:solidFill>
              <a:latin typeface="+mn-lt"/>
              <a:ea typeface="+mn-ea"/>
            </a:endParaRPr>
          </a:p>
        </p:txBody>
      </p:sp>
      <p:sp>
        <p:nvSpPr>
          <p:cNvPr id="2" name="矩形 1" title=""/>
          <p:cNvSpPr/>
          <p:nvPr>
            <p:custDataLst>
              <p:tags r:id="rId6"/>
            </p:custDataLst>
          </p:nvPr>
        </p:nvSpPr>
        <p:spPr>
          <a:xfrm>
            <a:off x="261938" y="1445525"/>
            <a:ext cx="11668124" cy="1014730"/>
          </a:xfrm>
          <a:prstGeom prst="rect">
            <a:avLst/>
          </a:prstGeom>
        </p:spPr>
        <p:txBody>
          <a:bodyPr wrap="square">
            <a:normAutofit/>
          </a:bodyPr>
          <a:lstStyle/>
          <a:p>
            <a:pPr indent="720090" rtl="0" fontAlgn="auto">
              <a:lnSpc>
                <a:spcPts val="3600"/>
              </a:lnSpc>
              <a:spcBef>
                <a:spcPct val="0"/>
              </a:spcBef>
              <a:spcAft>
                <a:spcPct val="0"/>
              </a:spcAft>
              <a:buFontTx/>
              <a:buNone/>
              <a:tabLst>
                <a:tab pos="2933700"/>
              </a:tabLst>
            </a:pPr>
            <a:r>
              <a:rPr lang="zh-CN" altLang="en-US" sz="2800" b="1">
                <a:solidFill>
                  <a:schemeClr val="dk1"/>
                </a:solidFill>
                <a:latin typeface="+mn-lt"/>
                <a:ea typeface="+mn-ea"/>
              </a:rPr>
              <a:t>在表现大题材时，诗人不是叙述描写大事件、大场面，而是</a:t>
            </a:r>
            <a:r>
              <a:rPr lang="zh-CN" altLang="en-US" sz="2800">
                <a:solidFill>
                  <a:schemeClr val="dk1"/>
                </a:solidFill>
                <a:latin typeface="+mn-lt"/>
                <a:ea typeface="+mn-ea"/>
              </a:rPr>
              <a:t>着眼于小事情</a:t>
            </a:r>
            <a:r>
              <a:rPr lang="zh-CN" altLang="en-US" sz="2800" b="1">
                <a:solidFill>
                  <a:schemeClr val="dk1"/>
                </a:solidFill>
                <a:latin typeface="+mn-lt"/>
                <a:ea typeface="+mn-ea"/>
              </a:rPr>
              <a:t>、</a:t>
            </a:r>
            <a:r>
              <a:rPr lang="zh-CN" altLang="en-US" sz="2800">
                <a:solidFill>
                  <a:schemeClr val="dk1"/>
                </a:solidFill>
                <a:latin typeface="+mn-lt"/>
                <a:ea typeface="+mn-ea"/>
              </a:rPr>
              <a:t>小景象</a:t>
            </a:r>
            <a:r>
              <a:rPr lang="zh-CN" altLang="en-US" sz="2800" b="1">
                <a:solidFill>
                  <a:schemeClr val="dk1"/>
                </a:solidFill>
                <a:latin typeface="+mn-lt"/>
                <a:ea typeface="+mn-ea"/>
              </a:rPr>
              <a:t>，</a:t>
            </a:r>
            <a:r>
              <a:rPr lang="zh-CN" altLang="en-US" sz="2800">
                <a:solidFill>
                  <a:schemeClr val="dk1"/>
                </a:solidFill>
                <a:latin typeface="+mn-lt"/>
                <a:ea typeface="+mn-ea"/>
              </a:rPr>
              <a:t>通过“小事”“小物”“小景”来反映大境界</a:t>
            </a:r>
            <a:r>
              <a:rPr lang="zh-CN" altLang="en-US" sz="2800" b="1">
                <a:solidFill>
                  <a:schemeClr val="dk1"/>
                </a:solidFill>
                <a:latin typeface="+mn-lt"/>
                <a:ea typeface="+mn-ea"/>
              </a:rPr>
              <a:t>、</a:t>
            </a:r>
            <a:r>
              <a:rPr lang="zh-CN" altLang="en-US" sz="2800">
                <a:solidFill>
                  <a:schemeClr val="dk1"/>
                </a:solidFill>
                <a:latin typeface="+mn-lt"/>
                <a:ea typeface="+mn-ea"/>
              </a:rPr>
              <a:t>大主题</a:t>
            </a:r>
            <a:r>
              <a:rPr lang="zh-CN" altLang="en-US" sz="2800" b="1">
                <a:solidFill>
                  <a:schemeClr val="dk1"/>
                </a:solidFill>
                <a:latin typeface="+mn-lt"/>
                <a:ea typeface="+mn-ea"/>
              </a:rPr>
              <a:t>。</a:t>
            </a:r>
            <a:endParaRPr lang="zh-CN" altLang="en-US" sz="2800" b="1">
              <a:solidFill>
                <a:schemeClr val="dk1"/>
              </a:solidFill>
              <a:latin typeface="+mn-lt"/>
              <a:ea typeface="+mn-ea"/>
            </a:endParaRPr>
          </a:p>
        </p:txBody>
      </p:sp>
      <p:pic>
        <p:nvPicPr>
          <p:cNvPr id="9" name="图片 8" title=""/>
          <p:cNvPicPr>
            <a:picLocks noChangeAspect="1"/>
          </p:cNvPicPr>
          <p:nvPr>
            <p:custDataLst>
              <p:tags r:id="rId8"/>
            </p:custDataLst>
          </p:nvPr>
        </p:nvPicPr>
        <p:blipFill>
          <a:blip r:embed="rId7">
            <a:extLst>
              <a:ext uri="{28A0092B-C50C-407E-A947-70E740481C1C}">
                <a14:useLocalDpi xmlns:a14="http://schemas.microsoft.com/office/drawing/2010/main" val="0"/>
              </a:ext>
            </a:extLst>
          </a:blip>
          <a:srcRect l="8291" t="25128" r="7436" b="18975"/>
          <a:stretch>
            <a:fillRect/>
          </a:stretch>
        </p:blipFill>
        <p:spPr>
          <a:xfrm>
            <a:off x="7925150" y="3759959"/>
            <a:ext cx="4175509" cy="2769556"/>
          </a:xfrm>
          <a:prstGeom prst="rect">
            <a:avLst/>
          </a:prstGeom>
        </p:spPr>
      </p:pic>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pic>
        <p:nvPicPr>
          <p:cNvPr id="8" name="Picture 4"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5" name="矩形 4" title=""/>
          <p:cNvSpPr/>
          <p:nvPr>
            <p:custDataLst>
              <p:tags r:id="rId5"/>
            </p:custDataLst>
          </p:nvPr>
        </p:nvSpPr>
        <p:spPr>
          <a:xfrm>
            <a:off x="413981" y="423628"/>
            <a:ext cx="8354705" cy="553085"/>
          </a:xfrm>
          <a:prstGeom prst="rect">
            <a:avLst/>
          </a:prstGeom>
        </p:spPr>
        <p:txBody>
          <a:bodyPr wrap="square">
            <a:normAutofit fontScale="90000"/>
          </a:bodyPr>
          <a:lstStyle/>
          <a:p>
            <a:pPr marL="457200" lvl="0" indent="-457200" algn="just" rtl="0" fontAlgn="auto">
              <a:lnSpc>
                <a:spcPts val="3600"/>
              </a:lnSpc>
              <a:spcBef>
                <a:spcPct val="0"/>
              </a:spcBef>
              <a:spcAft>
                <a:spcPct val="0"/>
              </a:spcAft>
              <a:buFont typeface="Wingdings" panose="05000000000000000000" pitchFamily="2" charset="2"/>
              <a:buChar char="n"/>
            </a:pPr>
            <a:r>
              <a:rPr lang="zh-CN" altLang="en-US" sz="2800" b="1">
                <a:solidFill>
                  <a:schemeClr val="tx1"/>
                </a:solidFill>
                <a:latin typeface="+mn-lt"/>
                <a:ea typeface="+mn-ea"/>
              </a:rPr>
              <a:t>试从即小见大的角度进行赏析杜牧的</a:t>
            </a:r>
            <a:r>
              <a:rPr lang="en-US" altLang="zh-CN" sz="2800" b="1">
                <a:solidFill>
                  <a:schemeClr val="tx1"/>
                </a:solidFill>
                <a:latin typeface="+mn-lt"/>
                <a:ea typeface="+mn-ea"/>
              </a:rPr>
              <a:t>《</a:t>
            </a:r>
            <a:r>
              <a:rPr lang="zh-CN" altLang="en-US" sz="2800" b="1">
                <a:solidFill>
                  <a:schemeClr val="tx1"/>
                </a:solidFill>
                <a:latin typeface="+mn-lt"/>
                <a:ea typeface="+mn-ea"/>
              </a:rPr>
              <a:t>赤壁</a:t>
            </a:r>
            <a:r>
              <a:rPr lang="en-US" altLang="zh-CN" sz="2800" b="1">
                <a:solidFill>
                  <a:schemeClr val="tx1"/>
                </a:solidFill>
                <a:latin typeface="+mn-lt"/>
                <a:ea typeface="+mn-ea"/>
              </a:rPr>
              <a:t>》</a:t>
            </a:r>
            <a:r>
              <a:rPr lang="zh-CN" altLang="en-US" sz="2800" b="1">
                <a:solidFill>
                  <a:schemeClr val="tx1"/>
                </a:solidFill>
                <a:latin typeface="+mn-lt"/>
                <a:ea typeface="+mn-ea"/>
              </a:rPr>
              <a:t>。</a:t>
            </a:r>
            <a:endParaRPr lang="zh-CN" altLang="en-US" sz="2800" b="1">
              <a:solidFill>
                <a:schemeClr val="tx1"/>
              </a:solidFill>
              <a:latin typeface="+mn-lt"/>
              <a:ea typeface="+mn-ea"/>
            </a:endParaRPr>
          </a:p>
        </p:txBody>
      </p:sp>
      <p:sp>
        <p:nvSpPr>
          <p:cNvPr id="6" name="矩形 5" title=""/>
          <p:cNvSpPr/>
          <p:nvPr>
            <p:custDataLst>
              <p:tags r:id="rId6"/>
            </p:custDataLst>
          </p:nvPr>
        </p:nvSpPr>
        <p:spPr>
          <a:xfrm>
            <a:off x="270681" y="3790491"/>
            <a:ext cx="11650638" cy="2707005"/>
          </a:xfrm>
          <a:prstGeom prst="rect">
            <a:avLst/>
          </a:prstGeom>
        </p:spPr>
        <p:txBody>
          <a:bodyPr wrap="square">
            <a:normAutofit/>
          </a:bodyPr>
          <a:lstStyle/>
          <a:p>
            <a:pPr lvl="0" indent="720090" rtl="0" fontAlgn="auto">
              <a:lnSpc>
                <a:spcPts val="3600"/>
              </a:lnSpc>
              <a:spcBef>
                <a:spcPct val="0"/>
              </a:spcBef>
              <a:spcAft>
                <a:spcPts val="2400"/>
              </a:spcAft>
              <a:tabLst>
                <a:tab pos="2933700"/>
              </a:tabLst>
            </a:pPr>
            <a:r>
              <a:rPr lang="zh-CN" altLang="en-US" sz="2800" b="1">
                <a:solidFill>
                  <a:schemeClr val="dk1"/>
                </a:solidFill>
                <a:latin typeface="+mn-lt"/>
                <a:ea typeface="+mn-ea"/>
              </a:rPr>
              <a:t>这是一首咏史诗，抒发的是对国家兴亡的感慨。这可谓大内容，大主题了，但这</a:t>
            </a:r>
            <a:r>
              <a:rPr lang="zh-CN" altLang="en-US" sz="2800">
                <a:solidFill>
                  <a:schemeClr val="dk1"/>
                </a:solidFill>
                <a:latin typeface="+mn-lt"/>
                <a:ea typeface="+mn-ea"/>
              </a:rPr>
              <a:t>大内容</a:t>
            </a:r>
            <a:r>
              <a:rPr lang="zh-CN" altLang="en-US" sz="2800" b="1">
                <a:solidFill>
                  <a:schemeClr val="dk1"/>
                </a:solidFill>
                <a:latin typeface="+mn-lt"/>
                <a:ea typeface="+mn-ea"/>
              </a:rPr>
              <a:t>、</a:t>
            </a:r>
            <a:r>
              <a:rPr lang="zh-CN" altLang="en-US" sz="2800">
                <a:solidFill>
                  <a:schemeClr val="dk1"/>
                </a:solidFill>
                <a:latin typeface="+mn-lt"/>
                <a:ea typeface="+mn-ea"/>
              </a:rPr>
              <a:t>大主题却是通过小物小事来显示</a:t>
            </a:r>
            <a:r>
              <a:rPr lang="zh-CN" altLang="en-US" sz="2800" b="1">
                <a:solidFill>
                  <a:schemeClr val="dk1"/>
                </a:solidFill>
                <a:latin typeface="+mn-lt"/>
                <a:ea typeface="+mn-ea"/>
              </a:rPr>
              <a:t>的。</a:t>
            </a:r>
            <a:endParaRPr lang="en-US" altLang="zh-CN" sz="2800" b="1">
              <a:solidFill>
                <a:schemeClr val="dk1"/>
              </a:solidFill>
              <a:latin typeface="+mn-lt"/>
              <a:ea typeface="+mn-ea"/>
            </a:endParaRPr>
          </a:p>
          <a:p>
            <a:pPr lvl="0" indent="720090" rtl="0" fontAlgn="auto">
              <a:lnSpc>
                <a:spcPts val="3600"/>
              </a:lnSpc>
              <a:spcBef>
                <a:spcPct val="0"/>
              </a:spcBef>
              <a:spcAft>
                <a:spcPts val="2400"/>
              </a:spcAft>
              <a:tabLst>
                <a:tab pos="2933700"/>
              </a:tabLst>
            </a:pPr>
            <a:r>
              <a:rPr lang="zh-CN" altLang="en-US" sz="2800" b="1">
                <a:solidFill>
                  <a:schemeClr val="dk1"/>
                </a:solidFill>
                <a:latin typeface="+mn-lt"/>
                <a:ea typeface="+mn-ea"/>
              </a:rPr>
              <a:t>诗的开头两句由一个小小的沉埋于沙中的折戟，想到汉末分裂动乱的年代，想到赤壁大战的风云人物。后两句把二乔不曾被捉这件小事与东吴霸业、王国鼎立的大主题联系起来，写得具体、可感，有情味，有风韵。</a:t>
            </a:r>
            <a:endParaRPr lang="zh-CN" altLang="en-US" sz="2800" b="1">
              <a:solidFill>
                <a:schemeClr val="dk1"/>
              </a:solidFill>
              <a:latin typeface="+mn-lt"/>
              <a:ea typeface="+mn-ea"/>
            </a:endParaRPr>
          </a:p>
        </p:txBody>
      </p:sp>
      <p:sp>
        <p:nvSpPr>
          <p:cNvPr id="7" name="矩形 6" title=""/>
          <p:cNvSpPr/>
          <p:nvPr>
            <p:custDataLst>
              <p:tags r:id="rId7"/>
            </p:custDataLst>
          </p:nvPr>
        </p:nvSpPr>
        <p:spPr>
          <a:xfrm>
            <a:off x="3153172" y="1328575"/>
            <a:ext cx="5885657" cy="2143125"/>
          </a:xfrm>
          <a:prstGeom prst="rect">
            <a:avLst/>
          </a:prstGeom>
        </p:spPr>
        <p:txBody>
          <a:bodyPr wrap="square">
            <a:spAutoFit/>
          </a:bodyPr>
          <a:lstStyle/>
          <a:p>
            <a:pPr algn="ctr" rtl="0">
              <a:lnSpc>
                <a:spcPts val="3200"/>
              </a:lnSpc>
              <a:spcBef>
                <a:spcPct val="0"/>
              </a:spcBef>
              <a:spcAft>
                <a:spcPts val="800"/>
              </a:spcAft>
              <a:defRPr/>
            </a:pPr>
            <a:r>
              <a:rPr lang="zh-CN" altLang="en-US" sz="3600">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赤壁</a:t>
            </a:r>
            <a:endParaRPr lang="en-US" altLang="zh-CN" sz="3600">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a:lnSpc>
                <a:spcPts val="3600"/>
              </a:lnSpc>
              <a:spcAft>
                <a:spcPts val="600"/>
              </a:spcAft>
              <a:buFontTx/>
              <a:buNone/>
              <a:defRPr/>
            </a:pPr>
            <a:r>
              <a:rPr lang="zh-CN" altLang="en-US" sz="24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杜牧</a:t>
            </a:r>
            <a:endParaRPr lang="en-US" altLang="zh-CN" sz="24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a:lnSpc>
                <a:spcPts val="3600"/>
              </a:lnSpc>
              <a:spcAft>
                <a:spcPts val="600"/>
              </a:spcAft>
              <a:buFontTx/>
              <a:buNone/>
              <a:defRPr/>
            </a:pP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折戟沉沙铁未销，自将磨洗认前朝。</a:t>
            </a:r>
            <a:endParaRPr lang="en-US" altLang="zh-CN"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a:lnSpc>
                <a:spcPts val="3600"/>
              </a:lnSpc>
              <a:spcAft>
                <a:spcPts val="600"/>
              </a:spcAft>
              <a:buFontTx/>
              <a:buNone/>
              <a:defRPr/>
            </a:pP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东风不与周郎便，铜雀春深锁二乔。</a:t>
            </a:r>
            <a:endPar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pic>
        <p:nvPicPr>
          <p:cNvPr id="8" name="Picture 4"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5" name="矩形 4" title=""/>
          <p:cNvSpPr/>
          <p:nvPr>
            <p:custDataLst>
              <p:tags r:id="rId5"/>
            </p:custDataLst>
          </p:nvPr>
        </p:nvSpPr>
        <p:spPr>
          <a:xfrm>
            <a:off x="282622" y="4281348"/>
            <a:ext cx="11626757" cy="2245360"/>
          </a:xfrm>
          <a:prstGeom prst="rect">
            <a:avLst/>
          </a:prstGeom>
        </p:spPr>
        <p:txBody>
          <a:bodyPr wrap="square">
            <a:normAutofit/>
          </a:bodyPr>
          <a:lstStyle/>
          <a:p>
            <a:pPr indent="720090" rtl="0" fontAlgn="auto">
              <a:lnSpc>
                <a:spcPts val="3600"/>
              </a:lnSpc>
              <a:spcBef>
                <a:spcPct val="0"/>
              </a:spcBef>
              <a:spcAft>
                <a:spcPts val="2400"/>
              </a:spcAft>
              <a:tabLst>
                <a:tab pos="2933700"/>
              </a:tabLst>
            </a:pPr>
            <a:r>
              <a:rPr lang="zh-CN" altLang="en-US" sz="2800" b="1">
                <a:solidFill>
                  <a:schemeClr val="dk1"/>
                </a:solidFill>
                <a:latin typeface="+mn-lt"/>
                <a:ea typeface="+mn-ea"/>
              </a:rPr>
              <a:t>本诗采用以小见大的手法写了一位闺中少妇打跑啼叫惊梦的黄莺的情景，看似一首抒写儿女之情的小诗，却有深刻的时代内容。</a:t>
            </a:r>
            <a:endParaRPr lang="en-US" altLang="zh-CN" sz="2800" b="1">
              <a:solidFill>
                <a:schemeClr val="dk1"/>
              </a:solidFill>
              <a:latin typeface="+mn-lt"/>
              <a:ea typeface="+mn-ea"/>
            </a:endParaRPr>
          </a:p>
          <a:p>
            <a:pPr indent="720090" rtl="0" fontAlgn="auto">
              <a:lnSpc>
                <a:spcPts val="3600"/>
              </a:lnSpc>
              <a:spcBef>
                <a:spcPct val="0"/>
              </a:spcBef>
              <a:spcAft>
                <a:spcPts val="2400"/>
              </a:spcAft>
              <a:tabLst>
                <a:tab pos="2933700"/>
              </a:tabLst>
            </a:pPr>
            <a:r>
              <a:rPr lang="zh-CN" altLang="en-US" sz="2800" b="1">
                <a:solidFill>
                  <a:schemeClr val="dk1"/>
                </a:solidFill>
                <a:latin typeface="+mn-lt"/>
                <a:ea typeface="+mn-ea"/>
              </a:rPr>
              <a:t>它</a:t>
            </a:r>
            <a:r>
              <a:rPr lang="zh-CN" altLang="en-US" sz="2800">
                <a:solidFill>
                  <a:schemeClr val="dk1"/>
                </a:solidFill>
                <a:latin typeface="+mn-lt"/>
                <a:ea typeface="+mn-ea"/>
              </a:rPr>
              <a:t>通过写少妇怀念征人的小情景</a:t>
            </a:r>
            <a:r>
              <a:rPr lang="zh-CN" altLang="en-US" sz="2800" b="1">
                <a:solidFill>
                  <a:schemeClr val="dk1"/>
                </a:solidFill>
                <a:latin typeface="+mn-lt"/>
                <a:ea typeface="+mn-ea"/>
              </a:rPr>
              <a:t>，</a:t>
            </a:r>
            <a:r>
              <a:rPr lang="zh-CN" altLang="en-US" sz="2800">
                <a:solidFill>
                  <a:schemeClr val="dk1"/>
                </a:solidFill>
                <a:latin typeface="+mn-lt"/>
                <a:ea typeface="+mn-ea"/>
              </a:rPr>
              <a:t>反映了当时兵役制下广大人民所承受的痛苦的大主题</a:t>
            </a:r>
            <a:r>
              <a:rPr lang="zh-CN" altLang="en-US" sz="2800" b="1">
                <a:solidFill>
                  <a:schemeClr val="dk1"/>
                </a:solidFill>
                <a:latin typeface="+mn-lt"/>
                <a:ea typeface="+mn-ea"/>
              </a:rPr>
              <a:t>。</a:t>
            </a:r>
            <a:endParaRPr lang="zh-CN" altLang="en-US" sz="2800" b="1">
              <a:solidFill>
                <a:schemeClr val="dk1"/>
              </a:solidFill>
              <a:latin typeface="+mn-lt"/>
              <a:ea typeface="+mn-ea"/>
            </a:endParaRPr>
          </a:p>
        </p:txBody>
      </p:sp>
      <p:sp>
        <p:nvSpPr>
          <p:cNvPr id="6" name="矩形 5" title=""/>
          <p:cNvSpPr/>
          <p:nvPr>
            <p:custDataLst>
              <p:tags r:id="rId6"/>
            </p:custDataLst>
          </p:nvPr>
        </p:nvSpPr>
        <p:spPr>
          <a:xfrm>
            <a:off x="321859" y="524387"/>
            <a:ext cx="11548282" cy="1014730"/>
          </a:xfrm>
          <a:prstGeom prst="rect">
            <a:avLst/>
          </a:prstGeom>
        </p:spPr>
        <p:txBody>
          <a:bodyPr wrap="square">
            <a:normAutofit/>
          </a:bodyPr>
          <a:lstStyle/>
          <a:p>
            <a:pPr marL="457200" indent="-457200" algn="just" rtl="0" fontAlgn="auto">
              <a:lnSpc>
                <a:spcPts val="3600"/>
              </a:lnSpc>
              <a:spcBef>
                <a:spcPct val="0"/>
              </a:spcBef>
              <a:spcAft>
                <a:spcPct val="0"/>
              </a:spcAft>
              <a:buFont typeface="Wingdings" panose="05000000000000000000" pitchFamily="2" charset="2"/>
              <a:buChar char="n"/>
            </a:pPr>
            <a:r>
              <a:rPr lang="zh-CN" altLang="en-US" sz="2800" b="1">
                <a:solidFill>
                  <a:schemeClr val="tx1"/>
                </a:solidFill>
                <a:latin typeface="+mn-lt"/>
                <a:ea typeface="+mn-ea"/>
              </a:rPr>
              <a:t>“以小见大”就是以小景传大境界，以平凡细致的感情反映重大的主题。请结合诗句谈谈本诗是如何运用这种手法来表现主旨的。</a:t>
            </a:r>
            <a:endParaRPr lang="zh-CN" altLang="en-US" sz="2800" b="1">
              <a:solidFill>
                <a:schemeClr val="tx1"/>
              </a:solidFill>
              <a:latin typeface="+mn-lt"/>
              <a:ea typeface="+mn-ea"/>
            </a:endParaRPr>
          </a:p>
        </p:txBody>
      </p:sp>
      <p:sp>
        <p:nvSpPr>
          <p:cNvPr id="7" name="矩形 6" title=""/>
          <p:cNvSpPr/>
          <p:nvPr>
            <p:custDataLst>
              <p:tags r:id="rId7"/>
            </p:custDataLst>
          </p:nvPr>
        </p:nvSpPr>
        <p:spPr>
          <a:xfrm>
            <a:off x="3924166" y="1886054"/>
            <a:ext cx="4343669" cy="2143125"/>
          </a:xfrm>
          <a:prstGeom prst="rect">
            <a:avLst/>
          </a:prstGeom>
        </p:spPr>
        <p:txBody>
          <a:bodyPr wrap="square">
            <a:spAutoFit/>
          </a:bodyPr>
          <a:lstStyle/>
          <a:p>
            <a:pPr algn="ctr" rtl="0">
              <a:lnSpc>
                <a:spcPts val="3200"/>
              </a:lnSpc>
              <a:spcBef>
                <a:spcPct val="0"/>
              </a:spcBef>
              <a:spcAft>
                <a:spcPts val="800"/>
              </a:spcAft>
              <a:defRPr/>
            </a:pPr>
            <a:r>
              <a:rPr lang="zh-CN" altLang="en-US" sz="3600">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春怨</a:t>
            </a:r>
            <a:endParaRPr lang="zh-CN" altLang="en-US" sz="3600">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a:lnSpc>
                <a:spcPts val="3600"/>
              </a:lnSpc>
              <a:spcAft>
                <a:spcPts val="600"/>
              </a:spcAft>
              <a:defRPr/>
            </a:pPr>
            <a:r>
              <a:rPr lang="zh-CN" altLang="en-US" sz="24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金昌绪</a:t>
            </a:r>
            <a:endParaRPr lang="zh-CN" altLang="en-US" sz="24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a:lnSpc>
                <a:spcPts val="3600"/>
              </a:lnSpc>
              <a:spcAft>
                <a:spcPts val="600"/>
              </a:spcAft>
              <a:defRPr/>
            </a:pP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打起黄莺儿，莫教枝上啼。</a:t>
            </a:r>
            <a:endPar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a:lnSpc>
                <a:spcPts val="3600"/>
              </a:lnSpc>
              <a:spcAft>
                <a:spcPts val="600"/>
              </a:spcAft>
              <a:defRPr/>
            </a:pP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啼时惊妾梦，不得到辽西。</a:t>
            </a:r>
            <a:endPar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pic>
        <p:nvPicPr>
          <p:cNvPr id="6" name="Picture 4"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4" name="矩形 3" title=""/>
          <p:cNvSpPr/>
          <p:nvPr>
            <p:custDataLst>
              <p:tags r:id="rId5"/>
            </p:custDataLst>
          </p:nvPr>
        </p:nvSpPr>
        <p:spPr>
          <a:xfrm>
            <a:off x="4419601" y="1067525"/>
            <a:ext cx="7448550" cy="1505585"/>
          </a:xfrm>
          <a:prstGeom prst="rect">
            <a:avLst/>
          </a:prstGeom>
          <a:noFill/>
          <a:ln w="20320">
            <a:noFill/>
          </a:ln>
        </p:spPr>
        <p:style>
          <a:lnRef idx="2">
            <a:schemeClr val="accent2"/>
          </a:lnRef>
          <a:fillRef idx="1">
            <a:schemeClr val="lt1"/>
          </a:fillRef>
          <a:effectRef idx="0">
            <a:schemeClr val="accent2"/>
          </a:effectRef>
          <a:fontRef idx="minor">
            <a:schemeClr val="dk1"/>
          </a:fontRef>
        </p:style>
        <p:txBody>
          <a:bodyPr wrap="square" lIns="121917" tIns="60958" rIns="121917" bIns="60958">
            <a:normAutofit/>
          </a:bodyPr>
          <a:lstStyle/>
          <a:p>
            <a:pPr rtl="0" fontAlgn="auto">
              <a:lnSpc>
                <a:spcPts val="3600"/>
              </a:lnSpc>
              <a:spcBef>
                <a:spcPct val="0"/>
              </a:spcBef>
              <a:spcAft>
                <a:spcPts val="1800"/>
              </a:spcAft>
              <a:buFontTx/>
              <a:buNone/>
            </a:pPr>
            <a:r>
              <a:rPr lang="zh-CN" altLang="en-US" sz="2800" b="1">
                <a:solidFill>
                  <a:schemeClr val="dk1"/>
                </a:solidFill>
              </a:rPr>
              <a:t>    指</a:t>
            </a:r>
            <a:r>
              <a:rPr lang="zh-CN" altLang="zh-CN" sz="2800" b="1">
                <a:solidFill>
                  <a:schemeClr val="dk1"/>
                </a:solidFill>
              </a:rPr>
              <a:t>诗歌上下句或者上下段</a:t>
            </a:r>
            <a:r>
              <a:rPr lang="zh-CN" altLang="zh-CN" sz="2800">
                <a:solidFill>
                  <a:schemeClr val="dk1"/>
                </a:solidFill>
              </a:rPr>
              <a:t>用相同的结构形式反复咏唱</a:t>
            </a:r>
            <a:r>
              <a:rPr lang="zh-CN" altLang="zh-CN" sz="2800" b="1">
                <a:solidFill>
                  <a:schemeClr val="dk1"/>
                </a:solidFill>
              </a:rPr>
              <a:t>的一种表情达意的方法。</a:t>
            </a:r>
            <a:r>
              <a:rPr lang="zh-CN" altLang="en-US" sz="2800" b="1">
                <a:solidFill>
                  <a:schemeClr val="dk1"/>
                </a:solidFill>
              </a:rPr>
              <a:t>如：</a:t>
            </a:r>
            <a:r>
              <a:rPr lang="en-US" altLang="zh-CN" sz="2800" b="1">
                <a:solidFill>
                  <a:schemeClr val="dk1"/>
                </a:solidFill>
              </a:rPr>
              <a:t>《</a:t>
            </a:r>
            <a:r>
              <a:rPr lang="zh-CN" altLang="en-US" sz="2800" b="1">
                <a:solidFill>
                  <a:schemeClr val="dk1"/>
                </a:solidFill>
              </a:rPr>
              <a:t>蒹葭</a:t>
            </a:r>
            <a:r>
              <a:rPr lang="en-US" altLang="zh-CN" sz="2800" b="1">
                <a:solidFill>
                  <a:schemeClr val="dk1"/>
                </a:solidFill>
              </a:rPr>
              <a:t>》、《</a:t>
            </a:r>
            <a:r>
              <a:rPr lang="zh-CN" altLang="en-US" sz="2800" b="1">
                <a:solidFill>
                  <a:schemeClr val="dk1"/>
                </a:solidFill>
              </a:rPr>
              <a:t>采薇</a:t>
            </a:r>
            <a:r>
              <a:rPr lang="en-US" altLang="zh-CN" sz="2800" b="1">
                <a:solidFill>
                  <a:schemeClr val="dk1"/>
                </a:solidFill>
              </a:rPr>
              <a:t>》、《</a:t>
            </a:r>
            <a:r>
              <a:rPr lang="zh-CN" altLang="en-US" sz="2800" b="1">
                <a:solidFill>
                  <a:schemeClr val="dk1"/>
                </a:solidFill>
              </a:rPr>
              <a:t>桃夭</a:t>
            </a:r>
            <a:r>
              <a:rPr lang="en-US" altLang="zh-CN" sz="2800" b="1">
                <a:solidFill>
                  <a:schemeClr val="dk1"/>
                </a:solidFill>
              </a:rPr>
              <a:t>》。</a:t>
            </a:r>
            <a:endParaRPr lang="en-US" altLang="zh-CN" sz="2800" b="1">
              <a:solidFill>
                <a:schemeClr val="dk1"/>
              </a:solidFill>
            </a:endParaRPr>
          </a:p>
        </p:txBody>
      </p:sp>
      <p:sp>
        <p:nvSpPr>
          <p:cNvPr id="2" name="矩形 1" title=""/>
          <p:cNvSpPr/>
          <p:nvPr>
            <p:custDataLst>
              <p:tags r:id="rId6"/>
            </p:custDataLst>
          </p:nvPr>
        </p:nvSpPr>
        <p:spPr>
          <a:xfrm>
            <a:off x="455778" y="898310"/>
            <a:ext cx="3705225" cy="5692775"/>
          </a:xfrm>
          <a:prstGeom prst="rect">
            <a:avLst/>
          </a:prstGeom>
          <a:noFill/>
        </p:spPr>
        <p:txBody>
          <a:bodyPr wrap="square">
            <a:spAutoFit/>
          </a:bodyPr>
          <a:lstStyle/>
          <a:p>
            <a:pPr rtl="0" fontAlgn="auto">
              <a:spcBef>
                <a:spcPct val="0"/>
              </a:spcBef>
              <a:spcAft>
                <a:spcPct val="0"/>
              </a:spcAft>
              <a:buFontTx/>
              <a:buNone/>
            </a:pPr>
            <a:r>
              <a:rPr lang="zh-CN" altLang="en-US" sz="2400" b="1">
                <a:solidFill>
                  <a:schemeClr val="tx1"/>
                </a:solidFill>
                <a:latin typeface="+mn-lt"/>
                <a:ea typeface="+mn-ea"/>
              </a:rPr>
              <a:t>蒹</a:t>
            </a:r>
            <a:r>
              <a:rPr lang="zh-CN" altLang="en-US" sz="2600" b="1">
                <a:solidFill>
                  <a:schemeClr val="tx1"/>
                </a:solidFill>
                <a:latin typeface="+mn-lt"/>
                <a:ea typeface="+mn-ea"/>
              </a:rPr>
              <a:t>葭苍苍，白露为霜。</a:t>
            </a:r>
            <a:endParaRPr lang="en-US" altLang="zh-CN" sz="2600" b="1">
              <a:solidFill>
                <a:schemeClr val="tx1"/>
              </a:solidFill>
              <a:latin typeface="+mn-lt"/>
              <a:ea typeface="+mn-ea"/>
            </a:endParaRPr>
          </a:p>
          <a:p>
            <a:pPr rtl="0" fontAlgn="auto">
              <a:spcBef>
                <a:spcPct val="0"/>
              </a:spcBef>
              <a:spcAft>
                <a:spcPct val="0"/>
              </a:spcAft>
              <a:buFontTx/>
              <a:buNone/>
            </a:pPr>
            <a:r>
              <a:rPr lang="zh-CN" altLang="en-US" sz="2600" b="1">
                <a:solidFill>
                  <a:schemeClr val="tx1"/>
                </a:solidFill>
                <a:latin typeface="+mn-lt"/>
                <a:ea typeface="+mn-ea"/>
              </a:rPr>
              <a:t>所谓伊人，在水一方。</a:t>
            </a:r>
            <a:endParaRPr lang="en-US" altLang="zh-CN" sz="2600" b="1">
              <a:solidFill>
                <a:schemeClr val="tx1"/>
              </a:solidFill>
              <a:latin typeface="+mn-lt"/>
              <a:ea typeface="+mn-ea"/>
            </a:endParaRPr>
          </a:p>
          <a:p>
            <a:pPr rtl="0" fontAlgn="auto">
              <a:spcBef>
                <a:spcPct val="0"/>
              </a:spcBef>
              <a:spcAft>
                <a:spcPct val="0"/>
              </a:spcAft>
              <a:buFontTx/>
              <a:buNone/>
            </a:pPr>
            <a:r>
              <a:rPr lang="zh-CN" altLang="en-US" sz="2600" b="1">
                <a:solidFill>
                  <a:schemeClr val="tx1"/>
                </a:solidFill>
                <a:latin typeface="+mn-lt"/>
                <a:ea typeface="+mn-ea"/>
              </a:rPr>
              <a:t>溯洄从之，道阻且长。</a:t>
            </a:r>
            <a:endParaRPr lang="en-US" altLang="zh-CN" sz="2600" b="1">
              <a:solidFill>
                <a:schemeClr val="tx1"/>
              </a:solidFill>
              <a:latin typeface="+mn-lt"/>
              <a:ea typeface="+mn-ea"/>
            </a:endParaRPr>
          </a:p>
          <a:p>
            <a:pPr rtl="0" fontAlgn="auto">
              <a:spcBef>
                <a:spcPct val="0"/>
              </a:spcBef>
              <a:spcAft>
                <a:spcPct val="0"/>
              </a:spcAft>
              <a:buFontTx/>
              <a:buNone/>
            </a:pPr>
            <a:r>
              <a:rPr lang="zh-CN" altLang="en-US" sz="2600" b="1">
                <a:solidFill>
                  <a:schemeClr val="tx1"/>
                </a:solidFill>
                <a:latin typeface="+mn-lt"/>
                <a:ea typeface="+mn-ea"/>
              </a:rPr>
              <a:t>溯游从之，宛在水中央。</a:t>
            </a:r>
            <a:endParaRPr lang="en-US" altLang="zh-CN" sz="2600" b="1">
              <a:solidFill>
                <a:schemeClr val="tx1"/>
              </a:solidFill>
              <a:latin typeface="+mn-lt"/>
              <a:ea typeface="+mn-ea"/>
            </a:endParaRPr>
          </a:p>
          <a:p>
            <a:pPr rtl="0" fontAlgn="auto">
              <a:spcBef>
                <a:spcPct val="0"/>
              </a:spcBef>
              <a:spcAft>
                <a:spcPct val="0"/>
              </a:spcAft>
              <a:buFontTx/>
              <a:buNone/>
            </a:pPr>
            <a:endParaRPr lang="zh-CN" altLang="en-US" sz="2600" b="1">
              <a:solidFill>
                <a:schemeClr val="tx1"/>
              </a:solidFill>
              <a:latin typeface="+mn-lt"/>
              <a:ea typeface="+mn-ea"/>
            </a:endParaRPr>
          </a:p>
          <a:p>
            <a:pPr rtl="0" fontAlgn="auto">
              <a:spcBef>
                <a:spcPct val="0"/>
              </a:spcBef>
              <a:spcAft>
                <a:spcPct val="0"/>
              </a:spcAft>
              <a:buFontTx/>
              <a:buNone/>
            </a:pPr>
            <a:r>
              <a:rPr lang="zh-CN" altLang="en-US" sz="2600" b="1">
                <a:solidFill>
                  <a:schemeClr val="tx1"/>
                </a:solidFill>
                <a:latin typeface="+mn-lt"/>
                <a:ea typeface="+mn-ea"/>
              </a:rPr>
              <a:t>蒹葭萋萋，白露未晞。</a:t>
            </a:r>
            <a:endParaRPr lang="en-US" altLang="zh-CN" sz="2600" b="1">
              <a:solidFill>
                <a:schemeClr val="tx1"/>
              </a:solidFill>
              <a:latin typeface="+mn-lt"/>
              <a:ea typeface="+mn-ea"/>
            </a:endParaRPr>
          </a:p>
          <a:p>
            <a:pPr rtl="0" fontAlgn="auto">
              <a:spcBef>
                <a:spcPct val="0"/>
              </a:spcBef>
              <a:spcAft>
                <a:spcPct val="0"/>
              </a:spcAft>
              <a:buFontTx/>
              <a:buNone/>
            </a:pPr>
            <a:r>
              <a:rPr lang="zh-CN" altLang="en-US" sz="2600" b="1">
                <a:solidFill>
                  <a:schemeClr val="tx1"/>
                </a:solidFill>
                <a:latin typeface="+mn-lt"/>
                <a:ea typeface="+mn-ea"/>
              </a:rPr>
              <a:t>所谓伊人，在水之湄。</a:t>
            </a:r>
            <a:endParaRPr lang="en-US" altLang="zh-CN" sz="2600" b="1">
              <a:solidFill>
                <a:schemeClr val="tx1"/>
              </a:solidFill>
              <a:latin typeface="+mn-lt"/>
              <a:ea typeface="+mn-ea"/>
            </a:endParaRPr>
          </a:p>
          <a:p>
            <a:pPr rtl="0" fontAlgn="auto">
              <a:spcBef>
                <a:spcPct val="0"/>
              </a:spcBef>
              <a:spcAft>
                <a:spcPct val="0"/>
              </a:spcAft>
              <a:buFontTx/>
              <a:buNone/>
            </a:pPr>
            <a:r>
              <a:rPr lang="zh-CN" altLang="en-US" sz="2600" b="1">
                <a:solidFill>
                  <a:schemeClr val="tx1"/>
                </a:solidFill>
                <a:latin typeface="+mn-lt"/>
                <a:ea typeface="+mn-ea"/>
              </a:rPr>
              <a:t>溯洄从之，道阻且跻。</a:t>
            </a:r>
            <a:endParaRPr lang="en-US" altLang="zh-CN" sz="2600" b="1">
              <a:solidFill>
                <a:schemeClr val="tx1"/>
              </a:solidFill>
              <a:latin typeface="+mn-lt"/>
              <a:ea typeface="+mn-ea"/>
            </a:endParaRPr>
          </a:p>
          <a:p>
            <a:pPr rtl="0" fontAlgn="auto">
              <a:spcBef>
                <a:spcPct val="0"/>
              </a:spcBef>
              <a:spcAft>
                <a:spcPct val="0"/>
              </a:spcAft>
              <a:buFontTx/>
              <a:buNone/>
            </a:pPr>
            <a:r>
              <a:rPr lang="zh-CN" altLang="en-US" sz="2600" b="1">
                <a:solidFill>
                  <a:schemeClr val="tx1"/>
                </a:solidFill>
                <a:latin typeface="+mn-lt"/>
                <a:ea typeface="+mn-ea"/>
              </a:rPr>
              <a:t>溯游从之，宛在水中坻。</a:t>
            </a:r>
            <a:endParaRPr lang="en-US" altLang="zh-CN" sz="2600" b="1">
              <a:solidFill>
                <a:schemeClr val="tx1"/>
              </a:solidFill>
              <a:latin typeface="+mn-lt"/>
              <a:ea typeface="+mn-ea"/>
            </a:endParaRPr>
          </a:p>
          <a:p>
            <a:pPr rtl="0" fontAlgn="auto">
              <a:spcBef>
                <a:spcPct val="0"/>
              </a:spcBef>
              <a:spcAft>
                <a:spcPct val="0"/>
              </a:spcAft>
              <a:buFontTx/>
              <a:buNone/>
            </a:pPr>
            <a:endParaRPr lang="zh-CN" altLang="en-US" sz="2600" b="1">
              <a:solidFill>
                <a:schemeClr val="tx1"/>
              </a:solidFill>
              <a:latin typeface="+mn-lt"/>
              <a:ea typeface="+mn-ea"/>
            </a:endParaRPr>
          </a:p>
          <a:p>
            <a:pPr rtl="0" fontAlgn="auto">
              <a:spcBef>
                <a:spcPct val="0"/>
              </a:spcBef>
              <a:spcAft>
                <a:spcPct val="0"/>
              </a:spcAft>
              <a:buFontTx/>
              <a:buNone/>
            </a:pPr>
            <a:r>
              <a:rPr lang="zh-CN" altLang="en-US" sz="2600" b="1">
                <a:solidFill>
                  <a:schemeClr val="tx1"/>
                </a:solidFill>
                <a:latin typeface="+mn-lt"/>
                <a:ea typeface="+mn-ea"/>
              </a:rPr>
              <a:t>蒹葭采采，白露未已。</a:t>
            </a:r>
            <a:endParaRPr lang="en-US" altLang="zh-CN" sz="2600" b="1">
              <a:solidFill>
                <a:schemeClr val="tx1"/>
              </a:solidFill>
              <a:latin typeface="+mn-lt"/>
              <a:ea typeface="+mn-ea"/>
            </a:endParaRPr>
          </a:p>
          <a:p>
            <a:pPr rtl="0" fontAlgn="auto">
              <a:spcBef>
                <a:spcPct val="0"/>
              </a:spcBef>
              <a:spcAft>
                <a:spcPct val="0"/>
              </a:spcAft>
              <a:buFontTx/>
              <a:buNone/>
            </a:pPr>
            <a:r>
              <a:rPr lang="zh-CN" altLang="en-US" sz="2600" b="1">
                <a:solidFill>
                  <a:schemeClr val="tx1"/>
                </a:solidFill>
                <a:latin typeface="+mn-lt"/>
                <a:ea typeface="+mn-ea"/>
              </a:rPr>
              <a:t>所谓伊人，在水之涘。</a:t>
            </a:r>
            <a:endParaRPr lang="en-US" altLang="zh-CN" sz="2600" b="1">
              <a:solidFill>
                <a:schemeClr val="tx1"/>
              </a:solidFill>
              <a:latin typeface="+mn-lt"/>
              <a:ea typeface="+mn-ea"/>
            </a:endParaRPr>
          </a:p>
          <a:p>
            <a:pPr rtl="0" fontAlgn="auto">
              <a:spcBef>
                <a:spcPct val="0"/>
              </a:spcBef>
              <a:spcAft>
                <a:spcPct val="0"/>
              </a:spcAft>
              <a:buFontTx/>
              <a:buNone/>
            </a:pPr>
            <a:r>
              <a:rPr lang="zh-CN" altLang="en-US" sz="2600" b="1">
                <a:solidFill>
                  <a:schemeClr val="tx1"/>
                </a:solidFill>
                <a:latin typeface="+mn-lt"/>
                <a:ea typeface="+mn-ea"/>
              </a:rPr>
              <a:t>溯洄从之，道阻且右。</a:t>
            </a:r>
            <a:endParaRPr lang="en-US" altLang="zh-CN" sz="2600" b="1">
              <a:solidFill>
                <a:schemeClr val="tx1"/>
              </a:solidFill>
              <a:latin typeface="+mn-lt"/>
              <a:ea typeface="+mn-ea"/>
            </a:endParaRPr>
          </a:p>
          <a:p>
            <a:pPr rtl="0" fontAlgn="auto">
              <a:spcBef>
                <a:spcPct val="0"/>
              </a:spcBef>
              <a:spcAft>
                <a:spcPct val="0"/>
              </a:spcAft>
              <a:buFontTx/>
              <a:buNone/>
            </a:pPr>
            <a:r>
              <a:rPr lang="zh-CN" altLang="en-US" sz="2600" b="1">
                <a:solidFill>
                  <a:schemeClr val="tx1"/>
                </a:solidFill>
                <a:latin typeface="+mn-lt"/>
                <a:ea typeface="+mn-ea"/>
              </a:rPr>
              <a:t>溯游从之，宛在水中沚。</a:t>
            </a:r>
            <a:endParaRPr lang="zh-CN" altLang="en-US" sz="2600" b="1">
              <a:solidFill>
                <a:schemeClr val="tx1"/>
              </a:solidFill>
              <a:latin typeface="+mn-lt"/>
              <a:ea typeface="+mn-ea"/>
            </a:endParaRPr>
          </a:p>
        </p:txBody>
      </p:sp>
      <p:sp>
        <p:nvSpPr>
          <p:cNvPr id="3" name="矩形 2" title=""/>
          <p:cNvSpPr/>
          <p:nvPr>
            <p:custDataLst>
              <p:tags r:id="rId7"/>
            </p:custDataLst>
          </p:nvPr>
        </p:nvSpPr>
        <p:spPr>
          <a:xfrm>
            <a:off x="4465092" y="3067000"/>
            <a:ext cx="7476699" cy="3476625"/>
          </a:xfrm>
          <a:prstGeom prst="rect">
            <a:avLst/>
          </a:prstGeom>
        </p:spPr>
        <p:txBody>
          <a:bodyPr wrap="square">
            <a:normAutofit/>
          </a:bodyPr>
          <a:lstStyle/>
          <a:p>
            <a:pPr rtl="0" fontAlgn="auto">
              <a:lnSpc>
                <a:spcPts val="3600"/>
              </a:lnSpc>
              <a:spcBef>
                <a:spcPct val="0"/>
              </a:spcBef>
              <a:spcAft>
                <a:spcPts val="2400"/>
              </a:spcAft>
              <a:buFontTx/>
              <a:buNone/>
            </a:pPr>
            <a:r>
              <a:rPr lang="zh-CN" altLang="en-US" sz="2800" b="1">
                <a:solidFill>
                  <a:schemeClr val="tx1"/>
                </a:solidFill>
                <a:latin typeface="+mn-lt"/>
                <a:ea typeface="+mn-ea"/>
              </a:rPr>
              <a:t>表达效果：</a:t>
            </a:r>
            <a:endParaRPr lang="en-US" altLang="zh-CN" sz="2800" b="1">
              <a:solidFill>
                <a:schemeClr val="tx1"/>
              </a:solidFill>
              <a:latin typeface="+mn-lt"/>
              <a:ea typeface="+mn-ea"/>
            </a:endParaRPr>
          </a:p>
          <a:p>
            <a:pPr marL="457200" indent="-457200" rtl="0" fontAlgn="auto">
              <a:lnSpc>
                <a:spcPts val="3600"/>
              </a:lnSpc>
              <a:spcBef>
                <a:spcPct val="0"/>
              </a:spcBef>
              <a:spcAft>
                <a:spcPts val="2400"/>
              </a:spcAft>
              <a:buFont typeface="Wingdings" panose="05000000000000000000" pitchFamily="2" charset="2"/>
              <a:buChar char="l"/>
            </a:pPr>
            <a:r>
              <a:rPr lang="zh-CN" altLang="zh-CN" sz="2800" b="1">
                <a:solidFill>
                  <a:schemeClr val="tx1"/>
                </a:solidFill>
                <a:latin typeface="+mn-lt"/>
                <a:ea typeface="+mn-ea"/>
              </a:rPr>
              <a:t>内容和主题上：能</a:t>
            </a:r>
            <a:r>
              <a:rPr lang="zh-CN" altLang="zh-CN" sz="2800">
                <a:solidFill>
                  <a:schemeClr val="tx1"/>
                </a:solidFill>
                <a:latin typeface="+mn-lt"/>
                <a:ea typeface="+mn-ea"/>
              </a:rPr>
              <a:t>深化意境</a:t>
            </a:r>
            <a:r>
              <a:rPr lang="zh-CN" altLang="zh-CN" sz="2800" b="1">
                <a:solidFill>
                  <a:schemeClr val="tx1"/>
                </a:solidFill>
                <a:latin typeface="+mn-lt"/>
                <a:ea typeface="+mn-ea"/>
              </a:rPr>
              <a:t>，</a:t>
            </a:r>
            <a:r>
              <a:rPr lang="zh-CN" altLang="zh-CN" sz="2800">
                <a:solidFill>
                  <a:schemeClr val="tx1"/>
                </a:solidFill>
                <a:latin typeface="+mn-lt"/>
                <a:ea typeface="+mn-ea"/>
              </a:rPr>
              <a:t>渲染气氛</a:t>
            </a:r>
            <a:r>
              <a:rPr lang="zh-CN" altLang="zh-CN" sz="2800" b="1">
                <a:solidFill>
                  <a:schemeClr val="tx1"/>
                </a:solidFill>
                <a:latin typeface="+mn-lt"/>
                <a:ea typeface="+mn-ea"/>
              </a:rPr>
              <a:t>，</a:t>
            </a:r>
            <a:r>
              <a:rPr lang="zh-CN" altLang="zh-CN" sz="2800">
                <a:solidFill>
                  <a:schemeClr val="tx1"/>
                </a:solidFill>
                <a:latin typeface="+mn-lt"/>
                <a:ea typeface="+mn-ea"/>
              </a:rPr>
              <a:t>强化感情</a:t>
            </a:r>
            <a:r>
              <a:rPr lang="zh-CN" altLang="zh-CN" sz="2800" b="1">
                <a:solidFill>
                  <a:schemeClr val="tx1"/>
                </a:solidFill>
                <a:latin typeface="+mn-lt"/>
                <a:ea typeface="+mn-ea"/>
              </a:rPr>
              <a:t>，</a:t>
            </a:r>
            <a:r>
              <a:rPr lang="zh-CN" altLang="zh-CN" sz="2800">
                <a:solidFill>
                  <a:schemeClr val="tx1"/>
                </a:solidFill>
                <a:latin typeface="+mn-lt"/>
                <a:ea typeface="+mn-ea"/>
              </a:rPr>
              <a:t>突出主题</a:t>
            </a:r>
            <a:r>
              <a:rPr lang="zh-CN" altLang="zh-CN" sz="2800" b="1">
                <a:solidFill>
                  <a:schemeClr val="tx1"/>
                </a:solidFill>
                <a:latin typeface="+mn-lt"/>
                <a:ea typeface="+mn-ea"/>
              </a:rPr>
              <a:t>。</a:t>
            </a:r>
            <a:endParaRPr lang="zh-CN" altLang="zh-CN" sz="2800" b="1">
              <a:solidFill>
                <a:schemeClr val="tx1"/>
              </a:solidFill>
              <a:latin typeface="+mn-lt"/>
              <a:ea typeface="+mn-ea"/>
            </a:endParaRPr>
          </a:p>
          <a:p>
            <a:pPr marL="457200" indent="-457200" rtl="0" fontAlgn="auto">
              <a:lnSpc>
                <a:spcPts val="3600"/>
              </a:lnSpc>
              <a:spcBef>
                <a:spcPct val="0"/>
              </a:spcBef>
              <a:spcAft>
                <a:spcPts val="2400"/>
              </a:spcAft>
              <a:buFont typeface="Wingdings" panose="05000000000000000000" pitchFamily="2" charset="2"/>
              <a:buChar char="l"/>
            </a:pPr>
            <a:r>
              <a:rPr lang="zh-CN" altLang="zh-CN" sz="2800" b="1">
                <a:solidFill>
                  <a:schemeClr val="tx1"/>
                </a:solidFill>
                <a:latin typeface="+mn-lt"/>
                <a:ea typeface="+mn-ea"/>
              </a:rPr>
              <a:t>诗歌表现力上：能</a:t>
            </a:r>
            <a:r>
              <a:rPr lang="zh-CN" altLang="zh-CN" sz="2800">
                <a:solidFill>
                  <a:schemeClr val="tx1"/>
                </a:solidFill>
                <a:latin typeface="+mn-lt"/>
                <a:ea typeface="+mn-ea"/>
              </a:rPr>
              <a:t>增强诗歌的节奏感</a:t>
            </a:r>
            <a:r>
              <a:rPr lang="zh-CN" altLang="zh-CN" sz="2800" b="1">
                <a:solidFill>
                  <a:schemeClr val="tx1"/>
                </a:solidFill>
                <a:latin typeface="+mn-lt"/>
                <a:ea typeface="+mn-ea"/>
              </a:rPr>
              <a:t>、</a:t>
            </a:r>
            <a:r>
              <a:rPr lang="zh-CN" altLang="zh-CN" sz="2800">
                <a:solidFill>
                  <a:schemeClr val="tx1"/>
                </a:solidFill>
                <a:latin typeface="+mn-lt"/>
                <a:ea typeface="+mn-ea"/>
              </a:rPr>
              <a:t>音乐感</a:t>
            </a:r>
            <a:r>
              <a:rPr lang="zh-CN" altLang="zh-CN" sz="2800" b="1">
                <a:solidFill>
                  <a:schemeClr val="tx1"/>
                </a:solidFill>
                <a:latin typeface="+mn-lt"/>
                <a:ea typeface="+mn-ea"/>
              </a:rPr>
              <a:t>，</a:t>
            </a:r>
            <a:r>
              <a:rPr lang="zh-CN" altLang="zh-CN" sz="2800">
                <a:solidFill>
                  <a:schemeClr val="tx1"/>
                </a:solidFill>
                <a:latin typeface="+mn-lt"/>
                <a:ea typeface="+mn-ea"/>
              </a:rPr>
              <a:t>形成了一种回环往复的美</a:t>
            </a:r>
            <a:r>
              <a:rPr lang="zh-CN" altLang="zh-CN" sz="2800" b="1">
                <a:solidFill>
                  <a:schemeClr val="tx1"/>
                </a:solidFill>
                <a:latin typeface="+mn-lt"/>
                <a:ea typeface="+mn-ea"/>
              </a:rPr>
              <a:t>，带给人一种委婉而深长的韵味。</a:t>
            </a:r>
            <a:endParaRPr lang="zh-CN" altLang="zh-CN" sz="2800" b="1">
              <a:solidFill>
                <a:schemeClr val="tx1"/>
              </a:solidFill>
              <a:latin typeface="+mn-lt"/>
              <a:ea typeface="+mn-ea"/>
            </a:endParaRPr>
          </a:p>
        </p:txBody>
      </p:sp>
      <p:sp>
        <p:nvSpPr>
          <p:cNvPr id="8" name="标题 7" title=""/>
          <p:cNvSpPr>
            <a:spLocks noGrp="1"/>
          </p:cNvSpPr>
          <p:nvPr>
            <p:ph type="title"/>
            <p:custDataLst>
              <p:tags r:id="rId8"/>
            </p:custDataLst>
          </p:nvPr>
        </p:nvSpPr>
        <p:spPr/>
        <p:txBody>
          <a:bodyPr vert="horz" wrap="square" lIns="0" tIns="0" rIns="0" bIns="0" rtlCol="0" anchor="b">
            <a:normAutofit/>
          </a:bodyPr>
          <a:lstStyle/>
          <a:p>
            <a:pPr lvl="0" algn="l">
              <a:buClrTx/>
              <a:buSzTx/>
              <a:buFontTx/>
            </a:pPr>
            <a:r>
              <a:rPr lang="zh-CN" altLang="en-US">
                <a:sym typeface="+mn-ea"/>
              </a:rPr>
              <a:t>7.重章叠句</a:t>
            </a:r>
            <a:endParaRPr lang="zh-CN" altLang="en-US">
              <a:sym typeface="+mn-ea"/>
            </a:endParaRPr>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pic>
        <p:nvPicPr>
          <p:cNvPr id="7" name="Picture 4"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3" name="文本框 1" title=""/>
          <p:cNvSpPr txBox="1">
            <a:spLocks noChangeArrowheads="1"/>
          </p:cNvSpPr>
          <p:nvPr>
            <p:custDataLst>
              <p:tags r:id="rId5"/>
            </p:custDataLst>
          </p:nvPr>
        </p:nvSpPr>
        <p:spPr bwMode="auto">
          <a:xfrm>
            <a:off x="322562" y="572176"/>
            <a:ext cx="10605135" cy="5511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121917" tIns="60958" rIns="121917" bIns="6095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457200" indent="-457200" rtl="0" eaLnBrk="1" fontAlgn="auto" hangingPunct="1">
              <a:spcBef>
                <a:spcPct val="0"/>
              </a:spcBef>
              <a:spcAft>
                <a:spcPct val="0"/>
              </a:spcAft>
              <a:buFont typeface="Wingdings" panose="05000000000000000000" pitchFamily="2" charset="2"/>
              <a:buChar char="n"/>
            </a:pPr>
            <a:r>
              <a:rPr lang="en-US" altLang="zh-CN" sz="2800" b="1">
                <a:solidFill>
                  <a:schemeClr val="tx1"/>
                </a:solidFill>
                <a:latin typeface="+mn-lt"/>
                <a:ea typeface="+mn-ea"/>
              </a:rPr>
              <a:t>《</a:t>
            </a:r>
            <a:r>
              <a:rPr lang="zh-CN" altLang="en-US" sz="2800" b="1">
                <a:solidFill>
                  <a:schemeClr val="tx1"/>
                </a:solidFill>
                <a:latin typeface="+mn-lt"/>
                <a:ea typeface="+mn-ea"/>
              </a:rPr>
              <a:t>芣苢</a:t>
            </a:r>
            <a:r>
              <a:rPr lang="en-US" altLang="zh-CN" sz="2800" b="1">
                <a:solidFill>
                  <a:schemeClr val="tx1"/>
                </a:solidFill>
                <a:latin typeface="+mn-lt"/>
                <a:ea typeface="+mn-ea"/>
              </a:rPr>
              <a:t>》</a:t>
            </a:r>
            <a:r>
              <a:rPr lang="zh-CN" altLang="en-US" sz="2800" b="1">
                <a:solidFill>
                  <a:schemeClr val="tx1"/>
                </a:solidFill>
                <a:latin typeface="+mn-lt"/>
                <a:ea typeface="+mn-ea"/>
              </a:rPr>
              <a:t>明明</a:t>
            </a:r>
            <a:r>
              <a:rPr lang="zh-CN" altLang="zh-CN" sz="2800" b="1">
                <a:solidFill>
                  <a:schemeClr val="tx1"/>
                </a:solidFill>
                <a:latin typeface="+mn-lt"/>
                <a:ea typeface="+mn-ea"/>
              </a:rPr>
              <a:t>6</a:t>
            </a:r>
            <a:r>
              <a:rPr lang="zh-CN" altLang="en-US" sz="2800" b="1">
                <a:solidFill>
                  <a:schemeClr val="tx1"/>
                </a:solidFill>
                <a:latin typeface="+mn-lt"/>
                <a:ea typeface="+mn-ea"/>
              </a:rPr>
              <a:t>个动词就可以描述的场景，为什么要用</a:t>
            </a:r>
            <a:r>
              <a:rPr lang="zh-CN" altLang="zh-CN" sz="2800" b="1">
                <a:solidFill>
                  <a:schemeClr val="tx1"/>
                </a:solidFill>
                <a:latin typeface="+mn-lt"/>
                <a:ea typeface="+mn-ea"/>
              </a:rPr>
              <a:t>48</a:t>
            </a:r>
            <a:r>
              <a:rPr lang="zh-CN" altLang="en-US" sz="2800" b="1">
                <a:solidFill>
                  <a:schemeClr val="tx1"/>
                </a:solidFill>
                <a:latin typeface="+mn-lt"/>
                <a:ea typeface="+mn-ea"/>
              </a:rPr>
              <a:t>个字呢？</a:t>
            </a:r>
            <a:endParaRPr lang="zh-CN" altLang="en-US" sz="2800" b="1">
              <a:solidFill>
                <a:schemeClr val="tx1"/>
              </a:solidFill>
              <a:latin typeface="+mn-lt"/>
              <a:ea typeface="+mn-ea"/>
            </a:endParaRPr>
          </a:p>
        </p:txBody>
      </p:sp>
      <p:sp>
        <p:nvSpPr>
          <p:cNvPr id="4" name="文本框 99" title=""/>
          <p:cNvSpPr txBox="1">
            <a:spLocks noChangeArrowheads="1"/>
          </p:cNvSpPr>
          <p:nvPr>
            <p:custDataLst>
              <p:tags r:id="rId6"/>
            </p:custDataLst>
          </p:nvPr>
        </p:nvSpPr>
        <p:spPr bwMode="auto">
          <a:xfrm>
            <a:off x="1753871" y="1304092"/>
            <a:ext cx="8684259" cy="612775"/>
          </a:xfrm>
          <a:prstGeom prst="rect">
            <a:avLst/>
          </a:prstGeom>
          <a:noFill/>
          <a:ln w="3175">
            <a:noFill/>
            <a:miter lim="800000"/>
          </a:ln>
          <a:extLst>
            <a:ext uri="{909E8E84-426E-40DD-AFC4-6F175D3DCCD1}">
              <a14:hiddenFill xmlns:a14="http://schemas.microsoft.com/office/drawing/2010/main">
                <a:solidFill>
                  <a:srgbClr val="FFFFFF"/>
                </a:solidFill>
              </a14:hiddenFill>
            </a:ext>
          </a:extLst>
        </p:spPr>
        <p:txBody>
          <a:bodyPr wrap="square" lIns="121917" tIns="60958" rIns="121917" bIns="6095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rtl="0" eaLnBrk="1" fontAlgn="auto" hangingPunct="1">
              <a:spcBef>
                <a:spcPct val="0"/>
              </a:spcBef>
              <a:spcAft>
                <a:spcPct val="0"/>
              </a:spcAft>
              <a:buFontTx/>
              <a:buNone/>
            </a:pPr>
            <a:r>
              <a:rPr lang="zh-CN" altLang="en-US" sz="2800" b="1">
                <a:solidFill>
                  <a:schemeClr val="dk1"/>
                </a:solidFill>
                <a:latin typeface="+mn-lt"/>
                <a:ea typeface="+mn-ea"/>
              </a:rPr>
              <a:t>采采芣苢，</a:t>
            </a:r>
            <a:r>
              <a:rPr lang="zh-CN" altLang="en-US" sz="3200" b="1">
                <a:solidFill>
                  <a:schemeClr val="dk1"/>
                </a:solidFill>
                <a:latin typeface="+mn-lt"/>
                <a:ea typeface="+mn-ea"/>
              </a:rPr>
              <a:t>采</a:t>
            </a:r>
            <a:r>
              <a:rPr lang="zh-CN" altLang="en-US" sz="2800" b="1">
                <a:solidFill>
                  <a:schemeClr val="dk1"/>
                </a:solidFill>
                <a:latin typeface="+mn-lt"/>
                <a:ea typeface="+mn-ea"/>
              </a:rPr>
              <a:t>之，</a:t>
            </a:r>
            <a:r>
              <a:rPr lang="zh-CN" altLang="en-US" sz="3200" b="1">
                <a:solidFill>
                  <a:schemeClr val="dk1"/>
                </a:solidFill>
                <a:latin typeface="+mn-lt"/>
                <a:ea typeface="+mn-ea"/>
              </a:rPr>
              <a:t>有</a:t>
            </a:r>
            <a:r>
              <a:rPr lang="zh-CN" altLang="en-US" sz="2800" b="1">
                <a:solidFill>
                  <a:schemeClr val="dk1"/>
                </a:solidFill>
                <a:latin typeface="+mn-lt"/>
                <a:ea typeface="+mn-ea"/>
              </a:rPr>
              <a:t>之，</a:t>
            </a:r>
            <a:r>
              <a:rPr lang="zh-CN" altLang="en-US" sz="3200" b="1">
                <a:solidFill>
                  <a:schemeClr val="dk1"/>
                </a:solidFill>
                <a:latin typeface="+mn-lt"/>
                <a:ea typeface="+mn-ea"/>
              </a:rPr>
              <a:t>掇</a:t>
            </a:r>
            <a:r>
              <a:rPr lang="zh-CN" altLang="en-US" sz="2800" b="1">
                <a:solidFill>
                  <a:schemeClr val="dk1"/>
                </a:solidFill>
                <a:latin typeface="+mn-lt"/>
                <a:ea typeface="+mn-ea"/>
              </a:rPr>
              <a:t>之，</a:t>
            </a:r>
            <a:r>
              <a:rPr lang="zh-CN" altLang="en-US" sz="3200" b="1">
                <a:solidFill>
                  <a:schemeClr val="dk1"/>
                </a:solidFill>
                <a:latin typeface="+mn-lt"/>
                <a:ea typeface="+mn-ea"/>
              </a:rPr>
              <a:t>捋</a:t>
            </a:r>
            <a:r>
              <a:rPr lang="zh-CN" altLang="en-US" sz="2800" b="1">
                <a:solidFill>
                  <a:schemeClr val="dk1"/>
                </a:solidFill>
                <a:latin typeface="+mn-lt"/>
                <a:ea typeface="+mn-ea"/>
              </a:rPr>
              <a:t>之，</a:t>
            </a:r>
            <a:r>
              <a:rPr lang="zh-CN" altLang="en-US" sz="3200" b="1">
                <a:solidFill>
                  <a:schemeClr val="dk1"/>
                </a:solidFill>
                <a:latin typeface="+mn-lt"/>
                <a:ea typeface="+mn-ea"/>
              </a:rPr>
              <a:t>袺</a:t>
            </a:r>
            <a:r>
              <a:rPr lang="zh-CN" altLang="en-US" sz="2800" b="1">
                <a:solidFill>
                  <a:schemeClr val="dk1"/>
                </a:solidFill>
                <a:latin typeface="+mn-lt"/>
                <a:ea typeface="+mn-ea"/>
              </a:rPr>
              <a:t>之，</a:t>
            </a:r>
            <a:r>
              <a:rPr lang="zh-CN" altLang="en-US" sz="3200" b="1">
                <a:solidFill>
                  <a:schemeClr val="dk1"/>
                </a:solidFill>
                <a:latin typeface="+mn-lt"/>
                <a:ea typeface="+mn-ea"/>
              </a:rPr>
              <a:t>襭</a:t>
            </a:r>
            <a:r>
              <a:rPr lang="zh-CN" altLang="en-US" sz="2800" b="1">
                <a:solidFill>
                  <a:schemeClr val="dk1"/>
                </a:solidFill>
                <a:latin typeface="+mn-lt"/>
                <a:ea typeface="+mn-ea"/>
              </a:rPr>
              <a:t>之</a:t>
            </a:r>
            <a:r>
              <a:rPr lang="zh-CN" altLang="en-US" sz="2800">
                <a:solidFill>
                  <a:schemeClr val="dk1"/>
                </a:solidFill>
                <a:latin typeface="+mn-lt"/>
                <a:ea typeface="+mn-ea"/>
              </a:rPr>
              <a:t>。</a:t>
            </a:r>
            <a:endParaRPr lang="zh-CN" altLang="en-US" sz="2800">
              <a:solidFill>
                <a:schemeClr val="dk1"/>
              </a:solidFill>
              <a:latin typeface="+mn-lt"/>
              <a:ea typeface="+mn-ea"/>
            </a:endParaRPr>
          </a:p>
        </p:txBody>
      </p:sp>
      <p:sp>
        <p:nvSpPr>
          <p:cNvPr id="5" name="矩形 2" title=""/>
          <p:cNvSpPr>
            <a:spLocks noChangeArrowheads="1"/>
          </p:cNvSpPr>
          <p:nvPr>
            <p:custDataLst>
              <p:tags r:id="rId7"/>
            </p:custDataLst>
          </p:nvPr>
        </p:nvSpPr>
        <p:spPr bwMode="auto">
          <a:xfrm>
            <a:off x="2539366" y="2280361"/>
            <a:ext cx="7113269" cy="1659255"/>
          </a:xfrm>
          <a:prstGeom prst="rect">
            <a:avLst/>
          </a:prstGeom>
          <a:noFill/>
          <a:ln w="3175">
            <a:noFill/>
            <a:miter lim="800000"/>
          </a:ln>
          <a:extLst>
            <a:ext uri="{909E8E84-426E-40DD-AFC4-6F175D3DCCD1}">
              <a14:hiddenFill xmlns:a14="http://schemas.microsoft.com/office/drawing/2010/main">
                <a:solidFill>
                  <a:srgbClr val="FFFFFF"/>
                </a:solidFill>
              </a14:hiddenFill>
            </a:ext>
          </a:extLst>
        </p:spPr>
        <p:txBody>
          <a:bodyPr wrap="square" lIns="121917" tIns="60958" rIns="121917" bIns="60958">
            <a:spAutoFit/>
          </a:bodyPr>
          <a:lstStyle/>
          <a:p>
            <a:pPr algn="ctr" rtl="0" fontAlgn="auto">
              <a:lnSpc>
                <a:spcPts val="3600"/>
              </a:lnSpc>
              <a:spcBef>
                <a:spcPct val="0"/>
              </a:spcBef>
              <a:spcAft>
                <a:spcPts val="600"/>
              </a:spcAft>
              <a:buFontTx/>
              <a:buNone/>
            </a:pPr>
            <a:r>
              <a:rPr lang="zh-CN" altLang="en-US" sz="2800" b="1">
                <a:solidFill>
                  <a:schemeClr val="dk1"/>
                </a:solidFill>
                <a:latin typeface="+mn-lt"/>
                <a:ea typeface="+mn-ea"/>
              </a:rPr>
              <a:t>采采芣苢，薄言采之。采采芣苢，薄言有之。</a:t>
            </a:r>
            <a:endParaRPr lang="zh-CN" altLang="en-US" sz="2800" b="1">
              <a:solidFill>
                <a:schemeClr val="dk1"/>
              </a:solidFill>
              <a:latin typeface="+mn-lt"/>
              <a:ea typeface="+mn-ea"/>
            </a:endParaRPr>
          </a:p>
          <a:p>
            <a:pPr algn="ctr" rtl="0" fontAlgn="auto">
              <a:lnSpc>
                <a:spcPts val="3600"/>
              </a:lnSpc>
              <a:spcBef>
                <a:spcPct val="0"/>
              </a:spcBef>
              <a:spcAft>
                <a:spcPts val="600"/>
              </a:spcAft>
              <a:buFontTx/>
              <a:buNone/>
            </a:pPr>
            <a:r>
              <a:rPr lang="zh-CN" altLang="en-US" sz="2800" b="1">
                <a:solidFill>
                  <a:schemeClr val="dk1"/>
                </a:solidFill>
                <a:latin typeface="+mn-lt"/>
                <a:ea typeface="+mn-ea"/>
              </a:rPr>
              <a:t>采采芣苢，薄言掇之。采采芣苢，薄言捋之。</a:t>
            </a:r>
            <a:endParaRPr lang="zh-CN" altLang="en-US" sz="2800" b="1">
              <a:solidFill>
                <a:schemeClr val="dk1"/>
              </a:solidFill>
              <a:latin typeface="+mn-lt"/>
              <a:ea typeface="+mn-ea"/>
            </a:endParaRPr>
          </a:p>
          <a:p>
            <a:pPr algn="ctr" rtl="0" fontAlgn="auto">
              <a:lnSpc>
                <a:spcPts val="3600"/>
              </a:lnSpc>
              <a:spcBef>
                <a:spcPct val="0"/>
              </a:spcBef>
              <a:spcAft>
                <a:spcPts val="600"/>
              </a:spcAft>
              <a:buFontTx/>
              <a:buNone/>
            </a:pPr>
            <a:r>
              <a:rPr lang="zh-CN" altLang="en-US" sz="2800" b="1">
                <a:solidFill>
                  <a:schemeClr val="dk1"/>
                </a:solidFill>
                <a:latin typeface="+mn-lt"/>
                <a:ea typeface="+mn-ea"/>
              </a:rPr>
              <a:t>采采芣苢，薄言袺之。采采芣苢，薄言襭之。</a:t>
            </a:r>
            <a:endParaRPr lang="zh-CN" altLang="en-US" sz="2800" b="1">
              <a:solidFill>
                <a:schemeClr val="dk1"/>
              </a:solidFill>
              <a:latin typeface="+mn-lt"/>
              <a:ea typeface="+mn-ea"/>
            </a:endParaRPr>
          </a:p>
        </p:txBody>
      </p:sp>
      <p:sp>
        <p:nvSpPr>
          <p:cNvPr id="6" name="矩形 5" title=""/>
          <p:cNvSpPr/>
          <p:nvPr>
            <p:custDataLst>
              <p:tags r:id="rId8"/>
            </p:custDataLst>
          </p:nvPr>
        </p:nvSpPr>
        <p:spPr>
          <a:xfrm>
            <a:off x="267970" y="4340343"/>
            <a:ext cx="11656060" cy="2040255"/>
          </a:xfrm>
          <a:prstGeom prst="rect">
            <a:avLst/>
          </a:prstGeom>
          <a:noFill/>
        </p:spPr>
        <p:txBody>
          <a:bodyPr wrap="square">
            <a:normAutofit fontScale="80000"/>
          </a:bodyPr>
          <a:lstStyle/>
          <a:p>
            <a:pPr rtl="0" fontAlgn="auto">
              <a:lnSpc>
                <a:spcPts val="3800"/>
              </a:lnSpc>
              <a:spcBef>
                <a:spcPct val="0"/>
              </a:spcBef>
              <a:spcAft>
                <a:spcPts val="1200"/>
              </a:spcAft>
              <a:buFontTx/>
              <a:buNone/>
            </a:pPr>
            <a:r>
              <a:rPr lang="zh-CN" altLang="en-US" sz="2800" b="1">
                <a:solidFill>
                  <a:schemeClr val="tx1"/>
                </a:solidFill>
                <a:latin typeface="+mn-lt"/>
                <a:ea typeface="+mn-ea"/>
              </a:rPr>
              <a:t>      </a:t>
            </a:r>
            <a:r>
              <a:rPr lang="zh-CN" altLang="en-US" sz="2800">
                <a:solidFill>
                  <a:schemeClr val="tx1"/>
                </a:solidFill>
                <a:latin typeface="+mn-lt"/>
                <a:ea typeface="+mn-ea"/>
              </a:rPr>
              <a:t> 重章叠句</a:t>
            </a:r>
            <a:r>
              <a:rPr lang="zh-CN" altLang="en-US" sz="2800" b="1">
                <a:solidFill>
                  <a:schemeClr val="tx1"/>
                </a:solidFill>
                <a:latin typeface="+mn-lt"/>
                <a:ea typeface="+mn-ea"/>
              </a:rPr>
              <a:t>：只有六个动词的不断变化，其余的诗句重章复沓，在不断的重叠中，</a:t>
            </a:r>
            <a:r>
              <a:rPr lang="zh-CN" altLang="en-US" sz="2800">
                <a:solidFill>
                  <a:schemeClr val="tx1"/>
                </a:solidFill>
                <a:latin typeface="+mn-lt"/>
                <a:ea typeface="+mn-ea"/>
              </a:rPr>
              <a:t>产生了简单明快</a:t>
            </a:r>
            <a:r>
              <a:rPr lang="zh-CN" altLang="en-US" sz="2800" b="1">
                <a:solidFill>
                  <a:schemeClr val="tx1"/>
                </a:solidFill>
                <a:latin typeface="+mn-lt"/>
                <a:ea typeface="+mn-ea"/>
              </a:rPr>
              <a:t>、</a:t>
            </a:r>
            <a:r>
              <a:rPr lang="zh-CN" altLang="en-US" sz="2800">
                <a:solidFill>
                  <a:schemeClr val="tx1"/>
                </a:solidFill>
                <a:latin typeface="+mn-lt"/>
                <a:ea typeface="+mn-ea"/>
              </a:rPr>
              <a:t>往复回环的音乐感</a:t>
            </a:r>
            <a:r>
              <a:rPr lang="zh-CN" altLang="en-US" sz="2800" b="1">
                <a:solidFill>
                  <a:schemeClr val="tx1"/>
                </a:solidFill>
                <a:latin typeface="+mn-lt"/>
                <a:ea typeface="+mn-ea"/>
              </a:rPr>
              <a:t>。切合采摘芣苢劳动的轻快动作节拍，表现了他们歌声中的喜悦心情。同时，在六个动词的变化中，</a:t>
            </a:r>
            <a:r>
              <a:rPr lang="zh-CN" altLang="en-US" sz="2800">
                <a:solidFill>
                  <a:schemeClr val="tx1"/>
                </a:solidFill>
                <a:latin typeface="+mn-lt"/>
                <a:ea typeface="+mn-ea"/>
              </a:rPr>
              <a:t>生动地表现了</a:t>
            </a:r>
            <a:r>
              <a:rPr lang="zh-CN" altLang="en-US" sz="2800" b="1">
                <a:solidFill>
                  <a:schemeClr val="tx1"/>
                </a:solidFill>
                <a:latin typeface="+mn-lt"/>
                <a:ea typeface="+mn-ea"/>
              </a:rPr>
              <a:t>芣苢</a:t>
            </a:r>
            <a:r>
              <a:rPr lang="zh-CN" altLang="en-US" sz="2800">
                <a:solidFill>
                  <a:schemeClr val="tx1"/>
                </a:solidFill>
                <a:latin typeface="+mn-lt"/>
                <a:ea typeface="+mn-ea"/>
              </a:rPr>
              <a:t>越采越多</a:t>
            </a:r>
            <a:r>
              <a:rPr lang="zh-CN" altLang="en-US" sz="2800" b="1">
                <a:solidFill>
                  <a:schemeClr val="tx1"/>
                </a:solidFill>
                <a:latin typeface="+mn-lt"/>
                <a:ea typeface="+mn-ea"/>
              </a:rPr>
              <a:t>、</a:t>
            </a:r>
            <a:r>
              <a:rPr lang="zh-CN" altLang="en-US" sz="2800">
                <a:solidFill>
                  <a:schemeClr val="tx1"/>
                </a:solidFill>
                <a:latin typeface="+mn-lt"/>
                <a:ea typeface="+mn-ea"/>
              </a:rPr>
              <a:t>越采越快直到满载而归的过程</a:t>
            </a:r>
            <a:r>
              <a:rPr lang="zh-CN" altLang="en-US" sz="2800" b="1">
                <a:solidFill>
                  <a:schemeClr val="tx1"/>
                </a:solidFill>
                <a:latin typeface="+mn-lt"/>
                <a:ea typeface="+mn-ea"/>
              </a:rPr>
              <a:t>。</a:t>
            </a:r>
            <a:endParaRPr lang="zh-CN" altLang="en-US" sz="2800" b="1">
              <a:solidFill>
                <a:schemeClr val="tx1"/>
              </a:solidFill>
              <a:latin typeface="+mn-lt"/>
              <a:ea typeface="+mn-ea"/>
            </a:endParaRPr>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3"/>
          </p:custDataLst>
        </p:nvPr>
      </p:nvGrpSpPr>
      <p:grpSpPr>
        <a:xfrm>
          <a:off x="0" y="0"/>
          <a:ext cx="0" cy="0"/>
        </a:xfrm>
      </p:grpSpPr>
      <p:pic>
        <p:nvPicPr>
          <p:cNvPr id="4" name="Picture 4" title=""/>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3" name="矩形 2" title=""/>
          <p:cNvSpPr/>
          <p:nvPr>
            <p:custDataLst>
              <p:tags r:id="rId6"/>
            </p:custDataLst>
          </p:nvPr>
        </p:nvSpPr>
        <p:spPr>
          <a:xfrm>
            <a:off x="270432" y="1413676"/>
            <a:ext cx="11651136" cy="4939030"/>
          </a:xfrm>
          <a:prstGeom prst="rect">
            <a:avLst/>
          </a:prstGeom>
        </p:spPr>
        <p:txBody>
          <a:bodyPr wrap="square">
            <a:normAutofit/>
          </a:bodyPr>
          <a:lstStyle/>
          <a:p>
            <a:pPr indent="720090" rtl="0">
              <a:lnSpc>
                <a:spcPts val="3600"/>
              </a:lnSpc>
              <a:spcBef>
                <a:spcPct val="0"/>
              </a:spcBef>
              <a:spcAft>
                <a:spcPts val="1800"/>
              </a:spcAft>
              <a:buFontTx/>
              <a:buNone/>
              <a:defRPr/>
            </a:pPr>
            <a:r>
              <a:rPr lang="zh-CN" altLang="en-US" sz="2800">
                <a:solidFill>
                  <a:schemeClr val="tx1"/>
                </a:solidFill>
                <a:latin typeface="+mn-lt"/>
                <a:ea typeface="+mn-ea"/>
              </a:rPr>
              <a:t>“抑”是贬损和否定</a:t>
            </a:r>
            <a:r>
              <a:rPr lang="zh-CN" altLang="en-US" sz="2800" b="1">
                <a:solidFill>
                  <a:schemeClr val="tx1"/>
                </a:solidFill>
                <a:latin typeface="+mn-lt"/>
                <a:ea typeface="+mn-ea"/>
              </a:rPr>
              <a:t>，</a:t>
            </a:r>
            <a:r>
              <a:rPr lang="zh-CN" altLang="en-US" sz="2800">
                <a:solidFill>
                  <a:schemeClr val="tx1"/>
                </a:solidFill>
                <a:latin typeface="+mn-lt"/>
                <a:ea typeface="+mn-ea"/>
              </a:rPr>
              <a:t>“扬”是褒扬和肯定</a:t>
            </a:r>
            <a:r>
              <a:rPr lang="zh-CN" altLang="en-US" sz="2800" b="1">
                <a:solidFill>
                  <a:schemeClr val="tx1"/>
                </a:solidFill>
                <a:latin typeface="+mn-lt"/>
                <a:ea typeface="+mn-ea"/>
              </a:rPr>
              <a:t>。诗歌创作中常常把要贬抑否定的方面和要褒扬肯定的方面同时说出来，只突出强调其中的一个方面，以达到抑此扬彼的目的。</a:t>
            </a:r>
            <a:endParaRPr lang="zh-CN" altLang="en-US" sz="2800" b="1">
              <a:solidFill>
                <a:schemeClr val="tx1"/>
              </a:solidFill>
              <a:latin typeface="+mn-lt"/>
              <a:ea typeface="+mn-ea"/>
            </a:endParaRPr>
          </a:p>
          <a:p>
            <a:pPr indent="720090" rtl="0">
              <a:lnSpc>
                <a:spcPts val="3600"/>
              </a:lnSpc>
              <a:spcBef>
                <a:spcPct val="0"/>
              </a:spcBef>
              <a:spcAft>
                <a:spcPts val="1800"/>
              </a:spcAft>
              <a:buFontTx/>
              <a:buNone/>
              <a:defRPr/>
            </a:pPr>
            <a:r>
              <a:rPr lang="zh-CN" altLang="en-US" sz="2800">
                <a:solidFill>
                  <a:schemeClr val="tx1"/>
                </a:solidFill>
                <a:latin typeface="+mn-lt"/>
                <a:ea typeface="+mn-ea"/>
              </a:rPr>
              <a:t>欲抑先扬</a:t>
            </a:r>
            <a:r>
              <a:rPr lang="zh-CN" altLang="en-US" sz="2800" b="1">
                <a:solidFill>
                  <a:schemeClr val="tx1"/>
                </a:solidFill>
                <a:latin typeface="+mn-lt"/>
                <a:ea typeface="+mn-ea"/>
              </a:rPr>
              <a:t>：是为了否定和贬损某一方面，故意先对其他方面做褒扬和肯定，这里，“扬”是手段，“抑”是目的。</a:t>
            </a:r>
            <a:endParaRPr lang="en-US" altLang="zh-CN" sz="2800" b="1">
              <a:solidFill>
                <a:schemeClr val="tx1"/>
              </a:solidFill>
              <a:latin typeface="+mn-lt"/>
              <a:ea typeface="+mn-ea"/>
            </a:endParaRPr>
          </a:p>
          <a:p>
            <a:pPr indent="720090" rtl="0">
              <a:lnSpc>
                <a:spcPts val="3600"/>
              </a:lnSpc>
              <a:spcBef>
                <a:spcPct val="0"/>
              </a:spcBef>
              <a:spcAft>
                <a:spcPts val="1800"/>
              </a:spcAft>
              <a:buFontTx/>
              <a:buNone/>
              <a:defRPr/>
            </a:pPr>
            <a:r>
              <a:rPr lang="zh-CN" altLang="en-US" sz="2800">
                <a:solidFill>
                  <a:schemeClr val="tx1"/>
                </a:solidFill>
                <a:latin typeface="+mn-lt"/>
                <a:ea typeface="+mn-ea"/>
              </a:rPr>
              <a:t>欲扬先抑</a:t>
            </a:r>
            <a:r>
              <a:rPr lang="zh-CN" altLang="en-US" sz="2800" b="1">
                <a:solidFill>
                  <a:schemeClr val="tx1"/>
                </a:solidFill>
                <a:latin typeface="+mn-lt"/>
                <a:ea typeface="+mn-ea"/>
              </a:rPr>
              <a:t>：“抑”为手段，“扬”是目的，这种手法也可称之为“欲擒故纵”。</a:t>
            </a:r>
            <a:endParaRPr lang="zh-CN" altLang="en-US" sz="2800" b="1">
              <a:solidFill>
                <a:schemeClr val="tx1"/>
              </a:solidFill>
              <a:latin typeface="+mn-lt"/>
              <a:ea typeface="+mn-ea"/>
            </a:endParaRPr>
          </a:p>
          <a:p>
            <a:pPr indent="720090" rtl="0">
              <a:lnSpc>
                <a:spcPts val="3600"/>
              </a:lnSpc>
              <a:spcBef>
                <a:spcPct val="0"/>
              </a:spcBef>
              <a:spcAft>
                <a:spcPts val="1800"/>
              </a:spcAft>
              <a:buFontTx/>
              <a:buNone/>
              <a:defRPr/>
            </a:pPr>
            <a:r>
              <a:rPr lang="zh-CN" altLang="en-US" sz="2800" b="1">
                <a:solidFill>
                  <a:schemeClr val="tx1"/>
                </a:solidFill>
                <a:latin typeface="+mn-lt"/>
                <a:ea typeface="+mn-ea"/>
              </a:rPr>
              <a:t>抑扬结合</a:t>
            </a:r>
            <a:r>
              <a:rPr lang="zh-CN" altLang="en-US" sz="2800">
                <a:solidFill>
                  <a:schemeClr val="tx1"/>
                </a:solidFill>
                <a:latin typeface="+mn-lt"/>
                <a:ea typeface="+mn-ea"/>
              </a:rPr>
              <a:t>可突出重点</a:t>
            </a:r>
            <a:r>
              <a:rPr lang="zh-CN" altLang="en-US" sz="2800" b="1">
                <a:solidFill>
                  <a:schemeClr val="tx1"/>
                </a:solidFill>
                <a:latin typeface="+mn-lt"/>
                <a:ea typeface="+mn-ea"/>
              </a:rPr>
              <a:t>，</a:t>
            </a:r>
            <a:r>
              <a:rPr lang="zh-CN" altLang="en-US" sz="2800">
                <a:solidFill>
                  <a:schemeClr val="tx1"/>
                </a:solidFill>
                <a:latin typeface="+mn-lt"/>
                <a:ea typeface="+mn-ea"/>
              </a:rPr>
              <a:t>强调语意</a:t>
            </a:r>
            <a:r>
              <a:rPr lang="zh-CN" altLang="en-US" sz="2800" b="1">
                <a:solidFill>
                  <a:schemeClr val="tx1"/>
                </a:solidFill>
                <a:latin typeface="+mn-lt"/>
                <a:ea typeface="+mn-ea"/>
              </a:rPr>
              <a:t>，</a:t>
            </a:r>
            <a:r>
              <a:rPr lang="zh-CN" altLang="en-US" sz="2800">
                <a:solidFill>
                  <a:schemeClr val="tx1"/>
                </a:solidFill>
                <a:latin typeface="+mn-lt"/>
                <a:ea typeface="+mn-ea"/>
              </a:rPr>
              <a:t>抒发感情</a:t>
            </a:r>
            <a:r>
              <a:rPr lang="zh-CN" altLang="en-US" sz="2800" b="1">
                <a:solidFill>
                  <a:schemeClr val="tx1"/>
                </a:solidFill>
                <a:latin typeface="+mn-lt"/>
                <a:ea typeface="+mn-ea"/>
              </a:rPr>
              <a:t>，</a:t>
            </a:r>
            <a:r>
              <a:rPr lang="zh-CN" altLang="en-US" sz="2800">
                <a:solidFill>
                  <a:schemeClr val="tx1"/>
                </a:solidFill>
                <a:latin typeface="+mn-lt"/>
                <a:ea typeface="+mn-ea"/>
              </a:rPr>
              <a:t>还具有使行文跌宕</a:t>
            </a:r>
            <a:r>
              <a:rPr lang="zh-CN" altLang="en-US" sz="2800" b="1">
                <a:solidFill>
                  <a:schemeClr val="tx1"/>
                </a:solidFill>
                <a:latin typeface="+mn-lt"/>
                <a:ea typeface="+mn-ea"/>
              </a:rPr>
              <a:t>、</a:t>
            </a:r>
            <a:r>
              <a:rPr lang="zh-CN" altLang="en-US" sz="2800">
                <a:solidFill>
                  <a:schemeClr val="tx1"/>
                </a:solidFill>
                <a:latin typeface="+mn-lt"/>
                <a:ea typeface="+mn-ea"/>
              </a:rPr>
              <a:t>曲折含蓄</a:t>
            </a:r>
            <a:r>
              <a:rPr lang="zh-CN" altLang="en-US" sz="2800" b="1">
                <a:solidFill>
                  <a:schemeClr val="tx1"/>
                </a:solidFill>
                <a:latin typeface="+mn-lt"/>
                <a:ea typeface="+mn-ea"/>
              </a:rPr>
              <a:t>、</a:t>
            </a:r>
            <a:r>
              <a:rPr lang="zh-CN" altLang="en-US" sz="2800">
                <a:solidFill>
                  <a:schemeClr val="tx1"/>
                </a:solidFill>
                <a:latin typeface="+mn-lt"/>
                <a:ea typeface="+mn-ea"/>
              </a:rPr>
              <a:t>引人入胜的艺术效果</a:t>
            </a:r>
            <a:r>
              <a:rPr lang="zh-CN" altLang="en-US" sz="2800" b="1">
                <a:solidFill>
                  <a:schemeClr val="tx1"/>
                </a:solidFill>
                <a:latin typeface="+mn-lt"/>
                <a:ea typeface="+mn-ea"/>
              </a:rPr>
              <a:t>。</a:t>
            </a:r>
            <a:endParaRPr lang="zh-CN" altLang="en-US" sz="2800" b="1">
              <a:solidFill>
                <a:schemeClr val="tx1"/>
              </a:solidFill>
              <a:latin typeface="+mn-lt"/>
              <a:ea typeface="+mn-ea"/>
            </a:endParaRPr>
          </a:p>
        </p:txBody>
      </p:sp>
      <p:sp>
        <p:nvSpPr>
          <p:cNvPr id="5" name="矩形 4" title=""/>
          <p:cNvSpPr/>
          <p:nvPr>
            <p:custDataLst>
              <p:tags r:id="rId7"/>
            </p:custDataLst>
          </p:nvPr>
        </p:nvSpPr>
        <p:spPr>
          <a:xfrm>
            <a:off x="343118" y="584091"/>
            <a:ext cx="1960880" cy="521970"/>
          </a:xfrm>
          <a:prstGeom prst="rect">
            <a:avLst/>
          </a:prstGeom>
        </p:spPr>
        <p:txBody>
          <a:bodyPr wrap="square">
            <a:normAutofit fontScale="90000"/>
          </a:bodyPr>
          <a:lstStyle/>
          <a:p>
            <a:pPr algn="ctr" rtl="0" fontAlgn="auto">
              <a:spcBef>
                <a:spcPct val="0"/>
              </a:spcBef>
              <a:spcAft>
                <a:spcPct val="0"/>
              </a:spcAft>
            </a:pPr>
            <a:r>
              <a:rPr lang="en-US" altLang="zh-CN" sz="2800">
                <a:solidFill>
                  <a:schemeClr val="tx1"/>
                </a:solidFill>
                <a:latin typeface="+mn-lt"/>
                <a:ea typeface="+mn-ea"/>
              </a:rPr>
              <a:t>8.</a:t>
            </a:r>
            <a:r>
              <a:rPr lang="zh-CN" altLang="en-US" sz="2800">
                <a:solidFill>
                  <a:schemeClr val="tx1"/>
                </a:solidFill>
                <a:latin typeface="+mn-lt"/>
                <a:ea typeface="+mn-ea"/>
              </a:rPr>
              <a:t>抑扬结合</a:t>
            </a:r>
            <a:endParaRPr lang="zh-CN" altLang="en-US" sz="2800">
              <a:solidFill>
                <a:schemeClr val="tx1"/>
              </a:solidFill>
              <a:latin typeface="+mn-lt"/>
              <a:ea typeface="+mn-ea"/>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pic>
        <p:nvPicPr>
          <p:cNvPr id="7" name="Picture 4"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4" name="矩形 3" title=""/>
          <p:cNvSpPr/>
          <p:nvPr>
            <p:custDataLst>
              <p:tags r:id="rId5"/>
            </p:custDataLst>
          </p:nvPr>
        </p:nvSpPr>
        <p:spPr>
          <a:xfrm>
            <a:off x="1752600" y="1636936"/>
            <a:ext cx="8686800" cy="2399665"/>
          </a:xfrm>
          <a:prstGeom prst="rect">
            <a:avLst/>
          </a:prstGeom>
        </p:spPr>
        <p:txBody>
          <a:bodyPr wrap="square">
            <a:spAutoFit/>
          </a:bodyPr>
          <a:lstStyle/>
          <a:p>
            <a:pPr algn="ctr" rtl="0">
              <a:lnSpc>
                <a:spcPts val="3600"/>
              </a:lnSpc>
              <a:spcBef>
                <a:spcPct val="0"/>
              </a:spcBef>
              <a:spcAft>
                <a:spcPts val="1200"/>
              </a:spcAft>
              <a:defRPr/>
            </a:pPr>
            <a:r>
              <a:rPr lang="zh-CN" altLang="en-US" sz="3600">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官舍早梅</a:t>
            </a:r>
            <a:endParaRPr lang="zh-CN" altLang="en-US" sz="3600">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a:lnSpc>
                <a:spcPts val="3600"/>
              </a:lnSpc>
              <a:spcBef>
                <a:spcPct val="0"/>
              </a:spcBef>
              <a:spcAft>
                <a:spcPts val="1200"/>
              </a:spcAft>
              <a:defRPr/>
            </a:pPr>
            <a:r>
              <a:rPr lang="zh-CN" altLang="en-US" sz="24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张谓</a:t>
            </a:r>
            <a:endParaRPr lang="zh-CN" altLang="en-US" sz="24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a:lnSpc>
                <a:spcPts val="3600"/>
              </a:lnSpc>
              <a:spcBef>
                <a:spcPct val="0"/>
              </a:spcBef>
              <a:spcAft>
                <a:spcPts val="1200"/>
              </a:spcAft>
              <a:defRPr/>
            </a:pP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阶下双梅树，春来画不成。晚时花未落，阴处叶难生。</a:t>
            </a:r>
            <a:endPar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a:lnSpc>
                <a:spcPts val="3600"/>
              </a:lnSpc>
              <a:spcBef>
                <a:spcPct val="0"/>
              </a:spcBef>
              <a:spcAft>
                <a:spcPts val="1200"/>
              </a:spcAft>
              <a:defRPr/>
            </a:pP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摘子防人到，攀枝畏鸟惊。风光先占得，桃李莫相轻。</a:t>
            </a:r>
            <a:endPar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p:txBody>
      </p:sp>
      <p:sp>
        <p:nvSpPr>
          <p:cNvPr id="5" name="矩形 4" title=""/>
          <p:cNvSpPr/>
          <p:nvPr>
            <p:custDataLst>
              <p:tags r:id="rId6"/>
            </p:custDataLst>
          </p:nvPr>
        </p:nvSpPr>
        <p:spPr>
          <a:xfrm>
            <a:off x="373039" y="717061"/>
            <a:ext cx="9890077" cy="553085"/>
          </a:xfrm>
          <a:prstGeom prst="rect">
            <a:avLst/>
          </a:prstGeom>
        </p:spPr>
        <p:txBody>
          <a:bodyPr wrap="square">
            <a:spAutoFit/>
          </a:bodyPr>
          <a:lstStyle/>
          <a:p>
            <a:pPr marL="457200" lvl="0" indent="-457200" rtl="0">
              <a:lnSpc>
                <a:spcPts val="3600"/>
              </a:lnSpc>
              <a:spcBef>
                <a:spcPct val="0"/>
              </a:spcBef>
              <a:spcAft>
                <a:spcPts val="1800"/>
              </a:spcAft>
              <a:buFont typeface="Wingdings" panose="05000000000000000000" pitchFamily="2" charset="2"/>
              <a:buChar char="n"/>
              <a:defRPr/>
            </a:pPr>
            <a:r>
              <a:rPr lang="zh-CN" altLang="en-US" sz="2800" b="1">
                <a:solidFill>
                  <a:schemeClr val="tx1"/>
                </a:solidFill>
                <a:latin typeface="+mn-lt"/>
                <a:ea typeface="+mn-ea"/>
              </a:rPr>
              <a:t>诗歌运用欲扬先抑的手法表现梅树，请结合全诗简要分析。</a:t>
            </a:r>
            <a:endParaRPr lang="zh-CN" altLang="en-US" sz="2800" b="1">
              <a:solidFill>
                <a:schemeClr val="tx1"/>
              </a:solidFill>
              <a:latin typeface="+mn-lt"/>
              <a:ea typeface="+mn-ea"/>
            </a:endParaRPr>
          </a:p>
        </p:txBody>
      </p:sp>
      <p:sp>
        <p:nvSpPr>
          <p:cNvPr id="6" name="矩形 5" title=""/>
          <p:cNvSpPr/>
          <p:nvPr>
            <p:custDataLst>
              <p:tags r:id="rId7"/>
            </p:custDataLst>
          </p:nvPr>
        </p:nvSpPr>
        <p:spPr>
          <a:xfrm>
            <a:off x="278073" y="4760335"/>
            <a:ext cx="11635854" cy="1476375"/>
          </a:xfrm>
          <a:prstGeom prst="rect">
            <a:avLst/>
          </a:prstGeom>
        </p:spPr>
        <p:txBody>
          <a:bodyPr wrap="square">
            <a:normAutofit/>
          </a:bodyPr>
          <a:lstStyle/>
          <a:p>
            <a:pPr lvl="0" indent="720090" rtl="0">
              <a:lnSpc>
                <a:spcPts val="3600"/>
              </a:lnSpc>
              <a:spcBef>
                <a:spcPct val="0"/>
              </a:spcBef>
              <a:spcAft>
                <a:spcPts val="2400"/>
              </a:spcAft>
              <a:defRPr/>
            </a:pPr>
            <a:r>
              <a:rPr lang="zh-CN" altLang="en-US" sz="2800" b="1">
                <a:solidFill>
                  <a:schemeClr val="dk1"/>
                </a:solidFill>
                <a:latin typeface="+mn-lt"/>
                <a:ea typeface="+mn-ea"/>
              </a:rPr>
              <a:t>本诗欲扬先抑，先写梅树“画不成”，只剩残花，叶子还未长出，梅子尚小，然后表明梅树最先占得春光，这样</a:t>
            </a:r>
            <a:r>
              <a:rPr lang="zh-CN" altLang="en-US" sz="2800">
                <a:solidFill>
                  <a:schemeClr val="dk1"/>
                </a:solidFill>
                <a:latin typeface="+mn-lt"/>
                <a:ea typeface="+mn-ea"/>
              </a:rPr>
              <a:t>一抑一扬</a:t>
            </a:r>
            <a:r>
              <a:rPr lang="zh-CN" altLang="en-US" sz="2800" b="1">
                <a:solidFill>
                  <a:schemeClr val="dk1"/>
                </a:solidFill>
                <a:latin typeface="+mn-lt"/>
                <a:ea typeface="+mn-ea"/>
              </a:rPr>
              <a:t>，</a:t>
            </a:r>
            <a:r>
              <a:rPr lang="zh-CN" altLang="en-US" sz="2800">
                <a:solidFill>
                  <a:schemeClr val="dk1"/>
                </a:solidFill>
                <a:latin typeface="+mn-lt"/>
                <a:ea typeface="+mn-ea"/>
              </a:rPr>
              <a:t>突出了诗人对梅树高洁品格的赞叹与对桃李轻视梅树的委婉批判</a:t>
            </a:r>
            <a:r>
              <a:rPr lang="zh-CN" altLang="en-US" sz="2800" b="1">
                <a:solidFill>
                  <a:schemeClr val="dk1"/>
                </a:solidFill>
                <a:latin typeface="+mn-lt"/>
                <a:ea typeface="+mn-ea"/>
              </a:rPr>
              <a:t>。</a:t>
            </a:r>
            <a:endParaRPr lang="zh-CN" altLang="en-US" sz="2800" b="1">
              <a:solidFill>
                <a:schemeClr val="dk1"/>
              </a:solidFill>
              <a:latin typeface="+mn-lt"/>
              <a:ea typeface="+mn-ea"/>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3"/>
          </p:custDataLst>
        </p:nvPr>
      </p:nvGrpSpPr>
      <p:grpSpPr>
        <a:xfrm>
          <a:off x="0" y="0"/>
          <a:ext cx="0" cy="0"/>
        </a:xfrm>
      </p:grpSpPr>
      <p:pic>
        <p:nvPicPr>
          <p:cNvPr id="6" name="Picture 4" title=""/>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5" name="矩形 4" title=""/>
          <p:cNvSpPr/>
          <p:nvPr>
            <p:custDataLst>
              <p:tags r:id="rId6"/>
            </p:custDataLst>
          </p:nvPr>
        </p:nvSpPr>
        <p:spPr>
          <a:xfrm>
            <a:off x="315186" y="361101"/>
            <a:ext cx="11189335" cy="521970"/>
          </a:xfrm>
          <a:prstGeom prst="rect">
            <a:avLst/>
          </a:prstGeom>
        </p:spPr>
        <p:txBody>
          <a:bodyPr wrap="square">
            <a:normAutofit fontScale="90000"/>
          </a:bodyPr>
          <a:lstStyle/>
          <a:p>
            <a:pPr marL="457200" indent="-457200" rtl="0" fontAlgn="auto">
              <a:spcBef>
                <a:spcPct val="0"/>
              </a:spcBef>
              <a:spcAft>
                <a:spcPct val="0"/>
              </a:spcAft>
              <a:buFont typeface="Wingdings" panose="05000000000000000000" pitchFamily="2" charset="2"/>
              <a:buChar char="n"/>
            </a:pPr>
            <a:r>
              <a:rPr lang="zh-CN" altLang="zh-CN" sz="2800" b="1">
                <a:solidFill>
                  <a:schemeClr val="tx1"/>
                </a:solidFill>
                <a:latin typeface="+mn-lt"/>
                <a:ea typeface="+mn-ea"/>
              </a:rPr>
              <a:t>本诗具有欲扬先抑的写作特点，请结合全诗对此作简要分析。</a:t>
            </a:r>
            <a:r>
              <a:rPr lang="en-US" altLang="zh-CN" sz="2800" b="1">
                <a:solidFill>
                  <a:schemeClr val="tx1"/>
                </a:solidFill>
                <a:latin typeface="+mn-lt"/>
                <a:ea typeface="+mn-ea"/>
              </a:rPr>
              <a:t>(6</a:t>
            </a:r>
            <a:r>
              <a:rPr lang="zh-CN" altLang="zh-CN" sz="2800" b="1">
                <a:solidFill>
                  <a:schemeClr val="tx1"/>
                </a:solidFill>
                <a:latin typeface="+mn-lt"/>
                <a:ea typeface="+mn-ea"/>
              </a:rPr>
              <a:t>分</a:t>
            </a:r>
            <a:r>
              <a:rPr lang="en-US" altLang="zh-CN" sz="2800" b="1">
                <a:solidFill>
                  <a:schemeClr val="tx1"/>
                </a:solidFill>
                <a:latin typeface="+mn-lt"/>
                <a:ea typeface="+mn-ea"/>
              </a:rPr>
              <a:t>)</a:t>
            </a:r>
            <a:endParaRPr lang="en-US" altLang="zh-CN" sz="2800" b="1">
              <a:solidFill>
                <a:schemeClr val="tx1"/>
              </a:solidFill>
              <a:latin typeface="+mn-lt"/>
              <a:ea typeface="+mn-ea"/>
            </a:endParaRPr>
          </a:p>
        </p:txBody>
      </p:sp>
      <p:sp>
        <p:nvSpPr>
          <p:cNvPr id="7" name="矩形 6" title=""/>
          <p:cNvSpPr/>
          <p:nvPr>
            <p:custDataLst>
              <p:tags r:id="rId7"/>
            </p:custDataLst>
          </p:nvPr>
        </p:nvSpPr>
        <p:spPr>
          <a:xfrm>
            <a:off x="415404" y="1030683"/>
            <a:ext cx="11361193" cy="4502785"/>
          </a:xfrm>
          <a:prstGeom prst="rect">
            <a:avLst/>
          </a:prstGeom>
        </p:spPr>
        <p:txBody>
          <a:bodyPr wrap="square">
            <a:normAutofit fontScale="90000"/>
          </a:bodyPr>
          <a:lstStyle/>
          <a:p>
            <a:pPr algn="ctr" rtl="0">
              <a:lnSpc>
                <a:spcPts val="3600"/>
              </a:lnSpc>
              <a:spcBef>
                <a:spcPct val="0"/>
              </a:spcBef>
              <a:spcAft>
                <a:spcPts val="1200"/>
              </a:spcAft>
              <a:defRPr/>
            </a:pPr>
            <a:r>
              <a:rPr lang="zh-CN" altLang="en-US" sz="3600">
                <a:gradFill>
                  <a:gsLst>
                    <a:gs pos="0">
                      <a:schemeClr val="dk1"/>
                    </a:gs>
                    <a:gs pos="39999">
                      <a:schemeClr val="accent1">
                        <a:lumMod val="50000"/>
                      </a:schemeClr>
                    </a:gs>
                    <a:gs pos="70000">
                      <a:schemeClr val="accent2">
                        <a:lumMod val="50000"/>
                      </a:schemeClr>
                    </a:gs>
                    <a:gs pos="88000">
                      <a:schemeClr val="accent3">
                        <a:lumMod val="50000"/>
                      </a:schemeClr>
                    </a:gs>
                    <a:gs pos="100000">
                      <a:schemeClr val="accent4">
                        <a:lumMod val="50000"/>
                      </a:schemeClr>
                    </a:gs>
                  </a:gsLst>
                  <a:lin ang="5400000"/>
                </a:gradFill>
                <a:latin typeface="+mn-lt"/>
                <a:ea typeface="+mn-ea"/>
              </a:rPr>
              <a:t>赠钱征君少阳</a:t>
            </a:r>
            <a:endParaRPr lang="zh-CN" altLang="en-US" sz="3600">
              <a:gradFill>
                <a:gsLst>
                  <a:gs pos="0">
                    <a:schemeClr val="dk1"/>
                  </a:gs>
                  <a:gs pos="39999">
                    <a:schemeClr val="accent1">
                      <a:lumMod val="50000"/>
                    </a:schemeClr>
                  </a:gs>
                  <a:gs pos="70000">
                    <a:schemeClr val="accent2">
                      <a:lumMod val="50000"/>
                    </a:schemeClr>
                  </a:gs>
                  <a:gs pos="88000">
                    <a:schemeClr val="accent3">
                      <a:lumMod val="50000"/>
                    </a:schemeClr>
                  </a:gs>
                  <a:gs pos="100000">
                    <a:schemeClr val="accent4">
                      <a:lumMod val="50000"/>
                    </a:schemeClr>
                  </a:gs>
                </a:gsLst>
                <a:lin ang="5400000"/>
              </a:gradFill>
              <a:latin typeface="+mn-lt"/>
              <a:ea typeface="+mn-ea"/>
            </a:endParaRPr>
          </a:p>
          <a:p>
            <a:pPr algn="ctr" rtl="0">
              <a:lnSpc>
                <a:spcPts val="3400"/>
              </a:lnSpc>
              <a:spcBef>
                <a:spcPct val="0"/>
              </a:spcBef>
              <a:spcAft>
                <a:spcPts val="1200"/>
              </a:spcAft>
              <a:defRPr/>
            </a:pPr>
            <a:r>
              <a:rPr lang="zh-CN" altLang="en-US" sz="2400" b="1">
                <a:gradFill>
                  <a:gsLst>
                    <a:gs pos="0">
                      <a:schemeClr val="dk1"/>
                    </a:gs>
                    <a:gs pos="39999">
                      <a:schemeClr val="accent1">
                        <a:lumMod val="50000"/>
                      </a:schemeClr>
                    </a:gs>
                    <a:gs pos="70000">
                      <a:schemeClr val="accent2">
                        <a:lumMod val="50000"/>
                      </a:schemeClr>
                    </a:gs>
                    <a:gs pos="88000">
                      <a:schemeClr val="accent3">
                        <a:lumMod val="50000"/>
                      </a:schemeClr>
                    </a:gs>
                    <a:gs pos="100000">
                      <a:schemeClr val="accent4">
                        <a:lumMod val="50000"/>
                      </a:schemeClr>
                    </a:gs>
                  </a:gsLst>
                  <a:lin ang="5400000"/>
                </a:gradFill>
                <a:latin typeface="+mn-lt"/>
                <a:ea typeface="+mn-ea"/>
              </a:rPr>
              <a:t>李白 </a:t>
            </a:r>
            <a:endParaRPr lang="zh-CN" altLang="en-US" sz="2400" b="1">
              <a:gradFill>
                <a:gsLst>
                  <a:gs pos="0">
                    <a:schemeClr val="dk1"/>
                  </a:gs>
                  <a:gs pos="39999">
                    <a:schemeClr val="accent1">
                      <a:lumMod val="50000"/>
                    </a:schemeClr>
                  </a:gs>
                  <a:gs pos="70000">
                    <a:schemeClr val="accent2">
                      <a:lumMod val="50000"/>
                    </a:schemeClr>
                  </a:gs>
                  <a:gs pos="88000">
                    <a:schemeClr val="accent3">
                      <a:lumMod val="50000"/>
                    </a:schemeClr>
                  </a:gs>
                  <a:gs pos="100000">
                    <a:schemeClr val="accent4">
                      <a:lumMod val="50000"/>
                    </a:schemeClr>
                  </a:gs>
                </a:gsLst>
                <a:lin ang="5400000"/>
              </a:gradFill>
              <a:latin typeface="+mn-lt"/>
              <a:ea typeface="+mn-ea"/>
            </a:endParaRPr>
          </a:p>
          <a:p>
            <a:pPr algn="ctr" rtl="0">
              <a:lnSpc>
                <a:spcPts val="3400"/>
              </a:lnSpc>
              <a:spcBef>
                <a:spcPct val="0"/>
              </a:spcBef>
              <a:spcAft>
                <a:spcPts val="1200"/>
              </a:spcAft>
              <a:defRPr/>
            </a:pPr>
            <a:r>
              <a:rPr lang="zh-CN" altLang="en-US" sz="2800" b="1">
                <a:gradFill>
                  <a:gsLst>
                    <a:gs pos="0">
                      <a:schemeClr val="dk1"/>
                    </a:gs>
                    <a:gs pos="39999">
                      <a:schemeClr val="accent1">
                        <a:lumMod val="50000"/>
                      </a:schemeClr>
                    </a:gs>
                    <a:gs pos="70000">
                      <a:schemeClr val="accent2">
                        <a:lumMod val="50000"/>
                      </a:schemeClr>
                    </a:gs>
                    <a:gs pos="88000">
                      <a:schemeClr val="accent3">
                        <a:lumMod val="50000"/>
                      </a:schemeClr>
                    </a:gs>
                    <a:gs pos="100000">
                      <a:schemeClr val="accent4">
                        <a:lumMod val="50000"/>
                      </a:schemeClr>
                    </a:gs>
                  </a:gsLst>
                  <a:lin ang="5400000"/>
                </a:gradFill>
                <a:latin typeface="+mn-lt"/>
                <a:ea typeface="+mn-ea"/>
              </a:rPr>
              <a:t>白玉一杯酒，绿杨三月时。春风余几日，两鬓各成丝。</a:t>
            </a:r>
            <a:endParaRPr lang="en-US" altLang="zh-CN" sz="2800" b="1">
              <a:gradFill>
                <a:gsLst>
                  <a:gs pos="0">
                    <a:schemeClr val="dk1"/>
                  </a:gs>
                  <a:gs pos="39999">
                    <a:schemeClr val="accent1">
                      <a:lumMod val="50000"/>
                    </a:schemeClr>
                  </a:gs>
                  <a:gs pos="70000">
                    <a:schemeClr val="accent2">
                      <a:lumMod val="50000"/>
                    </a:schemeClr>
                  </a:gs>
                  <a:gs pos="88000">
                    <a:schemeClr val="accent3">
                      <a:lumMod val="50000"/>
                    </a:schemeClr>
                  </a:gs>
                  <a:gs pos="100000">
                    <a:schemeClr val="accent4">
                      <a:lumMod val="50000"/>
                    </a:schemeClr>
                  </a:gs>
                </a:gsLst>
                <a:lin ang="5400000"/>
              </a:gradFill>
              <a:latin typeface="+mn-lt"/>
              <a:ea typeface="+mn-ea"/>
            </a:endParaRPr>
          </a:p>
          <a:p>
            <a:pPr algn="ctr" rtl="0">
              <a:lnSpc>
                <a:spcPts val="3600"/>
              </a:lnSpc>
              <a:spcBef>
                <a:spcPct val="0"/>
              </a:spcBef>
              <a:spcAft>
                <a:spcPts val="2400"/>
              </a:spcAft>
              <a:defRPr/>
            </a:pPr>
            <a:r>
              <a:rPr lang="zh-CN" altLang="en-US" sz="2800" b="1">
                <a:gradFill>
                  <a:gsLst>
                    <a:gs pos="0">
                      <a:schemeClr val="dk1"/>
                    </a:gs>
                    <a:gs pos="39999">
                      <a:schemeClr val="accent1">
                        <a:lumMod val="50000"/>
                      </a:schemeClr>
                    </a:gs>
                    <a:gs pos="70000">
                      <a:schemeClr val="accent2">
                        <a:lumMod val="50000"/>
                      </a:schemeClr>
                    </a:gs>
                    <a:gs pos="88000">
                      <a:schemeClr val="accent3">
                        <a:lumMod val="50000"/>
                      </a:schemeClr>
                    </a:gs>
                    <a:gs pos="100000">
                      <a:schemeClr val="accent4">
                        <a:lumMod val="50000"/>
                      </a:schemeClr>
                    </a:gs>
                  </a:gsLst>
                  <a:lin ang="5400000"/>
                </a:gradFill>
                <a:latin typeface="+mn-lt"/>
                <a:ea typeface="+mn-ea"/>
              </a:rPr>
              <a:t>秉烛唯须饮，投竿也未迟。如逢渭水猎，犹可帝王师。</a:t>
            </a:r>
            <a:endParaRPr lang="zh-CN" altLang="en-US" sz="2800" b="1">
              <a:gradFill>
                <a:gsLst>
                  <a:gs pos="0">
                    <a:schemeClr val="dk1"/>
                  </a:gs>
                  <a:gs pos="39999">
                    <a:schemeClr val="accent1">
                      <a:lumMod val="50000"/>
                    </a:schemeClr>
                  </a:gs>
                  <a:gs pos="70000">
                    <a:schemeClr val="accent2">
                      <a:lumMod val="50000"/>
                    </a:schemeClr>
                  </a:gs>
                  <a:gs pos="88000">
                    <a:schemeClr val="accent3">
                      <a:lumMod val="50000"/>
                    </a:schemeClr>
                  </a:gs>
                  <a:gs pos="100000">
                    <a:schemeClr val="accent4">
                      <a:lumMod val="50000"/>
                    </a:schemeClr>
                  </a:gs>
                </a:gsLst>
                <a:lin ang="5400000"/>
              </a:gradFill>
              <a:latin typeface="+mn-lt"/>
              <a:ea typeface="+mn-ea"/>
            </a:endParaRPr>
          </a:p>
          <a:p>
            <a:pPr rtl="0" fontAlgn="auto">
              <a:lnSpc>
                <a:spcPts val="3600"/>
              </a:lnSpc>
              <a:spcBef>
                <a:spcPct val="0"/>
              </a:spcBef>
              <a:spcAft>
                <a:spcPts val="1200"/>
              </a:spcAft>
              <a:buFontTx/>
              <a:buNone/>
            </a:pPr>
            <a:r>
              <a:rPr lang="zh-CN" altLang="zh-CN" sz="2800" b="1">
                <a:gradFill>
                  <a:gsLst>
                    <a:gs pos="0">
                      <a:schemeClr val="dk1"/>
                    </a:gs>
                    <a:gs pos="39999">
                      <a:schemeClr val="accent1">
                        <a:lumMod val="50000"/>
                      </a:schemeClr>
                    </a:gs>
                    <a:gs pos="70000">
                      <a:schemeClr val="accent2">
                        <a:lumMod val="50000"/>
                      </a:schemeClr>
                    </a:gs>
                    <a:gs pos="88000">
                      <a:schemeClr val="accent3">
                        <a:lumMod val="50000"/>
                      </a:schemeClr>
                    </a:gs>
                    <a:gs pos="100000">
                      <a:schemeClr val="accent4">
                        <a:lumMod val="50000"/>
                      </a:schemeClr>
                    </a:gs>
                  </a:gsLst>
                  <a:lin ang="5400000"/>
                </a:gradFill>
                <a:latin typeface="+mn-lt"/>
                <a:ea typeface="+mn-ea"/>
              </a:rPr>
              <a:t>【注】</a:t>
            </a:r>
            <a:r>
              <a:rPr lang="en-US" altLang="zh-CN" sz="2800" b="1">
                <a:gradFill>
                  <a:gsLst>
                    <a:gs pos="0">
                      <a:schemeClr val="dk1"/>
                    </a:gs>
                    <a:gs pos="39999">
                      <a:schemeClr val="accent1">
                        <a:lumMod val="50000"/>
                      </a:schemeClr>
                    </a:gs>
                    <a:gs pos="70000">
                      <a:schemeClr val="accent2">
                        <a:lumMod val="50000"/>
                      </a:schemeClr>
                    </a:gs>
                    <a:gs pos="88000">
                      <a:schemeClr val="accent3">
                        <a:lumMod val="50000"/>
                      </a:schemeClr>
                    </a:gs>
                    <a:gs pos="100000">
                      <a:schemeClr val="accent4">
                        <a:lumMod val="50000"/>
                      </a:schemeClr>
                    </a:gs>
                  </a:gsLst>
                  <a:lin ang="5400000"/>
                </a:gradFill>
                <a:latin typeface="+mn-lt"/>
                <a:ea typeface="+mn-ea"/>
              </a:rPr>
              <a:t>①</a:t>
            </a:r>
            <a:r>
              <a:rPr lang="zh-CN" altLang="zh-CN" sz="2800" b="1">
                <a:gradFill>
                  <a:gsLst>
                    <a:gs pos="0">
                      <a:schemeClr val="dk1"/>
                    </a:gs>
                    <a:gs pos="39999">
                      <a:schemeClr val="accent1">
                        <a:lumMod val="50000"/>
                      </a:schemeClr>
                    </a:gs>
                    <a:gs pos="70000">
                      <a:schemeClr val="accent2">
                        <a:lumMod val="50000"/>
                      </a:schemeClr>
                    </a:gs>
                    <a:gs pos="88000">
                      <a:schemeClr val="accent3">
                        <a:lumMod val="50000"/>
                      </a:schemeClr>
                    </a:gs>
                    <a:gs pos="100000">
                      <a:schemeClr val="accent4">
                        <a:lumMod val="50000"/>
                      </a:schemeClr>
                    </a:gs>
                  </a:gsLst>
                  <a:lin ang="5400000"/>
                </a:gradFill>
                <a:latin typeface="+mn-lt"/>
                <a:ea typeface="+mn-ea"/>
              </a:rPr>
              <a:t>此诗大概是作者晚年写的作品。征君</a:t>
            </a:r>
            <a:r>
              <a:rPr lang="zh-CN" altLang="en-US" sz="2800" b="1">
                <a:gradFill>
                  <a:gsLst>
                    <a:gs pos="0">
                      <a:schemeClr val="dk1"/>
                    </a:gs>
                    <a:gs pos="39999">
                      <a:schemeClr val="accent1">
                        <a:lumMod val="50000"/>
                      </a:schemeClr>
                    </a:gs>
                    <a:gs pos="70000">
                      <a:schemeClr val="accent2">
                        <a:lumMod val="50000"/>
                      </a:schemeClr>
                    </a:gs>
                    <a:gs pos="88000">
                      <a:schemeClr val="accent3">
                        <a:lumMod val="50000"/>
                      </a:schemeClr>
                    </a:gs>
                    <a:gs pos="100000">
                      <a:schemeClr val="accent4">
                        <a:lumMod val="50000"/>
                      </a:schemeClr>
                    </a:gs>
                  </a:gsLst>
                  <a:lin ang="5400000"/>
                </a:gradFill>
                <a:latin typeface="+mn-lt"/>
                <a:ea typeface="+mn-ea"/>
              </a:rPr>
              <a:t>：</a:t>
            </a:r>
            <a:r>
              <a:rPr lang="zh-CN" altLang="zh-CN" sz="2800" b="1">
                <a:gradFill>
                  <a:gsLst>
                    <a:gs pos="0">
                      <a:schemeClr val="dk1"/>
                    </a:gs>
                    <a:gs pos="39999">
                      <a:schemeClr val="accent1">
                        <a:lumMod val="50000"/>
                      </a:schemeClr>
                    </a:gs>
                    <a:gs pos="70000">
                      <a:schemeClr val="accent2">
                        <a:lumMod val="50000"/>
                      </a:schemeClr>
                    </a:gs>
                    <a:gs pos="88000">
                      <a:schemeClr val="accent3">
                        <a:lumMod val="50000"/>
                      </a:schemeClr>
                    </a:gs>
                    <a:gs pos="100000">
                      <a:schemeClr val="accent4">
                        <a:lumMod val="50000"/>
                      </a:schemeClr>
                    </a:gs>
                  </a:gsLst>
                  <a:lin ang="5400000"/>
                </a:gradFill>
                <a:latin typeface="+mn-lt"/>
                <a:ea typeface="+mn-ea"/>
              </a:rPr>
              <a:t>指曾被朝廷征聘而不肯受职的隐士。时钱少阳已八十余岁。②投竿</a:t>
            </a:r>
            <a:r>
              <a:rPr lang="zh-CN" altLang="en-US" sz="2800" b="1">
                <a:gradFill>
                  <a:gsLst>
                    <a:gs pos="0">
                      <a:schemeClr val="dk1"/>
                    </a:gs>
                    <a:gs pos="39999">
                      <a:schemeClr val="accent1">
                        <a:lumMod val="50000"/>
                      </a:schemeClr>
                    </a:gs>
                    <a:gs pos="70000">
                      <a:schemeClr val="accent2">
                        <a:lumMod val="50000"/>
                      </a:schemeClr>
                    </a:gs>
                    <a:gs pos="88000">
                      <a:schemeClr val="accent3">
                        <a:lumMod val="50000"/>
                      </a:schemeClr>
                    </a:gs>
                    <a:gs pos="100000">
                      <a:schemeClr val="accent4">
                        <a:lumMod val="50000"/>
                      </a:schemeClr>
                    </a:gs>
                  </a:gsLst>
                  <a:lin ang="5400000"/>
                </a:gradFill>
                <a:latin typeface="+mn-lt"/>
                <a:ea typeface="+mn-ea"/>
              </a:rPr>
              <a:t>：</a:t>
            </a:r>
            <a:r>
              <a:rPr lang="zh-CN" altLang="zh-CN" sz="2800" b="1">
                <a:gradFill>
                  <a:gsLst>
                    <a:gs pos="0">
                      <a:schemeClr val="dk1"/>
                    </a:gs>
                    <a:gs pos="39999">
                      <a:schemeClr val="accent1">
                        <a:lumMod val="50000"/>
                      </a:schemeClr>
                    </a:gs>
                    <a:gs pos="70000">
                      <a:schemeClr val="accent2">
                        <a:lumMod val="50000"/>
                      </a:schemeClr>
                    </a:gs>
                    <a:gs pos="88000">
                      <a:schemeClr val="accent3">
                        <a:lumMod val="50000"/>
                      </a:schemeClr>
                    </a:gs>
                    <a:gs pos="100000">
                      <a:schemeClr val="accent4">
                        <a:lumMod val="50000"/>
                      </a:schemeClr>
                    </a:gs>
                  </a:gsLst>
                  <a:lin ang="5400000"/>
                </a:gradFill>
                <a:latin typeface="+mn-lt"/>
                <a:ea typeface="+mn-ea"/>
              </a:rPr>
              <a:t>钓鱼。③如逢渭水猎，犹可帝王师</a:t>
            </a:r>
            <a:r>
              <a:rPr lang="zh-CN" altLang="en-US" sz="2800" b="1">
                <a:gradFill>
                  <a:gsLst>
                    <a:gs pos="0">
                      <a:schemeClr val="dk1"/>
                    </a:gs>
                    <a:gs pos="39999">
                      <a:schemeClr val="accent1">
                        <a:lumMod val="50000"/>
                      </a:schemeClr>
                    </a:gs>
                    <a:gs pos="70000">
                      <a:schemeClr val="accent2">
                        <a:lumMod val="50000"/>
                      </a:schemeClr>
                    </a:gs>
                    <a:gs pos="88000">
                      <a:schemeClr val="accent3">
                        <a:lumMod val="50000"/>
                      </a:schemeClr>
                    </a:gs>
                    <a:gs pos="100000">
                      <a:schemeClr val="accent4">
                        <a:lumMod val="50000"/>
                      </a:schemeClr>
                    </a:gs>
                  </a:gsLst>
                  <a:lin ang="5400000"/>
                </a:gradFill>
                <a:latin typeface="+mn-lt"/>
                <a:ea typeface="+mn-ea"/>
              </a:rPr>
              <a:t>：</a:t>
            </a:r>
            <a:r>
              <a:rPr lang="zh-CN" altLang="zh-CN" sz="2800" b="1">
                <a:gradFill>
                  <a:gsLst>
                    <a:gs pos="0">
                      <a:schemeClr val="dk1"/>
                    </a:gs>
                    <a:gs pos="39999">
                      <a:schemeClr val="accent1">
                        <a:lumMod val="50000"/>
                      </a:schemeClr>
                    </a:gs>
                    <a:gs pos="70000">
                      <a:schemeClr val="accent2">
                        <a:lumMod val="50000"/>
                      </a:schemeClr>
                    </a:gs>
                    <a:gs pos="88000">
                      <a:schemeClr val="accent3">
                        <a:lumMod val="50000"/>
                      </a:schemeClr>
                    </a:gs>
                    <a:gs pos="100000">
                      <a:schemeClr val="accent4">
                        <a:lumMod val="50000"/>
                      </a:schemeClr>
                    </a:gs>
                  </a:gsLst>
                  <a:lin ang="5400000"/>
                </a:gradFill>
                <a:latin typeface="+mn-lt"/>
                <a:ea typeface="+mn-ea"/>
              </a:rPr>
              <a:t>引用姜太公的</a:t>
            </a:r>
            <a:r>
              <a:rPr lang="zh-CN" altLang="en-US" sz="2800" b="1">
                <a:gradFill>
                  <a:gsLst>
                    <a:gs pos="0">
                      <a:schemeClr val="dk1"/>
                    </a:gs>
                    <a:gs pos="39999">
                      <a:schemeClr val="accent1">
                        <a:lumMod val="50000"/>
                      </a:schemeClr>
                    </a:gs>
                    <a:gs pos="70000">
                      <a:schemeClr val="accent2">
                        <a:lumMod val="50000"/>
                      </a:schemeClr>
                    </a:gs>
                    <a:gs pos="88000">
                      <a:schemeClr val="accent3">
                        <a:lumMod val="50000"/>
                      </a:schemeClr>
                    </a:gs>
                    <a:gs pos="100000">
                      <a:schemeClr val="accent4">
                        <a:lumMod val="50000"/>
                      </a:schemeClr>
                    </a:gs>
                  </a:gsLst>
                  <a:lin ang="5400000"/>
                </a:gradFill>
                <a:latin typeface="+mn-lt"/>
                <a:ea typeface="+mn-ea"/>
              </a:rPr>
              <a:t>典故。姜太公未遇时，在渭水上垂钓，遇文王出猎，被聘为师。</a:t>
            </a:r>
            <a:endParaRPr lang="zh-CN" altLang="en-US" sz="2800" b="1">
              <a:gradFill>
                <a:gsLst>
                  <a:gs pos="0">
                    <a:schemeClr val="dk1"/>
                  </a:gs>
                  <a:gs pos="39999">
                    <a:schemeClr val="accent1">
                      <a:lumMod val="50000"/>
                    </a:schemeClr>
                  </a:gs>
                  <a:gs pos="70000">
                    <a:schemeClr val="accent2">
                      <a:lumMod val="50000"/>
                    </a:schemeClr>
                  </a:gs>
                  <a:gs pos="88000">
                    <a:schemeClr val="accent3">
                      <a:lumMod val="50000"/>
                    </a:schemeClr>
                  </a:gs>
                  <a:gs pos="100000">
                    <a:schemeClr val="accent4">
                      <a:lumMod val="50000"/>
                    </a:schemeClr>
                  </a:gs>
                </a:gsLst>
                <a:lin ang="5400000"/>
              </a:gradFill>
              <a:latin typeface="+mn-lt"/>
              <a:ea typeface="+mn-ea"/>
            </a:endParaRPr>
          </a:p>
        </p:txBody>
      </p:sp>
      <p:sp>
        <p:nvSpPr>
          <p:cNvPr id="9" name="矩形 8" title=""/>
          <p:cNvSpPr/>
          <p:nvPr>
            <p:custDataLst>
              <p:tags r:id="rId8"/>
            </p:custDataLst>
          </p:nvPr>
        </p:nvSpPr>
        <p:spPr>
          <a:xfrm>
            <a:off x="340964" y="3403763"/>
            <a:ext cx="11510073" cy="3169285"/>
          </a:xfrm>
          <a:prstGeom prst="rect">
            <a:avLst/>
          </a:prstGeom>
          <a:solidFill>
            <a:schemeClr val="accent1"/>
          </a:solidFill>
        </p:spPr>
        <p:txBody>
          <a:bodyPr wrap="square">
            <a:normAutofit/>
          </a:bodyPr>
          <a:lstStyle/>
          <a:p>
            <a:pPr marL="514350" indent="-514350" rtl="0" fontAlgn="auto">
              <a:lnSpc>
                <a:spcPts val="3600"/>
              </a:lnSpc>
              <a:spcBef>
                <a:spcPct val="0"/>
              </a:spcBef>
              <a:spcAft>
                <a:spcPts val="2400"/>
              </a:spcAft>
              <a:buFont typeface="+mj-ea"/>
              <a:buAutoNum type="circleNumDbPlain"/>
            </a:pPr>
            <a:r>
              <a:rPr lang="zh-CN" altLang="zh-CN" sz="2800" b="1" kern="100">
                <a:solidFill>
                  <a:schemeClr val="tx1"/>
                </a:solidFill>
                <a:latin typeface="+mn-lt"/>
                <a:ea typeface="+mn-ea"/>
                <a:cs typeface="Times New Roman" panose="02020603050405020304"/>
              </a:rPr>
              <a:t>首联描写暮春三月，饮酒为乐，看似闲适恬淡；颔联写春日无多，鬓发斑白，看似消极悲观。这些都是</a:t>
            </a:r>
            <a:r>
              <a:rPr lang="en-US" altLang="zh-CN" sz="2800" b="1" kern="100">
                <a:solidFill>
                  <a:schemeClr val="tx1"/>
                </a:solidFill>
                <a:latin typeface="+mn-lt"/>
                <a:ea typeface="+mn-ea"/>
                <a:cs typeface="Times New Roman" panose="02020603050405020304"/>
              </a:rPr>
              <a:t>“</a:t>
            </a:r>
            <a:r>
              <a:rPr lang="zh-CN" altLang="en-US" sz="2800">
                <a:solidFill>
                  <a:schemeClr val="tx1"/>
                </a:solidFill>
                <a:latin typeface="+mn-lt"/>
                <a:ea typeface="+mn-ea"/>
              </a:rPr>
              <a:t>抑</a:t>
            </a:r>
            <a:r>
              <a:rPr lang="en-US" altLang="zh-CN" sz="2800" b="1" kern="100">
                <a:solidFill>
                  <a:schemeClr val="tx1"/>
                </a:solidFill>
                <a:latin typeface="+mn-lt"/>
                <a:ea typeface="+mn-ea"/>
                <a:cs typeface="Times New Roman" panose="02020603050405020304"/>
              </a:rPr>
              <a:t>”</a:t>
            </a:r>
            <a:r>
              <a:rPr lang="zh-CN" altLang="en-US" sz="2800" b="1" kern="100">
                <a:solidFill>
                  <a:schemeClr val="tx1"/>
                </a:solidFill>
                <a:latin typeface="+mn-lt"/>
                <a:ea typeface="+mn-ea"/>
                <a:cs typeface="Times New Roman" panose="02020603050405020304"/>
              </a:rPr>
              <a:t>，</a:t>
            </a:r>
            <a:r>
              <a:rPr lang="zh-CN" altLang="en-US" sz="2800">
                <a:solidFill>
                  <a:schemeClr val="tx1"/>
                </a:solidFill>
                <a:latin typeface="+mn-lt"/>
                <a:ea typeface="+mn-ea"/>
              </a:rPr>
              <a:t>是</a:t>
            </a:r>
            <a:r>
              <a:rPr lang="zh-CN" altLang="zh-CN" sz="2800">
                <a:solidFill>
                  <a:schemeClr val="tx1"/>
                </a:solidFill>
                <a:latin typeface="+mn-lt"/>
                <a:ea typeface="+mn-ea"/>
              </a:rPr>
              <a:t>为诗歌最后出现高潮蓄势</a:t>
            </a:r>
            <a:r>
              <a:rPr lang="zh-CN" altLang="zh-CN" sz="2800" b="1" kern="100">
                <a:solidFill>
                  <a:schemeClr val="tx1"/>
                </a:solidFill>
                <a:latin typeface="+mn-lt"/>
                <a:ea typeface="+mn-ea"/>
                <a:cs typeface="Times New Roman" panose="02020603050405020304"/>
              </a:rPr>
              <a:t>。</a:t>
            </a:r>
            <a:r>
              <a:rPr lang="en-US" altLang="zh-CN" sz="2800" b="1" kern="100">
                <a:solidFill>
                  <a:schemeClr val="tx1"/>
                </a:solidFill>
                <a:latin typeface="+mn-lt"/>
                <a:ea typeface="+mn-ea"/>
                <a:cs typeface="Times New Roman" panose="02020603050405020304"/>
              </a:rPr>
              <a:t>(3</a:t>
            </a:r>
            <a:r>
              <a:rPr lang="zh-CN" altLang="zh-CN" sz="2800" b="1" kern="100">
                <a:solidFill>
                  <a:schemeClr val="tx1"/>
                </a:solidFill>
                <a:latin typeface="+mn-lt"/>
                <a:ea typeface="+mn-ea"/>
                <a:cs typeface="Times New Roman" panose="02020603050405020304"/>
              </a:rPr>
              <a:t>分</a:t>
            </a:r>
            <a:r>
              <a:rPr lang="en-US" altLang="zh-CN" sz="2800" b="1" kern="100">
                <a:solidFill>
                  <a:schemeClr val="tx1"/>
                </a:solidFill>
                <a:latin typeface="+mn-lt"/>
                <a:ea typeface="+mn-ea"/>
                <a:cs typeface="Times New Roman" panose="02020603050405020304"/>
              </a:rPr>
              <a:t>)</a:t>
            </a:r>
            <a:r>
              <a:rPr lang="zh-CN" altLang="en-US" sz="2800" b="1" kern="100">
                <a:solidFill>
                  <a:schemeClr val="tx1"/>
                </a:solidFill>
                <a:latin typeface="+mn-lt"/>
                <a:ea typeface="+mn-ea"/>
                <a:cs typeface="Times New Roman" panose="02020603050405020304"/>
              </a:rPr>
              <a:t> </a:t>
            </a:r>
            <a:endParaRPr lang="en-US" altLang="zh-CN" sz="2800" b="1" kern="100">
              <a:solidFill>
                <a:schemeClr val="tx1"/>
              </a:solidFill>
              <a:latin typeface="+mn-lt"/>
              <a:ea typeface="+mn-ea"/>
              <a:cs typeface="Times New Roman" panose="02020603050405020304"/>
            </a:endParaRPr>
          </a:p>
          <a:p>
            <a:pPr marL="514350" indent="-514350" rtl="0" fontAlgn="auto">
              <a:lnSpc>
                <a:spcPts val="3600"/>
              </a:lnSpc>
              <a:spcBef>
                <a:spcPct val="0"/>
              </a:spcBef>
              <a:spcAft>
                <a:spcPts val="2400"/>
              </a:spcAft>
              <a:buFont typeface="+mj-ea"/>
              <a:buAutoNum type="circleNumDbPlain"/>
            </a:pPr>
            <a:r>
              <a:rPr lang="zh-CN" altLang="zh-CN" sz="2800" b="1" kern="100">
                <a:solidFill>
                  <a:schemeClr val="tx1"/>
                </a:solidFill>
                <a:latin typeface="+mn-lt"/>
                <a:ea typeface="+mn-ea"/>
                <a:cs typeface="Times New Roman" panose="02020603050405020304"/>
              </a:rPr>
              <a:t>颈联和尾联则用姜太公的典故，情感突转。既</a:t>
            </a:r>
            <a:r>
              <a:rPr lang="zh-CN" altLang="zh-CN" sz="2800">
                <a:solidFill>
                  <a:schemeClr val="tx1"/>
                </a:solidFill>
                <a:latin typeface="+mn-lt"/>
                <a:ea typeface="+mn-ea"/>
              </a:rPr>
              <a:t>赞扬了钱少阳年老而仍怀出仕建功的抱负</a:t>
            </a:r>
            <a:r>
              <a:rPr lang="zh-CN" altLang="zh-CN" sz="2800" b="1" kern="100">
                <a:solidFill>
                  <a:schemeClr val="tx1"/>
                </a:solidFill>
                <a:latin typeface="+mn-lt"/>
                <a:ea typeface="+mn-ea"/>
                <a:cs typeface="Times New Roman" panose="02020603050405020304"/>
              </a:rPr>
              <a:t>，</a:t>
            </a:r>
            <a:r>
              <a:rPr lang="zh-CN" altLang="zh-CN" sz="2800">
                <a:solidFill>
                  <a:schemeClr val="tx1"/>
                </a:solidFill>
                <a:latin typeface="+mn-lt"/>
                <a:ea typeface="+mn-ea"/>
              </a:rPr>
              <a:t>同时也反映了诗人晚年壮心不已的气概</a:t>
            </a:r>
            <a:r>
              <a:rPr lang="zh-CN" altLang="en-US" sz="2800" b="1" kern="100">
                <a:solidFill>
                  <a:schemeClr val="tx1"/>
                </a:solidFill>
                <a:latin typeface="+mn-lt"/>
                <a:ea typeface="+mn-ea"/>
                <a:cs typeface="Times New Roman" panose="02020603050405020304"/>
              </a:rPr>
              <a:t>，是</a:t>
            </a:r>
            <a:r>
              <a:rPr lang="en-US" altLang="zh-CN" sz="2800" b="1" kern="100">
                <a:solidFill>
                  <a:schemeClr val="tx1"/>
                </a:solidFill>
                <a:latin typeface="+mn-lt"/>
                <a:ea typeface="+mn-ea"/>
                <a:cs typeface="Times New Roman" panose="02020603050405020304"/>
              </a:rPr>
              <a:t>“</a:t>
            </a:r>
            <a:r>
              <a:rPr lang="zh-CN" altLang="en-US" sz="2800">
                <a:solidFill>
                  <a:schemeClr val="tx1"/>
                </a:solidFill>
                <a:latin typeface="+mn-lt"/>
                <a:ea typeface="+mn-ea"/>
              </a:rPr>
              <a:t>扬</a:t>
            </a:r>
            <a:r>
              <a:rPr lang="en-US" altLang="zh-CN" sz="2800" b="1" kern="100">
                <a:solidFill>
                  <a:schemeClr val="tx1"/>
                </a:solidFill>
                <a:latin typeface="+mn-lt"/>
                <a:ea typeface="+mn-ea"/>
                <a:cs typeface="Times New Roman" panose="02020603050405020304"/>
              </a:rPr>
              <a:t>”。(3</a:t>
            </a:r>
            <a:r>
              <a:rPr lang="zh-CN" altLang="zh-CN" sz="2800" b="1" kern="100">
                <a:solidFill>
                  <a:schemeClr val="tx1"/>
                </a:solidFill>
                <a:latin typeface="+mn-lt"/>
                <a:ea typeface="+mn-ea"/>
                <a:cs typeface="Times New Roman" panose="02020603050405020304"/>
              </a:rPr>
              <a:t>分</a:t>
            </a:r>
            <a:r>
              <a:rPr lang="en-US" altLang="zh-CN" sz="2800" b="1" kern="100">
                <a:solidFill>
                  <a:schemeClr val="tx1"/>
                </a:solidFill>
                <a:latin typeface="+mn-lt"/>
                <a:ea typeface="+mn-ea"/>
                <a:cs typeface="Times New Roman" panose="02020603050405020304"/>
              </a:rPr>
              <a:t>)  </a:t>
            </a:r>
            <a:endParaRPr lang="en-US" altLang="zh-CN" sz="2800" b="1" kern="100">
              <a:solidFill>
                <a:schemeClr val="tx1"/>
              </a:solidFill>
              <a:latin typeface="+mn-lt"/>
              <a:ea typeface="+mn-ea"/>
              <a:cs typeface="Times New Roman" panose="02020603050405020304"/>
            </a:endParaRPr>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pic>
        <p:nvPicPr>
          <p:cNvPr id="7" name="Picture 4"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2" name="矩形 1" title=""/>
          <p:cNvSpPr/>
          <p:nvPr>
            <p:custDataLst>
              <p:tags r:id="rId5"/>
            </p:custDataLst>
          </p:nvPr>
        </p:nvSpPr>
        <p:spPr>
          <a:xfrm>
            <a:off x="3152775" y="3554385"/>
            <a:ext cx="5886450" cy="2245360"/>
          </a:xfrm>
          <a:prstGeom prst="rect">
            <a:avLst/>
          </a:prstGeom>
        </p:spPr>
        <p:txBody>
          <a:bodyPr wrap="square">
            <a:spAutoFit/>
          </a:bodyPr>
          <a:lstStyle/>
          <a:p>
            <a:pPr algn="ctr" rtl="0">
              <a:lnSpc>
                <a:spcPts val="3600"/>
              </a:lnSpc>
              <a:spcBef>
                <a:spcPct val="0"/>
              </a:spcBef>
              <a:spcAft>
                <a:spcPts val="1200"/>
              </a:spcAft>
              <a:defRPr/>
            </a:pPr>
            <a:r>
              <a:rPr lang="zh-CN" altLang="en-US" sz="3600">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十五夜望月</a:t>
            </a:r>
            <a:endParaRPr lang="en-US" altLang="zh-CN" sz="3600">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a:lnSpc>
                <a:spcPts val="3600"/>
              </a:lnSpc>
              <a:spcBef>
                <a:spcPct val="0"/>
              </a:spcBef>
              <a:spcAft>
                <a:spcPts val="600"/>
              </a:spcAft>
              <a:defRPr/>
            </a:pPr>
            <a:r>
              <a:rPr lang="zh-CN" altLang="en-US" sz="24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王建</a:t>
            </a:r>
            <a:endParaRPr lang="en-US" altLang="zh-CN" sz="24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a:lnSpc>
                <a:spcPts val="3600"/>
              </a:lnSpc>
              <a:spcBef>
                <a:spcPct val="0"/>
              </a:spcBef>
              <a:spcAft>
                <a:spcPts val="600"/>
              </a:spcAft>
              <a:defRPr/>
            </a:pP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中庭地白树栖鸦，冷露无声湿桂花。</a:t>
            </a:r>
            <a:endParaRPr lang="en-US" altLang="zh-CN"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a:lnSpc>
                <a:spcPts val="3600"/>
              </a:lnSpc>
              <a:spcBef>
                <a:spcPct val="0"/>
              </a:spcBef>
              <a:spcAft>
                <a:spcPts val="600"/>
              </a:spcAft>
              <a:defRPr/>
            </a:pP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今夜月明人尽望，不知秋思落谁家？</a:t>
            </a:r>
            <a:endPar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p:txBody>
      </p:sp>
      <p:sp>
        <p:nvSpPr>
          <p:cNvPr id="4" name="矩形 3" title=""/>
          <p:cNvSpPr/>
          <p:nvPr>
            <p:custDataLst>
              <p:tags r:id="rId6"/>
            </p:custDataLst>
          </p:nvPr>
        </p:nvSpPr>
        <p:spPr>
          <a:xfrm>
            <a:off x="375388" y="509427"/>
            <a:ext cx="1249680" cy="521970"/>
          </a:xfrm>
          <a:prstGeom prst="rect">
            <a:avLst/>
          </a:prstGeom>
        </p:spPr>
        <p:txBody>
          <a:bodyPr wrap="square">
            <a:normAutofit fontScale="90000"/>
          </a:bodyPr>
          <a:lstStyle/>
          <a:p>
            <a:pPr algn="ctr" rtl="0" fontAlgn="auto">
              <a:spcBef>
                <a:spcPct val="0"/>
              </a:spcBef>
              <a:spcAft>
                <a:spcPct val="0"/>
              </a:spcAft>
            </a:pPr>
            <a:r>
              <a:rPr lang="en-US" altLang="zh-CN" sz="2800">
                <a:solidFill>
                  <a:schemeClr val="tx1"/>
                </a:solidFill>
                <a:latin typeface="+mn-lt"/>
                <a:ea typeface="+mn-ea"/>
              </a:rPr>
              <a:t>9.</a:t>
            </a:r>
            <a:r>
              <a:rPr lang="zh-CN" altLang="en-US" sz="2800">
                <a:solidFill>
                  <a:schemeClr val="tx1"/>
                </a:solidFill>
                <a:latin typeface="+mn-lt"/>
                <a:ea typeface="+mn-ea"/>
              </a:rPr>
              <a:t>铺垫</a:t>
            </a:r>
            <a:endParaRPr lang="zh-CN" altLang="en-US" sz="2800">
              <a:solidFill>
                <a:schemeClr val="tx1"/>
              </a:solidFill>
              <a:latin typeface="+mn-lt"/>
              <a:ea typeface="+mn-ea"/>
            </a:endParaRPr>
          </a:p>
        </p:txBody>
      </p:sp>
      <p:sp>
        <p:nvSpPr>
          <p:cNvPr id="5" name="矩形 4" title=""/>
          <p:cNvSpPr/>
          <p:nvPr>
            <p:custDataLst>
              <p:tags r:id="rId7"/>
            </p:custDataLst>
          </p:nvPr>
        </p:nvSpPr>
        <p:spPr>
          <a:xfrm>
            <a:off x="278412" y="1154028"/>
            <a:ext cx="11635177" cy="1476375"/>
          </a:xfrm>
          <a:prstGeom prst="rect">
            <a:avLst/>
          </a:prstGeom>
        </p:spPr>
        <p:txBody>
          <a:bodyPr wrap="square">
            <a:normAutofit/>
          </a:bodyPr>
          <a:lstStyle/>
          <a:p>
            <a:pPr indent="720090" rtl="0">
              <a:lnSpc>
                <a:spcPts val="3600"/>
              </a:lnSpc>
              <a:spcBef>
                <a:spcPct val="0"/>
              </a:spcBef>
              <a:spcAft>
                <a:spcPts val="2400"/>
              </a:spcAft>
              <a:buFontTx/>
              <a:buNone/>
              <a:defRPr/>
            </a:pPr>
            <a:r>
              <a:rPr lang="zh-CN" altLang="en-US" sz="2800" b="1">
                <a:solidFill>
                  <a:schemeClr val="dk1"/>
                </a:solidFill>
                <a:latin typeface="+mn-lt"/>
                <a:ea typeface="+mn-ea"/>
              </a:rPr>
              <a:t>铺垫是为主要人物的出场或主要事件的发生创造条件而着重描述渲染的技法。铺垫是重要情节的基石，能增加情节张力，制造悬念，使情节具有合理性。</a:t>
            </a:r>
            <a:endParaRPr lang="zh-CN" altLang="en-US" sz="2800" b="1">
              <a:solidFill>
                <a:schemeClr val="dk1"/>
              </a:solidFill>
              <a:latin typeface="+mn-lt"/>
              <a:ea typeface="+mn-ea"/>
            </a:endParaRPr>
          </a:p>
        </p:txBody>
      </p:sp>
      <p:sp>
        <p:nvSpPr>
          <p:cNvPr id="6" name="矩形 5" title=""/>
          <p:cNvSpPr/>
          <p:nvPr>
            <p:custDataLst>
              <p:tags r:id="rId8"/>
            </p:custDataLst>
          </p:nvPr>
        </p:nvSpPr>
        <p:spPr>
          <a:xfrm>
            <a:off x="276225" y="5980133"/>
            <a:ext cx="11639551" cy="553085"/>
          </a:xfrm>
          <a:prstGeom prst="rect">
            <a:avLst/>
          </a:prstGeom>
        </p:spPr>
        <p:txBody>
          <a:bodyPr wrap="square">
            <a:normAutofit fontScale="90000"/>
          </a:bodyPr>
          <a:lstStyle/>
          <a:p>
            <a:pPr algn="ctr" rtl="0">
              <a:lnSpc>
                <a:spcPts val="3600"/>
              </a:lnSpc>
              <a:spcBef>
                <a:spcPct val="0"/>
              </a:spcBef>
              <a:spcAft>
                <a:spcPts val="1800"/>
              </a:spcAft>
              <a:buFontTx/>
              <a:buNone/>
              <a:defRPr/>
            </a:pPr>
            <a:r>
              <a:rPr lang="zh-CN" altLang="en-US" sz="2800" b="1">
                <a:solidFill>
                  <a:schemeClr val="dk1"/>
                </a:solidFill>
                <a:latin typeface="+mn-lt"/>
                <a:ea typeface="+mn-ea"/>
              </a:rPr>
              <a:t>诗的开篇</a:t>
            </a:r>
            <a:r>
              <a:rPr lang="zh-CN" altLang="en-US" sz="2800">
                <a:solidFill>
                  <a:schemeClr val="dk1"/>
                </a:solidFill>
                <a:latin typeface="+mn-lt"/>
                <a:ea typeface="+mn-ea"/>
              </a:rPr>
              <a:t>描绘出十五的夜晚一派明朗素洁的景象</a:t>
            </a:r>
            <a:r>
              <a:rPr lang="zh-CN" altLang="en-US" sz="2800" b="1">
                <a:solidFill>
                  <a:schemeClr val="dk1"/>
                </a:solidFill>
                <a:latin typeface="+mn-lt"/>
                <a:ea typeface="+mn-ea"/>
              </a:rPr>
              <a:t>，</a:t>
            </a:r>
            <a:r>
              <a:rPr lang="zh-CN" altLang="en-US" sz="2800">
                <a:solidFill>
                  <a:schemeClr val="dk1"/>
                </a:solidFill>
                <a:latin typeface="+mn-lt"/>
                <a:ea typeface="+mn-ea"/>
              </a:rPr>
              <a:t>为下文写秋思作铺垫</a:t>
            </a:r>
            <a:r>
              <a:rPr lang="zh-CN" altLang="en-US" sz="2800" b="1">
                <a:solidFill>
                  <a:schemeClr val="dk1"/>
                </a:solidFill>
                <a:latin typeface="+mn-lt"/>
                <a:ea typeface="+mn-ea"/>
              </a:rPr>
              <a:t>。</a:t>
            </a:r>
            <a:endParaRPr lang="zh-CN" altLang="en-US" sz="2800" b="1">
              <a:solidFill>
                <a:schemeClr val="dk1"/>
              </a:solidFill>
              <a:latin typeface="+mn-lt"/>
              <a:ea typeface="+mn-ea"/>
            </a:endParaRPr>
          </a:p>
        </p:txBody>
      </p:sp>
      <p:sp>
        <p:nvSpPr>
          <p:cNvPr id="9" name="矩形 8" title=""/>
          <p:cNvSpPr/>
          <p:nvPr>
            <p:custDataLst>
              <p:tags r:id="rId9"/>
            </p:custDataLst>
          </p:nvPr>
        </p:nvSpPr>
        <p:spPr>
          <a:xfrm>
            <a:off x="333004" y="2775073"/>
            <a:ext cx="7655009" cy="521970"/>
          </a:xfrm>
          <a:prstGeom prst="rect">
            <a:avLst/>
          </a:prstGeom>
        </p:spPr>
        <p:txBody>
          <a:bodyPr wrap="square">
            <a:spAutoFit/>
          </a:bodyPr>
          <a:lstStyle/>
          <a:p>
            <a:pPr marL="457200" indent="-457200" rtl="0" fontAlgn="auto">
              <a:spcBef>
                <a:spcPct val="0"/>
              </a:spcBef>
              <a:spcAft>
                <a:spcPct val="0"/>
              </a:spcAft>
              <a:buFont typeface="Wingdings" panose="05000000000000000000" pitchFamily="2" charset="2"/>
              <a:buChar char="n"/>
            </a:pPr>
            <a:r>
              <a:rPr lang="zh-CN" altLang="en-US" sz="2800" b="1">
                <a:solidFill>
                  <a:schemeClr val="tx1"/>
                </a:solidFill>
                <a:latin typeface="+mn-lt"/>
                <a:ea typeface="+mn-ea"/>
              </a:rPr>
              <a:t>诗的开篇有何作用？请结合全词作简要分析。</a:t>
            </a:r>
            <a:endParaRPr lang="zh-CN" altLang="en-US" sz="2800" b="1">
              <a:solidFill>
                <a:schemeClr val="tx1"/>
              </a:solidFill>
              <a:latin typeface="+mn-lt"/>
              <a:ea typeface="+mn-ea"/>
            </a:endParaRPr>
          </a:p>
        </p:txBody>
      </p:sp>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nodeType="clickPar">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9" grpId="0"/>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3"/>
          </p:custDataLst>
        </p:nvPr>
      </p:nvGrpSpPr>
      <p:grpSpPr>
        <a:xfrm>
          <a:off x="0" y="0"/>
          <a:ext cx="0" cy="0"/>
        </a:xfrm>
      </p:grpSpPr>
      <p:pic>
        <p:nvPicPr>
          <p:cNvPr id="5" name="Picture 4" title=""/>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2" name="矩形 1" title=""/>
          <p:cNvSpPr/>
          <p:nvPr>
            <p:custDataLst>
              <p:tags r:id="rId6"/>
            </p:custDataLst>
          </p:nvPr>
        </p:nvSpPr>
        <p:spPr>
          <a:xfrm>
            <a:off x="195262" y="1586329"/>
            <a:ext cx="11801476" cy="2399665"/>
          </a:xfrm>
          <a:prstGeom prst="rect">
            <a:avLst/>
          </a:prstGeom>
        </p:spPr>
        <p:txBody>
          <a:bodyPr wrap="square">
            <a:spAutoFit/>
          </a:bodyPr>
          <a:lstStyle/>
          <a:p>
            <a:pPr algn="ctr" rtl="0">
              <a:lnSpc>
                <a:spcPts val="3600"/>
              </a:lnSpc>
              <a:spcBef>
                <a:spcPct val="0"/>
              </a:spcBef>
              <a:spcAft>
                <a:spcPts val="1200"/>
              </a:spcAft>
              <a:defRPr/>
            </a:pPr>
            <a:r>
              <a:rPr lang="zh-CN" altLang="en-US" sz="3600">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浪淘沙</a:t>
            </a:r>
            <a:endParaRPr lang="en-US" altLang="zh-CN" sz="3600">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a:lnSpc>
                <a:spcPts val="3600"/>
              </a:lnSpc>
              <a:spcBef>
                <a:spcPct val="0"/>
              </a:spcBef>
              <a:spcAft>
                <a:spcPts val="1200"/>
              </a:spcAft>
              <a:defRPr/>
            </a:pPr>
            <a:r>
              <a:rPr lang="zh-CN" altLang="en-US" sz="24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欧阳修</a:t>
            </a:r>
            <a:endParaRPr lang="zh-CN" altLang="en-US" sz="24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a:lnSpc>
                <a:spcPts val="3600"/>
              </a:lnSpc>
              <a:spcBef>
                <a:spcPct val="0"/>
              </a:spcBef>
              <a:spcAft>
                <a:spcPts val="1200"/>
              </a:spcAft>
              <a:defRPr/>
            </a:pP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五岭麦秋残，荔子初丹，绛纱囊里水晶丸。可惜天教生处远，不近长安。 </a:t>
            </a:r>
            <a:endParaRPr lang="en-US" altLang="zh-CN"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a:lnSpc>
                <a:spcPts val="3600"/>
              </a:lnSpc>
              <a:spcBef>
                <a:spcPct val="0"/>
              </a:spcBef>
              <a:spcAft>
                <a:spcPts val="1200"/>
              </a:spcAft>
              <a:defRPr/>
            </a:pP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往事忆开元，妃子偏怜。一从魂散马嵬关，只有红尘无驿使，满眼骊山。</a:t>
            </a:r>
            <a:endPar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p:txBody>
      </p:sp>
      <p:sp>
        <p:nvSpPr>
          <p:cNvPr id="3" name="矩形 2" title=""/>
          <p:cNvSpPr/>
          <p:nvPr>
            <p:custDataLst>
              <p:tags r:id="rId7"/>
            </p:custDataLst>
          </p:nvPr>
        </p:nvSpPr>
        <p:spPr>
          <a:xfrm>
            <a:off x="335756" y="644524"/>
            <a:ext cx="10506075" cy="521970"/>
          </a:xfrm>
          <a:prstGeom prst="rect">
            <a:avLst/>
          </a:prstGeom>
        </p:spPr>
        <p:txBody>
          <a:bodyPr wrap="square">
            <a:spAutoFit/>
          </a:bodyPr>
          <a:lstStyle/>
          <a:p>
            <a:pPr marL="457200" indent="-457200" rtl="0" fontAlgn="auto">
              <a:spcBef>
                <a:spcPct val="0"/>
              </a:spcBef>
              <a:spcAft>
                <a:spcPct val="0"/>
              </a:spcAft>
              <a:buFont typeface="Wingdings" panose="05000000000000000000" pitchFamily="2" charset="2"/>
              <a:buChar char="n"/>
            </a:pPr>
            <a:r>
              <a:rPr lang="zh-CN" altLang="en-US" sz="2800" b="1">
                <a:solidFill>
                  <a:schemeClr val="tx1"/>
                </a:solidFill>
                <a:latin typeface="+mn-lt"/>
                <a:ea typeface="+mn-ea"/>
              </a:rPr>
              <a:t>上片前三句描写荔枝有何作用？请结合全词作简要分析。（</a:t>
            </a:r>
            <a:r>
              <a:rPr lang="en-US" altLang="zh-CN" sz="2800" b="1">
                <a:solidFill>
                  <a:schemeClr val="tx1"/>
                </a:solidFill>
                <a:latin typeface="+mn-lt"/>
                <a:ea typeface="+mn-ea"/>
              </a:rPr>
              <a:t>4</a:t>
            </a:r>
            <a:r>
              <a:rPr lang="zh-CN" altLang="en-US" sz="2800" b="1">
                <a:solidFill>
                  <a:schemeClr val="tx1"/>
                </a:solidFill>
                <a:latin typeface="+mn-lt"/>
                <a:ea typeface="+mn-ea"/>
              </a:rPr>
              <a:t>分）</a:t>
            </a:r>
            <a:endParaRPr lang="zh-CN" altLang="en-US" sz="2800" b="1">
              <a:solidFill>
                <a:schemeClr val="tx1"/>
              </a:solidFill>
              <a:latin typeface="+mn-lt"/>
              <a:ea typeface="+mn-ea"/>
            </a:endParaRPr>
          </a:p>
        </p:txBody>
      </p:sp>
      <p:sp>
        <p:nvSpPr>
          <p:cNvPr id="4" name="矩形 3" title=""/>
          <p:cNvSpPr/>
          <p:nvPr>
            <p:custDataLst>
              <p:tags r:id="rId8"/>
            </p:custDataLst>
          </p:nvPr>
        </p:nvSpPr>
        <p:spPr>
          <a:xfrm>
            <a:off x="362011" y="4678941"/>
            <a:ext cx="11467979" cy="1553210"/>
          </a:xfrm>
          <a:prstGeom prst="rect">
            <a:avLst/>
          </a:prstGeom>
          <a:noFill/>
        </p:spPr>
        <p:txBody>
          <a:bodyPr wrap="square">
            <a:normAutofit/>
          </a:bodyPr>
          <a:lstStyle/>
          <a:p>
            <a:pPr indent="720090" rtl="0" fontAlgn="auto">
              <a:lnSpc>
                <a:spcPts val="3800"/>
              </a:lnSpc>
              <a:spcBef>
                <a:spcPct val="0"/>
              </a:spcBef>
              <a:spcAft>
                <a:spcPct val="0"/>
              </a:spcAft>
              <a:buFontTx/>
              <a:buNone/>
            </a:pPr>
            <a:r>
              <a:rPr lang="zh-CN" altLang="en-US" sz="2800" b="1">
                <a:solidFill>
                  <a:schemeClr val="dk1"/>
                </a:solidFill>
                <a:latin typeface="+mn-lt"/>
                <a:ea typeface="+mn-ea"/>
              </a:rPr>
              <a:t>点明杨贵妃“偏怜”荔枝的原因（</a:t>
            </a:r>
            <a:r>
              <a:rPr lang="en-US" altLang="zh-CN" sz="2800" b="1">
                <a:solidFill>
                  <a:schemeClr val="dk1"/>
                </a:solidFill>
                <a:latin typeface="+mn-lt"/>
                <a:ea typeface="+mn-ea"/>
              </a:rPr>
              <a:t>2</a:t>
            </a:r>
            <a:r>
              <a:rPr lang="zh-CN" altLang="en-US" sz="2800" b="1">
                <a:solidFill>
                  <a:schemeClr val="dk1"/>
                </a:solidFill>
                <a:latin typeface="+mn-lt"/>
                <a:ea typeface="+mn-ea"/>
              </a:rPr>
              <a:t>分），交代荔枝产地“五岭”远离长安，</a:t>
            </a:r>
            <a:r>
              <a:rPr lang="zh-CN" altLang="en-US" sz="2800">
                <a:solidFill>
                  <a:schemeClr val="dk1"/>
                </a:solidFill>
                <a:latin typeface="+mn-lt"/>
                <a:ea typeface="+mn-ea"/>
              </a:rPr>
              <a:t>为下片写唐玄宗专宠杨贵妃派驿使从岭南驰送荔枝一事作铺垫</a:t>
            </a:r>
            <a:r>
              <a:rPr lang="zh-CN" altLang="en-US" sz="2800" b="1">
                <a:solidFill>
                  <a:schemeClr val="dk1"/>
                </a:solidFill>
                <a:latin typeface="+mn-lt"/>
                <a:ea typeface="+mn-ea"/>
              </a:rPr>
              <a:t>（</a:t>
            </a:r>
            <a:r>
              <a:rPr lang="en-US" altLang="zh-CN" sz="2800" b="1">
                <a:solidFill>
                  <a:schemeClr val="dk1"/>
                </a:solidFill>
                <a:latin typeface="+mn-lt"/>
                <a:ea typeface="+mn-ea"/>
              </a:rPr>
              <a:t>2</a:t>
            </a:r>
            <a:r>
              <a:rPr lang="zh-CN" altLang="en-US" sz="2800" b="1">
                <a:solidFill>
                  <a:schemeClr val="dk1"/>
                </a:solidFill>
                <a:latin typeface="+mn-lt"/>
                <a:ea typeface="+mn-ea"/>
              </a:rPr>
              <a:t>分）。</a:t>
            </a:r>
            <a:endParaRPr lang="zh-CN" altLang="en-US" sz="2800" b="1">
              <a:solidFill>
                <a:schemeClr val="dk1"/>
              </a:solidFill>
              <a:latin typeface="+mn-lt"/>
              <a:ea typeface="+mn-ea"/>
            </a:endParaRPr>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pic>
        <p:nvPicPr>
          <p:cNvPr id="5" name="Picture 4"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2" name="矩形 1" title=""/>
          <p:cNvSpPr/>
          <p:nvPr>
            <p:custDataLst>
              <p:tags r:id="rId5"/>
            </p:custDataLst>
          </p:nvPr>
        </p:nvSpPr>
        <p:spPr>
          <a:xfrm>
            <a:off x="352567" y="1797587"/>
            <a:ext cx="11445922" cy="2784475"/>
          </a:xfrm>
          <a:prstGeom prst="rect">
            <a:avLst/>
          </a:prstGeom>
        </p:spPr>
        <p:txBody>
          <a:bodyPr wrap="square">
            <a:normAutofit/>
          </a:bodyPr>
          <a:lstStyle/>
          <a:p>
            <a:pPr marL="514350" indent="-514350" rtl="0" fontAlgn="auto">
              <a:lnSpc>
                <a:spcPts val="3600"/>
              </a:lnSpc>
              <a:spcBef>
                <a:spcPct val="0"/>
              </a:spcBef>
              <a:spcAft>
                <a:spcPts val="3000"/>
              </a:spcAft>
              <a:buFont typeface="+mj-lt"/>
              <a:buAutoNum type="arabicPeriod"/>
            </a:pPr>
            <a:r>
              <a:rPr lang="zh-CN" altLang="en-US" sz="2800" b="1">
                <a:solidFill>
                  <a:schemeClr val="dk1"/>
                </a:solidFill>
                <a:latin typeface="+mn-lt"/>
                <a:ea typeface="+mn-ea"/>
              </a:rPr>
              <a:t>表达技巧过去在全国卷中是</a:t>
            </a:r>
            <a:r>
              <a:rPr lang="zh-CN" altLang="en-US" sz="2800">
                <a:solidFill>
                  <a:schemeClr val="dk1"/>
                </a:solidFill>
                <a:latin typeface="+mn-lt"/>
                <a:ea typeface="+mn-ea"/>
              </a:rPr>
              <a:t>轮考点</a:t>
            </a:r>
            <a:r>
              <a:rPr lang="zh-CN" altLang="en-US" sz="2800" b="1">
                <a:solidFill>
                  <a:schemeClr val="dk1"/>
                </a:solidFill>
                <a:latin typeface="+mn-lt"/>
                <a:ea typeface="+mn-ea"/>
              </a:rPr>
              <a:t>，而在</a:t>
            </a:r>
            <a:r>
              <a:rPr lang="en-US" altLang="zh-CN" sz="2800" b="1">
                <a:solidFill>
                  <a:schemeClr val="dk1"/>
                </a:solidFill>
                <a:latin typeface="+mn-lt"/>
                <a:ea typeface="+mn-ea"/>
              </a:rPr>
              <a:t>2022</a:t>
            </a:r>
            <a:r>
              <a:rPr lang="zh-CN" altLang="en-US" sz="2800" b="1">
                <a:solidFill>
                  <a:schemeClr val="dk1"/>
                </a:solidFill>
                <a:latin typeface="+mn-lt"/>
                <a:ea typeface="+mn-ea"/>
              </a:rPr>
              <a:t>年全国各卷中成为考查热点。</a:t>
            </a:r>
            <a:endParaRPr lang="zh-CN" altLang="en-US" sz="2800" b="1">
              <a:solidFill>
                <a:schemeClr val="dk1"/>
              </a:solidFill>
              <a:latin typeface="+mn-lt"/>
              <a:ea typeface="+mn-ea"/>
            </a:endParaRPr>
          </a:p>
          <a:p>
            <a:pPr marL="514350" indent="-514350" rtl="0" fontAlgn="auto">
              <a:lnSpc>
                <a:spcPts val="3600"/>
              </a:lnSpc>
              <a:spcBef>
                <a:spcPct val="0"/>
              </a:spcBef>
              <a:spcAft>
                <a:spcPts val="3000"/>
              </a:spcAft>
              <a:buFont typeface="+mj-lt"/>
              <a:buAutoNum type="arabicPeriod"/>
            </a:pPr>
            <a:r>
              <a:rPr lang="zh-CN" altLang="en-US" sz="2800" b="1">
                <a:solidFill>
                  <a:schemeClr val="dk1"/>
                </a:solidFill>
                <a:latin typeface="+mn-lt"/>
                <a:ea typeface="+mn-ea"/>
              </a:rPr>
              <a:t>就现有的考查题目看，其考法相对灵活：提问较宽泛，不聚焦于某一技巧</a:t>
            </a:r>
            <a:r>
              <a:rPr lang="en-US" altLang="zh-CN" sz="2800" b="1">
                <a:solidFill>
                  <a:schemeClr val="dk1"/>
                </a:solidFill>
                <a:latin typeface="+mn-lt"/>
                <a:ea typeface="+mn-ea"/>
              </a:rPr>
              <a:t>(2016</a:t>
            </a:r>
            <a:r>
              <a:rPr lang="zh-CN" altLang="en-US" sz="2800" b="1">
                <a:solidFill>
                  <a:schemeClr val="dk1"/>
                </a:solidFill>
                <a:latin typeface="+mn-lt"/>
                <a:ea typeface="+mn-ea"/>
              </a:rPr>
              <a:t>年高考卷除外</a:t>
            </a:r>
            <a:r>
              <a:rPr lang="en-US" altLang="zh-CN" sz="2800" b="1">
                <a:solidFill>
                  <a:schemeClr val="dk1"/>
                </a:solidFill>
                <a:latin typeface="+mn-lt"/>
                <a:ea typeface="+mn-ea"/>
              </a:rPr>
              <a:t>)</a:t>
            </a:r>
            <a:r>
              <a:rPr lang="zh-CN" altLang="en-US" sz="2800" b="1">
                <a:solidFill>
                  <a:schemeClr val="dk1"/>
                </a:solidFill>
                <a:latin typeface="+mn-lt"/>
                <a:ea typeface="+mn-ea"/>
              </a:rPr>
              <a:t>，涉及技巧主要是</a:t>
            </a:r>
            <a:r>
              <a:rPr lang="zh-CN" altLang="en-US" sz="2800">
                <a:solidFill>
                  <a:schemeClr val="dk1"/>
                </a:solidFill>
                <a:latin typeface="+mn-lt"/>
                <a:ea typeface="+mn-ea"/>
              </a:rPr>
              <a:t>抒情手法</a:t>
            </a:r>
            <a:r>
              <a:rPr lang="zh-CN" altLang="en-US" sz="2800" b="1">
                <a:solidFill>
                  <a:schemeClr val="dk1"/>
                </a:solidFill>
                <a:latin typeface="+mn-lt"/>
                <a:ea typeface="+mn-ea"/>
              </a:rPr>
              <a:t>、</a:t>
            </a:r>
            <a:r>
              <a:rPr lang="zh-CN" altLang="en-US" sz="2800">
                <a:solidFill>
                  <a:schemeClr val="dk1"/>
                </a:solidFill>
                <a:latin typeface="+mn-lt"/>
                <a:ea typeface="+mn-ea"/>
              </a:rPr>
              <a:t>表现手法</a:t>
            </a:r>
            <a:r>
              <a:rPr lang="zh-CN" altLang="en-US" sz="2800" b="1">
                <a:solidFill>
                  <a:schemeClr val="dk1"/>
                </a:solidFill>
                <a:latin typeface="+mn-lt"/>
                <a:ea typeface="+mn-ea"/>
              </a:rPr>
              <a:t>、</a:t>
            </a:r>
            <a:r>
              <a:rPr lang="zh-CN" altLang="en-US" sz="2800">
                <a:solidFill>
                  <a:schemeClr val="dk1"/>
                </a:solidFill>
                <a:latin typeface="+mn-lt"/>
                <a:ea typeface="+mn-ea"/>
              </a:rPr>
              <a:t>描写手法</a:t>
            </a:r>
            <a:r>
              <a:rPr lang="zh-CN" altLang="en-US" sz="2800" b="1">
                <a:solidFill>
                  <a:schemeClr val="dk1"/>
                </a:solidFill>
                <a:latin typeface="+mn-lt"/>
                <a:ea typeface="+mn-ea"/>
              </a:rPr>
              <a:t>与</a:t>
            </a:r>
            <a:r>
              <a:rPr lang="zh-CN" altLang="en-US" sz="2800">
                <a:solidFill>
                  <a:schemeClr val="dk1"/>
                </a:solidFill>
                <a:latin typeface="+mn-lt"/>
                <a:ea typeface="+mn-ea"/>
              </a:rPr>
              <a:t>结构技巧</a:t>
            </a:r>
            <a:r>
              <a:rPr lang="zh-CN" altLang="en-US" sz="2800" b="1">
                <a:solidFill>
                  <a:schemeClr val="dk1"/>
                </a:solidFill>
                <a:latin typeface="+mn-lt"/>
                <a:ea typeface="+mn-ea"/>
              </a:rPr>
              <a:t>，而且</a:t>
            </a:r>
            <a:r>
              <a:rPr lang="zh-CN" altLang="en-US" sz="2800">
                <a:solidFill>
                  <a:schemeClr val="dk1"/>
                </a:solidFill>
                <a:latin typeface="+mn-lt"/>
                <a:ea typeface="+mn-ea"/>
              </a:rPr>
              <a:t>重在赏析其效果</a:t>
            </a:r>
            <a:r>
              <a:rPr lang="zh-CN" altLang="en-US" sz="2800" b="1">
                <a:solidFill>
                  <a:schemeClr val="dk1"/>
                </a:solidFill>
                <a:latin typeface="+mn-lt"/>
                <a:ea typeface="+mn-ea"/>
              </a:rPr>
              <a:t>。</a:t>
            </a:r>
            <a:endParaRPr lang="zh-CN" altLang="en-US" sz="2800" b="1">
              <a:solidFill>
                <a:schemeClr val="dk1"/>
              </a:solidFill>
              <a:latin typeface="+mn-lt"/>
              <a:ea typeface="+mn-ea"/>
            </a:endParaRPr>
          </a:p>
        </p:txBody>
      </p:sp>
      <p:pic>
        <p:nvPicPr>
          <p:cNvPr id="4" name="Picture 3" title=""/>
          <p:cNvPicPr>
            <a:picLocks noChangeAspect="1" noChangeArrowheads="1"/>
          </p:cNvPicPr>
          <p:nvPr>
            <p:custDataLst>
              <p:tags r:id="rId7"/>
            </p:custDataLst>
          </p:nvPr>
        </p:nvPicPr>
        <p:blipFill>
          <a:blip r:embed="rId6">
            <a:extLst>
              <a:ext uri="{28A0092B-C50C-407E-A947-70E740481C1C}">
                <a14:useLocalDpi xmlns:a14="http://schemas.microsoft.com/office/drawing/2010/main" val="0"/>
              </a:ext>
            </a:extLst>
          </a:blip>
          <a:srcRect b="20219"/>
          <a:stretch>
            <a:fillRect/>
          </a:stretch>
        </p:blipFill>
        <p:spPr bwMode="auto">
          <a:xfrm flipH="1">
            <a:off x="0" y="4184938"/>
            <a:ext cx="4862329" cy="2386457"/>
          </a:xfrm>
          <a:prstGeom prst="rect">
            <a:avLst/>
          </a:prstGeom>
          <a:noFill/>
          <a:extLst>
            <a:ext uri="{909E8E84-426E-40DD-AFC4-6F175D3DCCD1}">
              <a14:hiddenFill xmlns:a14="http://schemas.microsoft.com/office/drawing/2010/main">
                <a:solidFill>
                  <a:srgbClr val="FFFFFF"/>
                </a:solidFill>
              </a14:hiddenFill>
            </a:ext>
          </a:extLst>
        </p:spPr>
      </p:pic>
      <p:sp>
        <p:nvSpPr>
          <p:cNvPr id="6" name="标题 5" title=""/>
          <p:cNvSpPr>
            <a:spLocks noGrp="1"/>
          </p:cNvSpPr>
          <p:nvPr>
            <p:ph type="title"/>
            <p:custDataLst>
              <p:tags r:id="rId8"/>
            </p:custDataLst>
          </p:nvPr>
        </p:nvSpPr>
        <p:spPr/>
        <p:txBody>
          <a:bodyPr vert="horz" wrap="square" lIns="0" tIns="0" rIns="0" bIns="0" rtlCol="0" anchor="b">
            <a:normAutofit/>
          </a:bodyPr>
          <a:lstStyle/>
          <a:p>
            <a:pPr lvl="0" algn="l">
              <a:buClrTx/>
              <a:buSzTx/>
              <a:buFontTx/>
            </a:pPr>
            <a:r>
              <a:rPr lang="zh-CN" altLang="en-US">
                <a:sym typeface="+mn-ea"/>
              </a:rPr>
              <a:t>命题特点</a:t>
            </a:r>
            <a:endParaRPr lang="zh-CN" altLang="en-US">
              <a:sym typeface="+mn-ea"/>
            </a:endParaRPr>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3"/>
          </p:custDataLst>
        </p:nvPr>
      </p:nvGrpSpPr>
      <p:grpSpPr>
        <a:xfrm>
          <a:off x="0" y="0"/>
          <a:ext cx="0" cy="0"/>
        </a:xfrm>
      </p:grpSpPr>
      <p:pic>
        <p:nvPicPr>
          <p:cNvPr id="4" name="Picture 4" title=""/>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2" name="矩形 1" title=""/>
          <p:cNvSpPr/>
          <p:nvPr>
            <p:custDataLst>
              <p:tags r:id="rId6"/>
            </p:custDataLst>
          </p:nvPr>
        </p:nvSpPr>
        <p:spPr>
          <a:xfrm>
            <a:off x="287740" y="1407582"/>
            <a:ext cx="11616520" cy="5118100"/>
          </a:xfrm>
          <a:prstGeom prst="rect">
            <a:avLst/>
          </a:prstGeom>
        </p:spPr>
        <p:txBody>
          <a:bodyPr wrap="square">
            <a:normAutofit/>
          </a:bodyPr>
          <a:lstStyle/>
          <a:p>
            <a:pPr marL="457200" indent="-457200" rtl="0" fontAlgn="auto">
              <a:lnSpc>
                <a:spcPts val="3600"/>
              </a:lnSpc>
              <a:spcBef>
                <a:spcPct val="0"/>
              </a:spcBef>
              <a:spcAft>
                <a:spcPts val="3000"/>
              </a:spcAft>
              <a:buFont typeface="Wingdings" panose="05000000000000000000" pitchFamily="2" charset="2"/>
              <a:buChar char="n"/>
            </a:pPr>
            <a:r>
              <a:rPr lang="zh-CN" altLang="en-US" sz="2800" b="1">
                <a:solidFill>
                  <a:schemeClr val="tx1"/>
                </a:solidFill>
                <a:latin typeface="+mn-lt"/>
                <a:ea typeface="+mn-ea"/>
              </a:rPr>
              <a:t>这首词结构精巧，变化丰富，请赏析这首词的结构艺术。</a:t>
            </a:r>
            <a:endParaRPr lang="zh-CN" altLang="en-US" sz="2800" b="1">
              <a:solidFill>
                <a:schemeClr val="tx1"/>
              </a:solidFill>
              <a:latin typeface="+mn-lt"/>
              <a:ea typeface="+mn-ea"/>
            </a:endParaRPr>
          </a:p>
          <a:p>
            <a:pPr algn="ctr" rtl="0">
              <a:lnSpc>
                <a:spcPts val="3400"/>
              </a:lnSpc>
              <a:spcBef>
                <a:spcPct val="0"/>
              </a:spcBef>
              <a:spcAft>
                <a:spcPts val="1800"/>
              </a:spcAft>
              <a:defRPr/>
            </a:pPr>
            <a:r>
              <a:rPr lang="zh-CN" altLang="en-US" sz="3600">
                <a:solidFill>
                  <a:schemeClr val="tx1"/>
                </a:solidFill>
                <a:latin typeface="+mn-lt"/>
                <a:ea typeface="+mn-ea"/>
              </a:rPr>
              <a:t>过秦楼</a:t>
            </a:r>
            <a:r>
              <a:rPr lang="en-US" altLang="zh-CN" sz="3600">
                <a:solidFill>
                  <a:schemeClr val="tx1"/>
                </a:solidFill>
                <a:latin typeface="+mn-lt"/>
                <a:ea typeface="+mn-ea"/>
              </a:rPr>
              <a:t>·</a:t>
            </a:r>
            <a:r>
              <a:rPr lang="zh-CN" altLang="en-US" sz="3600">
                <a:solidFill>
                  <a:schemeClr val="tx1"/>
                </a:solidFill>
                <a:latin typeface="+mn-lt"/>
                <a:ea typeface="+mn-ea"/>
              </a:rPr>
              <a:t>秋夜</a:t>
            </a:r>
            <a:endParaRPr lang="zh-CN" altLang="en-US" sz="3600">
              <a:solidFill>
                <a:schemeClr val="tx1"/>
              </a:solidFill>
              <a:latin typeface="+mn-lt"/>
              <a:ea typeface="+mn-ea"/>
            </a:endParaRPr>
          </a:p>
          <a:p>
            <a:pPr algn="ctr">
              <a:lnSpc>
                <a:spcPts val="3400"/>
              </a:lnSpc>
              <a:spcBef>
                <a:spcPct val="0"/>
              </a:spcBef>
              <a:spcAft>
                <a:spcPts val="1800"/>
              </a:spcAft>
            </a:pPr>
            <a:r>
              <a:rPr lang="zh-CN" altLang="en-US" sz="2300" b="1">
                <a:solidFill>
                  <a:schemeClr val="tx1"/>
                </a:solidFill>
                <a:latin typeface="+mn-lt"/>
                <a:ea typeface="+mn-ea"/>
              </a:rPr>
              <a:t>周邦彦</a:t>
            </a:r>
            <a:endParaRPr lang="zh-CN" altLang="en-US" sz="2300" b="1">
              <a:solidFill>
                <a:schemeClr val="tx1"/>
              </a:solidFill>
              <a:latin typeface="+mn-lt"/>
              <a:ea typeface="+mn-ea"/>
            </a:endParaRPr>
          </a:p>
          <a:p>
            <a:pPr indent="720090">
              <a:lnSpc>
                <a:spcPts val="3400"/>
              </a:lnSpc>
              <a:spcBef>
                <a:spcPct val="0"/>
              </a:spcBef>
              <a:spcAft>
                <a:spcPts val="1800"/>
              </a:spcAft>
            </a:pPr>
            <a:r>
              <a:rPr lang="zh-CN" altLang="en-US" sz="2800" b="1">
                <a:solidFill>
                  <a:schemeClr val="tx1"/>
                </a:solidFill>
                <a:latin typeface="+mn-lt"/>
                <a:ea typeface="+mn-ea"/>
              </a:rPr>
              <a:t>水浴清蟾①，叶喧凉吹，巷陌马声初断。闲依露井，笑扑流萤，惹破画罗轻扇。人静夜久凭阑，愁不归眠，立残更箭②。叹年华一瞬，人今千里，梦沉书远。</a:t>
            </a:r>
            <a:endParaRPr lang="zh-CN" altLang="en-US" sz="2800" b="1">
              <a:solidFill>
                <a:schemeClr val="tx1"/>
              </a:solidFill>
              <a:latin typeface="+mn-lt"/>
              <a:ea typeface="+mn-ea"/>
            </a:endParaRPr>
          </a:p>
          <a:p>
            <a:pPr indent="720090">
              <a:lnSpc>
                <a:spcPts val="3400"/>
              </a:lnSpc>
              <a:spcBef>
                <a:spcPct val="0"/>
              </a:spcBef>
              <a:spcAft>
                <a:spcPts val="1800"/>
              </a:spcAft>
            </a:pPr>
            <a:r>
              <a:rPr lang="zh-CN" altLang="en-US" sz="2800" b="1">
                <a:solidFill>
                  <a:schemeClr val="tx1"/>
                </a:solidFill>
                <a:latin typeface="+mn-lt"/>
                <a:ea typeface="+mn-ea"/>
              </a:rPr>
              <a:t>空见说、鬓怯琼梳，容销金镜，渐懒趁时匀染③。梅风地溽④，虹雨苔滋，一架舞红都变。谁信无聊为伊，才减江淹⑤，情伤荀倩⑥。但明河影下，还看稀星数点。</a:t>
            </a:r>
            <a:endParaRPr lang="zh-CN" altLang="en-US" sz="2800" b="1">
              <a:solidFill>
                <a:schemeClr val="tx1"/>
              </a:solidFill>
              <a:latin typeface="+mn-lt"/>
              <a:ea typeface="+mn-ea"/>
            </a:endParaRPr>
          </a:p>
        </p:txBody>
      </p:sp>
      <p:sp>
        <p:nvSpPr>
          <p:cNvPr id="6" name="标题 5" title=""/>
          <p:cNvSpPr>
            <a:spLocks noGrp="1"/>
          </p:cNvSpPr>
          <p:nvPr>
            <p:ph type="title"/>
            <p:custDataLst>
              <p:tags r:id="rId7"/>
            </p:custDataLst>
          </p:nvPr>
        </p:nvSpPr>
        <p:spPr/>
        <p:txBody>
          <a:bodyPr vert="horz" wrap="square" lIns="0" tIns="0" rIns="0" bIns="0" rtlCol="0" anchor="b">
            <a:normAutofit/>
          </a:bodyPr>
          <a:lstStyle/>
          <a:p>
            <a:pPr lvl="0" algn="l">
              <a:buClrTx/>
              <a:buSzTx/>
              <a:buFontTx/>
            </a:pPr>
            <a:r>
              <a:rPr lang="zh-CN" altLang="en-US">
                <a:sym typeface="+mn-ea"/>
              </a:rPr>
              <a:t>活动二、规范简答题作答</a:t>
            </a:r>
            <a:endParaRPr lang="zh-CN" altLang="en-US">
              <a:sym typeface="+mn-ea"/>
            </a:endParaRPr>
          </a:p>
        </p:txBody>
      </p:sp>
    </p:spTree>
    <p:custDataLst>
      <p:tags r:id="rId8"/>
    </p:custDataLst>
  </p:cSld>
  <p:clrMapOvr>
    <a:masterClrMapping/>
  </p:clrMapOvr>
  <p:transition/>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pic>
        <p:nvPicPr>
          <p:cNvPr id="4" name="Picture 4"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2" name="矩形 1" title=""/>
          <p:cNvSpPr/>
          <p:nvPr>
            <p:custDataLst>
              <p:tags r:id="rId5"/>
            </p:custDataLst>
          </p:nvPr>
        </p:nvSpPr>
        <p:spPr>
          <a:xfrm>
            <a:off x="369627" y="3538279"/>
            <a:ext cx="11452746" cy="2707005"/>
          </a:xfrm>
          <a:prstGeom prst="rect">
            <a:avLst/>
          </a:prstGeom>
        </p:spPr>
        <p:txBody>
          <a:bodyPr wrap="square">
            <a:spAutoFit/>
          </a:bodyPr>
          <a:lstStyle/>
          <a:p>
            <a:pPr marL="514350" indent="-514350" algn="just">
              <a:lnSpc>
                <a:spcPts val="3600"/>
              </a:lnSpc>
              <a:spcAft>
                <a:spcPts val="2400"/>
              </a:spcAft>
              <a:buClr>
                <a:srgbClr val="000000"/>
              </a:buClr>
              <a:buFont typeface="+mj-ea"/>
              <a:buAutoNum type="circleNumDbPlain"/>
            </a:pPr>
            <a:r>
              <a:rPr lang="zh-CN" altLang="en-US" sz="2800">
                <a:solidFill>
                  <a:schemeClr val="tx1"/>
                </a:solidFill>
                <a:latin typeface="+mn-lt"/>
                <a:ea typeface="+mn-ea"/>
              </a:rPr>
              <a:t>首尾呼应</a:t>
            </a:r>
            <a:r>
              <a:rPr lang="zh-CN" altLang="en-US" sz="2800" b="1">
                <a:solidFill>
                  <a:schemeClr val="tx1"/>
                </a:solidFill>
                <a:latin typeface="+mn-lt"/>
                <a:ea typeface="+mn-ea"/>
              </a:rPr>
              <a:t>。以秋夜月色皎洁、凉风习习的风景起，以银河朦胧，稀星点点收尾，首尾呼应，</a:t>
            </a:r>
            <a:r>
              <a:rPr lang="zh-CN" altLang="en-US" sz="2800">
                <a:solidFill>
                  <a:schemeClr val="tx1"/>
                </a:solidFill>
                <a:latin typeface="+mn-lt"/>
                <a:ea typeface="+mn-ea"/>
              </a:rPr>
              <a:t>全词浑然一体</a:t>
            </a:r>
            <a:r>
              <a:rPr lang="zh-CN" altLang="en-US" sz="2800" b="1">
                <a:solidFill>
                  <a:schemeClr val="tx1"/>
                </a:solidFill>
                <a:latin typeface="+mn-lt"/>
                <a:ea typeface="+mn-ea"/>
              </a:rPr>
              <a:t>。</a:t>
            </a:r>
            <a:endParaRPr lang="en-US" altLang="zh-CN" sz="2800" b="1">
              <a:solidFill>
                <a:schemeClr val="tx1"/>
              </a:solidFill>
              <a:latin typeface="+mn-lt"/>
              <a:ea typeface="+mn-ea"/>
            </a:endParaRPr>
          </a:p>
          <a:p>
            <a:pPr marL="514350" indent="-514350" algn="just">
              <a:lnSpc>
                <a:spcPts val="3600"/>
              </a:lnSpc>
              <a:spcAft>
                <a:spcPts val="2400"/>
              </a:spcAft>
              <a:buClr>
                <a:srgbClr val="000000"/>
              </a:buClr>
              <a:buFont typeface="+mj-ea"/>
              <a:buAutoNum type="circleNumDbPlain"/>
            </a:pPr>
            <a:r>
              <a:rPr lang="zh-CN" altLang="en-US" sz="2800">
                <a:solidFill>
                  <a:schemeClr val="tx1"/>
                </a:solidFill>
                <a:latin typeface="+mn-lt"/>
                <a:ea typeface="+mn-ea"/>
              </a:rPr>
              <a:t>虚实</a:t>
            </a:r>
            <a:r>
              <a:rPr lang="zh-CN" altLang="en-US" sz="2800" smtClean="0">
                <a:solidFill>
                  <a:schemeClr val="tx1"/>
                </a:solidFill>
                <a:latin typeface="+mn-lt"/>
                <a:ea typeface="+mn-ea"/>
              </a:rPr>
              <a:t>对照</a:t>
            </a:r>
            <a:r>
              <a:rPr lang="zh-CN" altLang="en-US" sz="2800">
                <a:solidFill>
                  <a:schemeClr val="tx1"/>
                </a:solidFill>
                <a:latin typeface="+mn-lt"/>
                <a:ea typeface="+mn-ea"/>
              </a:rPr>
              <a:t>（</a:t>
            </a:r>
            <a:r>
              <a:rPr lang="zh-CN" altLang="en-US" sz="2800" smtClean="0">
                <a:solidFill>
                  <a:schemeClr val="tx1"/>
                </a:solidFill>
                <a:latin typeface="+mn-lt"/>
                <a:ea typeface="+mn-ea"/>
              </a:rPr>
              <a:t>对比手法</a:t>
            </a:r>
            <a:r>
              <a:rPr lang="zh-CN" altLang="en-US" sz="2800">
                <a:solidFill>
                  <a:schemeClr val="tx1"/>
                </a:solidFill>
                <a:latin typeface="+mn-lt"/>
                <a:ea typeface="+mn-ea"/>
              </a:rPr>
              <a:t>）</a:t>
            </a:r>
            <a:r>
              <a:rPr lang="zh-CN" altLang="en-US" sz="2800" b="1" smtClean="0">
                <a:solidFill>
                  <a:schemeClr val="tx1"/>
                </a:solidFill>
                <a:latin typeface="+mn-lt"/>
                <a:ea typeface="+mn-ea"/>
              </a:rPr>
              <a:t>。</a:t>
            </a:r>
            <a:r>
              <a:rPr lang="zh-CN" altLang="en-US" sz="2800" b="1">
                <a:solidFill>
                  <a:schemeClr val="tx1"/>
                </a:solidFill>
                <a:latin typeface="+mn-lt"/>
                <a:ea typeface="+mn-ea"/>
              </a:rPr>
              <a:t>先想象和佳人共享的美好时光，再写“人今千里”的无情现实；上阕写过去秋夜的美好，下阕写溽暑梅雨的难熬，两相对照，</a:t>
            </a:r>
            <a:r>
              <a:rPr lang="zh-CN" altLang="en-US" sz="2800">
                <a:solidFill>
                  <a:schemeClr val="tx1"/>
                </a:solidFill>
                <a:latin typeface="+mn-lt"/>
                <a:ea typeface="+mn-ea"/>
              </a:rPr>
              <a:t>增强了词的感染力</a:t>
            </a:r>
            <a:r>
              <a:rPr lang="zh-CN" altLang="en-US" sz="2800" b="1">
                <a:solidFill>
                  <a:schemeClr val="tx1"/>
                </a:solidFill>
                <a:latin typeface="+mn-lt"/>
                <a:ea typeface="+mn-ea"/>
              </a:rPr>
              <a:t>。</a:t>
            </a:r>
            <a:endParaRPr lang="zh-CN" altLang="en-US" sz="2800" b="1">
              <a:solidFill>
                <a:schemeClr val="tx1"/>
              </a:solidFill>
              <a:latin typeface="+mn-lt"/>
              <a:ea typeface="+mn-ea"/>
            </a:endParaRPr>
          </a:p>
        </p:txBody>
      </p:sp>
      <p:sp>
        <p:nvSpPr>
          <p:cNvPr id="3" name="矩形 2" title=""/>
          <p:cNvSpPr/>
          <p:nvPr>
            <p:custDataLst>
              <p:tags r:id="rId6"/>
            </p:custDataLst>
          </p:nvPr>
        </p:nvSpPr>
        <p:spPr>
          <a:xfrm>
            <a:off x="393511" y="762227"/>
            <a:ext cx="11404979" cy="1938020"/>
          </a:xfrm>
          <a:prstGeom prst="rect">
            <a:avLst/>
          </a:prstGeom>
        </p:spPr>
        <p:txBody>
          <a:bodyPr wrap="square">
            <a:spAutoFit/>
          </a:bodyPr>
          <a:lstStyle/>
          <a:p>
            <a:pPr lvl="0" algn="just">
              <a:lnSpc>
                <a:spcPts val="3600"/>
              </a:lnSpc>
              <a:spcBef>
                <a:spcPct val="0"/>
              </a:spcBef>
              <a:spcAft>
                <a:spcPts val="1800"/>
              </a:spcAft>
            </a:pPr>
            <a:r>
              <a:rPr lang="en-US" altLang="zh-CN" sz="2800" b="1">
                <a:solidFill>
                  <a:schemeClr val="tx1"/>
                </a:solidFill>
                <a:latin typeface="+mn-lt"/>
                <a:ea typeface="+mn-ea"/>
              </a:rPr>
              <a:t>【</a:t>
            </a:r>
            <a:r>
              <a:rPr lang="zh-CN" altLang="en-US" sz="2800" b="1">
                <a:solidFill>
                  <a:schemeClr val="tx1"/>
                </a:solidFill>
                <a:latin typeface="+mn-lt"/>
                <a:ea typeface="+mn-ea"/>
              </a:rPr>
              <a:t>注</a:t>
            </a:r>
            <a:r>
              <a:rPr lang="en-US" altLang="zh-CN" sz="2800" b="1">
                <a:solidFill>
                  <a:schemeClr val="tx1"/>
                </a:solidFill>
                <a:latin typeface="+mn-lt"/>
                <a:ea typeface="+mn-ea"/>
              </a:rPr>
              <a:t>】</a:t>
            </a:r>
            <a:r>
              <a:rPr lang="zh-CN" altLang="en-US" sz="2800" b="1">
                <a:solidFill>
                  <a:schemeClr val="tx1"/>
                </a:solidFill>
                <a:latin typeface="+mn-lt"/>
                <a:ea typeface="+mn-ea"/>
              </a:rPr>
              <a:t>①清蟾：指代明月。②更箭：即更漏，漏壶中立箭表示时间。③匀染：傅粉施朱，即梳妆打扮。④梅风地溽：梅雨季节的风含潮气，地面湿润。⑤江淹：南朝文学家，传说被收五色笔后，再无佳作。⑥荀倩：三国时魏人，妻亡后，因悼亡伤心，岁余亦故去。</a:t>
            </a:r>
            <a:endParaRPr lang="zh-CN" altLang="en-US" sz="2800" b="1">
              <a:solidFill>
                <a:schemeClr val="tx1"/>
              </a:solidFill>
              <a:latin typeface="+mn-lt"/>
              <a:ea typeface="+mn-ea"/>
            </a:endParaRPr>
          </a:p>
        </p:txBody>
      </p:sp>
      <p:pic>
        <p:nvPicPr>
          <p:cNvPr id="5" name="Picture 5"/>
          <p:cNvPicPr>
            <a:picLocks noChangeAspect="1"/>
          </p:cNvPicPr>
          <p:nvPr>
            <p:custDataLst>
              <p:tags r:id="rId8"/>
            </p:custDataLst>
          </p:nvPr>
        </p:nvPicPr>
        <p:blipFill>
          <a:blip r:embed="rId7"/>
          <a:stretch>
            <a:fillRect/>
          </a:stretch>
        </p:blipFill>
        <p:spPr>
          <a:xfrm flipH="1">
            <a:off x="11899900" y="12420600"/>
            <a:ext cx="0" cy="0"/>
          </a:xfrm>
          <a:prstGeom prst="rect">
            <a:avLst/>
          </a:prstGeom>
          <a:ln>
            <a:noFill/>
          </a:ln>
        </p:spPr>
      </p:pic>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pic>
        <p:nvPicPr>
          <p:cNvPr id="3" name="Picture 4"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2" name="矩形 1" title=""/>
          <p:cNvSpPr/>
          <p:nvPr>
            <p:custDataLst>
              <p:tags r:id="rId5"/>
            </p:custDataLst>
          </p:nvPr>
        </p:nvSpPr>
        <p:spPr>
          <a:xfrm>
            <a:off x="359542" y="872476"/>
            <a:ext cx="11472916" cy="5169535"/>
          </a:xfrm>
          <a:prstGeom prst="rect">
            <a:avLst/>
          </a:prstGeom>
        </p:spPr>
        <p:txBody>
          <a:bodyPr wrap="square">
            <a:spAutoFit/>
          </a:bodyPr>
          <a:lstStyle/>
          <a:p>
            <a:pPr marL="514350" indent="-514350" algn="just">
              <a:lnSpc>
                <a:spcPts val="3600"/>
              </a:lnSpc>
              <a:spcAft>
                <a:spcPts val="2400"/>
              </a:spcAft>
              <a:buClr>
                <a:srgbClr val="000000"/>
              </a:buClr>
              <a:buFont typeface="+mj-ea"/>
              <a:buAutoNum type="circleNumDbPlain" startAt="3"/>
            </a:pPr>
            <a:r>
              <a:rPr lang="zh-CN" altLang="en-US" sz="2800">
                <a:solidFill>
                  <a:schemeClr val="tx1"/>
                </a:solidFill>
                <a:latin typeface="+mn-lt"/>
                <a:ea typeface="+mn-ea"/>
              </a:rPr>
              <a:t>时空转换</a:t>
            </a:r>
            <a:r>
              <a:rPr lang="zh-CN" altLang="en-US" sz="2800" b="1">
                <a:solidFill>
                  <a:schemeClr val="tx1"/>
                </a:solidFill>
                <a:latin typeface="+mn-lt"/>
                <a:ea typeface="+mn-ea"/>
              </a:rPr>
              <a:t>。上阕先写秋夜此时，后回忆以前游子佳人共度的快乐时光，然后又回到秋夜无眠的愁苦现实。下阕最后回到眼前秋夜观星的现实，</a:t>
            </a:r>
            <a:r>
              <a:rPr lang="zh-CN" altLang="en-US" sz="2800">
                <a:solidFill>
                  <a:schemeClr val="tx1"/>
                </a:solidFill>
                <a:latin typeface="+mn-lt"/>
                <a:ea typeface="+mn-ea"/>
              </a:rPr>
              <a:t>拓展了诗歌的境界</a:t>
            </a:r>
            <a:r>
              <a:rPr lang="zh-CN" altLang="en-US" sz="2800" b="1">
                <a:solidFill>
                  <a:schemeClr val="tx1"/>
                </a:solidFill>
                <a:latin typeface="+mn-lt"/>
                <a:ea typeface="+mn-ea"/>
              </a:rPr>
              <a:t>。</a:t>
            </a:r>
            <a:endParaRPr lang="en-US" altLang="zh-CN" sz="2800" b="1">
              <a:solidFill>
                <a:schemeClr val="tx1"/>
              </a:solidFill>
              <a:latin typeface="+mn-lt"/>
              <a:ea typeface="+mn-ea"/>
            </a:endParaRPr>
          </a:p>
          <a:p>
            <a:pPr marL="514350" indent="-514350" algn="just">
              <a:lnSpc>
                <a:spcPts val="3600"/>
              </a:lnSpc>
              <a:spcAft>
                <a:spcPts val="2400"/>
              </a:spcAft>
              <a:buClr>
                <a:srgbClr val="000000"/>
              </a:buClr>
              <a:buFont typeface="+mj-ea"/>
              <a:buAutoNum type="circleNumDbPlain" startAt="3"/>
            </a:pPr>
            <a:r>
              <a:rPr lang="zh-CN" altLang="en-US" sz="2800">
                <a:solidFill>
                  <a:schemeClr val="tx1"/>
                </a:solidFill>
                <a:latin typeface="+mn-lt"/>
                <a:ea typeface="+mn-ea"/>
              </a:rPr>
              <a:t>过渡巧妙</a:t>
            </a:r>
            <a:r>
              <a:rPr lang="zh-CN" altLang="en-US" sz="2800" b="1">
                <a:solidFill>
                  <a:schemeClr val="tx1"/>
                </a:solidFill>
                <a:latin typeface="+mn-lt"/>
                <a:ea typeface="+mn-ea"/>
              </a:rPr>
              <a:t>。上阕结尾写到“叹年华”，下阕开头写到“空见说”，由想象佳人憔悴入笔，</a:t>
            </a:r>
            <a:r>
              <a:rPr lang="zh-CN" altLang="en-US" sz="2800">
                <a:solidFill>
                  <a:schemeClr val="tx1"/>
                </a:solidFill>
                <a:latin typeface="+mn-lt"/>
                <a:ea typeface="+mn-ea"/>
              </a:rPr>
              <a:t>上下阕情感打通</a:t>
            </a:r>
            <a:r>
              <a:rPr lang="zh-CN" altLang="en-US" sz="2800" b="1">
                <a:solidFill>
                  <a:schemeClr val="tx1"/>
                </a:solidFill>
                <a:latin typeface="+mn-lt"/>
                <a:ea typeface="+mn-ea"/>
              </a:rPr>
              <a:t>。</a:t>
            </a:r>
            <a:endParaRPr lang="en-US" altLang="zh-CN" sz="2800" b="1">
              <a:solidFill>
                <a:schemeClr val="tx1"/>
              </a:solidFill>
              <a:latin typeface="+mn-lt"/>
              <a:ea typeface="+mn-ea"/>
            </a:endParaRPr>
          </a:p>
          <a:p>
            <a:pPr marL="514350" indent="-514350" algn="just">
              <a:lnSpc>
                <a:spcPts val="3600"/>
              </a:lnSpc>
              <a:spcAft>
                <a:spcPts val="2400"/>
              </a:spcAft>
              <a:buClr>
                <a:srgbClr val="000000"/>
              </a:buClr>
              <a:buFont typeface="+mj-ea"/>
              <a:buAutoNum type="circleNumDbPlain" startAt="3"/>
            </a:pPr>
            <a:r>
              <a:rPr lang="zh-CN" altLang="en-US" sz="2800">
                <a:solidFill>
                  <a:schemeClr val="tx1"/>
                </a:solidFill>
                <a:latin typeface="+mn-lt"/>
                <a:ea typeface="+mn-ea"/>
              </a:rPr>
              <a:t>以景结情</a:t>
            </a:r>
            <a:r>
              <a:rPr lang="zh-CN" altLang="en-US" sz="2800" b="1">
                <a:solidFill>
                  <a:schemeClr val="tx1"/>
                </a:solidFill>
                <a:latin typeface="+mn-lt"/>
                <a:ea typeface="+mn-ea"/>
              </a:rPr>
              <a:t>。“但明河影下，还看稀星数点”，写出词人夜久独立之情状，</a:t>
            </a:r>
            <a:r>
              <a:rPr lang="zh-CN" altLang="en-US" sz="2800">
                <a:solidFill>
                  <a:schemeClr val="tx1"/>
                </a:solidFill>
                <a:latin typeface="+mn-lt"/>
                <a:ea typeface="+mn-ea"/>
              </a:rPr>
              <a:t>令人回味无穷</a:t>
            </a:r>
            <a:r>
              <a:rPr lang="zh-CN" altLang="en-US" sz="2800" b="1">
                <a:solidFill>
                  <a:schemeClr val="tx1"/>
                </a:solidFill>
                <a:latin typeface="+mn-lt"/>
                <a:ea typeface="+mn-ea"/>
              </a:rPr>
              <a:t>。</a:t>
            </a:r>
            <a:endParaRPr lang="en-US" altLang="zh-CN" sz="2800" b="1">
              <a:solidFill>
                <a:schemeClr val="tx1"/>
              </a:solidFill>
              <a:latin typeface="+mn-lt"/>
              <a:ea typeface="+mn-ea"/>
            </a:endParaRPr>
          </a:p>
          <a:p>
            <a:pPr marL="514350" indent="-514350" algn="just">
              <a:lnSpc>
                <a:spcPts val="3600"/>
              </a:lnSpc>
              <a:spcAft>
                <a:spcPts val="2400"/>
              </a:spcAft>
              <a:buClr>
                <a:srgbClr val="000000"/>
              </a:buClr>
              <a:buFont typeface="+mj-ea"/>
              <a:buAutoNum type="circleNumDbPlain" startAt="3"/>
            </a:pPr>
            <a:r>
              <a:rPr lang="zh-CN" altLang="en-US" sz="2800">
                <a:solidFill>
                  <a:schemeClr val="tx1"/>
                </a:solidFill>
                <a:latin typeface="+mn-lt"/>
                <a:ea typeface="+mn-ea"/>
              </a:rPr>
              <a:t>照应标题</a:t>
            </a:r>
            <a:r>
              <a:rPr lang="zh-CN" altLang="en-US" sz="2800" b="1">
                <a:solidFill>
                  <a:schemeClr val="tx1"/>
                </a:solidFill>
                <a:latin typeface="+mn-lt"/>
                <a:ea typeface="+mn-ea"/>
              </a:rPr>
              <a:t>。“水浴清蟾，叶喧凉吹”，“明河”“稀星”等处，</a:t>
            </a:r>
            <a:r>
              <a:rPr lang="zh-CN" altLang="en-US" sz="2800">
                <a:solidFill>
                  <a:schemeClr val="tx1"/>
                </a:solidFill>
                <a:latin typeface="+mn-lt"/>
                <a:ea typeface="+mn-ea"/>
              </a:rPr>
              <a:t>点明题目中“秋夜”之意</a:t>
            </a:r>
            <a:r>
              <a:rPr lang="zh-CN" altLang="en-US" sz="2800" b="1">
                <a:solidFill>
                  <a:schemeClr val="tx1"/>
                </a:solidFill>
                <a:latin typeface="+mn-lt"/>
                <a:ea typeface="+mn-ea"/>
              </a:rPr>
              <a:t>，</a:t>
            </a:r>
            <a:r>
              <a:rPr lang="zh-CN" altLang="en-US" sz="2800">
                <a:solidFill>
                  <a:schemeClr val="tx1"/>
                </a:solidFill>
                <a:latin typeface="+mn-lt"/>
                <a:ea typeface="+mn-ea"/>
              </a:rPr>
              <a:t>整首词和题目融为一体</a:t>
            </a:r>
            <a:r>
              <a:rPr lang="zh-CN" altLang="en-US" sz="2800" b="1">
                <a:solidFill>
                  <a:schemeClr val="tx1"/>
                </a:solidFill>
                <a:latin typeface="+mn-lt"/>
                <a:ea typeface="+mn-ea"/>
              </a:rPr>
              <a:t>。</a:t>
            </a:r>
            <a:endParaRPr lang="zh-CN" altLang="en-US" sz="2800" b="1">
              <a:solidFill>
                <a:schemeClr val="tx1"/>
              </a:solidFill>
              <a:latin typeface="+mn-lt"/>
              <a:ea typeface="+mn-ea"/>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pic>
        <p:nvPicPr>
          <p:cNvPr id="6" name="Picture 4"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3" name="矩形 2" title=""/>
          <p:cNvSpPr/>
          <p:nvPr>
            <p:custDataLst>
              <p:tags r:id="rId5"/>
            </p:custDataLst>
          </p:nvPr>
        </p:nvSpPr>
        <p:spPr>
          <a:xfrm>
            <a:off x="389743" y="1676131"/>
            <a:ext cx="11412515" cy="3784600"/>
          </a:xfrm>
          <a:prstGeom prst="rect">
            <a:avLst/>
          </a:prstGeom>
        </p:spPr>
        <p:txBody>
          <a:bodyPr wrap="square">
            <a:normAutofit/>
          </a:bodyPr>
          <a:lstStyle/>
          <a:p>
            <a:pPr indent="720090" rtl="0" fontAlgn="auto">
              <a:lnSpc>
                <a:spcPts val="3600"/>
              </a:lnSpc>
              <a:spcBef>
                <a:spcPct val="0"/>
              </a:spcBef>
              <a:spcAft>
                <a:spcPts val="2400"/>
              </a:spcAft>
              <a:defRPr/>
            </a:pPr>
            <a:r>
              <a:rPr lang="zh-CN" altLang="en-US" sz="2800" b="1">
                <a:solidFill>
                  <a:schemeClr val="tx1"/>
                </a:solidFill>
                <a:latin typeface="+mn-lt"/>
                <a:ea typeface="+mn-ea"/>
              </a:rPr>
              <a:t>赏析表达技巧题一般分为三个步骤：</a:t>
            </a:r>
            <a:r>
              <a:rPr lang="zh-CN" altLang="en-US" sz="2800" smtClean="0">
                <a:solidFill>
                  <a:schemeClr val="tx1"/>
                </a:solidFill>
                <a:latin typeface="+mn-lt"/>
                <a:ea typeface="+mn-ea"/>
              </a:rPr>
              <a:t>点</a:t>
            </a:r>
            <a:r>
              <a:rPr lang="zh-CN" altLang="en-US" sz="2800">
                <a:solidFill>
                  <a:schemeClr val="tx1"/>
                </a:solidFill>
                <a:latin typeface="+mn-lt"/>
                <a:ea typeface="+mn-ea"/>
              </a:rPr>
              <a:t>（</a:t>
            </a:r>
            <a:r>
              <a:rPr lang="zh-CN" altLang="en-US" sz="2800" smtClean="0">
                <a:solidFill>
                  <a:schemeClr val="tx1"/>
                </a:solidFill>
                <a:latin typeface="+mn-lt"/>
                <a:ea typeface="+mn-ea"/>
              </a:rPr>
              <a:t>点明</a:t>
            </a:r>
            <a:r>
              <a:rPr lang="zh-CN" altLang="en-US" sz="2800">
                <a:solidFill>
                  <a:schemeClr val="tx1"/>
                </a:solidFill>
                <a:latin typeface="+mn-lt"/>
                <a:ea typeface="+mn-ea"/>
              </a:rPr>
              <a:t>技巧</a:t>
            </a:r>
            <a:r>
              <a:rPr lang="zh-CN" altLang="en-US" sz="2800" smtClean="0">
                <a:solidFill>
                  <a:schemeClr val="tx1"/>
                </a:solidFill>
                <a:latin typeface="+mn-lt"/>
                <a:ea typeface="+mn-ea"/>
              </a:rPr>
              <a:t>名称</a:t>
            </a:r>
            <a:r>
              <a:rPr lang="zh-CN" altLang="en-US" sz="2800">
                <a:solidFill>
                  <a:schemeClr val="tx1"/>
                </a:solidFill>
                <a:latin typeface="+mn-lt"/>
                <a:ea typeface="+mn-ea"/>
              </a:rPr>
              <a:t>）</a:t>
            </a:r>
            <a:r>
              <a:rPr lang="zh-CN" altLang="en-US" sz="2800" b="1" smtClean="0">
                <a:solidFill>
                  <a:schemeClr val="tx1"/>
                </a:solidFill>
                <a:latin typeface="+mn-lt"/>
                <a:ea typeface="+mn-ea"/>
              </a:rPr>
              <a:t>＋</a:t>
            </a:r>
            <a:r>
              <a:rPr lang="zh-CN" altLang="en-US" sz="2800" smtClean="0">
                <a:solidFill>
                  <a:schemeClr val="tx1"/>
                </a:solidFill>
                <a:latin typeface="+mn-lt"/>
                <a:ea typeface="+mn-ea"/>
              </a:rPr>
              <a:t>释</a:t>
            </a:r>
            <a:r>
              <a:rPr lang="zh-CN" altLang="en-US" sz="2800">
                <a:solidFill>
                  <a:schemeClr val="tx1"/>
                </a:solidFill>
                <a:latin typeface="+mn-lt"/>
                <a:ea typeface="+mn-ea"/>
              </a:rPr>
              <a:t>（</a:t>
            </a:r>
            <a:r>
              <a:rPr lang="zh-CN" altLang="en-US" sz="2800" smtClean="0">
                <a:solidFill>
                  <a:schemeClr val="tx1"/>
                </a:solidFill>
                <a:latin typeface="+mn-lt"/>
                <a:ea typeface="+mn-ea"/>
              </a:rPr>
              <a:t>解释</a:t>
            </a:r>
            <a:r>
              <a:rPr lang="zh-CN" altLang="en-US" sz="2800">
                <a:solidFill>
                  <a:schemeClr val="tx1"/>
                </a:solidFill>
                <a:latin typeface="+mn-lt"/>
                <a:ea typeface="+mn-ea"/>
              </a:rPr>
              <a:t>技巧</a:t>
            </a:r>
            <a:r>
              <a:rPr lang="zh-CN" altLang="en-US" sz="2800" smtClean="0">
                <a:solidFill>
                  <a:schemeClr val="tx1"/>
                </a:solidFill>
                <a:latin typeface="+mn-lt"/>
                <a:ea typeface="+mn-ea"/>
              </a:rPr>
              <a:t>运用</a:t>
            </a:r>
            <a:r>
              <a:rPr lang="zh-CN" altLang="en-US" sz="2800">
                <a:solidFill>
                  <a:schemeClr val="tx1"/>
                </a:solidFill>
                <a:latin typeface="+mn-lt"/>
                <a:ea typeface="+mn-ea"/>
              </a:rPr>
              <a:t>）</a:t>
            </a:r>
            <a:r>
              <a:rPr lang="zh-CN" altLang="en-US" sz="2800" b="1" smtClean="0">
                <a:solidFill>
                  <a:schemeClr val="tx1"/>
                </a:solidFill>
                <a:latin typeface="+mn-lt"/>
                <a:ea typeface="+mn-ea"/>
              </a:rPr>
              <a:t>＋</a:t>
            </a:r>
            <a:r>
              <a:rPr lang="zh-CN" altLang="en-US" sz="2800" smtClean="0">
                <a:solidFill>
                  <a:schemeClr val="tx1"/>
                </a:solidFill>
                <a:latin typeface="+mn-lt"/>
                <a:ea typeface="+mn-ea"/>
              </a:rPr>
              <a:t>效</a:t>
            </a:r>
            <a:r>
              <a:rPr lang="zh-CN" altLang="en-US" sz="2800">
                <a:solidFill>
                  <a:schemeClr val="tx1"/>
                </a:solidFill>
                <a:latin typeface="+mn-lt"/>
                <a:ea typeface="+mn-ea"/>
              </a:rPr>
              <a:t>（</a:t>
            </a:r>
            <a:r>
              <a:rPr lang="zh-CN" altLang="en-US" sz="2800" smtClean="0">
                <a:solidFill>
                  <a:schemeClr val="tx1"/>
                </a:solidFill>
                <a:latin typeface="+mn-lt"/>
                <a:ea typeface="+mn-ea"/>
              </a:rPr>
              <a:t>分析</a:t>
            </a:r>
            <a:r>
              <a:rPr lang="zh-CN" altLang="en-US" sz="2800">
                <a:solidFill>
                  <a:schemeClr val="tx1"/>
                </a:solidFill>
                <a:latin typeface="+mn-lt"/>
                <a:ea typeface="+mn-ea"/>
              </a:rPr>
              <a:t>技巧在塑造人物</a:t>
            </a:r>
            <a:r>
              <a:rPr lang="zh-CN" altLang="en-US" sz="2800" b="1">
                <a:solidFill>
                  <a:schemeClr val="tx1"/>
                </a:solidFill>
                <a:latin typeface="+mn-lt"/>
                <a:ea typeface="+mn-ea"/>
              </a:rPr>
              <a:t>、</a:t>
            </a:r>
            <a:r>
              <a:rPr lang="zh-CN" altLang="en-US" sz="2800">
                <a:solidFill>
                  <a:schemeClr val="tx1"/>
                </a:solidFill>
                <a:latin typeface="+mn-lt"/>
                <a:ea typeface="+mn-ea"/>
              </a:rPr>
              <a:t>表情达意方面的</a:t>
            </a:r>
            <a:r>
              <a:rPr lang="zh-CN" altLang="en-US" sz="2800" smtClean="0">
                <a:solidFill>
                  <a:schemeClr val="tx1"/>
                </a:solidFill>
                <a:latin typeface="+mn-lt"/>
                <a:ea typeface="+mn-ea"/>
              </a:rPr>
              <a:t>作用</a:t>
            </a:r>
            <a:r>
              <a:rPr lang="zh-CN" altLang="en-US" sz="2800">
                <a:solidFill>
                  <a:schemeClr val="tx1"/>
                </a:solidFill>
                <a:latin typeface="+mn-lt"/>
                <a:ea typeface="+mn-ea"/>
              </a:rPr>
              <a:t>）</a:t>
            </a:r>
            <a:r>
              <a:rPr lang="zh-CN" altLang="en-US" sz="2800" b="1" smtClean="0">
                <a:solidFill>
                  <a:schemeClr val="tx1"/>
                </a:solidFill>
                <a:latin typeface="+mn-lt"/>
                <a:ea typeface="+mn-ea"/>
              </a:rPr>
              <a:t>。</a:t>
            </a:r>
            <a:r>
              <a:rPr lang="zh-CN" altLang="en-US" sz="2800" b="1">
                <a:solidFill>
                  <a:schemeClr val="tx1"/>
                </a:solidFill>
                <a:latin typeface="+mn-lt"/>
                <a:ea typeface="+mn-ea"/>
              </a:rPr>
              <a:t>其中首尾步骤最重要。</a:t>
            </a:r>
            <a:endParaRPr lang="zh-CN" altLang="en-US" sz="2800" b="1">
              <a:solidFill>
                <a:schemeClr val="tx1"/>
              </a:solidFill>
              <a:latin typeface="+mn-lt"/>
              <a:ea typeface="+mn-ea"/>
            </a:endParaRPr>
          </a:p>
          <a:p>
            <a:pPr indent="90170" rtl="0" fontAlgn="auto">
              <a:lnSpc>
                <a:spcPts val="3600"/>
              </a:lnSpc>
              <a:spcBef>
                <a:spcPct val="0"/>
              </a:spcBef>
              <a:spcAft>
                <a:spcPts val="2400"/>
              </a:spcAft>
              <a:buFontTx/>
              <a:buNone/>
              <a:defRPr/>
            </a:pPr>
            <a:r>
              <a:rPr lang="en-US" altLang="zh-CN" sz="2800" b="1">
                <a:solidFill>
                  <a:schemeClr val="tx1"/>
                </a:solidFill>
                <a:latin typeface="+mn-lt"/>
                <a:ea typeface="+mn-ea"/>
              </a:rPr>
              <a:t>1.</a:t>
            </a:r>
            <a:r>
              <a:rPr lang="zh-CN" altLang="en-US" sz="2800" b="1">
                <a:solidFill>
                  <a:schemeClr val="tx1"/>
                </a:solidFill>
                <a:latin typeface="+mn-lt"/>
                <a:ea typeface="+mn-ea"/>
              </a:rPr>
              <a:t>准确指出诗歌运用的结构技巧。</a:t>
            </a:r>
            <a:endParaRPr lang="en-US" altLang="zh-CN" sz="2800" b="1">
              <a:solidFill>
                <a:schemeClr val="tx1"/>
              </a:solidFill>
              <a:latin typeface="+mn-lt"/>
              <a:ea typeface="+mn-ea"/>
            </a:endParaRPr>
          </a:p>
          <a:p>
            <a:pPr indent="90170" rtl="0" fontAlgn="auto">
              <a:lnSpc>
                <a:spcPts val="3600"/>
              </a:lnSpc>
              <a:spcBef>
                <a:spcPct val="0"/>
              </a:spcBef>
              <a:spcAft>
                <a:spcPts val="2400"/>
              </a:spcAft>
              <a:buFontTx/>
              <a:buNone/>
              <a:defRPr/>
            </a:pPr>
            <a:r>
              <a:rPr lang="en-US" altLang="zh-CN" sz="2800" b="1">
                <a:solidFill>
                  <a:schemeClr val="tx1"/>
                </a:solidFill>
                <a:latin typeface="+mn-lt"/>
                <a:ea typeface="+mn-ea"/>
              </a:rPr>
              <a:t>2.</a:t>
            </a:r>
            <a:r>
              <a:rPr lang="zh-CN" altLang="en-US" sz="2800" b="1">
                <a:solidFill>
                  <a:schemeClr val="tx1"/>
                </a:solidFill>
                <a:latin typeface="+mn-lt"/>
                <a:ea typeface="+mn-ea"/>
              </a:rPr>
              <a:t>结合诗句分析这种技巧是如何体现的。</a:t>
            </a:r>
            <a:endParaRPr lang="en-US" altLang="zh-CN" sz="2800" b="1">
              <a:solidFill>
                <a:schemeClr val="tx1"/>
              </a:solidFill>
              <a:latin typeface="+mn-lt"/>
              <a:ea typeface="+mn-ea"/>
            </a:endParaRPr>
          </a:p>
          <a:p>
            <a:pPr indent="90170" rtl="0" fontAlgn="auto">
              <a:lnSpc>
                <a:spcPts val="3600"/>
              </a:lnSpc>
              <a:spcBef>
                <a:spcPct val="0"/>
              </a:spcBef>
              <a:spcAft>
                <a:spcPts val="2400"/>
              </a:spcAft>
              <a:buFontTx/>
              <a:buNone/>
              <a:defRPr/>
            </a:pPr>
            <a:r>
              <a:rPr lang="en-US" altLang="zh-CN" sz="2800" b="1">
                <a:solidFill>
                  <a:schemeClr val="tx1"/>
                </a:solidFill>
                <a:latin typeface="+mn-lt"/>
                <a:ea typeface="+mn-ea"/>
              </a:rPr>
              <a:t>3.</a:t>
            </a:r>
            <a:r>
              <a:rPr lang="zh-CN" altLang="en-US" sz="2800" b="1">
                <a:solidFill>
                  <a:schemeClr val="tx1"/>
                </a:solidFill>
                <a:latin typeface="+mn-lt"/>
                <a:ea typeface="+mn-ea"/>
              </a:rPr>
              <a:t>分析诗人选用这种结构技巧的表达效果。</a:t>
            </a:r>
            <a:endParaRPr lang="zh-CN" altLang="en-US" sz="2800" b="1">
              <a:solidFill>
                <a:schemeClr val="tx1"/>
              </a:solidFill>
              <a:latin typeface="+mn-lt"/>
              <a:ea typeface="+mn-ea"/>
            </a:endParaRPr>
          </a:p>
        </p:txBody>
      </p:sp>
      <p:sp>
        <p:nvSpPr>
          <p:cNvPr id="4" name="矩形 3" title=""/>
          <p:cNvSpPr/>
          <p:nvPr>
            <p:custDataLst>
              <p:tags r:id="rId6"/>
            </p:custDataLst>
          </p:nvPr>
        </p:nvSpPr>
        <p:spPr>
          <a:xfrm>
            <a:off x="4618673" y="629531"/>
            <a:ext cx="2926080" cy="922020"/>
          </a:xfrm>
          <a:prstGeom prst="rect">
            <a:avLst/>
          </a:prstGeom>
        </p:spPr>
        <p:txBody>
          <a:bodyPr wrap="square">
            <a:normAutofit fontScale="90000"/>
          </a:bodyPr>
          <a:lstStyle/>
          <a:p>
            <a:pPr rtl="0">
              <a:defRPr/>
            </a:pPr>
            <a:r>
              <a:rPr lang="zh-CN" altLang="en-US" sz="5400">
                <a:solidFill>
                  <a:schemeClr val="tx1"/>
                </a:solidFill>
                <a:latin typeface="+mn-lt"/>
                <a:ea typeface="+mn-ea"/>
              </a:rPr>
              <a:t>点拨关键</a:t>
            </a:r>
            <a:endParaRPr lang="zh-CN" altLang="en-US" sz="5400">
              <a:solidFill>
                <a:schemeClr val="tx1"/>
              </a:solidFill>
              <a:latin typeface="+mn-lt"/>
              <a:ea typeface="+mn-ea"/>
            </a:endParaRPr>
          </a:p>
        </p:txBody>
      </p:sp>
      <p:sp>
        <p:nvSpPr>
          <p:cNvPr id="5" name="矩形 4" title=""/>
          <p:cNvSpPr/>
          <p:nvPr>
            <p:custDataLst>
              <p:tags r:id="rId7"/>
            </p:custDataLst>
          </p:nvPr>
        </p:nvSpPr>
        <p:spPr>
          <a:xfrm>
            <a:off x="2798804" y="5608957"/>
            <a:ext cx="6594392" cy="1630045"/>
          </a:xfrm>
          <a:prstGeom prst="rect">
            <a:avLst/>
          </a:prstGeom>
        </p:spPr>
        <p:txBody>
          <a:bodyPr wrap="square">
            <a:normAutofit/>
          </a:bodyPr>
          <a:lstStyle/>
          <a:p>
            <a:pPr algn="ctr" rtl="0" fontAlgn="auto">
              <a:lnSpc>
                <a:spcPts val="6000"/>
              </a:lnSpc>
              <a:spcBef>
                <a:spcPct val="0"/>
              </a:spcBef>
              <a:spcAft>
                <a:spcPct val="0"/>
              </a:spcAft>
              <a:buFontTx/>
              <a:buNone/>
              <a:defRPr/>
            </a:pPr>
            <a:r>
              <a:rPr lang="zh-CN" altLang="en-US" sz="3200">
                <a:solidFill>
                  <a:schemeClr val="tx1"/>
                </a:solidFill>
                <a:latin typeface="+mn-lt"/>
                <a:ea typeface="+mn-ea"/>
              </a:rPr>
              <a:t>结构技巧  </a:t>
            </a:r>
            <a:r>
              <a:rPr lang="en-US" altLang="zh-CN" sz="3600" b="1">
                <a:solidFill>
                  <a:schemeClr val="tx1"/>
                </a:solidFill>
                <a:latin typeface="+mn-lt"/>
                <a:ea typeface="+mn-ea"/>
              </a:rPr>
              <a:t>+ </a:t>
            </a:r>
            <a:r>
              <a:rPr lang="zh-CN" altLang="en-US" sz="3200">
                <a:solidFill>
                  <a:schemeClr val="tx1"/>
                </a:solidFill>
                <a:latin typeface="+mn-lt"/>
                <a:ea typeface="+mn-ea"/>
              </a:rPr>
              <a:t>具体分析  </a:t>
            </a:r>
            <a:r>
              <a:rPr lang="en-US" altLang="zh-CN" sz="3600" b="1">
                <a:solidFill>
                  <a:schemeClr val="tx1"/>
                </a:solidFill>
                <a:latin typeface="+mn-lt"/>
                <a:ea typeface="+mn-ea"/>
              </a:rPr>
              <a:t>+ </a:t>
            </a:r>
            <a:r>
              <a:rPr lang="zh-CN" altLang="en-US" sz="3200">
                <a:solidFill>
                  <a:schemeClr val="tx1"/>
                </a:solidFill>
                <a:latin typeface="+mn-lt"/>
                <a:ea typeface="+mn-ea"/>
              </a:rPr>
              <a:t>表达效果</a:t>
            </a:r>
            <a:endParaRPr lang="zh-CN" altLang="en-US" sz="3200">
              <a:solidFill>
                <a:schemeClr val="tx1"/>
              </a:solidFill>
              <a:latin typeface="+mn-lt"/>
              <a:ea typeface="+mn-ea"/>
            </a:endParaRPr>
          </a:p>
        </p:txBody>
      </p:sp>
      <p:pic>
        <p:nvPicPr>
          <p:cNvPr id="7" name="Picture 2" title=""/>
          <p:cNvPicPr>
            <a:picLocks noChangeAspect="1" noChangeArrowheads="1"/>
          </p:cNvPicPr>
          <p:nvPr>
            <p:custDataLst>
              <p:tags r:id="rId9"/>
            </p:custDataLst>
          </p:nvPr>
        </p:nvPicPr>
        <p:blipFill>
          <a:blip r:embed="rId8">
            <a:extLst>
              <a:ext uri="{28A0092B-C50C-407E-A947-70E740481C1C}">
                <a14:useLocalDpi xmlns:a14="http://schemas.microsoft.com/office/drawing/2010/main" val="0"/>
              </a:ext>
            </a:extLst>
          </a:blip>
          <a:srcRect l="8818" t="2643" r="54038" b="44237"/>
          <a:stretch>
            <a:fillRect/>
          </a:stretch>
        </p:blipFill>
        <p:spPr bwMode="auto">
          <a:xfrm>
            <a:off x="10669441" y="4803267"/>
            <a:ext cx="1413377" cy="20213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3"/>
          </p:custDataLst>
        </p:nvPr>
      </p:nvGrpSpPr>
      <p:grpSpPr>
        <a:xfrm>
          <a:off x="0" y="0"/>
          <a:ext cx="0" cy="0"/>
        </a:xfrm>
      </p:grpSpPr>
      <p:pic>
        <p:nvPicPr>
          <p:cNvPr id="7" name="Picture 4" title=""/>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6" name="TextBox 5" title=""/>
          <p:cNvSpPr txBox="1"/>
          <p:nvPr>
            <p:custDataLst>
              <p:tags r:id="rId6"/>
            </p:custDataLst>
          </p:nvPr>
        </p:nvSpPr>
        <p:spPr>
          <a:xfrm>
            <a:off x="4229945" y="1196971"/>
            <a:ext cx="3732110" cy="797560"/>
          </a:xfrm>
          <a:prstGeom prst="rect">
            <a:avLst/>
          </a:prstGeom>
          <a:noFill/>
        </p:spPr>
        <p:txBody>
          <a:bodyPr wrap="square" lIns="121917" tIns="60958" rIns="121917" bIns="60958" rtlCol="0">
            <a:normAutofit fontScale="90000"/>
          </a:bodyPr>
          <a:lstStyle/>
          <a:p>
            <a:pPr algn="ctr" rtl="0">
              <a:defRPr/>
            </a:pPr>
            <a:r>
              <a:rPr lang="zh-CN" altLang="en-US" sz="4400">
                <a:gradFill>
                  <a:gsLst>
                    <a:gs pos="0">
                      <a:schemeClr val="accent1">
                        <a:lumMod val="50000"/>
                      </a:schemeClr>
                    </a:gs>
                    <a:gs pos="45000">
                      <a:schemeClr val="accent2">
                        <a:lumMod val="50000"/>
                      </a:schemeClr>
                    </a:gs>
                    <a:gs pos="70000">
                      <a:schemeClr val="accent3">
                        <a:lumMod val="50000"/>
                      </a:schemeClr>
                    </a:gs>
                    <a:gs pos="100000">
                      <a:schemeClr val="accent4">
                        <a:lumMod val="50000"/>
                      </a:schemeClr>
                    </a:gs>
                  </a:gsLst>
                  <a:lin ang="5400000"/>
                </a:gradFill>
                <a:latin typeface="+mn-lt"/>
                <a:ea typeface="+mn-ea"/>
              </a:rPr>
              <a:t>诗歌结构技巧</a:t>
            </a:r>
            <a:endParaRPr lang="zh-CN" altLang="en-US" sz="4400">
              <a:gradFill>
                <a:gsLst>
                  <a:gs pos="0">
                    <a:schemeClr val="accent1">
                      <a:lumMod val="50000"/>
                    </a:schemeClr>
                  </a:gs>
                  <a:gs pos="45000">
                    <a:schemeClr val="accent2">
                      <a:lumMod val="50000"/>
                    </a:schemeClr>
                  </a:gs>
                  <a:gs pos="70000">
                    <a:schemeClr val="accent3">
                      <a:lumMod val="50000"/>
                    </a:schemeClr>
                  </a:gs>
                  <a:gs pos="100000">
                    <a:schemeClr val="accent4">
                      <a:lumMod val="50000"/>
                    </a:schemeClr>
                  </a:gs>
                </a:gsLst>
                <a:lin ang="5400000"/>
              </a:gradFill>
              <a:latin typeface="+mn-lt"/>
              <a:ea typeface="+mn-ea"/>
            </a:endParaRPr>
          </a:p>
        </p:txBody>
      </p:sp>
      <p:graphicFrame>
        <p:nvGraphicFramePr>
          <p:cNvPr id="2" name="表格 1" title=""/>
          <p:cNvGraphicFramePr>
            <a:graphicFrameLocks noGrp="1"/>
          </p:cNvGraphicFramePr>
          <p:nvPr>
            <p:custDataLst>
              <p:tags r:id="rId7"/>
            </p:custDataLst>
          </p:nvPr>
        </p:nvGraphicFramePr>
        <p:xfrm>
          <a:off x="303378" y="2175852"/>
          <a:ext cx="11585245" cy="4328584"/>
        </p:xfrm>
        <a:graphic>
          <a:graphicData uri="http://schemas.openxmlformats.org/drawingml/2006/table">
            <a:tbl>
              <a:tblPr firstRow="1" bandRow="1">
                <a:tableStyleId>{5940675A-B579-460E-94D1-54222C63F5DA}</a:tableStyleId>
              </a:tblPr>
              <a:tblGrid>
                <a:gridCol w="1985223"/>
                <a:gridCol w="9600022"/>
              </a:tblGrid>
              <a:tr h="556684">
                <a:tc>
                  <a:txBody>
                    <a:bodyPr vert="horz" wrap="square"/>
                    <a:lstStyle/>
                    <a:p>
                      <a:pPr algn="ctr"/>
                      <a:r>
                        <a:rPr lang="zh-CN" altLang="en-US" sz="3200" b="0">
                          <a:solidFill>
                            <a:srgbClr val="C00000"/>
                          </a:solidFill>
                        </a:rPr>
                        <a:t>特 点</a:t>
                      </a:r>
                      <a:endParaRPr lang="zh-CN" altLang="en-US" sz="3200" b="0">
                        <a:solidFill>
                          <a:srgbClr val="C00000"/>
                        </a:solidFill>
                      </a:endParaRPr>
                    </a:p>
                  </a:txBody>
                  <a:tcPr/>
                </a:tc>
                <a:tc>
                  <a:txBody>
                    <a:bodyPr vert="horz" wrap="square"/>
                    <a:lstStyle/>
                    <a:p>
                      <a:pPr algn="ctr"/>
                      <a:r>
                        <a:rPr lang="zh-CN" altLang="en-US" sz="3200" b="0">
                          <a:solidFill>
                            <a:srgbClr val="C00000"/>
                          </a:solidFill>
                        </a:rPr>
                        <a:t>效 果</a:t>
                      </a:r>
                      <a:endParaRPr lang="zh-CN" altLang="en-US" sz="3200" b="0">
                        <a:solidFill>
                          <a:srgbClr val="C00000"/>
                        </a:solidFill>
                      </a:endParaRPr>
                    </a:p>
                  </a:txBody>
                  <a:tcPr/>
                </a:tc>
              </a:tr>
              <a:tr h="1057275">
                <a:tc>
                  <a:txBody>
                    <a:bodyPr vert="horz" wrap="square"/>
                    <a:lstStyle/>
                    <a:p>
                      <a:pPr algn="ctr"/>
                      <a:r>
                        <a:rPr lang="zh-CN" altLang="en-US" sz="2800" b="0">
                          <a:solidFill>
                            <a:srgbClr val="FF0000"/>
                          </a:solidFill>
                        </a:rPr>
                        <a:t>巧设线索</a:t>
                      </a:r>
                      <a:endParaRPr lang="zh-CN" altLang="en-US" sz="2800" b="0">
                        <a:solidFill>
                          <a:srgbClr val="FF0000"/>
                        </a:solidFill>
                      </a:endParaRPr>
                    </a:p>
                  </a:txBody>
                  <a:tcPr/>
                </a:tc>
                <a:tc>
                  <a:txBody>
                    <a:bodyPr vert="horz" wrap="square"/>
                    <a:lstStyle/>
                    <a:p>
                      <a:pPr marL="0" marR="0" indent="0" algn="l" defTabSz="914400" rtl="0" eaLnBrk="1" fontAlgn="auto" latinLnBrk="0" hangingPunct="1">
                        <a:lnSpc>
                          <a:spcPct val="100000"/>
                        </a:lnSpc>
                        <a:spcBef>
                          <a:spcPct val="0"/>
                        </a:spcBef>
                        <a:spcAft>
                          <a:spcPct val="0"/>
                        </a:spcAft>
                        <a:buClrTx/>
                        <a:buSzTx/>
                        <a:buFontTx/>
                        <a:buNone/>
                        <a:defRPr/>
                      </a:pPr>
                      <a:r>
                        <a:rPr lang="zh-CN" altLang="en-US" sz="2800" b="1">
                          <a:effectLst/>
                        </a:rPr>
                        <a:t>线索有事线、物线、情线。设置线索，使结构更严谨，内容更集中。</a:t>
                      </a:r>
                      <a:endParaRPr lang="zh-CN" altLang="en-US" sz="2800" b="1">
                        <a:effectLst/>
                      </a:endParaRPr>
                    </a:p>
                  </a:txBody>
                  <a:tcPr/>
                </a:tc>
              </a:tr>
              <a:tr h="606214">
                <a:tc>
                  <a:txBody>
                    <a:bodyPr vert="horz" wrap="square"/>
                    <a:lstStyle/>
                    <a:p>
                      <a:pPr algn="ctr"/>
                      <a:r>
                        <a:rPr lang="zh-CN" altLang="en-US" sz="2800" b="0">
                          <a:solidFill>
                            <a:srgbClr val="FF0000"/>
                          </a:solidFill>
                        </a:rPr>
                        <a:t>开门见山</a:t>
                      </a:r>
                      <a:endParaRPr lang="zh-CN" altLang="en-US" sz="2800" b="0">
                        <a:solidFill>
                          <a:srgbClr val="FF0000"/>
                        </a:solidFill>
                      </a:endParaRPr>
                    </a:p>
                  </a:txBody>
                  <a:tcPr/>
                </a:tc>
                <a:tc>
                  <a:txBody>
                    <a:bodyPr vert="horz" wrap="square"/>
                    <a:lstStyle/>
                    <a:p>
                      <a:pPr marL="0" marR="0" indent="0" algn="l" defTabSz="914400" rtl="0" eaLnBrk="1" fontAlgn="auto" latinLnBrk="0" hangingPunct="1">
                        <a:lnSpc>
                          <a:spcPct val="100000"/>
                        </a:lnSpc>
                        <a:spcBef>
                          <a:spcPct val="0"/>
                        </a:spcBef>
                        <a:spcAft>
                          <a:spcPct val="0"/>
                        </a:spcAft>
                        <a:buClrTx/>
                        <a:buSzTx/>
                        <a:buFontTx/>
                        <a:buNone/>
                        <a:defRPr/>
                      </a:pPr>
                      <a:r>
                        <a:rPr lang="zh-CN" altLang="en-US" sz="2800" b="1">
                          <a:effectLst/>
                        </a:rPr>
                        <a:t>诗歌开头就进入正题，不拐弯抹角，开宗明义，直接点题。</a:t>
                      </a:r>
                      <a:endParaRPr lang="zh-CN" altLang="en-US" sz="2800" b="1">
                        <a:effectLst/>
                      </a:endParaRPr>
                    </a:p>
                  </a:txBody>
                  <a:tcPr/>
                </a:tc>
              </a:tr>
              <a:tr h="609600">
                <a:tc>
                  <a:txBody>
                    <a:bodyPr vert="horz" wrap="square"/>
                    <a:lstStyle/>
                    <a:p>
                      <a:pPr marL="0" algn="ctr" defTabSz="914400" rtl="0" eaLnBrk="1" latinLnBrk="0" hangingPunct="1"/>
                      <a:r>
                        <a:rPr lang="zh-CN" altLang="en-US" sz="2800" b="0" kern="1200">
                          <a:solidFill>
                            <a:srgbClr val="FF0000"/>
                          </a:solidFill>
                          <a:cs typeface="+mn-cs"/>
                        </a:rPr>
                        <a:t>卒章显志</a:t>
                      </a:r>
                      <a:endParaRPr lang="zh-CN" altLang="en-US" sz="2800" b="0" kern="1200">
                        <a:solidFill>
                          <a:srgbClr val="FF0000"/>
                        </a:solidFill>
                        <a:cs typeface="+mn-cs"/>
                      </a:endParaRPr>
                    </a:p>
                  </a:txBody>
                  <a:tcPr/>
                </a:tc>
                <a:tc>
                  <a:txBody>
                    <a:bodyPr vert="horz" wrap="square"/>
                    <a:lstStyle/>
                    <a:p>
                      <a:pPr marL="0" marR="0" indent="0" algn="l" defTabSz="914400" rtl="0" eaLnBrk="1" fontAlgn="auto" latinLnBrk="0" hangingPunct="1">
                        <a:lnSpc>
                          <a:spcPct val="100000"/>
                        </a:lnSpc>
                        <a:spcBef>
                          <a:spcPct val="0"/>
                        </a:spcBef>
                        <a:spcAft>
                          <a:spcPct val="0"/>
                        </a:spcAft>
                        <a:buClrTx/>
                        <a:buSzTx/>
                        <a:buFontTx/>
                        <a:buNone/>
                        <a:defRPr/>
                      </a:pPr>
                      <a:r>
                        <a:rPr lang="zh-CN" altLang="zh-CN" sz="2800" b="1" kern="1200">
                          <a:solidFill>
                            <a:schemeClr val="tx1"/>
                          </a:solidFill>
                          <a:effectLst/>
                          <a:cs typeface="+mn-cs"/>
                        </a:rPr>
                        <a:t>指作者往往在诗歌的结尾表达自己的心志或情怀。</a:t>
                      </a:r>
                      <a:endParaRPr lang="zh-CN" altLang="zh-CN" sz="2800" b="1" kern="1200">
                        <a:solidFill>
                          <a:schemeClr val="tx1"/>
                        </a:solidFill>
                        <a:effectLst/>
                        <a:cs typeface="+mn-cs"/>
                      </a:endParaRPr>
                    </a:p>
                  </a:txBody>
                  <a:tcPr/>
                </a:tc>
              </a:tr>
              <a:tr h="1476375">
                <a:tc>
                  <a:txBody>
                    <a:bodyPr vert="horz" wrap="square"/>
                    <a:lstStyle/>
                    <a:p>
                      <a:pPr marL="0" algn="ctr" defTabSz="914400" rtl="0" eaLnBrk="1" latinLnBrk="0" hangingPunct="1"/>
                      <a:endParaRPr lang="en-US" altLang="zh-CN" sz="2800" b="0" kern="1200" smtClean="0">
                        <a:solidFill>
                          <a:srgbClr val="FF0000"/>
                        </a:solidFill>
                        <a:cs typeface="+mn-cs"/>
                      </a:endParaRPr>
                    </a:p>
                    <a:p>
                      <a:pPr marL="0" algn="ctr" defTabSz="914400" rtl="0" eaLnBrk="1" latinLnBrk="0" hangingPunct="1"/>
                      <a:r>
                        <a:rPr lang="zh-CN" altLang="en-US" sz="2800" b="0" kern="1200" smtClean="0">
                          <a:solidFill>
                            <a:srgbClr val="FF0000"/>
                          </a:solidFill>
                          <a:cs typeface="+mn-cs"/>
                        </a:rPr>
                        <a:t>以</a:t>
                      </a:r>
                      <a:r>
                        <a:rPr lang="zh-CN" altLang="en-US" sz="2800" b="0" kern="1200">
                          <a:solidFill>
                            <a:srgbClr val="FF0000"/>
                          </a:solidFill>
                          <a:cs typeface="+mn-cs"/>
                        </a:rPr>
                        <a:t>景结情</a:t>
                      </a:r>
                      <a:endParaRPr lang="zh-CN" altLang="en-US" sz="2800" b="0" kern="1200">
                        <a:solidFill>
                          <a:srgbClr val="FF0000"/>
                        </a:solidFill>
                        <a:cs typeface="+mn-cs"/>
                      </a:endParaRPr>
                    </a:p>
                    <a:p>
                      <a:pPr algn="ctr"/>
                      <a:endParaRPr lang="zh-CN" altLang="en-US" sz="2800" b="0">
                        <a:solidFill>
                          <a:srgbClr val="FF0000"/>
                        </a:solidFill>
                      </a:endParaRPr>
                    </a:p>
                  </a:txBody>
                  <a:tcPr/>
                </a:tc>
                <a:tc>
                  <a:txBody>
                    <a:bodyPr vert="horz" wrap="square"/>
                    <a:lstStyle/>
                    <a:p>
                      <a:pPr marL="0" marR="0" indent="0" algn="l" defTabSz="914400" rtl="0" eaLnBrk="1" fontAlgn="auto" latinLnBrk="0" hangingPunct="1">
                        <a:lnSpc>
                          <a:spcPct val="100000"/>
                        </a:lnSpc>
                        <a:spcBef>
                          <a:spcPct val="0"/>
                        </a:spcBef>
                        <a:spcAft>
                          <a:spcPct val="0"/>
                        </a:spcAft>
                        <a:buClrTx/>
                        <a:buSzTx/>
                        <a:buFontTx/>
                        <a:buNone/>
                        <a:defRPr/>
                      </a:pPr>
                      <a:r>
                        <a:rPr lang="zh-CN" altLang="en-US" sz="2800" b="1" kern="1200">
                          <a:solidFill>
                            <a:schemeClr val="tx1"/>
                          </a:solidFill>
                          <a:effectLst/>
                          <a:cs typeface="+mn-cs"/>
                        </a:rPr>
                        <a:t>诗歌的收束部分以景代情作结，</a:t>
                      </a:r>
                      <a:r>
                        <a:rPr lang="zh-CN" altLang="zh-CN" sz="2800" b="1" kern="1200">
                          <a:solidFill>
                            <a:schemeClr val="tx1"/>
                          </a:solidFill>
                          <a:effectLst/>
                          <a:cs typeface="+mn-cs"/>
                        </a:rPr>
                        <a:t>来传达、折射、暗示出作者的感情、寄托和抱负</a:t>
                      </a:r>
                      <a:r>
                        <a:rPr lang="zh-CN" altLang="en-US" sz="2800" b="1" kern="1200">
                          <a:solidFill>
                            <a:schemeClr val="tx1"/>
                          </a:solidFill>
                          <a:effectLst/>
                          <a:cs typeface="+mn-cs"/>
                        </a:rPr>
                        <a:t>。使诗歌</a:t>
                      </a:r>
                      <a:r>
                        <a:rPr lang="en-US" altLang="zh-CN" sz="2800" b="1" kern="1200">
                          <a:solidFill>
                            <a:schemeClr val="tx1"/>
                          </a:solidFill>
                          <a:effectLst/>
                          <a:cs typeface="+mn-cs"/>
                        </a:rPr>
                        <a:t>“</a:t>
                      </a:r>
                      <a:r>
                        <a:rPr lang="zh-CN" altLang="en-US" sz="2800" b="1" kern="1200">
                          <a:solidFill>
                            <a:schemeClr val="tx1"/>
                          </a:solidFill>
                          <a:effectLst/>
                          <a:cs typeface="+mn-cs"/>
                        </a:rPr>
                        <a:t>此时无情胜有情</a:t>
                      </a:r>
                      <a:r>
                        <a:rPr lang="en-US" altLang="zh-CN" sz="2800" b="1" kern="1200">
                          <a:solidFill>
                            <a:schemeClr val="tx1"/>
                          </a:solidFill>
                          <a:effectLst/>
                          <a:cs typeface="+mn-cs"/>
                        </a:rPr>
                        <a:t>”，</a:t>
                      </a:r>
                      <a:r>
                        <a:rPr lang="zh-CN" altLang="en-US" sz="2800" b="1" kern="1200">
                          <a:solidFill>
                            <a:schemeClr val="tx1"/>
                          </a:solidFill>
                          <a:effectLst/>
                          <a:cs typeface="+mn-cs"/>
                        </a:rPr>
                        <a:t>显得意犹未尽，</a:t>
                      </a:r>
                      <a:r>
                        <a:rPr lang="zh-CN" altLang="zh-CN" sz="2800" b="1" kern="1200">
                          <a:solidFill>
                            <a:schemeClr val="tx1"/>
                          </a:solidFill>
                          <a:effectLst/>
                          <a:cs typeface="+mn-cs"/>
                        </a:rPr>
                        <a:t>形象含蓄，耐人咀嚼。</a:t>
                      </a:r>
                      <a:endParaRPr lang="zh-CN" altLang="en-US" sz="2800" b="1" kern="1200">
                        <a:solidFill>
                          <a:schemeClr val="tx1"/>
                        </a:solidFill>
                        <a:effectLst/>
                        <a:cs typeface="+mn-cs"/>
                      </a:endParaRPr>
                    </a:p>
                  </a:txBody>
                  <a:tcPr/>
                </a:tc>
              </a:tr>
            </a:tbl>
          </a:graphicData>
        </a:graphic>
      </p:graphicFrame>
      <p:pic>
        <p:nvPicPr>
          <p:cNvPr id="11" name="Picture 2" title=""/>
          <p:cNvPicPr>
            <a:picLocks noChangeAspect="1" noChangeArrowheads="1"/>
          </p:cNvPicPr>
          <p:nvPr>
            <p:custDataLst>
              <p:tags r:id="rId9"/>
            </p:custDataLst>
          </p:nvPr>
        </p:nvPicPr>
        <p:blipFill>
          <a:blip r:embed="rId8">
            <a:extLst>
              <a:ext uri="{28A0092B-C50C-407E-A947-70E740481C1C}">
                <a14:useLocalDpi xmlns:a14="http://schemas.microsoft.com/office/drawing/2010/main" val="0"/>
              </a:ext>
            </a:extLst>
          </a:blip>
          <a:srcRect r="6343" b="29104"/>
          <a:stretch>
            <a:fillRect/>
          </a:stretch>
        </p:blipFill>
        <p:spPr bwMode="auto">
          <a:xfrm flipH="1">
            <a:off x="9767508" y="302223"/>
            <a:ext cx="2424488" cy="1376452"/>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5" title=""/>
          <p:cNvSpPr txBox="1"/>
          <p:nvPr>
            <p:custDataLst>
              <p:tags r:id="rId10"/>
            </p:custDataLst>
          </p:nvPr>
        </p:nvSpPr>
        <p:spPr>
          <a:xfrm>
            <a:off x="1160183" y="531379"/>
            <a:ext cx="2149523" cy="645160"/>
          </a:xfrm>
          <a:prstGeom prst="rect">
            <a:avLst/>
          </a:prstGeom>
          <a:noFill/>
          <a:effectLst/>
        </p:spPr>
        <p:txBody>
          <a:bodyPr wrap="square">
            <a:normAutofit fontScale="90000"/>
          </a:bodyPr>
          <a:lstStyle>
            <a:defPPr>
              <a:defRPr lang="en-US"/>
            </a:defPPr>
            <a:lvl1pPr marR="0" lvl="0" indent="0" fontAlgn="auto">
              <a:lnSpc>
                <a:spcPct val="100000"/>
              </a:lnSpc>
              <a:spcBef>
                <a:spcPct val="0"/>
              </a:spcBef>
              <a:spcAft>
                <a:spcPct val="0"/>
              </a:spcAft>
              <a:buClrTx/>
              <a:buSzTx/>
              <a:buFontTx/>
              <a:buNone/>
              <a:defRPr kumimoji="0" sz="2000" b="1" u="none" strike="noStrike" cap="none" spc="0" normalizeH="0" baseline="0">
                <a:ln>
                  <a:noFill/>
                </a:ln>
                <a:gradFill flip="none" rotWithShape="1">
                  <a:gsLst>
                    <a:gs pos="0">
                      <a:srgbClr val="AB1E28"/>
                    </a:gs>
                    <a:gs pos="100000">
                      <a:srgbClr val="AB1E28">
                        <a:alpha val="50000"/>
                      </a:srgbClr>
                    </a:gs>
                  </a:gsLst>
                  <a:lin ang="13500000" scaled="1"/>
                </a:gradFill>
                <a:effectLst>
                  <a:outerShdw blurRad="127000" sx="102000" sy="102000" algn="ctr" rotWithShape="0">
                    <a:srgbClr val="D1302C">
                      <a:alpha val="20000"/>
                    </a:srgbClr>
                  </a:outerShdw>
                </a:effectLst>
                <a:uLnTx/>
                <a:uFillTx/>
                <a:latin typeface="微软雅黑" panose="020b0503020204020204" charset="-122"/>
                <a:ea typeface="微软雅黑"/>
              </a:defRPr>
            </a:lvl1pPr>
          </a:lstStyle>
          <a:p>
            <a:pPr>
              <a:defRPr/>
            </a:pPr>
            <a:r>
              <a:rPr lang="zh-CN" altLang="en-US" sz="3600" b="0" kern="0">
                <a:solidFill>
                  <a:schemeClr val="tx1"/>
                </a:solidFill>
                <a:effectLst/>
                <a:latin typeface="+mn-lt"/>
                <a:ea typeface="+mn-ea"/>
                <a:sym typeface="微软雅黑" panose="020b0503020204020204" charset="-122"/>
              </a:rPr>
              <a:t>课堂小结</a:t>
            </a:r>
            <a:endParaRPr lang="zh-CN" altLang="en-US" sz="3600" b="0" kern="0">
              <a:solidFill>
                <a:schemeClr val="tx1"/>
              </a:solidFill>
              <a:effectLst/>
              <a:latin typeface="+mn-lt"/>
              <a:ea typeface="+mn-ea"/>
              <a:sym typeface="微软雅黑" panose="020b0503020204020204" charset="-122"/>
            </a:endParaRPr>
          </a:p>
        </p:txBody>
      </p:sp>
    </p:spTree>
    <p:custDataLst>
      <p:tags r:id="rId1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pic>
        <p:nvPicPr>
          <p:cNvPr id="3" name="Picture 4"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graphicFrame>
        <p:nvGraphicFramePr>
          <p:cNvPr id="4" name="表格 3" title=""/>
          <p:cNvGraphicFramePr>
            <a:graphicFrameLocks noGrp="1"/>
          </p:cNvGraphicFramePr>
          <p:nvPr>
            <p:custDataLst>
              <p:tags r:id="rId5"/>
            </p:custDataLst>
          </p:nvPr>
        </p:nvGraphicFramePr>
        <p:xfrm>
          <a:off x="342898" y="551392"/>
          <a:ext cx="11506204" cy="5755217"/>
        </p:xfrm>
        <a:graphic>
          <a:graphicData uri="http://schemas.openxmlformats.org/drawingml/2006/table">
            <a:tbl>
              <a:tblPr firstRow="1" bandRow="1">
                <a:tableStyleId>{5940675A-B579-460E-94D1-54222C63F5DA}</a:tableStyleId>
              </a:tblPr>
              <a:tblGrid>
                <a:gridCol w="1971679"/>
                <a:gridCol w="9534525"/>
              </a:tblGrid>
              <a:tr h="556684">
                <a:tc>
                  <a:txBody>
                    <a:bodyPr vert="horz" wrap="square"/>
                    <a:lstStyle/>
                    <a:p>
                      <a:pPr marL="0" algn="ctr" defTabSz="914400" rtl="0" eaLnBrk="1" latinLnBrk="0" hangingPunct="1"/>
                      <a:r>
                        <a:rPr lang="zh-CN" altLang="en-US" sz="3200" b="0" kern="1200">
                          <a:solidFill>
                            <a:srgbClr val="C00000"/>
                          </a:solidFill>
                          <a:cs typeface="+mn-cs"/>
                        </a:rPr>
                        <a:t>特 点</a:t>
                      </a:r>
                      <a:endParaRPr lang="zh-CN" altLang="en-US" sz="3200" b="0" kern="1200">
                        <a:solidFill>
                          <a:srgbClr val="C00000"/>
                        </a:solidFill>
                        <a:cs typeface="+mn-cs"/>
                      </a:endParaRPr>
                    </a:p>
                  </a:txBody>
                  <a:tcPr/>
                </a:tc>
                <a:tc>
                  <a:txBody>
                    <a:bodyPr vert="horz" wrap="square"/>
                    <a:lstStyle/>
                    <a:p>
                      <a:pPr marL="0" algn="ctr" defTabSz="914400" rtl="0" eaLnBrk="1" latinLnBrk="0" hangingPunct="1"/>
                      <a:r>
                        <a:rPr lang="zh-CN" altLang="en-US" sz="3200" b="0" kern="1200">
                          <a:solidFill>
                            <a:srgbClr val="C00000"/>
                          </a:solidFill>
                          <a:cs typeface="+mn-cs"/>
                        </a:rPr>
                        <a:t>效 果</a:t>
                      </a:r>
                      <a:endParaRPr lang="zh-CN" altLang="en-US" sz="3200" b="0" kern="1200">
                        <a:solidFill>
                          <a:srgbClr val="C00000"/>
                        </a:solidFill>
                        <a:cs typeface="+mn-cs"/>
                      </a:endParaRPr>
                    </a:p>
                  </a:txBody>
                  <a:tcPr/>
                </a:tc>
              </a:tr>
              <a:tr h="1057275">
                <a:tc>
                  <a:txBody>
                    <a:bodyPr vert="horz" wrap="square"/>
                    <a:lstStyle/>
                    <a:p>
                      <a:pPr marL="0" algn="ctr" defTabSz="914400" rtl="0" eaLnBrk="1" latinLnBrk="0" hangingPunct="1"/>
                      <a:r>
                        <a:rPr lang="zh-CN" altLang="en-US" sz="2800" b="0" kern="1200">
                          <a:solidFill>
                            <a:srgbClr val="FF0000"/>
                          </a:solidFill>
                          <a:cs typeface="+mn-cs"/>
                        </a:rPr>
                        <a:t>首尾照应</a:t>
                      </a:r>
                      <a:endParaRPr lang="zh-CN" altLang="en-US" sz="2800" b="0" kern="1200">
                        <a:solidFill>
                          <a:srgbClr val="FF0000"/>
                        </a:solidFill>
                        <a:cs typeface="+mn-cs"/>
                      </a:endParaRPr>
                    </a:p>
                  </a:txBody>
                  <a:tcPr/>
                </a:tc>
                <a:tc>
                  <a:txBody>
                    <a:bodyPr vert="horz" wrap="square"/>
                    <a:lstStyle/>
                    <a:p>
                      <a:pPr marL="0" marR="0" indent="0" algn="l" defTabSz="914400" rtl="0" eaLnBrk="1" fontAlgn="auto" latinLnBrk="0" hangingPunct="1">
                        <a:lnSpc>
                          <a:spcPct val="100000"/>
                        </a:lnSpc>
                        <a:spcBef>
                          <a:spcPct val="0"/>
                        </a:spcBef>
                        <a:spcAft>
                          <a:spcPct val="0"/>
                        </a:spcAft>
                        <a:buClrTx/>
                        <a:buSzTx/>
                        <a:buFontTx/>
                        <a:buNone/>
                        <a:defRPr/>
                      </a:pPr>
                      <a:r>
                        <a:rPr lang="zh-CN" altLang="en-US" sz="2800" b="1" kern="1200">
                          <a:solidFill>
                            <a:schemeClr val="tx1"/>
                          </a:solidFill>
                          <a:effectLst/>
                          <a:cs typeface="+mn-cs"/>
                        </a:rPr>
                        <a:t>指篇章间的伏笔照应，又叫呼应。能使情节连贯、脉络清晰、结构紧凑。</a:t>
                      </a:r>
                      <a:endParaRPr lang="zh-CN" altLang="en-US" sz="2800" b="1" kern="1200">
                        <a:solidFill>
                          <a:schemeClr val="tx1"/>
                        </a:solidFill>
                        <a:effectLst/>
                        <a:cs typeface="+mn-cs"/>
                      </a:endParaRPr>
                    </a:p>
                  </a:txBody>
                  <a:tcPr/>
                </a:tc>
              </a:tr>
              <a:tr h="1508972">
                <a:tc>
                  <a:txBody>
                    <a:bodyPr vert="horz" wrap="square"/>
                    <a:lstStyle/>
                    <a:p>
                      <a:pPr marL="0" marR="0" indent="0" algn="ctr" defTabSz="914400" rtl="0" eaLnBrk="1" fontAlgn="auto" latinLnBrk="0" hangingPunct="1">
                        <a:lnSpc>
                          <a:spcPct val="100000"/>
                        </a:lnSpc>
                        <a:spcBef>
                          <a:spcPct val="0"/>
                        </a:spcBef>
                        <a:spcAft>
                          <a:spcPct val="0"/>
                        </a:spcAft>
                        <a:buClrTx/>
                        <a:buSzTx/>
                        <a:buFontTx/>
                        <a:buNone/>
                        <a:defRPr/>
                      </a:pPr>
                      <a:endParaRPr lang="en-US" altLang="zh-CN" sz="2800" b="0" kern="1200">
                        <a:solidFill>
                          <a:srgbClr val="FF0000"/>
                        </a:solidFill>
                        <a:cs typeface="+mn-cs"/>
                      </a:endParaRPr>
                    </a:p>
                    <a:p>
                      <a:pPr marL="0" marR="0" indent="0" algn="ctr" defTabSz="914400" rtl="0" eaLnBrk="1" fontAlgn="auto" latinLnBrk="0" hangingPunct="1">
                        <a:lnSpc>
                          <a:spcPct val="100000"/>
                        </a:lnSpc>
                        <a:spcBef>
                          <a:spcPct val="0"/>
                        </a:spcBef>
                        <a:spcAft>
                          <a:spcPct val="0"/>
                        </a:spcAft>
                        <a:buClrTx/>
                        <a:buSzTx/>
                        <a:buFontTx/>
                        <a:buNone/>
                        <a:defRPr/>
                      </a:pPr>
                      <a:r>
                        <a:rPr lang="zh-CN" altLang="en-US" sz="2800" b="0" kern="1200">
                          <a:solidFill>
                            <a:srgbClr val="FF0000"/>
                          </a:solidFill>
                          <a:cs typeface="+mn-cs"/>
                        </a:rPr>
                        <a:t>以小见大</a:t>
                      </a:r>
                      <a:endParaRPr lang="zh-CN" altLang="en-US" sz="2800" b="0" kern="1200">
                        <a:solidFill>
                          <a:srgbClr val="FF0000"/>
                        </a:solidFill>
                        <a:cs typeface="+mn-cs"/>
                      </a:endParaRPr>
                    </a:p>
                    <a:p>
                      <a:pPr marL="0" algn="ctr" defTabSz="914400" rtl="0" eaLnBrk="1" latinLnBrk="0" hangingPunct="1"/>
                      <a:endParaRPr lang="zh-CN" altLang="en-US" sz="2800" b="0" kern="1200">
                        <a:solidFill>
                          <a:srgbClr val="FF0000"/>
                        </a:solidFill>
                        <a:cs typeface="+mn-cs"/>
                      </a:endParaRPr>
                    </a:p>
                  </a:txBody>
                  <a:tcPr/>
                </a:tc>
                <a:tc>
                  <a:txBody>
                    <a:bodyPr vert="horz" wrap="square"/>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sz="2800" b="1" kern="1200">
                          <a:solidFill>
                            <a:schemeClr val="tx1"/>
                          </a:solidFill>
                          <a:effectLst/>
                          <a:cs typeface="+mn-cs"/>
                        </a:rPr>
                        <a:t>在表现大题材时，诗人不是叙述描写大事件、大场面，而是着眼于小事情、小景象，通过“小事”“小物”“小景”来反映大境界、大主题。</a:t>
                      </a:r>
                      <a:endParaRPr lang="zh-CN" altLang="en-US" sz="2800" b="1" kern="1200">
                        <a:solidFill>
                          <a:schemeClr val="tx1"/>
                        </a:solidFill>
                        <a:effectLst/>
                        <a:cs typeface="+mn-cs"/>
                      </a:endParaRPr>
                    </a:p>
                  </a:txBody>
                  <a:tcPr/>
                </a:tc>
              </a:tr>
              <a:tr h="1085850">
                <a:tc>
                  <a:txBody>
                    <a:bodyPr vert="horz" wrap="square"/>
                    <a:lstStyle/>
                    <a:p>
                      <a:pPr marL="0" marR="0" indent="0" algn="ctr" defTabSz="914400" rtl="0" eaLnBrk="1" fontAlgn="auto" latinLnBrk="0" hangingPunct="1">
                        <a:lnSpc>
                          <a:spcPct val="100000"/>
                        </a:lnSpc>
                        <a:spcBef>
                          <a:spcPct val="0"/>
                        </a:spcBef>
                        <a:spcAft>
                          <a:spcPct val="0"/>
                        </a:spcAft>
                        <a:buClrTx/>
                        <a:buSzTx/>
                        <a:buFontTx/>
                        <a:buNone/>
                        <a:defRPr/>
                      </a:pPr>
                      <a:r>
                        <a:rPr lang="zh-CN" altLang="en-US" sz="2800" b="0" kern="1200">
                          <a:solidFill>
                            <a:srgbClr val="FF0000"/>
                          </a:solidFill>
                          <a:cs typeface="+mn-cs"/>
                        </a:rPr>
                        <a:t>重章叠句</a:t>
                      </a:r>
                      <a:endParaRPr lang="zh-CN" altLang="en-US" sz="2800" b="0" kern="1200">
                        <a:solidFill>
                          <a:srgbClr val="FF0000"/>
                        </a:solidFill>
                        <a:cs typeface="+mn-cs"/>
                      </a:endParaRPr>
                    </a:p>
                  </a:txBody>
                  <a:tcPr/>
                </a:tc>
                <a:tc>
                  <a:txBody>
                    <a:bodyPr vert="horz" wrap="square"/>
                    <a:lstStyle/>
                    <a:p>
                      <a:pPr marL="0" marR="0" indent="0" algn="l" defTabSz="914400" rtl="0" eaLnBrk="1" fontAlgn="auto" latinLnBrk="0" hangingPunct="1">
                        <a:lnSpc>
                          <a:spcPct val="100000"/>
                        </a:lnSpc>
                        <a:spcBef>
                          <a:spcPct val="0"/>
                        </a:spcBef>
                        <a:spcAft>
                          <a:spcPct val="0"/>
                        </a:spcAft>
                        <a:buClrTx/>
                        <a:buSzTx/>
                        <a:buFontTx/>
                        <a:buNone/>
                        <a:defRPr/>
                      </a:pPr>
                      <a:r>
                        <a:rPr lang="zh-CN" altLang="en-US" sz="2800" b="1" kern="1200">
                          <a:solidFill>
                            <a:schemeClr val="tx1"/>
                          </a:solidFill>
                          <a:effectLst/>
                          <a:cs typeface="+mn-cs"/>
                        </a:rPr>
                        <a:t>指</a:t>
                      </a:r>
                      <a:r>
                        <a:rPr lang="zh-CN" altLang="zh-CN" sz="2800" b="1" kern="1200">
                          <a:solidFill>
                            <a:schemeClr val="tx1"/>
                          </a:solidFill>
                          <a:effectLst/>
                          <a:cs typeface="+mn-cs"/>
                        </a:rPr>
                        <a:t>诗歌上下句或者上下段用相同的结构形式反复咏唱的一种表情达意的方法。</a:t>
                      </a:r>
                      <a:endParaRPr lang="zh-CN" altLang="en-US" sz="2800" b="1" kern="1200">
                        <a:solidFill>
                          <a:schemeClr val="tx1"/>
                        </a:solidFill>
                        <a:effectLst/>
                        <a:cs typeface="+mn-cs"/>
                      </a:endParaRPr>
                    </a:p>
                  </a:txBody>
                  <a:tcPr/>
                </a:tc>
              </a:tr>
              <a:tr h="1524000">
                <a:tc>
                  <a:txBody>
                    <a:bodyPr vert="horz" wrap="square"/>
                    <a:lstStyle/>
                    <a:p>
                      <a:pPr marL="0" marR="0" indent="0" algn="ctr" defTabSz="914400" rtl="0" eaLnBrk="1" fontAlgn="auto" latinLnBrk="0" hangingPunct="1">
                        <a:lnSpc>
                          <a:spcPct val="100000"/>
                        </a:lnSpc>
                        <a:spcBef>
                          <a:spcPct val="0"/>
                        </a:spcBef>
                        <a:spcAft>
                          <a:spcPct val="0"/>
                        </a:spcAft>
                        <a:buClrTx/>
                        <a:buSzTx/>
                        <a:buFontTx/>
                        <a:buNone/>
                        <a:defRPr/>
                      </a:pPr>
                      <a:endParaRPr lang="en-US" altLang="zh-CN" sz="2800" b="0" kern="1200">
                        <a:solidFill>
                          <a:srgbClr val="FF0000"/>
                        </a:solidFill>
                        <a:cs typeface="+mn-cs"/>
                      </a:endParaRPr>
                    </a:p>
                    <a:p>
                      <a:pPr marL="0" marR="0" indent="0" algn="ctr" defTabSz="914400" rtl="0" eaLnBrk="1" fontAlgn="auto" latinLnBrk="0" hangingPunct="1">
                        <a:lnSpc>
                          <a:spcPct val="100000"/>
                        </a:lnSpc>
                        <a:spcBef>
                          <a:spcPct val="0"/>
                        </a:spcBef>
                        <a:spcAft>
                          <a:spcPct val="0"/>
                        </a:spcAft>
                        <a:buClrTx/>
                        <a:buSzTx/>
                        <a:buFontTx/>
                        <a:buNone/>
                        <a:defRPr/>
                      </a:pPr>
                      <a:r>
                        <a:rPr lang="zh-CN" altLang="en-US" sz="2800" b="0" kern="1200">
                          <a:solidFill>
                            <a:srgbClr val="FF0000"/>
                          </a:solidFill>
                          <a:cs typeface="+mn-cs"/>
                        </a:rPr>
                        <a:t>抑扬结合</a:t>
                      </a:r>
                      <a:endParaRPr lang="zh-CN" altLang="en-US" sz="2800" b="0" kern="1200">
                        <a:solidFill>
                          <a:srgbClr val="FF0000"/>
                        </a:solidFill>
                        <a:cs typeface="+mn-cs"/>
                      </a:endParaRPr>
                    </a:p>
                    <a:p>
                      <a:pPr marL="0" algn="ctr" defTabSz="914400" rtl="0" eaLnBrk="1" latinLnBrk="0" hangingPunct="1"/>
                      <a:endParaRPr lang="zh-CN" altLang="en-US" sz="2800" b="0" kern="1200">
                        <a:solidFill>
                          <a:srgbClr val="FF0000"/>
                        </a:solidFill>
                        <a:cs typeface="+mn-cs"/>
                      </a:endParaRPr>
                    </a:p>
                  </a:txBody>
                  <a:tcPr/>
                </a:tc>
                <a:tc>
                  <a:txBody>
                    <a:bodyPr vert="horz" wrap="square"/>
                    <a:lstStyle/>
                    <a:p>
                      <a:pPr marL="0" marR="0" indent="0" algn="l" defTabSz="914400" rtl="0" eaLnBrk="1" fontAlgn="auto" latinLnBrk="0" hangingPunct="1">
                        <a:lnSpc>
                          <a:spcPct val="100000"/>
                        </a:lnSpc>
                        <a:spcBef>
                          <a:spcPct val="0"/>
                        </a:spcBef>
                        <a:spcAft>
                          <a:spcPct val="0"/>
                        </a:spcAft>
                        <a:buClrTx/>
                        <a:buSzTx/>
                        <a:buFontTx/>
                        <a:buNone/>
                        <a:defRPr/>
                      </a:pPr>
                      <a:r>
                        <a:rPr lang="zh-CN" altLang="en-US" sz="2800" b="1" kern="1200">
                          <a:solidFill>
                            <a:schemeClr val="tx1"/>
                          </a:solidFill>
                          <a:effectLst/>
                          <a:cs typeface="+mn-cs"/>
                        </a:rPr>
                        <a:t>“抑”是贬损和否定，“扬”是褒扬和肯定。诗歌创作中常常把要贬抑否定的方面和要褒扬肯定的方面同时说出来，只突出强调其中的一个方面，以达到抑此扬彼的目的。</a:t>
                      </a:r>
                      <a:endParaRPr lang="zh-CN" altLang="en-US" sz="2800" b="1" kern="1200">
                        <a:solidFill>
                          <a:schemeClr val="tx1"/>
                        </a:solidFill>
                        <a:effectLst/>
                        <a:cs typeface="+mn-cs"/>
                      </a:endParaRPr>
                    </a:p>
                  </a:txBody>
                  <a:tcPr/>
                </a:tc>
              </a:tr>
            </a:tbl>
          </a:graphicData>
        </a:graphic>
      </p:graphicFrame>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pic>
        <p:nvPicPr>
          <p:cNvPr id="6" name="Picture 4"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graphicFrame>
        <p:nvGraphicFramePr>
          <p:cNvPr id="5" name="表格 4" title=""/>
          <p:cNvGraphicFramePr>
            <a:graphicFrameLocks noGrp="1"/>
          </p:cNvGraphicFramePr>
          <p:nvPr>
            <p:custDataLst>
              <p:tags r:id="rId5"/>
            </p:custDataLst>
          </p:nvPr>
        </p:nvGraphicFramePr>
        <p:xfrm>
          <a:off x="342898" y="811794"/>
          <a:ext cx="11506204" cy="3528484"/>
        </p:xfrm>
        <a:graphic>
          <a:graphicData uri="http://schemas.openxmlformats.org/drawingml/2006/table">
            <a:tbl>
              <a:tblPr firstRow="1" bandRow="1">
                <a:tableStyleId>{5940675A-B579-460E-94D1-54222C63F5DA}</a:tableStyleId>
              </a:tblPr>
              <a:tblGrid>
                <a:gridCol w="1971679"/>
                <a:gridCol w="9534525"/>
              </a:tblGrid>
              <a:tr h="556684">
                <a:tc>
                  <a:txBody>
                    <a:bodyPr vert="horz" wrap="square"/>
                    <a:lstStyle/>
                    <a:p>
                      <a:pPr marL="0" algn="ctr" defTabSz="914400" rtl="0" eaLnBrk="1" latinLnBrk="0" hangingPunct="1"/>
                      <a:r>
                        <a:rPr lang="zh-CN" altLang="en-US" sz="3200" b="0" kern="1200">
                          <a:solidFill>
                            <a:srgbClr val="C00000"/>
                          </a:solidFill>
                          <a:cs typeface="+mn-cs"/>
                        </a:rPr>
                        <a:t>特 点</a:t>
                      </a:r>
                      <a:endParaRPr lang="zh-CN" altLang="en-US" sz="3200" b="0" kern="1200">
                        <a:solidFill>
                          <a:srgbClr val="C00000"/>
                        </a:solidFill>
                        <a:cs typeface="+mn-cs"/>
                      </a:endParaRPr>
                    </a:p>
                  </a:txBody>
                  <a:tcPr/>
                </a:tc>
                <a:tc>
                  <a:txBody>
                    <a:bodyPr vert="horz" wrap="square"/>
                    <a:lstStyle/>
                    <a:p>
                      <a:pPr marL="0" algn="ctr" defTabSz="914400" rtl="0" eaLnBrk="1" latinLnBrk="0" hangingPunct="1"/>
                      <a:r>
                        <a:rPr lang="zh-CN" altLang="en-US" sz="3200" b="0" kern="1200">
                          <a:solidFill>
                            <a:srgbClr val="C00000"/>
                          </a:solidFill>
                          <a:cs typeface="+mn-cs"/>
                        </a:rPr>
                        <a:t>效 果</a:t>
                      </a:r>
                      <a:endParaRPr lang="zh-CN" altLang="en-US" sz="3200" b="0" kern="1200">
                        <a:solidFill>
                          <a:srgbClr val="C00000"/>
                        </a:solidFill>
                        <a:cs typeface="+mn-cs"/>
                      </a:endParaRPr>
                    </a:p>
                  </a:txBody>
                  <a:tcPr/>
                </a:tc>
              </a:tr>
              <a:tr h="1139614">
                <a:tc>
                  <a:txBody>
                    <a:bodyPr vert="horz" wrap="square"/>
                    <a:lstStyle/>
                    <a:p>
                      <a:pPr marL="0" marR="0" indent="0" algn="ctr" defTabSz="914400" rtl="0" eaLnBrk="1" fontAlgn="auto" latinLnBrk="0" hangingPunct="1">
                        <a:lnSpc>
                          <a:spcPct val="100000"/>
                        </a:lnSpc>
                        <a:spcBef>
                          <a:spcPct val="0"/>
                        </a:spcBef>
                        <a:spcAft>
                          <a:spcPct val="0"/>
                        </a:spcAft>
                        <a:buClrTx/>
                        <a:buSzTx/>
                        <a:buFontTx/>
                        <a:buNone/>
                        <a:defRPr/>
                      </a:pPr>
                      <a:r>
                        <a:rPr lang="zh-CN" altLang="en-US" sz="2800" b="0">
                          <a:solidFill>
                            <a:srgbClr val="FF0000"/>
                          </a:solidFill>
                        </a:rPr>
                        <a:t>铺垫</a:t>
                      </a:r>
                      <a:endParaRPr lang="zh-CN" altLang="en-US" sz="2800" b="0">
                        <a:solidFill>
                          <a:srgbClr val="FF0000"/>
                        </a:solidFill>
                      </a:endParaRPr>
                    </a:p>
                  </a:txBody>
                  <a:tcPr/>
                </a:tc>
                <a:tc>
                  <a:txBody>
                    <a:bodyPr vert="horz" wrap="square"/>
                    <a:lstStyle/>
                    <a:p>
                      <a:pPr marL="0" marR="0" indent="0" algn="l" defTabSz="914400" rtl="0" eaLnBrk="1" fontAlgn="auto" latinLnBrk="0" hangingPunct="1">
                        <a:lnSpc>
                          <a:spcPct val="100000"/>
                        </a:lnSpc>
                        <a:spcBef>
                          <a:spcPct val="0"/>
                        </a:spcBef>
                        <a:spcAft>
                          <a:spcPct val="0"/>
                        </a:spcAft>
                        <a:buClrTx/>
                        <a:buSzTx/>
                        <a:buFontTx/>
                        <a:buNone/>
                        <a:defRPr/>
                      </a:pPr>
                      <a:r>
                        <a:rPr lang="zh-CN" altLang="en-US" sz="2800" b="1" kern="1200">
                          <a:solidFill>
                            <a:schemeClr val="tx1"/>
                          </a:solidFill>
                          <a:effectLst/>
                          <a:cs typeface="+mn-cs"/>
                        </a:rPr>
                        <a:t>情节发生前的交代暗示，起暗示、点题、沟通诗歌、逆转人物关系的作用。</a:t>
                      </a:r>
                      <a:endParaRPr lang="zh-CN" altLang="en-US" sz="2800" b="1" kern="1200">
                        <a:solidFill>
                          <a:schemeClr val="tx1"/>
                        </a:solidFill>
                        <a:effectLst/>
                        <a:cs typeface="+mn-cs"/>
                      </a:endParaRPr>
                    </a:p>
                  </a:txBody>
                  <a:tcPr/>
                </a:tc>
              </a:tr>
              <a:tr h="695325">
                <a:tc>
                  <a:txBody>
                    <a:bodyPr vert="horz" wrap="square"/>
                    <a:lstStyle/>
                    <a:p>
                      <a:pPr marL="0" marR="0" indent="0" algn="ctr" defTabSz="914400" rtl="0" eaLnBrk="1" fontAlgn="auto" latinLnBrk="0" hangingPunct="1">
                        <a:lnSpc>
                          <a:spcPct val="100000"/>
                        </a:lnSpc>
                        <a:spcBef>
                          <a:spcPct val="0"/>
                        </a:spcBef>
                        <a:spcAft>
                          <a:spcPct val="0"/>
                        </a:spcAft>
                        <a:buClrTx/>
                        <a:buSzTx/>
                        <a:buFontTx/>
                        <a:buNone/>
                        <a:defRPr/>
                      </a:pPr>
                      <a:r>
                        <a:rPr lang="zh-CN" altLang="en-US" sz="2800" b="0" kern="1200">
                          <a:solidFill>
                            <a:srgbClr val="FF0000"/>
                          </a:solidFill>
                          <a:cs typeface="+mn-cs"/>
                        </a:rPr>
                        <a:t>画龙点睛</a:t>
                      </a:r>
                      <a:endParaRPr lang="zh-CN" altLang="en-US" sz="2800" b="0" kern="1200">
                        <a:solidFill>
                          <a:srgbClr val="FF0000"/>
                        </a:solidFill>
                        <a:cs typeface="+mn-cs"/>
                      </a:endParaRPr>
                    </a:p>
                  </a:txBody>
                  <a:tcPr/>
                </a:tc>
                <a:tc>
                  <a:txBody>
                    <a:bodyPr vert="horz" wrap="square"/>
                    <a:lstStyle/>
                    <a:p>
                      <a:pPr marL="0" marR="0" indent="0" algn="l" defTabSz="914400" rtl="0" eaLnBrk="1" fontAlgn="auto" latinLnBrk="0" hangingPunct="1">
                        <a:lnSpc>
                          <a:spcPct val="100000"/>
                        </a:lnSpc>
                        <a:spcBef>
                          <a:spcPct val="0"/>
                        </a:spcBef>
                        <a:spcAft>
                          <a:spcPct val="0"/>
                        </a:spcAft>
                        <a:buClrTx/>
                        <a:buSzTx/>
                        <a:buFontTx/>
                        <a:buNone/>
                        <a:defRPr/>
                      </a:pPr>
                      <a:r>
                        <a:rPr lang="zh-CN" altLang="en-US" sz="2800" b="1" kern="1200">
                          <a:solidFill>
                            <a:schemeClr val="tx1"/>
                          </a:solidFill>
                          <a:effectLst/>
                          <a:cs typeface="+mn-cs"/>
                        </a:rPr>
                        <a:t>用一两句精彩的话点明主旨。</a:t>
                      </a:r>
                      <a:endParaRPr lang="zh-CN" altLang="en-US" sz="2800" b="1" kern="1200">
                        <a:solidFill>
                          <a:schemeClr val="tx1"/>
                        </a:solidFill>
                        <a:effectLst/>
                        <a:cs typeface="+mn-cs"/>
                      </a:endParaRPr>
                    </a:p>
                  </a:txBody>
                  <a:tcPr/>
                </a:tc>
              </a:tr>
              <a:tr h="1114425">
                <a:tc>
                  <a:txBody>
                    <a:bodyPr vert="horz" wrap="square"/>
                    <a:lstStyle/>
                    <a:p>
                      <a:pPr marL="0" marR="0" indent="0" algn="ctr" defTabSz="914400" rtl="0" eaLnBrk="1" fontAlgn="auto" latinLnBrk="0" hangingPunct="1">
                        <a:lnSpc>
                          <a:spcPct val="100000"/>
                        </a:lnSpc>
                        <a:spcBef>
                          <a:spcPct val="0"/>
                        </a:spcBef>
                        <a:spcAft>
                          <a:spcPct val="0"/>
                        </a:spcAft>
                        <a:buClrTx/>
                        <a:buSzTx/>
                        <a:buFontTx/>
                        <a:buNone/>
                        <a:defRPr/>
                      </a:pPr>
                      <a:r>
                        <a:rPr lang="zh-CN" altLang="en-US" sz="2800" b="0">
                          <a:solidFill>
                            <a:srgbClr val="FF0000"/>
                          </a:solidFill>
                        </a:rPr>
                        <a:t>曲笔入题</a:t>
                      </a:r>
                      <a:endParaRPr lang="zh-CN" altLang="en-US" sz="2800" b="0">
                        <a:solidFill>
                          <a:srgbClr val="FF0000"/>
                        </a:solidFill>
                      </a:endParaRPr>
                    </a:p>
                    <a:p>
                      <a:pPr algn="ctr"/>
                      <a:endParaRPr lang="zh-CN" altLang="en-US" sz="2800" b="0">
                        <a:solidFill>
                          <a:srgbClr val="FF0000"/>
                        </a:solidFill>
                      </a:endParaRPr>
                    </a:p>
                  </a:txBody>
                  <a:tcPr/>
                </a:tc>
                <a:tc>
                  <a:txBody>
                    <a:bodyPr vert="horz" wrap="square"/>
                    <a:lstStyle/>
                    <a:p>
                      <a:pPr marL="0" marR="0" indent="0" algn="l" defTabSz="914400" rtl="0" eaLnBrk="1" fontAlgn="auto" latinLnBrk="0" hangingPunct="1">
                        <a:lnSpc>
                          <a:spcPct val="100000"/>
                        </a:lnSpc>
                        <a:spcBef>
                          <a:spcPct val="0"/>
                        </a:spcBef>
                        <a:spcAft>
                          <a:spcPct val="0"/>
                        </a:spcAft>
                        <a:buClrTx/>
                        <a:buSzTx/>
                        <a:buFontTx/>
                        <a:buNone/>
                        <a:defRPr/>
                      </a:pPr>
                      <a:r>
                        <a:rPr lang="zh-CN" altLang="en-US" sz="2800" b="1" kern="1200">
                          <a:solidFill>
                            <a:schemeClr val="tx1"/>
                          </a:solidFill>
                          <a:effectLst/>
                          <a:cs typeface="+mn-cs"/>
                        </a:rPr>
                        <a:t>不马上触到本题，开头先来一个发端，使诗歌有跌宕起伏之感，造成悬念，吸引读者。</a:t>
                      </a:r>
                      <a:endParaRPr lang="zh-CN" altLang="en-US" sz="2800" b="1" kern="1200">
                        <a:solidFill>
                          <a:schemeClr val="tx1"/>
                        </a:solidFill>
                        <a:effectLst/>
                        <a:cs typeface="+mn-cs"/>
                      </a:endParaRPr>
                    </a:p>
                  </a:txBody>
                  <a:tcPr/>
                </a:tc>
              </a:tr>
            </a:tbl>
          </a:graphicData>
        </a:graphic>
      </p:graphicFrame>
      <p:pic>
        <p:nvPicPr>
          <p:cNvPr id="7" name="图片 6" title=""/>
          <p:cNvPicPr>
            <a:picLocks noChangeAspect="1"/>
          </p:cNvPicPr>
          <p:nvPr>
            <p:custDataLst>
              <p:tags r:id="rId7"/>
            </p:custDataLst>
          </p:nvPr>
        </p:nvPicPr>
        <p:blipFill>
          <a:blip r:embed="rId6">
            <a:lum bright="70000" contrast="-70000"/>
            <a:extLst>
              <a:ext uri="{28A0092B-C50C-407E-A947-70E740481C1C}">
                <a14:useLocalDpi xmlns:a14="http://schemas.microsoft.com/office/drawing/2010/main" val="0"/>
              </a:ext>
            </a:extLst>
          </a:blip>
          <a:srcRect l="1494" t="36441" r="1178" b="40355"/>
          <a:stretch>
            <a:fillRect/>
          </a:stretch>
        </p:blipFill>
        <p:spPr>
          <a:xfrm flipH="1">
            <a:off x="-6823" y="4862450"/>
            <a:ext cx="12192000" cy="1705102"/>
          </a:xfrm>
          <a:prstGeom prst="rect">
            <a:avLst/>
          </a:prstGeom>
        </p:spPr>
      </p:pic>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pic>
        <p:nvPicPr>
          <p:cNvPr id="8" name="Picture 4"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4" name="矩形 3" title=""/>
          <p:cNvSpPr/>
          <p:nvPr>
            <p:custDataLst>
              <p:tags r:id="rId5"/>
            </p:custDataLst>
          </p:nvPr>
        </p:nvSpPr>
        <p:spPr>
          <a:xfrm>
            <a:off x="427365" y="1502130"/>
            <a:ext cx="11337270" cy="4784725"/>
          </a:xfrm>
          <a:prstGeom prst="rect">
            <a:avLst/>
          </a:prstGeom>
        </p:spPr>
        <p:txBody>
          <a:bodyPr wrap="square">
            <a:normAutofit/>
          </a:bodyPr>
          <a:lstStyle/>
          <a:p>
            <a:pPr defTabSz="1218565" rtl="0" fontAlgn="auto">
              <a:lnSpc>
                <a:spcPts val="3600"/>
              </a:lnSpc>
              <a:spcBef>
                <a:spcPct val="0"/>
              </a:spcBef>
              <a:spcAft>
                <a:spcPts val="3600"/>
              </a:spcAft>
              <a:buFontTx/>
              <a:buNone/>
            </a:pPr>
            <a:r>
              <a:rPr lang="zh-CN" altLang="en-US" sz="2800" b="1" kern="100">
                <a:solidFill>
                  <a:schemeClr val="tx1"/>
                </a:solidFill>
                <a:latin typeface="+mn-lt"/>
                <a:ea typeface="+mn-ea"/>
                <a:cs typeface="Times New Roman" panose="02020603050405020304" pitchFamily="18" charset="0"/>
              </a:rPr>
              <a:t>一、</a:t>
            </a:r>
            <a:r>
              <a:rPr lang="zh-CN" altLang="zh-CN" sz="2800" b="1" kern="100">
                <a:solidFill>
                  <a:schemeClr val="tx1"/>
                </a:solidFill>
                <a:latin typeface="+mn-lt"/>
                <a:ea typeface="+mn-ea"/>
                <a:cs typeface="Times New Roman" panose="02020603050405020304" pitchFamily="18" charset="0"/>
              </a:rPr>
              <a:t>阅读下面这首宋词，完成后面题目。</a:t>
            </a:r>
            <a:endParaRPr lang="zh-CN" altLang="zh-CN" sz="2800" b="1" kern="100">
              <a:solidFill>
                <a:schemeClr val="tx1"/>
              </a:solidFill>
              <a:latin typeface="+mn-lt"/>
              <a:ea typeface="+mn-ea"/>
              <a:cs typeface="Courier New" panose="02070309020205020404" pitchFamily="49" charset="0"/>
            </a:endParaRPr>
          </a:p>
          <a:p>
            <a:pPr algn="ctr" rtl="0">
              <a:lnSpc>
                <a:spcPts val="3600"/>
              </a:lnSpc>
              <a:spcBef>
                <a:spcPct val="0"/>
              </a:spcBef>
              <a:spcAft>
                <a:spcPts val="1200"/>
              </a:spcAft>
              <a:defRPr/>
            </a:pPr>
            <a:r>
              <a:rPr lang="zh-CN" altLang="zh-CN" sz="3600">
                <a:solidFill>
                  <a:schemeClr val="tx1"/>
                </a:solidFill>
                <a:latin typeface="+mn-lt"/>
                <a:ea typeface="+mn-ea"/>
              </a:rPr>
              <a:t>喜迁莺</a:t>
            </a:r>
            <a:r>
              <a:rPr lang="en-US" altLang="zh-CN" sz="3600">
                <a:solidFill>
                  <a:schemeClr val="tx1"/>
                </a:solidFill>
                <a:latin typeface="+mn-lt"/>
                <a:ea typeface="+mn-ea"/>
              </a:rPr>
              <a:t>①</a:t>
            </a:r>
            <a:endParaRPr lang="zh-CN" altLang="zh-CN" sz="3600">
              <a:solidFill>
                <a:schemeClr val="tx1"/>
              </a:solidFill>
              <a:latin typeface="+mn-lt"/>
              <a:ea typeface="+mn-ea"/>
            </a:endParaRPr>
          </a:p>
          <a:p>
            <a:pPr algn="ctr" defTabSz="1218565" rtl="0" fontAlgn="auto">
              <a:lnSpc>
                <a:spcPts val="3600"/>
              </a:lnSpc>
              <a:spcBef>
                <a:spcPct val="0"/>
              </a:spcBef>
              <a:spcAft>
                <a:spcPts val="1200"/>
              </a:spcAft>
              <a:buFontTx/>
              <a:buNone/>
            </a:pPr>
            <a:r>
              <a:rPr lang="zh-CN" altLang="zh-CN" sz="2400" b="1" kern="100">
                <a:solidFill>
                  <a:schemeClr val="tx1"/>
                </a:solidFill>
                <a:latin typeface="+mn-lt"/>
                <a:ea typeface="+mn-ea"/>
                <a:cs typeface="Times New Roman" panose="02020603050405020304" pitchFamily="18" charset="0"/>
              </a:rPr>
              <a:t>夏竦</a:t>
            </a:r>
            <a:endParaRPr lang="zh-CN" altLang="zh-CN" sz="2400" b="1" kern="100">
              <a:solidFill>
                <a:schemeClr val="tx1"/>
              </a:solidFill>
              <a:latin typeface="+mn-lt"/>
              <a:ea typeface="+mn-ea"/>
              <a:cs typeface="Courier New" panose="02070309020205020404" pitchFamily="49" charset="0"/>
            </a:endParaRPr>
          </a:p>
          <a:p>
            <a:pPr algn="ctr" defTabSz="1218565" rtl="0" fontAlgn="auto">
              <a:lnSpc>
                <a:spcPts val="3600"/>
              </a:lnSpc>
              <a:spcBef>
                <a:spcPct val="0"/>
              </a:spcBef>
              <a:spcAft>
                <a:spcPts val="1200"/>
              </a:spcAft>
              <a:buFontTx/>
              <a:buNone/>
            </a:pPr>
            <a:r>
              <a:rPr lang="zh-CN" altLang="zh-CN" sz="2800" b="1" kern="100">
                <a:solidFill>
                  <a:schemeClr val="tx1"/>
                </a:solidFill>
                <a:latin typeface="+mn-lt"/>
                <a:ea typeface="+mn-ea"/>
                <a:cs typeface="Times New Roman" panose="02020603050405020304" pitchFamily="18" charset="0"/>
              </a:rPr>
              <a:t>霞散绮，月沉钩，帘卷未央楼。夜凉河汉截天流，宫阙锁清秋。</a:t>
            </a:r>
            <a:endParaRPr lang="zh-CN" altLang="zh-CN" sz="2800" b="1" kern="100">
              <a:solidFill>
                <a:schemeClr val="tx1"/>
              </a:solidFill>
              <a:latin typeface="+mn-lt"/>
              <a:ea typeface="+mn-ea"/>
              <a:cs typeface="Courier New" panose="02070309020205020404" pitchFamily="49" charset="0"/>
            </a:endParaRPr>
          </a:p>
          <a:p>
            <a:pPr algn="ctr" defTabSz="1218565" rtl="0" fontAlgn="auto">
              <a:lnSpc>
                <a:spcPts val="3600"/>
              </a:lnSpc>
              <a:spcBef>
                <a:spcPct val="0"/>
              </a:spcBef>
              <a:spcAft>
                <a:spcPts val="4200"/>
              </a:spcAft>
              <a:buFontTx/>
              <a:buNone/>
            </a:pPr>
            <a:r>
              <a:rPr lang="zh-CN" altLang="zh-CN" sz="2800" b="1" kern="100" spc="-100">
                <a:solidFill>
                  <a:schemeClr val="tx1"/>
                </a:solidFill>
                <a:latin typeface="+mn-lt"/>
                <a:ea typeface="+mn-ea"/>
                <a:cs typeface="Times New Roman" panose="02020603050405020304" pitchFamily="18" charset="0"/>
              </a:rPr>
              <a:t>瑶阶曙，金盘露，凤髓香和烟雾。三千珠翠拥宸游，水殿按</a:t>
            </a:r>
            <a:r>
              <a:rPr lang="en-US" altLang="zh-CN" sz="2800" b="1" kern="100" spc="-100" baseline="30000">
                <a:solidFill>
                  <a:schemeClr val="tx1"/>
                </a:solidFill>
                <a:latin typeface="+mn-lt"/>
                <a:ea typeface="+mn-ea"/>
                <a:cs typeface="Times New Roman" panose="02020603050405020304" pitchFamily="18" charset="0"/>
              </a:rPr>
              <a:t>②</a:t>
            </a:r>
            <a:r>
              <a:rPr lang="zh-CN" altLang="zh-CN" sz="2800" b="1" kern="100" spc="-100">
                <a:solidFill>
                  <a:schemeClr val="tx1"/>
                </a:solidFill>
                <a:latin typeface="+mn-lt"/>
                <a:ea typeface="+mn-ea"/>
                <a:cs typeface="Times New Roman" panose="02020603050405020304" pitchFamily="18" charset="0"/>
              </a:rPr>
              <a:t>凉州</a:t>
            </a:r>
            <a:r>
              <a:rPr lang="en-US" altLang="zh-CN" sz="2800" b="1" kern="100" spc="-100" baseline="30000">
                <a:solidFill>
                  <a:schemeClr val="tx1"/>
                </a:solidFill>
                <a:latin typeface="+mn-lt"/>
                <a:ea typeface="+mn-ea"/>
                <a:cs typeface="Times New Roman" panose="02020603050405020304" pitchFamily="18" charset="0"/>
              </a:rPr>
              <a:t>③</a:t>
            </a:r>
            <a:r>
              <a:rPr lang="zh-CN" altLang="zh-CN" sz="2800" b="1" kern="100" spc="-100">
                <a:solidFill>
                  <a:schemeClr val="tx1"/>
                </a:solidFill>
                <a:latin typeface="+mn-lt"/>
                <a:ea typeface="+mn-ea"/>
                <a:cs typeface="Times New Roman" panose="02020603050405020304" pitchFamily="18" charset="0"/>
              </a:rPr>
              <a:t>。</a:t>
            </a:r>
            <a:endParaRPr lang="zh-CN" altLang="zh-CN" sz="2800" b="1" kern="100" spc="-100">
              <a:solidFill>
                <a:schemeClr val="tx1"/>
              </a:solidFill>
              <a:latin typeface="+mn-lt"/>
              <a:ea typeface="+mn-ea"/>
              <a:cs typeface="Courier New" panose="02070309020205020404" pitchFamily="49" charset="0"/>
            </a:endParaRPr>
          </a:p>
          <a:p>
            <a:pPr defTabSz="1218565" rtl="0" fontAlgn="auto">
              <a:lnSpc>
                <a:spcPts val="3600"/>
              </a:lnSpc>
              <a:spcBef>
                <a:spcPct val="0"/>
              </a:spcBef>
              <a:spcAft>
                <a:spcPts val="2400"/>
              </a:spcAft>
              <a:buFontTx/>
              <a:buNone/>
            </a:pPr>
            <a:r>
              <a:rPr lang="en-US" altLang="zh-CN" sz="2800" b="1" kern="100">
                <a:solidFill>
                  <a:schemeClr val="tx1"/>
                </a:solidFill>
                <a:latin typeface="+mn-lt"/>
                <a:ea typeface="+mn-ea"/>
                <a:cs typeface="Times New Roman" panose="02020603050405020304" pitchFamily="18" charset="0"/>
              </a:rPr>
              <a:t>【</a:t>
            </a:r>
            <a:r>
              <a:rPr lang="zh-CN" altLang="zh-CN" sz="2800" b="1" kern="100">
                <a:solidFill>
                  <a:schemeClr val="tx1"/>
                </a:solidFill>
                <a:latin typeface="+mn-lt"/>
                <a:ea typeface="+mn-ea"/>
                <a:cs typeface="Times New Roman" panose="02020603050405020304" pitchFamily="18" charset="0"/>
              </a:rPr>
              <a:t>注</a:t>
            </a:r>
            <a:r>
              <a:rPr lang="en-US" altLang="zh-CN" sz="2800" b="1" kern="100">
                <a:solidFill>
                  <a:schemeClr val="tx1"/>
                </a:solidFill>
                <a:latin typeface="+mn-lt"/>
                <a:ea typeface="+mn-ea"/>
                <a:cs typeface="Times New Roman" panose="02020603050405020304" pitchFamily="18" charset="0"/>
              </a:rPr>
              <a:t>】①</a:t>
            </a:r>
            <a:r>
              <a:rPr lang="zh-CN" altLang="zh-CN" sz="2800" b="1" kern="100">
                <a:solidFill>
                  <a:schemeClr val="tx1"/>
                </a:solidFill>
                <a:latin typeface="+mn-lt"/>
                <a:ea typeface="+mn-ea"/>
                <a:cs typeface="Times New Roman" panose="02020603050405020304" pitchFamily="18" charset="0"/>
              </a:rPr>
              <a:t>此词为夏竦奉旨为宋真宗的一次宴乐而填的应制词。</a:t>
            </a:r>
            <a:r>
              <a:rPr lang="en-US" altLang="zh-CN" sz="2800" b="1" kern="100">
                <a:solidFill>
                  <a:schemeClr val="tx1"/>
                </a:solidFill>
                <a:latin typeface="+mn-lt"/>
                <a:ea typeface="+mn-ea"/>
                <a:cs typeface="Times New Roman" panose="02020603050405020304" pitchFamily="18" charset="0"/>
              </a:rPr>
              <a:t>②</a:t>
            </a:r>
            <a:r>
              <a:rPr lang="zh-CN" altLang="zh-CN" sz="2800" b="1" kern="100">
                <a:solidFill>
                  <a:schemeClr val="tx1"/>
                </a:solidFill>
                <a:latin typeface="+mn-lt"/>
                <a:ea typeface="+mn-ea"/>
                <a:cs typeface="Times New Roman" panose="02020603050405020304" pitchFamily="18" charset="0"/>
              </a:rPr>
              <a:t>按：演奏。</a:t>
            </a:r>
            <a:r>
              <a:rPr lang="en-US" altLang="zh-CN" sz="2800" b="1" kern="100">
                <a:solidFill>
                  <a:schemeClr val="tx1"/>
                </a:solidFill>
                <a:latin typeface="+mn-lt"/>
                <a:ea typeface="+mn-ea"/>
                <a:cs typeface="Times New Roman" panose="02020603050405020304" pitchFamily="18" charset="0"/>
              </a:rPr>
              <a:t>③</a:t>
            </a:r>
            <a:r>
              <a:rPr lang="zh-CN" altLang="zh-CN" sz="2800" b="1" kern="100">
                <a:solidFill>
                  <a:schemeClr val="tx1"/>
                </a:solidFill>
                <a:latin typeface="+mn-lt"/>
                <a:ea typeface="+mn-ea"/>
                <a:cs typeface="Times New Roman" panose="02020603050405020304" pitchFamily="18" charset="0"/>
              </a:rPr>
              <a:t>凉州：曲名，音韵高爽悲壮。</a:t>
            </a:r>
            <a:endParaRPr lang="zh-CN" altLang="zh-CN" sz="2800" b="1" kern="100">
              <a:solidFill>
                <a:schemeClr val="tx1"/>
              </a:solidFill>
              <a:latin typeface="+mn-lt"/>
              <a:ea typeface="+mn-ea"/>
              <a:cs typeface="Times New Roman" panose="02020603050405020304" pitchFamily="18" charset="0"/>
            </a:endParaRPr>
          </a:p>
        </p:txBody>
      </p:sp>
      <p:pic>
        <p:nvPicPr>
          <p:cNvPr id="7" name="Picture 2" title=""/>
          <p:cNvPicPr>
            <a:picLocks noChangeAspect="1" noChangeArrowheads="1"/>
          </p:cNvPicPr>
          <p:nvPr>
            <p:custDataLst>
              <p:tags r:id="rId7"/>
            </p:custDataLst>
          </p:nvPr>
        </p:nvPicPr>
        <p:blipFill>
          <a:blip r:embed="rId6">
            <a:extLst>
              <a:ext uri="{28A0092B-C50C-407E-A947-70E740481C1C}">
                <a14:useLocalDpi xmlns:a14="http://schemas.microsoft.com/office/drawing/2010/main" val="0"/>
              </a:ext>
            </a:extLst>
          </a:blip>
          <a:srcRect l="11823" t="3762" b="15759"/>
          <a:stretch>
            <a:fillRect/>
          </a:stretch>
        </p:blipFill>
        <p:spPr bwMode="auto">
          <a:xfrm>
            <a:off x="9349991" y="307074"/>
            <a:ext cx="2842007" cy="1945423"/>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5" title=""/>
          <p:cNvSpPr txBox="1"/>
          <p:nvPr>
            <p:custDataLst>
              <p:tags r:id="rId8"/>
            </p:custDataLst>
          </p:nvPr>
        </p:nvSpPr>
        <p:spPr>
          <a:xfrm>
            <a:off x="1160183" y="531379"/>
            <a:ext cx="2149523" cy="645160"/>
          </a:xfrm>
          <a:prstGeom prst="rect">
            <a:avLst/>
          </a:prstGeom>
          <a:noFill/>
          <a:effectLst/>
        </p:spPr>
        <p:txBody>
          <a:bodyPr wrap="square">
            <a:normAutofit fontScale="90000"/>
          </a:bodyPr>
          <a:lstStyle>
            <a:defPPr>
              <a:defRPr lang="en-US"/>
            </a:defPPr>
            <a:lvl1pPr marR="0" lvl="0" indent="0" fontAlgn="auto">
              <a:lnSpc>
                <a:spcPct val="100000"/>
              </a:lnSpc>
              <a:spcBef>
                <a:spcPct val="0"/>
              </a:spcBef>
              <a:spcAft>
                <a:spcPct val="0"/>
              </a:spcAft>
              <a:buClrTx/>
              <a:buSzTx/>
              <a:buFontTx/>
              <a:buNone/>
              <a:defRPr kumimoji="0" sz="2000" b="1" u="none" strike="noStrike" cap="none" spc="0" normalizeH="0" baseline="0">
                <a:ln>
                  <a:noFill/>
                </a:ln>
                <a:gradFill flip="none" rotWithShape="1">
                  <a:gsLst>
                    <a:gs pos="0">
                      <a:srgbClr val="AB1E28"/>
                    </a:gs>
                    <a:gs pos="100000">
                      <a:srgbClr val="AB1E28">
                        <a:alpha val="50000"/>
                      </a:srgbClr>
                    </a:gs>
                  </a:gsLst>
                  <a:lin ang="13500000" scaled="1"/>
                </a:gradFill>
                <a:effectLst>
                  <a:outerShdw blurRad="127000" sx="102000" sy="102000" algn="ctr" rotWithShape="0">
                    <a:srgbClr val="D1302C">
                      <a:alpha val="20000"/>
                    </a:srgbClr>
                  </a:outerShdw>
                </a:effectLst>
                <a:uLnTx/>
                <a:uFillTx/>
                <a:latin typeface="微软雅黑" panose="020b0503020204020204" charset="-122"/>
                <a:ea typeface="微软雅黑"/>
              </a:defRPr>
            </a:lvl1pPr>
          </a:lstStyle>
          <a:p>
            <a:pPr>
              <a:defRPr/>
            </a:pPr>
            <a:r>
              <a:rPr lang="zh-CN" altLang="en-US" sz="3600" b="0" kern="0">
                <a:solidFill>
                  <a:schemeClr val="tx1"/>
                </a:solidFill>
                <a:effectLst/>
                <a:latin typeface="+mn-lt"/>
                <a:ea typeface="+mn-ea"/>
                <a:sym typeface="微软雅黑" panose="020b0503020204020204" charset="-122"/>
              </a:rPr>
              <a:t>能力提升</a:t>
            </a:r>
            <a:endParaRPr lang="zh-CN" altLang="en-US" sz="3600" b="0" kern="0">
              <a:solidFill>
                <a:schemeClr val="tx1"/>
              </a:solidFill>
              <a:effectLst/>
              <a:latin typeface="+mn-lt"/>
              <a:ea typeface="+mn-ea"/>
              <a:sym typeface="微软雅黑" panose="020b0503020204020204" charset="-122"/>
            </a:endParaRPr>
          </a:p>
        </p:txBody>
      </p:sp>
    </p:spTree>
    <p:custDataLst>
      <p:tags r:id="rId9"/>
    </p:custDataLst>
  </p:cSld>
  <p:clrMapOvr>
    <a:masterClrMapping/>
  </p:clrMapOvr>
  <p:transition/>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3"/>
          </p:custDataLst>
        </p:nvPr>
      </p:nvGrpSpPr>
      <p:grpSpPr>
        <a:xfrm>
          <a:off x="0" y="0"/>
          <a:ext cx="0" cy="0"/>
        </a:xfrm>
      </p:grpSpPr>
      <p:pic>
        <p:nvPicPr>
          <p:cNvPr id="6" name="Picture 4" title=""/>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2" name="矩形 1" title=""/>
          <p:cNvSpPr/>
          <p:nvPr>
            <p:custDataLst>
              <p:tags r:id="rId6"/>
            </p:custDataLst>
          </p:nvPr>
        </p:nvSpPr>
        <p:spPr>
          <a:xfrm>
            <a:off x="389257" y="738970"/>
            <a:ext cx="11413486" cy="4554220"/>
          </a:xfrm>
          <a:prstGeom prst="rect">
            <a:avLst/>
          </a:prstGeom>
        </p:spPr>
        <p:txBody>
          <a:bodyPr wrap="square">
            <a:normAutofit/>
          </a:bodyPr>
          <a:lstStyle/>
          <a:p>
            <a:pPr algn="just" defTabSz="1218565" rtl="0" fontAlgn="auto">
              <a:lnSpc>
                <a:spcPts val="3600"/>
              </a:lnSpc>
              <a:spcBef>
                <a:spcPct val="0"/>
              </a:spcBef>
              <a:spcAft>
                <a:spcPts val="2400"/>
              </a:spcAft>
              <a:buFontTx/>
              <a:buNone/>
            </a:pPr>
            <a:r>
              <a:rPr lang="en-US" altLang="zh-CN" sz="2800" b="1" kern="100">
                <a:solidFill>
                  <a:schemeClr val="tx1"/>
                </a:solidFill>
                <a:latin typeface="+mn-lt"/>
                <a:ea typeface="+mn-ea"/>
                <a:cs typeface="Courier New" panose="02070309020205020404" pitchFamily="49" charset="0"/>
              </a:rPr>
              <a:t>1.</a:t>
            </a:r>
            <a:r>
              <a:rPr lang="zh-CN" altLang="zh-CN" sz="2800" b="1" kern="100">
                <a:solidFill>
                  <a:schemeClr val="tx1"/>
                </a:solidFill>
                <a:latin typeface="+mn-lt"/>
                <a:ea typeface="+mn-ea"/>
                <a:cs typeface="Times New Roman" panose="02020603050405020304" pitchFamily="18" charset="0"/>
              </a:rPr>
              <a:t>下列对这首词的理解和赏析，不正确的一项是</a:t>
            </a:r>
            <a:r>
              <a:rPr lang="zh-CN" altLang="en-US" sz="2800" b="1" kern="100">
                <a:solidFill>
                  <a:schemeClr val="tx1"/>
                </a:solidFill>
                <a:latin typeface="+mn-lt"/>
                <a:ea typeface="+mn-ea"/>
                <a:cs typeface="Times New Roman" panose="02020603050405020304" pitchFamily="18" charset="0"/>
              </a:rPr>
              <a:t>（       ）</a:t>
            </a:r>
            <a:endParaRPr lang="zh-CN" altLang="zh-CN" sz="2800" b="1" kern="100">
              <a:solidFill>
                <a:schemeClr val="tx1"/>
              </a:solidFill>
              <a:latin typeface="+mn-lt"/>
              <a:ea typeface="+mn-ea"/>
              <a:cs typeface="Courier New" panose="02070309020205020404" pitchFamily="49" charset="0"/>
            </a:endParaRPr>
          </a:p>
          <a:p>
            <a:pPr marL="514350" indent="-514350" algn="just" defTabSz="1218565" rtl="0" fontAlgn="auto">
              <a:lnSpc>
                <a:spcPts val="3600"/>
              </a:lnSpc>
              <a:spcBef>
                <a:spcPct val="0"/>
              </a:spcBef>
              <a:spcAft>
                <a:spcPts val="2400"/>
              </a:spcAft>
              <a:buFont typeface="+mj-lt"/>
              <a:buAutoNum type="alphaUcPeriod"/>
            </a:pPr>
            <a:r>
              <a:rPr lang="zh-CN" altLang="zh-CN" sz="2800" b="1" kern="100">
                <a:solidFill>
                  <a:schemeClr val="tx1"/>
                </a:solidFill>
                <a:latin typeface="+mn-lt"/>
                <a:ea typeface="+mn-ea"/>
                <a:cs typeface="Times New Roman" panose="02020603050405020304" pitchFamily="18" charset="0"/>
              </a:rPr>
              <a:t>上片点明时间、地点以及时令气候，勾画出新秋晚景之神韵。</a:t>
            </a:r>
            <a:endParaRPr lang="zh-CN" altLang="zh-CN" sz="2800" b="1" kern="100">
              <a:solidFill>
                <a:schemeClr val="tx1"/>
              </a:solidFill>
              <a:latin typeface="+mn-lt"/>
              <a:ea typeface="+mn-ea"/>
              <a:cs typeface="Courier New" panose="02070309020205020404" pitchFamily="49" charset="0"/>
            </a:endParaRPr>
          </a:p>
          <a:p>
            <a:pPr marL="514350" indent="-514350" algn="just" defTabSz="1218565" rtl="0" fontAlgn="auto">
              <a:lnSpc>
                <a:spcPts val="3600"/>
              </a:lnSpc>
              <a:spcBef>
                <a:spcPct val="0"/>
              </a:spcBef>
              <a:spcAft>
                <a:spcPts val="2400"/>
              </a:spcAft>
              <a:buFont typeface="+mj-lt"/>
              <a:buAutoNum type="alphaUcPeriod"/>
            </a:pPr>
            <a:r>
              <a:rPr lang="en-US" altLang="zh-CN" sz="2800" b="1" kern="100">
                <a:solidFill>
                  <a:schemeClr val="tx1"/>
                </a:solidFill>
                <a:latin typeface="+mn-lt"/>
                <a:ea typeface="+mn-ea"/>
                <a:cs typeface="Times New Roman" panose="02020603050405020304" pitchFamily="18" charset="0"/>
              </a:rPr>
              <a:t>“</a:t>
            </a:r>
            <a:r>
              <a:rPr lang="zh-CN" altLang="zh-CN" sz="2800" b="1" kern="100">
                <a:solidFill>
                  <a:schemeClr val="tx1"/>
                </a:solidFill>
                <a:latin typeface="+mn-lt"/>
                <a:ea typeface="+mn-ea"/>
                <a:cs typeface="Times New Roman" panose="02020603050405020304" pitchFamily="18" charset="0"/>
              </a:rPr>
              <a:t>宫阙锁清秋</a:t>
            </a:r>
            <a:r>
              <a:rPr lang="en-US" altLang="zh-CN" sz="2800" b="1" kern="100">
                <a:solidFill>
                  <a:schemeClr val="tx1"/>
                </a:solidFill>
                <a:latin typeface="+mn-lt"/>
                <a:ea typeface="+mn-ea"/>
                <a:cs typeface="Times New Roman" panose="02020603050405020304" pitchFamily="18" charset="0"/>
              </a:rPr>
              <a:t>”</a:t>
            </a:r>
            <a:r>
              <a:rPr lang="zh-CN" altLang="zh-CN" sz="2800" b="1" kern="100">
                <a:solidFill>
                  <a:schemeClr val="tx1"/>
                </a:solidFill>
                <a:latin typeface="+mn-lt"/>
                <a:ea typeface="+mn-ea"/>
                <a:cs typeface="Times New Roman" panose="02020603050405020304" pitchFamily="18" charset="0"/>
              </a:rPr>
              <a:t>由李后主</a:t>
            </a:r>
            <a:r>
              <a:rPr lang="en-US" altLang="zh-CN" sz="2800" b="1" kern="100">
                <a:solidFill>
                  <a:schemeClr val="tx1"/>
                </a:solidFill>
                <a:latin typeface="+mn-lt"/>
                <a:ea typeface="+mn-ea"/>
                <a:cs typeface="Times New Roman" panose="02020603050405020304" pitchFamily="18" charset="0"/>
              </a:rPr>
              <a:t>“</a:t>
            </a:r>
            <a:r>
              <a:rPr lang="zh-CN" altLang="zh-CN" sz="2800" b="1" kern="100">
                <a:solidFill>
                  <a:schemeClr val="tx1"/>
                </a:solidFill>
                <a:latin typeface="+mn-lt"/>
                <a:ea typeface="+mn-ea"/>
                <a:cs typeface="Times New Roman" panose="02020603050405020304" pitchFamily="18" charset="0"/>
              </a:rPr>
              <a:t>小院锁清秋</a:t>
            </a:r>
            <a:r>
              <a:rPr lang="en-US" altLang="zh-CN" sz="2800" b="1" kern="100">
                <a:solidFill>
                  <a:schemeClr val="tx1"/>
                </a:solidFill>
                <a:latin typeface="+mn-lt"/>
                <a:ea typeface="+mn-ea"/>
                <a:cs typeface="Times New Roman" panose="02020603050405020304" pitchFamily="18" charset="0"/>
              </a:rPr>
              <a:t>”</a:t>
            </a:r>
            <a:r>
              <a:rPr lang="zh-CN" altLang="zh-CN" sz="2800" b="1" kern="100">
                <a:solidFill>
                  <a:schemeClr val="tx1"/>
                </a:solidFill>
                <a:latin typeface="+mn-lt"/>
                <a:ea typeface="+mn-ea"/>
                <a:cs typeface="Times New Roman" panose="02020603050405020304" pitchFamily="18" charset="0"/>
              </a:rPr>
              <a:t>脱化而来，但两者无论是声容气象还是境界情怀都不一样。</a:t>
            </a:r>
            <a:endParaRPr lang="zh-CN" altLang="zh-CN" sz="2800" b="1" kern="100">
              <a:solidFill>
                <a:schemeClr val="tx1"/>
              </a:solidFill>
              <a:latin typeface="+mn-lt"/>
              <a:ea typeface="+mn-ea"/>
              <a:cs typeface="Courier New" panose="02070309020205020404" pitchFamily="49" charset="0"/>
            </a:endParaRPr>
          </a:p>
          <a:p>
            <a:pPr marL="514350" indent="-514350" algn="just" defTabSz="1218565" rtl="0" fontAlgn="auto">
              <a:lnSpc>
                <a:spcPts val="3600"/>
              </a:lnSpc>
              <a:spcBef>
                <a:spcPct val="0"/>
              </a:spcBef>
              <a:spcAft>
                <a:spcPts val="2400"/>
              </a:spcAft>
              <a:buFont typeface="+mj-lt"/>
              <a:buAutoNum type="alphaUcPeriod"/>
            </a:pPr>
            <a:r>
              <a:rPr lang="zh-CN" altLang="zh-CN" sz="2800" b="1" kern="100">
                <a:solidFill>
                  <a:schemeClr val="tx1"/>
                </a:solidFill>
                <a:latin typeface="+mn-lt"/>
                <a:ea typeface="+mn-ea"/>
                <a:cs typeface="Times New Roman" panose="02020603050405020304" pitchFamily="18" charset="0"/>
              </a:rPr>
              <a:t>下片描绘富丽豪华的宴乐场景，语言雍容华丽而又不乏清婉。</a:t>
            </a:r>
            <a:endParaRPr lang="zh-CN" altLang="zh-CN" sz="2800" b="1" kern="100">
              <a:solidFill>
                <a:schemeClr val="tx1"/>
              </a:solidFill>
              <a:latin typeface="+mn-lt"/>
              <a:ea typeface="+mn-ea"/>
              <a:cs typeface="Courier New" panose="02070309020205020404" pitchFamily="49" charset="0"/>
            </a:endParaRPr>
          </a:p>
          <a:p>
            <a:pPr marL="514350" indent="-514350" algn="just" defTabSz="1218565" rtl="0" fontAlgn="auto">
              <a:lnSpc>
                <a:spcPts val="3600"/>
              </a:lnSpc>
              <a:spcBef>
                <a:spcPct val="0"/>
              </a:spcBef>
              <a:spcAft>
                <a:spcPts val="2400"/>
              </a:spcAft>
              <a:buFont typeface="+mj-lt"/>
              <a:buAutoNum type="alphaUcPeriod"/>
            </a:pPr>
            <a:r>
              <a:rPr lang="zh-CN" altLang="zh-CN" sz="2800" b="1" kern="100">
                <a:solidFill>
                  <a:schemeClr val="tx1"/>
                </a:solidFill>
                <a:latin typeface="+mn-lt"/>
                <a:ea typeface="+mn-ea"/>
                <a:cs typeface="Times New Roman" panose="02020603050405020304" pitchFamily="18" charset="0"/>
              </a:rPr>
              <a:t>本词描写了帝王宴游享乐、歌舞升平的盛大场面，暗含对统治者骄奢享乐生活的讽喻。</a:t>
            </a:r>
            <a:endParaRPr lang="zh-CN" altLang="zh-CN" sz="2800" b="1" kern="100">
              <a:solidFill>
                <a:schemeClr val="tx1"/>
              </a:solidFill>
              <a:latin typeface="+mn-lt"/>
              <a:ea typeface="+mn-ea"/>
              <a:cs typeface="Times New Roman" panose="02020603050405020304" pitchFamily="18" charset="0"/>
            </a:endParaRPr>
          </a:p>
        </p:txBody>
      </p:sp>
      <p:sp>
        <p:nvSpPr>
          <p:cNvPr id="4" name="矩形 3" title=""/>
          <p:cNvSpPr/>
          <p:nvPr>
            <p:custDataLst>
              <p:tags r:id="rId7"/>
            </p:custDataLst>
          </p:nvPr>
        </p:nvSpPr>
        <p:spPr>
          <a:xfrm>
            <a:off x="8581935" y="441333"/>
            <a:ext cx="605790" cy="1106805"/>
          </a:xfrm>
          <a:prstGeom prst="rect">
            <a:avLst/>
          </a:prstGeom>
        </p:spPr>
        <p:txBody>
          <a:bodyPr wrap="square">
            <a:normAutofit fontScale="70000"/>
          </a:bodyPr>
          <a:lstStyle/>
          <a:p>
            <a:r>
              <a:rPr lang="en-US" altLang="zh-CN" sz="6600" b="1">
                <a:solidFill>
                  <a:schemeClr val="tx1">
                    <a:lumMod val="75000"/>
                    <a:lumOff val="25000"/>
                  </a:schemeClr>
                </a:solidFill>
                <a:latin typeface="+mn-lt"/>
                <a:ea typeface="+mn-ea"/>
              </a:rPr>
              <a:t>D</a:t>
            </a:r>
            <a:endParaRPr lang="en-US" altLang="zh-CN" sz="6600" b="1">
              <a:solidFill>
                <a:schemeClr val="tx1">
                  <a:lumMod val="75000"/>
                  <a:lumOff val="25000"/>
                </a:schemeClr>
              </a:solidFill>
              <a:latin typeface="+mn-lt"/>
              <a:ea typeface="+mn-ea"/>
            </a:endParaRPr>
          </a:p>
        </p:txBody>
      </p:sp>
      <p:pic>
        <p:nvPicPr>
          <p:cNvPr id="5" name="Picture 2" title=""/>
          <p:cNvPicPr>
            <a:picLocks noChangeAspect="1" noChangeArrowheads="1"/>
          </p:cNvPicPr>
          <p:nvPr>
            <p:custDataLst>
              <p:tags r:id="rId9"/>
            </p:custDataLst>
          </p:nvPr>
        </p:nvPicPr>
        <p:blipFill>
          <a:blip r:embed="rId8">
            <a:extLst>
              <a:ext uri="{28A0092B-C50C-407E-A947-70E740481C1C}">
                <a14:useLocalDpi xmlns:a14="http://schemas.microsoft.com/office/drawing/2010/main" val="0"/>
              </a:ext>
            </a:extLst>
          </a:blip>
          <a:srcRect l="7818" t="12740" r="16727" b="14853"/>
          <a:stretch>
            <a:fillRect/>
          </a:stretch>
        </p:blipFill>
        <p:spPr bwMode="auto">
          <a:xfrm>
            <a:off x="10467832" y="5159447"/>
            <a:ext cx="1655929" cy="139830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pic>
        <p:nvPicPr>
          <p:cNvPr id="5" name="Picture 4"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2" name="矩形 1" title=""/>
          <p:cNvSpPr/>
          <p:nvPr>
            <p:custDataLst>
              <p:tags r:id="rId5"/>
            </p:custDataLst>
          </p:nvPr>
        </p:nvSpPr>
        <p:spPr>
          <a:xfrm>
            <a:off x="361961" y="559393"/>
            <a:ext cx="6380034" cy="737235"/>
          </a:xfrm>
          <a:prstGeom prst="rect">
            <a:avLst/>
          </a:prstGeom>
        </p:spPr>
        <p:txBody>
          <a:bodyPr wrap="square">
            <a:normAutofit/>
          </a:bodyPr>
          <a:lstStyle/>
          <a:p>
            <a:pPr algn="just" defTabSz="1218565" rtl="0" fontAlgn="auto">
              <a:lnSpc>
                <a:spcPct val="150000"/>
              </a:lnSpc>
              <a:spcBef>
                <a:spcPct val="0"/>
              </a:spcBef>
              <a:spcAft>
                <a:spcPct val="0"/>
              </a:spcAft>
              <a:buFontTx/>
              <a:buNone/>
            </a:pPr>
            <a:r>
              <a:rPr lang="en-US" altLang="zh-CN" sz="2800" b="1" kern="100">
                <a:solidFill>
                  <a:schemeClr val="tx1"/>
                </a:solidFill>
                <a:latin typeface="+mn-lt"/>
                <a:ea typeface="+mn-ea"/>
                <a:cs typeface="Courier New" panose="02070309020205020404" pitchFamily="49" charset="0"/>
              </a:rPr>
              <a:t>2.</a:t>
            </a:r>
            <a:r>
              <a:rPr lang="zh-CN" altLang="zh-CN" sz="2800" b="1" kern="100">
                <a:solidFill>
                  <a:schemeClr val="tx1"/>
                </a:solidFill>
                <a:latin typeface="+mn-lt"/>
                <a:ea typeface="+mn-ea"/>
                <a:cs typeface="Times New Roman" panose="02020603050405020304" pitchFamily="18" charset="0"/>
              </a:rPr>
              <a:t>请从结构技巧的角度，赏析这首词。</a:t>
            </a:r>
            <a:endParaRPr lang="zh-CN" altLang="zh-CN" sz="2800" b="1" kern="100">
              <a:solidFill>
                <a:schemeClr val="tx1"/>
              </a:solidFill>
              <a:latin typeface="+mn-lt"/>
              <a:ea typeface="+mn-ea"/>
              <a:cs typeface="Times New Roman" panose="02020603050405020304" pitchFamily="18" charset="0"/>
            </a:endParaRPr>
          </a:p>
        </p:txBody>
      </p:sp>
      <p:sp>
        <p:nvSpPr>
          <p:cNvPr id="3" name="矩形 2" title=""/>
          <p:cNvSpPr/>
          <p:nvPr>
            <p:custDataLst>
              <p:tags r:id="rId6"/>
            </p:custDataLst>
          </p:nvPr>
        </p:nvSpPr>
        <p:spPr>
          <a:xfrm>
            <a:off x="268553" y="1520207"/>
            <a:ext cx="11695838" cy="3476625"/>
          </a:xfrm>
          <a:prstGeom prst="rect">
            <a:avLst/>
          </a:prstGeom>
        </p:spPr>
        <p:txBody>
          <a:bodyPr wrap="square">
            <a:spAutoFit/>
          </a:bodyPr>
          <a:lstStyle/>
          <a:p>
            <a:pPr marL="514350" indent="-514350" defTabSz="1218565" rtl="0" fontAlgn="auto">
              <a:lnSpc>
                <a:spcPts val="3600"/>
              </a:lnSpc>
              <a:spcBef>
                <a:spcPct val="0"/>
              </a:spcBef>
              <a:spcAft>
                <a:spcPts val="2400"/>
              </a:spcAft>
              <a:buFont typeface="+mj-ea"/>
              <a:buAutoNum type="circleNumDbPlain"/>
            </a:pPr>
            <a:r>
              <a:rPr lang="zh-CN" altLang="zh-CN" sz="2800" b="1" kern="100">
                <a:solidFill>
                  <a:schemeClr val="dk1"/>
                </a:solidFill>
                <a:latin typeface="+mn-lt"/>
                <a:ea typeface="+mn-ea"/>
                <a:cs typeface="Courier New" panose="02070309020205020404" pitchFamily="49" charset="0"/>
              </a:rPr>
              <a:t>本词</a:t>
            </a:r>
            <a:r>
              <a:rPr lang="zh-CN" altLang="zh-CN" sz="2800">
                <a:solidFill>
                  <a:schemeClr val="dk1"/>
                </a:solidFill>
                <a:latin typeface="+mn-lt"/>
                <a:ea typeface="+mn-ea"/>
              </a:rPr>
              <a:t>由清秋自然景象起笔</a:t>
            </a:r>
            <a:r>
              <a:rPr lang="zh-CN" altLang="zh-CN" sz="2800" b="1" kern="100">
                <a:solidFill>
                  <a:schemeClr val="dk1"/>
                </a:solidFill>
                <a:latin typeface="+mn-lt"/>
                <a:ea typeface="+mn-ea"/>
                <a:cs typeface="Courier New" panose="02070309020205020404" pitchFamily="49" charset="0"/>
              </a:rPr>
              <a:t>，</a:t>
            </a:r>
            <a:r>
              <a:rPr lang="zh-CN" altLang="zh-CN" sz="2800">
                <a:solidFill>
                  <a:schemeClr val="dk1"/>
                </a:solidFill>
                <a:latin typeface="+mn-lt"/>
                <a:ea typeface="+mn-ea"/>
              </a:rPr>
              <a:t>再写宫中新秋景象</a:t>
            </a:r>
            <a:r>
              <a:rPr lang="zh-CN" altLang="zh-CN" sz="2800" b="1" kern="100">
                <a:solidFill>
                  <a:schemeClr val="dk1"/>
                </a:solidFill>
                <a:latin typeface="+mn-lt"/>
                <a:ea typeface="+mn-ea"/>
                <a:cs typeface="Courier New" panose="02070309020205020404" pitchFamily="49" charset="0"/>
              </a:rPr>
              <a:t>，</a:t>
            </a:r>
            <a:r>
              <a:rPr lang="zh-CN" altLang="zh-CN" sz="2800">
                <a:solidFill>
                  <a:schemeClr val="dk1"/>
                </a:solidFill>
                <a:latin typeface="+mn-lt"/>
                <a:ea typeface="+mn-ea"/>
              </a:rPr>
              <a:t>逐层推进</a:t>
            </a:r>
            <a:r>
              <a:rPr lang="zh-CN" altLang="zh-CN" sz="2800" b="1" kern="100">
                <a:solidFill>
                  <a:schemeClr val="dk1"/>
                </a:solidFill>
                <a:latin typeface="+mn-lt"/>
                <a:ea typeface="+mn-ea"/>
                <a:cs typeface="Courier New" panose="02070309020205020404" pitchFamily="49" charset="0"/>
              </a:rPr>
              <a:t>，</a:t>
            </a:r>
            <a:r>
              <a:rPr lang="zh-CN" altLang="zh-CN" sz="2800">
                <a:solidFill>
                  <a:schemeClr val="dk1"/>
                </a:solidFill>
                <a:latin typeface="+mn-lt"/>
                <a:ea typeface="+mn-ea"/>
              </a:rPr>
              <a:t>层层铺垫</a:t>
            </a:r>
            <a:r>
              <a:rPr lang="zh-CN" altLang="zh-CN" sz="2800" b="1" kern="100">
                <a:solidFill>
                  <a:schemeClr val="dk1"/>
                </a:solidFill>
                <a:latin typeface="+mn-lt"/>
                <a:ea typeface="+mn-ea"/>
                <a:cs typeface="Courier New" panose="02070309020205020404" pitchFamily="49" charset="0"/>
              </a:rPr>
              <a:t>，有力地烘托出后宫宴乐的宏伟绮丽的场景。</a:t>
            </a:r>
            <a:endParaRPr lang="en-US" altLang="zh-CN" sz="2800" b="1" kern="100">
              <a:solidFill>
                <a:schemeClr val="dk1"/>
              </a:solidFill>
              <a:latin typeface="+mn-lt"/>
              <a:ea typeface="+mn-ea"/>
              <a:cs typeface="Courier New" panose="02070309020205020404" pitchFamily="49" charset="0"/>
            </a:endParaRPr>
          </a:p>
          <a:p>
            <a:pPr marL="514350" indent="-514350" defTabSz="1218565" rtl="0" fontAlgn="auto">
              <a:lnSpc>
                <a:spcPts val="3600"/>
              </a:lnSpc>
              <a:spcBef>
                <a:spcPct val="0"/>
              </a:spcBef>
              <a:spcAft>
                <a:spcPts val="2400"/>
              </a:spcAft>
              <a:buFont typeface="+mj-ea"/>
              <a:buAutoNum type="circleNumDbPlain"/>
            </a:pPr>
            <a:r>
              <a:rPr lang="zh-CN" altLang="zh-CN" sz="2800" b="1" kern="100">
                <a:solidFill>
                  <a:schemeClr val="dk1"/>
                </a:solidFill>
                <a:latin typeface="+mn-lt"/>
                <a:ea typeface="+mn-ea"/>
                <a:cs typeface="Courier New" panose="02070309020205020404" pitchFamily="49" charset="0"/>
              </a:rPr>
              <a:t>采用</a:t>
            </a:r>
            <a:r>
              <a:rPr lang="zh-CN" altLang="zh-CN" sz="2800">
                <a:solidFill>
                  <a:schemeClr val="dk1"/>
                </a:solidFill>
                <a:latin typeface="+mn-lt"/>
                <a:ea typeface="+mn-ea"/>
              </a:rPr>
              <a:t>对比手法勾联上下两片</a:t>
            </a:r>
            <a:r>
              <a:rPr lang="zh-CN" altLang="zh-CN" sz="2800" b="1" kern="100">
                <a:solidFill>
                  <a:schemeClr val="dk1"/>
                </a:solidFill>
                <a:latin typeface="+mn-lt"/>
                <a:ea typeface="+mn-ea"/>
                <a:cs typeface="Courier New" panose="02070309020205020404" pitchFamily="49" charset="0"/>
              </a:rPr>
              <a:t>。上片写清静寂静的新秋之景，下片写富丽豪华的宴乐场景；上下片形成鲜明对照，凸显本词的创作主题。</a:t>
            </a:r>
            <a:endParaRPr lang="en-US" altLang="zh-CN" sz="2800" b="1" kern="100">
              <a:solidFill>
                <a:schemeClr val="dk1"/>
              </a:solidFill>
              <a:latin typeface="+mn-lt"/>
              <a:ea typeface="+mn-ea"/>
              <a:cs typeface="Courier New" panose="02070309020205020404" pitchFamily="49" charset="0"/>
            </a:endParaRPr>
          </a:p>
          <a:p>
            <a:pPr marL="514350" indent="-514350" defTabSz="1218565" rtl="0" fontAlgn="auto">
              <a:lnSpc>
                <a:spcPts val="3600"/>
              </a:lnSpc>
              <a:spcBef>
                <a:spcPct val="0"/>
              </a:spcBef>
              <a:spcAft>
                <a:spcPts val="2400"/>
              </a:spcAft>
              <a:buFont typeface="+mj-ea"/>
              <a:buAutoNum type="circleNumDbPlain"/>
            </a:pPr>
            <a:r>
              <a:rPr lang="zh-CN" altLang="zh-CN" sz="2800" b="1" kern="100">
                <a:solidFill>
                  <a:schemeClr val="dk1"/>
                </a:solidFill>
                <a:latin typeface="+mn-lt"/>
                <a:ea typeface="+mn-ea"/>
                <a:cs typeface="Courier New" panose="02070309020205020404" pitchFamily="49" charset="0"/>
              </a:rPr>
              <a:t>本词</a:t>
            </a:r>
            <a:r>
              <a:rPr lang="zh-CN" altLang="zh-CN" sz="2800">
                <a:solidFill>
                  <a:schemeClr val="dk1"/>
                </a:solidFill>
                <a:latin typeface="+mn-lt"/>
                <a:ea typeface="+mn-ea"/>
              </a:rPr>
              <a:t>以时间为线索串联全词</a:t>
            </a:r>
            <a:r>
              <a:rPr lang="zh-CN" altLang="zh-CN" sz="2800" b="1" kern="100">
                <a:solidFill>
                  <a:schemeClr val="dk1"/>
                </a:solidFill>
                <a:latin typeface="+mn-lt"/>
                <a:ea typeface="+mn-ea"/>
                <a:cs typeface="Courier New" panose="02070309020205020404" pitchFamily="49" charset="0"/>
              </a:rPr>
              <a:t>，起以暮而结以晓，篇幅虽小，但结构清晰完整，格局亦不落窠臼。</a:t>
            </a:r>
            <a:endParaRPr lang="zh-CN" altLang="zh-CN" sz="2800" b="1" kern="100">
              <a:solidFill>
                <a:schemeClr val="dk1"/>
              </a:solidFill>
              <a:latin typeface="+mn-lt"/>
              <a:ea typeface="+mn-ea"/>
              <a:cs typeface="Courier New" panose="02070309020205020404" pitchFamily="49" charset="0"/>
            </a:endParaRPr>
          </a:p>
        </p:txBody>
      </p:sp>
      <p:pic>
        <p:nvPicPr>
          <p:cNvPr id="4" name="图片 3" title=""/>
          <p:cNvPicPr>
            <a:picLocks noChangeAspect="1"/>
          </p:cNvPicPr>
          <p:nvPr>
            <p:custDataLst>
              <p:tags r:id="rId8"/>
            </p:custDataLst>
          </p:nvPr>
        </p:nvPicPr>
        <p:blipFill>
          <a:blip r:embed="rId7">
            <a:extLst>
              <a:ext uri="{28A0092B-C50C-407E-A947-70E740481C1C}">
                <a14:useLocalDpi xmlns:a14="http://schemas.microsoft.com/office/drawing/2010/main" val="0"/>
              </a:ext>
            </a:extLst>
          </a:blip>
          <a:stretch>
            <a:fillRect/>
          </a:stretch>
        </p:blipFill>
        <p:spPr>
          <a:xfrm>
            <a:off x="54594" y="4715304"/>
            <a:ext cx="2142696" cy="2142696"/>
          </a:xfrm>
          <a:prstGeom prst="rect">
            <a:avLst/>
          </a:prstGeom>
        </p:spPr>
      </p:pic>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pic>
        <p:nvPicPr>
          <p:cNvPr id="4" name="Picture 4"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13" name="矩形 12" title=""/>
          <p:cNvSpPr/>
          <p:nvPr>
            <p:custDataLst>
              <p:tags r:id="rId5"/>
            </p:custDataLst>
          </p:nvPr>
        </p:nvSpPr>
        <p:spPr>
          <a:xfrm>
            <a:off x="244522" y="1371601"/>
            <a:ext cx="11702956" cy="5015865"/>
          </a:xfrm>
          <a:prstGeom prst="rect">
            <a:avLst/>
          </a:prstGeom>
        </p:spPr>
        <p:txBody>
          <a:bodyPr wrap="square">
            <a:spAutoFit/>
          </a:bodyPr>
          <a:lstStyle/>
          <a:p>
            <a:pPr>
              <a:lnSpc>
                <a:spcPts val="3200"/>
              </a:lnSpc>
              <a:spcAft>
                <a:spcPts val="2400"/>
              </a:spcAft>
            </a:pPr>
            <a:r>
              <a:rPr lang="en-US" altLang="zh-CN" sz="2800" b="1">
                <a:solidFill>
                  <a:schemeClr val="tx1"/>
                </a:solidFill>
                <a:latin typeface="+mn-lt"/>
                <a:ea typeface="+mn-ea"/>
              </a:rPr>
              <a:t>(</a:t>
            </a:r>
            <a:r>
              <a:rPr lang="en-US" altLang="zh-CN" sz="2800" b="1" smtClean="0">
                <a:solidFill>
                  <a:schemeClr val="tx1"/>
                </a:solidFill>
                <a:latin typeface="+mn-lt"/>
                <a:ea typeface="+mn-ea"/>
              </a:rPr>
              <a:t>2016·</a:t>
            </a:r>
            <a:r>
              <a:rPr lang="zh-CN" altLang="en-US" sz="2800" b="1" smtClean="0">
                <a:solidFill>
                  <a:schemeClr val="tx1"/>
                </a:solidFill>
                <a:latin typeface="+mn-lt"/>
                <a:ea typeface="+mn-ea"/>
              </a:rPr>
              <a:t>全国甲卷</a:t>
            </a:r>
            <a:r>
              <a:rPr lang="en-US" altLang="zh-CN" sz="2800" b="1">
                <a:solidFill>
                  <a:schemeClr val="tx1"/>
                </a:solidFill>
                <a:latin typeface="+mn-lt"/>
                <a:ea typeface="+mn-ea"/>
              </a:rPr>
              <a:t>)</a:t>
            </a:r>
            <a:r>
              <a:rPr lang="zh-CN" altLang="en-US" sz="2800" b="1" smtClean="0">
                <a:solidFill>
                  <a:schemeClr val="tx1"/>
                </a:solidFill>
                <a:latin typeface="+mn-lt"/>
                <a:ea typeface="+mn-ea"/>
              </a:rPr>
              <a:t>阅读</a:t>
            </a:r>
            <a:r>
              <a:rPr lang="zh-CN" altLang="en-US" sz="2800" b="1">
                <a:solidFill>
                  <a:schemeClr val="tx1"/>
                </a:solidFill>
                <a:latin typeface="+mn-lt"/>
                <a:ea typeface="+mn-ea"/>
              </a:rPr>
              <a:t>下面这首唐诗，</a:t>
            </a:r>
            <a:r>
              <a:rPr lang="zh-CN" altLang="en-US" sz="2800" b="1" smtClean="0">
                <a:solidFill>
                  <a:schemeClr val="tx1"/>
                </a:solidFill>
                <a:latin typeface="+mn-lt"/>
                <a:ea typeface="+mn-ea"/>
              </a:rPr>
              <a:t>完成后面小题。</a:t>
            </a:r>
            <a:endParaRPr lang="en-US" altLang="zh-CN" sz="2800" b="1" smtClean="0">
              <a:solidFill>
                <a:schemeClr val="tx1"/>
              </a:solidFill>
              <a:latin typeface="+mn-lt"/>
              <a:ea typeface="+mn-ea"/>
            </a:endParaRPr>
          </a:p>
          <a:p>
            <a:pPr algn="ctr">
              <a:lnSpc>
                <a:spcPts val="3200"/>
              </a:lnSpc>
              <a:spcAft>
                <a:spcPts val="1200"/>
              </a:spcAft>
            </a:pPr>
            <a:r>
              <a:rPr lang="zh-CN" altLang="en-US" sz="3600">
                <a:solidFill>
                  <a:schemeClr val="tx1"/>
                </a:solidFill>
                <a:latin typeface="+mn-lt"/>
                <a:ea typeface="+mn-ea"/>
              </a:rPr>
              <a:t>丹青引赠曹将军霸①</a:t>
            </a:r>
            <a:r>
              <a:rPr lang="en-US" altLang="zh-CN" sz="3600">
                <a:solidFill>
                  <a:schemeClr val="tx1"/>
                </a:solidFill>
                <a:latin typeface="+mn-lt"/>
                <a:ea typeface="+mn-ea"/>
              </a:rPr>
              <a:t>(</a:t>
            </a:r>
            <a:r>
              <a:rPr lang="zh-CN" altLang="en-US" sz="3600">
                <a:solidFill>
                  <a:schemeClr val="tx1"/>
                </a:solidFill>
                <a:latin typeface="+mn-lt"/>
                <a:ea typeface="+mn-ea"/>
              </a:rPr>
              <a:t>节选</a:t>
            </a:r>
            <a:r>
              <a:rPr lang="en-US" altLang="zh-CN" sz="3600">
                <a:solidFill>
                  <a:schemeClr val="tx1"/>
                </a:solidFill>
                <a:latin typeface="+mn-lt"/>
                <a:ea typeface="+mn-ea"/>
              </a:rPr>
              <a:t>)</a:t>
            </a:r>
            <a:endParaRPr lang="en-US" altLang="zh-CN" sz="3600">
              <a:solidFill>
                <a:schemeClr val="tx1"/>
              </a:solidFill>
              <a:latin typeface="+mn-lt"/>
              <a:ea typeface="+mn-ea"/>
            </a:endParaRPr>
          </a:p>
          <a:p>
            <a:pPr algn="ctr">
              <a:lnSpc>
                <a:spcPts val="3200"/>
              </a:lnSpc>
              <a:spcAft>
                <a:spcPts val="1200"/>
              </a:spcAft>
            </a:pPr>
            <a:r>
              <a:rPr lang="zh-CN" altLang="en-US" sz="2400" b="1" smtClean="0">
                <a:solidFill>
                  <a:schemeClr val="tx1"/>
                </a:solidFill>
                <a:latin typeface="+mn-lt"/>
                <a:ea typeface="+mn-ea"/>
              </a:rPr>
              <a:t>杜甫</a:t>
            </a:r>
            <a:r>
              <a:rPr lang="zh-CN" altLang="en-US" sz="2400" b="1">
                <a:solidFill>
                  <a:schemeClr val="tx1"/>
                </a:solidFill>
                <a:latin typeface="+mn-lt"/>
                <a:ea typeface="+mn-ea"/>
              </a:rPr>
              <a:t>   </a:t>
            </a:r>
            <a:endParaRPr lang="en-US" altLang="zh-CN" sz="2400" b="1" smtClean="0">
              <a:solidFill>
                <a:schemeClr val="tx1"/>
              </a:solidFill>
              <a:latin typeface="+mn-lt"/>
              <a:ea typeface="+mn-ea"/>
            </a:endParaRPr>
          </a:p>
          <a:p>
            <a:pPr algn="ctr">
              <a:lnSpc>
                <a:spcPts val="3200"/>
              </a:lnSpc>
              <a:spcAft>
                <a:spcPts val="1200"/>
              </a:spcAft>
            </a:pPr>
            <a:r>
              <a:rPr lang="zh-CN" altLang="en-US" sz="2600" b="1" smtClean="0">
                <a:solidFill>
                  <a:schemeClr val="tx1"/>
                </a:solidFill>
                <a:latin typeface="+mn-lt"/>
                <a:ea typeface="+mn-ea"/>
              </a:rPr>
              <a:t>先帝</a:t>
            </a:r>
            <a:r>
              <a:rPr lang="zh-CN" altLang="en-US" sz="2600" b="1">
                <a:solidFill>
                  <a:schemeClr val="tx1"/>
                </a:solidFill>
                <a:latin typeface="+mn-lt"/>
                <a:ea typeface="+mn-ea"/>
              </a:rPr>
              <a:t>天马玉花骢②，画工如山貌不同</a:t>
            </a:r>
            <a:r>
              <a:rPr lang="zh-CN" altLang="en-US" sz="2600" b="1" smtClean="0">
                <a:solidFill>
                  <a:schemeClr val="tx1"/>
                </a:solidFill>
                <a:latin typeface="+mn-lt"/>
                <a:ea typeface="+mn-ea"/>
              </a:rPr>
              <a:t>。是</a:t>
            </a:r>
            <a:r>
              <a:rPr lang="zh-CN" altLang="en-US" sz="2600" b="1">
                <a:solidFill>
                  <a:schemeClr val="tx1"/>
                </a:solidFill>
                <a:latin typeface="+mn-lt"/>
                <a:ea typeface="+mn-ea"/>
              </a:rPr>
              <a:t>日牵来赤墀下③，迴立阊阖生长风④</a:t>
            </a:r>
            <a:r>
              <a:rPr lang="zh-CN" altLang="en-US" sz="2600" b="1" smtClean="0">
                <a:solidFill>
                  <a:schemeClr val="tx1"/>
                </a:solidFill>
                <a:latin typeface="+mn-lt"/>
                <a:ea typeface="+mn-ea"/>
              </a:rPr>
              <a:t>。</a:t>
            </a:r>
            <a:endParaRPr lang="en-US" altLang="zh-CN" sz="2600" b="1" smtClean="0">
              <a:solidFill>
                <a:schemeClr val="tx1"/>
              </a:solidFill>
              <a:latin typeface="+mn-lt"/>
              <a:ea typeface="+mn-ea"/>
            </a:endParaRPr>
          </a:p>
          <a:p>
            <a:pPr algn="ctr">
              <a:lnSpc>
                <a:spcPts val="3200"/>
              </a:lnSpc>
              <a:spcAft>
                <a:spcPts val="1200"/>
              </a:spcAft>
            </a:pPr>
            <a:r>
              <a:rPr lang="zh-CN" altLang="en-US" sz="2600" b="1" smtClean="0">
                <a:solidFill>
                  <a:schemeClr val="tx1"/>
                </a:solidFill>
                <a:latin typeface="+mn-lt"/>
                <a:ea typeface="+mn-ea"/>
              </a:rPr>
              <a:t>诏</a:t>
            </a:r>
            <a:r>
              <a:rPr lang="zh-CN" altLang="en-US" sz="2600" b="1">
                <a:solidFill>
                  <a:schemeClr val="tx1"/>
                </a:solidFill>
                <a:latin typeface="+mn-lt"/>
                <a:ea typeface="+mn-ea"/>
              </a:rPr>
              <a:t>谓将军拂绢素，意匠惨淡经营中</a:t>
            </a:r>
            <a:r>
              <a:rPr lang="zh-CN" altLang="en-US" sz="2600" b="1" smtClean="0">
                <a:solidFill>
                  <a:schemeClr val="tx1"/>
                </a:solidFill>
                <a:latin typeface="+mn-lt"/>
                <a:ea typeface="+mn-ea"/>
              </a:rPr>
              <a:t>。斯</a:t>
            </a:r>
            <a:r>
              <a:rPr lang="zh-CN" altLang="en-US" sz="2600" b="1">
                <a:solidFill>
                  <a:schemeClr val="tx1"/>
                </a:solidFill>
                <a:latin typeface="+mn-lt"/>
                <a:ea typeface="+mn-ea"/>
              </a:rPr>
              <a:t>须九重真龙出⑤，一洗万古凡马空</a:t>
            </a:r>
            <a:r>
              <a:rPr lang="zh-CN" altLang="en-US" sz="2600" b="1" smtClean="0">
                <a:solidFill>
                  <a:schemeClr val="tx1"/>
                </a:solidFill>
                <a:latin typeface="+mn-lt"/>
                <a:ea typeface="+mn-ea"/>
              </a:rPr>
              <a:t>。</a:t>
            </a:r>
            <a:endParaRPr lang="en-US" altLang="zh-CN" sz="2600" b="1" smtClean="0">
              <a:solidFill>
                <a:schemeClr val="tx1"/>
              </a:solidFill>
              <a:latin typeface="+mn-lt"/>
              <a:ea typeface="+mn-ea"/>
            </a:endParaRPr>
          </a:p>
          <a:p>
            <a:pPr>
              <a:lnSpc>
                <a:spcPts val="3200"/>
              </a:lnSpc>
              <a:spcAft>
                <a:spcPts val="2400"/>
              </a:spcAft>
            </a:pPr>
            <a:r>
              <a:rPr lang="en-US" altLang="zh-CN" sz="2800" b="1" smtClean="0">
                <a:solidFill>
                  <a:schemeClr val="tx1"/>
                </a:solidFill>
                <a:latin typeface="+mn-lt"/>
                <a:ea typeface="+mn-ea"/>
              </a:rPr>
              <a:t>【</a:t>
            </a:r>
            <a:r>
              <a:rPr lang="zh-CN" altLang="en-US" sz="2800" b="1" smtClean="0">
                <a:solidFill>
                  <a:schemeClr val="tx1"/>
                </a:solidFill>
                <a:latin typeface="+mn-lt"/>
                <a:ea typeface="+mn-ea"/>
              </a:rPr>
              <a:t>注</a:t>
            </a:r>
            <a:r>
              <a:rPr lang="en-US" altLang="zh-CN" sz="2800" b="1">
                <a:solidFill>
                  <a:schemeClr val="tx1"/>
                </a:solidFill>
                <a:latin typeface="+mn-lt"/>
                <a:ea typeface="+mn-ea"/>
              </a:rPr>
              <a:t>】</a:t>
            </a:r>
            <a:r>
              <a:rPr lang="en-US" altLang="zh-CN" sz="2800" b="1" smtClean="0">
                <a:solidFill>
                  <a:schemeClr val="tx1"/>
                </a:solidFill>
                <a:latin typeface="+mn-lt"/>
                <a:ea typeface="+mn-ea"/>
              </a:rPr>
              <a:t>①</a:t>
            </a:r>
            <a:r>
              <a:rPr lang="zh-CN" altLang="en-US" sz="2800" b="1">
                <a:solidFill>
                  <a:schemeClr val="tx1"/>
                </a:solidFill>
                <a:latin typeface="+mn-lt"/>
                <a:ea typeface="+mn-ea"/>
              </a:rPr>
              <a:t>曹将军霸：即曹霸，唐代著名画家，官至左武卫将军。②玉花骢：唐玄宗御马名。③赤墀：宫殿前的红色台阶。④阊阖：传说中的天门，这里指宫门。⑤斯须：一会儿</a:t>
            </a:r>
            <a:r>
              <a:rPr lang="zh-CN" altLang="en-US" sz="2800" b="1" smtClean="0">
                <a:solidFill>
                  <a:schemeClr val="tx1"/>
                </a:solidFill>
                <a:latin typeface="+mn-lt"/>
                <a:ea typeface="+mn-ea"/>
              </a:rPr>
              <a:t>。</a:t>
            </a:r>
            <a:endParaRPr lang="en-US" altLang="zh-CN" sz="2800" b="1" smtClean="0">
              <a:solidFill>
                <a:schemeClr val="tx1"/>
              </a:solidFill>
              <a:latin typeface="+mn-lt"/>
              <a:ea typeface="+mn-ea"/>
            </a:endParaRPr>
          </a:p>
          <a:p>
            <a:pPr>
              <a:lnSpc>
                <a:spcPts val="3200"/>
              </a:lnSpc>
              <a:spcAft>
                <a:spcPts val="1200"/>
              </a:spcAft>
            </a:pPr>
            <a:r>
              <a:rPr lang="en-US" altLang="zh-CN" sz="2800" b="1">
                <a:solidFill>
                  <a:schemeClr val="tx1"/>
                </a:solidFill>
                <a:latin typeface="+mn-lt"/>
                <a:ea typeface="+mn-ea"/>
              </a:rPr>
              <a:t>9.</a:t>
            </a:r>
            <a:r>
              <a:rPr lang="zh-CN" altLang="en-US" sz="2800" b="1">
                <a:solidFill>
                  <a:schemeClr val="tx1"/>
                </a:solidFill>
                <a:latin typeface="+mn-lt"/>
                <a:ea typeface="+mn-ea"/>
              </a:rPr>
              <a:t>为了突出曹霸的高超画技，诗人作了哪些铺垫？请简要分析。</a:t>
            </a:r>
            <a:r>
              <a:rPr lang="en-US" altLang="zh-CN" sz="2800" b="1">
                <a:solidFill>
                  <a:schemeClr val="tx1"/>
                </a:solidFill>
                <a:latin typeface="+mn-lt"/>
                <a:ea typeface="+mn-ea"/>
              </a:rPr>
              <a:t>(</a:t>
            </a:r>
            <a:r>
              <a:rPr lang="en-US" altLang="zh-CN" sz="2800">
                <a:solidFill>
                  <a:schemeClr val="tx1"/>
                </a:solidFill>
                <a:latin typeface="+mn-lt"/>
                <a:ea typeface="+mn-ea"/>
              </a:rPr>
              <a:t>6</a:t>
            </a:r>
            <a:r>
              <a:rPr lang="zh-CN" altLang="en-US" sz="2800">
                <a:solidFill>
                  <a:schemeClr val="tx1"/>
                </a:solidFill>
                <a:latin typeface="+mn-lt"/>
                <a:ea typeface="+mn-ea"/>
              </a:rPr>
              <a:t>分</a:t>
            </a:r>
            <a:r>
              <a:rPr lang="en-US" altLang="zh-CN" sz="2800" b="1" smtClean="0">
                <a:solidFill>
                  <a:schemeClr val="tx1"/>
                </a:solidFill>
                <a:latin typeface="+mn-lt"/>
                <a:ea typeface="+mn-ea"/>
              </a:rPr>
              <a:t>)</a:t>
            </a:r>
            <a:endParaRPr lang="en-US" altLang="zh-CN" sz="2800" b="1" smtClean="0">
              <a:solidFill>
                <a:schemeClr val="tx1"/>
              </a:solidFill>
              <a:latin typeface="+mn-lt"/>
              <a:ea typeface="+mn-ea"/>
            </a:endParaRPr>
          </a:p>
        </p:txBody>
      </p:sp>
      <p:sp>
        <p:nvSpPr>
          <p:cNvPr id="3" name="标题 2" title=""/>
          <p:cNvSpPr>
            <a:spLocks noGrp="1"/>
          </p:cNvSpPr>
          <p:nvPr>
            <p:ph type="title"/>
            <p:custDataLst>
              <p:tags r:id="rId6"/>
            </p:custDataLst>
          </p:nvPr>
        </p:nvSpPr>
        <p:spPr/>
        <p:txBody>
          <a:bodyPr vert="horz" wrap="square" lIns="0" tIns="0" rIns="0" bIns="0" rtlCol="0" anchor="b">
            <a:normAutofit/>
          </a:bodyPr>
          <a:lstStyle/>
          <a:p>
            <a:pPr lvl="0" algn="l">
              <a:buClrTx/>
              <a:buSzTx/>
              <a:buFontTx/>
            </a:pPr>
            <a:r>
              <a:rPr lang="zh-CN" altLang="en-US">
                <a:sym typeface="+mn-ea"/>
              </a:rPr>
              <a:t>真题再现</a:t>
            </a:r>
            <a:endParaRPr lang="zh-CN" altLang="en-US">
              <a:sym typeface="+mn-ea"/>
            </a:endParaRPr>
          </a:p>
        </p:txBody>
      </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pic>
        <p:nvPicPr>
          <p:cNvPr id="4" name="Picture 4"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2" name="矩形 1" title=""/>
          <p:cNvSpPr/>
          <p:nvPr>
            <p:custDataLst>
              <p:tags r:id="rId5"/>
            </p:custDataLst>
          </p:nvPr>
        </p:nvSpPr>
        <p:spPr>
          <a:xfrm>
            <a:off x="316892" y="576612"/>
            <a:ext cx="11558217" cy="5939155"/>
          </a:xfrm>
          <a:prstGeom prst="rect">
            <a:avLst/>
          </a:prstGeom>
        </p:spPr>
        <p:txBody>
          <a:bodyPr wrap="square">
            <a:normAutofit/>
          </a:bodyPr>
          <a:lstStyle/>
          <a:p>
            <a:pPr>
              <a:lnSpc>
                <a:spcPts val="3400"/>
              </a:lnSpc>
              <a:spcAft>
                <a:spcPts val="3000"/>
              </a:spcAft>
            </a:pPr>
            <a:r>
              <a:rPr lang="zh-CN" altLang="en-US" sz="2800" b="1">
                <a:solidFill>
                  <a:schemeClr val="tx1"/>
                </a:solidFill>
                <a:latin typeface="+mn-lt"/>
                <a:ea typeface="+mn-ea"/>
              </a:rPr>
              <a:t>二、阅读下面这首诗，完成后面题目。</a:t>
            </a:r>
            <a:endParaRPr lang="zh-CN" altLang="en-US" sz="2800" b="1">
              <a:solidFill>
                <a:schemeClr val="tx1"/>
              </a:solidFill>
              <a:latin typeface="+mn-lt"/>
              <a:ea typeface="+mn-ea"/>
            </a:endParaRPr>
          </a:p>
          <a:p>
            <a:pPr algn="ctr" rtl="0">
              <a:lnSpc>
                <a:spcPts val="3400"/>
              </a:lnSpc>
              <a:spcAft>
                <a:spcPts val="1800"/>
              </a:spcAft>
              <a:defRPr/>
            </a:pPr>
            <a:r>
              <a:rPr lang="zh-CN" altLang="en-US" sz="3600">
                <a:solidFill>
                  <a:schemeClr val="tx1"/>
                </a:solidFill>
                <a:latin typeface="+mn-lt"/>
                <a:ea typeface="+mn-ea"/>
              </a:rPr>
              <a:t>新亭渚别范零陵云①</a:t>
            </a:r>
            <a:endParaRPr lang="zh-CN" altLang="en-US" sz="3600">
              <a:solidFill>
                <a:schemeClr val="tx1"/>
              </a:solidFill>
              <a:latin typeface="+mn-lt"/>
              <a:ea typeface="+mn-ea"/>
            </a:endParaRPr>
          </a:p>
          <a:p>
            <a:pPr algn="ctr">
              <a:lnSpc>
                <a:spcPts val="3400"/>
              </a:lnSpc>
              <a:spcAft>
                <a:spcPts val="1800"/>
              </a:spcAft>
            </a:pPr>
            <a:r>
              <a:rPr lang="en-US" altLang="zh-CN" sz="2400" b="1">
                <a:solidFill>
                  <a:schemeClr val="tx1"/>
                </a:solidFill>
                <a:latin typeface="+mn-lt"/>
                <a:ea typeface="+mn-ea"/>
              </a:rPr>
              <a:t>[</a:t>
            </a:r>
            <a:r>
              <a:rPr lang="zh-CN" altLang="en-US" sz="2400" b="1">
                <a:solidFill>
                  <a:schemeClr val="tx1"/>
                </a:solidFill>
                <a:latin typeface="+mn-lt"/>
                <a:ea typeface="+mn-ea"/>
              </a:rPr>
              <a:t>南北朝</a:t>
            </a:r>
            <a:r>
              <a:rPr lang="en-US" altLang="zh-CN" sz="2400" b="1">
                <a:solidFill>
                  <a:schemeClr val="tx1"/>
                </a:solidFill>
                <a:latin typeface="+mn-lt"/>
                <a:ea typeface="+mn-ea"/>
              </a:rPr>
              <a:t>]</a:t>
            </a:r>
            <a:r>
              <a:rPr lang="zh-CN" altLang="en-US" sz="2400" b="1">
                <a:solidFill>
                  <a:schemeClr val="tx1"/>
                </a:solidFill>
                <a:latin typeface="+mn-lt"/>
                <a:ea typeface="+mn-ea"/>
              </a:rPr>
              <a:t>谢朓</a:t>
            </a:r>
            <a:endParaRPr lang="zh-CN" altLang="en-US" sz="2400" b="1">
              <a:solidFill>
                <a:schemeClr val="tx1"/>
              </a:solidFill>
              <a:latin typeface="+mn-lt"/>
              <a:ea typeface="+mn-ea"/>
            </a:endParaRPr>
          </a:p>
          <a:p>
            <a:pPr algn="ctr">
              <a:lnSpc>
                <a:spcPts val="3200"/>
              </a:lnSpc>
              <a:spcAft>
                <a:spcPts val="1200"/>
              </a:spcAft>
            </a:pPr>
            <a:r>
              <a:rPr lang="zh-CN" altLang="en-US" sz="2800" b="1">
                <a:solidFill>
                  <a:schemeClr val="tx1"/>
                </a:solidFill>
                <a:latin typeface="+mn-lt"/>
                <a:ea typeface="+mn-ea"/>
              </a:rPr>
              <a:t>洞庭张乐地，潇湘帝子游</a:t>
            </a:r>
            <a:r>
              <a:rPr lang="zh-CN" altLang="en-US" sz="2800" b="1" baseline="30000">
                <a:solidFill>
                  <a:schemeClr val="tx1"/>
                </a:solidFill>
                <a:latin typeface="+mn-lt"/>
                <a:ea typeface="+mn-ea"/>
              </a:rPr>
              <a:t>②</a:t>
            </a:r>
            <a:r>
              <a:rPr lang="zh-CN" altLang="en-US" sz="2800" b="1">
                <a:solidFill>
                  <a:schemeClr val="tx1"/>
                </a:solidFill>
                <a:latin typeface="+mn-lt"/>
                <a:ea typeface="+mn-ea"/>
              </a:rPr>
              <a:t>。云去苍梧野，水还江汉流。</a:t>
            </a:r>
            <a:endParaRPr lang="zh-CN" altLang="en-US" sz="2800" b="1">
              <a:solidFill>
                <a:schemeClr val="tx1"/>
              </a:solidFill>
              <a:latin typeface="+mn-lt"/>
              <a:ea typeface="+mn-ea"/>
            </a:endParaRPr>
          </a:p>
          <a:p>
            <a:pPr algn="ctr">
              <a:lnSpc>
                <a:spcPts val="3200"/>
              </a:lnSpc>
              <a:spcAft>
                <a:spcPts val="1200"/>
              </a:spcAft>
            </a:pPr>
            <a:r>
              <a:rPr lang="zh-CN" altLang="en-US" sz="2800" b="1">
                <a:solidFill>
                  <a:schemeClr val="tx1"/>
                </a:solidFill>
                <a:latin typeface="+mn-lt"/>
                <a:ea typeface="+mn-ea"/>
              </a:rPr>
              <a:t>停骖我怅望，辍棹子夷犹。广平听方籍，茂陵将见求</a:t>
            </a:r>
            <a:r>
              <a:rPr lang="zh-CN" altLang="en-US" sz="2800" b="1" baseline="30000">
                <a:solidFill>
                  <a:schemeClr val="tx1"/>
                </a:solidFill>
                <a:latin typeface="+mn-lt"/>
                <a:ea typeface="+mn-ea"/>
              </a:rPr>
              <a:t>③</a:t>
            </a:r>
            <a:r>
              <a:rPr lang="zh-CN" altLang="en-US" sz="2800" b="1">
                <a:solidFill>
                  <a:schemeClr val="tx1"/>
                </a:solidFill>
                <a:latin typeface="+mn-lt"/>
                <a:ea typeface="+mn-ea"/>
              </a:rPr>
              <a:t>。</a:t>
            </a:r>
            <a:endParaRPr lang="zh-CN" altLang="en-US" sz="2800" b="1">
              <a:solidFill>
                <a:schemeClr val="tx1"/>
              </a:solidFill>
              <a:latin typeface="+mn-lt"/>
              <a:ea typeface="+mn-ea"/>
            </a:endParaRPr>
          </a:p>
          <a:p>
            <a:pPr algn="ctr">
              <a:lnSpc>
                <a:spcPts val="3400"/>
              </a:lnSpc>
              <a:spcAft>
                <a:spcPts val="3000"/>
              </a:spcAft>
            </a:pPr>
            <a:r>
              <a:rPr lang="zh-CN" altLang="en-US" sz="2800" b="1">
                <a:solidFill>
                  <a:schemeClr val="tx1"/>
                </a:solidFill>
                <a:latin typeface="+mn-lt"/>
                <a:ea typeface="+mn-ea"/>
              </a:rPr>
              <a:t>心事俱已矣，江上徒离忧。</a:t>
            </a:r>
            <a:endParaRPr lang="zh-CN" altLang="en-US" sz="2800" b="1">
              <a:solidFill>
                <a:schemeClr val="tx1"/>
              </a:solidFill>
              <a:latin typeface="+mn-lt"/>
              <a:ea typeface="+mn-ea"/>
            </a:endParaRPr>
          </a:p>
          <a:p>
            <a:pPr>
              <a:lnSpc>
                <a:spcPts val="3400"/>
              </a:lnSpc>
              <a:spcAft>
                <a:spcPts val="1800"/>
              </a:spcAft>
            </a:pPr>
            <a:r>
              <a:rPr lang="en-US" altLang="zh-CN" sz="2400" b="1">
                <a:solidFill>
                  <a:schemeClr val="tx1"/>
                </a:solidFill>
                <a:latin typeface="+mn-lt"/>
                <a:ea typeface="+mn-ea"/>
              </a:rPr>
              <a:t>【</a:t>
            </a:r>
            <a:r>
              <a:rPr lang="zh-CN" altLang="en-US" sz="2400" b="1">
                <a:solidFill>
                  <a:schemeClr val="tx1"/>
                </a:solidFill>
                <a:latin typeface="+mn-lt"/>
                <a:ea typeface="+mn-ea"/>
              </a:rPr>
              <a:t>注</a:t>
            </a:r>
            <a:r>
              <a:rPr lang="en-US" altLang="zh-CN" sz="2400" b="1">
                <a:solidFill>
                  <a:schemeClr val="tx1"/>
                </a:solidFill>
                <a:latin typeface="+mn-lt"/>
                <a:ea typeface="+mn-ea"/>
              </a:rPr>
              <a:t>】</a:t>
            </a:r>
            <a:r>
              <a:rPr lang="zh-CN" altLang="en-US" sz="2400" b="1">
                <a:solidFill>
                  <a:schemeClr val="tx1"/>
                </a:solidFill>
                <a:latin typeface="+mn-lt"/>
                <a:ea typeface="+mn-ea"/>
              </a:rPr>
              <a:t>①新亭：在今南京市南。零陵：南齐郡名，今湖南省零陵县北。②张乐：相传古时黄帝曾在洞庭奏</a:t>
            </a:r>
            <a:r>
              <a:rPr lang="en-US" altLang="zh-CN" sz="2400" b="1">
                <a:solidFill>
                  <a:schemeClr val="tx1"/>
                </a:solidFill>
                <a:latin typeface="+mn-lt"/>
                <a:ea typeface="+mn-ea"/>
              </a:rPr>
              <a:t>《</a:t>
            </a:r>
            <a:r>
              <a:rPr lang="zh-CN" altLang="en-US" sz="2400" b="1">
                <a:solidFill>
                  <a:schemeClr val="tx1"/>
                </a:solidFill>
                <a:latin typeface="+mn-lt"/>
                <a:ea typeface="+mn-ea"/>
              </a:rPr>
              <a:t>成池</a:t>
            </a:r>
            <a:r>
              <a:rPr lang="en-US" altLang="zh-CN" sz="2400" b="1">
                <a:solidFill>
                  <a:schemeClr val="tx1"/>
                </a:solidFill>
                <a:latin typeface="+mn-lt"/>
                <a:ea typeface="+mn-ea"/>
              </a:rPr>
              <a:t>》</a:t>
            </a:r>
            <a:r>
              <a:rPr lang="zh-CN" altLang="en-US" sz="2400" b="1">
                <a:solidFill>
                  <a:schemeClr val="tx1"/>
                </a:solidFill>
                <a:latin typeface="+mn-lt"/>
                <a:ea typeface="+mn-ea"/>
              </a:rPr>
              <a:t>之乐。潇湘：水名。娥皇、女英曾追随舜前往南方而死于湘水。③广平：晋人郑袤做广平太守有政绩，为百姓所爱，临去，百姓恋慕涕泣。茂陵句：汉司马相如谢病居茂陵，武帝遣人往求其书，及至，已卒。</a:t>
            </a:r>
            <a:endParaRPr lang="zh-CN" altLang="en-US" sz="2400" b="1">
              <a:solidFill>
                <a:schemeClr val="tx1"/>
              </a:solidFill>
              <a:latin typeface="+mn-lt"/>
              <a:ea typeface="+mn-ea"/>
            </a:endParaRPr>
          </a:p>
        </p:txBody>
      </p:sp>
      <p:pic>
        <p:nvPicPr>
          <p:cNvPr id="3" name="Picture 3" title=""/>
          <p:cNvPicPr>
            <a:picLocks noChangeAspect="1" noChangeArrowheads="1"/>
          </p:cNvPicPr>
          <p:nvPr>
            <p:custDataLst>
              <p:tags r:id="rId7"/>
            </p:custDataLst>
          </p:nvPr>
        </p:nvPicPr>
        <p:blipFill>
          <a:blip r:embed="rId6">
            <a:extLst>
              <a:ext uri="{28A0092B-C50C-407E-A947-70E740481C1C}">
                <a14:useLocalDpi xmlns:a14="http://schemas.microsoft.com/office/drawing/2010/main" val="0"/>
              </a:ext>
            </a:extLst>
          </a:blip>
          <a:srcRect l="9108" b="29083"/>
          <a:stretch>
            <a:fillRect/>
          </a:stretch>
        </p:blipFill>
        <p:spPr bwMode="auto">
          <a:xfrm>
            <a:off x="9409634" y="293426"/>
            <a:ext cx="2782366" cy="162817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8"/>
    </p:custDataLst>
  </p:cSld>
  <p:clrMapOvr>
    <a:masterClrMapping/>
  </p:clrMapOvr>
  <p:transition/>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3"/>
          </p:custDataLst>
        </p:nvPr>
      </p:nvGrpSpPr>
      <p:grpSpPr>
        <a:xfrm>
          <a:off x="0" y="0"/>
          <a:ext cx="0" cy="0"/>
        </a:xfrm>
      </p:grpSpPr>
      <p:pic>
        <p:nvPicPr>
          <p:cNvPr id="4" name="Picture 4" title=""/>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2" name="矩形 1" title=""/>
          <p:cNvSpPr/>
          <p:nvPr>
            <p:custDataLst>
              <p:tags r:id="rId6"/>
            </p:custDataLst>
          </p:nvPr>
        </p:nvSpPr>
        <p:spPr>
          <a:xfrm>
            <a:off x="361097" y="730739"/>
            <a:ext cx="11469806" cy="5477510"/>
          </a:xfrm>
          <a:prstGeom prst="rect">
            <a:avLst/>
          </a:prstGeom>
        </p:spPr>
        <p:txBody>
          <a:bodyPr wrap="square">
            <a:spAutoFit/>
          </a:bodyPr>
          <a:lstStyle/>
          <a:p>
            <a:pPr>
              <a:lnSpc>
                <a:spcPts val="3600"/>
              </a:lnSpc>
              <a:spcAft>
                <a:spcPts val="2400"/>
              </a:spcAft>
            </a:pPr>
            <a:r>
              <a:rPr lang="en-US" altLang="zh-CN" sz="2800" b="1">
                <a:solidFill>
                  <a:schemeClr val="tx1"/>
                </a:solidFill>
                <a:latin typeface="+mn-lt"/>
                <a:ea typeface="+mn-ea"/>
              </a:rPr>
              <a:t>1</a:t>
            </a:r>
            <a:r>
              <a:rPr lang="zh-CN" altLang="en-US" sz="2800" b="1">
                <a:solidFill>
                  <a:schemeClr val="tx1"/>
                </a:solidFill>
                <a:latin typeface="+mn-lt"/>
                <a:ea typeface="+mn-ea"/>
              </a:rPr>
              <a:t>．下列对这首诗的理解和赏析，不正确的一项是</a:t>
            </a:r>
            <a:r>
              <a:rPr lang="en-US" altLang="zh-CN" sz="2800" b="1">
                <a:solidFill>
                  <a:schemeClr val="tx1"/>
                </a:solidFill>
                <a:latin typeface="+mn-lt"/>
                <a:ea typeface="+mn-ea"/>
              </a:rPr>
              <a:t>(</a:t>
            </a:r>
            <a:r>
              <a:rPr lang="zh-CN" altLang="en-US" sz="2800" b="1">
                <a:solidFill>
                  <a:schemeClr val="tx1"/>
                </a:solidFill>
                <a:latin typeface="+mn-lt"/>
                <a:ea typeface="+mn-ea"/>
              </a:rPr>
              <a:t>    　</a:t>
            </a:r>
            <a:r>
              <a:rPr lang="en-US" altLang="zh-CN" sz="2800" b="1">
                <a:solidFill>
                  <a:schemeClr val="tx1"/>
                </a:solidFill>
                <a:latin typeface="+mn-lt"/>
                <a:ea typeface="+mn-ea"/>
              </a:rPr>
              <a:t>)</a:t>
            </a:r>
            <a:endParaRPr lang="zh-CN" altLang="en-US" sz="2800" b="1">
              <a:solidFill>
                <a:schemeClr val="tx1"/>
              </a:solidFill>
              <a:latin typeface="+mn-lt"/>
              <a:ea typeface="+mn-ea"/>
            </a:endParaRPr>
          </a:p>
          <a:p>
            <a:pPr marL="514350" indent="-514350">
              <a:lnSpc>
                <a:spcPts val="3600"/>
              </a:lnSpc>
              <a:spcAft>
                <a:spcPts val="2400"/>
              </a:spcAft>
              <a:buFont typeface="+mj-lt"/>
              <a:buAutoNum type="alphaUcPeriod"/>
            </a:pPr>
            <a:r>
              <a:rPr lang="zh-CN" altLang="en-US" sz="2800" b="1">
                <a:solidFill>
                  <a:schemeClr val="tx1"/>
                </a:solidFill>
                <a:latin typeface="+mn-lt"/>
                <a:ea typeface="+mn-ea"/>
              </a:rPr>
              <a:t>三、四句写暮云去野，江水回流，既写去留两地之间的美景，同时又回应前句，空间流转间牵带着情感慢慢流出。</a:t>
            </a:r>
            <a:endParaRPr lang="zh-CN" altLang="en-US" sz="2800" b="1">
              <a:solidFill>
                <a:schemeClr val="tx1"/>
              </a:solidFill>
              <a:latin typeface="+mn-lt"/>
              <a:ea typeface="+mn-ea"/>
            </a:endParaRPr>
          </a:p>
          <a:p>
            <a:pPr marL="514350" indent="-514350">
              <a:lnSpc>
                <a:spcPts val="3600"/>
              </a:lnSpc>
              <a:spcAft>
                <a:spcPts val="2400"/>
              </a:spcAft>
              <a:buFont typeface="+mj-lt"/>
              <a:buAutoNum type="alphaUcPeriod"/>
            </a:pPr>
            <a:r>
              <a:rPr lang="zh-CN" altLang="en-US" sz="2800" b="1">
                <a:solidFill>
                  <a:schemeClr val="tx1"/>
                </a:solidFill>
                <a:latin typeface="+mn-lt"/>
                <a:ea typeface="+mn-ea"/>
              </a:rPr>
              <a:t>五、六句，一写诗人自己岸边立马，怅然若失；一写友人在江中放下船桨，犹豫不舍，场面描写具有画面感。</a:t>
            </a:r>
            <a:endParaRPr lang="zh-CN" altLang="en-US" sz="2800" b="1">
              <a:solidFill>
                <a:schemeClr val="tx1"/>
              </a:solidFill>
              <a:latin typeface="+mn-lt"/>
              <a:ea typeface="+mn-ea"/>
            </a:endParaRPr>
          </a:p>
          <a:p>
            <a:pPr marL="514350" indent="-514350">
              <a:lnSpc>
                <a:spcPts val="3600"/>
              </a:lnSpc>
              <a:spcAft>
                <a:spcPts val="2400"/>
              </a:spcAft>
              <a:buFont typeface="+mj-lt"/>
              <a:buAutoNum type="alphaUcPeriod"/>
            </a:pPr>
            <a:r>
              <a:rPr lang="zh-CN" altLang="en-US" sz="2800" b="1">
                <a:solidFill>
                  <a:schemeClr val="tx1"/>
                </a:solidFill>
                <a:latin typeface="+mn-lt"/>
                <a:ea typeface="+mn-ea"/>
              </a:rPr>
              <a:t>七、八句分别用郑袤和司马相如的典故，前者表达对友人官途的祝福，后者则流露出对个人遭遇的伤感，情感深沉。</a:t>
            </a:r>
            <a:endParaRPr lang="zh-CN" altLang="en-US" sz="2800" b="1">
              <a:solidFill>
                <a:schemeClr val="tx1"/>
              </a:solidFill>
              <a:latin typeface="+mn-lt"/>
              <a:ea typeface="+mn-ea"/>
            </a:endParaRPr>
          </a:p>
          <a:p>
            <a:pPr marL="514350" indent="-514350">
              <a:lnSpc>
                <a:spcPts val="3600"/>
              </a:lnSpc>
              <a:spcAft>
                <a:spcPts val="2400"/>
              </a:spcAft>
              <a:buFont typeface="+mj-lt"/>
              <a:buAutoNum type="alphaUcPeriod"/>
            </a:pPr>
            <a:r>
              <a:rPr lang="zh-CN" altLang="en-US" sz="2800" b="1">
                <a:solidFill>
                  <a:schemeClr val="tx1"/>
                </a:solidFill>
                <a:latin typeface="+mn-lt"/>
                <a:ea typeface="+mn-ea"/>
              </a:rPr>
              <a:t>结尾两句写诗人怅然独立新亭，望着滔滔江水，对友人的万般“心事”此刻全都消散，以此凸显别离之痛的深刻。</a:t>
            </a:r>
            <a:endParaRPr lang="zh-CN" altLang="en-US" sz="2800" b="1">
              <a:solidFill>
                <a:schemeClr val="tx1"/>
              </a:solidFill>
              <a:latin typeface="+mn-lt"/>
              <a:ea typeface="+mn-ea"/>
            </a:endParaRPr>
          </a:p>
        </p:txBody>
      </p:sp>
      <p:sp>
        <p:nvSpPr>
          <p:cNvPr id="3" name="矩形 2" title=""/>
          <p:cNvSpPr/>
          <p:nvPr>
            <p:custDataLst>
              <p:tags r:id="rId7"/>
            </p:custDataLst>
          </p:nvPr>
        </p:nvSpPr>
        <p:spPr>
          <a:xfrm>
            <a:off x="8472751" y="441333"/>
            <a:ext cx="605790" cy="1106805"/>
          </a:xfrm>
          <a:prstGeom prst="rect">
            <a:avLst/>
          </a:prstGeom>
        </p:spPr>
        <p:txBody>
          <a:bodyPr wrap="square">
            <a:normAutofit fontScale="70000"/>
          </a:bodyPr>
          <a:lstStyle/>
          <a:p>
            <a:r>
              <a:rPr lang="en-US" altLang="zh-CN" sz="6600" b="1">
                <a:solidFill>
                  <a:schemeClr val="tx1"/>
                </a:solidFill>
                <a:latin typeface="+mn-lt"/>
                <a:ea typeface="+mn-ea"/>
              </a:rPr>
              <a:t>D</a:t>
            </a:r>
            <a:endParaRPr lang="en-US" altLang="zh-CN" sz="6600" b="1">
              <a:solidFill>
                <a:schemeClr val="tx1"/>
              </a:solidFill>
              <a:latin typeface="+mn-lt"/>
              <a:ea typeface="+mn-ea"/>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pic>
        <p:nvPicPr>
          <p:cNvPr id="3" name="Picture 4"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2" name="矩形 1" title=""/>
          <p:cNvSpPr/>
          <p:nvPr>
            <p:custDataLst>
              <p:tags r:id="rId5"/>
            </p:custDataLst>
          </p:nvPr>
        </p:nvSpPr>
        <p:spPr>
          <a:xfrm>
            <a:off x="426173" y="742820"/>
            <a:ext cx="11380598" cy="5477510"/>
          </a:xfrm>
          <a:prstGeom prst="rect">
            <a:avLst/>
          </a:prstGeom>
        </p:spPr>
        <p:txBody>
          <a:bodyPr wrap="square">
            <a:normAutofit/>
          </a:bodyPr>
          <a:lstStyle/>
          <a:p>
            <a:pPr indent="90170">
              <a:lnSpc>
                <a:spcPts val="3600"/>
              </a:lnSpc>
              <a:spcAft>
                <a:spcPts val="2400"/>
              </a:spcAft>
            </a:pPr>
            <a:r>
              <a:rPr lang="en-US" altLang="zh-CN" sz="2800" b="1">
                <a:solidFill>
                  <a:schemeClr val="tx1"/>
                </a:solidFill>
                <a:latin typeface="+mn-lt"/>
                <a:ea typeface="+mn-ea"/>
              </a:rPr>
              <a:t>2</a:t>
            </a:r>
            <a:r>
              <a:rPr lang="zh-CN" altLang="en-US" sz="2800" b="1">
                <a:solidFill>
                  <a:schemeClr val="tx1"/>
                </a:solidFill>
                <a:latin typeface="+mn-lt"/>
                <a:ea typeface="+mn-ea"/>
              </a:rPr>
              <a:t>．有评论说：一般送别诗都是从此地遥想彼地，从现时憧憬将来，而此诗皆反其道而行之，结构奇特。请从“时空”角度分析本诗的结构特点以及情感表达效果。</a:t>
            </a:r>
            <a:endParaRPr lang="zh-CN" altLang="en-US" sz="2800" b="1">
              <a:solidFill>
                <a:schemeClr val="tx1"/>
              </a:solidFill>
              <a:latin typeface="+mn-lt"/>
              <a:ea typeface="+mn-ea"/>
            </a:endParaRPr>
          </a:p>
          <a:p>
            <a:pPr indent="720090">
              <a:lnSpc>
                <a:spcPts val="3600"/>
              </a:lnSpc>
              <a:spcAft>
                <a:spcPts val="2400"/>
              </a:spcAft>
            </a:pPr>
            <a:r>
              <a:rPr lang="zh-CN" altLang="en-US" sz="2800" b="1">
                <a:solidFill>
                  <a:schemeClr val="tx1"/>
                </a:solidFill>
                <a:latin typeface="+mn-lt"/>
                <a:ea typeface="+mn-ea"/>
              </a:rPr>
              <a:t>诗人在时空上安排了一大逆转：</a:t>
            </a:r>
            <a:endParaRPr lang="en-US" altLang="zh-CN" sz="2800" b="1">
              <a:solidFill>
                <a:schemeClr val="tx1"/>
              </a:solidFill>
              <a:latin typeface="+mn-lt"/>
              <a:ea typeface="+mn-ea"/>
            </a:endParaRPr>
          </a:p>
          <a:p>
            <a:pPr indent="720090">
              <a:lnSpc>
                <a:spcPts val="3600"/>
              </a:lnSpc>
              <a:spcAft>
                <a:spcPts val="2400"/>
              </a:spcAft>
            </a:pPr>
            <a:r>
              <a:rPr lang="zh-CN" altLang="en-US" sz="2800">
                <a:solidFill>
                  <a:schemeClr val="tx1"/>
                </a:solidFill>
                <a:latin typeface="+mn-lt"/>
                <a:ea typeface="+mn-ea"/>
              </a:rPr>
              <a:t>时间上</a:t>
            </a:r>
            <a:r>
              <a:rPr lang="zh-CN" altLang="en-US" sz="2800" b="1">
                <a:solidFill>
                  <a:schemeClr val="tx1"/>
                </a:solidFill>
                <a:latin typeface="+mn-lt"/>
                <a:ea typeface="+mn-ea"/>
              </a:rPr>
              <a:t>，从古代写起，再慢慢收束回到与友人送别之时。</a:t>
            </a:r>
            <a:endParaRPr lang="en-US" altLang="zh-CN" sz="2800" b="1">
              <a:solidFill>
                <a:schemeClr val="tx1"/>
              </a:solidFill>
              <a:latin typeface="+mn-lt"/>
              <a:ea typeface="+mn-ea"/>
            </a:endParaRPr>
          </a:p>
          <a:p>
            <a:pPr indent="720090">
              <a:lnSpc>
                <a:spcPts val="3600"/>
              </a:lnSpc>
              <a:spcAft>
                <a:spcPts val="2400"/>
              </a:spcAft>
            </a:pPr>
            <a:r>
              <a:rPr lang="zh-CN" altLang="en-US" sz="2800">
                <a:solidFill>
                  <a:schemeClr val="tx1"/>
                </a:solidFill>
                <a:latin typeface="+mn-lt"/>
                <a:ea typeface="+mn-ea"/>
              </a:rPr>
              <a:t>地域上</a:t>
            </a:r>
            <a:r>
              <a:rPr lang="zh-CN" altLang="en-US" sz="2800" b="1">
                <a:solidFill>
                  <a:schemeClr val="tx1"/>
                </a:solidFill>
                <a:latin typeface="+mn-lt"/>
                <a:ea typeface="+mn-ea"/>
              </a:rPr>
              <a:t>，从友人将往之地写起，再悄悄拉拢过来，顺流一直到离别之此地。</a:t>
            </a:r>
            <a:endParaRPr lang="en-US" altLang="zh-CN" sz="2800" b="1">
              <a:solidFill>
                <a:schemeClr val="tx1"/>
              </a:solidFill>
              <a:latin typeface="+mn-lt"/>
              <a:ea typeface="+mn-ea"/>
            </a:endParaRPr>
          </a:p>
          <a:p>
            <a:pPr indent="720090">
              <a:lnSpc>
                <a:spcPts val="3600"/>
              </a:lnSpc>
              <a:spcAft>
                <a:spcPts val="2400"/>
              </a:spcAft>
            </a:pPr>
            <a:r>
              <a:rPr lang="zh-CN" altLang="en-US" sz="2800" b="1">
                <a:solidFill>
                  <a:schemeClr val="tx1"/>
                </a:solidFill>
                <a:latin typeface="+mn-lt"/>
                <a:ea typeface="+mn-ea"/>
              </a:rPr>
              <a:t>这样</a:t>
            </a:r>
            <a:r>
              <a:rPr lang="zh-CN" altLang="en-US" sz="2800">
                <a:solidFill>
                  <a:schemeClr val="tx1"/>
                </a:solidFill>
                <a:latin typeface="+mn-lt"/>
                <a:ea typeface="+mn-ea"/>
              </a:rPr>
              <a:t>由远及近</a:t>
            </a:r>
            <a:r>
              <a:rPr lang="zh-CN" altLang="en-US" sz="2800" b="1">
                <a:solidFill>
                  <a:schemeClr val="tx1"/>
                </a:solidFill>
                <a:latin typeface="+mn-lt"/>
                <a:ea typeface="+mn-ea"/>
              </a:rPr>
              <a:t>、</a:t>
            </a:r>
            <a:r>
              <a:rPr lang="zh-CN" altLang="en-US" sz="2800">
                <a:solidFill>
                  <a:schemeClr val="tx1"/>
                </a:solidFill>
                <a:latin typeface="+mn-lt"/>
                <a:ea typeface="+mn-ea"/>
              </a:rPr>
              <a:t>由景入情</a:t>
            </a:r>
            <a:r>
              <a:rPr lang="zh-CN" altLang="en-US" sz="2800" b="1">
                <a:solidFill>
                  <a:schemeClr val="tx1"/>
                </a:solidFill>
                <a:latin typeface="+mn-lt"/>
                <a:ea typeface="+mn-ea"/>
              </a:rPr>
              <a:t>，</a:t>
            </a:r>
            <a:r>
              <a:rPr lang="zh-CN" altLang="en-US" sz="2800">
                <a:solidFill>
                  <a:schemeClr val="tx1"/>
                </a:solidFill>
                <a:latin typeface="+mn-lt"/>
                <a:ea typeface="+mn-ea"/>
              </a:rPr>
              <a:t>抒发了怀友之思和惜别之情</a:t>
            </a:r>
            <a:r>
              <a:rPr lang="zh-CN" altLang="en-US" sz="2800" b="1">
                <a:solidFill>
                  <a:schemeClr val="tx1"/>
                </a:solidFill>
                <a:latin typeface="+mn-lt"/>
                <a:ea typeface="+mn-ea"/>
              </a:rPr>
              <a:t>，</a:t>
            </a:r>
            <a:r>
              <a:rPr lang="zh-CN" altLang="en-US" sz="2800">
                <a:solidFill>
                  <a:schemeClr val="tx1"/>
                </a:solidFill>
                <a:latin typeface="+mn-lt"/>
                <a:ea typeface="+mn-ea"/>
              </a:rPr>
              <a:t>表现出诗人构思上的精巧和诗篇结构上的独造</a:t>
            </a:r>
            <a:r>
              <a:rPr lang="zh-CN" altLang="en-US" sz="2800" b="1">
                <a:solidFill>
                  <a:schemeClr val="tx1"/>
                </a:solidFill>
                <a:latin typeface="+mn-lt"/>
                <a:ea typeface="+mn-ea"/>
              </a:rPr>
              <a:t>。</a:t>
            </a:r>
            <a:endParaRPr lang="zh-CN" altLang="en-US" sz="2800" b="1">
              <a:solidFill>
                <a:schemeClr val="tx1"/>
              </a:solidFill>
              <a:latin typeface="+mn-lt"/>
              <a:ea typeface="+mn-ea"/>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down)">
                                      <p:cBhvr>
                                        <p:cTn id="7" dur="500"/>
                                        <p:tgtEl>
                                          <p:spTgt spid="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wipe(down)">
                                      <p:cBhvr>
                                        <p:cTn id="10" dur="500"/>
                                        <p:tgtEl>
                                          <p:spTgt spid="2">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wipe(down)">
                                      <p:cBhvr>
                                        <p:cTn id="13" dur="500"/>
                                        <p:tgtEl>
                                          <p:spTgt spid="2">
                                            <p:txEl>
                                              <p:pRg st="3" end="3"/>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wipe(down)">
                                      <p:cBhvr>
                                        <p:cTn id="1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pic>
        <p:nvPicPr>
          <p:cNvPr id="4" name="Picture 4"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13" name="矩形 12" title=""/>
          <p:cNvSpPr/>
          <p:nvPr>
            <p:custDataLst>
              <p:tags r:id="rId5"/>
            </p:custDataLst>
          </p:nvPr>
        </p:nvSpPr>
        <p:spPr>
          <a:xfrm>
            <a:off x="244522" y="1473961"/>
            <a:ext cx="11702956" cy="4810760"/>
          </a:xfrm>
          <a:prstGeom prst="rect">
            <a:avLst/>
          </a:prstGeom>
        </p:spPr>
        <p:txBody>
          <a:bodyPr wrap="square">
            <a:spAutoFit/>
          </a:bodyPr>
          <a:lstStyle/>
          <a:p>
            <a:pPr>
              <a:lnSpc>
                <a:spcPts val="3400"/>
              </a:lnSpc>
              <a:spcAft>
                <a:spcPts val="3000"/>
              </a:spcAft>
            </a:pPr>
            <a:r>
              <a:rPr lang="en-US" altLang="zh-CN" sz="2800" b="1">
                <a:solidFill>
                  <a:schemeClr val="tx1"/>
                </a:solidFill>
                <a:latin typeface="+mn-lt"/>
                <a:ea typeface="+mn-ea"/>
              </a:rPr>
              <a:t>(</a:t>
            </a:r>
            <a:r>
              <a:rPr lang="en-US" altLang="zh-CN" sz="2800" b="1" smtClean="0">
                <a:solidFill>
                  <a:schemeClr val="tx1"/>
                </a:solidFill>
                <a:latin typeface="+mn-lt"/>
                <a:ea typeface="+mn-ea"/>
              </a:rPr>
              <a:t>2016·</a:t>
            </a:r>
            <a:r>
              <a:rPr lang="zh-CN" altLang="en-US" sz="2800" b="1" smtClean="0">
                <a:solidFill>
                  <a:schemeClr val="tx1"/>
                </a:solidFill>
                <a:latin typeface="+mn-lt"/>
                <a:ea typeface="+mn-ea"/>
              </a:rPr>
              <a:t>全国甲卷</a:t>
            </a:r>
            <a:r>
              <a:rPr lang="en-US" altLang="zh-CN" sz="2800" b="1">
                <a:solidFill>
                  <a:schemeClr val="tx1"/>
                </a:solidFill>
                <a:latin typeface="+mn-lt"/>
                <a:ea typeface="+mn-ea"/>
              </a:rPr>
              <a:t>)</a:t>
            </a:r>
            <a:r>
              <a:rPr lang="zh-CN" altLang="en-US" sz="2800" b="1" smtClean="0">
                <a:solidFill>
                  <a:schemeClr val="tx1"/>
                </a:solidFill>
                <a:latin typeface="+mn-lt"/>
                <a:ea typeface="+mn-ea"/>
              </a:rPr>
              <a:t>阅读</a:t>
            </a:r>
            <a:r>
              <a:rPr lang="zh-CN" altLang="en-US" sz="2800" b="1">
                <a:solidFill>
                  <a:schemeClr val="tx1"/>
                </a:solidFill>
                <a:latin typeface="+mn-lt"/>
                <a:ea typeface="+mn-ea"/>
              </a:rPr>
              <a:t>下面这首唐诗，</a:t>
            </a:r>
            <a:r>
              <a:rPr lang="zh-CN" altLang="en-US" sz="2800" b="1" smtClean="0">
                <a:solidFill>
                  <a:schemeClr val="tx1"/>
                </a:solidFill>
                <a:latin typeface="+mn-lt"/>
                <a:ea typeface="+mn-ea"/>
              </a:rPr>
              <a:t>完成后面小题。</a:t>
            </a:r>
            <a:endParaRPr lang="en-US" altLang="zh-CN" sz="2800" b="1" smtClean="0">
              <a:solidFill>
                <a:schemeClr val="tx1"/>
              </a:solidFill>
              <a:latin typeface="+mn-lt"/>
              <a:ea typeface="+mn-ea"/>
            </a:endParaRPr>
          </a:p>
          <a:p>
            <a:pPr algn="ctr">
              <a:lnSpc>
                <a:spcPts val="3400"/>
              </a:lnSpc>
              <a:spcAft>
                <a:spcPts val="1200"/>
              </a:spcAft>
            </a:pPr>
            <a:r>
              <a:rPr lang="zh-CN" altLang="en-US" sz="3600">
                <a:solidFill>
                  <a:schemeClr val="tx1"/>
                </a:solidFill>
                <a:latin typeface="+mn-lt"/>
                <a:ea typeface="+mn-ea"/>
              </a:rPr>
              <a:t>丹青引赠曹将军霸①</a:t>
            </a:r>
            <a:r>
              <a:rPr lang="en-US" altLang="zh-CN" sz="3600">
                <a:solidFill>
                  <a:schemeClr val="tx1"/>
                </a:solidFill>
                <a:latin typeface="+mn-lt"/>
                <a:ea typeface="+mn-ea"/>
              </a:rPr>
              <a:t>(</a:t>
            </a:r>
            <a:r>
              <a:rPr lang="zh-CN" altLang="en-US" sz="3600">
                <a:solidFill>
                  <a:schemeClr val="tx1"/>
                </a:solidFill>
                <a:latin typeface="+mn-lt"/>
                <a:ea typeface="+mn-ea"/>
              </a:rPr>
              <a:t>节选</a:t>
            </a:r>
            <a:r>
              <a:rPr lang="en-US" altLang="zh-CN" sz="3600">
                <a:solidFill>
                  <a:schemeClr val="tx1"/>
                </a:solidFill>
                <a:latin typeface="+mn-lt"/>
                <a:ea typeface="+mn-ea"/>
              </a:rPr>
              <a:t>)</a:t>
            </a:r>
            <a:endParaRPr lang="en-US" altLang="zh-CN" sz="3600">
              <a:solidFill>
                <a:schemeClr val="tx1"/>
              </a:solidFill>
              <a:latin typeface="+mn-lt"/>
              <a:ea typeface="+mn-ea"/>
            </a:endParaRPr>
          </a:p>
          <a:p>
            <a:pPr algn="ctr">
              <a:lnSpc>
                <a:spcPts val="3400"/>
              </a:lnSpc>
              <a:spcAft>
                <a:spcPts val="1200"/>
              </a:spcAft>
            </a:pPr>
            <a:r>
              <a:rPr lang="zh-CN" altLang="en-US" sz="2400" b="1" smtClean="0">
                <a:solidFill>
                  <a:schemeClr val="tx1"/>
                </a:solidFill>
                <a:latin typeface="+mn-lt"/>
                <a:ea typeface="+mn-ea"/>
              </a:rPr>
              <a:t>杜甫</a:t>
            </a:r>
            <a:r>
              <a:rPr lang="zh-CN" altLang="en-US" sz="2400" b="1">
                <a:solidFill>
                  <a:schemeClr val="tx1"/>
                </a:solidFill>
                <a:latin typeface="+mn-lt"/>
                <a:ea typeface="+mn-ea"/>
              </a:rPr>
              <a:t>   </a:t>
            </a:r>
            <a:endParaRPr lang="en-US" altLang="zh-CN" sz="2400" b="1" smtClean="0">
              <a:solidFill>
                <a:schemeClr val="tx1"/>
              </a:solidFill>
              <a:latin typeface="+mn-lt"/>
              <a:ea typeface="+mn-ea"/>
            </a:endParaRPr>
          </a:p>
          <a:p>
            <a:pPr algn="ctr">
              <a:lnSpc>
                <a:spcPts val="3400"/>
              </a:lnSpc>
              <a:spcAft>
                <a:spcPts val="1200"/>
              </a:spcAft>
            </a:pPr>
            <a:r>
              <a:rPr lang="zh-CN" altLang="en-US" sz="2600" b="1" smtClean="0">
                <a:solidFill>
                  <a:schemeClr val="tx1"/>
                </a:solidFill>
                <a:latin typeface="+mn-lt"/>
                <a:ea typeface="+mn-ea"/>
              </a:rPr>
              <a:t>先帝</a:t>
            </a:r>
            <a:r>
              <a:rPr lang="zh-CN" altLang="en-US" sz="2600" b="1">
                <a:solidFill>
                  <a:schemeClr val="tx1"/>
                </a:solidFill>
                <a:latin typeface="+mn-lt"/>
                <a:ea typeface="+mn-ea"/>
              </a:rPr>
              <a:t>天马玉花骢②，画工如山貌不同</a:t>
            </a:r>
            <a:r>
              <a:rPr lang="zh-CN" altLang="en-US" sz="2600" b="1" smtClean="0">
                <a:solidFill>
                  <a:schemeClr val="tx1"/>
                </a:solidFill>
                <a:latin typeface="+mn-lt"/>
                <a:ea typeface="+mn-ea"/>
              </a:rPr>
              <a:t>。是</a:t>
            </a:r>
            <a:r>
              <a:rPr lang="zh-CN" altLang="en-US" sz="2600" b="1">
                <a:solidFill>
                  <a:schemeClr val="tx1"/>
                </a:solidFill>
                <a:latin typeface="+mn-lt"/>
                <a:ea typeface="+mn-ea"/>
              </a:rPr>
              <a:t>日牵来赤墀下③，迴立阊阖生长风④</a:t>
            </a:r>
            <a:r>
              <a:rPr lang="zh-CN" altLang="en-US" sz="2600" b="1" smtClean="0">
                <a:solidFill>
                  <a:schemeClr val="tx1"/>
                </a:solidFill>
                <a:latin typeface="+mn-lt"/>
                <a:ea typeface="+mn-ea"/>
              </a:rPr>
              <a:t>。</a:t>
            </a:r>
            <a:endParaRPr lang="en-US" altLang="zh-CN" sz="2600" b="1" smtClean="0">
              <a:solidFill>
                <a:schemeClr val="tx1"/>
              </a:solidFill>
              <a:latin typeface="+mn-lt"/>
              <a:ea typeface="+mn-ea"/>
            </a:endParaRPr>
          </a:p>
          <a:p>
            <a:pPr algn="ctr">
              <a:lnSpc>
                <a:spcPts val="3400"/>
              </a:lnSpc>
              <a:spcAft>
                <a:spcPts val="3000"/>
              </a:spcAft>
            </a:pPr>
            <a:r>
              <a:rPr lang="zh-CN" altLang="en-US" sz="2600" b="1" smtClean="0">
                <a:solidFill>
                  <a:schemeClr val="tx1"/>
                </a:solidFill>
                <a:latin typeface="+mn-lt"/>
                <a:ea typeface="+mn-ea"/>
              </a:rPr>
              <a:t>诏</a:t>
            </a:r>
            <a:r>
              <a:rPr lang="zh-CN" altLang="en-US" sz="2600" b="1">
                <a:solidFill>
                  <a:schemeClr val="tx1"/>
                </a:solidFill>
                <a:latin typeface="+mn-lt"/>
                <a:ea typeface="+mn-ea"/>
              </a:rPr>
              <a:t>谓将军拂绢素，意匠惨淡经营中</a:t>
            </a:r>
            <a:r>
              <a:rPr lang="zh-CN" altLang="en-US" sz="2600" b="1" smtClean="0">
                <a:solidFill>
                  <a:schemeClr val="tx1"/>
                </a:solidFill>
                <a:latin typeface="+mn-lt"/>
                <a:ea typeface="+mn-ea"/>
              </a:rPr>
              <a:t>。斯</a:t>
            </a:r>
            <a:r>
              <a:rPr lang="zh-CN" altLang="en-US" sz="2600" b="1">
                <a:solidFill>
                  <a:schemeClr val="tx1"/>
                </a:solidFill>
                <a:latin typeface="+mn-lt"/>
                <a:ea typeface="+mn-ea"/>
              </a:rPr>
              <a:t>须九重真龙出⑤，一洗万古凡马空</a:t>
            </a:r>
            <a:r>
              <a:rPr lang="zh-CN" altLang="en-US" sz="2600" b="1" smtClean="0">
                <a:solidFill>
                  <a:schemeClr val="tx1"/>
                </a:solidFill>
                <a:latin typeface="+mn-lt"/>
                <a:ea typeface="+mn-ea"/>
              </a:rPr>
              <a:t>。</a:t>
            </a:r>
            <a:endParaRPr lang="en-US" altLang="zh-CN" sz="2600" b="1" smtClean="0">
              <a:solidFill>
                <a:schemeClr val="tx1"/>
              </a:solidFill>
              <a:latin typeface="+mn-lt"/>
              <a:ea typeface="+mn-ea"/>
            </a:endParaRPr>
          </a:p>
          <a:p>
            <a:pPr>
              <a:lnSpc>
                <a:spcPts val="3400"/>
              </a:lnSpc>
              <a:spcAft>
                <a:spcPts val="1200"/>
              </a:spcAft>
            </a:pPr>
            <a:r>
              <a:rPr lang="en-US" altLang="zh-CN" sz="2800" b="1" smtClean="0">
                <a:solidFill>
                  <a:schemeClr val="tx1"/>
                </a:solidFill>
                <a:latin typeface="+mn-lt"/>
                <a:ea typeface="+mn-ea"/>
              </a:rPr>
              <a:t>【</a:t>
            </a:r>
            <a:r>
              <a:rPr lang="zh-CN" altLang="en-US" sz="2800" b="1" smtClean="0">
                <a:solidFill>
                  <a:schemeClr val="tx1"/>
                </a:solidFill>
                <a:latin typeface="+mn-lt"/>
                <a:ea typeface="+mn-ea"/>
              </a:rPr>
              <a:t>注</a:t>
            </a:r>
            <a:r>
              <a:rPr lang="en-US" altLang="zh-CN" sz="2800" b="1">
                <a:solidFill>
                  <a:schemeClr val="tx1"/>
                </a:solidFill>
                <a:latin typeface="+mn-lt"/>
                <a:ea typeface="+mn-ea"/>
              </a:rPr>
              <a:t>】</a:t>
            </a:r>
            <a:r>
              <a:rPr lang="en-US" altLang="zh-CN" sz="2800" b="1" smtClean="0">
                <a:solidFill>
                  <a:schemeClr val="tx1"/>
                </a:solidFill>
                <a:latin typeface="+mn-lt"/>
                <a:ea typeface="+mn-ea"/>
              </a:rPr>
              <a:t>①</a:t>
            </a:r>
            <a:r>
              <a:rPr lang="zh-CN" altLang="en-US" sz="2800" b="1">
                <a:solidFill>
                  <a:schemeClr val="tx1"/>
                </a:solidFill>
                <a:latin typeface="+mn-lt"/>
                <a:ea typeface="+mn-ea"/>
              </a:rPr>
              <a:t>曹将军霸：即曹霸，唐代著名画家，官至左武卫将军。②玉花骢：唐玄宗御马名。③赤墀：宫殿前的红色台阶。④阊阖：传说中的天门，这里指宫门。⑤斯须：一会儿</a:t>
            </a:r>
            <a:r>
              <a:rPr lang="zh-CN" altLang="en-US" sz="2800" b="1" smtClean="0">
                <a:solidFill>
                  <a:schemeClr val="tx1"/>
                </a:solidFill>
                <a:latin typeface="+mn-lt"/>
                <a:ea typeface="+mn-ea"/>
              </a:rPr>
              <a:t>。</a:t>
            </a:r>
            <a:endParaRPr lang="zh-CN" altLang="en-US" sz="2800" b="1" smtClean="0">
              <a:solidFill>
                <a:schemeClr val="tx1"/>
              </a:solidFill>
              <a:latin typeface="+mn-lt"/>
              <a:ea typeface="+mn-ea"/>
            </a:endParaRPr>
          </a:p>
        </p:txBody>
      </p:sp>
      <p:sp>
        <p:nvSpPr>
          <p:cNvPr id="3" name="标题 2" title=""/>
          <p:cNvSpPr>
            <a:spLocks noGrp="1"/>
          </p:cNvSpPr>
          <p:nvPr>
            <p:ph type="title"/>
            <p:custDataLst>
              <p:tags r:id="rId6"/>
            </p:custDataLst>
          </p:nvPr>
        </p:nvSpPr>
        <p:spPr/>
        <p:txBody>
          <a:bodyPr vert="horz" wrap="square" lIns="0" tIns="0" rIns="0" bIns="0" rtlCol="0" anchor="b">
            <a:normAutofit/>
          </a:bodyPr>
          <a:lstStyle/>
          <a:p>
            <a:pPr lvl="0" algn="l">
              <a:buClrTx/>
              <a:buSzTx/>
              <a:buFontTx/>
            </a:pPr>
            <a:r>
              <a:rPr lang="zh-CN" altLang="en-US">
                <a:sym typeface="+mn-ea"/>
              </a:rPr>
              <a:t>真题演练</a:t>
            </a:r>
            <a:endParaRPr lang="zh-CN" altLang="en-US">
              <a:sym typeface="+mn-ea"/>
            </a:endParaRPr>
          </a:p>
        </p:txBody>
      </p:sp>
    </p:spTree>
    <p:custDataLst>
      <p:tags r:id="rId7"/>
    </p:custDataLst>
  </p:cSld>
  <p:clrMapOvr>
    <a:masterClrMapping/>
  </p:clrMapOvr>
  <p:transition/>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pic>
        <p:nvPicPr>
          <p:cNvPr id="4" name="Picture 4"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13" name="矩形 12" title=""/>
          <p:cNvSpPr/>
          <p:nvPr>
            <p:custDataLst>
              <p:tags r:id="rId5"/>
            </p:custDataLst>
          </p:nvPr>
        </p:nvSpPr>
        <p:spPr>
          <a:xfrm>
            <a:off x="369788" y="716508"/>
            <a:ext cx="11452425" cy="3014980"/>
          </a:xfrm>
          <a:prstGeom prst="rect">
            <a:avLst/>
          </a:prstGeom>
        </p:spPr>
        <p:txBody>
          <a:bodyPr wrap="square">
            <a:normAutofit/>
          </a:bodyPr>
          <a:lstStyle/>
          <a:p>
            <a:pPr indent="90170">
              <a:lnSpc>
                <a:spcPts val="3600"/>
              </a:lnSpc>
              <a:spcAft>
                <a:spcPts val="2400"/>
              </a:spcAft>
            </a:pPr>
            <a:r>
              <a:rPr lang="en-US" altLang="zh-CN" sz="2800" b="1" smtClean="0">
                <a:solidFill>
                  <a:schemeClr val="tx1"/>
                </a:solidFill>
                <a:latin typeface="+mn-lt"/>
                <a:ea typeface="+mn-ea"/>
              </a:rPr>
              <a:t>9</a:t>
            </a:r>
            <a:r>
              <a:rPr lang="en-US" altLang="zh-CN" sz="2800" b="1">
                <a:solidFill>
                  <a:schemeClr val="tx1"/>
                </a:solidFill>
                <a:latin typeface="+mn-lt"/>
                <a:ea typeface="+mn-ea"/>
              </a:rPr>
              <a:t>.</a:t>
            </a:r>
            <a:r>
              <a:rPr lang="zh-CN" altLang="en-US" sz="2800" b="1">
                <a:solidFill>
                  <a:schemeClr val="tx1"/>
                </a:solidFill>
                <a:latin typeface="+mn-lt"/>
                <a:ea typeface="+mn-ea"/>
              </a:rPr>
              <a:t>为了突出曹霸的高超画技，诗人作了哪些铺垫？请简要分析。</a:t>
            </a:r>
            <a:r>
              <a:rPr lang="en-US" altLang="zh-CN" sz="2800" b="1">
                <a:solidFill>
                  <a:schemeClr val="tx1"/>
                </a:solidFill>
                <a:latin typeface="+mn-lt"/>
                <a:ea typeface="+mn-ea"/>
              </a:rPr>
              <a:t>(</a:t>
            </a:r>
            <a:r>
              <a:rPr lang="en-US" altLang="zh-CN" sz="2800">
                <a:solidFill>
                  <a:schemeClr val="tx1"/>
                </a:solidFill>
                <a:latin typeface="+mn-lt"/>
                <a:ea typeface="+mn-ea"/>
              </a:rPr>
              <a:t>6</a:t>
            </a:r>
            <a:r>
              <a:rPr lang="zh-CN" altLang="en-US" sz="2800">
                <a:solidFill>
                  <a:schemeClr val="tx1"/>
                </a:solidFill>
                <a:latin typeface="+mn-lt"/>
                <a:ea typeface="+mn-ea"/>
              </a:rPr>
              <a:t>分</a:t>
            </a:r>
            <a:r>
              <a:rPr lang="en-US" altLang="zh-CN" sz="2800" b="1" smtClean="0">
                <a:solidFill>
                  <a:schemeClr val="tx1"/>
                </a:solidFill>
                <a:latin typeface="+mn-lt"/>
                <a:ea typeface="+mn-ea"/>
              </a:rPr>
              <a:t>)</a:t>
            </a:r>
            <a:endParaRPr lang="en-US" altLang="zh-CN" sz="2800" b="1" smtClean="0">
              <a:solidFill>
                <a:schemeClr val="tx1"/>
              </a:solidFill>
              <a:latin typeface="+mn-lt"/>
              <a:ea typeface="+mn-ea"/>
            </a:endParaRPr>
          </a:p>
          <a:p>
            <a:pPr marL="514350" indent="-514350">
              <a:lnSpc>
                <a:spcPts val="3600"/>
              </a:lnSpc>
              <a:spcAft>
                <a:spcPts val="2400"/>
              </a:spcAft>
              <a:buClr>
                <a:schemeClr val="tx1"/>
              </a:buClr>
              <a:buFont typeface="+mj-ea"/>
              <a:buAutoNum type="circleNumDbPlain"/>
            </a:pPr>
            <a:r>
              <a:rPr lang="zh-CN" altLang="en-US" sz="2800">
                <a:solidFill>
                  <a:schemeClr val="tx1"/>
                </a:solidFill>
                <a:latin typeface="+mn-lt"/>
                <a:ea typeface="+mn-ea"/>
              </a:rPr>
              <a:t>画工如山貌不同</a:t>
            </a:r>
            <a:r>
              <a:rPr lang="zh-CN" altLang="en-US" sz="2800" b="1">
                <a:solidFill>
                  <a:schemeClr val="tx1"/>
                </a:solidFill>
                <a:latin typeface="+mn-lt"/>
                <a:ea typeface="+mn-ea"/>
              </a:rPr>
              <a:t>：写曹霸要画的马已有众多画工画过，但画得都不成功。强调此马的雄俊非凡手可得，造成此马难画的</a:t>
            </a:r>
            <a:r>
              <a:rPr lang="zh-CN" altLang="en-US" sz="2800" b="1" smtClean="0">
                <a:solidFill>
                  <a:schemeClr val="tx1"/>
                </a:solidFill>
                <a:latin typeface="+mn-lt"/>
                <a:ea typeface="+mn-ea"/>
              </a:rPr>
              <a:t>印象。</a:t>
            </a:r>
            <a:endParaRPr lang="zh-CN" altLang="en-US" sz="2800" b="1">
              <a:solidFill>
                <a:schemeClr val="tx1"/>
              </a:solidFill>
              <a:latin typeface="+mn-lt"/>
              <a:ea typeface="+mn-ea"/>
            </a:endParaRPr>
          </a:p>
          <a:p>
            <a:pPr marL="514350" indent="-514350">
              <a:lnSpc>
                <a:spcPts val="3600"/>
              </a:lnSpc>
              <a:spcAft>
                <a:spcPts val="2400"/>
              </a:spcAft>
              <a:buClr>
                <a:schemeClr val="tx1"/>
              </a:buClr>
              <a:buFont typeface="+mj-ea"/>
              <a:buAutoNum type="circleNumDbPlain"/>
            </a:pPr>
            <a:r>
              <a:rPr lang="zh-CN" altLang="en-US" sz="2800" b="1">
                <a:solidFill>
                  <a:schemeClr val="tx1"/>
                </a:solidFill>
                <a:latin typeface="+mn-lt"/>
                <a:ea typeface="+mn-ea"/>
              </a:rPr>
              <a:t>迴</a:t>
            </a:r>
            <a:r>
              <a:rPr lang="zh-CN" altLang="en-US" sz="2800">
                <a:solidFill>
                  <a:schemeClr val="tx1"/>
                </a:solidFill>
                <a:latin typeface="+mn-lt"/>
                <a:ea typeface="+mn-ea"/>
              </a:rPr>
              <a:t>立阊阖生长风</a:t>
            </a:r>
            <a:r>
              <a:rPr lang="zh-CN" altLang="en-US" sz="2800" b="1">
                <a:solidFill>
                  <a:schemeClr val="tx1"/>
                </a:solidFill>
                <a:latin typeface="+mn-lt"/>
                <a:ea typeface="+mn-ea"/>
              </a:rPr>
              <a:t>：写真马昂头站立，给人万里生风之感，进一步</a:t>
            </a:r>
            <a:r>
              <a:rPr lang="zh-CN" altLang="en-US" sz="2800" b="1" smtClean="0">
                <a:solidFill>
                  <a:schemeClr val="tx1"/>
                </a:solidFill>
                <a:latin typeface="+mn-lt"/>
                <a:ea typeface="+mn-ea"/>
              </a:rPr>
              <a:t>点出画家</a:t>
            </a:r>
            <a:r>
              <a:rPr lang="zh-CN" altLang="en-US" sz="2800" b="1">
                <a:solidFill>
                  <a:schemeClr val="tx1"/>
                </a:solidFill>
                <a:latin typeface="+mn-lt"/>
                <a:ea typeface="+mn-ea"/>
              </a:rPr>
              <a:t>要捕捉住此马飞动的神采尤其不易</a:t>
            </a:r>
            <a:r>
              <a:rPr lang="zh-CN" altLang="en-US" sz="2800" b="1" smtClean="0">
                <a:solidFill>
                  <a:schemeClr val="tx1"/>
                </a:solidFill>
                <a:latin typeface="+mn-lt"/>
                <a:ea typeface="+mn-ea"/>
              </a:rPr>
              <a:t>。</a:t>
            </a:r>
            <a:endParaRPr lang="zh-CN" altLang="en-US" sz="2800" b="1" smtClean="0">
              <a:solidFill>
                <a:schemeClr val="tx1"/>
              </a:solidFill>
              <a:latin typeface="+mn-lt"/>
              <a:ea typeface="+mn-ea"/>
            </a:endParaRPr>
          </a:p>
        </p:txBody>
      </p:sp>
      <p:pic>
        <p:nvPicPr>
          <p:cNvPr id="12" name="图片 11" title=""/>
          <p:cNvPicPr>
            <a:picLocks noChangeAspect="1"/>
          </p:cNvPicPr>
          <p:nvPr>
            <p:custDataLst>
              <p:tags r:id="rId7"/>
            </p:custDataLst>
          </p:nvPr>
        </p:nvPicPr>
        <p:blipFill>
          <a:blip r:embed="rId6">
            <a:lum bright="70000" contrast="-70000"/>
            <a:extLst>
              <a:ext uri="{28A0092B-C50C-407E-A947-70E740481C1C}">
                <a14:useLocalDpi xmlns:a14="http://schemas.microsoft.com/office/drawing/2010/main" val="0"/>
              </a:ext>
            </a:extLst>
          </a:blip>
          <a:srcRect l="1494" t="36441" r="1178" b="40355"/>
          <a:stretch>
            <a:fillRect/>
          </a:stretch>
        </p:blipFill>
        <p:spPr>
          <a:xfrm flipH="1">
            <a:off x="-6823" y="4862450"/>
            <a:ext cx="12192000" cy="1705102"/>
          </a:xfrm>
          <a:prstGeom prst="rect">
            <a:avLst/>
          </a:prstGeom>
        </p:spPr>
      </p:pic>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wipe(down)">
                                      <p:cBhvr>
                                        <p:cTn id="7" dur="500"/>
                                        <p:tgtEl>
                                          <p:spTgt spid="13">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3">
                                            <p:txEl>
                                              <p:pRg st="2" end="2"/>
                                            </p:txEl>
                                          </p:spTgt>
                                        </p:tgtEl>
                                        <p:attrNameLst>
                                          <p:attrName>style.visibility</p:attrName>
                                        </p:attrNameLst>
                                      </p:cBhvr>
                                      <p:to>
                                        <p:strVal val="visible"/>
                                      </p:to>
                                    </p:set>
                                    <p:animEffect transition="in" filter="wipe(down)">
                                      <p:cBhvr>
                                        <p:cTn id="10"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3"/>
          </p:custDataLst>
        </p:nvPr>
      </p:nvGrpSpPr>
      <p:grpSpPr>
        <a:xfrm>
          <a:off x="0" y="0"/>
          <a:ext cx="0" cy="0"/>
        </a:xfrm>
      </p:grpSpPr>
      <p:pic>
        <p:nvPicPr>
          <p:cNvPr id="6" name="Picture 4" title=""/>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8" name="矩形 7" title=""/>
          <p:cNvSpPr/>
          <p:nvPr>
            <p:custDataLst>
              <p:tags r:id="rId6"/>
            </p:custDataLst>
          </p:nvPr>
        </p:nvSpPr>
        <p:spPr>
          <a:xfrm>
            <a:off x="417394" y="1605372"/>
            <a:ext cx="11357212" cy="4399915"/>
          </a:xfrm>
          <a:prstGeom prst="rect">
            <a:avLst/>
          </a:prstGeom>
        </p:spPr>
        <p:txBody>
          <a:bodyPr wrap="square">
            <a:spAutoFit/>
          </a:bodyPr>
          <a:lstStyle/>
          <a:p>
            <a:pPr indent="720090">
              <a:lnSpc>
                <a:spcPts val="3600"/>
              </a:lnSpc>
              <a:spcAft>
                <a:spcPts val="2400"/>
              </a:spcAft>
            </a:pPr>
            <a:r>
              <a:rPr lang="zh-CN" altLang="en-US" sz="2800" b="1">
                <a:solidFill>
                  <a:schemeClr val="tx1"/>
                </a:solidFill>
                <a:latin typeface="+mn-lt"/>
                <a:ea typeface="+mn-ea"/>
              </a:rPr>
              <a:t>古诗之美，内在的是其意境和神韵，外在的是其辞采、声律和结构。美的主题，必须凭借美的组织形式，才能激发出审美感受。在外在形式上，结构是极其重要的一个方面。它既体现了诗人的写作思路，又承载着诗歌的思想内容和诗人的思想感情。</a:t>
            </a:r>
            <a:endParaRPr lang="en-US" altLang="zh-CN" sz="2800" b="1">
              <a:solidFill>
                <a:schemeClr val="tx1"/>
              </a:solidFill>
              <a:latin typeface="+mn-lt"/>
              <a:ea typeface="+mn-ea"/>
            </a:endParaRPr>
          </a:p>
          <a:p>
            <a:pPr indent="720090">
              <a:lnSpc>
                <a:spcPts val="3600"/>
              </a:lnSpc>
              <a:spcAft>
                <a:spcPts val="2400"/>
              </a:spcAft>
            </a:pPr>
            <a:r>
              <a:rPr lang="zh-CN" altLang="en-US" sz="2800" b="1">
                <a:solidFill>
                  <a:schemeClr val="tx1"/>
                </a:solidFill>
                <a:latin typeface="+mn-lt"/>
                <a:ea typeface="+mn-ea"/>
              </a:rPr>
              <a:t>因此，鉴赏诗歌，除了赏析语言技法之外，我们还要了解诗歌的一般结构特点，以便快速敏锐地整体把握诗歌。</a:t>
            </a:r>
            <a:endParaRPr lang="zh-CN" altLang="en-US" sz="2800" b="1">
              <a:solidFill>
                <a:schemeClr val="tx1"/>
              </a:solidFill>
              <a:latin typeface="+mn-lt"/>
              <a:ea typeface="+mn-ea"/>
            </a:endParaRPr>
          </a:p>
          <a:p>
            <a:pPr indent="720090">
              <a:lnSpc>
                <a:spcPts val="3600"/>
              </a:lnSpc>
              <a:spcAft>
                <a:spcPts val="2400"/>
              </a:spcAft>
            </a:pPr>
            <a:r>
              <a:rPr lang="zh-CN" altLang="en-US" sz="2800" b="1">
                <a:solidFill>
                  <a:schemeClr val="tx1"/>
                </a:solidFill>
                <a:latin typeface="+mn-lt"/>
                <a:ea typeface="+mn-ea"/>
              </a:rPr>
              <a:t>古典诗歌的思路大都是</a:t>
            </a:r>
            <a:r>
              <a:rPr lang="zh-CN" altLang="en-US" sz="2800">
                <a:solidFill>
                  <a:schemeClr val="tx1"/>
                </a:solidFill>
                <a:latin typeface="+mn-lt"/>
                <a:ea typeface="+mn-ea"/>
              </a:rPr>
              <a:t>由景到情</a:t>
            </a:r>
            <a:r>
              <a:rPr lang="zh-CN" altLang="en-US" sz="2800" b="1">
                <a:solidFill>
                  <a:schemeClr val="tx1"/>
                </a:solidFill>
                <a:latin typeface="+mn-lt"/>
                <a:ea typeface="+mn-ea"/>
              </a:rPr>
              <a:t>，</a:t>
            </a:r>
            <a:r>
              <a:rPr lang="zh-CN" altLang="en-US" sz="2800">
                <a:solidFill>
                  <a:schemeClr val="tx1"/>
                </a:solidFill>
                <a:latin typeface="+mn-lt"/>
                <a:ea typeface="+mn-ea"/>
              </a:rPr>
              <a:t>由景到理</a:t>
            </a:r>
            <a:r>
              <a:rPr lang="zh-CN" altLang="en-US" sz="2800" b="1">
                <a:solidFill>
                  <a:schemeClr val="tx1"/>
                </a:solidFill>
                <a:latin typeface="+mn-lt"/>
                <a:ea typeface="+mn-ea"/>
              </a:rPr>
              <a:t>，</a:t>
            </a:r>
            <a:r>
              <a:rPr lang="zh-CN" altLang="en-US" sz="2800">
                <a:solidFill>
                  <a:schemeClr val="tx1"/>
                </a:solidFill>
                <a:latin typeface="+mn-lt"/>
                <a:ea typeface="+mn-ea"/>
              </a:rPr>
              <a:t>由事到理</a:t>
            </a:r>
            <a:r>
              <a:rPr lang="zh-CN" altLang="en-US" sz="2800" b="1">
                <a:solidFill>
                  <a:schemeClr val="tx1"/>
                </a:solidFill>
                <a:latin typeface="+mn-lt"/>
                <a:ea typeface="+mn-ea"/>
              </a:rPr>
              <a:t>，而近体诗的结构是：</a:t>
            </a:r>
            <a:r>
              <a:rPr lang="zh-CN" altLang="en-US" sz="2800" smtClean="0">
                <a:solidFill>
                  <a:schemeClr val="tx1"/>
                </a:solidFill>
                <a:latin typeface="+mn-lt"/>
                <a:ea typeface="+mn-ea"/>
              </a:rPr>
              <a:t>起</a:t>
            </a:r>
            <a:r>
              <a:rPr lang="en-US" altLang="zh-CN" sz="2800" smtClean="0">
                <a:solidFill>
                  <a:schemeClr val="tx1"/>
                </a:solidFill>
                <a:latin typeface="+mn-lt"/>
                <a:ea typeface="+mn-ea"/>
              </a:rPr>
              <a:t>——</a:t>
            </a:r>
            <a:r>
              <a:rPr lang="zh-CN" altLang="en-US" sz="2800" smtClean="0">
                <a:solidFill>
                  <a:schemeClr val="tx1"/>
                </a:solidFill>
                <a:latin typeface="+mn-lt"/>
                <a:ea typeface="+mn-ea"/>
              </a:rPr>
              <a:t>承</a:t>
            </a:r>
            <a:r>
              <a:rPr lang="en-US" altLang="zh-CN" sz="2800">
                <a:solidFill>
                  <a:schemeClr val="tx1"/>
                </a:solidFill>
                <a:latin typeface="+mn-lt"/>
                <a:ea typeface="+mn-ea"/>
              </a:rPr>
              <a:t>——</a:t>
            </a:r>
            <a:r>
              <a:rPr lang="zh-CN" altLang="en-US" sz="2800" smtClean="0">
                <a:solidFill>
                  <a:schemeClr val="tx1"/>
                </a:solidFill>
                <a:latin typeface="+mn-lt"/>
                <a:ea typeface="+mn-ea"/>
              </a:rPr>
              <a:t>转</a:t>
            </a:r>
            <a:r>
              <a:rPr lang="en-US" altLang="zh-CN" sz="2800">
                <a:solidFill>
                  <a:schemeClr val="tx1"/>
                </a:solidFill>
                <a:latin typeface="+mn-lt"/>
                <a:ea typeface="+mn-ea"/>
              </a:rPr>
              <a:t>——</a:t>
            </a:r>
            <a:r>
              <a:rPr lang="zh-CN" altLang="en-US" sz="2800" smtClean="0">
                <a:solidFill>
                  <a:schemeClr val="tx1"/>
                </a:solidFill>
                <a:latin typeface="+mn-lt"/>
                <a:ea typeface="+mn-ea"/>
              </a:rPr>
              <a:t>合</a:t>
            </a:r>
            <a:r>
              <a:rPr lang="zh-CN" altLang="en-US" sz="2800" b="1">
                <a:solidFill>
                  <a:schemeClr val="tx1"/>
                </a:solidFill>
                <a:latin typeface="+mn-lt"/>
                <a:ea typeface="+mn-ea"/>
              </a:rPr>
              <a:t>。</a:t>
            </a:r>
            <a:endParaRPr lang="zh-CN" altLang="en-US" sz="2800" b="1">
              <a:solidFill>
                <a:schemeClr val="tx1"/>
              </a:solidFill>
              <a:latin typeface="+mn-lt"/>
              <a:ea typeface="+mn-ea"/>
            </a:endParaRPr>
          </a:p>
        </p:txBody>
      </p:sp>
      <p:sp>
        <p:nvSpPr>
          <p:cNvPr id="21" name="文本框 15" title=""/>
          <p:cNvSpPr txBox="1"/>
          <p:nvPr>
            <p:custDataLst>
              <p:tags r:id="rId7"/>
            </p:custDataLst>
          </p:nvPr>
        </p:nvSpPr>
        <p:spPr>
          <a:xfrm>
            <a:off x="1160183" y="531379"/>
            <a:ext cx="2149523" cy="645160"/>
          </a:xfrm>
          <a:prstGeom prst="rect">
            <a:avLst/>
          </a:prstGeom>
          <a:noFill/>
          <a:effectLst/>
        </p:spPr>
        <p:txBody>
          <a:bodyPr wrap="square">
            <a:normAutofit fontScale="90000"/>
          </a:bodyPr>
          <a:lstStyle>
            <a:defPPr>
              <a:defRPr lang="en-US"/>
            </a:defPPr>
            <a:lvl1pPr marR="0" lvl="0" indent="0" fontAlgn="auto">
              <a:lnSpc>
                <a:spcPct val="100000"/>
              </a:lnSpc>
              <a:spcBef>
                <a:spcPct val="0"/>
              </a:spcBef>
              <a:spcAft>
                <a:spcPct val="0"/>
              </a:spcAft>
              <a:buClrTx/>
              <a:buSzTx/>
              <a:buFontTx/>
              <a:buNone/>
              <a:defRPr kumimoji="0" sz="2000" b="1" u="none" strike="noStrike" cap="none" spc="0" normalizeH="0" baseline="0">
                <a:ln>
                  <a:noFill/>
                </a:ln>
                <a:gradFill flip="none" rotWithShape="1">
                  <a:gsLst>
                    <a:gs pos="0">
                      <a:srgbClr val="AB1E28"/>
                    </a:gs>
                    <a:gs pos="100000">
                      <a:srgbClr val="AB1E28">
                        <a:alpha val="50000"/>
                      </a:srgbClr>
                    </a:gs>
                  </a:gsLst>
                  <a:lin ang="13500000" scaled="1"/>
                </a:gradFill>
                <a:effectLst>
                  <a:outerShdw blurRad="127000" sx="102000" sy="102000" algn="ctr" rotWithShape="0">
                    <a:srgbClr val="D1302C">
                      <a:alpha val="20000"/>
                    </a:srgbClr>
                  </a:outerShdw>
                </a:effectLst>
                <a:uLnTx/>
                <a:uFillTx/>
                <a:latin typeface="微软雅黑" panose="020b0503020204020204" charset="-122"/>
                <a:ea typeface="微软雅黑"/>
              </a:defRPr>
            </a:lvl1pPr>
          </a:lstStyle>
          <a:p>
            <a:pPr>
              <a:defRPr/>
            </a:pPr>
            <a:r>
              <a:rPr lang="zh-CN" altLang="en-US" sz="3600" b="0" kern="0">
                <a:solidFill>
                  <a:schemeClr val="tx1"/>
                </a:solidFill>
                <a:effectLst/>
                <a:latin typeface="+mn-lt"/>
                <a:ea typeface="+mn-ea"/>
                <a:sym typeface="微软雅黑" panose="020b0503020204020204" charset="-122"/>
              </a:rPr>
              <a:t>导入新课</a:t>
            </a:r>
            <a:endParaRPr lang="zh-CN" altLang="en-US" sz="3600" b="0" kern="0">
              <a:solidFill>
                <a:schemeClr val="tx1"/>
              </a:solidFill>
              <a:effectLst/>
              <a:latin typeface="+mn-lt"/>
              <a:ea typeface="+mn-ea"/>
              <a:sym typeface="微软雅黑" panose="020b0503020204020204" charset="-122"/>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wipe(down)">
                                      <p:cBhvr>
                                        <p:cTn id="10" dur="500"/>
                                        <p:tgtEl>
                                          <p:spTgt spid="8">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wipe(down)">
                                      <p:cBhvr>
                                        <p:cTn id="1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3"/>
          </p:custDataLst>
        </p:nvPr>
      </p:nvGrpSpPr>
      <p:grpSpPr>
        <a:xfrm>
          <a:off x="0" y="0"/>
          <a:ext cx="0" cy="0"/>
        </a:xfrm>
      </p:grpSpPr>
      <p:pic>
        <p:nvPicPr>
          <p:cNvPr id="8" name="Picture 4" title=""/>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6" name="矩形 5" title=""/>
          <p:cNvSpPr/>
          <p:nvPr>
            <p:custDataLst>
              <p:tags r:id="rId6"/>
            </p:custDataLst>
          </p:nvPr>
        </p:nvSpPr>
        <p:spPr>
          <a:xfrm>
            <a:off x="530766" y="3885375"/>
            <a:ext cx="11022065" cy="1783715"/>
          </a:xfrm>
          <a:prstGeom prst="rect">
            <a:avLst/>
          </a:prstGeom>
        </p:spPr>
        <p:txBody>
          <a:bodyPr wrap="square">
            <a:spAutoFit/>
          </a:bodyPr>
          <a:lstStyle/>
          <a:p>
            <a:pPr indent="720090" rtl="0" fontAlgn="auto">
              <a:lnSpc>
                <a:spcPts val="3600"/>
              </a:lnSpc>
              <a:spcBef>
                <a:spcPct val="0"/>
              </a:spcBef>
              <a:spcAft>
                <a:spcPts val="2400"/>
              </a:spcAft>
              <a:buFontTx/>
              <a:buNone/>
              <a:defRPr/>
            </a:pPr>
            <a:r>
              <a:rPr lang="zh-CN" altLang="en-US" sz="2800" b="1">
                <a:solidFill>
                  <a:schemeClr val="dk1"/>
                </a:solidFill>
                <a:latin typeface="+mn-lt"/>
                <a:ea typeface="+mn-ea"/>
              </a:rPr>
              <a:t>古代诗词中</a:t>
            </a:r>
            <a:r>
              <a:rPr lang="zh-CN" altLang="en-US" sz="2800">
                <a:solidFill>
                  <a:schemeClr val="dk1"/>
                </a:solidFill>
                <a:latin typeface="+mn-lt"/>
                <a:ea typeface="+mn-ea"/>
              </a:rPr>
              <a:t>往往有一条主线贯穿其中</a:t>
            </a:r>
            <a:r>
              <a:rPr lang="zh-CN" altLang="en-US" sz="2800" b="1">
                <a:solidFill>
                  <a:schemeClr val="dk1"/>
                </a:solidFill>
                <a:latin typeface="+mn-lt"/>
                <a:ea typeface="+mn-ea"/>
              </a:rPr>
              <a:t>，或者是</a:t>
            </a:r>
            <a:r>
              <a:rPr lang="zh-CN" altLang="en-US" sz="2800">
                <a:solidFill>
                  <a:schemeClr val="dk1"/>
                </a:solidFill>
                <a:latin typeface="+mn-lt"/>
                <a:ea typeface="+mn-ea"/>
              </a:rPr>
              <a:t>人</a:t>
            </a:r>
            <a:r>
              <a:rPr lang="zh-CN" altLang="en-US" sz="2800" b="1">
                <a:solidFill>
                  <a:schemeClr val="dk1"/>
                </a:solidFill>
                <a:latin typeface="+mn-lt"/>
                <a:ea typeface="+mn-ea"/>
              </a:rPr>
              <a:t>或</a:t>
            </a:r>
            <a:r>
              <a:rPr lang="zh-CN" altLang="en-US" sz="2800">
                <a:solidFill>
                  <a:schemeClr val="dk1"/>
                </a:solidFill>
                <a:latin typeface="+mn-lt"/>
                <a:ea typeface="+mn-ea"/>
              </a:rPr>
              <a:t>物</a:t>
            </a:r>
            <a:r>
              <a:rPr lang="zh-CN" altLang="en-US" sz="2800" b="1">
                <a:solidFill>
                  <a:schemeClr val="dk1"/>
                </a:solidFill>
                <a:latin typeface="+mn-lt"/>
                <a:ea typeface="+mn-ea"/>
              </a:rPr>
              <a:t>，或者是</a:t>
            </a:r>
            <a:r>
              <a:rPr lang="zh-CN" altLang="en-US" sz="2800">
                <a:solidFill>
                  <a:schemeClr val="dk1"/>
                </a:solidFill>
                <a:latin typeface="+mn-lt"/>
                <a:ea typeface="+mn-ea"/>
              </a:rPr>
              <a:t>事</a:t>
            </a:r>
            <a:r>
              <a:rPr lang="zh-CN" altLang="en-US" sz="2800" b="1">
                <a:solidFill>
                  <a:schemeClr val="dk1"/>
                </a:solidFill>
                <a:latin typeface="+mn-lt"/>
                <a:ea typeface="+mn-ea"/>
              </a:rPr>
              <a:t>，或者是</a:t>
            </a:r>
            <a:r>
              <a:rPr lang="zh-CN" altLang="en-US" sz="2800">
                <a:solidFill>
                  <a:schemeClr val="dk1"/>
                </a:solidFill>
                <a:latin typeface="+mn-lt"/>
                <a:ea typeface="+mn-ea"/>
              </a:rPr>
              <a:t>景</a:t>
            </a:r>
            <a:r>
              <a:rPr lang="zh-CN" altLang="en-US" sz="2800" b="1">
                <a:solidFill>
                  <a:schemeClr val="dk1"/>
                </a:solidFill>
                <a:latin typeface="+mn-lt"/>
                <a:ea typeface="+mn-ea"/>
              </a:rPr>
              <a:t>，或者是</a:t>
            </a:r>
            <a:r>
              <a:rPr lang="zh-CN" altLang="en-US" sz="2800">
                <a:solidFill>
                  <a:schemeClr val="dk1"/>
                </a:solidFill>
                <a:latin typeface="+mn-lt"/>
                <a:ea typeface="+mn-ea"/>
              </a:rPr>
              <a:t>情</a:t>
            </a:r>
            <a:r>
              <a:rPr lang="zh-CN" altLang="en-US" sz="2800" b="1">
                <a:solidFill>
                  <a:schemeClr val="dk1"/>
                </a:solidFill>
                <a:latin typeface="+mn-lt"/>
                <a:ea typeface="+mn-ea"/>
              </a:rPr>
              <a:t>，或者</a:t>
            </a:r>
            <a:r>
              <a:rPr lang="zh-CN" altLang="en-US" sz="2800">
                <a:solidFill>
                  <a:schemeClr val="dk1"/>
                </a:solidFill>
                <a:latin typeface="+mn-lt"/>
                <a:ea typeface="+mn-ea"/>
              </a:rPr>
              <a:t>时间</a:t>
            </a:r>
            <a:r>
              <a:rPr lang="zh-CN" altLang="en-US" sz="2800" b="1">
                <a:solidFill>
                  <a:schemeClr val="dk1"/>
                </a:solidFill>
                <a:latin typeface="+mn-lt"/>
                <a:ea typeface="+mn-ea"/>
              </a:rPr>
              <a:t>或</a:t>
            </a:r>
            <a:r>
              <a:rPr lang="zh-CN" altLang="en-US" sz="2800">
                <a:solidFill>
                  <a:schemeClr val="dk1"/>
                </a:solidFill>
                <a:latin typeface="+mn-lt"/>
                <a:ea typeface="+mn-ea"/>
              </a:rPr>
              <a:t>方位</a:t>
            </a:r>
            <a:r>
              <a:rPr lang="zh-CN" altLang="en-US" sz="2800" b="1">
                <a:solidFill>
                  <a:schemeClr val="dk1"/>
                </a:solidFill>
                <a:latin typeface="+mn-lt"/>
                <a:ea typeface="+mn-ea"/>
              </a:rPr>
              <a:t>。</a:t>
            </a:r>
            <a:endParaRPr lang="en-US" altLang="zh-CN" sz="2800" b="1">
              <a:solidFill>
                <a:schemeClr val="dk1"/>
              </a:solidFill>
              <a:latin typeface="+mn-lt"/>
              <a:ea typeface="+mn-ea"/>
            </a:endParaRPr>
          </a:p>
          <a:p>
            <a:pPr indent="720090" rtl="0" fontAlgn="auto">
              <a:lnSpc>
                <a:spcPts val="3600"/>
              </a:lnSpc>
              <a:spcBef>
                <a:spcPct val="0"/>
              </a:spcBef>
              <a:spcAft>
                <a:spcPts val="2400"/>
              </a:spcAft>
              <a:buFontTx/>
              <a:buNone/>
              <a:defRPr/>
            </a:pPr>
            <a:r>
              <a:rPr lang="zh-CN" altLang="en-US" sz="2800" b="1">
                <a:solidFill>
                  <a:schemeClr val="dk1"/>
                </a:solidFill>
                <a:latin typeface="+mn-lt"/>
                <a:ea typeface="+mn-ea"/>
              </a:rPr>
              <a:t>设置线索，</a:t>
            </a:r>
            <a:r>
              <a:rPr lang="zh-CN" altLang="en-US" sz="2800">
                <a:solidFill>
                  <a:schemeClr val="dk1"/>
                </a:solidFill>
                <a:latin typeface="+mn-lt"/>
                <a:ea typeface="+mn-ea"/>
              </a:rPr>
              <a:t>使结构更严谨</a:t>
            </a:r>
            <a:r>
              <a:rPr lang="zh-CN" altLang="en-US" sz="2800" b="1">
                <a:solidFill>
                  <a:schemeClr val="dk1"/>
                </a:solidFill>
                <a:latin typeface="+mn-lt"/>
                <a:ea typeface="+mn-ea"/>
              </a:rPr>
              <a:t>，</a:t>
            </a:r>
            <a:r>
              <a:rPr lang="zh-CN" altLang="en-US" sz="2800">
                <a:solidFill>
                  <a:schemeClr val="dk1"/>
                </a:solidFill>
                <a:latin typeface="+mn-lt"/>
                <a:ea typeface="+mn-ea"/>
              </a:rPr>
              <a:t>内容更集中</a:t>
            </a:r>
            <a:r>
              <a:rPr lang="zh-CN" altLang="en-US" sz="2800" b="1">
                <a:solidFill>
                  <a:schemeClr val="dk1"/>
                </a:solidFill>
                <a:latin typeface="+mn-lt"/>
                <a:ea typeface="+mn-ea"/>
              </a:rPr>
              <a:t>。</a:t>
            </a:r>
            <a:endParaRPr lang="zh-CN" altLang="en-US" sz="2800" b="1">
              <a:solidFill>
                <a:schemeClr val="dk1"/>
              </a:solidFill>
              <a:latin typeface="+mn-lt"/>
              <a:ea typeface="+mn-ea"/>
            </a:endParaRPr>
          </a:p>
        </p:txBody>
      </p:sp>
      <p:sp>
        <p:nvSpPr>
          <p:cNvPr id="2" name="矩形 1" title=""/>
          <p:cNvSpPr/>
          <p:nvPr>
            <p:custDataLst>
              <p:tags r:id="rId7"/>
            </p:custDataLst>
          </p:nvPr>
        </p:nvSpPr>
        <p:spPr>
          <a:xfrm>
            <a:off x="489958" y="3036020"/>
            <a:ext cx="2051050" cy="553085"/>
          </a:xfrm>
          <a:prstGeom prst="rect">
            <a:avLst/>
          </a:prstGeom>
        </p:spPr>
        <p:txBody>
          <a:bodyPr wrap="square">
            <a:normAutofit fontScale="90000"/>
          </a:bodyPr>
          <a:lstStyle/>
          <a:p>
            <a:pPr lvl="0" indent="90170" rtl="0" fontAlgn="auto">
              <a:lnSpc>
                <a:spcPts val="3600"/>
              </a:lnSpc>
              <a:spcBef>
                <a:spcPct val="0"/>
              </a:spcBef>
              <a:spcAft>
                <a:spcPts val="2400"/>
              </a:spcAft>
              <a:defRPr/>
            </a:pPr>
            <a:r>
              <a:rPr lang="en-US" altLang="zh-CN" sz="2800">
                <a:solidFill>
                  <a:schemeClr val="tx1"/>
                </a:solidFill>
                <a:latin typeface="+mn-lt"/>
                <a:ea typeface="+mn-ea"/>
              </a:rPr>
              <a:t>1.</a:t>
            </a:r>
            <a:r>
              <a:rPr lang="zh-CN" altLang="en-US" sz="2800">
                <a:solidFill>
                  <a:schemeClr val="tx1"/>
                </a:solidFill>
                <a:latin typeface="+mn-lt"/>
                <a:ea typeface="+mn-ea"/>
              </a:rPr>
              <a:t>巧设线索</a:t>
            </a:r>
            <a:endParaRPr lang="zh-CN" altLang="en-US" sz="2800">
              <a:solidFill>
                <a:schemeClr val="tx1"/>
              </a:solidFill>
              <a:latin typeface="+mn-lt"/>
              <a:ea typeface="+mn-ea"/>
            </a:endParaRPr>
          </a:p>
        </p:txBody>
      </p:sp>
      <p:sp>
        <p:nvSpPr>
          <p:cNvPr id="3" name="矩形 2" title=""/>
          <p:cNvSpPr/>
          <p:nvPr>
            <p:custDataLst>
              <p:tags r:id="rId8"/>
            </p:custDataLst>
          </p:nvPr>
        </p:nvSpPr>
        <p:spPr>
          <a:xfrm>
            <a:off x="2181860" y="1919734"/>
            <a:ext cx="7828280" cy="706755"/>
          </a:xfrm>
          <a:prstGeom prst="rect">
            <a:avLst/>
          </a:prstGeom>
        </p:spPr>
        <p:txBody>
          <a:bodyPr wrap="square">
            <a:normAutofit fontScale="90000"/>
          </a:bodyPr>
          <a:lstStyle/>
          <a:p>
            <a:pPr algn="ctr" rtl="0"/>
            <a:r>
              <a:rPr lang="zh-CN" altLang="en-US" sz="4000" spc="300">
                <a:solidFill>
                  <a:schemeClr val="tx1"/>
                </a:solidFill>
                <a:latin typeface="+mn-lt"/>
                <a:ea typeface="+mn-ea"/>
              </a:rPr>
              <a:t>活动一、掌握诗歌常见结构技巧</a:t>
            </a:r>
            <a:endParaRPr lang="zh-CN" altLang="en-US" sz="4000" spc="300">
              <a:solidFill>
                <a:schemeClr val="tx1"/>
              </a:solidFill>
              <a:latin typeface="+mn-lt"/>
              <a:ea typeface="+mn-ea"/>
            </a:endParaRPr>
          </a:p>
        </p:txBody>
      </p:sp>
      <p:pic>
        <p:nvPicPr>
          <p:cNvPr id="13" name="Picture 2" title=""/>
          <p:cNvPicPr>
            <a:picLocks noChangeAspect="1" noChangeArrowheads="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bwMode="auto">
          <a:xfrm flipH="1">
            <a:off x="9942286" y="295646"/>
            <a:ext cx="2256538" cy="1964379"/>
          </a:xfrm>
          <a:prstGeom prst="rect">
            <a:avLst/>
          </a:prstGeom>
          <a:noFill/>
          <a:extLst>
            <a:ext uri="{909E8E84-426E-40DD-AFC4-6F175D3DCCD1}">
              <a14:hiddenFill xmlns:a14="http://schemas.microsoft.com/office/drawing/2010/main">
                <a:solidFill>
                  <a:srgbClr val="FFFFFF"/>
                </a:solidFill>
              </a14:hiddenFill>
            </a:ext>
          </a:extLst>
        </p:spPr>
      </p:pic>
      <p:sp>
        <p:nvSpPr>
          <p:cNvPr id="5" name="标题 4" title=""/>
          <p:cNvSpPr>
            <a:spLocks noGrp="1"/>
          </p:cNvSpPr>
          <p:nvPr>
            <p:ph type="title"/>
            <p:custDataLst>
              <p:tags r:id="rId11"/>
            </p:custDataLst>
          </p:nvPr>
        </p:nvSpPr>
        <p:spPr/>
        <p:txBody>
          <a:bodyPr vert="horz" wrap="square" lIns="0" tIns="0" rIns="0" bIns="0" rtlCol="0" anchor="b">
            <a:normAutofit/>
          </a:bodyPr>
          <a:lstStyle/>
          <a:p>
            <a:pPr lvl="0" algn="l">
              <a:buClrTx/>
              <a:buSzTx/>
              <a:buFontTx/>
            </a:pPr>
            <a:r>
              <a:rPr lang="zh-CN" altLang="en-US">
                <a:sym typeface="+mn-ea"/>
              </a:rPr>
              <a:t>典例探究</a:t>
            </a:r>
            <a:endParaRPr lang="zh-CN" altLang="en-US">
              <a:sym typeface="+mn-ea"/>
            </a:endParaRPr>
          </a:p>
        </p:txBody>
      </p:sp>
    </p:spTree>
    <p:custDataLst>
      <p:tags r:id="rId12"/>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3"/>
          </p:custDataLst>
        </p:nvPr>
      </p:nvGrpSpPr>
      <p:grpSpPr>
        <a:xfrm>
          <a:off x="0" y="0"/>
          <a:ext cx="0" cy="0"/>
        </a:xfrm>
      </p:grpSpPr>
      <p:pic>
        <p:nvPicPr>
          <p:cNvPr id="5" name="Picture 4" title=""/>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8" name="矩形 7" title=""/>
          <p:cNvSpPr/>
          <p:nvPr>
            <p:custDataLst>
              <p:tags r:id="rId6"/>
            </p:custDataLst>
          </p:nvPr>
        </p:nvSpPr>
        <p:spPr>
          <a:xfrm>
            <a:off x="1347042" y="1662767"/>
            <a:ext cx="9497917" cy="2399665"/>
          </a:xfrm>
          <a:prstGeom prst="rect">
            <a:avLst/>
          </a:prstGeom>
        </p:spPr>
        <p:txBody>
          <a:bodyPr wrap="square">
            <a:spAutoFit/>
          </a:bodyPr>
          <a:lstStyle/>
          <a:p>
            <a:pPr algn="ctr" rtl="0" fontAlgn="auto">
              <a:lnSpc>
                <a:spcPts val="3600"/>
              </a:lnSpc>
              <a:spcBef>
                <a:spcPct val="0"/>
              </a:spcBef>
              <a:spcAft>
                <a:spcPts val="1200"/>
              </a:spcAft>
              <a:buFontTx/>
              <a:buNone/>
            </a:pPr>
            <a:r>
              <a:rPr lang="zh-CN" altLang="en-US" sz="3600">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关河令</a:t>
            </a:r>
            <a:endParaRPr lang="zh-CN" altLang="en-US" sz="3600">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fontAlgn="auto">
              <a:lnSpc>
                <a:spcPts val="3600"/>
              </a:lnSpc>
              <a:spcBef>
                <a:spcPct val="0"/>
              </a:spcBef>
              <a:spcAft>
                <a:spcPts val="1200"/>
              </a:spcAft>
              <a:buFontTx/>
              <a:buNone/>
            </a:pPr>
            <a:r>
              <a:rPr lang="zh-CN" altLang="en-US" sz="24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周邦彦</a:t>
            </a:r>
            <a:endParaRPr lang="zh-CN" altLang="en-US" sz="24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fontAlgn="auto">
              <a:lnSpc>
                <a:spcPts val="3600"/>
              </a:lnSpc>
              <a:spcBef>
                <a:spcPct val="0"/>
              </a:spcBef>
              <a:spcAft>
                <a:spcPts val="1200"/>
              </a:spcAft>
              <a:buFontTx/>
              <a:buNone/>
            </a:pP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秋阴时晴渐向暝，变一庭凄冷。伫听寒声，云深无雁影。</a:t>
            </a:r>
            <a:endPar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fontAlgn="auto">
              <a:lnSpc>
                <a:spcPts val="3600"/>
              </a:lnSpc>
              <a:spcBef>
                <a:spcPct val="0"/>
              </a:spcBef>
              <a:spcAft>
                <a:spcPts val="1200"/>
              </a:spcAft>
              <a:buFontTx/>
              <a:buNone/>
            </a:pP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更深人去寂静，但照壁孤灯相映。酒已都醒，如何消夜永</a:t>
            </a:r>
            <a:r>
              <a:rPr lang="en-US" altLang="zh-CN"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a:t>
            </a:r>
            <a:endParaRPr lang="en-US" altLang="zh-CN"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p:txBody>
      </p:sp>
      <p:sp>
        <p:nvSpPr>
          <p:cNvPr id="11" name="矩形 10" title=""/>
          <p:cNvSpPr/>
          <p:nvPr>
            <p:custDataLst>
              <p:tags r:id="rId7"/>
            </p:custDataLst>
          </p:nvPr>
        </p:nvSpPr>
        <p:spPr>
          <a:xfrm>
            <a:off x="257033" y="4597276"/>
            <a:ext cx="11677934" cy="1783715"/>
          </a:xfrm>
          <a:prstGeom prst="rect">
            <a:avLst/>
          </a:prstGeom>
        </p:spPr>
        <p:txBody>
          <a:bodyPr wrap="square">
            <a:normAutofit/>
          </a:bodyPr>
          <a:lstStyle/>
          <a:p>
            <a:pPr indent="720090" rtl="0" fontAlgn="auto">
              <a:lnSpc>
                <a:spcPts val="3600"/>
              </a:lnSpc>
              <a:spcBef>
                <a:spcPct val="0"/>
              </a:spcBef>
              <a:spcAft>
                <a:spcPts val="2400"/>
              </a:spcAft>
              <a:defRPr/>
            </a:pPr>
            <a:r>
              <a:rPr lang="zh-CN" altLang="en-US" sz="2800" b="1">
                <a:solidFill>
                  <a:schemeClr val="dk1"/>
                </a:solidFill>
                <a:latin typeface="+mn-lt"/>
                <a:ea typeface="+mn-ea"/>
              </a:rPr>
              <a:t>这首词是</a:t>
            </a:r>
            <a:r>
              <a:rPr lang="zh-CN" altLang="en-US" sz="2800">
                <a:solidFill>
                  <a:schemeClr val="dk1"/>
                </a:solidFill>
                <a:latin typeface="+mn-lt"/>
                <a:ea typeface="+mn-ea"/>
              </a:rPr>
              <a:t>以时间推移为线索</a:t>
            </a:r>
            <a:r>
              <a:rPr lang="zh-CN" altLang="en-US" sz="2800" b="1">
                <a:solidFill>
                  <a:schemeClr val="dk1"/>
                </a:solidFill>
                <a:latin typeface="+mn-lt"/>
                <a:ea typeface="+mn-ea"/>
              </a:rPr>
              <a:t>写的。</a:t>
            </a:r>
            <a:endParaRPr lang="en-US" altLang="zh-CN" sz="2800" b="1">
              <a:solidFill>
                <a:schemeClr val="dk1"/>
              </a:solidFill>
              <a:latin typeface="+mn-lt"/>
              <a:ea typeface="+mn-ea"/>
            </a:endParaRPr>
          </a:p>
          <a:p>
            <a:pPr indent="720090" rtl="0" fontAlgn="auto">
              <a:lnSpc>
                <a:spcPts val="3600"/>
              </a:lnSpc>
              <a:spcBef>
                <a:spcPct val="0"/>
              </a:spcBef>
              <a:spcAft>
                <a:spcPts val="2400"/>
              </a:spcAft>
              <a:defRPr/>
            </a:pPr>
            <a:r>
              <a:rPr lang="zh-CN" altLang="en-US" sz="2800" b="1">
                <a:solidFill>
                  <a:schemeClr val="dk1"/>
                </a:solidFill>
                <a:latin typeface="+mn-lt"/>
                <a:ea typeface="+mn-ea"/>
              </a:rPr>
              <a:t>上阕写的情景发生在日间“</a:t>
            </a:r>
            <a:r>
              <a:rPr lang="zh-CN" altLang="en-US" sz="2800">
                <a:solidFill>
                  <a:schemeClr val="dk1"/>
                </a:solidFill>
                <a:latin typeface="+mn-lt"/>
                <a:ea typeface="+mn-ea"/>
              </a:rPr>
              <a:t>渐向暝</a:t>
            </a:r>
            <a:r>
              <a:rPr lang="zh-CN" altLang="en-US" sz="2800" b="1">
                <a:solidFill>
                  <a:schemeClr val="dk1"/>
                </a:solidFill>
                <a:latin typeface="+mn-lt"/>
                <a:ea typeface="+mn-ea"/>
              </a:rPr>
              <a:t>”时；下阕写作者难以入眠的情景已经推移至</a:t>
            </a:r>
            <a:r>
              <a:rPr lang="zh-CN" altLang="en-US" sz="2800">
                <a:solidFill>
                  <a:schemeClr val="dk1"/>
                </a:solidFill>
                <a:latin typeface="+mn-lt"/>
                <a:ea typeface="+mn-ea"/>
              </a:rPr>
              <a:t>更深</a:t>
            </a:r>
            <a:r>
              <a:rPr lang="zh-CN" altLang="en-US" sz="2800" b="1">
                <a:solidFill>
                  <a:schemeClr val="dk1"/>
                </a:solidFill>
                <a:latin typeface="+mn-lt"/>
                <a:ea typeface="+mn-ea"/>
              </a:rPr>
              <a:t>、</a:t>
            </a:r>
            <a:r>
              <a:rPr lang="zh-CN" altLang="en-US" sz="2800">
                <a:solidFill>
                  <a:schemeClr val="dk1"/>
                </a:solidFill>
                <a:latin typeface="+mn-lt"/>
                <a:ea typeface="+mn-ea"/>
              </a:rPr>
              <a:t>人去</a:t>
            </a:r>
            <a:r>
              <a:rPr lang="zh-CN" altLang="en-US" sz="2800" b="1">
                <a:solidFill>
                  <a:schemeClr val="dk1"/>
                </a:solidFill>
                <a:latin typeface="+mn-lt"/>
                <a:ea typeface="+mn-ea"/>
              </a:rPr>
              <a:t>、</a:t>
            </a:r>
            <a:r>
              <a:rPr lang="zh-CN" altLang="en-US" sz="2800">
                <a:solidFill>
                  <a:schemeClr val="dk1"/>
                </a:solidFill>
                <a:latin typeface="+mn-lt"/>
                <a:ea typeface="+mn-ea"/>
              </a:rPr>
              <a:t>夜寂静</a:t>
            </a:r>
            <a:r>
              <a:rPr lang="zh-CN" altLang="en-US" sz="2800" b="1">
                <a:solidFill>
                  <a:schemeClr val="dk1"/>
                </a:solidFill>
                <a:latin typeface="+mn-lt"/>
                <a:ea typeface="+mn-ea"/>
              </a:rPr>
              <a:t>时。</a:t>
            </a:r>
            <a:endParaRPr lang="zh-CN" altLang="en-US" sz="2800" b="1">
              <a:solidFill>
                <a:schemeClr val="dk1"/>
              </a:solidFill>
              <a:latin typeface="+mn-lt"/>
              <a:ea typeface="+mn-ea"/>
            </a:endParaRPr>
          </a:p>
        </p:txBody>
      </p:sp>
      <p:sp>
        <p:nvSpPr>
          <p:cNvPr id="2" name="矩形 1" title=""/>
          <p:cNvSpPr/>
          <p:nvPr>
            <p:custDataLst>
              <p:tags r:id="rId8"/>
            </p:custDataLst>
          </p:nvPr>
        </p:nvSpPr>
        <p:spPr>
          <a:xfrm>
            <a:off x="318448" y="592512"/>
            <a:ext cx="11555105" cy="553085"/>
          </a:xfrm>
          <a:prstGeom prst="rect">
            <a:avLst/>
          </a:prstGeom>
        </p:spPr>
        <p:txBody>
          <a:bodyPr wrap="square">
            <a:spAutoFit/>
          </a:bodyPr>
          <a:lstStyle/>
          <a:p>
            <a:pPr marL="457200" indent="-457200">
              <a:lnSpc>
                <a:spcPts val="3600"/>
              </a:lnSpc>
              <a:buFont typeface="Wingdings" panose="05000000000000000000" pitchFamily="2" charset="2"/>
              <a:buChar char="n"/>
            </a:pPr>
            <a:r>
              <a:rPr lang="zh-CN" altLang="en-US" sz="2800" b="1" smtClean="0">
                <a:solidFill>
                  <a:schemeClr val="tx1"/>
                </a:solidFill>
                <a:latin typeface="+mn-lt"/>
                <a:ea typeface="+mn-ea"/>
              </a:rPr>
              <a:t>从</a:t>
            </a:r>
            <a:r>
              <a:rPr lang="zh-CN" altLang="en-US" sz="2800" b="1">
                <a:solidFill>
                  <a:schemeClr val="tx1"/>
                </a:solidFill>
                <a:latin typeface="+mn-lt"/>
                <a:ea typeface="+mn-ea"/>
              </a:rPr>
              <a:t>上、下两阙的首句看，这首词是以什么为线索来写的？请简要说明。</a:t>
            </a:r>
            <a:endParaRPr lang="zh-CN" altLang="en-US" sz="2800" b="1">
              <a:solidFill>
                <a:schemeClr val="tx1"/>
              </a:solidFill>
              <a:latin typeface="+mn-lt"/>
              <a:ea typeface="+mn-ea"/>
            </a:endParaRPr>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pic>
        <p:nvPicPr>
          <p:cNvPr id="6" name="Picture 4"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3" y="-6824"/>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3" name="矩形 2" title=""/>
          <p:cNvSpPr/>
          <p:nvPr>
            <p:custDataLst>
              <p:tags r:id="rId5"/>
            </p:custDataLst>
          </p:nvPr>
        </p:nvSpPr>
        <p:spPr>
          <a:xfrm>
            <a:off x="421303" y="607605"/>
            <a:ext cx="9082949" cy="553085"/>
          </a:xfrm>
          <a:prstGeom prst="rect">
            <a:avLst/>
          </a:prstGeom>
        </p:spPr>
        <p:txBody>
          <a:bodyPr wrap="square">
            <a:normAutofit fontScale="90000"/>
          </a:bodyPr>
          <a:lstStyle/>
          <a:p>
            <a:pPr marL="457200" indent="-457200" algn="just" rtl="0" fontAlgn="auto">
              <a:lnSpc>
                <a:spcPts val="3600"/>
              </a:lnSpc>
              <a:spcBef>
                <a:spcPct val="0"/>
              </a:spcBef>
              <a:spcAft>
                <a:spcPct val="0"/>
              </a:spcAft>
              <a:buFont typeface="Wingdings" panose="05000000000000000000" pitchFamily="2" charset="2"/>
              <a:buChar char="n"/>
            </a:pPr>
            <a:r>
              <a:rPr lang="zh-CN" altLang="en-US" sz="2800" b="1" smtClean="0">
                <a:solidFill>
                  <a:schemeClr val="tx1"/>
                </a:solidFill>
                <a:latin typeface="+mn-lt"/>
                <a:ea typeface="+mn-ea"/>
              </a:rPr>
              <a:t>这</a:t>
            </a:r>
            <a:r>
              <a:rPr lang="zh-CN" altLang="en-US" sz="2800" b="1">
                <a:solidFill>
                  <a:schemeClr val="tx1"/>
                </a:solidFill>
                <a:latin typeface="+mn-lt"/>
                <a:ea typeface="+mn-ea"/>
              </a:rPr>
              <a:t>首词是以什么为线索来写的？请简要说明。（</a:t>
            </a:r>
            <a:r>
              <a:rPr lang="en-US" altLang="zh-CN" sz="2800" b="1">
                <a:solidFill>
                  <a:schemeClr val="tx1"/>
                </a:solidFill>
                <a:latin typeface="+mn-lt"/>
                <a:ea typeface="+mn-ea"/>
              </a:rPr>
              <a:t>5</a:t>
            </a:r>
            <a:r>
              <a:rPr lang="zh-CN" altLang="en-US" sz="2800" b="1">
                <a:solidFill>
                  <a:schemeClr val="tx1"/>
                </a:solidFill>
                <a:latin typeface="+mn-lt"/>
                <a:ea typeface="+mn-ea"/>
              </a:rPr>
              <a:t>分）</a:t>
            </a:r>
            <a:endParaRPr lang="zh-CN" altLang="en-US" sz="2800" b="1">
              <a:solidFill>
                <a:schemeClr val="tx1"/>
              </a:solidFill>
              <a:latin typeface="+mn-lt"/>
              <a:ea typeface="+mn-ea"/>
            </a:endParaRPr>
          </a:p>
        </p:txBody>
      </p:sp>
      <p:sp>
        <p:nvSpPr>
          <p:cNvPr id="4" name="矩形 3" title=""/>
          <p:cNvSpPr/>
          <p:nvPr>
            <p:custDataLst>
              <p:tags r:id="rId6"/>
            </p:custDataLst>
          </p:nvPr>
        </p:nvSpPr>
        <p:spPr>
          <a:xfrm>
            <a:off x="3078956" y="1573156"/>
            <a:ext cx="6034088" cy="3630930"/>
          </a:xfrm>
          <a:prstGeom prst="rect">
            <a:avLst/>
          </a:prstGeom>
        </p:spPr>
        <p:txBody>
          <a:bodyPr wrap="square">
            <a:normAutofit fontScale="90000"/>
          </a:bodyPr>
          <a:lstStyle/>
          <a:p>
            <a:pPr algn="ctr" rtl="0" fontAlgn="auto">
              <a:lnSpc>
                <a:spcPts val="3600"/>
              </a:lnSpc>
              <a:spcBef>
                <a:spcPct val="0"/>
              </a:spcBef>
              <a:spcAft>
                <a:spcPts val="1200"/>
              </a:spcAft>
            </a:pPr>
            <a:r>
              <a:rPr lang="zh-CN" altLang="en-US" sz="3200">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送李九贬南阳</a:t>
            </a:r>
            <a:endParaRPr lang="zh-CN" altLang="en-US" sz="3200">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fontAlgn="auto">
              <a:lnSpc>
                <a:spcPts val="3600"/>
              </a:lnSpc>
              <a:spcBef>
                <a:spcPct val="0"/>
              </a:spcBef>
              <a:spcAft>
                <a:spcPts val="1200"/>
              </a:spcAft>
              <a:buFontTx/>
              <a:buNone/>
            </a:pPr>
            <a:r>
              <a:rPr lang="zh-CN" altLang="en-US" sz="24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钱起</a:t>
            </a:r>
            <a:endParaRPr lang="zh-CN" altLang="en-US" sz="24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fontAlgn="auto">
              <a:lnSpc>
                <a:spcPts val="3600"/>
              </a:lnSpc>
              <a:spcBef>
                <a:spcPct val="0"/>
              </a:spcBef>
              <a:spcAft>
                <a:spcPts val="1200"/>
              </a:spcAft>
              <a:buFontTx/>
              <a:buNone/>
            </a:pP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玉柱金罍醉不欢，云山驿道向东看。</a:t>
            </a:r>
            <a:endParaRPr lang="en-US" altLang="zh-CN"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fontAlgn="auto">
              <a:lnSpc>
                <a:spcPts val="3600"/>
              </a:lnSpc>
              <a:spcBef>
                <a:spcPct val="0"/>
              </a:spcBef>
              <a:spcAft>
                <a:spcPts val="1200"/>
              </a:spcAft>
              <a:buFontTx/>
              <a:buNone/>
            </a:pP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鸿声断续暮天远，柳影萧疏秋日寒。</a:t>
            </a:r>
            <a:endPar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fontAlgn="auto">
              <a:lnSpc>
                <a:spcPts val="3600"/>
              </a:lnSpc>
              <a:spcBef>
                <a:spcPct val="0"/>
              </a:spcBef>
              <a:spcAft>
                <a:spcPts val="1200"/>
              </a:spcAft>
              <a:buFontTx/>
              <a:buNone/>
            </a:pP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霜降幽林沾蕙若，弦惊翰苑失鸳鸾。</a:t>
            </a:r>
            <a:endParaRPr lang="en-US" altLang="zh-CN"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a:p>
            <a:pPr algn="ctr" rtl="0" fontAlgn="auto">
              <a:lnSpc>
                <a:spcPts val="3600"/>
              </a:lnSpc>
              <a:spcBef>
                <a:spcPct val="0"/>
              </a:spcBef>
              <a:spcAft>
                <a:spcPts val="1200"/>
              </a:spcAft>
              <a:buFontTx/>
              <a:buNone/>
            </a:pPr>
            <a:r>
              <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rPr>
              <a:t>秋来回首君门阻，马上应歌行路难。</a:t>
            </a:r>
            <a:endParaRPr lang="zh-CN" altLang="en-US" sz="2800" b="1">
              <a:gradFill>
                <a:gsLst>
                  <a:gs pos="0">
                    <a:schemeClr val="dk1"/>
                  </a:gs>
                  <a:gs pos="39999">
                    <a:schemeClr val="accent1">
                      <a:lumMod val="75000"/>
                    </a:schemeClr>
                  </a:gs>
                  <a:gs pos="70000">
                    <a:schemeClr val="accent2">
                      <a:lumMod val="75000"/>
                    </a:schemeClr>
                  </a:gs>
                  <a:gs pos="88000">
                    <a:schemeClr val="accent3">
                      <a:lumMod val="75000"/>
                    </a:schemeClr>
                  </a:gs>
                  <a:gs pos="100000">
                    <a:schemeClr val="accent4">
                      <a:lumMod val="75000"/>
                    </a:schemeClr>
                  </a:gs>
                </a:gsLst>
                <a:lin ang="5400000"/>
              </a:gradFill>
              <a:latin typeface="+mn-lt"/>
              <a:ea typeface="+mn-ea"/>
            </a:endParaRPr>
          </a:p>
        </p:txBody>
      </p:sp>
      <p:sp>
        <p:nvSpPr>
          <p:cNvPr id="5" name="矩形 4" title=""/>
          <p:cNvSpPr/>
          <p:nvPr>
            <p:custDataLst>
              <p:tags r:id="rId7"/>
            </p:custDataLst>
          </p:nvPr>
        </p:nvSpPr>
        <p:spPr>
          <a:xfrm>
            <a:off x="936790" y="5717291"/>
            <a:ext cx="10318421" cy="553085"/>
          </a:xfrm>
          <a:prstGeom prst="rect">
            <a:avLst/>
          </a:prstGeom>
        </p:spPr>
        <p:txBody>
          <a:bodyPr wrap="square">
            <a:normAutofit fontScale="90000"/>
          </a:bodyPr>
          <a:lstStyle/>
          <a:p>
            <a:pPr rtl="0" fontAlgn="auto">
              <a:lnSpc>
                <a:spcPts val="3600"/>
              </a:lnSpc>
              <a:spcBef>
                <a:spcPct val="0"/>
              </a:spcBef>
              <a:spcAft>
                <a:spcPts val="600"/>
              </a:spcAft>
              <a:buFontTx/>
              <a:buNone/>
            </a:pPr>
            <a:r>
              <a:rPr lang="en-US" altLang="zh-CN" sz="2800" b="1">
                <a:solidFill>
                  <a:schemeClr val="tx1"/>
                </a:solidFill>
                <a:latin typeface="+mn-lt"/>
                <a:ea typeface="+mn-ea"/>
              </a:rPr>
              <a:t>【</a:t>
            </a:r>
            <a:r>
              <a:rPr lang="zh-CN" altLang="en-US" sz="2800" b="1">
                <a:solidFill>
                  <a:schemeClr val="tx1"/>
                </a:solidFill>
                <a:latin typeface="+mn-lt"/>
                <a:ea typeface="+mn-ea"/>
              </a:rPr>
              <a:t>注</a:t>
            </a:r>
            <a:r>
              <a:rPr lang="en-US" altLang="zh-CN" sz="2800" b="1">
                <a:solidFill>
                  <a:schemeClr val="tx1"/>
                </a:solidFill>
                <a:latin typeface="+mn-lt"/>
                <a:ea typeface="+mn-ea"/>
              </a:rPr>
              <a:t>】</a:t>
            </a:r>
            <a:r>
              <a:rPr lang="zh-CN" altLang="en-US" sz="2800" b="1">
                <a:solidFill>
                  <a:schemeClr val="tx1"/>
                </a:solidFill>
                <a:latin typeface="+mn-lt"/>
                <a:ea typeface="+mn-ea"/>
              </a:rPr>
              <a:t>金罍：大型盛酒器和礼器。蕙若：蕙草与杜若，皆香草。</a:t>
            </a:r>
            <a:endParaRPr lang="zh-CN" altLang="en-US" sz="2800" b="1">
              <a:solidFill>
                <a:schemeClr val="tx1"/>
              </a:solidFill>
              <a:latin typeface="+mn-lt"/>
              <a:ea typeface="+mn-ea"/>
            </a:endParaRPr>
          </a:p>
        </p:txBody>
      </p:sp>
    </p:spTree>
    <p:custDataLst>
      <p:tags r:id="rId8"/>
    </p:custDataLst>
  </p:cSld>
  <p:clrMapOvr>
    <a:masterClrMapping/>
  </p:clrMapOvr>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3"/>
          </p:custDataLst>
        </p:nvPr>
      </p:nvGrpSpPr>
      <p:grpSpPr>
        <a:xfrm>
          <a:off x="0" y="0"/>
          <a:ext cx="0" cy="0"/>
        </a:xfrm>
      </p:grpSpPr>
      <p:pic>
        <p:nvPicPr>
          <p:cNvPr id="3" name="Picture 4" title=""/>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3"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2" name="矩形 1" title=""/>
          <p:cNvSpPr/>
          <p:nvPr>
            <p:custDataLst>
              <p:tags r:id="rId6"/>
            </p:custDataLst>
          </p:nvPr>
        </p:nvSpPr>
        <p:spPr>
          <a:xfrm>
            <a:off x="422273" y="920621"/>
            <a:ext cx="11347455" cy="5015865"/>
          </a:xfrm>
          <a:prstGeom prst="rect">
            <a:avLst/>
          </a:prstGeom>
          <a:noFill/>
        </p:spPr>
        <p:txBody>
          <a:bodyPr wrap="square">
            <a:normAutofit/>
          </a:bodyPr>
          <a:lstStyle/>
          <a:p>
            <a:pPr indent="720090" rtl="0" fontAlgn="auto">
              <a:lnSpc>
                <a:spcPts val="3600"/>
              </a:lnSpc>
              <a:spcBef>
                <a:spcPct val="0"/>
              </a:spcBef>
              <a:spcAft>
                <a:spcPts val="2400"/>
              </a:spcAft>
              <a:defRPr/>
            </a:pPr>
            <a:r>
              <a:rPr lang="zh-CN" altLang="en-US" sz="2800" b="1">
                <a:solidFill>
                  <a:schemeClr val="tx1"/>
                </a:solidFill>
                <a:latin typeface="+mn-lt"/>
                <a:ea typeface="+mn-ea"/>
              </a:rPr>
              <a:t>全诗</a:t>
            </a:r>
            <a:r>
              <a:rPr lang="zh-CN" altLang="en-US" sz="2800">
                <a:solidFill>
                  <a:schemeClr val="tx1"/>
                </a:solidFill>
                <a:latin typeface="+mn-lt"/>
                <a:ea typeface="+mn-ea"/>
              </a:rPr>
              <a:t>以“送”字为线索</a:t>
            </a:r>
            <a:r>
              <a:rPr lang="zh-CN" altLang="en-US" sz="2800" b="1">
                <a:solidFill>
                  <a:schemeClr val="tx1"/>
                </a:solidFill>
                <a:latin typeface="+mn-lt"/>
                <a:ea typeface="+mn-ea"/>
              </a:rPr>
              <a:t>。</a:t>
            </a:r>
            <a:endParaRPr lang="en-US" altLang="zh-CN" sz="2800" b="1">
              <a:solidFill>
                <a:schemeClr val="tx1"/>
              </a:solidFill>
              <a:latin typeface="+mn-lt"/>
              <a:ea typeface="+mn-ea"/>
            </a:endParaRPr>
          </a:p>
          <a:p>
            <a:pPr indent="720090" rtl="0" fontAlgn="auto">
              <a:lnSpc>
                <a:spcPts val="3600"/>
              </a:lnSpc>
              <a:spcBef>
                <a:spcPct val="0"/>
              </a:spcBef>
              <a:spcAft>
                <a:spcPts val="2400"/>
              </a:spcAft>
              <a:defRPr/>
            </a:pPr>
            <a:r>
              <a:rPr lang="zh-CN" altLang="en-US" sz="2800">
                <a:solidFill>
                  <a:schemeClr val="tx1"/>
                </a:solidFill>
                <a:latin typeface="+mn-lt"/>
                <a:ea typeface="+mn-ea"/>
              </a:rPr>
              <a:t>首联交代送别地点</a:t>
            </a:r>
            <a:r>
              <a:rPr lang="zh-CN" altLang="en-US" sz="2800" b="1">
                <a:solidFill>
                  <a:schemeClr val="tx1"/>
                </a:solidFill>
                <a:latin typeface="+mn-lt"/>
                <a:ea typeface="+mn-ea"/>
              </a:rPr>
              <a:t>，描绘送别时把酒言欢依依不舍的场景。</a:t>
            </a:r>
            <a:endParaRPr lang="en-US" altLang="zh-CN" sz="2800" b="1">
              <a:solidFill>
                <a:schemeClr val="tx1"/>
              </a:solidFill>
              <a:latin typeface="+mn-lt"/>
              <a:ea typeface="+mn-ea"/>
            </a:endParaRPr>
          </a:p>
          <a:p>
            <a:pPr indent="720090" rtl="0" fontAlgn="auto">
              <a:lnSpc>
                <a:spcPts val="3600"/>
              </a:lnSpc>
              <a:spcBef>
                <a:spcPct val="0"/>
              </a:spcBef>
              <a:spcAft>
                <a:spcPts val="2400"/>
              </a:spcAft>
              <a:defRPr/>
            </a:pPr>
            <a:r>
              <a:rPr lang="zh-CN" altLang="en-US" sz="2800">
                <a:solidFill>
                  <a:schemeClr val="tx1"/>
                </a:solidFill>
                <a:latin typeface="+mn-lt"/>
                <a:ea typeface="+mn-ea"/>
              </a:rPr>
              <a:t>颔联重在描绘送别之时的环境氛围</a:t>
            </a:r>
            <a:r>
              <a:rPr lang="zh-CN" altLang="en-US" sz="2800" b="1">
                <a:solidFill>
                  <a:schemeClr val="tx1"/>
                </a:solidFill>
                <a:latin typeface="+mn-lt"/>
                <a:ea typeface="+mn-ea"/>
              </a:rPr>
              <a:t>，营造了清冷悲寂的意境，通过环境衬托出送别之时的悲伤之情。</a:t>
            </a:r>
            <a:endParaRPr lang="en-US" altLang="zh-CN" sz="2800" b="1">
              <a:solidFill>
                <a:schemeClr val="tx1"/>
              </a:solidFill>
              <a:latin typeface="+mn-lt"/>
              <a:ea typeface="+mn-ea"/>
            </a:endParaRPr>
          </a:p>
          <a:p>
            <a:pPr indent="720090" rtl="0" fontAlgn="auto">
              <a:lnSpc>
                <a:spcPts val="3600"/>
              </a:lnSpc>
              <a:spcBef>
                <a:spcPct val="0"/>
              </a:spcBef>
              <a:spcAft>
                <a:spcPts val="2400"/>
              </a:spcAft>
              <a:defRPr/>
            </a:pPr>
            <a:r>
              <a:rPr lang="zh-CN" altLang="en-US" sz="2800" b="1">
                <a:solidFill>
                  <a:schemeClr val="tx1"/>
                </a:solidFill>
                <a:latin typeface="+mn-lt"/>
                <a:ea typeface="+mn-ea"/>
              </a:rPr>
              <a:t>“蕙若”“鸳鸾”在古诗里都象征着贤能的人才，</a:t>
            </a:r>
            <a:r>
              <a:rPr lang="zh-CN" altLang="en-US" sz="2800">
                <a:solidFill>
                  <a:schemeClr val="tx1"/>
                </a:solidFill>
                <a:latin typeface="+mn-lt"/>
                <a:ea typeface="+mn-ea"/>
              </a:rPr>
              <a:t>颈联</a:t>
            </a:r>
            <a:r>
              <a:rPr lang="zh-CN" altLang="en-US" sz="2800" b="1">
                <a:solidFill>
                  <a:schemeClr val="tx1"/>
                </a:solidFill>
                <a:latin typeface="+mn-lt"/>
                <a:ea typeface="+mn-ea"/>
              </a:rPr>
              <a:t>通过写“蕙若”被霜打湿，翰林院失去了“鸳鸾”来</a:t>
            </a:r>
            <a:r>
              <a:rPr lang="zh-CN" altLang="en-US" sz="2800">
                <a:solidFill>
                  <a:schemeClr val="tx1"/>
                </a:solidFill>
                <a:latin typeface="+mn-lt"/>
                <a:ea typeface="+mn-ea"/>
              </a:rPr>
              <a:t>表达对友人被贬</a:t>
            </a:r>
            <a:r>
              <a:rPr lang="zh-CN" altLang="en-US" sz="2800" b="1">
                <a:solidFill>
                  <a:schemeClr val="tx1"/>
                </a:solidFill>
                <a:latin typeface="+mn-lt"/>
                <a:ea typeface="+mn-ea"/>
              </a:rPr>
              <a:t>、</a:t>
            </a:r>
            <a:r>
              <a:rPr lang="zh-CN" altLang="en-US" sz="2800">
                <a:solidFill>
                  <a:schemeClr val="tx1"/>
                </a:solidFill>
                <a:latin typeface="+mn-lt"/>
                <a:ea typeface="+mn-ea"/>
              </a:rPr>
              <a:t>无奈送友离去的惋惜和痛心</a:t>
            </a:r>
            <a:r>
              <a:rPr lang="zh-CN" altLang="en-US" sz="2800" b="1">
                <a:solidFill>
                  <a:schemeClr val="tx1"/>
                </a:solidFill>
                <a:latin typeface="+mn-lt"/>
                <a:ea typeface="+mn-ea"/>
              </a:rPr>
              <a:t>。</a:t>
            </a:r>
            <a:endParaRPr lang="en-US" altLang="zh-CN" sz="2800" b="1">
              <a:solidFill>
                <a:schemeClr val="tx1"/>
              </a:solidFill>
              <a:latin typeface="+mn-lt"/>
              <a:ea typeface="+mn-ea"/>
            </a:endParaRPr>
          </a:p>
          <a:p>
            <a:pPr indent="720090" rtl="0" fontAlgn="auto">
              <a:lnSpc>
                <a:spcPts val="3600"/>
              </a:lnSpc>
              <a:spcBef>
                <a:spcPct val="0"/>
              </a:spcBef>
              <a:spcAft>
                <a:spcPts val="2400"/>
              </a:spcAft>
              <a:defRPr/>
            </a:pPr>
            <a:r>
              <a:rPr lang="zh-CN" altLang="en-US" sz="2800">
                <a:solidFill>
                  <a:schemeClr val="tx1"/>
                </a:solidFill>
                <a:latin typeface="+mn-lt"/>
                <a:ea typeface="+mn-ea"/>
              </a:rPr>
              <a:t>尾联最终写送别之前</a:t>
            </a:r>
            <a:r>
              <a:rPr lang="zh-CN" altLang="en-US" sz="2800" b="1">
                <a:solidFill>
                  <a:schemeClr val="tx1"/>
                </a:solidFill>
                <a:latin typeface="+mn-lt"/>
                <a:ea typeface="+mn-ea"/>
              </a:rPr>
              <a:t>，</a:t>
            </a:r>
            <a:r>
              <a:rPr lang="zh-CN" altLang="en-US" sz="2800">
                <a:solidFill>
                  <a:schemeClr val="tx1"/>
                </a:solidFill>
                <a:latin typeface="+mn-lt"/>
                <a:ea typeface="+mn-ea"/>
              </a:rPr>
              <a:t>友人不得不踏上征途的无奈处境</a:t>
            </a:r>
            <a:r>
              <a:rPr lang="zh-CN" altLang="en-US" sz="2800" b="1">
                <a:solidFill>
                  <a:schemeClr val="tx1"/>
                </a:solidFill>
                <a:latin typeface="+mn-lt"/>
                <a:ea typeface="+mn-ea"/>
              </a:rPr>
              <a:t>。</a:t>
            </a:r>
            <a:endParaRPr lang="zh-CN" altLang="en-US" sz="2800" b="1">
              <a:solidFill>
                <a:schemeClr val="tx1"/>
              </a:solidFill>
              <a:latin typeface="+mn-lt"/>
              <a:ea typeface="+mn-ea"/>
            </a:endParaRPr>
          </a:p>
        </p:txBody>
      </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p="http://schemas.openxmlformats.org/presentationml/2006/main">
  <p:tag name="AS_UNIQUEID" val="2457"/>
</p:tagLst>
</file>

<file path=ppt/tags/tag10.xml><?xml version="1.0" encoding="utf-8"?>
<p:tagLst xmlns:p="http://schemas.openxmlformats.org/presentationml/2006/main">
  <p:tag name="AS_UNIQUEID" val="2466"/>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0.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101.xml><?xml version="1.0" encoding="utf-8"?>
<p:tagLst xmlns:p="http://schemas.openxmlformats.org/presentationml/2006/main">
  <p:tag name="AS_UNIQUEID" val="2552"/>
</p:tagLst>
</file>

<file path=ppt/tags/tag102.xml><?xml version="1.0" encoding="utf-8"?>
<p:tagLst xmlns:p="http://schemas.openxmlformats.org/presentationml/2006/main">
  <p:tag name="AS_UNIQUEID" val="2553"/>
  <p:tag name="KSO_WM_BEAUTIFY_FLAG" val="#wm#"/>
  <p:tag name="KSO_WM_UNIT_INDEX" val="1"/>
  <p:tag name="KSO_WM_UNIT_TYPE" val="d"/>
</p:tagLst>
</file>

<file path=ppt/tags/tag103.xml><?xml version="1.0" encoding="utf-8"?>
<p:tagLst xmlns:p="http://schemas.openxmlformats.org/presentationml/2006/main">
  <p:tag name="AS_UNIQUEID" val="2554"/>
  <p:tag name="KSO_WM_BEAUTIFY_FLAG" val="#wm#"/>
  <p:tag name="KSO_WM_UNIT_INDEX" val="3"/>
  <p:tag name="KSO_WM_UNIT_SUBTYPE" val="a"/>
  <p:tag name="KSO_WM_UNIT_TEXT_SUBTYPE" val="a"/>
  <p:tag name="KSO_WM_UNIT_TYPE" val="f"/>
</p:tagLst>
</file>

<file path=ppt/tags/tag104.xml><?xml version="1.0" encoding="utf-8"?>
<p:tagLst xmlns:p="http://schemas.openxmlformats.org/presentationml/2006/main">
  <p:tag name="AS_UNIQUEID" val="2456"/>
  <p:tag name="KSO_WM_BEAUTIFY_FLAG" val="#wm#"/>
  <p:tag name="KSO_WM_UNIT_INDEX" val="2"/>
  <p:tag name="KSO_WM_UNIT_TEXT_FILL_FORE_SCHEMECOLOR_INDEX" val="14"/>
  <p:tag name="KSO_WM_UNIT_TEXT_FILL_FORE_SCHEMECOLOR_INDEX_BRIGHTNESS" val="0"/>
  <p:tag name="KSO_WM_UNIT_TEXT_FILL_TYPE" val="1"/>
  <p:tag name="KSO_WM_UNIT_TYPE" val="a"/>
</p:tagLst>
</file>

<file path=ppt/tags/tag105.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106.xml><?xml version="1.0" encoding="utf-8"?>
<p:tagLst xmlns:p="http://schemas.openxmlformats.org/presentationml/2006/main">
  <p:tag name="AS_UNIQUEID" val="2555"/>
</p:tagLst>
</file>

<file path=ppt/tags/tag107.xml><?xml version="1.0" encoding="utf-8"?>
<p:tagLst xmlns:p="http://schemas.openxmlformats.org/presentationml/2006/main">
  <p:tag name="AS_UNIQUEID" val="2556"/>
</p:tagLst>
</file>

<file path=ppt/tags/tag108.xml><?xml version="1.0" encoding="utf-8"?>
<p:tagLst xmlns:p="http://schemas.openxmlformats.org/presentationml/2006/main">
  <p:tag name="AS_UNIQUEID" val="2557"/>
</p:tagLst>
</file>

<file path=ppt/tags/tag109.xml><?xml version="1.0" encoding="utf-8"?>
<p:tagLst xmlns:p="http://schemas.openxmlformats.org/presentationml/2006/main">
  <p:tag name="AS_UNIQUEID" val="2558"/>
</p:tagLst>
</file>

<file path=ppt/tags/tag11.xml><?xml version="1.0" encoding="utf-8"?>
<p:tagLst xmlns:p="http://schemas.openxmlformats.org/presentationml/2006/main">
  <p:tag name="AS_UNIQUEID" val="2467"/>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0.xml><?xml version="1.0" encoding="utf-8"?>
<p:tagLst xmlns:p="http://schemas.openxmlformats.org/presentationml/2006/main">
  <p:tag name="AS_UNIQUEID" val="2559"/>
  <p:tag name="KSO_WM_BEAUTIFY_FLAG" val="#wm#"/>
  <p:tag name="KSO_WM_UNIT_INDEX" val="1"/>
  <p:tag name="KSO_WM_UNIT_TYPE" val="d"/>
</p:tagLst>
</file>

<file path=ppt/tags/tag111.xml><?xml version="1.0" encoding="utf-8"?>
<p:tagLst xmlns:p="http://schemas.openxmlformats.org/presentationml/2006/main">
  <p:tag name="AS_UNIQUEID" val="2560"/>
  <p:tag name="KSO_WM_BEAUTIFY_FLAG" val="#wm#"/>
  <p:tag name="KSO_WM_UNIT_INDEX" val="2"/>
  <p:tag name="KSO_WM_UNIT_SUBTYPE" val="a"/>
  <p:tag name="KSO_WM_UNIT_TEXT_SUBTYPE" val="a"/>
  <p:tag name="KSO_WM_UNIT_TYPE" val="f"/>
</p:tagLst>
</file>

<file path=ppt/tags/tag112.xml><?xml version="1.0" encoding="utf-8"?>
<p:tagLst xmlns:p="http://schemas.openxmlformats.org/presentationml/2006/main">
  <p:tag name="AS_UNIQUEID" val="2456"/>
  <p:tag name="KSO_WM_BEAUTIFY_FLAG" val="#wm#"/>
  <p:tag name="KSO_WM_UNIT_INDEX" val="3"/>
  <p:tag name="KSO_WM_UNIT_SUBTYPE" val="a"/>
  <p:tag name="KSO_WM_UNIT_TEXT_FILL_FORE_SCHEMECOLOR_INDEX" val="14"/>
  <p:tag name="KSO_WM_UNIT_TEXT_FILL_FORE_SCHEMECOLOR_INDEX_BRIGHTNESS" val="0"/>
  <p:tag name="KSO_WM_UNIT_TEXT_FILL_TYPE" val="1"/>
  <p:tag name="KSO_WM_UNIT_TEXT_SUBTYPE" val="a"/>
  <p:tag name="KSO_WM_UNIT_TYPE" val="f"/>
</p:tagLst>
</file>

<file path=ppt/tags/tag113.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114.xml><?xml version="1.0" encoding="utf-8"?>
<p:tagLst xmlns:p="http://schemas.openxmlformats.org/presentationml/2006/main">
  <p:tag name="AS_UNIQUEID" val="2561"/>
</p:tagLst>
</file>

<file path=ppt/tags/tag115.xml><?xml version="1.0" encoding="utf-8"?>
<p:tagLst xmlns:p="http://schemas.openxmlformats.org/presentationml/2006/main">
  <p:tag name="AS_UNIQUEID" val="2562"/>
</p:tagLst>
</file>

<file path=ppt/tags/tag116.xml><?xml version="1.0" encoding="utf-8"?>
<p:tagLst xmlns:p="http://schemas.openxmlformats.org/presentationml/2006/main">
  <p:tag name="AS_UNIQUEID" val="2563"/>
</p:tagLst>
</file>

<file path=ppt/tags/tag117.xml><?xml version="1.0" encoding="utf-8"?>
<p:tagLst xmlns:p="http://schemas.openxmlformats.org/presentationml/2006/main">
  <p:tag name="AS_UNIQUEID" val="2564"/>
</p:tagLst>
</file>

<file path=ppt/tags/tag118.xml><?xml version="1.0" encoding="utf-8"?>
<p:tagLst xmlns:p="http://schemas.openxmlformats.org/presentationml/2006/main">
  <p:tag name="AS_UNIQUEID" val="2565"/>
</p:tagLst>
</file>

<file path=ppt/tags/tag119.xml><?xml version="1.0" encoding="utf-8"?>
<p:tagLst xmlns:p="http://schemas.openxmlformats.org/presentationml/2006/main">
  <p:tag name="AS_UNIQUEID" val="2566"/>
  <p:tag name="KSO_WM_BEAUTIFY_FLAG" val="#wm#"/>
  <p:tag name="KSO_WM_UNIT_INDEX" val="1"/>
  <p:tag name="KSO_WM_UNIT_TYPE" val="d"/>
</p:tagLst>
</file>

<file path=ppt/tags/tag12.xml><?xml version="1.0" encoding="utf-8"?>
<p:tagLst xmlns:p="http://schemas.openxmlformats.org/presentationml/2006/main">
  <p:tag name="AS_UNIQUEID" val="2468"/>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20.xml><?xml version="1.0" encoding="utf-8"?>
<p:tagLst xmlns:p="http://schemas.openxmlformats.org/presentationml/2006/main">
  <p:tag name="AS_UNIQUEID" val="2567"/>
  <p:tag name="KSO_WM_BEAUTIFY_FLAG" val="#wm#"/>
  <p:tag name="KSO_WM_UNIT_INDEX" val="2"/>
  <p:tag name="KSO_WM_UNIT_SUBTYPE" val="a"/>
  <p:tag name="KSO_WM_UNIT_TEXT_SUBTYPE" val="a"/>
  <p:tag name="KSO_WM_UNIT_TYPE" val="f"/>
</p:tagLst>
</file>

<file path=ppt/tags/tag121.xml><?xml version="1.0" encoding="utf-8"?>
<p:tagLst xmlns:p="http://schemas.openxmlformats.org/presentationml/2006/main">
  <p:tag name="AS_UNIQUEID" val="2568"/>
  <p:tag name="KSO_WM_BEAUTIFY_FLAG" val="#wm#"/>
  <p:tag name="KSO_WM_UNIT_INDEX" val="3"/>
  <p:tag name="KSO_WM_UNIT_SUBTYPE" val="a"/>
  <p:tag name="KSO_WM_UNIT_TEXT_SUBTYPE" val="a"/>
  <p:tag name="KSO_WM_UNIT_TYPE" val="f"/>
</p:tagLst>
</file>

<file path=ppt/tags/tag122.xml><?xml version="1.0" encoding="utf-8"?>
<p:tagLst xmlns:p="http://schemas.openxmlformats.org/presentationml/2006/main">
  <p:tag name="AS_UNIQUEID" val="2569"/>
  <p:tag name="KSO_WM_BEAUTIFY_FLAG" val="#wm#"/>
  <p:tag name="KSO_WM_UNIT_INDEX" val="4"/>
  <p:tag name="KSO_WM_UNIT_SUBTYPE" val="a"/>
  <p:tag name="KSO_WM_UNIT_TEXT_SUBTYPE" val="a"/>
  <p:tag name="KSO_WM_UNIT_TYPE" val="f"/>
</p:tagLst>
</file>

<file path=ppt/tags/tag123.xml><?xml version="1.0" encoding="utf-8"?>
<p:tagLst xmlns:p="http://schemas.openxmlformats.org/presentationml/2006/main">
  <p:tag name="AS_UNIQUEID" val="2570"/>
  <p:tag name="KSO_WM_BEAUTIFY_FLAG" val="#wm#"/>
  <p:tag name="KSO_WM_UNIT_INDEX" val="5"/>
  <p:tag name="KSO_WM_UNIT_TYPE" val="d"/>
</p:tagLst>
</file>

<file path=ppt/tags/tag124.xml><?xml version="1.0" encoding="utf-8"?>
<p:tagLst xmlns:p="http://schemas.openxmlformats.org/presentationml/2006/main">
  <p:tag name="AS_UNIQUEID" val="2456"/>
  <p:tag name="KSO_WM_BEAUTIFY_FLAG" val="#wm#"/>
  <p:tag name="KSO_WM_UNIT_INDEX" val="6"/>
  <p:tag name="KSO_WM_UNIT_TEXT_FILL_FORE_SCHEMECOLOR_INDEX" val="14"/>
  <p:tag name="KSO_WM_UNIT_TEXT_FILL_FORE_SCHEMECOLOR_INDEX_BRIGHTNESS" val="0"/>
  <p:tag name="KSO_WM_UNIT_TEXT_FILL_TYPE" val="1"/>
  <p:tag name="KSO_WM_UNIT_TYPE" val="a"/>
</p:tagLst>
</file>

<file path=ppt/tags/tag125.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126.xml><?xml version="1.0" encoding="utf-8"?>
<p:tagLst xmlns:p="http://schemas.openxmlformats.org/presentationml/2006/main">
  <p:tag name="AS_UNIQUEID" val="2571"/>
</p:tagLst>
</file>

<file path=ppt/tags/tag127.xml><?xml version="1.0" encoding="utf-8"?>
<p:tagLst xmlns:p="http://schemas.openxmlformats.org/presentationml/2006/main">
  <p:tag name="AS_UNIQUEID" val="2572"/>
</p:tagLst>
</file>

<file path=ppt/tags/tag128.xml><?xml version="1.0" encoding="utf-8"?>
<p:tagLst xmlns:p="http://schemas.openxmlformats.org/presentationml/2006/main">
  <p:tag name="AS_UNIQUEID" val="2573"/>
</p:tagLst>
</file>

<file path=ppt/tags/tag129.xml><?xml version="1.0" encoding="utf-8"?>
<p:tagLst xmlns:p="http://schemas.openxmlformats.org/presentationml/2006/main">
  <p:tag name="AS_UNIQUEID" val="2574"/>
</p:tagLst>
</file>

<file path=ppt/tags/tag13.xml><?xml version="1.0" encoding="utf-8"?>
<p:tagLst xmlns:p="http://schemas.openxmlformats.org/presentationml/2006/main">
  <p:tag name="AS_UNIQUEID" val="2469"/>
</p:tagLst>
</file>

<file path=ppt/tags/tag130.xml><?xml version="1.0" encoding="utf-8"?>
<p:tagLst xmlns:p="http://schemas.openxmlformats.org/presentationml/2006/main">
  <p:tag name="AS_UNIQUEID" val="2575"/>
</p:tagLst>
</file>

<file path=ppt/tags/tag131.xml><?xml version="1.0" encoding="utf-8"?>
<p:tagLst xmlns:p="http://schemas.openxmlformats.org/presentationml/2006/main">
  <p:tag name="AS_UNIQUEID" val="2576"/>
  <p:tag name="KSO_WM_BEAUTIFY_FLAG" val="#wm#"/>
  <p:tag name="KSO_WM_UNIT_INDEX" val="1"/>
  <p:tag name="KSO_WM_UNIT_TYPE" val="d"/>
</p:tagLst>
</file>

<file path=ppt/tags/tag132.xml><?xml version="1.0" encoding="utf-8"?>
<p:tagLst xmlns:p="http://schemas.openxmlformats.org/presentationml/2006/main">
  <p:tag name="AS_UNIQUEID" val="2577"/>
  <p:tag name="KSO_WM_BEAUTIFY_FLAG" val="#wm#"/>
  <p:tag name="KSO_WM_UNIT_INDEX" val="2"/>
  <p:tag name="KSO_WM_UNIT_SUBTYPE" val="a"/>
  <p:tag name="KSO_WM_UNIT_TEXT_SUBTYPE" val="a"/>
  <p:tag name="KSO_WM_UNIT_TYPE" val="f"/>
</p:tagLst>
</file>

<file path=ppt/tags/tag133.xml><?xml version="1.0" encoding="utf-8"?>
<p:tagLst xmlns:p="http://schemas.openxmlformats.org/presentationml/2006/main">
  <p:tag name="AS_UNIQUEID" val="2578"/>
  <p:tag name="KSO_WM_BEAUTIFY_FLAG" val="#wm#"/>
  <p:tag name="KSO_WM_UNIT_INDEX" val="3"/>
  <p:tag name="KSO_WM_UNIT_SUBTYPE" val="a"/>
  <p:tag name="KSO_WM_UNIT_TEXT_SUBTYPE" val="a"/>
  <p:tag name="KSO_WM_UNIT_TYPE" val="f"/>
</p:tagLst>
</file>

<file path=ppt/tags/tag134.xml><?xml version="1.0" encoding="utf-8"?>
<p:tagLst xmlns:p="http://schemas.openxmlformats.org/presentationml/2006/main">
  <p:tag name="AS_UNIQUEID" val="2579"/>
  <p:tag name="KSO_WM_BEAUTIFY_FLAG" val="#wm#"/>
  <p:tag name="KSO_WM_UNIT_INDEX" val="4"/>
  <p:tag name="KSO_WM_UNIT_SUBTYPE" val="a"/>
  <p:tag name="KSO_WM_UNIT_TEXT_SUBTYPE" val="a"/>
  <p:tag name="KSO_WM_UNIT_TYPE" val="f"/>
</p:tagLst>
</file>

<file path=ppt/tags/tag135.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136.xml><?xml version="1.0" encoding="utf-8"?>
<p:tagLst xmlns:p="http://schemas.openxmlformats.org/presentationml/2006/main">
  <p:tag name="AS_UNIQUEID" val="2580"/>
</p:tagLst>
</file>

<file path=ppt/tags/tag137.xml><?xml version="1.0" encoding="utf-8"?>
<p:tagLst xmlns:p="http://schemas.openxmlformats.org/presentationml/2006/main">
  <p:tag name="AS_UNIQUEID" val="2581"/>
  <p:tag name="KSO_WM_BEAUTIFY_FLAG" val="#wm#"/>
  <p:tag name="KSO_WM_UNIT_INDEX" val="1"/>
  <p:tag name="KSO_WM_UNIT_TYPE" val="d"/>
</p:tagLst>
</file>

<file path=ppt/tags/tag138.xml><?xml version="1.0" encoding="utf-8"?>
<p:tagLst xmlns:p="http://schemas.openxmlformats.org/presentationml/2006/main">
  <p:tag name="AS_UNIQUEID" val="2582"/>
  <p:tag name="KSO_WM_BEAUTIFY_FLAG" val="#wm#"/>
  <p:tag name="KSO_WM_UNIT_INDEX" val="2"/>
  <p:tag name="KSO_WM_UNIT_SUBTYPE" val="a"/>
  <p:tag name="KSO_WM_UNIT_TEXT_SUBTYPE" val="a"/>
  <p:tag name="KSO_WM_UNIT_TYPE" val="f"/>
</p:tagLst>
</file>

<file path=ppt/tags/tag139.xml><?xml version="1.0" encoding="utf-8"?>
<p:tagLst xmlns:p="http://schemas.openxmlformats.org/presentationml/2006/main">
  <p:tag name="AS_UNIQUEID" val="2583"/>
  <p:tag name="KSO_WM_BEAUTIFY_FLAG" val="#wm#"/>
  <p:tag name="KSO_WM_UNIT_INDEX" val="3"/>
  <p:tag name="KSO_WM_UNIT_SUBTYPE" val="a"/>
  <p:tag name="KSO_WM_UNIT_TEXT_SUBTYPE" val="a"/>
  <p:tag name="KSO_WM_UNIT_TYPE" val="f"/>
</p:tagLst>
</file>

<file path=ppt/tags/tag14.xml><?xml version="1.0" encoding="utf-8"?>
<p:tagLst xmlns:p="http://schemas.openxmlformats.org/presentationml/2006/main">
  <p:tag name="AS_UNIQUEID" val="247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0.xml><?xml version="1.0" encoding="utf-8"?>
<p:tagLst xmlns:p="http://schemas.openxmlformats.org/presentationml/2006/main">
  <p:tag name="AS_UNIQUEID" val="2584"/>
  <p:tag name="KSO_WM_BEAUTIFY_FLAG" val="#wm#"/>
  <p:tag name="KSO_WM_UNIT_INDEX" val="4"/>
  <p:tag name="KSO_WM_UNIT_SUBTYPE" val="a"/>
  <p:tag name="KSO_WM_UNIT_TEXT_SUBTYPE" val="a"/>
  <p:tag name="KSO_WM_UNIT_TYPE" val="f"/>
</p:tagLst>
</file>

<file path=ppt/tags/tag141.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142.xml><?xml version="1.0" encoding="utf-8"?>
<p:tagLst xmlns:p="http://schemas.openxmlformats.org/presentationml/2006/main">
  <p:tag name="AS_UNIQUEID" val="2585"/>
</p:tagLst>
</file>

<file path=ppt/tags/tag143.xml><?xml version="1.0" encoding="utf-8"?>
<p:tagLst xmlns:p="http://schemas.openxmlformats.org/presentationml/2006/main">
  <p:tag name="AS_UNIQUEID" val="2586"/>
</p:tagLst>
</file>

<file path=ppt/tags/tag144.xml><?xml version="1.0" encoding="utf-8"?>
<p:tagLst xmlns:p="http://schemas.openxmlformats.org/presentationml/2006/main">
  <p:tag name="AS_UNIQUEID" val="2587"/>
</p:tagLst>
</file>

<file path=ppt/tags/tag145.xml><?xml version="1.0" encoding="utf-8"?>
<p:tagLst xmlns:p="http://schemas.openxmlformats.org/presentationml/2006/main">
  <p:tag name="AS_UNIQUEID" val="2588"/>
</p:tagLst>
</file>

<file path=ppt/tags/tag146.xml><?xml version="1.0" encoding="utf-8"?>
<p:tagLst xmlns:p="http://schemas.openxmlformats.org/presentationml/2006/main">
  <p:tag name="AS_UNIQUEID" val="2589"/>
  <p:tag name="KSO_WM_BEAUTIFY_FLAG" val="#wm#"/>
  <p:tag name="KSO_WM_UNIT_INDEX" val="1"/>
  <p:tag name="KSO_WM_UNIT_TYPE" val="d"/>
</p:tagLst>
</file>

<file path=ppt/tags/tag147.xml><?xml version="1.0" encoding="utf-8"?>
<p:tagLst xmlns:p="http://schemas.openxmlformats.org/presentationml/2006/main">
  <p:tag name="AS_UNIQUEID" val="2590"/>
  <p:tag name="KSO_WM_BEAUTIFY_FLAG" val="#wm#"/>
  <p:tag name="KSO_WM_UNIT_INDEX" val="2"/>
  <p:tag name="KSO_WM_UNIT_SUBTYPE" val="a"/>
  <p:tag name="KSO_WM_UNIT_TEXT_SUBTYPE" val="a"/>
  <p:tag name="KSO_WM_UNIT_TYPE" val="f"/>
</p:tagLst>
</file>

<file path=ppt/tags/tag148.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149.xml><?xml version="1.0" encoding="utf-8"?>
<p:tagLst xmlns:p="http://schemas.openxmlformats.org/presentationml/2006/main">
  <p:tag name="AS_UNIQUEID" val="2591"/>
</p:tagLst>
</file>

<file path=ppt/tags/tag15.xml><?xml version="1.0" encoding="utf-8"?>
<p:tagLst xmlns:p="http://schemas.openxmlformats.org/presentationml/2006/main">
  <p:tag name="AS_UNIQUEID" val="247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0.xml><?xml version="1.0" encoding="utf-8"?>
<p:tagLst xmlns:p="http://schemas.openxmlformats.org/presentationml/2006/main">
  <p:tag name="AS_UNIQUEID" val="2592"/>
  <p:tag name="KSO_WM_BEAUTIFY_FLAG" val="#wm#"/>
  <p:tag name="KSO_WM_UNIT_INDEX" val="1"/>
  <p:tag name="KSO_WM_UNIT_TYPE" val="d"/>
</p:tagLst>
</file>

<file path=ppt/tags/tag151.xml><?xml version="1.0" encoding="utf-8"?>
<p:tagLst xmlns:p="http://schemas.openxmlformats.org/presentationml/2006/main">
  <p:tag name="AS_UNIQUEID" val="2593"/>
  <p:tag name="KSO_WM_BEAUTIFY_FLAG" val="#wm#"/>
  <p:tag name="KSO_WM_UNIT_INDEX" val="3"/>
  <p:tag name="KSO_WM_UNIT_SUBTYPE" val="a"/>
  <p:tag name="KSO_WM_UNIT_TEXT_SUBTYPE" val="a"/>
  <p:tag name="KSO_WM_UNIT_TYPE" val="f"/>
</p:tagLst>
</file>

<file path=ppt/tags/tag152.xml><?xml version="1.0" encoding="utf-8"?>
<p:tagLst xmlns:p="http://schemas.openxmlformats.org/presentationml/2006/main">
  <p:tag name="AS_UNIQUEID" val="2594"/>
  <p:tag name="KSO_WM_BEAUTIFY_FLAG" val="#wm#"/>
  <p:tag name="KSO_WM_UNIT_INDEX" val="4"/>
  <p:tag name="KSO_WM_UNIT_SUBTYPE" val="a"/>
  <p:tag name="KSO_WM_UNIT_TEXT_SUBTYPE" val="a"/>
  <p:tag name="KSO_WM_UNIT_TYPE" val="f"/>
</p:tagLst>
</file>

<file path=ppt/tags/tag153.xml><?xml version="1.0" encoding="utf-8"?>
<p:tagLst xmlns:p="http://schemas.openxmlformats.org/presentationml/2006/main">
  <p:tag name="AS_UNIQUEID" val="2595"/>
  <p:tag name="KSO_WM_BEAUTIFY_FLAG" val="#wm#"/>
  <p:tag name="KSO_WM_UNIT_INDEX" val="5"/>
  <p:tag name="KSO_WM_UNIT_SUBTYPE" val="a"/>
  <p:tag name="KSO_WM_UNIT_TEXT_SUBTYPE" val="a"/>
  <p:tag name="KSO_WM_UNIT_TYPE" val="f"/>
</p:tagLst>
</file>

<file path=ppt/tags/tag154.xml><?xml version="1.0" encoding="utf-8"?>
<p:tagLst xmlns:p="http://schemas.openxmlformats.org/presentationml/2006/main">
  <p:tag name="AS_UNIQUEID" val="2596"/>
  <p:tag name="KSO_WM_BEAUTIFY_FLAG" val="#wm#"/>
  <p:tag name="KSO_WM_UNIT_INDEX" val="6"/>
  <p:tag name="KSO_WM_UNIT_TYPE" val="d"/>
</p:tagLst>
</file>

<file path=ppt/tags/tag155.xml><?xml version="1.0" encoding="utf-8"?>
<p:tagLst xmlns:p="http://schemas.openxmlformats.org/presentationml/2006/main">
  <p:tag name="AS_UNIQUEID" val="2597"/>
  <p:tag name="KSO_WM_BEAUTIFY_FLAG" val="#wm#"/>
  <p:tag name="KSO_WM_UNIT_INDEX" val="7"/>
  <p:tag name="KSO_WM_UNIT_SUBTYPE" val="a"/>
  <p:tag name="KSO_WM_UNIT_TEXT_SUBTYPE" val="a"/>
  <p:tag name="KSO_WM_UNIT_TYPE" val="f"/>
</p:tagLst>
</file>

<file path=ppt/tags/tag156.xml><?xml version="1.0" encoding="utf-8"?>
<p:tagLst xmlns:p="http://schemas.openxmlformats.org/presentationml/2006/main">
  <p:tag name="AS_UNIQUEID" val="2598"/>
  <p:tag name="KSO_WM_BEAUTIFY_FLAG" val="#wm#"/>
  <p:tag name="KSO_WM_UNIT_INDEX" val="2"/>
  <p:tag name="KSO_WM_UNIT_TYPE" val="a"/>
</p:tagLst>
</file>

<file path=ppt/tags/tag157.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158.xml><?xml version="1.0" encoding="utf-8"?>
<p:tagLst xmlns:p="http://schemas.openxmlformats.org/presentationml/2006/main">
  <p:tag name="AS_UNIQUEID" val="2599"/>
</p:tagLst>
</file>

<file path=ppt/tags/tag159.xml><?xml version="1.0" encoding="utf-8"?>
<p:tagLst xmlns:p="http://schemas.openxmlformats.org/presentationml/2006/main">
  <p:tag name="AS_UNIQUEID" val="2600"/>
  <p:tag name="KSO_WM_BEAUTIFY_FLAG" val="#wm#"/>
  <p:tag name="KSO_WM_UNIT_INDEX" val="1"/>
  <p:tag name="KSO_WM_UNIT_TYPE" val="d"/>
</p:tagLst>
</file>

<file path=ppt/tags/tag16.xml><?xml version="1.0" encoding="utf-8"?>
<p:tagLst xmlns:p="http://schemas.openxmlformats.org/presentationml/2006/main">
  <p:tag name="AS_UNIQUEID" val="2472"/>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0.xml><?xml version="1.0" encoding="utf-8"?>
<p:tagLst xmlns:p="http://schemas.openxmlformats.org/presentationml/2006/main">
  <p:tag name="AS_UNIQUEID" val="2601"/>
  <p:tag name="KSO_WM_BEAUTIFY_FLAG" val="#wm#"/>
  <p:tag name="KSO_WM_UNIT_INDEX" val="2"/>
  <p:tag name="KSO_WM_UNIT_SUBTYPE" val="a"/>
  <p:tag name="KSO_WM_UNIT_TEXT_SUBTYPE" val="a"/>
  <p:tag name="KSO_WM_UNIT_TYPE" val="f"/>
</p:tagLst>
</file>

<file path=ppt/tags/tag161.xml><?xml version="1.0" encoding="utf-8"?>
<p:tagLst xmlns:p="http://schemas.openxmlformats.org/presentationml/2006/main">
  <p:tag name="AS_UNIQUEID" val="2602"/>
  <p:tag name="KSO_WM_BEAUTIFY_FLAG" val="#wm#"/>
  <p:tag name="KSO_WM_UNIT_INDEX" val="3"/>
  <p:tag name="KSO_WM_UNIT_SUBTYPE" val="a"/>
  <p:tag name="KSO_WM_UNIT_TEXT_SUBTYPE" val="a"/>
  <p:tag name="KSO_WM_UNIT_TYPE" val="f"/>
</p:tagLst>
</file>

<file path=ppt/tags/tag162.xml><?xml version="1.0" encoding="utf-8"?>
<p:tagLst xmlns:p="http://schemas.openxmlformats.org/presentationml/2006/main">
  <p:tag name="AS_UNIQUEID" val="2603"/>
  <p:tag name="KSO_WM_BEAUTIFY_FLAG" val="#wm#"/>
  <p:tag name="KSO_WM_UNIT_INDEX" val="4"/>
  <p:tag name="KSO_WM_UNIT_SUBTYPE" val="a"/>
  <p:tag name="KSO_WM_UNIT_TEXT_SUBTYPE" val="a"/>
  <p:tag name="KSO_WM_UNIT_TYPE" val="f"/>
</p:tagLst>
</file>

<file path=ppt/tags/tag163.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164.xml><?xml version="1.0" encoding="utf-8"?>
<p:tagLst xmlns:p="http://schemas.openxmlformats.org/presentationml/2006/main">
  <p:tag name="AS_UNIQUEID" val="2604"/>
</p:tagLst>
</file>

<file path=ppt/tags/tag165.xml><?xml version="1.0" encoding="utf-8"?>
<p:tagLst xmlns:p="http://schemas.openxmlformats.org/presentationml/2006/main">
  <p:tag name="AS_UNIQUEID" val="2605"/>
</p:tagLst>
</file>

<file path=ppt/tags/tag166.xml><?xml version="1.0" encoding="utf-8"?>
<p:tagLst xmlns:p="http://schemas.openxmlformats.org/presentationml/2006/main">
  <p:tag name="AS_UNIQUEID" val="2606"/>
</p:tagLst>
</file>

<file path=ppt/tags/tag167.xml><?xml version="1.0" encoding="utf-8"?>
<p:tagLst xmlns:p="http://schemas.openxmlformats.org/presentationml/2006/main">
  <p:tag name="AS_UNIQUEID" val="2607"/>
</p:tagLst>
</file>

<file path=ppt/tags/tag168.xml><?xml version="1.0" encoding="utf-8"?>
<p:tagLst xmlns:p="http://schemas.openxmlformats.org/presentationml/2006/main">
  <p:tag name="AS_UNIQUEID" val="2608"/>
  <p:tag name="KSO_WM_BEAUTIFY_FLAG" val="#wm#"/>
  <p:tag name="KSO_WM_UNIT_INDEX" val="1"/>
  <p:tag name="KSO_WM_UNIT_TYPE" val="d"/>
</p:tagLst>
</file>

<file path=ppt/tags/tag169.xml><?xml version="1.0" encoding="utf-8"?>
<p:tagLst xmlns:p="http://schemas.openxmlformats.org/presentationml/2006/main">
  <p:tag name="AS_UNIQUEID" val="2609"/>
  <p:tag name="KSO_WM_BEAUTIFY_FLAG" val="#wm#"/>
  <p:tag name="KSO_WM_UNIT_INDEX" val="2"/>
  <p:tag name="KSO_WM_UNIT_SUBTYPE" val="a"/>
  <p:tag name="KSO_WM_UNIT_TEXT_SUBTYPE" val="a"/>
  <p:tag name="KSO_WM_UNIT_TYPE" val="f"/>
</p:tagLst>
</file>

<file path=ppt/tags/tag17.xml><?xml version="1.0" encoding="utf-8"?>
<p:tagLst xmlns:p="http://schemas.openxmlformats.org/presentationml/2006/main">
  <p:tag name="AS_UNIQUEID" val="2473"/>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70.xml><?xml version="1.0" encoding="utf-8"?>
<p:tagLst xmlns:p="http://schemas.openxmlformats.org/presentationml/2006/main">
  <p:tag name="AS_UNIQUEID" val="2610"/>
  <p:tag name="KSO_WM_BEAUTIFY_FLAG" val="#wm#"/>
  <p:tag name="KSO_WM_UNIT_INDEX" val="3"/>
  <p:tag name="KSO_WM_UNIT_SUBTYPE" val="a"/>
  <p:tag name="KSO_WM_UNIT_TEXT_SUBTYPE" val="a"/>
  <p:tag name="KSO_WM_UNIT_TYPE" val="f"/>
</p:tagLst>
</file>

<file path=ppt/tags/tag171.xml><?xml version="1.0" encoding="utf-8"?>
<p:tagLst xmlns:p="http://schemas.openxmlformats.org/presentationml/2006/main">
  <p:tag name="AS_UNIQUEID" val="2611"/>
  <p:tag name="KSO_WM_BEAUTIFY_FLAG" val="#wm#"/>
  <p:tag name="KSO_WM_UNIT_INDEX" val="4"/>
  <p:tag name="KSO_WM_UNIT_TYPE" val="d"/>
</p:tagLst>
</file>

<file path=ppt/tags/tag172.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173.xml><?xml version="1.0" encoding="utf-8"?>
<p:tagLst xmlns:p="http://schemas.openxmlformats.org/presentationml/2006/main">
  <p:tag name="AS_UNIQUEID" val="2612"/>
</p:tagLst>
</file>

<file path=ppt/tags/tag174.xml><?xml version="1.0" encoding="utf-8"?>
<p:tagLst xmlns:p="http://schemas.openxmlformats.org/presentationml/2006/main">
  <p:tag name="AS_UNIQUEID" val="2613"/>
  <p:tag name="KSO_WM_BEAUTIFY_FLAG" val="#wm#"/>
  <p:tag name="KSO_WM_UNIT_INDEX" val="1"/>
  <p:tag name="KSO_WM_UNIT_TYPE" val="d"/>
</p:tagLst>
</file>

<file path=ppt/tags/tag175.xml><?xml version="1.0" encoding="utf-8"?>
<p:tagLst xmlns:p="http://schemas.openxmlformats.org/presentationml/2006/main">
  <p:tag name="AS_UNIQUEID" val="2614"/>
  <p:tag name="KSO_WM_BEAUTIFY_FLAG" val="#wm#"/>
  <p:tag name="KSO_WM_UNIT_INDEX" val="2"/>
  <p:tag name="KSO_WM_UNIT_SUBTYPE" val="a"/>
  <p:tag name="KSO_WM_UNIT_TEXT_SUBTYPE" val="a"/>
  <p:tag name="KSO_WM_UNIT_TYPE" val="f"/>
</p:tagLst>
</file>

<file path=ppt/tags/tag176.xml><?xml version="1.0" encoding="utf-8"?>
<p:tagLst xmlns:p="http://schemas.openxmlformats.org/presentationml/2006/main">
  <p:tag name="AS_UNIQUEID" val="2615"/>
  <p:tag name="KSO_WM_BEAUTIFY_FLAG" val="#wm#"/>
  <p:tag name="KSO_WM_UNIT_INDEX" val="3"/>
  <p:tag name="KSO_WM_UNIT_SUBTYPE" val="a"/>
  <p:tag name="KSO_WM_UNIT_TEXT_SUBTYPE" val="a"/>
  <p:tag name="KSO_WM_UNIT_TYPE" val="f"/>
</p:tagLst>
</file>

<file path=ppt/tags/tag177.xml><?xml version="1.0" encoding="utf-8"?>
<p:tagLst xmlns:p="http://schemas.openxmlformats.org/presentationml/2006/main">
  <p:tag name="AS_UNIQUEID" val="2616"/>
  <p:tag name="KSO_WM_BEAUTIFY_FLAG" val="#wm#"/>
  <p:tag name="KSO_WM_UNIT_INDEX" val="4"/>
  <p:tag name="KSO_WM_UNIT_SUBTYPE" val="a"/>
  <p:tag name="KSO_WM_UNIT_TEXT_SUBTYPE" val="a"/>
  <p:tag name="KSO_WM_UNIT_TYPE" val="f"/>
</p:tagLst>
</file>

<file path=ppt/tags/tag178.xml><?xml version="1.0" encoding="utf-8"?>
<p:tagLst xmlns:p="http://schemas.openxmlformats.org/presentationml/2006/main">
  <p:tag name="AS_UNIQUEID" val="2617"/>
  <p:tag name="KSO_WM_BEAUTIFY_FLAG" val="#wm#"/>
  <p:tag name="KSO_WM_UNIT_INDEX" val="5"/>
  <p:tag name="KSO_WM_UNIT_SUBTYPE" val="a"/>
  <p:tag name="KSO_WM_UNIT_TEXT_SUBTYPE" val="a"/>
  <p:tag name="KSO_WM_UNIT_TYPE" val="f"/>
</p:tagLst>
</file>

<file path=ppt/tags/tag179.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18.xml><?xml version="1.0" encoding="utf-8"?>
<p:tagLst xmlns:p="http://schemas.openxmlformats.org/presentationml/2006/main">
  <p:tag name="AS_UNIQUEID" val="2474"/>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80.xml><?xml version="1.0" encoding="utf-8"?>
<p:tagLst xmlns:p="http://schemas.openxmlformats.org/presentationml/2006/main">
  <p:tag name="AS_UNIQUEID" val="2618"/>
</p:tagLst>
</file>

<file path=ppt/tags/tag181.xml><?xml version="1.0" encoding="utf-8"?>
<p:tagLst xmlns:p="http://schemas.openxmlformats.org/presentationml/2006/main">
  <p:tag name="AS_UNIQUEID" val="2619"/>
  <p:tag name="KSO_WM_BEAUTIFY_FLAG" val="#wm#"/>
  <p:tag name="KSO_WM_UNIT_INDEX" val="1"/>
  <p:tag name="KSO_WM_UNIT_TYPE" val="d"/>
</p:tagLst>
</file>

<file path=ppt/tags/tag182.xml><?xml version="1.0" encoding="utf-8"?>
<p:tagLst xmlns:p="http://schemas.openxmlformats.org/presentationml/2006/main">
  <p:tag name="AS_UNIQUEID" val="2620"/>
  <p:tag name="KSO_WM_BEAUTIFY_FLAG" val="#wm#"/>
  <p:tag name="KSO_WM_UNIT_INDEX" val="2"/>
  <p:tag name="KSO_WM_UNIT_SUBTYPE" val="a"/>
  <p:tag name="KSO_WM_UNIT_TEXT_SUBTYPE" val="a"/>
  <p:tag name="KSO_WM_UNIT_TYPE" val="f"/>
</p:tagLst>
</file>

<file path=ppt/tags/tag183.xml><?xml version="1.0" encoding="utf-8"?>
<p:tagLst xmlns:p="http://schemas.openxmlformats.org/presentationml/2006/main">
  <p:tag name="AS_UNIQUEID" val="2621"/>
  <p:tag name="KSO_WM_BEAUTIFY_FLAG" val="#wm#"/>
  <p:tag name="KSO_WM_UNIT_INDEX" val="3"/>
  <p:tag name="KSO_WM_UNIT_SUBTYPE" val="a"/>
  <p:tag name="KSO_WM_UNIT_TEXT_SUBTYPE" val="a"/>
  <p:tag name="KSO_WM_UNIT_TYPE" val="f"/>
</p:tagLst>
</file>

<file path=ppt/tags/tag184.xml><?xml version="1.0" encoding="utf-8"?>
<p:tagLst xmlns:p="http://schemas.openxmlformats.org/presentationml/2006/main">
  <p:tag name="AS_UNIQUEID" val="2622"/>
  <p:tag name="KSO_WM_BEAUTIFY_FLAG" val="#wm#"/>
  <p:tag name="KSO_WM_UNIT_INDEX" val="4"/>
  <p:tag name="KSO_WM_UNIT_SUBTYPE" val="a"/>
  <p:tag name="KSO_WM_UNIT_TEXT_SUBTYPE" val="a"/>
  <p:tag name="KSO_WM_UNIT_TYPE" val="f"/>
</p:tagLst>
</file>

<file path=ppt/tags/tag185.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186.xml><?xml version="1.0" encoding="utf-8"?>
<p:tagLst xmlns:p="http://schemas.openxmlformats.org/presentationml/2006/main">
  <p:tag name="AS_UNIQUEID" val="2623"/>
</p:tagLst>
</file>

<file path=ppt/tags/tag187.xml><?xml version="1.0" encoding="utf-8"?>
<p:tagLst xmlns:p="http://schemas.openxmlformats.org/presentationml/2006/main">
  <p:tag name="AS_UNIQUEID" val="2624"/>
</p:tagLst>
</file>

<file path=ppt/tags/tag188.xml><?xml version="1.0" encoding="utf-8"?>
<p:tagLst xmlns:p="http://schemas.openxmlformats.org/presentationml/2006/main">
  <p:tag name="AS_UNIQUEID" val="2625"/>
</p:tagLst>
</file>

<file path=ppt/tags/tag189.xml><?xml version="1.0" encoding="utf-8"?>
<p:tagLst xmlns:p="http://schemas.openxmlformats.org/presentationml/2006/main">
  <p:tag name="AS_UNIQUEID" val="2626"/>
</p:tagLst>
</file>

<file path=ppt/tags/tag19.xml><?xml version="1.0" encoding="utf-8"?>
<p:tagLst xmlns:p="http://schemas.openxmlformats.org/presentationml/2006/main">
  <p:tag name="AS_UNIQUEID" val="2475"/>
</p:tagLst>
</file>

<file path=ppt/tags/tag190.xml><?xml version="1.0" encoding="utf-8"?>
<p:tagLst xmlns:p="http://schemas.openxmlformats.org/presentationml/2006/main">
  <p:tag name="AS_UNIQUEID" val="2627"/>
  <p:tag name="KSO_WM_BEAUTIFY_FLAG" val="#wm#"/>
  <p:tag name="KSO_WM_UNIT_INDEX" val="1"/>
  <p:tag name="KSO_WM_UNIT_TYPE" val="d"/>
</p:tagLst>
</file>

<file path=ppt/tags/tag191.xml><?xml version="1.0" encoding="utf-8"?>
<p:tagLst xmlns:p="http://schemas.openxmlformats.org/presentationml/2006/main">
  <p:tag name="AS_UNIQUEID" val="2628"/>
  <p:tag name="KSO_WM_BEAUTIFY_FLAG" val="#wm#"/>
  <p:tag name="KSO_WM_UNIT_INDEX" val="2"/>
  <p:tag name="KSO_WM_UNIT_SUBTYPE" val="a"/>
  <p:tag name="KSO_WM_UNIT_TEXT_SUBTYPE" val="a"/>
  <p:tag name="KSO_WM_UNIT_TYPE" val="f"/>
</p:tagLst>
</file>

<file path=ppt/tags/tag192.xml><?xml version="1.0" encoding="utf-8"?>
<p:tagLst xmlns:p="http://schemas.openxmlformats.org/presentationml/2006/main">
  <p:tag name="AS_UNIQUEID" val="2629"/>
  <p:tag name="KSO_WM_BEAUTIFY_FLAG" val="#wm#"/>
  <p:tag name="KSO_WM_UNIT_INDEX" val="3"/>
  <p:tag name="KSO_WM_UNIT_SUBTYPE" val="a"/>
  <p:tag name="KSO_WM_UNIT_TEXT_SUBTYPE" val="a"/>
  <p:tag name="KSO_WM_UNIT_TYPE" val="f"/>
</p:tagLst>
</file>

<file path=ppt/tags/tag193.xml><?xml version="1.0" encoding="utf-8"?>
<p:tagLst xmlns:p="http://schemas.openxmlformats.org/presentationml/2006/main">
  <p:tag name="AS_UNIQUEID" val="2630"/>
  <p:tag name="KSO_WM_BEAUTIFY_FLAG" val="#wm#"/>
  <p:tag name="KSO_WM_UNIT_INDEX" val="4"/>
  <p:tag name="KSO_WM_UNIT_TYPE" val="d"/>
</p:tagLst>
</file>

<file path=ppt/tags/tag194.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195.xml><?xml version="1.0" encoding="utf-8"?>
<p:tagLst xmlns:p="http://schemas.openxmlformats.org/presentationml/2006/main">
  <p:tag name="AS_UNIQUEID" val="2631"/>
</p:tagLst>
</file>

<file path=ppt/tags/tag196.xml><?xml version="1.0" encoding="utf-8"?>
<p:tagLst xmlns:p="http://schemas.openxmlformats.org/presentationml/2006/main">
  <p:tag name="AS_UNIQUEID" val="2632"/>
  <p:tag name="KSO_WM_BEAUTIFY_FLAG" val="#wm#"/>
  <p:tag name="KSO_WM_UNIT_INDEX" val="1"/>
  <p:tag name="KSO_WM_UNIT_TYPE" val="d"/>
</p:tagLst>
</file>

<file path=ppt/tags/tag197.xml><?xml version="1.0" encoding="utf-8"?>
<p:tagLst xmlns:p="http://schemas.openxmlformats.org/presentationml/2006/main">
  <p:tag name="AS_UNIQUEID" val="2633"/>
  <p:tag name="KSO_WM_BEAUTIFY_FLAG" val="#wm#"/>
  <p:tag name="KSO_WM_UNIT_INDEX" val="2"/>
  <p:tag name="KSO_WM_UNIT_SUBTYPE" val="a"/>
  <p:tag name="KSO_WM_UNIT_TEXT_SUBTYPE" val="a"/>
  <p:tag name="KSO_WM_UNIT_TYPE" val="f"/>
</p:tagLst>
</file>

<file path=ppt/tags/tag198.xml><?xml version="1.0" encoding="utf-8"?>
<p:tagLst xmlns:p="http://schemas.openxmlformats.org/presentationml/2006/main">
  <p:tag name="AS_UNIQUEID" val="2634"/>
  <p:tag name="KSO_WM_BEAUTIFY_FLAG" val="#wm#"/>
  <p:tag name="KSO_WM_UNIT_INDEX" val="3"/>
  <p:tag name="KSO_WM_UNIT_SUBTYPE" val="a"/>
  <p:tag name="KSO_WM_UNIT_TEXT_SUBTYPE" val="a"/>
  <p:tag name="KSO_WM_UNIT_TYPE" val="f"/>
</p:tagLst>
</file>

<file path=ppt/tags/tag199.xml><?xml version="1.0" encoding="utf-8"?>
<p:tagLst xmlns:p="http://schemas.openxmlformats.org/presentationml/2006/main">
  <p:tag name="AS_UNIQUEID" val="2635"/>
  <p:tag name="KSO_WM_BEAUTIFY_FLAG" val="#wm#"/>
  <p:tag name="KSO_WM_UNIT_INDEX" val="4"/>
  <p:tag name="KSO_WM_UNIT_SUBTYPE" val="a"/>
  <p:tag name="KSO_WM_UNIT_TEXT_SUBTYPE" val="a"/>
  <p:tag name="KSO_WM_UNIT_TYPE" val="f"/>
</p:tagLst>
</file>

<file path=ppt/tags/tag2.xml><?xml version="1.0" encoding="utf-8"?>
<p:tagLst xmlns:p="http://schemas.openxmlformats.org/presentationml/2006/main">
  <p:tag name="AS_UNIQUEID" val="2458"/>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AS_UNIQUEID" val="247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00.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201.xml><?xml version="1.0" encoding="utf-8"?>
<p:tagLst xmlns:p="http://schemas.openxmlformats.org/presentationml/2006/main">
  <p:tag name="AS_UNIQUEID" val="2636"/>
</p:tagLst>
</file>

<file path=ppt/tags/tag202.xml><?xml version="1.0" encoding="utf-8"?>
<p:tagLst xmlns:p="http://schemas.openxmlformats.org/presentationml/2006/main">
  <p:tag name="AS_UNIQUEID" val="2637"/>
</p:tagLst>
</file>

<file path=ppt/tags/tag203.xml><?xml version="1.0" encoding="utf-8"?>
<p:tagLst xmlns:p="http://schemas.openxmlformats.org/presentationml/2006/main">
  <p:tag name="AS_UNIQUEID" val="2638"/>
</p:tagLst>
</file>

<file path=ppt/tags/tag204.xml><?xml version="1.0" encoding="utf-8"?>
<p:tagLst xmlns:p="http://schemas.openxmlformats.org/presentationml/2006/main">
  <p:tag name="AS_UNIQUEID" val="2639"/>
</p:tagLst>
</file>

<file path=ppt/tags/tag205.xml><?xml version="1.0" encoding="utf-8"?>
<p:tagLst xmlns:p="http://schemas.openxmlformats.org/presentationml/2006/main">
  <p:tag name="AS_UNIQUEID" val="2640"/>
  <p:tag name="KSO_WM_BEAUTIFY_FLAG" val="#wm#"/>
  <p:tag name="KSO_WM_UNIT_INDEX" val="1"/>
  <p:tag name="KSO_WM_UNIT_TYPE" val="d"/>
</p:tagLst>
</file>

<file path=ppt/tags/tag206.xml><?xml version="1.0" encoding="utf-8"?>
<p:tagLst xmlns:p="http://schemas.openxmlformats.org/presentationml/2006/main">
  <p:tag name="AS_UNIQUEID" val="2641"/>
  <p:tag name="KSO_WM_BEAUTIFY_FLAG" val="#wm#"/>
  <p:tag name="KSO_WM_UNIT_INDEX" val="2"/>
  <p:tag name="KSO_WM_UNIT_SUBTYPE" val="a"/>
  <p:tag name="KSO_WM_UNIT_TEXT_SUBTYPE" val="a"/>
  <p:tag name="KSO_WM_UNIT_TYPE" val="f"/>
</p:tagLst>
</file>

<file path=ppt/tags/tag207.xml><?xml version="1.0" encoding="utf-8"?>
<p:tagLst xmlns:p="http://schemas.openxmlformats.org/presentationml/2006/main">
  <p:tag name="AS_UNIQUEID" val="2642"/>
  <p:tag name="KSO_WM_BEAUTIFY_FLAG" val="#wm#"/>
  <p:tag name="KSO_WM_UNIT_INDEX" val="3"/>
  <p:tag name="KSO_WM_UNIT_SUBTYPE" val="a"/>
  <p:tag name="KSO_WM_UNIT_TEXT_SUBTYPE" val="a"/>
  <p:tag name="KSO_WM_UNIT_TYPE" val="f"/>
</p:tagLst>
</file>

<file path=ppt/tags/tag208.xml><?xml version="1.0" encoding="utf-8"?>
<p:tagLst xmlns:p="http://schemas.openxmlformats.org/presentationml/2006/main">
  <p:tag name="AS_UNIQUEID" val="2643"/>
  <p:tag name="KSO_WM_BEAUTIFY_FLAG" val="#wm#"/>
  <p:tag name="KSO_WM_UNIT_INDEX" val="4"/>
  <p:tag name="KSO_WM_UNIT_SUBTYPE" val="a"/>
  <p:tag name="KSO_WM_UNIT_TEXT_SUBTYPE" val="a"/>
  <p:tag name="KSO_WM_UNIT_TYPE" val="f"/>
</p:tagLst>
</file>

<file path=ppt/tags/tag209.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21.xml><?xml version="1.0" encoding="utf-8"?>
<p:tagLst xmlns:p="http://schemas.openxmlformats.org/presentationml/2006/main">
  <p:tag name="AS_UNIQUEID" val="247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0.xml><?xml version="1.0" encoding="utf-8"?>
<p:tagLst xmlns:p="http://schemas.openxmlformats.org/presentationml/2006/main">
  <p:tag name="AS_UNIQUEID" val="2644"/>
</p:tagLst>
</file>

<file path=ppt/tags/tag211.xml><?xml version="1.0" encoding="utf-8"?>
<p:tagLst xmlns:p="http://schemas.openxmlformats.org/presentationml/2006/main">
  <p:tag name="AS_UNIQUEID" val="2645"/>
</p:tagLst>
</file>

<file path=ppt/tags/tag212.xml><?xml version="1.0" encoding="utf-8"?>
<p:tagLst xmlns:p="http://schemas.openxmlformats.org/presentationml/2006/main">
  <p:tag name="AS_UNIQUEID" val="2646"/>
</p:tagLst>
</file>

<file path=ppt/tags/tag213.xml><?xml version="1.0" encoding="utf-8"?>
<p:tagLst xmlns:p="http://schemas.openxmlformats.org/presentationml/2006/main">
  <p:tag name="AS_UNIQUEID" val="2647"/>
</p:tagLst>
</file>

<file path=ppt/tags/tag214.xml><?xml version="1.0" encoding="utf-8"?>
<p:tagLst xmlns:p="http://schemas.openxmlformats.org/presentationml/2006/main">
  <p:tag name="AS_UNIQUEID" val="2648"/>
  <p:tag name="KSO_WM_BEAUTIFY_FLAG" val="#wm#"/>
  <p:tag name="KSO_WM_UNIT_INDEX" val="1"/>
  <p:tag name="KSO_WM_UNIT_TYPE" val="d"/>
</p:tagLst>
</file>

<file path=ppt/tags/tag215.xml><?xml version="1.0" encoding="utf-8"?>
<p:tagLst xmlns:p="http://schemas.openxmlformats.org/presentationml/2006/main">
  <p:tag name="AS_UNIQUEID" val="2649"/>
  <p:tag name="KSO_WM_BEAUTIFY_FLAG" val="#wm#"/>
  <p:tag name="KSO_WM_UNIT_INDEX" val="2"/>
  <p:tag name="KSO_WM_UNIT_SUBTYPE" val="a"/>
  <p:tag name="KSO_WM_UNIT_TEXT_SUBTYPE" val="a"/>
  <p:tag name="KSO_WM_UNIT_TYPE" val="f"/>
</p:tagLst>
</file>

<file path=ppt/tags/tag216.xml><?xml version="1.0" encoding="utf-8"?>
<p:tagLst xmlns:p="http://schemas.openxmlformats.org/presentationml/2006/main">
  <p:tag name="AS_UNIQUEID" val="2650"/>
  <p:tag name="KSO_WM_BEAUTIFY_FLAG" val="#wm#"/>
  <p:tag name="KSO_WM_UNIT_INDEX" val="3"/>
  <p:tag name="KSO_WM_UNIT_SUBTYPE" val="a"/>
  <p:tag name="KSO_WM_UNIT_TEXT_SUBTYPE" val="a"/>
  <p:tag name="KSO_WM_UNIT_TYPE" val="f"/>
</p:tagLst>
</file>

<file path=ppt/tags/tag217.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218.xml><?xml version="1.0" encoding="utf-8"?>
<p:tagLst xmlns:p="http://schemas.openxmlformats.org/presentationml/2006/main">
  <p:tag name="AS_UNIQUEID" val="2651"/>
</p:tagLst>
</file>

<file path=ppt/tags/tag219.xml><?xml version="1.0" encoding="utf-8"?>
<p:tagLst xmlns:p="http://schemas.openxmlformats.org/presentationml/2006/main">
  <p:tag name="AS_UNIQUEID" val="2652"/>
  <p:tag name="KSO_WM_BEAUTIFY_FLAG" val="#wm#"/>
  <p:tag name="KSO_WM_UNIT_INDEX" val="1"/>
  <p:tag name="KSO_WM_UNIT_TYPE" val="d"/>
</p:tagLst>
</file>

<file path=ppt/tags/tag22.xml><?xml version="1.0" encoding="utf-8"?>
<p:tagLst xmlns:p="http://schemas.openxmlformats.org/presentationml/2006/main">
  <p:tag name="AS_UNIQUEID" val="2478"/>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0.xml><?xml version="1.0" encoding="utf-8"?>
<p:tagLst xmlns:p="http://schemas.openxmlformats.org/presentationml/2006/main">
  <p:tag name="AS_UNIQUEID" val="2653"/>
  <p:tag name="KSO_WM_BEAUTIFY_FLAG" val="#wm#"/>
  <p:tag name="KSO_WM_UNIT_INDEX" val="2"/>
  <p:tag name="KSO_WM_UNIT_SUBTYPE" val="a"/>
  <p:tag name="KSO_WM_UNIT_TEXT_SUBTYPE" val="a"/>
  <p:tag name="KSO_WM_UNIT_TYPE" val="f"/>
</p:tagLst>
</file>

<file path=ppt/tags/tag221.xml><?xml version="1.0" encoding="utf-8"?>
<p:tagLst xmlns:p="http://schemas.openxmlformats.org/presentationml/2006/main">
  <p:tag name="AS_UNIQUEID" val="2654"/>
  <p:tag name="KSO_WM_BEAUTIFY_FLAG" val="#wm#"/>
  <p:tag name="KSO_WM_UNIT_INDEX" val="3"/>
  <p:tag name="KSO_WM_UNIT_SUBTYPE" val="a"/>
  <p:tag name="KSO_WM_UNIT_TEXT_SUBTYPE" val="a"/>
  <p:tag name="KSO_WM_UNIT_TYPE" val="f"/>
</p:tagLst>
</file>

<file path=ppt/tags/tag222.xml><?xml version="1.0" encoding="utf-8"?>
<p:tagLst xmlns:p="http://schemas.openxmlformats.org/presentationml/2006/main">
  <p:tag name="AS_UNIQUEID" val="2655"/>
  <p:tag name="KSO_WM_BEAUTIFY_FLAG" val="#wm#"/>
  <p:tag name="KSO_WM_UNIT_INDEX" val="4"/>
  <p:tag name="KSO_WM_UNIT_SUBTYPE" val="a"/>
  <p:tag name="KSO_WM_UNIT_TEXT_SUBTYPE" val="a"/>
  <p:tag name="KSO_WM_UNIT_TYPE" val="f"/>
</p:tagLst>
</file>

<file path=ppt/tags/tag223.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224.xml><?xml version="1.0" encoding="utf-8"?>
<p:tagLst xmlns:p="http://schemas.openxmlformats.org/presentationml/2006/main">
  <p:tag name="AS_UNIQUEID" val="2656"/>
</p:tagLst>
</file>

<file path=ppt/tags/tag225.xml><?xml version="1.0" encoding="utf-8"?>
<p:tagLst xmlns:p="http://schemas.openxmlformats.org/presentationml/2006/main">
  <p:tag name="AS_UNIQUEID" val="2657"/>
  <p:tag name="KSO_WM_BEAUTIFY_FLAG" val="#wm#"/>
  <p:tag name="KSO_WM_UNIT_INDEX" val="1"/>
  <p:tag name="KSO_WM_UNIT_TYPE" val="d"/>
</p:tagLst>
</file>

<file path=ppt/tags/tag226.xml><?xml version="1.0" encoding="utf-8"?>
<p:tagLst xmlns:p="http://schemas.openxmlformats.org/presentationml/2006/main">
  <p:tag name="AS_UNIQUEID" val="2658"/>
  <p:tag name="KSO_WM_BEAUTIFY_FLAG" val="#wm#"/>
  <p:tag name="KSO_WM_UNIT_INDEX" val="2"/>
  <p:tag name="KSO_WM_UNIT_SUBTYPE" val="a"/>
  <p:tag name="KSO_WM_UNIT_TEXT_SUBTYPE" val="a"/>
  <p:tag name="KSO_WM_UNIT_TYPE" val="f"/>
</p:tagLst>
</file>

<file path=ppt/tags/tag227.xml><?xml version="1.0" encoding="utf-8"?>
<p:tagLst xmlns:p="http://schemas.openxmlformats.org/presentationml/2006/main">
  <p:tag name="AS_UNIQUEID" val="2659"/>
  <p:tag name="KSO_WM_BEAUTIFY_FLAG" val="#wm#"/>
  <p:tag name="KSO_WM_UNIT_INDEX" val="3"/>
  <p:tag name="KSO_WM_UNIT_SUBTYPE" val="a"/>
  <p:tag name="KSO_WM_UNIT_TEXT_SUBTYPE" val="a"/>
  <p:tag name="KSO_WM_UNIT_TYPE" val="f"/>
</p:tagLst>
</file>

<file path=ppt/tags/tag228.xml><?xml version="1.0" encoding="utf-8"?>
<p:tagLst xmlns:p="http://schemas.openxmlformats.org/presentationml/2006/main">
  <p:tag name="AS_UNIQUEID" val="2660"/>
  <p:tag name="KSO_WM_BEAUTIFY_FLAG" val="#wm#"/>
  <p:tag name="KSO_WM_UNIT_INDEX" val="4"/>
  <p:tag name="KSO_WM_UNIT_TYPE" val="d"/>
</p:tagLst>
</file>

<file path=ppt/tags/tag229.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23.xml><?xml version="1.0" encoding="utf-8"?>
<p:tagLst xmlns:p="http://schemas.openxmlformats.org/presentationml/2006/main">
  <p:tag name="AS_UNIQUEID" val="2479"/>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0.xml><?xml version="1.0" encoding="utf-8"?>
<p:tagLst xmlns:p="http://schemas.openxmlformats.org/presentationml/2006/main">
  <p:tag name="AS_UNIQUEID" val="2661"/>
</p:tagLst>
</file>

<file path=ppt/tags/tag231.xml><?xml version="1.0" encoding="utf-8"?>
<p:tagLst xmlns:p="http://schemas.openxmlformats.org/presentationml/2006/main">
  <p:tag name="AS_UNIQUEID" val="2662"/>
  <p:tag name="KSO_WM_BEAUTIFY_FLAG" val="#wm#"/>
  <p:tag name="KSO_WM_UNIT_INDEX" val="1"/>
  <p:tag name="KSO_WM_UNIT_TYPE" val="d"/>
</p:tagLst>
</file>

<file path=ppt/tags/tag232.xml><?xml version="1.0" encoding="utf-8"?>
<p:tagLst xmlns:p="http://schemas.openxmlformats.org/presentationml/2006/main">
  <p:tag name="AS_UNIQUEID" val="2663"/>
  <p:tag name="KSO_WM_BEAUTIFY_FLAG" val="#wm#"/>
  <p:tag name="KSO_WM_UNIT_INDEX" val="2"/>
  <p:tag name="KSO_WM_UNIT_SUBTYPE" val="a"/>
  <p:tag name="KSO_WM_UNIT_TEXT_SUBTYPE" val="a"/>
  <p:tag name="KSO_WM_UNIT_TYPE" val="f"/>
</p:tagLst>
</file>

<file path=ppt/tags/tag233.xml><?xml version="1.0" encoding="utf-8"?>
<p:tagLst xmlns:p="http://schemas.openxmlformats.org/presentationml/2006/main">
  <p:tag name="AS_UNIQUEID" val="2664"/>
  <p:tag name="KSO_WM_BEAUTIFY_FLAG" val="#wm#"/>
  <p:tag name="KSO_WM_UNIT_INDEX" val="3"/>
  <p:tag name="KSO_WM_UNIT_SUBTYPE" val="a"/>
  <p:tag name="KSO_WM_UNIT_TEXT_SUBTYPE" val="a"/>
  <p:tag name="KSO_WM_UNIT_TYPE" val="f"/>
</p:tagLst>
</file>

<file path=ppt/tags/tag234.xml><?xml version="1.0" encoding="utf-8"?>
<p:tagLst xmlns:p="http://schemas.openxmlformats.org/presentationml/2006/main">
  <p:tag name="AS_UNIQUEID" val="2665"/>
  <p:tag name="KSO_WM_BEAUTIFY_FLAG" val="#wm#"/>
  <p:tag name="KSO_WM_UNIT_INDEX" val="4"/>
  <p:tag name="KSO_WM_UNIT_SUBTYPE" val="a"/>
  <p:tag name="KSO_WM_UNIT_TEXT_SUBTYPE" val="a"/>
  <p:tag name="KSO_WM_UNIT_TYPE" val="f"/>
</p:tagLst>
</file>

<file path=ppt/tags/tag235.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236.xml><?xml version="1.0" encoding="utf-8"?>
<p:tagLst xmlns:p="http://schemas.openxmlformats.org/presentationml/2006/main">
  <p:tag name="AS_UNIQUEID" val="2666"/>
</p:tagLst>
</file>

<file path=ppt/tags/tag237.xml><?xml version="1.0" encoding="utf-8"?>
<p:tagLst xmlns:p="http://schemas.openxmlformats.org/presentationml/2006/main">
  <p:tag name="AS_UNIQUEID" val="2667"/>
  <p:tag name="KSO_WM_BEAUTIFY_FLAG" val="#wm#"/>
  <p:tag name="KSO_WM_UNIT_INDEX" val="1"/>
  <p:tag name="KSO_WM_UNIT_TYPE" val="d"/>
</p:tagLst>
</file>

<file path=ppt/tags/tag238.xml><?xml version="1.0" encoding="utf-8"?>
<p:tagLst xmlns:p="http://schemas.openxmlformats.org/presentationml/2006/main">
  <p:tag name="AS_UNIQUEID" val="2668"/>
  <p:tag name="KSO_WM_BEAUTIFY_FLAG" val="#wm#"/>
  <p:tag name="KSO_WM_UNIT_INDEX" val="2"/>
  <p:tag name="KSO_WM_UNIT_SUBTYPE" val="a"/>
  <p:tag name="KSO_WM_UNIT_TEXT_SUBTYPE" val="a"/>
  <p:tag name="KSO_WM_UNIT_TYPE" val="f"/>
</p:tagLst>
</file>

<file path=ppt/tags/tag239.xml><?xml version="1.0" encoding="utf-8"?>
<p:tagLst xmlns:p="http://schemas.openxmlformats.org/presentationml/2006/main">
  <p:tag name="AS_UNIQUEID" val="2669"/>
  <p:tag name="KSO_WM_BEAUTIFY_FLAG" val="#wm#"/>
  <p:tag name="KSO_WM_UNIT_INDEX" val="3"/>
  <p:tag name="KSO_WM_UNIT_SUBTYPE" val="a"/>
  <p:tag name="KSO_WM_UNIT_TEXT_SUBTYPE" val="a"/>
  <p:tag name="KSO_WM_UNIT_TYPE" val="f"/>
</p:tagLst>
</file>

<file path=ppt/tags/tag24.xml><?xml version="1.0" encoding="utf-8"?>
<p:tagLst xmlns:p="http://schemas.openxmlformats.org/presentationml/2006/main">
  <p:tag name="AS_UNIQUEID" val="2480"/>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0.xml><?xml version="1.0" encoding="utf-8"?>
<p:tagLst xmlns:p="http://schemas.openxmlformats.org/presentationml/2006/main">
  <p:tag name="AS_UNIQUEID" val="2670"/>
  <p:tag name="KSO_WM_BEAUTIFY_FLAG" val="#wm#"/>
  <p:tag name="KSO_WM_UNIT_INDEX" val="4"/>
  <p:tag name="KSO_WM_UNIT_SUBTYPE" val="a"/>
  <p:tag name="KSO_WM_UNIT_TEXT_SUBTYPE" val="a"/>
  <p:tag name="KSO_WM_UNIT_TYPE" val="f"/>
</p:tagLst>
</file>

<file path=ppt/tags/tag241.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242.xml><?xml version="1.0" encoding="utf-8"?>
<p:tagLst xmlns:p="http://schemas.openxmlformats.org/presentationml/2006/main">
  <p:tag name="AS_UNIQUEID" val="2671"/>
</p:tagLst>
</file>

<file path=ppt/tags/tag243.xml><?xml version="1.0" encoding="utf-8"?>
<p:tagLst xmlns:p="http://schemas.openxmlformats.org/presentationml/2006/main">
  <p:tag name="AS_UNIQUEID" val="2672"/>
  <p:tag name="KSO_WM_BEAUTIFY_FLAG" val="#wm#"/>
  <p:tag name="KSO_WM_UNIT_INDEX" val="1"/>
  <p:tag name="KSO_WM_UNIT_TYPE" val="d"/>
</p:tagLst>
</file>

<file path=ppt/tags/tag244.xml><?xml version="1.0" encoding="utf-8"?>
<p:tagLst xmlns:p="http://schemas.openxmlformats.org/presentationml/2006/main">
  <p:tag name="AS_UNIQUEID" val="2673"/>
  <p:tag name="KSO_WM_BEAUTIFY_FLAG" val="#wm#"/>
  <p:tag name="KSO_WM_UNIT_INDEX" val="2"/>
  <p:tag name="KSO_WM_UNIT_SUBTYPE" val="a"/>
  <p:tag name="KSO_WM_UNIT_TEXT_SUBTYPE" val="a"/>
  <p:tag name="KSO_WM_UNIT_TYPE" val="f"/>
</p:tagLst>
</file>

<file path=ppt/tags/tag245.xml><?xml version="1.0" encoding="utf-8"?>
<p:tagLst xmlns:p="http://schemas.openxmlformats.org/presentationml/2006/main">
  <p:tag name="AS_UNIQUEID" val="2674"/>
  <p:tag name="KSO_WM_BEAUTIFY_FLAG" val="#wm#"/>
  <p:tag name="KSO_WM_UNIT_INDEX" val="3"/>
  <p:tag name="KSO_WM_UNIT_SUBTYPE" val="a"/>
  <p:tag name="KSO_WM_UNIT_TEXT_SUBTYPE" val="a"/>
  <p:tag name="KSO_WM_UNIT_TYPE" val="f"/>
</p:tagLst>
</file>

<file path=ppt/tags/tag246.xml><?xml version="1.0" encoding="utf-8"?>
<p:tagLst xmlns:p="http://schemas.openxmlformats.org/presentationml/2006/main">
  <p:tag name="AS_UNIQUEID" val="2675"/>
  <p:tag name="KSO_WM_BEAUTIFY_FLAG" val="#wm#"/>
  <p:tag name="KSO_WM_UNIT_INDEX" val="5"/>
  <p:tag name="KSO_WM_UNIT_SUBTYPE" val="a"/>
  <p:tag name="KSO_WM_UNIT_TEXT_SUBTYPE" val="a"/>
  <p:tag name="KSO_WM_UNIT_TYPE" val="f"/>
</p:tagLst>
</file>

<file path=ppt/tags/tag247.xml><?xml version="1.0" encoding="utf-8"?>
<p:tagLst xmlns:p="http://schemas.openxmlformats.org/presentationml/2006/main">
  <p:tag name="AS_UNIQUEID" val="2676"/>
  <p:tag name="KSO_WM_BEAUTIFY_FLAG" val="#wm#"/>
  <p:tag name="KSO_WM_UNIT_INDEX" val="4"/>
  <p:tag name="KSO_WM_UNIT_TYPE" val="a"/>
</p:tagLst>
</file>

<file path=ppt/tags/tag248.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249.xml><?xml version="1.0" encoding="utf-8"?>
<p:tagLst xmlns:p="http://schemas.openxmlformats.org/presentationml/2006/main">
  <p:tag name="AS_UNIQUEID" val="2677"/>
</p:tagLst>
</file>

<file path=ppt/tags/tag25.xml><?xml version="1.0" encoding="utf-8"?>
<p:tagLst xmlns:p="http://schemas.openxmlformats.org/presentationml/2006/main">
  <p:tag name="AS_UNIQUEID" val="2481"/>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50.xml><?xml version="1.0" encoding="utf-8"?>
<p:tagLst xmlns:p="http://schemas.openxmlformats.org/presentationml/2006/main">
  <p:tag name="AS_UNIQUEID" val="2678"/>
  <p:tag name="KSO_WM_BEAUTIFY_FLAG" val="#wm#"/>
  <p:tag name="KSO_WM_UNIT_INDEX" val="1"/>
  <p:tag name="KSO_WM_UNIT_TYPE" val="d"/>
</p:tagLst>
</file>

<file path=ppt/tags/tag251.xml><?xml version="1.0" encoding="utf-8"?>
<p:tagLst xmlns:p="http://schemas.openxmlformats.org/presentationml/2006/main">
  <p:tag name="AS_UNIQUEID" val="2679"/>
  <p:tag name="KSO_WM_BEAUTIFY_FLAG" val="#wm#"/>
  <p:tag name="KSO_WM_UNIT_INDEX" val="2"/>
  <p:tag name="KSO_WM_UNIT_SUBTYPE" val="a"/>
  <p:tag name="KSO_WM_UNIT_TEXT_SUBTYPE" val="a"/>
  <p:tag name="KSO_WM_UNIT_TYPE" val="f"/>
</p:tagLst>
</file>

<file path=ppt/tags/tag252.xml><?xml version="1.0" encoding="utf-8"?>
<p:tagLst xmlns:p="http://schemas.openxmlformats.org/presentationml/2006/main">
  <p:tag name="AS_UNIQUEID" val="2680"/>
  <p:tag name="KSO_WM_BEAUTIFY_FLAG" val="#wm#"/>
  <p:tag name="KSO_WM_UNIT_INDEX" val="3"/>
  <p:tag name="KSO_WM_UNIT_SUBTYPE" val="a"/>
  <p:tag name="KSO_WM_UNIT_TEXT_SUBTYPE" val="a"/>
  <p:tag name="KSO_WM_UNIT_TYPE" val="f"/>
</p:tagLst>
</file>

<file path=ppt/tags/tag253.xml><?xml version="1.0" encoding="utf-8"?>
<p:tagLst xmlns:p="http://schemas.openxmlformats.org/presentationml/2006/main">
  <p:tag name="AS_UNIQUEID" val="2681"/>
  <p:tag name="KSO_WM_BEAUTIFY_FLAG" val="#wm#"/>
  <p:tag name="KSO_WM_UNIT_INDEX" val="4"/>
  <p:tag name="KSO_WM_UNIT_SUBTYPE" val="a"/>
  <p:tag name="KSO_WM_UNIT_TEXT_SUBTYPE" val="a"/>
  <p:tag name="KSO_WM_UNIT_TYPE" val="f"/>
</p:tagLst>
</file>

<file path=ppt/tags/tag254.xml><?xml version="1.0" encoding="utf-8"?>
<p:tagLst xmlns:p="http://schemas.openxmlformats.org/presentationml/2006/main">
  <p:tag name="AS_UNIQUEID" val="2682"/>
  <p:tag name="KSO_WM_BEAUTIFY_FLAG" val="#wm#"/>
  <p:tag name="KSO_WM_UNIT_INDEX" val="5"/>
  <p:tag name="KSO_WM_UNIT_SUBTYPE" val="a"/>
  <p:tag name="KSO_WM_UNIT_TEXT_SUBTYPE" val="a"/>
  <p:tag name="KSO_WM_UNIT_TYPE" val="f"/>
</p:tagLst>
</file>

<file path=ppt/tags/tag255.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256.xml><?xml version="1.0" encoding="utf-8"?>
<p:tagLst xmlns:p="http://schemas.openxmlformats.org/presentationml/2006/main">
  <p:tag name="AS_UNIQUEID" val="2683"/>
</p:tagLst>
</file>

<file path=ppt/tags/tag257.xml><?xml version="1.0" encoding="utf-8"?>
<p:tagLst xmlns:p="http://schemas.openxmlformats.org/presentationml/2006/main">
  <p:tag name="AS_UNIQUEID" val="2684"/>
</p:tagLst>
</file>

<file path=ppt/tags/tag258.xml><?xml version="1.0" encoding="utf-8"?>
<p:tagLst xmlns:p="http://schemas.openxmlformats.org/presentationml/2006/main">
  <p:tag name="AS_UNIQUEID" val="2685"/>
</p:tagLst>
</file>

<file path=ppt/tags/tag259.xml><?xml version="1.0" encoding="utf-8"?>
<p:tagLst xmlns:p="http://schemas.openxmlformats.org/presentationml/2006/main">
  <p:tag name="AS_UNIQUEID" val="2686"/>
</p:tagLst>
</file>

<file path=ppt/tags/tag26.xml><?xml version="1.0" encoding="utf-8"?>
<p:tagLst xmlns:p="http://schemas.openxmlformats.org/presentationml/2006/main">
  <p:tag name="AS_UNIQUEID" val="2482"/>
</p:tagLst>
</file>

<file path=ppt/tags/tag260.xml><?xml version="1.0" encoding="utf-8"?>
<p:tagLst xmlns:p="http://schemas.openxmlformats.org/presentationml/2006/main">
  <p:tag name="AS_UNIQUEID" val="2687"/>
</p:tagLst>
</file>

<file path=ppt/tags/tag261.xml><?xml version="1.0" encoding="utf-8"?>
<p:tagLst xmlns:p="http://schemas.openxmlformats.org/presentationml/2006/main">
  <p:tag name="AS_UNIQUEID" val="2688"/>
  <p:tag name="KSO_WM_BEAUTIFY_FLAG" val="#wm#"/>
  <p:tag name="KSO_WM_UNIT_INDEX" val="1"/>
  <p:tag name="KSO_WM_UNIT_TYPE" val="d"/>
</p:tagLst>
</file>

<file path=ppt/tags/tag262.xml><?xml version="1.0" encoding="utf-8"?>
<p:tagLst xmlns:p="http://schemas.openxmlformats.org/presentationml/2006/main">
  <p:tag name="AS_UNIQUEID" val="2689"/>
  <p:tag name="KSO_WM_BEAUTIFY_FLAG" val="#wm#"/>
  <p:tag name="KSO_WM_UNIT_INDEX" val="2"/>
  <p:tag name="KSO_WM_UNIT_SUBTYPE" val="a"/>
  <p:tag name="KSO_WM_UNIT_TEXT_SUBTYPE" val="a"/>
  <p:tag name="KSO_WM_UNIT_TYPE" val="f"/>
</p:tagLst>
</file>

<file path=ppt/tags/tag263.xml><?xml version="1.0" encoding="utf-8"?>
<p:tagLst xmlns:p="http://schemas.openxmlformats.org/presentationml/2006/main">
  <p:tag name="AS_UNIQUEID" val="2690"/>
  <p:tag name="KSO_WM_BEAUTIFY_FLAG" val="#wm#"/>
  <p:tag name="KSO_WM_UNIT_INDEX" val="3"/>
  <p:tag name="KSO_WM_UNIT_SUBTYPE" val="a"/>
  <p:tag name="KSO_WM_UNIT_TEXT_SUBTYPE" val="a"/>
  <p:tag name="KSO_WM_UNIT_TYPE" val="f"/>
</p:tagLst>
</file>

<file path=ppt/tags/tag264.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265.xml><?xml version="1.0" encoding="utf-8"?>
<p:tagLst xmlns:p="http://schemas.openxmlformats.org/presentationml/2006/main">
  <p:tag name="AS_UNIQUEID" val="2691"/>
</p:tagLst>
</file>

<file path=ppt/tags/tag266.xml><?xml version="1.0" encoding="utf-8"?>
<p:tagLst xmlns:p="http://schemas.openxmlformats.org/presentationml/2006/main">
  <p:tag name="AS_UNIQUEID" val="2692"/>
  <p:tag name="KSO_WM_BEAUTIFY_FLAG" val="#wm#"/>
  <p:tag name="KSO_WM_UNIT_INDEX" val="1"/>
  <p:tag name="KSO_WM_UNIT_TYPE" val="d"/>
</p:tagLst>
</file>

<file path=ppt/tags/tag267.xml><?xml version="1.0" encoding="utf-8"?>
<p:tagLst xmlns:p="http://schemas.openxmlformats.org/presentationml/2006/main">
  <p:tag name="AS_UNIQUEID" val="2693"/>
  <p:tag name="KSO_WM_BEAUTIFY_FLAG" val="#wm#"/>
  <p:tag name="KSO_WM_UNIT_INDEX" val="2"/>
  <p:tag name="KSO_WM_UNIT_SUBTYPE" val="a"/>
  <p:tag name="KSO_WM_UNIT_TEXT_SUBTYPE" val="a"/>
  <p:tag name="KSO_WM_UNIT_TYPE" val="f"/>
</p:tagLst>
</file>

<file path=ppt/tags/tag268.xml><?xml version="1.0" encoding="utf-8"?>
<p:tagLst xmlns:p="http://schemas.openxmlformats.org/presentationml/2006/main">
  <p:tag name="AS_UNIQUEID" val="2694"/>
  <p:tag name="KSO_WM_BEAUTIFY_FLAG" val="#wm#"/>
  <p:tag name="KSO_WM_UNIT_INDEX" val="3"/>
  <p:tag name="KSO_WM_UNIT_SUBTYPE" val="a"/>
  <p:tag name="KSO_WM_UNIT_TEXT_SUBTYPE" val="a"/>
  <p:tag name="KSO_WM_UNIT_TYPE" val="f"/>
</p:tagLst>
</file>

<file path=ppt/tags/tag269.xml><?xml version="1.0" encoding="utf-8"?>
<p:tagLst xmlns:p="http://schemas.openxmlformats.org/presentationml/2006/main">
  <p:tag name="AS_UNIQUEID" val="2695"/>
  <p:tag name="KSO_WM_BEAUTIFY_FLAG" val="#wm#"/>
  <p:tag name="KSO_WM_UNIT_INDEX" val="4"/>
  <p:tag name="KSO_WM_UNIT_SUBTYPE" val="a"/>
  <p:tag name="KSO_WM_UNIT_TEXT_SUBTYPE" val="a"/>
  <p:tag name="KSO_WM_UNIT_TYPE" val="f"/>
</p:tagLst>
</file>

<file path=ppt/tags/tag27.xml><?xml version="1.0" encoding="utf-8"?>
<p:tagLst xmlns:p="http://schemas.openxmlformats.org/presentationml/2006/main">
  <p:tag name="AS_UNIQUEID" val="248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0.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271.xml><?xml version="1.0" encoding="utf-8"?>
<p:tagLst xmlns:p="http://schemas.openxmlformats.org/presentationml/2006/main">
  <p:tag name="AS_UNIQUEID" val="2696"/>
</p:tagLst>
</file>

<file path=ppt/tags/tag272.xml><?xml version="1.0" encoding="utf-8"?>
<p:tagLst xmlns:p="http://schemas.openxmlformats.org/presentationml/2006/main">
  <p:tag name="AS_UNIQUEID" val="2697"/>
</p:tagLst>
</file>

<file path=ppt/tags/tag273.xml><?xml version="1.0" encoding="utf-8"?>
<p:tagLst xmlns:p="http://schemas.openxmlformats.org/presentationml/2006/main">
  <p:tag name="AS_UNIQUEID" val="2698"/>
</p:tagLst>
</file>

<file path=ppt/tags/tag274.xml><?xml version="1.0" encoding="utf-8"?>
<p:tagLst xmlns:p="http://schemas.openxmlformats.org/presentationml/2006/main">
  <p:tag name="AS_UNIQUEID" val="2699"/>
</p:tagLst>
</file>

<file path=ppt/tags/tag275.xml><?xml version="1.0" encoding="utf-8"?>
<p:tagLst xmlns:p="http://schemas.openxmlformats.org/presentationml/2006/main">
  <p:tag name="AS_UNIQUEID" val="2700"/>
</p:tagLst>
</file>

<file path=ppt/tags/tag276.xml><?xml version="1.0" encoding="utf-8"?>
<p:tagLst xmlns:p="http://schemas.openxmlformats.org/presentationml/2006/main">
  <p:tag name="AS_UNIQUEID" val="2701"/>
  <p:tag name="KSO_WM_BEAUTIFY_FLAG" val="#wm#"/>
  <p:tag name="KSO_WM_UNIT_INDEX" val="1"/>
  <p:tag name="KSO_WM_UNIT_TYPE" val="d"/>
</p:tagLst>
</file>

<file path=ppt/tags/tag277.xml><?xml version="1.0" encoding="utf-8"?>
<p:tagLst xmlns:p="http://schemas.openxmlformats.org/presentationml/2006/main">
  <p:tag name="AS_UNIQUEID" val="2702"/>
  <p:tag name="KSO_WM_BEAUTIFY_FLAG" val="#wm#"/>
  <p:tag name="KSO_WM_UNIT_INDEX" val="2"/>
  <p:tag name="KSO_WM_UNIT_SUBTYPE" val="a"/>
  <p:tag name="KSO_WM_UNIT_TEXT_SUBTYPE" val="a"/>
  <p:tag name="KSO_WM_UNIT_TYPE" val="f"/>
</p:tagLst>
</file>

<file path=ppt/tags/tag278.xml><?xml version="1.0" encoding="utf-8"?>
<p:tagLst xmlns:p="http://schemas.openxmlformats.org/presentationml/2006/main">
  <p:tag name="AS_UNIQUEID" val="2703"/>
  <p:tag name="KSO_WM_BEAUTIFY_FLAG" val="#wm#"/>
  <p:tag name="KSO_WM_UNIT_INDEX" val="3"/>
  <p:tag name="KSO_WM_UNIT_SUBTYPE" val="a"/>
  <p:tag name="KSO_WM_UNIT_TEXT_SUBTYPE" val="a"/>
  <p:tag name="KSO_WM_UNIT_TYPE" val="f"/>
</p:tagLst>
</file>

<file path=ppt/tags/tag279.xml><?xml version="1.0" encoding="utf-8"?>
<p:tagLst xmlns:p="http://schemas.openxmlformats.org/presentationml/2006/main">
  <p:tag name="AS_UNIQUEID" val="2704"/>
  <p:tag name="KSO_WM_BEAUTIFY_FLAG" val="#wm#"/>
  <p:tag name="KSO_WM_UNIT_INDEX" val="4"/>
  <p:tag name="KSO_WM_UNIT_SUBTYPE" val="a"/>
  <p:tag name="KSO_WM_UNIT_TEXT_SUBTYPE" val="a"/>
  <p:tag name="KSO_WM_UNIT_TYPE" val="f"/>
</p:tagLst>
</file>

<file path=ppt/tags/tag28.xml><?xml version="1.0" encoding="utf-8"?>
<p:tagLst xmlns:p="http://schemas.openxmlformats.org/presentationml/2006/main">
  <p:tag name="AS_UNIQUEID" val="248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0.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281.xml><?xml version="1.0" encoding="utf-8"?>
<p:tagLst xmlns:p="http://schemas.openxmlformats.org/presentationml/2006/main">
  <p:tag name="AS_UNIQUEID" val="2705"/>
</p:tagLst>
</file>

<file path=ppt/tags/tag282.xml><?xml version="1.0" encoding="utf-8"?>
<p:tagLst xmlns:p="http://schemas.openxmlformats.org/presentationml/2006/main">
  <p:tag name="AS_UNIQUEID" val="2706"/>
  <p:tag name="KSO_WM_BEAUTIFY_FLAG" val="#wm#"/>
  <p:tag name="KSO_WM_UNIT_INDEX" val="1"/>
  <p:tag name="KSO_WM_UNIT_TYPE" val="d"/>
</p:tagLst>
</file>

<file path=ppt/tags/tag283.xml><?xml version="1.0" encoding="utf-8"?>
<p:tagLst xmlns:p="http://schemas.openxmlformats.org/presentationml/2006/main">
  <p:tag name="AS_UNIQUEID" val="2707"/>
  <p:tag name="KSO_WM_BEAUTIFY_FLAG" val="#wm#"/>
  <p:tag name="KSO_WM_UNIT_INDEX" val="2"/>
  <p:tag name="KSO_WM_UNIT_SUBTYPE" val="a"/>
  <p:tag name="KSO_WM_UNIT_TEXT_SUBTYPE" val="a"/>
  <p:tag name="KSO_WM_UNIT_TYPE" val="f"/>
</p:tagLst>
</file>

<file path=ppt/tags/tag284.xml><?xml version="1.0" encoding="utf-8"?>
<p:tagLst xmlns:p="http://schemas.openxmlformats.org/presentationml/2006/main">
  <p:tag name="AS_UNIQUEID" val="2708"/>
  <p:tag name="KSO_WM_BEAUTIFY_FLAG" val="#wm#"/>
  <p:tag name="KSO_WM_UNIT_INDEX" val="3"/>
  <p:tag name="KSO_WM_UNIT_SUBTYPE" val="a"/>
  <p:tag name="KSO_WM_UNIT_TEXT_SUBTYPE" val="a"/>
  <p:tag name="KSO_WM_UNIT_TYPE" val="f"/>
</p:tagLst>
</file>

<file path=ppt/tags/tag285.xml><?xml version="1.0" encoding="utf-8"?>
<p:tagLst xmlns:p="http://schemas.openxmlformats.org/presentationml/2006/main">
  <p:tag name="AS_UNIQUEID" val="2709"/>
  <p:tag name="KSO_WM_BEAUTIFY_FLAG" val="#wm#"/>
  <p:tag name="KSO_WM_UNIT_INDEX" val="4"/>
  <p:tag name="KSO_WM_UNIT_SUBTYPE" val="a"/>
  <p:tag name="KSO_WM_UNIT_TEXT_SUBTYPE" val="a"/>
  <p:tag name="KSO_WM_UNIT_TYPE" val="f"/>
</p:tagLst>
</file>

<file path=ppt/tags/tag286.xml><?xml version="1.0" encoding="utf-8"?>
<p:tagLst xmlns:p="http://schemas.openxmlformats.org/presentationml/2006/main">
  <p:tag name="AS_UNIQUEID" val="2710"/>
  <p:tag name="KSO_WM_BEAUTIFY_FLAG" val="#wm#"/>
  <p:tag name="KSO_WM_UNIT_INDEX" val="5"/>
  <p:tag name="KSO_WM_UNIT_SUBTYPE" val="a"/>
  <p:tag name="KSO_WM_UNIT_TEXT_SUBTYPE" val="a"/>
  <p:tag name="KSO_WM_UNIT_TYPE" val="f"/>
</p:tagLst>
</file>

<file path=ppt/tags/tag287.xml><?xml version="1.0" encoding="utf-8"?>
<p:tagLst xmlns:p="http://schemas.openxmlformats.org/presentationml/2006/main">
  <p:tag name="AS_UNIQUEID" val="2711"/>
  <p:tag name="KSO_WM_BEAUTIFY_FLAG" val="#wm#"/>
  <p:tag name="KSO_WM_UNIT_INDEX" val="6"/>
  <p:tag name="KSO_WM_UNIT_SUBTYPE" val="a"/>
  <p:tag name="KSO_WM_UNIT_TEXT_SUBTYPE" val="a"/>
  <p:tag name="KSO_WM_UNIT_TYPE" val="f"/>
</p:tagLst>
</file>

<file path=ppt/tags/tag288.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289.xml><?xml version="1.0" encoding="utf-8"?>
<p:tagLst xmlns:p="http://schemas.openxmlformats.org/presentationml/2006/main">
  <p:tag name="AS_UNIQUEID" val="2712"/>
</p:tagLst>
</file>

<file path=ppt/tags/tag29.xml><?xml version="1.0" encoding="utf-8"?>
<p:tagLst xmlns:p="http://schemas.openxmlformats.org/presentationml/2006/main">
  <p:tag name="AS_UNIQUEID" val="248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0.xml><?xml version="1.0" encoding="utf-8"?>
<p:tagLst xmlns:p="http://schemas.openxmlformats.org/presentationml/2006/main">
  <p:tag name="AS_UNIQUEID" val="2713"/>
</p:tagLst>
</file>

<file path=ppt/tags/tag291.xml><?xml version="1.0" encoding="utf-8"?>
<p:tagLst xmlns:p="http://schemas.openxmlformats.org/presentationml/2006/main">
  <p:tag name="AS_UNIQUEID" val="2714"/>
</p:tagLst>
</file>

<file path=ppt/tags/tag292.xml><?xml version="1.0" encoding="utf-8"?>
<p:tagLst xmlns:p="http://schemas.openxmlformats.org/presentationml/2006/main">
  <p:tag name="AS_UNIQUEID" val="2715"/>
</p:tagLst>
</file>

<file path=ppt/tags/tag293.xml><?xml version="1.0" encoding="utf-8"?>
<p:tagLst xmlns:p="http://schemas.openxmlformats.org/presentationml/2006/main">
  <p:tag name="AS_UNIQUEID" val="2716"/>
</p:tagLst>
</file>

<file path=ppt/tags/tag294.xml><?xml version="1.0" encoding="utf-8"?>
<p:tagLst xmlns:p="http://schemas.openxmlformats.org/presentationml/2006/main">
  <p:tag name="AS_UNIQUEID" val="2717"/>
  <p:tag name="KSO_WM_BEAUTIFY_FLAG" val="#wm#"/>
  <p:tag name="KSO_WM_UNIT_INDEX" val="1"/>
  <p:tag name="KSO_WM_UNIT_TYPE" val="d"/>
</p:tagLst>
</file>

<file path=ppt/tags/tag295.xml><?xml version="1.0" encoding="utf-8"?>
<p:tagLst xmlns:p="http://schemas.openxmlformats.org/presentationml/2006/main">
  <p:tag name="AS_UNIQUEID" val="2718"/>
  <p:tag name="KSO_WM_BEAUTIFY_FLAG" val="#wm#"/>
  <p:tag name="KSO_WM_UNIT_INDEX" val="2"/>
  <p:tag name="KSO_WM_UNIT_SUBTYPE" val="a"/>
  <p:tag name="KSO_WM_UNIT_TEXT_SUBTYPE" val="a"/>
  <p:tag name="KSO_WM_UNIT_TYPE" val="f"/>
</p:tagLst>
</file>

<file path=ppt/tags/tag296.xml><?xml version="1.0" encoding="utf-8"?>
<p:tagLst xmlns:p="http://schemas.openxmlformats.org/presentationml/2006/main">
  <p:tag name="AS_UNIQUEID" val="2719"/>
  <p:tag name="KSO_WM_BEAUTIFY_FLAG" val="#wm#"/>
  <p:tag name="KSO_WM_UNIT_INDEX" val="3"/>
  <p:tag name="KSO_WM_UNIT_SUBTYPE" val="a"/>
  <p:tag name="KSO_WM_UNIT_TEXT_SUBTYPE" val="a"/>
  <p:tag name="KSO_WM_UNIT_TYPE" val="f"/>
</p:tagLst>
</file>

<file path=ppt/tags/tag297.xml><?xml version="1.0" encoding="utf-8"?>
<p:tagLst xmlns:p="http://schemas.openxmlformats.org/presentationml/2006/main">
  <p:tag name="AS_UNIQUEID" val="2720"/>
  <p:tag name="KSO_WM_BEAUTIFY_FLAG" val="#wm#"/>
  <p:tag name="KSO_WM_UNIT_INDEX" val="4"/>
  <p:tag name="KSO_WM_UNIT_SUBTYPE" val="a"/>
  <p:tag name="KSO_WM_UNIT_TEXT_SUBTYPE" val="a"/>
  <p:tag name="KSO_WM_UNIT_TYPE" val="f"/>
</p:tagLst>
</file>

<file path=ppt/tags/tag298.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299.xml><?xml version="1.0" encoding="utf-8"?>
<p:tagLst xmlns:p="http://schemas.openxmlformats.org/presentationml/2006/main">
  <p:tag name="AS_UNIQUEID" val="2721"/>
</p:tagLst>
</file>

<file path=ppt/tags/tag3.xml><?xml version="1.0" encoding="utf-8"?>
<p:tagLst xmlns:p="http://schemas.openxmlformats.org/presentationml/2006/main">
  <p:tag name="AS_UNIQUEID" val="2459"/>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AS_UNIQUEID" val="248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00.xml><?xml version="1.0" encoding="utf-8"?>
<p:tagLst xmlns:p="http://schemas.openxmlformats.org/presentationml/2006/main">
  <p:tag name="AS_UNIQUEID" val="2722"/>
</p:tagLst>
</file>

<file path=ppt/tags/tag301.xml><?xml version="1.0" encoding="utf-8"?>
<p:tagLst xmlns:p="http://schemas.openxmlformats.org/presentationml/2006/main">
  <p:tag name="AS_UNIQUEID" val="2723"/>
</p:tagLst>
</file>

<file path=ppt/tags/tag302.xml><?xml version="1.0" encoding="utf-8"?>
<p:tagLst xmlns:p="http://schemas.openxmlformats.org/presentationml/2006/main">
  <p:tag name="AS_UNIQUEID" val="2724"/>
</p:tagLst>
</file>

<file path=ppt/tags/tag303.xml><?xml version="1.0" encoding="utf-8"?>
<p:tagLst xmlns:p="http://schemas.openxmlformats.org/presentationml/2006/main">
  <p:tag name="AS_UNIQUEID" val="2725"/>
  <p:tag name="KSO_WM_BEAUTIFY_FLAG" val="#wm#"/>
  <p:tag name="KSO_WM_UNIT_INDEX" val="1"/>
  <p:tag name="KSO_WM_UNIT_TYPE" val="d"/>
</p:tagLst>
</file>

<file path=ppt/tags/tag304.xml><?xml version="1.0" encoding="utf-8"?>
<p:tagLst xmlns:p="http://schemas.openxmlformats.org/presentationml/2006/main">
  <p:tag name="AS_UNIQUEID" val="2726"/>
  <p:tag name="KSO_WM_BEAUTIFY_FLAG" val="#wm#"/>
  <p:tag name="KSO_WM_UNIT_INDEX" val="2"/>
  <p:tag name="KSO_WM_UNIT_SUBTYPE" val="a"/>
  <p:tag name="KSO_WM_UNIT_TEXT_SUBTYPE" val="a"/>
  <p:tag name="KSO_WM_UNIT_TYPE" val="f"/>
</p:tagLst>
</file>

<file path=ppt/tags/tag305.xml><?xml version="1.0" encoding="utf-8"?>
<p:tagLst xmlns:p="http://schemas.openxmlformats.org/presentationml/2006/main">
  <p:tag name="AS_UNIQUEID" val="2727"/>
  <p:tag name="KSO_WM_BEAUTIFY_FLAG" val="#wm#"/>
  <p:tag name="KSO_WM_UNIT_INDEX" val="3"/>
  <p:tag name="KSO_WM_UNIT_TYPE" val="a"/>
</p:tagLst>
</file>

<file path=ppt/tags/tag306.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307.xml><?xml version="1.0" encoding="utf-8"?>
<p:tagLst xmlns:p="http://schemas.openxmlformats.org/presentationml/2006/main">
  <p:tag name="AS_UNIQUEID" val="2728"/>
</p:tagLst>
</file>

<file path=ppt/tags/tag308.xml><?xml version="1.0" encoding="utf-8"?>
<p:tagLst xmlns:p="http://schemas.openxmlformats.org/presentationml/2006/main">
  <p:tag name="AS_UNIQUEID" val="2729"/>
  <p:tag name="KSO_WM_BEAUTIFY_FLAG" val="#wm#"/>
  <p:tag name="KSO_WM_UNIT_INDEX" val="1"/>
  <p:tag name="KSO_WM_UNIT_TYPE" val="d"/>
</p:tagLst>
</file>

<file path=ppt/tags/tag309.xml><?xml version="1.0" encoding="utf-8"?>
<p:tagLst xmlns:p="http://schemas.openxmlformats.org/presentationml/2006/main">
  <p:tag name="AS_UNIQUEID" val="2730"/>
  <p:tag name="KSO_WM_BEAUTIFY_FLAG" val="#wm#"/>
  <p:tag name="KSO_WM_UNIT_INDEX" val="2"/>
  <p:tag name="KSO_WM_UNIT_SUBTYPE" val="a"/>
  <p:tag name="KSO_WM_UNIT_TEXT_SUBTYPE" val="a"/>
  <p:tag name="KSO_WM_UNIT_TYPE" val="f"/>
</p:tagLst>
</file>

<file path=ppt/tags/tag31.xml><?xml version="1.0" encoding="utf-8"?>
<p:tagLst xmlns:p="http://schemas.openxmlformats.org/presentationml/2006/main">
  <p:tag name="AS_UNIQUEID" val="248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10.xml><?xml version="1.0" encoding="utf-8"?>
<p:tagLst xmlns:p="http://schemas.openxmlformats.org/presentationml/2006/main">
  <p:tag name="AS_UNIQUEID" val="2731"/>
  <p:tag name="KSO_WM_BEAUTIFY_FLAG" val="#wm#"/>
  <p:tag name="KSO_WM_UNIT_INDEX" val="3"/>
  <p:tag name="KSO_WM_UNIT_SUBTYPE" val="a"/>
  <p:tag name="KSO_WM_UNIT_TEXT_SUBTYPE" val="a"/>
  <p:tag name="KSO_WM_UNIT_TYPE" val="f"/>
</p:tagLst>
</file>

<file path=ppt/tags/tag311.xml><?xml version="1.0" encoding="utf-8"?>
<p:tagLst xmlns:p="http://schemas.openxmlformats.org/presentationml/2006/main">
  <p:tag name="AS_UNIQUEID" val="2795"/>
</p:tagLst>
</file>

<file path=ppt/tags/tag312.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313.xml><?xml version="1.0" encoding="utf-8"?>
<p:tagLst xmlns:p="http://schemas.openxmlformats.org/presentationml/2006/main">
  <p:tag name="AS_UNIQUEID" val="2732"/>
</p:tagLst>
</file>

<file path=ppt/tags/tag314.xml><?xml version="1.0" encoding="utf-8"?>
<p:tagLst xmlns:p="http://schemas.openxmlformats.org/presentationml/2006/main">
  <p:tag name="AS_UNIQUEID" val="2733"/>
  <p:tag name="KSO_WM_BEAUTIFY_FLAG" val="#wm#"/>
  <p:tag name="KSO_WM_UNIT_INDEX" val="1"/>
  <p:tag name="KSO_WM_UNIT_TYPE" val="d"/>
</p:tagLst>
</file>

<file path=ppt/tags/tag315.xml><?xml version="1.0" encoding="utf-8"?>
<p:tagLst xmlns:p="http://schemas.openxmlformats.org/presentationml/2006/main">
  <p:tag name="AS_UNIQUEID" val="2734"/>
  <p:tag name="KSO_WM_BEAUTIFY_FLAG" val="#wm#"/>
  <p:tag name="KSO_WM_UNIT_INDEX" val="2"/>
  <p:tag name="KSO_WM_UNIT_SUBTYPE" val="a"/>
  <p:tag name="KSO_WM_UNIT_TEXT_SUBTYPE" val="a"/>
  <p:tag name="KSO_WM_UNIT_TYPE" val="f"/>
</p:tagLst>
</file>

<file path=ppt/tags/tag316.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317.xml><?xml version="1.0" encoding="utf-8"?>
<p:tagLst xmlns:p="http://schemas.openxmlformats.org/presentationml/2006/main">
  <p:tag name="AS_UNIQUEID" val="2735"/>
</p:tagLst>
</file>

<file path=ppt/tags/tag318.xml><?xml version="1.0" encoding="utf-8"?>
<p:tagLst xmlns:p="http://schemas.openxmlformats.org/presentationml/2006/main">
  <p:tag name="AS_UNIQUEID" val="2736"/>
  <p:tag name="KSO_WM_BEAUTIFY_FLAG" val="#wm#"/>
  <p:tag name="KSO_WM_UNIT_INDEX" val="1"/>
  <p:tag name="KSO_WM_UNIT_TYPE" val="d"/>
</p:tagLst>
</file>

<file path=ppt/tags/tag319.xml><?xml version="1.0" encoding="utf-8"?>
<p:tagLst xmlns:p="http://schemas.openxmlformats.org/presentationml/2006/main">
  <p:tag name="AS_UNIQUEID" val="2737"/>
  <p:tag name="KSO_WM_BEAUTIFY_FLAG" val="#wm#"/>
  <p:tag name="KSO_WM_UNIT_INDEX" val="2"/>
  <p:tag name="KSO_WM_UNIT_SUBTYPE" val="a"/>
  <p:tag name="KSO_WM_UNIT_TEXT_SUBTYPE" val="a"/>
  <p:tag name="KSO_WM_UNIT_TYPE" val="f"/>
</p:tagLst>
</file>

<file path=ppt/tags/tag32.xml><?xml version="1.0" encoding="utf-8"?>
<p:tagLst xmlns:p="http://schemas.openxmlformats.org/presentationml/2006/main">
  <p:tag name="AS_UNIQUEID" val="248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20.xml><?xml version="1.0" encoding="utf-8"?>
<p:tagLst xmlns:p="http://schemas.openxmlformats.org/presentationml/2006/main">
  <p:tag name="AS_UNIQUEID" val="2738"/>
  <p:tag name="KSO_WM_BEAUTIFY_FLAG" val="#wm#"/>
  <p:tag name="KSO_WM_UNIT_INDEX" val="3"/>
  <p:tag name="KSO_WM_UNIT_SUBTYPE" val="a"/>
  <p:tag name="KSO_WM_UNIT_TEXT_SUBTYPE" val="a"/>
  <p:tag name="KSO_WM_UNIT_TYPE" val="f"/>
</p:tagLst>
</file>

<file path=ppt/tags/tag321.xml><?xml version="1.0" encoding="utf-8"?>
<p:tagLst xmlns:p="http://schemas.openxmlformats.org/presentationml/2006/main">
  <p:tag name="AS_UNIQUEID" val="2739"/>
  <p:tag name="KSO_WM_BEAUTIFY_FLAG" val="#wm#"/>
  <p:tag name="KSO_WM_UNIT_INDEX" val="4"/>
  <p:tag name="KSO_WM_UNIT_SUBTYPE" val="a"/>
  <p:tag name="KSO_WM_UNIT_TEXT_SUBTYPE" val="a"/>
  <p:tag name="KSO_WM_UNIT_TYPE" val="f"/>
</p:tagLst>
</file>

<file path=ppt/tags/tag322.xml><?xml version="1.0" encoding="utf-8"?>
<p:tagLst xmlns:p="http://schemas.openxmlformats.org/presentationml/2006/main">
  <p:tag name="AS_UNIQUEID" val="2740"/>
  <p:tag name="KSO_WM_BEAUTIFY_FLAG" val="#wm#"/>
  <p:tag name="KSO_WM_UNIT_INDEX" val="5"/>
  <p:tag name="KSO_WM_UNIT_TYPE" val="d"/>
</p:tagLst>
</file>

<file path=ppt/tags/tag323.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324.xml><?xml version="1.0" encoding="utf-8"?>
<p:tagLst xmlns:p="http://schemas.openxmlformats.org/presentationml/2006/main">
  <p:tag name="AS_UNIQUEID" val="2741"/>
</p:tagLst>
</file>

<file path=ppt/tags/tag325.xml><?xml version="1.0" encoding="utf-8"?>
<p:tagLst xmlns:p="http://schemas.openxmlformats.org/presentationml/2006/main">
  <p:tag name="AS_UNIQUEID" val="2742"/>
</p:tagLst>
</file>

<file path=ppt/tags/tag326.xml><?xml version="1.0" encoding="utf-8"?>
<p:tagLst xmlns:p="http://schemas.openxmlformats.org/presentationml/2006/main">
  <p:tag name="AS_UNIQUEID" val="2743"/>
</p:tagLst>
</file>

<file path=ppt/tags/tag327.xml><?xml version="1.0" encoding="utf-8"?>
<p:tagLst xmlns:p="http://schemas.openxmlformats.org/presentationml/2006/main">
  <p:tag name="AS_UNIQUEID" val="2744"/>
</p:tagLst>
</file>

<file path=ppt/tags/tag328.xml><?xml version="1.0" encoding="utf-8"?>
<p:tagLst xmlns:p="http://schemas.openxmlformats.org/presentationml/2006/main">
  <p:tag name="AS_UNIQUEID" val="2745"/>
</p:tagLst>
</file>

<file path=ppt/tags/tag329.xml><?xml version="1.0" encoding="utf-8"?>
<p:tagLst xmlns:p="http://schemas.openxmlformats.org/presentationml/2006/main">
  <p:tag name="AS_UNIQUEID" val="2746"/>
  <p:tag name="KSO_WM_BEAUTIFY_FLAG" val="#wm#"/>
  <p:tag name="KSO_WM_UNIT_INDEX" val="1"/>
  <p:tag name="KSO_WM_UNIT_TYPE" val="d"/>
</p:tagLst>
</file>

<file path=ppt/tags/tag33.xml><?xml version="1.0" encoding="utf-8"?>
<p:tagLst xmlns:p="http://schemas.openxmlformats.org/presentationml/2006/main">
  <p:tag name="AS_UNIQUEID" val="248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0.xml><?xml version="1.0" encoding="utf-8"?>
<p:tagLst xmlns:p="http://schemas.openxmlformats.org/presentationml/2006/main">
  <p:tag name="AS_UNIQUEID" val="2747"/>
  <p:tag name="KSO_WM_BEAUTIFY_FLAG" val="#wm#"/>
  <p:tag name="KSO_WM_UNIT_INDEX" val="2"/>
  <p:tag name="KSO_WM_UNIT_SUBTYPE" val="a"/>
  <p:tag name="KSO_WM_UNIT_TEXT_SUBTYPE" val="a"/>
  <p:tag name="KSO_WM_UNIT_TYPE" val="f"/>
</p:tagLst>
</file>

<file path=ppt/tags/tag331.xml><?xml version="1.0" encoding="utf-8"?>
<p:tagLst xmlns:p="http://schemas.openxmlformats.org/presentationml/2006/main">
  <p:tag name="AS_UNIQUEID" val="2748"/>
  <p:tag name="KSO_WM_BEAUTIFY_FLAG" val="#wm#"/>
  <p:tag name="KSO_WM_UNIT_INDEX" val="3"/>
  <p:tag name="KSO_WM_UNIT_TYPE" val="β"/>
</p:tagLst>
</file>

<file path=ppt/tags/tag332.xml><?xml version="1.0" encoding="utf-8"?>
<p:tagLst xmlns:p="http://schemas.openxmlformats.org/presentationml/2006/main">
  <p:tag name="AS_UNIQUEID" val="2749"/>
  <p:tag name="KSO_WM_BEAUTIFY_FLAG" val="#wm#"/>
  <p:tag name="KSO_WM_UNIT_INDEX" val="4"/>
  <p:tag name="KSO_WM_UNIT_TYPE" val="d"/>
</p:tagLst>
</file>

<file path=ppt/tags/tag333.xml><?xml version="1.0" encoding="utf-8"?>
<p:tagLst xmlns:p="http://schemas.openxmlformats.org/presentationml/2006/main">
  <p:tag name="AS_UNIQUEID" val="2456"/>
  <p:tag name="KSO_WM_BEAUTIFY_FLAG" val="#wm#"/>
  <p:tag name="KSO_WM_UNIT_INDEX" val="5"/>
  <p:tag name="KSO_WM_UNIT_SUBTYPE" val="a"/>
  <p:tag name="KSO_WM_UNIT_TEXT_FILL_FORE_SCHEMECOLOR_INDEX" val="14"/>
  <p:tag name="KSO_WM_UNIT_TEXT_FILL_FORE_SCHEMECOLOR_INDEX_BRIGHTNESS" val="0"/>
  <p:tag name="KSO_WM_UNIT_TEXT_FILL_TYPE" val="1"/>
  <p:tag name="KSO_WM_UNIT_TEXT_SUBTYPE" val="a"/>
  <p:tag name="KSO_WM_UNIT_TYPE" val="f"/>
</p:tagLst>
</file>

<file path=ppt/tags/tag334.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335.xml><?xml version="1.0" encoding="utf-8"?>
<p:tagLst xmlns:p="http://schemas.openxmlformats.org/presentationml/2006/main">
  <p:tag name="AS_UNIQUEID" val="2750"/>
</p:tagLst>
</file>

<file path=ppt/tags/tag336.xml><?xml version="1.0" encoding="utf-8"?>
<p:tagLst xmlns:p="http://schemas.openxmlformats.org/presentationml/2006/main">
  <p:tag name="AS_UNIQUEID" val="2751"/>
  <p:tag name="KSO_WM_BEAUTIFY_FLAG" val="#wm#"/>
  <p:tag name="KSO_WM_UNIT_INDEX" val="1"/>
  <p:tag name="KSO_WM_UNIT_TYPE" val="d"/>
</p:tagLst>
</file>

<file path=ppt/tags/tag337.xml><?xml version="1.0" encoding="utf-8"?>
<p:tagLst xmlns:p="http://schemas.openxmlformats.org/presentationml/2006/main">
  <p:tag name="AS_UNIQUEID" val="2752"/>
  <p:tag name="KSO_WM_BEAUTIFY_FLAG" val="#wm#"/>
  <p:tag name="KSO_WM_UNIT_INDEX" val="2"/>
  <p:tag name="KSO_WM_UNIT_TYPE" val="β"/>
</p:tagLst>
</file>

<file path=ppt/tags/tag338.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339.xml><?xml version="1.0" encoding="utf-8"?>
<p:tagLst xmlns:p="http://schemas.openxmlformats.org/presentationml/2006/main">
  <p:tag name="AS_UNIQUEID" val="2753"/>
</p:tagLst>
</file>

<file path=ppt/tags/tag34.xml><?xml version="1.0" encoding="utf-8"?>
<p:tagLst xmlns:p="http://schemas.openxmlformats.org/presentationml/2006/main">
  <p:tag name="AS_UNIQUEID" val="249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40.xml><?xml version="1.0" encoding="utf-8"?>
<p:tagLst xmlns:p="http://schemas.openxmlformats.org/presentationml/2006/main">
  <p:tag name="AS_UNIQUEID" val="2754"/>
  <p:tag name="KSO_WM_BEAUTIFY_FLAG" val="#wm#"/>
  <p:tag name="KSO_WM_UNIT_INDEX" val="1"/>
  <p:tag name="KSO_WM_UNIT_TYPE" val="d"/>
</p:tagLst>
</file>

<file path=ppt/tags/tag341.xml><?xml version="1.0" encoding="utf-8"?>
<p:tagLst xmlns:p="http://schemas.openxmlformats.org/presentationml/2006/main">
  <p:tag name="AS_UNIQUEID" val="2755"/>
  <p:tag name="KSO_WM_BEAUTIFY_FLAG" val="#wm#"/>
  <p:tag name="KSO_WM_UNIT_INDEX" val="2"/>
  <p:tag name="KSO_WM_UNIT_TYPE" val="β"/>
</p:tagLst>
</file>

<file path=ppt/tags/tag342.xml><?xml version="1.0" encoding="utf-8"?>
<p:tagLst xmlns:p="http://schemas.openxmlformats.org/presentationml/2006/main">
  <p:tag name="AS_UNIQUEID" val="2756"/>
  <p:tag name="KSO_WM_BEAUTIFY_FLAG" val="#wm#"/>
  <p:tag name="KSO_WM_UNIT_INDEX" val="3"/>
  <p:tag name="KSO_WM_UNIT_TYPE" val="d"/>
</p:tagLst>
</file>

<file path=ppt/tags/tag343.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344.xml><?xml version="1.0" encoding="utf-8"?>
<p:tagLst xmlns:p="http://schemas.openxmlformats.org/presentationml/2006/main">
  <p:tag name="AS_UNIQUEID" val="2757"/>
</p:tagLst>
</file>

<file path=ppt/tags/tag345.xml><?xml version="1.0" encoding="utf-8"?>
<p:tagLst xmlns:p="http://schemas.openxmlformats.org/presentationml/2006/main">
  <p:tag name="AS_UNIQUEID" val="2758"/>
  <p:tag name="KSO_WM_BEAUTIFY_FLAG" val="#wm#"/>
  <p:tag name="KSO_WM_UNIT_INDEX" val="1"/>
  <p:tag name="KSO_WM_UNIT_TYPE" val="d"/>
</p:tagLst>
</file>

<file path=ppt/tags/tag346.xml><?xml version="1.0" encoding="utf-8"?>
<p:tagLst xmlns:p="http://schemas.openxmlformats.org/presentationml/2006/main">
  <p:tag name="AS_UNIQUEID" val="2759"/>
  <p:tag name="KSO_WM_BEAUTIFY_FLAG" val="#wm#"/>
  <p:tag name="KSO_WM_UNIT_INDEX" val="2"/>
  <p:tag name="KSO_WM_UNIT_SUBTYPE" val="a"/>
  <p:tag name="KSO_WM_UNIT_TEXT_SUBTYPE" val="a"/>
  <p:tag name="KSO_WM_UNIT_TYPE" val="f"/>
</p:tagLst>
</file>

<file path=ppt/tags/tag347.xml><?xml version="1.0" encoding="utf-8"?>
<p:tagLst xmlns:p="http://schemas.openxmlformats.org/presentationml/2006/main">
  <p:tag name="AS_UNIQUEID" val="2760"/>
  <p:tag name="KSO_WM_BEAUTIFY_FLAG" val="#wm#"/>
  <p:tag name="KSO_WM_UNIT_INDEX" val="3"/>
  <p:tag name="KSO_WM_UNIT_TYPE" val="d"/>
</p:tagLst>
</file>

<file path=ppt/tags/tag348.xml><?xml version="1.0" encoding="utf-8"?>
<p:tagLst xmlns:p="http://schemas.openxmlformats.org/presentationml/2006/main">
  <p:tag name="AS_UNIQUEID" val="2456"/>
  <p:tag name="KSO_WM_BEAUTIFY_FLAG" val="#wm#"/>
  <p:tag name="KSO_WM_UNIT_INDEX" val="4"/>
  <p:tag name="KSO_WM_UNIT_SUBTYPE" val="a"/>
  <p:tag name="KSO_WM_UNIT_TEXT_FILL_FORE_SCHEMECOLOR_INDEX" val="14"/>
  <p:tag name="KSO_WM_UNIT_TEXT_FILL_FORE_SCHEMECOLOR_INDEX_BRIGHTNESS" val="0"/>
  <p:tag name="KSO_WM_UNIT_TEXT_FILL_TYPE" val="1"/>
  <p:tag name="KSO_WM_UNIT_TEXT_SUBTYPE" val="a"/>
  <p:tag name="KSO_WM_UNIT_TYPE" val="f"/>
</p:tagLst>
</file>

<file path=ppt/tags/tag349.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35.xml><?xml version="1.0" encoding="utf-8"?>
<p:tagLst xmlns:p="http://schemas.openxmlformats.org/presentationml/2006/main">
  <p:tag name="AS_UNIQUEID" val="2491"/>
</p:tagLst>
</file>

<file path=ppt/tags/tag350.xml><?xml version="1.0" encoding="utf-8"?>
<p:tagLst xmlns:p="http://schemas.openxmlformats.org/presentationml/2006/main">
  <p:tag name="AS_UNIQUEID" val="2761"/>
</p:tagLst>
</file>

<file path=ppt/tags/tag351.xml><?xml version="1.0" encoding="utf-8"?>
<p:tagLst xmlns:p="http://schemas.openxmlformats.org/presentationml/2006/main">
  <p:tag name="AS_UNIQUEID" val="2762"/>
</p:tagLst>
</file>

<file path=ppt/tags/tag352.xml><?xml version="1.0" encoding="utf-8"?>
<p:tagLst xmlns:p="http://schemas.openxmlformats.org/presentationml/2006/main">
  <p:tag name="AS_UNIQUEID" val="2763"/>
</p:tagLst>
</file>

<file path=ppt/tags/tag353.xml><?xml version="1.0" encoding="utf-8"?>
<p:tagLst xmlns:p="http://schemas.openxmlformats.org/presentationml/2006/main">
  <p:tag name="AS_UNIQUEID" val="2764"/>
</p:tagLst>
</file>

<file path=ppt/tags/tag354.xml><?xml version="1.0" encoding="utf-8"?>
<p:tagLst xmlns:p="http://schemas.openxmlformats.org/presentationml/2006/main">
  <p:tag name="AS_UNIQUEID" val="2765"/>
  <p:tag name="KSO_WM_BEAUTIFY_FLAG" val="#wm#"/>
  <p:tag name="KSO_WM_UNIT_INDEX" val="1"/>
  <p:tag name="KSO_WM_UNIT_TYPE" val="d"/>
</p:tagLst>
</file>

<file path=ppt/tags/tag355.xml><?xml version="1.0" encoding="utf-8"?>
<p:tagLst xmlns:p="http://schemas.openxmlformats.org/presentationml/2006/main">
  <p:tag name="AS_UNIQUEID" val="2766"/>
  <p:tag name="KSO_WM_BEAUTIFY_FLAG" val="#wm#"/>
  <p:tag name="KSO_WM_UNIT_INDEX" val="2"/>
  <p:tag name="KSO_WM_UNIT_SUBTYPE" val="a"/>
  <p:tag name="KSO_WM_UNIT_TEXT_SUBTYPE" val="a"/>
  <p:tag name="KSO_WM_UNIT_TYPE" val="f"/>
</p:tagLst>
</file>

<file path=ppt/tags/tag356.xml><?xml version="1.0" encoding="utf-8"?>
<p:tagLst xmlns:p="http://schemas.openxmlformats.org/presentationml/2006/main">
  <p:tag name="AS_UNIQUEID" val="2767"/>
  <p:tag name="KSO_WM_BEAUTIFY_FLAG" val="#wm#"/>
  <p:tag name="KSO_WM_UNIT_INDEX" val="3"/>
  <p:tag name="KSO_WM_UNIT_SUBTYPE" val="a"/>
  <p:tag name="KSO_WM_UNIT_TEXT_SUBTYPE" val="a"/>
  <p:tag name="KSO_WM_UNIT_TYPE" val="f"/>
</p:tagLst>
</file>

<file path=ppt/tags/tag357.xml><?xml version="1.0" encoding="utf-8"?>
<p:tagLst xmlns:p="http://schemas.openxmlformats.org/presentationml/2006/main">
  <p:tag name="AS_UNIQUEID" val="2768"/>
  <p:tag name="KSO_WM_BEAUTIFY_FLAG" val="#wm#"/>
  <p:tag name="KSO_WM_UNIT_INDEX" val="4"/>
  <p:tag name="KSO_WM_UNIT_TYPE" val="d"/>
</p:tagLst>
</file>

<file path=ppt/tags/tag358.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359.xml><?xml version="1.0" encoding="utf-8"?>
<p:tagLst xmlns:p="http://schemas.openxmlformats.org/presentationml/2006/main">
  <p:tag name="AS_UNIQUEID" val="2769"/>
</p:tagLst>
</file>

<file path=ppt/tags/tag36.xml><?xml version="1.0" encoding="utf-8"?>
<p:tagLst xmlns:p="http://schemas.openxmlformats.org/presentationml/2006/main">
  <p:tag name="AS_UNIQUEID" val="2492"/>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60.xml><?xml version="1.0" encoding="utf-8"?>
<p:tagLst xmlns:p="http://schemas.openxmlformats.org/presentationml/2006/main">
  <p:tag name="AS_UNIQUEID" val="2770"/>
  <p:tag name="KSO_WM_BEAUTIFY_FLAG" val="#wm#"/>
  <p:tag name="KSO_WM_UNIT_INDEX" val="1"/>
  <p:tag name="KSO_WM_UNIT_TYPE" val="d"/>
</p:tagLst>
</file>

<file path=ppt/tags/tag361.xml><?xml version="1.0" encoding="utf-8"?>
<p:tagLst xmlns:p="http://schemas.openxmlformats.org/presentationml/2006/main">
  <p:tag name="AS_UNIQUEID" val="2771"/>
  <p:tag name="KSO_WM_BEAUTIFY_FLAG" val="#wm#"/>
  <p:tag name="KSO_WM_UNIT_INDEX" val="2"/>
  <p:tag name="KSO_WM_UNIT_SUBTYPE" val="a"/>
  <p:tag name="KSO_WM_UNIT_TEXT_SUBTYPE" val="a"/>
  <p:tag name="KSO_WM_UNIT_TYPE" val="f"/>
</p:tagLst>
</file>

<file path=ppt/tags/tag362.xml><?xml version="1.0" encoding="utf-8"?>
<p:tagLst xmlns:p="http://schemas.openxmlformats.org/presentationml/2006/main">
  <p:tag name="AS_UNIQUEID" val="2772"/>
  <p:tag name="KSO_WM_BEAUTIFY_FLAG" val="#wm#"/>
  <p:tag name="KSO_WM_UNIT_INDEX" val="3"/>
  <p:tag name="KSO_WM_UNIT_SUBTYPE" val="a"/>
  <p:tag name="KSO_WM_UNIT_TEXT_SUBTYPE" val="a"/>
  <p:tag name="KSO_WM_UNIT_TYPE" val="f"/>
</p:tagLst>
</file>

<file path=ppt/tags/tag363.xml><?xml version="1.0" encoding="utf-8"?>
<p:tagLst xmlns:p="http://schemas.openxmlformats.org/presentationml/2006/main">
  <p:tag name="AS_UNIQUEID" val="2773"/>
  <p:tag name="KSO_WM_BEAUTIFY_FLAG" val="#wm#"/>
  <p:tag name="KSO_WM_UNIT_INDEX" val="4"/>
  <p:tag name="KSO_WM_UNIT_TYPE" val="d"/>
</p:tagLst>
</file>

<file path=ppt/tags/tag364.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365.xml><?xml version="1.0" encoding="utf-8"?>
<p:tagLst xmlns:p="http://schemas.openxmlformats.org/presentationml/2006/main">
  <p:tag name="AS_UNIQUEID" val="2774"/>
</p:tagLst>
</file>

<file path=ppt/tags/tag366.xml><?xml version="1.0" encoding="utf-8"?>
<p:tagLst xmlns:p="http://schemas.openxmlformats.org/presentationml/2006/main">
  <p:tag name="AS_UNIQUEID" val="2775"/>
  <p:tag name="KSO_WM_BEAUTIFY_FLAG" val="#wm#"/>
  <p:tag name="KSO_WM_UNIT_INDEX" val="1"/>
  <p:tag name="KSO_WM_UNIT_TYPE" val="d"/>
</p:tagLst>
</file>

<file path=ppt/tags/tag367.xml><?xml version="1.0" encoding="utf-8"?>
<p:tagLst xmlns:p="http://schemas.openxmlformats.org/presentationml/2006/main">
  <p:tag name="AS_UNIQUEID" val="2776"/>
  <p:tag name="KSO_WM_BEAUTIFY_FLAG" val="#wm#"/>
  <p:tag name="KSO_WM_UNIT_INDEX" val="2"/>
  <p:tag name="KSO_WM_UNIT_SUBTYPE" val="a"/>
  <p:tag name="KSO_WM_UNIT_TEXT_SUBTYPE" val="a"/>
  <p:tag name="KSO_WM_UNIT_TYPE" val="f"/>
</p:tagLst>
</file>

<file path=ppt/tags/tag368.xml><?xml version="1.0" encoding="utf-8"?>
<p:tagLst xmlns:p="http://schemas.openxmlformats.org/presentationml/2006/main">
  <p:tag name="AS_UNIQUEID" val="2777"/>
  <p:tag name="KSO_WM_BEAUTIFY_FLAG" val="#wm#"/>
  <p:tag name="KSO_WM_UNIT_INDEX" val="3"/>
  <p:tag name="KSO_WM_UNIT_TYPE" val="d"/>
</p:tagLst>
</file>

<file path=ppt/tags/tag369.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37.xml><?xml version="1.0" encoding="utf-8"?>
<p:tagLst xmlns:p="http://schemas.openxmlformats.org/presentationml/2006/main">
  <p:tag name="AS_UNIQUEID" val="2493"/>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70.xml><?xml version="1.0" encoding="utf-8"?>
<p:tagLst xmlns:p="http://schemas.openxmlformats.org/presentationml/2006/main">
  <p:tag name="AS_UNIQUEID" val="2778"/>
</p:tagLst>
</file>

<file path=ppt/tags/tag371.xml><?xml version="1.0" encoding="utf-8"?>
<p:tagLst xmlns:p="http://schemas.openxmlformats.org/presentationml/2006/main">
  <p:tag name="AS_UNIQUEID" val="2779"/>
</p:tagLst>
</file>

<file path=ppt/tags/tag372.xml><?xml version="1.0" encoding="utf-8"?>
<p:tagLst xmlns:p="http://schemas.openxmlformats.org/presentationml/2006/main">
  <p:tag name="AS_UNIQUEID" val="2780"/>
</p:tagLst>
</file>

<file path=ppt/tags/tag373.xml><?xml version="1.0" encoding="utf-8"?>
<p:tagLst xmlns:p="http://schemas.openxmlformats.org/presentationml/2006/main">
  <p:tag name="AS_UNIQUEID" val="2781"/>
</p:tagLst>
</file>

<file path=ppt/tags/tag374.xml><?xml version="1.0" encoding="utf-8"?>
<p:tagLst xmlns:p="http://schemas.openxmlformats.org/presentationml/2006/main">
  <p:tag name="AS_UNIQUEID" val="2782"/>
  <p:tag name="KSO_WM_BEAUTIFY_FLAG" val="#wm#"/>
  <p:tag name="KSO_WM_UNIT_INDEX" val="1"/>
  <p:tag name="KSO_WM_UNIT_TYPE" val="d"/>
</p:tagLst>
</file>

<file path=ppt/tags/tag375.xml><?xml version="1.0" encoding="utf-8"?>
<p:tagLst xmlns:p="http://schemas.openxmlformats.org/presentationml/2006/main">
  <p:tag name="AS_UNIQUEID" val="2783"/>
  <p:tag name="KSO_WM_BEAUTIFY_FLAG" val="#wm#"/>
  <p:tag name="KSO_WM_UNIT_INDEX" val="2"/>
  <p:tag name="KSO_WM_UNIT_SUBTYPE" val="a"/>
  <p:tag name="KSO_WM_UNIT_TEXT_SUBTYPE" val="a"/>
  <p:tag name="KSO_WM_UNIT_TYPE" val="f"/>
</p:tagLst>
</file>

<file path=ppt/tags/tag376.xml><?xml version="1.0" encoding="utf-8"?>
<p:tagLst xmlns:p="http://schemas.openxmlformats.org/presentationml/2006/main">
  <p:tag name="AS_UNIQUEID" val="2784"/>
  <p:tag name="KSO_WM_BEAUTIFY_FLAG" val="#wm#"/>
  <p:tag name="KSO_WM_UNIT_INDEX" val="3"/>
  <p:tag name="KSO_WM_UNIT_SUBTYPE" val="a"/>
  <p:tag name="KSO_WM_UNIT_TEXT_SUBTYPE" val="a"/>
  <p:tag name="KSO_WM_UNIT_TYPE" val="f"/>
</p:tagLst>
</file>

<file path=ppt/tags/tag377.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378.xml><?xml version="1.0" encoding="utf-8"?>
<p:tagLst xmlns:p="http://schemas.openxmlformats.org/presentationml/2006/main">
  <p:tag name="AS_UNIQUEID" val="2785"/>
</p:tagLst>
</file>

<file path=ppt/tags/tag379.xml><?xml version="1.0" encoding="utf-8"?>
<p:tagLst xmlns:p="http://schemas.openxmlformats.org/presentationml/2006/main">
  <p:tag name="AS_UNIQUEID" val="2786"/>
  <p:tag name="KSO_WM_BEAUTIFY_FLAG" val="#wm#"/>
  <p:tag name="KSO_WM_UNIT_INDEX" val="1"/>
  <p:tag name="KSO_WM_UNIT_TYPE" val="d"/>
</p:tagLst>
</file>

<file path=ppt/tags/tag38.xml><?xml version="1.0" encoding="utf-8"?>
<p:tagLst xmlns:p="http://schemas.openxmlformats.org/presentationml/2006/main">
  <p:tag name="AS_UNIQUEID" val="2494"/>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80.xml><?xml version="1.0" encoding="utf-8"?>
<p:tagLst xmlns:p="http://schemas.openxmlformats.org/presentationml/2006/main">
  <p:tag name="AS_UNIQUEID" val="2787"/>
  <p:tag name="KSO_WM_BEAUTIFY_FLAG" val="#wm#"/>
  <p:tag name="KSO_WM_UNIT_INDEX" val="2"/>
  <p:tag name="KSO_WM_UNIT_SUBTYPE" val="a"/>
  <p:tag name="KSO_WM_UNIT_TEXT_SUBTYPE" val="a"/>
  <p:tag name="KSO_WM_UNIT_TYPE" val="f"/>
</p:tagLst>
</file>

<file path=ppt/tags/tag381.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382.xml><?xml version="1.0" encoding="utf-8"?>
<p:tagLst xmlns:p="http://schemas.openxmlformats.org/presentationml/2006/main">
  <p:tag name="AS_UNIQUEID" val="2788"/>
</p:tagLst>
</file>

<file path=ppt/tags/tag383.xml><?xml version="1.0" encoding="utf-8"?>
<p:tagLst xmlns:p="http://schemas.openxmlformats.org/presentationml/2006/main">
  <p:tag name="AS_UNIQUEID" val="2789"/>
  <p:tag name="KSO_WM_BEAUTIFY_FLAG" val="#wm#"/>
  <p:tag name="KSO_WM_UNIT_INDEX" val="1"/>
  <p:tag name="KSO_WM_UNIT_TYPE" val="d"/>
</p:tagLst>
</file>

<file path=ppt/tags/tag384.xml><?xml version="1.0" encoding="utf-8"?>
<p:tagLst xmlns:p="http://schemas.openxmlformats.org/presentationml/2006/main">
  <p:tag name="AS_UNIQUEID" val="2790"/>
  <p:tag name="KSO_WM_BEAUTIFY_FLAG" val="#wm#"/>
  <p:tag name="KSO_WM_UNIT_INDEX" val="3"/>
  <p:tag name="KSO_WM_UNIT_SUBTYPE" val="a"/>
  <p:tag name="KSO_WM_UNIT_TEXT_SUBTYPE" val="a"/>
  <p:tag name="KSO_WM_UNIT_TYPE" val="f"/>
</p:tagLst>
</file>

<file path=ppt/tags/tag385.xml><?xml version="1.0" encoding="utf-8"?>
<p:tagLst xmlns:p="http://schemas.openxmlformats.org/presentationml/2006/main">
  <p:tag name="AS_UNIQUEID" val="2456"/>
  <p:tag name="KSO_WM_BEAUTIFY_FLAG" val="#wm#"/>
  <p:tag name="KSO_WM_UNIT_INDEX" val="2"/>
  <p:tag name="KSO_WM_UNIT_TEXT_FILL_FORE_SCHEMECOLOR_INDEX" val="14"/>
  <p:tag name="KSO_WM_UNIT_TEXT_FILL_FORE_SCHEMECOLOR_INDEX_BRIGHTNESS" val="0"/>
  <p:tag name="KSO_WM_UNIT_TEXT_FILL_TYPE" val="1"/>
  <p:tag name="KSO_WM_UNIT_TYPE" val="a"/>
</p:tagLst>
</file>

<file path=ppt/tags/tag386.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387.xml><?xml version="1.0" encoding="utf-8"?>
<p:tagLst xmlns:p="http://schemas.openxmlformats.org/presentationml/2006/main">
  <p:tag name="AS_UNIQUEID" val="2791"/>
</p:tagLst>
</file>

<file path=ppt/tags/tag388.xml><?xml version="1.0" encoding="utf-8"?>
<p:tagLst xmlns:p="http://schemas.openxmlformats.org/presentationml/2006/main">
  <p:tag name="AS_UNIQUEID" val="2792"/>
  <p:tag name="KSO_WM_BEAUTIFY_FLAG" val="#wm#"/>
  <p:tag name="KSO_WM_UNIT_INDEX" val="1"/>
  <p:tag name="KSO_WM_UNIT_TYPE" val="d"/>
</p:tagLst>
</file>

<file path=ppt/tags/tag389.xml><?xml version="1.0" encoding="utf-8"?>
<p:tagLst xmlns:p="http://schemas.openxmlformats.org/presentationml/2006/main">
  <p:tag name="AS_UNIQUEID" val="2793"/>
  <p:tag name="KSO_WM_BEAUTIFY_FLAG" val="#wm#"/>
  <p:tag name="KSO_WM_UNIT_INDEX" val="2"/>
  <p:tag name="KSO_WM_UNIT_SUBTYPE" val="a"/>
  <p:tag name="KSO_WM_UNIT_TEXT_SUBTYPE" val="a"/>
  <p:tag name="KSO_WM_UNIT_TYPE" val="f"/>
</p:tagLst>
</file>

<file path=ppt/tags/tag39.xml><?xml version="1.0" encoding="utf-8"?>
<p:tagLst xmlns:p="http://schemas.openxmlformats.org/presentationml/2006/main">
  <p:tag name="AS_UNIQUEID" val="2495"/>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90.xml><?xml version="1.0" encoding="utf-8"?>
<p:tagLst xmlns:p="http://schemas.openxmlformats.org/presentationml/2006/main">
  <p:tag name="AS_UNIQUEID" val="2794"/>
  <p:tag name="KSO_WM_BEAUTIFY_FLAG" val="#wm#"/>
  <p:tag name="KSO_WM_UNIT_INDEX" val="3"/>
  <p:tag name="KSO_WM_UNIT_TYPE" val="d"/>
</p:tagLst>
</file>

<file path=ppt/tags/tag391.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392.xml><?xml version="1.0" encoding="utf-8"?>
<p:tagLst xmlns:p="http://schemas.openxmlformats.org/presentationml/2006/main">
  <p:tag name="AS_OS" val="Unix 3.10 unknown"/>
  <p:tag name="AS_RELEASE_DATE" val="2023.03.31"/>
  <p:tag name="AS_TITLE" val="Aspose.Slides for Java"/>
  <p:tag name="AS_VERSION" val="23.3"/>
</p:tagLst>
</file>

<file path=ppt/tags/tag4.xml><?xml version="1.0" encoding="utf-8"?>
<p:tagLst xmlns:p="http://schemas.openxmlformats.org/presentationml/2006/main">
  <p:tag name="AS_UNIQUEID" val="2460"/>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AS_UNIQUEID" val="2496"/>
</p:tagLst>
</file>

<file path=ppt/tags/tag41.xml><?xml version="1.0" encoding="utf-8"?>
<p:tagLst xmlns:p="http://schemas.openxmlformats.org/presentationml/2006/main">
  <p:tag name="AS_UNIQUEID" val="2497"/>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2.xml><?xml version="1.0" encoding="utf-8"?>
<p:tagLst xmlns:p="http://schemas.openxmlformats.org/presentationml/2006/main">
  <p:tag name="AS_UNIQUEID" val="2498"/>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3.xml><?xml version="1.0" encoding="utf-8"?>
<p:tagLst xmlns:p="http://schemas.openxmlformats.org/presentationml/2006/main">
  <p:tag name="AS_UNIQUEID" val="2499"/>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4.xml><?xml version="1.0" encoding="utf-8"?>
<p:tagLst xmlns:p="http://schemas.openxmlformats.org/presentationml/2006/main">
  <p:tag name="AS_UNIQUEID" val="2500"/>
</p:tagLst>
</file>

<file path=ppt/tags/tag45.xml><?xml version="1.0" encoding="utf-8"?>
<p:tagLst xmlns:p="http://schemas.openxmlformats.org/presentationml/2006/main">
  <p:tag name="AS_UNIQUEID" val="250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6.xml><?xml version="1.0" encoding="utf-8"?>
<p:tagLst xmlns:p="http://schemas.openxmlformats.org/presentationml/2006/main">
  <p:tag name="AS_UNIQUEID" val="250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7.xml><?xml version="1.0" encoding="utf-8"?>
<p:tagLst xmlns:p="http://schemas.openxmlformats.org/presentationml/2006/main">
  <p:tag name="AS_UNIQUEID" val="2503"/>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8.xml><?xml version="1.0" encoding="utf-8"?>
<p:tagLst xmlns:p="http://schemas.openxmlformats.org/presentationml/2006/main">
  <p:tag name="AS_UNIQUEID" val="2504"/>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xml><?xml version="1.0" encoding="utf-8"?>
<p:tagLst xmlns:p="http://schemas.openxmlformats.org/presentationml/2006/main">
  <p:tag name="AS_UNIQUEID" val="2505"/>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xml><?xml version="1.0" encoding="utf-8"?>
<p:tagLst xmlns:p="http://schemas.openxmlformats.org/presentationml/2006/main">
  <p:tag name="AS_UNIQUEID" val="2461"/>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AS_UNIQUEID" val="250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1.xml><?xml version="1.0" encoding="utf-8"?>
<p:tagLst xmlns:p="http://schemas.openxmlformats.org/presentationml/2006/main">
  <p:tag name="AS_UNIQUEID" val="2507"/>
</p:tagLst>
</file>

<file path=ppt/tags/tag52.xml><?xml version="1.0" encoding="utf-8"?>
<p:tagLst xmlns:p="http://schemas.openxmlformats.org/presentationml/2006/main">
  <p:tag name="AS_UNIQUEID" val="250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3.xml><?xml version="1.0" encoding="utf-8"?>
<p:tagLst xmlns:p="http://schemas.openxmlformats.org/presentationml/2006/main">
  <p:tag name="AS_UNIQUEID" val="2509"/>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4.xml><?xml version="1.0" encoding="utf-8"?>
<p:tagLst xmlns:p="http://schemas.openxmlformats.org/presentationml/2006/main">
  <p:tag name="AS_UNIQUEID" val="2510"/>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5.xml><?xml version="1.0" encoding="utf-8"?>
<p:tagLst xmlns:p="http://schemas.openxmlformats.org/presentationml/2006/main">
  <p:tag name="AS_UNIQUEID" val="2511"/>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6.xml><?xml version="1.0" encoding="utf-8"?>
<p:tagLst xmlns:p="http://schemas.openxmlformats.org/presentationml/2006/main">
  <p:tag name="AS_UNIQUEID" val="2512"/>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7.xml><?xml version="1.0" encoding="utf-8"?>
<p:tagLst xmlns:p="http://schemas.openxmlformats.org/presentationml/2006/main">
  <p:tag name="AS_UNIQUEID" val="2513"/>
</p:tagLst>
</file>

<file path=ppt/tags/tag58.xml><?xml version="1.0" encoding="utf-8"?>
<p:tagLst xmlns:p="http://schemas.openxmlformats.org/presentationml/2006/main">
  <p:tag name="AS_UNIQUEID" val="2514"/>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9.xml><?xml version="1.0" encoding="utf-8"?>
<p:tagLst xmlns:p="http://schemas.openxmlformats.org/presentationml/2006/main">
  <p:tag name="AS_UNIQUEID" val="2515"/>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xml><?xml version="1.0" encoding="utf-8"?>
<p:tagLst xmlns:p="http://schemas.openxmlformats.org/presentationml/2006/main">
  <p:tag name="AS_UNIQUEID" val="2462"/>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0.xml><?xml version="1.0" encoding="utf-8"?>
<p:tagLst xmlns:p="http://schemas.openxmlformats.org/presentationml/2006/main">
  <p:tag name="AS_UNIQUEID" val="2516"/>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1.xml><?xml version="1.0" encoding="utf-8"?>
<p:tagLst xmlns:p="http://schemas.openxmlformats.org/presentationml/2006/main">
  <p:tag name="AS_UNIQUEID" val="2517"/>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2.xml><?xml version="1.0" encoding="utf-8"?>
<p:tagLst xmlns:p="http://schemas.openxmlformats.org/presentationml/2006/main">
  <p:tag name="AS_UNIQUEID" val="2518"/>
</p:tagLst>
</file>

<file path=ppt/tags/tag63.xml><?xml version="1.0" encoding="utf-8"?>
<p:tagLst xmlns:p="http://schemas.openxmlformats.org/presentationml/2006/main">
  <p:tag name="AS_UNIQUEID" val="251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4.xml><?xml version="1.0" encoding="utf-8"?>
<p:tagLst xmlns:p="http://schemas.openxmlformats.org/presentationml/2006/main">
  <p:tag name="AS_UNIQUEID" val="252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5.xml><?xml version="1.0" encoding="utf-8"?>
<p:tagLst xmlns:p="http://schemas.openxmlformats.org/presentationml/2006/main">
  <p:tag name="AS_UNIQUEID" val="2521"/>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6.xml><?xml version="1.0" encoding="utf-8"?>
<p:tagLst xmlns:p="http://schemas.openxmlformats.org/presentationml/2006/main">
  <p:tag name="AS_UNIQUEID" val="2522"/>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7.xml><?xml version="1.0" encoding="utf-8"?>
<p:tagLst xmlns:p="http://schemas.openxmlformats.org/presentationml/2006/main">
  <p:tag name="AS_UNIQUEID" val="2523"/>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8.xml><?xml version="1.0" encoding="utf-8"?>
<p:tagLst xmlns:p="http://schemas.openxmlformats.org/presentationml/2006/main">
  <p:tag name="AS_UNIQUEID" val="2524"/>
</p:tagLst>
</file>

<file path=ppt/tags/tag69.xml><?xml version="1.0" encoding="utf-8"?>
<p:tagLst xmlns:p="http://schemas.openxmlformats.org/presentationml/2006/main">
  <p:tag name="AS_UNIQUEID" val="2525"/>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7.xml><?xml version="1.0" encoding="utf-8"?>
<p:tagLst xmlns:p="http://schemas.openxmlformats.org/presentationml/2006/main">
  <p:tag name="AS_UNIQUEID" val="2463"/>
</p:tagLst>
</file>

<file path=ppt/tags/tag70.xml><?xml version="1.0" encoding="utf-8"?>
<p:tagLst xmlns:p="http://schemas.openxmlformats.org/presentationml/2006/main">
  <p:tag name="AS_UNIQUEID" val="2526"/>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71.xml><?xml version="1.0" encoding="utf-8"?>
<p:tagLst xmlns:p="http://schemas.openxmlformats.org/presentationml/2006/main">
  <p:tag name="AS_UNIQUEID" val="252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2.xml><?xml version="1.0" encoding="utf-8"?>
<p:tagLst xmlns:p="http://schemas.openxmlformats.org/presentationml/2006/main">
  <p:tag name="AS_UNIQUEID" val="252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3.xml><?xml version="1.0" encoding="utf-8"?>
<p:tagLst xmlns:p="http://schemas.openxmlformats.org/presentationml/2006/main">
  <p:tag name="AS_UNIQUEID" val="2529"/>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4.xml><?xml version="1.0" encoding="utf-8"?>
<p:tagLst xmlns:p="http://schemas.openxmlformats.org/presentationml/2006/main">
  <p:tag name="AS_UNIQUEID" val="2530"/>
</p:tagLst>
</file>

<file path=ppt/tags/tag75.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76.xml><?xml version="1.0" encoding="utf-8"?>
<p:tagLst xmlns:p="http://schemas.openxmlformats.org/presentationml/2006/main">
  <p:tag name="AS_UNIQUEID" val="2531"/>
</p:tagLst>
</file>

<file path=ppt/tags/tag77.xml><?xml version="1.0" encoding="utf-8"?>
<p:tagLst xmlns:p="http://schemas.openxmlformats.org/presentationml/2006/main">
  <p:tag name="AS_UNIQUEID" val="2532"/>
</p:tagLst>
</file>

<file path=ppt/tags/tag78.xml><?xml version="1.0" encoding="utf-8"?>
<p:tagLst xmlns:p="http://schemas.openxmlformats.org/presentationml/2006/main">
  <p:tag name="AS_UNIQUEID" val="2533"/>
</p:tagLst>
</file>

<file path=ppt/tags/tag79.xml><?xml version="1.0" encoding="utf-8"?>
<p:tagLst xmlns:p="http://schemas.openxmlformats.org/presentationml/2006/main">
  <p:tag name="AS_UNIQUEID" val="2534"/>
</p:tagLst>
</file>

<file path=ppt/tags/tag8.xml><?xml version="1.0" encoding="utf-8"?>
<p:tagLst xmlns:p="http://schemas.openxmlformats.org/presentationml/2006/main">
  <p:tag name="AS_UNIQUEID" val="2464"/>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AS_UNIQUEID" val="2535"/>
</p:tagLst>
</file>

<file path=ppt/tags/tag81.xml><?xml version="1.0" encoding="utf-8"?>
<p:tagLst xmlns:p="http://schemas.openxmlformats.org/presentationml/2006/main">
  <p:tag name="AS_UNIQUEID" val="2536"/>
</p:tagLst>
</file>

<file path=ppt/tags/tag82.xml><?xml version="1.0" encoding="utf-8"?>
<p:tagLst xmlns:p="http://schemas.openxmlformats.org/presentationml/2006/main">
  <p:tag name="AS_UNIQUEID" val="2537"/>
</p:tagLst>
</file>

<file path=ppt/tags/tag83.xml><?xml version="1.0" encoding="utf-8"?>
<p:tagLst xmlns:p="http://schemas.openxmlformats.org/presentationml/2006/main">
  <p:tag name="AS_UNIQUEID" val="2538"/>
</p:tagLst>
</file>

<file path=ppt/tags/tag84.xml><?xml version="1.0" encoding="utf-8"?>
<p:tagLst xmlns:p="http://schemas.openxmlformats.org/presentationml/2006/main">
  <p:tag name="AS_UNIQUEID" val="2539"/>
  <p:tag name="KSO_WM_BEAUTIFY_FLAG" val="#wm#"/>
  <p:tag name="KSO_WM_TAG_VERSION" val="3.0"/>
  <p:tag name="KSO_WM_TEMPLATE_CATEGORY" val="custom"/>
  <p:tag name="KSO_WM_TEMPLATE_INDEX" val="20235894"/>
  <p:tag name="KSO_WM_UNIT_COMPATIBLE" val="0"/>
  <p:tag name="KSO_WM_UNIT_DIAGRAM_ISNUMVISUAL" val="0"/>
  <p:tag name="KSO_WM_UNIT_DIAGRAM_ISREFERUNIT" val="0"/>
  <p:tag name="KSO_WM_UNIT_HIGHLIGHT" val="0"/>
  <p:tag name="KSO_WM_UNIT_ID" val="custom20235894_1*a*1"/>
  <p:tag name="KSO_WM_UNIT_INDEX" val="1"/>
  <p:tag name="KSO_WM_UNIT_ISCONTENTSTITLE" val="0"/>
  <p:tag name="KSO_WM_UNIT_ISNUMDGMTITLE" val="0"/>
  <p:tag name="KSO_WM_UNIT_LAYERLEVEL" val="1"/>
  <p:tag name="KSO_WM_UNIT_NOCLEAR" val="0"/>
  <p:tag name="KSO_WM_UNIT_PRESET_TEXT" val="单击此处&#10;添加文档标题"/>
  <p:tag name="KSO_WM_UNIT_TEXT_TYPE" val="1"/>
  <p:tag name="KSO_WM_UNIT_TYPE" val="a"/>
</p:tagLst>
</file>

<file path=ppt/tags/tag85.xml><?xml version="1.0" encoding="utf-8"?>
<p:tagLst xmlns:p="http://schemas.openxmlformats.org/presentationml/2006/main">
  <p:tag name="KSO_WM_BEAUTIFY_FLAG" val="#wm#"/>
  <p:tag name="KSO_WM_SLIDE_ID" val="custom20235894_1"/>
  <p:tag name="KSO_WM_SLIDE_INDEX" val="1"/>
  <p:tag name="KSO_WM_SLIDE_ITEM_CNT" val="0"/>
  <p:tag name="KSO_WM_SLIDE_LAYOUT" val="a_b_f"/>
  <p:tag name="KSO_WM_SLIDE_LAYOUT_CNT" val="1_1_2"/>
  <p:tag name="KSO_WM_SLIDE_SUBTYPE" val="pureTxt"/>
  <p:tag name="KSO_WM_SLIDE_THEME_ID" val="3332912"/>
  <p:tag name="KSO_WM_SLIDE_THEME_NAME" val="城市线条职场办公商务风"/>
  <p:tag name="KSO_WM_SLIDE_TYPE" val="title"/>
  <p:tag name="KSO_WM_TAG_VERSION" val="3.0"/>
  <p:tag name="KSO_WM_TEMPLATE_CATEGORY" val="custom"/>
  <p:tag name="KSO_WM_TEMPLATE_COLOR_TYPE" val="0"/>
  <p:tag name="KSO_WM_TEMPLATE_INDEX" val="20235894"/>
  <p:tag name="KSO_WM_TEMPLATE_MASTER_TYPE" val="0"/>
  <p:tag name="KSO_WM_TEMPLATE_SUBCATEGORY" val="29"/>
  <p:tag name="KSO_WM_TEMPLATE_THUMBS_INDEX" val="1、9"/>
</p:tagLst>
</file>

<file path=ppt/tags/tag86.xml><?xml version="1.0" encoding="utf-8"?>
<p:tagLst xmlns:p="http://schemas.openxmlformats.org/presentationml/2006/main">
  <p:tag name="AS_UNIQUEID" val="2540"/>
</p:tagLst>
</file>

<file path=ppt/tags/tag87.xml><?xml version="1.0" encoding="utf-8"?>
<p:tagLst xmlns:p="http://schemas.openxmlformats.org/presentationml/2006/main">
  <p:tag name="AS_UNIQUEID" val="2541"/>
</p:tagLst>
</file>

<file path=ppt/tags/tag88.xml><?xml version="1.0" encoding="utf-8"?>
<p:tagLst xmlns:p="http://schemas.openxmlformats.org/presentationml/2006/main">
  <p:tag name="AS_UNIQUEID" val="2542"/>
</p:tagLst>
</file>

<file path=ppt/tags/tag89.xml><?xml version="1.0" encoding="utf-8"?>
<p:tagLst xmlns:p="http://schemas.openxmlformats.org/presentationml/2006/main">
  <p:tag name="AS_UNIQUEID" val="2543"/>
</p:tagLst>
</file>

<file path=ppt/tags/tag9.xml><?xml version="1.0" encoding="utf-8"?>
<p:tagLst xmlns:p="http://schemas.openxmlformats.org/presentationml/2006/main">
  <p:tag name="AS_UNIQUEID" val="2465"/>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AS_UNIQUEID" val="2544"/>
  <p:tag name="KSO_WM_BEAUTIFY_FLAG" val="#wm#"/>
  <p:tag name="KSO_WM_UNIT_INDEX" val="1"/>
  <p:tag name="KSO_WM_UNIT_TYPE" val="d"/>
</p:tagLst>
</file>

<file path=ppt/tags/tag91.xml><?xml version="1.0" encoding="utf-8"?>
<p:tagLst xmlns:p="http://schemas.openxmlformats.org/presentationml/2006/main">
  <p:tag name="AS_UNIQUEID" val="2545"/>
  <p:tag name="KSO_WM_BEAUTIFY_FLAG" val="#wm#"/>
  <p:tag name="KSO_WM_UNIT_INDEX" val="3"/>
  <p:tag name="KSO_WM_UNIT_TYPE" val="β"/>
</p:tagLst>
</file>

<file path=ppt/tags/tag92.xml><?xml version="1.0" encoding="utf-8"?>
<p:tagLst xmlns:p="http://schemas.openxmlformats.org/presentationml/2006/main">
  <p:tag name="AS_UNIQUEID" val="2546"/>
  <p:tag name="KSO_WM_BEAUTIFY_FLAG" val="#wm#"/>
  <p:tag name="KSO_WM_UNIT_INDEX" val="4"/>
  <p:tag name="KSO_WM_UNIT_TYPE" val="d"/>
</p:tagLst>
</file>

<file path=ppt/tags/tag93.xml><?xml version="1.0" encoding="utf-8"?>
<p:tagLst xmlns:p="http://schemas.openxmlformats.org/presentationml/2006/main">
  <p:tag name="AS_UNIQUEID" val="2456"/>
  <p:tag name="KSO_WM_BEAUTIFY_FLAG" val="#wm#"/>
  <p:tag name="KSO_WM_UNIT_INDEX" val="2"/>
  <p:tag name="KSO_WM_UNIT_TEXT_FILL_FORE_SCHEMECOLOR_INDEX" val="14"/>
  <p:tag name="KSO_WM_UNIT_TEXT_FILL_FORE_SCHEMECOLOR_INDEX_BRIGHTNESS" val="0"/>
  <p:tag name="KSO_WM_UNIT_TEXT_FILL_TYPE" val="1"/>
  <p:tag name="KSO_WM_UNIT_TYPE" val="a"/>
</p:tagLst>
</file>

<file path=ppt/tags/tag94.xml><?xml version="1.0" encoding="utf-8"?>
<p:tagLst xmlns:p="http://schemas.openxmlformats.org/presentationml/2006/main">
  <p:tag name="KSO_WM_BEAUTIFY_FLAG" val="#wm#"/>
  <p:tag name="KSO_WM_SLIDE_ID" val="custom20235894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894"/>
  <p:tag name="KSO_WM_TEMPLATE_MASTER_TYPE" val="0"/>
  <p:tag name="KSO_WM_TEMPLATE_SUBCATEGORY" val="29"/>
</p:tagLst>
</file>

<file path=ppt/tags/tag95.xml><?xml version="1.0" encoding="utf-8"?>
<p:tagLst xmlns:p="http://schemas.openxmlformats.org/presentationml/2006/main">
  <p:tag name="AS_UNIQUEID" val="2547"/>
</p:tagLst>
</file>

<file path=ppt/tags/tag96.xml><?xml version="1.0" encoding="utf-8"?>
<p:tagLst xmlns:p="http://schemas.openxmlformats.org/presentationml/2006/main">
  <p:tag name="AS_UNIQUEID" val="2548"/>
  <p:tag name="KSO_WM_BEAUTIFY_FLAG" val="#wm#"/>
  <p:tag name="KSO_WM_UNIT_INDEX" val="1"/>
  <p:tag name="KSO_WM_UNIT_TYPE" val="d"/>
</p:tagLst>
</file>

<file path=ppt/tags/tag97.xml><?xml version="1.0" encoding="utf-8"?>
<p:tagLst xmlns:p="http://schemas.openxmlformats.org/presentationml/2006/main">
  <p:tag name="AS_UNIQUEID" val="2549"/>
  <p:tag name="KSO_WM_BEAUTIFY_FLAG" val="#wm#"/>
  <p:tag name="KSO_WM_UNIT_INDEX" val="2"/>
  <p:tag name="KSO_WM_UNIT_SUBTYPE" val="a"/>
  <p:tag name="KSO_WM_UNIT_TEXT_SUBTYPE" val="a"/>
  <p:tag name="KSO_WM_UNIT_TYPE" val="f"/>
</p:tagLst>
</file>

<file path=ppt/tags/tag98.xml><?xml version="1.0" encoding="utf-8"?>
<p:tagLst xmlns:p="http://schemas.openxmlformats.org/presentationml/2006/main">
  <p:tag name="AS_UNIQUEID" val="2550"/>
  <p:tag name="KSO_WM_BEAUTIFY_FLAG" val="#wm#"/>
  <p:tag name="KSO_WM_UNIT_INDEX" val="4"/>
  <p:tag name="KSO_WM_UNIT_TYPE" val="d"/>
</p:tagLst>
</file>

<file path=ppt/tags/tag99.xml><?xml version="1.0" encoding="utf-8"?>
<p:tagLst xmlns:p="http://schemas.openxmlformats.org/presentationml/2006/main">
  <p:tag name="AS_UNIQUEID" val="2551"/>
  <p:tag name="KSO_WM_BEAUTIFY_FLAG" val="#wm#"/>
  <p:tag name="KSO_WM_UNIT_INDEX" val="3"/>
  <p:tag name="KSO_WM_UNIT_TYPE" val="a"/>
</p:tagLst>
</file>

<file path=ppt/theme/theme1.xml><?xml version="1.0" encoding="utf-8"?>
<a:theme xmlns:r="http://schemas.openxmlformats.org/officeDocument/2006/relationships"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Arial"/>
      </a:majorFont>
      <a:minorFont>
        <a:latin typeface="Arial"/>
        <a:ea typeface="微软雅黑"/>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243</Paragraphs>
  <Slides>44</Slides>
  <Notes>16</Notes>
  <TotalTime>0</TotalTime>
  <HiddenSlides>0</HiddenSlides>
  <MMClips>0</MMClips>
  <ScaleCrop>0</ScaleCrop>
  <HeadingPairs>
    <vt:vector baseType="variant" size="6">
      <vt:variant>
        <vt:lpstr>Fonts used</vt:lpstr>
      </vt:variant>
      <vt:variant>
        <vt:i4>14</vt:i4>
      </vt:variant>
      <vt:variant>
        <vt:lpstr>Theme</vt:lpstr>
      </vt:variant>
      <vt:variant>
        <vt:i4>1</vt:i4>
      </vt:variant>
      <vt:variant>
        <vt:lpstr>Slide Titles</vt:lpstr>
      </vt:variant>
      <vt:variant>
        <vt:i4>44</vt:i4>
      </vt:variant>
    </vt:vector>
  </HeadingPairs>
  <TitlesOfParts>
    <vt:vector baseType="lpstr" size="59">
      <vt:lpstr>Arial</vt:lpstr>
      <vt:lpstr>微软雅黑</vt:lpstr>
      <vt:lpstr>Wingdings</vt:lpstr>
      <vt:lpstr>Calibri Light</vt:lpstr>
      <vt:lpstr>Calibri</vt:lpstr>
      <vt:lpstr>思源黑体</vt:lpstr>
      <vt:lpstr>Times New Roman</vt:lpstr>
      <vt:lpstr>Courier New</vt:lpstr>
      <vt:lpstr>方正粗黑宋简体</vt:lpstr>
      <vt:lpstr>楷体</vt:lpstr>
      <vt:lpstr>宋体</vt:lpstr>
      <vt:lpstr>Aa林老师的字 (非商业使用)</vt:lpstr>
      <vt:lpstr>黑体</vt:lpstr>
      <vt:lpstr>方正中等线简体</vt:lpstr>
      <vt:lpstr>WPS</vt:lpstr>
      <vt:lpstr>赏析古诗表达技巧
结构技巧</vt:lpstr>
      <vt:lpstr>考情微观</vt:lpstr>
      <vt:lpstr>命题特点</vt:lpstr>
      <vt:lpstr>真题再现</vt:lpstr>
      <vt:lpstr>PowerPoint Presentation</vt:lpstr>
      <vt:lpstr>典例探究</vt:lpstr>
      <vt:lpstr>PowerPoint Presentation</vt:lpstr>
      <vt:lpstr>PowerPoint Presentation</vt:lpstr>
      <vt:lpstr>PowerPoint Presentation</vt:lpstr>
      <vt:lpstr>2.开门见山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7.重章叠句</vt:lpstr>
      <vt:lpstr>PowerPoint Presentation</vt:lpstr>
      <vt:lpstr>PowerPoint Presentation</vt:lpstr>
      <vt:lpstr>PowerPoint Presentation</vt:lpstr>
      <vt:lpstr>PowerPoint Presentation</vt:lpstr>
      <vt:lpstr>PowerPoint Presentation</vt:lpstr>
      <vt:lpstr>PowerPoint Presentation</vt:lpstr>
      <vt:lpstr>活动二、规范简答题作答</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真题演练</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2024-11-29T19:28:21.295</cp:lastPrinted>
  <dcterms:created xsi:type="dcterms:W3CDTF">2024-11-29T19:28:21Z</dcterms:created>
  <dcterms:modified xsi:type="dcterms:W3CDTF">2024-11-29T11:28:21Z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