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3"/>
    <p:sldId id="257" r:id="rId4"/>
    <p:sldId id="260" r:id="rId5"/>
    <p:sldId id="261" r:id="rId6"/>
    <p:sldId id="262" r:id="rId7"/>
    <p:sldId id="265" r:id="rId8"/>
    <p:sldId id="263" r:id="rId9"/>
    <p:sldId id="266" r:id="rId10"/>
    <p:sldId id="3611" r:id="rId11"/>
    <p:sldId id="267" r:id="rId13"/>
    <p:sldId id="269" r:id="rId14"/>
    <p:sldId id="268" r:id="rId15"/>
    <p:sldId id="3615" r:id="rId16"/>
    <p:sldId id="3616" r:id="rId17"/>
    <p:sldId id="3617" r:id="rId18"/>
    <p:sldId id="3613" r:id="rId19"/>
    <p:sldId id="3020" r:id="rId20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19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gs" Target="tags/tag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187579-6230-49AC-B034-BCC65C84F7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A861DF-F405-4594-B5D7-1E54D00602D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6386" name="备注占位符 2"/>
          <p:cNvSpPr>
            <a:spLocks noGrp="1" noChangeArrowheads="1"/>
          </p:cNvSpPr>
          <p:nvPr>
            <p:ph type="body" idx="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638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fld id="{5C297794-30D3-47F4-B3B0-9C390A49400E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9C6F-5445-4E3A-8CC6-9EEFA7ED1C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12570-6535-4C6F-8E29-6FBB64A047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9C6F-5445-4E3A-8CC6-9EEFA7ED1C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12570-6535-4C6F-8E29-6FBB64A047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9C6F-5445-4E3A-8CC6-9EEFA7ED1C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12570-6535-4C6F-8E29-6FBB64A047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9C6F-5445-4E3A-8CC6-9EEFA7ED1C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12570-6535-4C6F-8E29-6FBB64A047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9C6F-5445-4E3A-8CC6-9EEFA7ED1C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12570-6535-4C6F-8E29-6FBB64A047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9C6F-5445-4E3A-8CC6-9EEFA7ED1C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12570-6535-4C6F-8E29-6FBB64A047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9C6F-5445-4E3A-8CC6-9EEFA7ED1C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12570-6535-4C6F-8E29-6FBB64A047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9C6F-5445-4E3A-8CC6-9EEFA7ED1C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12570-6535-4C6F-8E29-6FBB64A047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9C6F-5445-4E3A-8CC6-9EEFA7ED1C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12570-6535-4C6F-8E29-6FBB64A047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9C6F-5445-4E3A-8CC6-9EEFA7ED1C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12570-6535-4C6F-8E29-6FBB64A047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9C6F-5445-4E3A-8CC6-9EEFA7ED1C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12570-6535-4C6F-8E29-6FBB64A047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09C6F-5445-4E3A-8CC6-9EEFA7ED1C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12570-6535-4C6F-8E29-6FBB64A047A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microsoft.com/office/2007/relationships/media" Target="../media/audio1.wav"/><Relationship Id="rId2" Type="http://schemas.openxmlformats.org/officeDocument/2006/relationships/audio" Target="../media/audio1.wav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6.jpeg"/><Relationship Id="rId7" Type="http://schemas.microsoft.com/office/2007/relationships/media" Target="../media/media3.mp3"/><Relationship Id="rId6" Type="http://schemas.openxmlformats.org/officeDocument/2006/relationships/audio" Target="../media/media3.mp3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3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3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3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0613" y="2197100"/>
            <a:ext cx="6145212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35"/>
          <p:cNvSpPr>
            <a:spLocks noChangeArrowheads="1"/>
          </p:cNvSpPr>
          <p:nvPr/>
        </p:nvSpPr>
        <p:spPr bwMode="auto">
          <a:xfrm>
            <a:off x="5653088" y="2384424"/>
            <a:ext cx="6816725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zh-CN" sz="4400" b="1">
                <a:solidFill>
                  <a:srgbClr val="FF0000"/>
                </a:solidFill>
                <a:sym typeface="宋体" panose="02010600030101010101" pitchFamily="2" charset="-122"/>
              </a:rPr>
              <a:t>Unit7 Will people have robots ?</a:t>
            </a:r>
            <a:endParaRPr lang="en-US" altLang="zh-CN" sz="4400" b="1">
              <a:solidFill>
                <a:srgbClr val="FF0000"/>
              </a:solidFill>
              <a:sym typeface="宋体" panose="02010600030101010101" pitchFamily="2" charset="-122"/>
            </a:endParaRPr>
          </a:p>
        </p:txBody>
      </p:sp>
      <p:sp>
        <p:nvSpPr>
          <p:cNvPr id="6" name="文本框 2"/>
          <p:cNvSpPr txBox="1">
            <a:spLocks noChangeArrowheads="1"/>
          </p:cNvSpPr>
          <p:nvPr/>
        </p:nvSpPr>
        <p:spPr bwMode="auto">
          <a:xfrm>
            <a:off x="8066173" y="4285456"/>
            <a:ext cx="191911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3200" b="1">
                <a:sym typeface="宋体" panose="02010600030101010101" pitchFamily="2" charset="-122"/>
              </a:rPr>
              <a:t>Section B</a:t>
            </a:r>
            <a:endParaRPr lang="en-US" altLang="zh-CN" sz="3200" b="1">
              <a:sym typeface="宋体" panose="02010600030101010101" pitchFamily="2" charset="-122"/>
            </a:endParaRPr>
          </a:p>
          <a:p>
            <a:pPr algn="ctr" eaLnBrk="0" hangingPunct="0"/>
            <a:r>
              <a:rPr lang="en-US" altLang="zh-CN" sz="3200" b="1">
                <a:sym typeface="宋体" panose="02010600030101010101" pitchFamily="2" charset="-122"/>
              </a:rPr>
              <a:t>1a-1e</a:t>
            </a:r>
            <a:endParaRPr lang="zh-CN" altLang="en-US" sz="3200" b="1">
              <a:latin typeface="黑体" panose="02010609060101010101" pitchFamily="49" charset="-122"/>
              <a:ea typeface="黑体" panose="02010609060101010101" pitchFamily="49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8624" y="865076"/>
            <a:ext cx="2743438" cy="40419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8056" y="865076"/>
            <a:ext cx="2438611" cy="4041998"/>
          </a:xfrm>
          <a:prstGeom prst="rect">
            <a:avLst/>
          </a:prstGeom>
        </p:spPr>
      </p:pic>
      <p:pic>
        <p:nvPicPr>
          <p:cNvPr id="7" name="Picture 20" descr="Unit 1-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27" r="325"/>
          <a:stretch>
            <a:fillRect/>
          </a:stretch>
        </p:blipFill>
        <p:spPr bwMode="auto">
          <a:xfrm>
            <a:off x="7962661" y="963251"/>
            <a:ext cx="2514600" cy="404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94" y="0"/>
            <a:ext cx="3517697" cy="96325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28624" y="5069594"/>
            <a:ext cx="9815514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Where are the two people in each picture?</a:t>
            </a:r>
            <a:endParaRPr lang="en-US" altLang="zh-C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What are they doing in each picture?</a:t>
            </a:r>
            <a:endParaRPr lang="en-US" altLang="zh-C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What do you think they are saying to each other?</a:t>
            </a:r>
            <a:endParaRPr lang="en-US" altLang="zh-C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/>
        </p:nvSpPr>
        <p:spPr>
          <a:xfrm>
            <a:off x="128588" y="114300"/>
            <a:ext cx="1057275" cy="71437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</a:rPr>
              <a:t>1c</a:t>
            </a:r>
            <a:endParaRPr lang="zh-CN" altLang="en-US" sz="2800" b="1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489471" y="286821"/>
            <a:ext cx="101405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/>
              <a:t>Listen to Alexis and Joe. Number the pictures[1-3].</a:t>
            </a:r>
            <a:endParaRPr lang="en-US" altLang="zh-CN" sz="3200" b="1"/>
          </a:p>
        </p:txBody>
      </p:sp>
      <p:pic>
        <p:nvPicPr>
          <p:cNvPr id="10" name="Picture 20" descr="Unit 1-0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821"/>
          <a:stretch>
            <a:fillRect/>
          </a:stretch>
        </p:blipFill>
        <p:spPr bwMode="auto">
          <a:xfrm>
            <a:off x="798513" y="1098550"/>
            <a:ext cx="2743200" cy="404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0" descr="Unit 1-0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9" r="33549"/>
          <a:stretch>
            <a:fillRect/>
          </a:stretch>
        </p:blipFill>
        <p:spPr bwMode="auto">
          <a:xfrm>
            <a:off x="4570413" y="1212850"/>
            <a:ext cx="2438400" cy="404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0" descr="Unit 1-0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27" r="325"/>
          <a:stretch>
            <a:fillRect/>
          </a:stretch>
        </p:blipFill>
        <p:spPr bwMode="auto">
          <a:xfrm>
            <a:off x="7856538" y="1212849"/>
            <a:ext cx="2514600" cy="404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52_1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33541" y="727527"/>
            <a:ext cx="970643" cy="970643"/>
          </a:xfrm>
          <a:prstGeom prst="rect">
            <a:avLst/>
          </a:prstGeom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881981" y="5368867"/>
            <a:ext cx="576263" cy="7064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zh-CN" sz="4000" b="1">
                <a:latin typeface="Times New Roman" panose="02020603050405020304" pitchFamily="18" charset="0"/>
              </a:rPr>
              <a:t>2</a:t>
            </a:r>
            <a:endParaRPr lang="en-US" altLang="zh-CN" sz="4000" b="1">
              <a:latin typeface="Times New Roman" panose="020206030504050203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3711" y="5368867"/>
            <a:ext cx="871804" cy="107298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6261" y="5498190"/>
            <a:ext cx="871804" cy="107298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0" y="119747"/>
            <a:ext cx="1028700" cy="74295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solidFill>
                  <a:srgbClr val="0070C0"/>
                </a:solidFill>
              </a:rPr>
              <a:t>1d</a:t>
            </a:r>
            <a:endParaRPr lang="zh-CN" altLang="en-US" sz="3200" b="1">
              <a:solidFill>
                <a:srgbClr val="0070C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43000" y="170547"/>
            <a:ext cx="110490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/>
              <a:t>Listen again. Fill in the blanks with the correct verbs in the box. </a:t>
            </a:r>
            <a:endParaRPr lang="en-US" altLang="zh-CN" sz="2800" b="1"/>
          </a:p>
        </p:txBody>
      </p:sp>
      <p:sp>
        <p:nvSpPr>
          <p:cNvPr id="9" name="文本框 8"/>
          <p:cNvSpPr txBox="1"/>
          <p:nvPr/>
        </p:nvSpPr>
        <p:spPr>
          <a:xfrm>
            <a:off x="935355" y="716280"/>
            <a:ext cx="11443335" cy="4964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1. I ____ in an apartment across the street from here.</a:t>
            </a:r>
            <a:endParaRPr lang="en-US" altLang="zh-C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2. I _____ near here.</a:t>
            </a:r>
            <a:endParaRPr lang="en-US" altLang="zh-C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3. I ____ a computer programmer.</a:t>
            </a:r>
            <a:endParaRPr lang="en-US" altLang="zh-C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4. We _____ in a house in the country. </a:t>
            </a:r>
            <a:endParaRPr lang="en-US" altLang="zh-C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5. I _____ the train to school.</a:t>
            </a:r>
            <a:endParaRPr lang="en-US" altLang="zh-C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6. I ___________ an astronaut.</a:t>
            </a:r>
            <a:endParaRPr lang="en-US" altLang="zh-C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7. I ___________ rockets to the moon.</a:t>
            </a:r>
            <a:endParaRPr lang="en-US" altLang="zh-C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8. I ___________ on a space station.</a:t>
            </a:r>
            <a:endParaRPr lang="en-US" altLang="zh-C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810750" y="2041535"/>
            <a:ext cx="2745582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am     </a:t>
            </a: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live     </a:t>
            </a: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work     </a:t>
            </a: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lived     </a:t>
            </a: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took    </a:t>
            </a: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will be     </a:t>
            </a: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will live    </a:t>
            </a: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will fly</a:t>
            </a: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599295" y="2039506"/>
            <a:ext cx="2371725" cy="4031873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9750425" y="2115185"/>
            <a:ext cx="1271905" cy="99250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9750425" y="3177540"/>
            <a:ext cx="1607185" cy="1280795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9762768" y="4528429"/>
            <a:ext cx="1845469" cy="1446774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902970" y="631825"/>
            <a:ext cx="10634345" cy="13557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902970" y="2039620"/>
            <a:ext cx="8311515" cy="174879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902970" y="3877310"/>
            <a:ext cx="8311515" cy="1783080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Unit 7 Section B-1c-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67640" y="1085850"/>
            <a:ext cx="629920" cy="629920"/>
          </a:xfrm>
          <a:prstGeom prst="rect">
            <a:avLst/>
          </a:prstGeom>
        </p:spPr>
      </p:pic>
      <p:pic>
        <p:nvPicPr>
          <p:cNvPr id="24" name="Unit 7 Section B-1c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52095" y="2463800"/>
            <a:ext cx="683260" cy="683260"/>
          </a:xfrm>
          <a:prstGeom prst="rect">
            <a:avLst/>
          </a:prstGeom>
        </p:spPr>
      </p:pic>
      <p:pic>
        <p:nvPicPr>
          <p:cNvPr id="25" name="Unit 7 Section B-1c-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54305" y="3795395"/>
            <a:ext cx="749300" cy="749300"/>
          </a:xfrm>
          <a:prstGeom prst="rect">
            <a:avLst/>
          </a:prstGeom>
        </p:spPr>
      </p:pic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1788795" y="783102"/>
            <a:ext cx="107950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live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1708618" y="1451821"/>
            <a:ext cx="1439863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1788636" y="2023274"/>
            <a:ext cx="107950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2244030" y="2635275"/>
            <a:ext cx="1223962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lived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1788795" y="3234122"/>
            <a:ext cx="1223962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took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2027897" y="3827108"/>
            <a:ext cx="1655762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be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1955665" y="4445019"/>
            <a:ext cx="180022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fly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1955892" y="5016684"/>
            <a:ext cx="201612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live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https://p1.ssl.qhimgs1.com/sdr/400__/t013883c237532accfb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6" t="72831" r="34070" b="5158"/>
          <a:stretch>
            <a:fillRect/>
          </a:stretch>
        </p:blipFill>
        <p:spPr bwMode="auto">
          <a:xfrm>
            <a:off x="7727893" y="1986045"/>
            <a:ext cx="571595" cy="56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8299351" y="2018246"/>
            <a:ext cx="140906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 b="1" i="1" dirty="0" smtClean="0">
                <a:solidFill>
                  <a:srgbClr val="FF0000"/>
                </a:solidFill>
              </a:rPr>
              <a:t>boring</a:t>
            </a:r>
            <a:endParaRPr lang="en-US" altLang="zh-CN" sz="3200" b="1" i="1" dirty="0" smtClean="0">
              <a:solidFill>
                <a:srgbClr val="FF0000"/>
              </a:solidFill>
            </a:endParaRPr>
          </a:p>
        </p:txBody>
      </p:sp>
      <p:sp>
        <p:nvSpPr>
          <p:cNvPr id="16" name="文本框 6"/>
          <p:cNvSpPr txBox="1"/>
          <p:nvPr/>
        </p:nvSpPr>
        <p:spPr>
          <a:xfrm>
            <a:off x="306705" y="5529898"/>
            <a:ext cx="8907780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>
            <a:defPPr>
              <a:defRPr lang="zh-CN"/>
            </a:defPPr>
            <a:lvl1pPr>
              <a:defRPr sz="4000" b="1">
                <a:solidFill>
                  <a:srgbClr val="C00000"/>
                </a:solidFill>
                <a:latin typeface="Monotype Corsiva" panose="03010101010201010101" pitchFamily="66" charset="0"/>
              </a:defRPr>
            </a:lvl1pPr>
          </a:lstStyle>
          <a:p>
            <a:r>
              <a:rPr lang="en-US" altLang="zh-CN" sz="3600" i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What do you think of Joe’s future life?</a:t>
            </a:r>
            <a:endParaRPr lang="en-US" altLang="zh-CN" sz="3600" i="1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619564" y="6063494"/>
            <a:ext cx="6347575" cy="645160"/>
          </a:xfrm>
          <a:prstGeom prst="rect">
            <a:avLst/>
          </a:prstGeom>
          <a:noFill/>
          <a:ln>
            <a:solidFill>
              <a:srgbClr val="FFFFCC"/>
            </a:solidFill>
          </a:ln>
        </p:spPr>
        <p:txBody>
          <a:bodyPr wrap="square" rtlCol="0" anchor="ctr" anchorCtr="1">
            <a:spAutoFit/>
          </a:bodyPr>
          <a:p>
            <a:r>
              <a:rPr lang="en-US" altLang="zh-CN" sz="3600" b="1" i="1" dirty="0" smtClean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Can Joe’s dream come true?</a:t>
            </a:r>
            <a:endParaRPr lang="en-US" altLang="zh-CN" sz="3600" b="1" i="1" dirty="0" smtClean="0">
              <a:solidFill>
                <a:srgbClr val="C0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832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500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3171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9" grpId="0"/>
      <p:bldP spid="13" grpId="0" bldLvl="0" animBg="1"/>
      <p:bldP spid="14" grpId="0" bldLvl="0" animBg="1"/>
      <p:bldP spid="15" grpId="0" bldLvl="0" animBg="1"/>
      <p:bldP spid="17" grpId="0" bldLvl="0" animBg="1"/>
      <p:bldP spid="18" grpId="0" bldLvl="0" animBg="1"/>
      <p:bldP spid="19" grpId="0" bldLvl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2" grpId="0"/>
      <p:bldP spid="16" grpId="0"/>
      <p:bldP spid="56" grpId="1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282258" y="550863"/>
            <a:ext cx="11909425" cy="5507990"/>
          </a:xfrm>
          <a:prstGeom prst="rect">
            <a:avLst/>
          </a:prstGeom>
          <a:solidFill>
            <a:schemeClr val="bg2"/>
          </a:solidFill>
          <a:ln w="9525" cap="flat" cmpd="sng">
            <a:solidFill>
              <a:srgbClr val="00B05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indent="228600" eaLnBrk="0" hangingPunct="0"/>
            <a:r>
              <a:rPr lang="en-US" altLang="zh-CN" sz="3200" b="1" noProof="1">
                <a:solidFill>
                  <a:schemeClr val="tx1"/>
                </a:solidFill>
                <a:latin typeface="Times New Roman" panose="02020603050405020304" pitchFamily="18" charset="0"/>
              </a:rPr>
              <a:t>Conversation 1</a:t>
            </a:r>
            <a:endParaRPr lang="en-US" altLang="zh-CN" sz="3200" b="1" noProof="1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0" hangingPunct="0"/>
            <a:r>
              <a:rPr lang="en-US" altLang="zh-CN" sz="3200" b="1" noProof="1">
                <a:solidFill>
                  <a:schemeClr val="tx1"/>
                </a:solidFill>
                <a:latin typeface="Times New Roman" panose="02020603050405020304" pitchFamily="18" charset="0"/>
              </a:rPr>
              <a:t>Alexis:Hi,I’m Alexis.</a:t>
            </a:r>
            <a:endParaRPr lang="en-US" altLang="zh-CN" sz="3200" b="1" noProof="1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0" hangingPunct="0"/>
            <a:r>
              <a:rPr lang="en-US" altLang="zh-CN" sz="3200" b="1" noProof="1">
                <a:solidFill>
                  <a:schemeClr val="tx1"/>
                </a:solidFill>
                <a:latin typeface="Times New Roman" panose="02020603050405020304" pitchFamily="18" charset="0"/>
              </a:rPr>
              <a:t>     Joe:Nice to meet you,Alexis.I’m Joe.</a:t>
            </a:r>
            <a:endParaRPr lang="en-US" altLang="zh-CN" sz="3200" b="1" noProof="1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0" hangingPunct="0"/>
            <a:r>
              <a:rPr lang="en-US" altLang="zh-CN" sz="3200" b="1" noProof="1">
                <a:solidFill>
                  <a:schemeClr val="tx1"/>
                </a:solidFill>
                <a:latin typeface="Times New Roman" panose="02020603050405020304" pitchFamily="18" charset="0"/>
              </a:rPr>
              <a:t>Alexis:Nice to meet you,Joe.Do you live</a:t>
            </a:r>
            <a:r>
              <a:rPr lang="zh-CN" altLang="en-US" sz="3200" b="1" noProof="1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noProof="1">
                <a:solidFill>
                  <a:schemeClr val="tx1"/>
                </a:solidFill>
                <a:latin typeface="Times New Roman" panose="02020603050405020304" pitchFamily="18" charset="0"/>
              </a:rPr>
              <a:t>here in Highville? </a:t>
            </a:r>
            <a:endParaRPr lang="en-US" altLang="zh-CN" sz="3200" b="1" noProof="1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0" hangingPunct="0"/>
            <a:r>
              <a:rPr lang="en-US" altLang="zh-CN" sz="3200" b="1">
                <a:latin typeface="Times New Roman" panose="02020603050405020304" pitchFamily="18" charset="0"/>
                <a:sym typeface="+mn-ea"/>
              </a:rPr>
              <a:t>     </a:t>
            </a:r>
            <a:r>
              <a:rPr lang="en-US" altLang="zh-CN" sz="3200" b="1" noProof="1">
                <a:solidFill>
                  <a:schemeClr val="tx1"/>
                </a:solidFill>
                <a:latin typeface="Times New Roman" panose="02020603050405020304" pitchFamily="18" charset="0"/>
              </a:rPr>
              <a:t>Joe:Yes,I do.I live in an apartment </a:t>
            </a:r>
            <a:r>
              <a:rPr lang="en-US" altLang="zh-CN" sz="3200" b="1" noProof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across the street</a:t>
            </a:r>
            <a:r>
              <a:rPr lang="en-US" altLang="zh-CN" sz="3200" b="1" noProof="1">
                <a:solidFill>
                  <a:schemeClr val="tx1"/>
                </a:solidFill>
                <a:latin typeface="Times New Roman" panose="02020603050405020304" pitchFamily="18" charset="0"/>
              </a:rPr>
              <a:t> from here. </a:t>
            </a:r>
            <a:endParaRPr lang="en-US" altLang="zh-CN" sz="3200" b="1" noProof="1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0" hangingPunct="0"/>
            <a:r>
              <a:rPr lang="en-US" altLang="zh-CN" sz="3200" b="1" noProof="1">
                <a:solidFill>
                  <a:schemeClr val="tx1"/>
                </a:solidFill>
                <a:latin typeface="Times New Roman" panose="02020603050405020304" pitchFamily="18" charset="0"/>
              </a:rPr>
              <a:t>Alexis:Oh,really?</a:t>
            </a:r>
            <a:endParaRPr lang="en-US" altLang="zh-CN" sz="3200" b="1" noProof="1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0" hangingPunct="0"/>
            <a:r>
              <a:rPr lang="en-US" altLang="zh-CN" sz="3200" b="1">
                <a:latin typeface="Times New Roman" panose="02020603050405020304" pitchFamily="18" charset="0"/>
                <a:sym typeface="+mn-ea"/>
              </a:rPr>
              <a:t>     </a:t>
            </a:r>
            <a:r>
              <a:rPr lang="en-US" altLang="zh-CN" sz="3200" b="1" noProof="1">
                <a:solidFill>
                  <a:schemeClr val="tx1"/>
                </a:solidFill>
                <a:latin typeface="Times New Roman" panose="02020603050405020304" pitchFamily="18" charset="0"/>
              </a:rPr>
              <a:t>Joe:Yes.I work here,too.I’m a 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sym typeface="宋体" panose="02010600030101010101" pitchFamily="2" charset="-122"/>
              </a:rPr>
              <a:t>computer programmer</a:t>
            </a:r>
            <a:endParaRPr lang="en-US" altLang="zh-CN" sz="3200" b="1" noProof="1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0" hangingPunct="0"/>
            <a:r>
              <a:rPr lang="en-US" altLang="zh-CN" sz="3200" b="1" noProof="1">
                <a:solidFill>
                  <a:schemeClr val="tx1"/>
                </a:solidFill>
                <a:latin typeface="Times New Roman" panose="02020603050405020304" pitchFamily="18" charset="0"/>
              </a:rPr>
              <a:t>Alexis:A computer programmer?</a:t>
            </a:r>
            <a:endParaRPr lang="en-US" altLang="zh-CN" sz="3200" b="1" noProof="1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0" hangingPunct="0"/>
            <a:r>
              <a:rPr lang="en-US" altLang="zh-CN" sz="3200" b="1" noProof="1">
                <a:solidFill>
                  <a:schemeClr val="tx1"/>
                </a:solidFill>
                <a:latin typeface="Times New Roman" panose="02020603050405020304" pitchFamily="18" charset="0"/>
              </a:rPr>
              <a:t>            That 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sym typeface="宋体" panose="02010600030101010101" pitchFamily="2" charset="-122"/>
              </a:rPr>
              <a:t>sounds </a:t>
            </a:r>
            <a:r>
              <a:rPr lang="en-US" altLang="zh-CN" sz="3200" b="1" noProof="1">
                <a:solidFill>
                  <a:schemeClr val="tx1"/>
                </a:solidFill>
                <a:latin typeface="Times New Roman" panose="02020603050405020304" pitchFamily="18" charset="0"/>
              </a:rPr>
              <a:t>interesting. </a:t>
            </a:r>
            <a:endParaRPr lang="en-US" altLang="zh-CN" sz="3200" b="1" noProof="1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0" hangingPunct="0"/>
            <a:r>
              <a:rPr lang="en-US" altLang="zh-CN" sz="3200" b="1">
                <a:latin typeface="Times New Roman" panose="02020603050405020304" pitchFamily="18" charset="0"/>
                <a:sym typeface="+mn-ea"/>
              </a:rPr>
              <a:t>     </a:t>
            </a:r>
            <a:r>
              <a:rPr lang="en-US" altLang="zh-CN" sz="3200" b="1" noProof="1">
                <a:solidFill>
                  <a:schemeClr val="tx1"/>
                </a:solidFill>
                <a:latin typeface="Times New Roman" panose="02020603050405020304" pitchFamily="18" charset="0"/>
              </a:rPr>
              <a:t>Joe:Well,actually it’s </a:t>
            </a:r>
            <a:r>
              <a:rPr lang="en-US" altLang="zh-CN" sz="3200" b="1" noProof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kind of 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boring </a:t>
            </a:r>
            <a:r>
              <a:rPr lang="en-US" altLang="zh-CN" sz="3200" b="1" noProof="1">
                <a:solidFill>
                  <a:schemeClr val="tx1"/>
                </a:solidFill>
                <a:latin typeface="Times New Roman" panose="02020603050405020304" pitchFamily="18" charset="0"/>
              </a:rPr>
              <a:t>. I do the same </a:t>
            </a:r>
            <a:endParaRPr lang="en-US" altLang="zh-CN" sz="3200" b="1" noProof="1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0" hangingPunct="0"/>
            <a:r>
              <a:rPr lang="en-US" altLang="zh-CN" sz="3200" b="1" noProof="1">
                <a:solidFill>
                  <a:schemeClr val="tx1"/>
                </a:solidFill>
                <a:latin typeface="Times New Roman" panose="02020603050405020304" pitchFamily="18" charset="0"/>
              </a:rPr>
              <a:t>             thing every day.  </a:t>
            </a:r>
            <a:endParaRPr lang="en-US" altLang="zh-CN" sz="3200" b="1" noProof="1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5391150" y="4013200"/>
            <a:ext cx="28448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sym typeface="宋体" panose="02010600030101010101" pitchFamily="2" charset="-122"/>
              </a:rPr>
              <a:t> 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6632" name="Picture 20" descr="Unit 1-0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27" r="325"/>
          <a:stretch>
            <a:fillRect/>
          </a:stretch>
        </p:blipFill>
        <p:spPr bwMode="auto">
          <a:xfrm>
            <a:off x="9925685" y="4013200"/>
            <a:ext cx="211328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Unit 7 Section B-1c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88280" y="551203"/>
            <a:ext cx="1091860" cy="10918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4" t="19999" r="27640" b="18472"/>
          <a:stretch>
            <a:fillRect/>
          </a:stretch>
        </p:blipFill>
        <p:spPr>
          <a:xfrm rot="4497453">
            <a:off x="6337165" y="3954091"/>
            <a:ext cx="256172" cy="647901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4" t="19999" r="27640" b="18472"/>
          <a:stretch>
            <a:fillRect/>
          </a:stretch>
        </p:blipFill>
        <p:spPr>
          <a:xfrm rot="6562427" flipH="1">
            <a:off x="5882291" y="4402468"/>
            <a:ext cx="269186" cy="62899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>
            <a:spLocks noChangeArrowheads="1"/>
          </p:cNvSpPr>
          <p:nvPr/>
        </p:nvSpPr>
        <p:spPr bwMode="auto">
          <a:xfrm>
            <a:off x="295275" y="582930"/>
            <a:ext cx="10609263" cy="5502910"/>
          </a:xfrm>
          <a:prstGeom prst="rect">
            <a:avLst/>
          </a:prstGeom>
          <a:solidFill>
            <a:schemeClr val="bg2"/>
          </a:solidFill>
          <a:ln w="9525">
            <a:solidFill>
              <a:srgbClr val="00B050"/>
            </a:solidFill>
            <a:miter lim="800000"/>
          </a:ln>
        </p:spPr>
        <p:txBody>
          <a:bodyPr>
            <a:spAutoFit/>
          </a:bodyPr>
          <a:lstStyle>
            <a:lvl1pPr indent="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0" hangingPunct="0">
              <a:lnSpc>
                <a:spcPct val="110000"/>
              </a:lnSpc>
            </a:pPr>
            <a:r>
              <a:rPr lang="en-US" altLang="zh-CN" sz="3200" b="1">
                <a:solidFill>
                  <a:srgbClr val="060BCA"/>
                </a:solidFill>
                <a:latin typeface="Times New Roman" panose="02020603050405020304" pitchFamily="18" charset="0"/>
              </a:rPr>
              <a:t>Conversation 2</a:t>
            </a:r>
            <a:endParaRPr lang="en-US" altLang="zh-CN" sz="3200" b="1">
              <a:solidFill>
                <a:srgbClr val="060BCA"/>
              </a:solidFill>
              <a:latin typeface="Times New Roman" panose="02020603050405020304" pitchFamily="18" charset="0"/>
            </a:endParaRPr>
          </a:p>
          <a:p>
            <a:pPr eaLnBrk="0" hangingPunct="0">
              <a:lnSpc>
                <a:spcPct val="110000"/>
              </a:lnSpc>
            </a:pPr>
            <a:r>
              <a:rPr lang="en-US" altLang="zh-CN" sz="3200" b="1" err="1">
                <a:solidFill>
                  <a:schemeClr val="tx1"/>
                </a:solidFill>
                <a:latin typeface="Times New Roman" panose="02020603050405020304" pitchFamily="18" charset="0"/>
              </a:rPr>
              <a:t>Alexis:Hey,Joe,is that </a:t>
            </a:r>
            <a:r>
              <a:rPr lang="en-US" altLang="zh-CN" sz="3200" b="1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a</a:t>
            </a:r>
            <a:r>
              <a:rPr lang="en-US" altLang="zh-CN" sz="3200" b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 picture of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</a:rPr>
              <a:t> you? </a:t>
            </a: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0" hangingPunct="0">
              <a:lnSpc>
                <a:spcPct val="110000"/>
              </a:lnSpc>
            </a:pPr>
            <a:r>
              <a:rPr lang="en-US" altLang="zh-CN" sz="3200" b="1" err="1">
                <a:solidFill>
                  <a:schemeClr val="tx1"/>
                </a:solidFill>
                <a:latin typeface="Times New Roman" panose="02020603050405020304" pitchFamily="18" charset="0"/>
              </a:rPr>
              <a:t>     Joe:Yeah,that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</a:rPr>
              <a:t> was me 10 years ago. </a:t>
            </a: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0" hangingPunct="0">
              <a:lnSpc>
                <a:spcPct val="110000"/>
              </a:lnSpc>
            </a:pPr>
            <a:r>
              <a:rPr lang="en-US" altLang="zh-CN" sz="3200" b="1" err="1">
                <a:solidFill>
                  <a:schemeClr val="tx1"/>
                </a:solidFill>
                <a:latin typeface="Times New Roman" panose="02020603050405020304" pitchFamily="18" charset="0"/>
              </a:rPr>
              <a:t>Alexis:So,did you live here in Highville 10 years ago?</a:t>
            </a:r>
            <a:endParaRPr lang="en-US" altLang="zh-CN" sz="3200" b="1" err="1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0" hangingPunct="0">
              <a:lnSpc>
                <a:spcPct val="110000"/>
              </a:lnSpc>
            </a:pPr>
            <a:r>
              <a:rPr lang="en-US" altLang="zh-CN" sz="3200" b="1" err="1">
                <a:latin typeface="Times New Roman" panose="02020603050405020304" pitchFamily="18" charset="0"/>
                <a:sym typeface="+mn-ea"/>
              </a:rPr>
              <a:t>     </a:t>
            </a:r>
            <a:r>
              <a:rPr lang="en-US" altLang="zh-CN" sz="3200" b="1" err="1">
                <a:solidFill>
                  <a:schemeClr val="tx1"/>
                </a:solidFill>
                <a:latin typeface="Times New Roman" panose="02020603050405020304" pitchFamily="18" charset="0"/>
              </a:rPr>
              <a:t>Joe:No,I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</a:rPr>
              <a:t> lived</a:t>
            </a:r>
            <a:r>
              <a:rPr lang="zh-CN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</a:rPr>
              <a:t>with my parents in Greenville.</a:t>
            </a: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0" hangingPunct="0">
              <a:lnSpc>
                <a:spcPct val="110000"/>
              </a:lnSpc>
            </a:pP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We lived in a house in the country.</a:t>
            </a: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0" hangingPunct="0">
              <a:lnSpc>
                <a:spcPct val="110000"/>
              </a:lnSpc>
            </a:pP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I went to school here in Highville,though. </a:t>
            </a: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0" hangingPunct="0">
              <a:lnSpc>
                <a:spcPct val="110000"/>
              </a:lnSpc>
            </a:pPr>
            <a:r>
              <a:rPr lang="en-US" altLang="zh-CN" sz="3200" b="1" err="1">
                <a:solidFill>
                  <a:schemeClr val="tx1"/>
                </a:solidFill>
                <a:latin typeface="Times New Roman" panose="02020603050405020304" pitchFamily="18" charset="0"/>
              </a:rPr>
              <a:t>Alexis:Really? That</a:t>
            </a:r>
            <a:r>
              <a:rPr lang="en-US" altLang="zh-CN" sz="3200" b="1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’s</a:t>
            </a:r>
            <a:r>
              <a:rPr lang="en-US" altLang="zh-CN" sz="3200" b="1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 pretty far from</a:t>
            </a:r>
            <a:r>
              <a:rPr lang="en-US" altLang="zh-CN" sz="3200" b="1" err="1">
                <a:solidFill>
                  <a:schemeClr val="tx1"/>
                </a:solidFill>
                <a:latin typeface="Times New Roman" panose="02020603050405020304" pitchFamily="18" charset="0"/>
              </a:rPr>
              <a:t> here.</a:t>
            </a:r>
            <a:endParaRPr lang="en-US" altLang="zh-CN" sz="3200" b="1" err="1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0" hangingPunct="0">
              <a:lnSpc>
                <a:spcPct val="110000"/>
              </a:lnSpc>
            </a:pP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How did you get to school? </a:t>
            </a: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0" hangingPunct="0">
              <a:lnSpc>
                <a:spcPct val="110000"/>
              </a:lnSpc>
            </a:pPr>
            <a:r>
              <a:rPr lang="en-US" altLang="zh-CN" sz="3200" b="1" err="1">
                <a:latin typeface="Times New Roman" panose="02020603050405020304" pitchFamily="18" charset="0"/>
                <a:sym typeface="+mn-ea"/>
              </a:rPr>
              <a:t>     </a:t>
            </a:r>
            <a:r>
              <a:rPr lang="en-US" altLang="zh-CN" sz="3200" b="1" err="1">
                <a:solidFill>
                  <a:schemeClr val="tx1"/>
                </a:solidFill>
                <a:latin typeface="Times New Roman" panose="02020603050405020304" pitchFamily="18" charset="0"/>
              </a:rPr>
              <a:t>Joe:Oh,I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</a:rPr>
              <a:t> took</a:t>
            </a:r>
            <a:r>
              <a:rPr lang="zh-CN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</a:rPr>
              <a:t>the train to school. </a:t>
            </a: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4465638" y="743903"/>
            <a:ext cx="192151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sym typeface="宋体" panose="02010600030101010101" pitchFamily="2" charset="-122"/>
              </a:rPr>
              <a:t>a photo of</a:t>
            </a:r>
            <a:endParaRPr lang="en-US" altLang="zh-CN" sz="2400">
              <a:solidFill>
                <a:srgbClr val="C00000"/>
              </a:solidFill>
              <a:latin typeface="Aharoni" panose="02010803020104030203" pitchFamily="2" charset="-79"/>
              <a:sym typeface="宋体" panose="02010600030101010101" pitchFamily="2" charset="-122"/>
            </a:endParaRPr>
          </a:p>
        </p:txBody>
      </p:sp>
      <p:pic>
        <p:nvPicPr>
          <p:cNvPr id="28679" name="Picture 20" descr="Unit 1-0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821"/>
          <a:stretch>
            <a:fillRect/>
          </a:stretch>
        </p:blipFill>
        <p:spPr bwMode="auto">
          <a:xfrm>
            <a:off x="9366885" y="2976880"/>
            <a:ext cx="2516505" cy="3709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Unit 7 Section B-1c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46887" y="497841"/>
            <a:ext cx="1077231" cy="1077231"/>
          </a:xfrm>
          <a:prstGeom prst="rect">
            <a:avLst/>
          </a:prstGeom>
        </p:spPr>
      </p:pic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7036753" y="4911408"/>
            <a:ext cx="223456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p>
            <a:pPr eaLnBrk="0" hangingPunct="0"/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sym typeface="宋体" panose="02010600030101010101" pitchFamily="2" charset="-122"/>
              </a:rPr>
              <a:t>pretty=very</a:t>
            </a:r>
            <a:endParaRPr lang="en-US" altLang="zh-CN" sz="2400">
              <a:solidFill>
                <a:srgbClr val="C00000"/>
              </a:solidFill>
              <a:latin typeface="Aharoni" panose="02010803020104030203" pitchFamily="2" charset="-79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>
            <a:spLocks noChangeArrowheads="1"/>
          </p:cNvSpPr>
          <p:nvPr/>
        </p:nvSpPr>
        <p:spPr bwMode="auto">
          <a:xfrm>
            <a:off x="360045" y="582930"/>
            <a:ext cx="11725275" cy="4815840"/>
          </a:xfrm>
          <a:prstGeom prst="rect">
            <a:avLst/>
          </a:prstGeom>
          <a:solidFill>
            <a:schemeClr val="bg2"/>
          </a:solidFill>
          <a:ln w="9525">
            <a:solidFill>
              <a:srgbClr val="00B050"/>
            </a:solidFill>
            <a:miter lim="800000"/>
          </a:ln>
        </p:spPr>
        <p:txBody>
          <a:bodyPr wrap="square">
            <a:spAutoFit/>
          </a:bodyPr>
          <a:lstStyle>
            <a:lvl1pPr indent="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0" hangingPunct="0">
              <a:lnSpc>
                <a:spcPct val="120000"/>
              </a:lnSpc>
            </a:pPr>
            <a:r>
              <a:rPr lang="en-US" altLang="zh-CN" sz="3200" b="1">
                <a:solidFill>
                  <a:srgbClr val="060BCA"/>
                </a:solidFill>
                <a:latin typeface="Times New Roman" panose="02020603050405020304" pitchFamily="18" charset="0"/>
              </a:rPr>
              <a:t>Conversation 3</a:t>
            </a:r>
            <a:endParaRPr lang="en-US" altLang="zh-CN" sz="3200" b="1">
              <a:solidFill>
                <a:srgbClr val="060BCA"/>
              </a:solidFill>
              <a:latin typeface="Times New Roman" panose="02020603050405020304" pitchFamily="18" charset="0"/>
            </a:endParaRPr>
          </a:p>
          <a:p>
            <a:pPr eaLnBrk="0" hangingPunct="0">
              <a:lnSpc>
                <a:spcPct val="120000"/>
              </a:lnSpc>
            </a:pPr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</a:rPr>
              <a:t>Alexis:So,Joe,what do you think your life will be like in 10 years?</a:t>
            </a:r>
            <a:endParaRPr lang="en-US" altLang="zh-CN" sz="3200" b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0" hangingPunct="0">
              <a:lnSpc>
                <a:spcPct val="120000"/>
              </a:lnSpc>
            </a:pPr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</a:rPr>
              <a:t>    Joe:Oh,I think I’ll be an </a:t>
            </a:r>
            <a:r>
              <a:rPr lang="zh-CN" altLang="en-US" sz="3200" b="1" u="sng">
                <a:solidFill>
                  <a:srgbClr val="000000"/>
                </a:solidFill>
                <a:latin typeface="Times New Roman" panose="02020603050405020304" pitchFamily="18" charset="0"/>
              </a:rPr>
              <a:t>　　　　      </a:t>
            </a:r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endParaRPr lang="en-US" altLang="zh-CN" sz="3200" b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0" hangingPunct="0">
              <a:lnSpc>
                <a:spcPct val="120000"/>
              </a:lnSpc>
            </a:pPr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</a:rPr>
              <a:t>Alexis:An astronaut?      Are you kidding?</a:t>
            </a:r>
            <a:endParaRPr lang="en-US" altLang="zh-CN" sz="3200" b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0" hangingPunct="0">
              <a:lnSpc>
                <a:spcPct val="120000"/>
              </a:lnSpc>
            </a:pPr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</a:rPr>
              <a:t>    Joe:No,I’m</a:t>
            </a:r>
            <a:r>
              <a:rPr lang="zh-CN" altLang="en-US" sz="3200" b="1" u="sng">
                <a:solidFill>
                  <a:srgbClr val="000000"/>
                </a:solidFill>
                <a:latin typeface="Times New Roman" panose="02020603050405020304" pitchFamily="18" charset="0"/>
              </a:rPr>
              <a:t>　　　　</a:t>
            </a:r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</a:rPr>
              <a:t>.I’ll </a:t>
            </a:r>
            <a:r>
              <a:rPr lang="en-US" altLang="zh-CN" sz="3200" b="1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fly</a:t>
            </a:r>
            <a:r>
              <a:rPr lang="zh-CN" altLang="en-US" sz="3200" b="1" u="sng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　　　　</a:t>
            </a:r>
            <a:r>
              <a:rPr lang="en-US" altLang="zh-CN" sz="3200" b="1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to the moon</a:t>
            </a:r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n-US" altLang="zh-CN" sz="3200" b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0" hangingPunct="0">
              <a:lnSpc>
                <a:spcPct val="120000"/>
              </a:lnSpc>
            </a:pPr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</a:rPr>
              <a:t>           Maybe I’ll also </a:t>
            </a:r>
            <a:r>
              <a:rPr lang="en-US" altLang="zh-CN" sz="3200" b="1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fly to other planets.</a:t>
            </a:r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zh-CN" sz="3200" b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0" hangingPunct="0">
              <a:lnSpc>
                <a:spcPct val="120000"/>
              </a:lnSpc>
            </a:pPr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</a:rPr>
              <a:t>Alexis:Oh,and where will you live?</a:t>
            </a:r>
            <a:endParaRPr lang="en-US" altLang="zh-CN" sz="3200" b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0" hangingPunct="0">
              <a:lnSpc>
                <a:spcPct val="120000"/>
              </a:lnSpc>
            </a:pPr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</a:rPr>
              <a:t>     Joe:I’ll </a:t>
            </a:r>
            <a:r>
              <a:rPr lang="en-US" altLang="zh-CN" sz="3200" b="1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live on</a:t>
            </a:r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</a:rPr>
              <a:t> a</a:t>
            </a:r>
            <a:r>
              <a:rPr lang="en-US" altLang="zh-CN" sz="3200" b="1" u="sng">
                <a:solidFill>
                  <a:srgbClr val="000000"/>
                </a:solidFill>
                <a:latin typeface="Times New Roman" panose="02020603050405020304" pitchFamily="18" charset="0"/>
              </a:rPr>
              <a:t>　　　　            </a:t>
            </a:r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endParaRPr lang="en-US" altLang="zh-CN" sz="32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5484178" y="1725930"/>
            <a:ext cx="1844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sym typeface="宋体" panose="02010600030101010101" pitchFamily="2" charset="-122"/>
              </a:rPr>
              <a:t>astronaut</a:t>
            </a:r>
            <a:endParaRPr lang="en-US" altLang="zh-CN" sz="2400">
              <a:solidFill>
                <a:srgbClr val="C00000"/>
              </a:solidFill>
              <a:latin typeface="Aharoni" panose="02010803020104030203" pitchFamily="2" charset="-79"/>
              <a:sym typeface="宋体" panose="02010600030101010101" pitchFamily="2" charset="-122"/>
            </a:endParaRP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149283" y="2941320"/>
            <a:ext cx="1401762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sym typeface="宋体" panose="02010600030101010101" pitchFamily="2" charset="-122"/>
              </a:rPr>
              <a:t>serious</a:t>
            </a:r>
            <a:endParaRPr lang="zh-CN" altLang="en-US"/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5890578" y="2941320"/>
            <a:ext cx="1438275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sym typeface="宋体" panose="02010600030101010101" pitchFamily="2" charset="-122"/>
              </a:rPr>
              <a:t>rockets</a:t>
            </a:r>
            <a:endParaRPr lang="en-US" altLang="zh-CN" sz="2400">
              <a:solidFill>
                <a:srgbClr val="C00000"/>
              </a:solidFill>
              <a:latin typeface="Aharoni" panose="02010803020104030203" pitchFamily="2" charset="-79"/>
            </a:endParaRPr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4105910" y="4737100"/>
            <a:ext cx="2406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sym typeface="宋体" panose="02010600030101010101" pitchFamily="2" charset="-122"/>
              </a:rPr>
              <a:t>space station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0726" name="Picture 20" descr="Unit 1-0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9" r="33549"/>
          <a:stretch>
            <a:fillRect/>
          </a:stretch>
        </p:blipFill>
        <p:spPr bwMode="auto">
          <a:xfrm>
            <a:off x="9753283" y="2472373"/>
            <a:ext cx="2438400" cy="404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Unit 7 Section B-1c-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68560" y="198755"/>
            <a:ext cx="1117600" cy="1117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4" t="19999" r="27640" b="18472"/>
          <a:stretch>
            <a:fillRect/>
          </a:stretch>
        </p:blipFill>
        <p:spPr>
          <a:xfrm rot="4497453">
            <a:off x="4448040" y="2479621"/>
            <a:ext cx="256172" cy="647901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4" t="19999" r="27640" b="18472"/>
          <a:stretch>
            <a:fillRect/>
          </a:stretch>
        </p:blipFill>
        <p:spPr>
          <a:xfrm rot="6562427" flipH="1">
            <a:off x="8165116" y="2389518"/>
            <a:ext cx="269186" cy="62899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0" grpId="0" bldLvl="0" animBg="1"/>
      <p:bldP spid="4" grpId="0"/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657477" y="200025"/>
            <a:ext cx="268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仿宋" panose="02010609060101010101" pitchFamily="49" charset="-122"/>
                <a:ea typeface="仿宋" panose="02010609060101010101" pitchFamily="49" charset="-122"/>
              </a:rPr>
              <a:t>Joe’s life</a:t>
            </a:r>
            <a:endParaRPr lang="zh-CN" altLang="en-US" sz="320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4300" y="784800"/>
            <a:ext cx="1171576" cy="160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Life in the  past</a:t>
            </a:r>
            <a:endParaRPr lang="en-US" altLang="zh-C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4300" y="784800"/>
            <a:ext cx="1171576" cy="16002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343027" y="784800"/>
            <a:ext cx="10734674" cy="5015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  Ten years ago, Joe ___________ with his parents in Greenville.</a:t>
            </a:r>
            <a:endParaRPr lang="en-US" altLang="zh-C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They lived in a house ______ the countryside . He _________ the train to school.</a:t>
            </a:r>
            <a:endParaRPr lang="en-US" altLang="zh-C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  At present, Joe __________ in Highville . He _________ a computer programmer. He __________(think) his work is kind of boring ____________ he does the same thing every day.</a:t>
            </a:r>
            <a:endParaRPr lang="en-US" altLang="zh-C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  Joe hopes his life can be different in ten years. He thinks he____________ an astronaut in ten years and he will live in a space station. He will fly to the moon and other planets.</a:t>
            </a:r>
            <a:endParaRPr lang="en-US" altLang="zh-C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8573" y="2492721"/>
            <a:ext cx="13430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Life at present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4300" y="2514600"/>
            <a:ext cx="1228727" cy="122300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77165" y="3965018"/>
            <a:ext cx="10458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Life  in ten years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25742" y="3813362"/>
            <a:ext cx="948691" cy="1871782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057777" y="765930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</a:rPr>
              <a:t>lived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181600" y="1307813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</a:rPr>
              <a:t>in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037608" y="1350705"/>
            <a:ext cx="1594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</a:rPr>
              <a:t>took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217920" y="2708910"/>
            <a:ext cx="49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4642485" y="2200334"/>
            <a:ext cx="1002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</a:rPr>
              <a:t>lives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429749" y="2339578"/>
            <a:ext cx="607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</a:rPr>
              <a:t>is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217920" y="2698969"/>
            <a:ext cx="1599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</a:rPr>
              <a:t>thinks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124761" y="3228587"/>
            <a:ext cx="2018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</a:rPr>
              <a:t>because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148840" y="4273550"/>
            <a:ext cx="20624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</a:rPr>
              <a:t>will be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  <p:bldP spid="2" grpId="0"/>
      <p:bldP spid="5" grpId="0"/>
      <p:bldP spid="11" grpId="0"/>
      <p:bldP spid="12" grpId="0"/>
      <p:bldP spid="14" grpId="0"/>
      <p:bldP spid="15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5" descr="tree char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9213" y="374650"/>
            <a:ext cx="314483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文本框 2"/>
          <p:cNvSpPr txBox="1">
            <a:spLocks noChangeArrowheads="1"/>
          </p:cNvSpPr>
          <p:nvPr/>
        </p:nvSpPr>
        <p:spPr bwMode="auto">
          <a:xfrm>
            <a:off x="309563" y="515938"/>
            <a:ext cx="28384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>
                <a:solidFill>
                  <a:srgbClr val="0000FF"/>
                </a:solidFill>
                <a:latin typeface="Times New Roman" panose="02020603050405020304" pitchFamily="18" charset="0"/>
                <a:sym typeface="宋体" panose="02010600030101010101" pitchFamily="2" charset="-122"/>
              </a:rPr>
              <a:t>Summary</a:t>
            </a:r>
            <a:endParaRPr lang="en-US" altLang="zh-CN" sz="3600" b="1">
              <a:solidFill>
                <a:srgbClr val="0000FF"/>
              </a:solidFill>
              <a:latin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37891" name="文本框 101379"/>
          <p:cNvSpPr txBox="1">
            <a:spLocks noChangeArrowheads="1"/>
          </p:cNvSpPr>
          <p:nvPr/>
        </p:nvSpPr>
        <p:spPr bwMode="auto">
          <a:xfrm>
            <a:off x="3490913" y="757238"/>
            <a:ext cx="32004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rgbClr val="3333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课时重点回顾</a:t>
            </a:r>
            <a:endParaRPr lang="zh-CN" altLang="en-US" sz="3600" b="1">
              <a:solidFill>
                <a:srgbClr val="3333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7892" name="图片 3" descr="u=2370261218,1717316642&amp;fm=27&amp;gp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18713" y="757238"/>
            <a:ext cx="1770062" cy="15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1" name="文本框 49156"/>
          <p:cNvSpPr txBox="1"/>
          <p:nvPr/>
        </p:nvSpPr>
        <p:spPr>
          <a:xfrm>
            <a:off x="428625" y="1498600"/>
            <a:ext cx="11553825" cy="43735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443230" indent="-443230">
              <a:lnSpc>
                <a:spcPct val="120000"/>
              </a:lnSpc>
            </a:pPr>
            <a:r>
              <a:rPr lang="en-US" altLang="zh-CN" sz="3200" b="1" noProof="1">
                <a:latin typeface="Times New Roman" panose="02020603050405020304" pitchFamily="18" charset="0"/>
              </a:rPr>
              <a:t>1.  To learn some new words and useful expressions </a:t>
            </a:r>
            <a:endParaRPr lang="en-US" altLang="zh-CN" sz="3200" b="1" noProof="1">
              <a:latin typeface="Times New Roman" panose="02020603050405020304" pitchFamily="18" charset="0"/>
            </a:endParaRPr>
          </a:p>
          <a:p>
            <a:pPr marL="443230" indent="-443230">
              <a:lnSpc>
                <a:spcPct val="120000"/>
              </a:lnSpc>
            </a:pPr>
            <a:r>
              <a:rPr sz="2800" b="1" i="1" noProof="1">
                <a:solidFill>
                  <a:srgbClr val="060BC2"/>
                </a:solidFill>
                <a:latin typeface="Times New Roman" panose="02020603050405020304" pitchFamily="18" charset="0"/>
              </a:rPr>
              <a:t> astronaut,apartment,rocket,space,space station</a:t>
            </a:r>
            <a:endParaRPr sz="2800" b="1" i="1" noProof="1">
              <a:solidFill>
                <a:srgbClr val="060BC2"/>
              </a:solidFill>
              <a:latin typeface="Times New Roman" panose="02020603050405020304" pitchFamily="18" charset="0"/>
            </a:endParaRPr>
          </a:p>
          <a:p>
            <a:pPr marL="443230" indent="-443230">
              <a:lnSpc>
                <a:spcPct val="120000"/>
              </a:lnSpc>
            </a:pPr>
            <a:r>
              <a:rPr lang="en-US" altLang="zh-CN" sz="3200" b="1" noProof="1">
                <a:latin typeface="Times New Roman" panose="02020603050405020304" pitchFamily="18" charset="0"/>
              </a:rPr>
              <a:t>2.</a:t>
            </a:r>
            <a:r>
              <a:rPr lang="en-US" altLang="zh-CN" sz="3200" b="1" noProof="1">
                <a:latin typeface="Times New Roman" panose="02020603050405020304" pitchFamily="18" charset="0"/>
                <a:sym typeface="+mn-ea"/>
              </a:rPr>
              <a:t>To consolidate some sentences: </a:t>
            </a:r>
            <a:endParaRPr lang="en-US" altLang="zh-CN" sz="3200" b="1" noProof="1">
              <a:latin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800" b="1" i="1" noProof="1">
                <a:solidFill>
                  <a:srgbClr val="060BC2"/>
                </a:solidFill>
                <a:latin typeface="Times New Roman" panose="02020603050405020304" pitchFamily="18" charset="0"/>
              </a:rPr>
              <a:t>Ten years ago: What did you do ten years ago?   </a:t>
            </a:r>
            <a:endParaRPr lang="en-US" altLang="zh-CN" sz="2800" b="1" i="1" noProof="1">
              <a:solidFill>
                <a:srgbClr val="060BC2"/>
              </a:solidFill>
              <a:latin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800" b="1" i="1" noProof="1">
                <a:solidFill>
                  <a:srgbClr val="060BC2"/>
                </a:solidFill>
                <a:latin typeface="Times New Roman" panose="02020603050405020304" pitchFamily="18" charset="0"/>
              </a:rPr>
              <a:t>/Where did you live ten years ago?/How did you go to school ten years ago?</a:t>
            </a:r>
            <a:endParaRPr lang="en-US" altLang="zh-CN" sz="2800" b="1" i="1" noProof="1">
              <a:solidFill>
                <a:srgbClr val="060BC2"/>
              </a:solidFill>
              <a:latin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800" b="1" i="1" noProof="1">
                <a:solidFill>
                  <a:srgbClr val="060BC2"/>
                </a:solidFill>
                <a:latin typeface="Times New Roman" panose="02020603050405020304" pitchFamily="18" charset="0"/>
              </a:rPr>
              <a:t>Now:What do you do?/Where do you live?/How do you go to school?</a:t>
            </a:r>
            <a:endParaRPr lang="en-US" altLang="zh-CN" sz="2800" b="1" i="1" noProof="1">
              <a:solidFill>
                <a:srgbClr val="060BC2"/>
              </a:solidFill>
              <a:latin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800" b="1" i="1" noProof="1">
                <a:solidFill>
                  <a:srgbClr val="060BC2"/>
                </a:solidFill>
                <a:latin typeface="Times New Roman" panose="02020603050405020304" pitchFamily="18" charset="0"/>
              </a:rPr>
              <a:t>In ten years: What will you be in the future?/Where will you live?/How will you go to work?</a:t>
            </a:r>
            <a:endParaRPr lang="en-US" altLang="zh-CN" sz="3200" b="1" noProof="1">
              <a:latin typeface="Times New Roman" panose="02020603050405020304" pitchFamily="18" charset="0"/>
            </a:endParaRPr>
          </a:p>
        </p:txBody>
      </p:sp>
      <p:pic>
        <p:nvPicPr>
          <p:cNvPr id="9114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1976100" y="11671300"/>
            <a:ext cx="355600" cy="266700"/>
          </a:xfrm>
          <a:prstGeom prst="cube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14375" y="757238"/>
            <a:ext cx="10401300" cy="4203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latin typeface="+mj-lt"/>
                <a:ea typeface="Cambria" panose="02040503050406030204" pitchFamily="18" charset="0"/>
              </a:rPr>
              <a:t>Learning Objectives</a:t>
            </a:r>
            <a:endParaRPr lang="en-US" altLang="zh-CN" sz="3200" b="1">
              <a:latin typeface="+mj-lt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b="1">
                <a:latin typeface="+mj-lt"/>
                <a:ea typeface="Cambria" panose="02040503050406030204" pitchFamily="18" charset="0"/>
              </a:rPr>
              <a:t>By the end of the class , you’ll be able to</a:t>
            </a:r>
            <a:endParaRPr lang="en-US" altLang="zh-CN" sz="3200" b="1">
              <a:latin typeface="+mj-lt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b="1">
                <a:latin typeface="+mj-lt"/>
                <a:ea typeface="Cambria" panose="02040503050406030204" pitchFamily="18" charset="0"/>
              </a:rPr>
              <a:t>1.Get specific information about Joe’s life in different periods through listening.</a:t>
            </a:r>
            <a:endParaRPr lang="en-US" altLang="zh-CN" sz="3200" b="1">
              <a:latin typeface="+mj-lt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b="1">
                <a:latin typeface="+mj-lt"/>
                <a:ea typeface="Cambria" panose="02040503050406030204" pitchFamily="18" charset="0"/>
              </a:rPr>
              <a:t>2.describe and compare your life in different periods.</a:t>
            </a:r>
            <a:endParaRPr lang="en-US" altLang="zh-CN" sz="3200" b="1">
              <a:latin typeface="+mj-lt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b="1">
                <a:latin typeface="+mj-lt"/>
                <a:ea typeface="Cambria" panose="02040503050406030204" pitchFamily="18" charset="0"/>
              </a:rPr>
              <a:t> </a:t>
            </a:r>
            <a:endParaRPr lang="en-US" altLang="zh-CN" sz="3200" b="1">
              <a:latin typeface="+mj-lt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28724" y="410236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3200" b="1"/>
              <a:t>What will you do in the future?</a:t>
            </a:r>
            <a:br>
              <a:rPr lang="en-US" altLang="zh-CN" sz="3200" b="1"/>
            </a:br>
            <a:endParaRPr lang="zh-CN" altLang="en-US" sz="3200" b="1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rcRect r="7476"/>
          <a:stretch>
            <a:fillRect/>
          </a:stretch>
        </p:blipFill>
        <p:spPr>
          <a:xfrm>
            <a:off x="2326359" y="1450842"/>
            <a:ext cx="4160165" cy="29641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Text Box 16"/>
          <p:cNvSpPr txBox="1"/>
          <p:nvPr/>
        </p:nvSpPr>
        <p:spPr>
          <a:xfrm>
            <a:off x="3238528" y="4651508"/>
            <a:ext cx="2794000" cy="7556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lnSpc>
                <a:spcPct val="120000"/>
              </a:lnSpc>
              <a:defRPr/>
            </a:pPr>
            <a:r>
              <a:rPr lang="en-US" altLang="zh-CN" sz="3600" b="1" noProof="1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charset="-122"/>
                <a:sym typeface="+mn-ea"/>
              </a:rPr>
              <a:t>an astronaut</a:t>
            </a:r>
            <a:endParaRPr lang="en-US" altLang="zh-CN" sz="3600" b="1" noProof="1">
              <a:solidFill>
                <a:srgbClr val="FF0000"/>
              </a:solidFill>
              <a:latin typeface="Times New Roman" panose="02020603050405020304" pitchFamily="18" charset="0"/>
              <a:ea typeface="Arial Unicode MS" panose="020B0604020202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8491" y="5407158"/>
            <a:ext cx="3743268" cy="88399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0975"/>
            <a:ext cx="1085182" cy="88399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8148" y="303724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3200" b="1"/>
              <a:t>How will you go to work?</a:t>
            </a:r>
            <a:endParaRPr lang="zh-CN" altLang="en-US" sz="3200" b="1"/>
          </a:p>
        </p:txBody>
      </p:sp>
      <p:pic>
        <p:nvPicPr>
          <p:cNvPr id="4" name="Picture 2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68861" y="1489186"/>
            <a:ext cx="3962400" cy="2995629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5" name="Text Box 19"/>
          <p:cNvSpPr txBox="1"/>
          <p:nvPr/>
        </p:nvSpPr>
        <p:spPr>
          <a:xfrm>
            <a:off x="2225675" y="4722045"/>
            <a:ext cx="1727200" cy="7000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rocket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077" y="5530176"/>
            <a:ext cx="2597121" cy="88399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948" y="3259413"/>
            <a:ext cx="2942366" cy="2450804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242889" y="0"/>
            <a:ext cx="1071562" cy="77152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solidFill>
                  <a:srgbClr val="0070C0"/>
                </a:solidFill>
              </a:rPr>
              <a:t>1a</a:t>
            </a:r>
            <a:endParaRPr lang="zh-CN" altLang="en-US" sz="3200" b="1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2450" y="458484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3200" b="1"/>
              <a:t>Where will you live?</a:t>
            </a:r>
            <a:endParaRPr lang="zh-CN" altLang="en-US" sz="3200" b="1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1784047"/>
            <a:ext cx="3097036" cy="20972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144476"/>
            <a:ext cx="3176291" cy="96934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184" y="1515514"/>
            <a:ext cx="3289680" cy="262896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184" y="4373138"/>
            <a:ext cx="3036071" cy="96934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7530" y="3876040"/>
            <a:ext cx="3749040" cy="2395855"/>
          </a:xfrm>
          <a:prstGeom prst="rect">
            <a:avLst/>
          </a:prstGeom>
        </p:spPr>
      </p:pic>
      <p:sp>
        <p:nvSpPr>
          <p:cNvPr id="9" name="椭圆 8"/>
          <p:cNvSpPr/>
          <p:nvPr/>
        </p:nvSpPr>
        <p:spPr>
          <a:xfrm>
            <a:off x="242889" y="0"/>
            <a:ext cx="1071562" cy="77152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solidFill>
                  <a:srgbClr val="0070C0"/>
                </a:solidFill>
              </a:rPr>
              <a:t>1a</a:t>
            </a:r>
            <a:endParaRPr lang="zh-CN" altLang="en-US" sz="3200" b="1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66712" y="132555"/>
            <a:ext cx="10515600" cy="1325563"/>
          </a:xfrm>
        </p:spPr>
        <p:txBody>
          <a:bodyPr/>
          <a:lstStyle/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Read the new words</a:t>
            </a:r>
            <a:r>
              <a:rPr lang="en-US" altLang="zh-CN" sz="54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5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80974" y="1253331"/>
            <a:ext cx="10515600" cy="4351338"/>
          </a:xfrm>
        </p:spPr>
        <p:txBody>
          <a:bodyPr>
            <a:noAutofit/>
          </a:bodyPr>
          <a:lstStyle/>
          <a:p>
            <a:r>
              <a:rPr lang="en-US" altLang="zh-CN" sz="440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astronaut             </a:t>
            </a:r>
            <a:r>
              <a:rPr lang="zh-CN" altLang="en-US" sz="440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宇航员</a:t>
            </a:r>
            <a:endParaRPr lang="en-US" altLang="zh-CN" sz="4400"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440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rocket                </a:t>
            </a:r>
            <a:r>
              <a:rPr lang="zh-CN" altLang="en-US" sz="440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火箭</a:t>
            </a:r>
            <a:r>
              <a:rPr lang="en-US" altLang="zh-CN" sz="440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       </a:t>
            </a:r>
            <a:endParaRPr lang="en-US" altLang="zh-CN" sz="4400"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440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apartment             </a:t>
            </a:r>
            <a:r>
              <a:rPr lang="zh-CN" altLang="en-US" sz="440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公寓</a:t>
            </a:r>
            <a:endParaRPr lang="en-US" altLang="zh-CN" sz="4400"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440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space station         </a:t>
            </a:r>
            <a:r>
              <a:rPr lang="zh-CN" altLang="en-US" sz="440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空间站</a:t>
            </a:r>
            <a:endParaRPr lang="en-US" altLang="zh-CN" sz="4400"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440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computer programmer   </a:t>
            </a:r>
            <a:r>
              <a:rPr lang="zh-CN" altLang="en-US" sz="440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计算机程序员</a:t>
            </a:r>
            <a:endParaRPr lang="en-US" altLang="zh-CN" sz="4400"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440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train                 </a:t>
            </a:r>
            <a:r>
              <a:rPr lang="zh-CN" altLang="en-US" sz="440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火车</a:t>
            </a:r>
            <a:r>
              <a:rPr lang="en-US" altLang="zh-CN" sz="440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                  </a:t>
            </a:r>
            <a:endParaRPr lang="en-US" altLang="zh-CN" sz="4400"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440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house                 </a:t>
            </a:r>
            <a:r>
              <a:rPr lang="zh-CN" altLang="en-US" sz="440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房子</a:t>
            </a:r>
            <a:endParaRPr lang="en-US" altLang="zh-CN" sz="4400"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4400"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06891" y="753018"/>
            <a:ext cx="3115326" cy="2133785"/>
          </a:xfrm>
          <a:prstGeom prst="rect">
            <a:avLst/>
          </a:prstGeom>
        </p:spPr>
      </p:pic>
      <p:pic>
        <p:nvPicPr>
          <p:cNvPr id="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495" y="680720"/>
            <a:ext cx="2801620" cy="2427605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/>
        </p:nvSpPr>
        <p:spPr>
          <a:xfrm>
            <a:off x="544195" y="5787390"/>
            <a:ext cx="32969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/>
              <a:t>I will be a/an…</a:t>
            </a:r>
            <a:endParaRPr lang="en-US" altLang="zh-CN" sz="3200" b="1"/>
          </a:p>
        </p:txBody>
      </p:sp>
      <p:pic>
        <p:nvPicPr>
          <p:cNvPr id="11" name="Picture 13"/>
          <p:cNvPicPr>
            <a:picLocks noChangeAspect="1"/>
          </p:cNvPicPr>
          <p:nvPr/>
        </p:nvPicPr>
        <p:blipFill>
          <a:blip r:embed="rId3"/>
          <a:srcRect b="3380"/>
          <a:stretch>
            <a:fillRect/>
          </a:stretch>
        </p:blipFill>
        <p:spPr>
          <a:xfrm>
            <a:off x="1146175" y="3252470"/>
            <a:ext cx="2058987" cy="2390775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6900" y="3252470"/>
            <a:ext cx="3078480" cy="20154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5640" y="3227705"/>
            <a:ext cx="3281045" cy="2040255"/>
          </a:xfrm>
          <a:prstGeom prst="rect">
            <a:avLst/>
          </a:prstGeom>
        </p:spPr>
      </p:pic>
      <p:pic>
        <p:nvPicPr>
          <p:cNvPr id="14" name="内容占位符 1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8295640" y="789002"/>
            <a:ext cx="3097036" cy="209720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992245" y="5409565"/>
            <a:ext cx="419290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>
                <a:sym typeface="+mn-ea"/>
              </a:rPr>
              <a:t>I will go to work by...</a:t>
            </a:r>
            <a:endParaRPr lang="en-US" altLang="zh-CN" sz="3200" b="1"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361045" y="5409565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>
                <a:sym typeface="+mn-ea"/>
              </a:rPr>
              <a:t>I will live in/on...</a:t>
            </a:r>
            <a:endParaRPr lang="en-US" altLang="zh-CN" sz="3200" b="1">
              <a:sym typeface="+mn-ea"/>
            </a:endParaRPr>
          </a:p>
        </p:txBody>
      </p:sp>
      <p:sp>
        <p:nvSpPr>
          <p:cNvPr id="17" name="标题 16"/>
          <p:cNvSpPr>
            <a:spLocks noGrp="1"/>
          </p:cNvSpPr>
          <p:nvPr>
            <p:ph type="title"/>
          </p:nvPr>
        </p:nvSpPr>
        <p:spPr>
          <a:xfrm>
            <a:off x="261302" y="-214790"/>
            <a:ext cx="10515600" cy="1325563"/>
          </a:xfrm>
        </p:spPr>
        <p:txBody>
          <a:bodyPr/>
          <a:p>
            <a:r>
              <a:rPr lang="en-US" altLang="zh-CN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What will your future be like?</a:t>
            </a:r>
            <a:endParaRPr lang="en-US" altLang="zh-CN" sz="40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314451" y="108743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3200" b="1">
                <a:solidFill>
                  <a:srgbClr val="0000FF"/>
                </a:solidFill>
                <a:latin typeface="Arial Narrow" panose="020B0506020202030204" pitchFamily="34" charset="0"/>
              </a:rPr>
              <a:t>Write each word in the correct column below. </a:t>
            </a:r>
            <a:endParaRPr lang="en-US" altLang="zh-CN" sz="3200" b="1">
              <a:solidFill>
                <a:srgbClr val="0000FF"/>
              </a:solidFill>
              <a:latin typeface="Arial Narrow" panose="020B050602020203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242889" y="0"/>
            <a:ext cx="1071562" cy="77152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solidFill>
                  <a:srgbClr val="0070C0"/>
                </a:solidFill>
              </a:rPr>
              <a:t>1a</a:t>
            </a:r>
            <a:endParaRPr lang="zh-CN" altLang="en-US" sz="3200" b="1">
              <a:solidFill>
                <a:srgbClr val="0070C0"/>
              </a:solidFill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idx="1"/>
          </p:nvPr>
        </p:nvSpPr>
        <p:spPr>
          <a:xfrm>
            <a:off x="995362" y="1425572"/>
            <a:ext cx="8920163" cy="9890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3600">
                <a:latin typeface="Times New Roman" panose="02020603050405020304" pitchFamily="18" charset="0"/>
                <a:cs typeface="Times New Roman" panose="02020603050405020304" pitchFamily="18" charset="0"/>
              </a:rPr>
              <a:t>astronaut   house   apartment   train   rocket  space station    computer programmer</a:t>
            </a:r>
            <a:endParaRPr lang="en-US" altLang="zh-C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C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31069" y="1257298"/>
            <a:ext cx="8327858" cy="13255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0570" y="2875915"/>
            <a:ext cx="8508365" cy="279844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50570" y="3625215"/>
            <a:ext cx="283781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astronaut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computer programmer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629660" y="3793490"/>
            <a:ext cx="246634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rocket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466205" y="3793490"/>
            <a:ext cx="279273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house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apartment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 station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1"/>
          <p:cNvSpPr txBox="1"/>
          <p:nvPr/>
        </p:nvSpPr>
        <p:spPr bwMode="auto">
          <a:xfrm>
            <a:off x="2762250" y="304800"/>
            <a:ext cx="7924800" cy="584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3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3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3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altLang="zh-CN" sz="4000" ker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Think of other words and write them.</a:t>
            </a:r>
            <a:endParaRPr lang="en-US" altLang="zh-CN" sz="4000" ker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graphicFrame>
        <p:nvGraphicFramePr>
          <p:cNvPr id="96259" name="表格 96258"/>
          <p:cNvGraphicFramePr>
            <a:graphicFrameLocks noGrp="1"/>
          </p:cNvGraphicFramePr>
          <p:nvPr/>
        </p:nvGraphicFramePr>
        <p:xfrm>
          <a:off x="1311435" y="721301"/>
          <a:ext cx="9375776" cy="4861441"/>
        </p:xfrm>
        <a:graphic>
          <a:graphicData uri="http://schemas.openxmlformats.org/drawingml/2006/table">
            <a:tbl>
              <a:tblPr/>
              <a:tblGrid>
                <a:gridCol w="2661199"/>
                <a:gridCol w="2971438"/>
                <a:gridCol w="3743139"/>
              </a:tblGrid>
              <a:tr h="603592">
                <a:tc>
                  <a:txBody>
                    <a:bodyPr wrap="square"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3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Jobs</a:t>
                      </a:r>
                      <a:endParaRPr lang="en-US" altLang="zh-CN" sz="3000" b="1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4784" marR="84784" marT="42399" marB="42399" vert="horz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559"/>
                    </a:solidFill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3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Transportation</a:t>
                      </a:r>
                      <a:endParaRPr lang="en-US" altLang="zh-CN" sz="3000" b="1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4784" marR="84784" marT="42399" marB="42399" vert="horz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559"/>
                    </a:solidFill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lang="en-US" altLang="zh-CN" sz="3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Places to live</a:t>
                      </a:r>
                      <a:endParaRPr lang="en-US" altLang="zh-CN" sz="3000" b="1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4784" marR="84784" marT="42399" marB="42399" vert="horz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559"/>
                    </a:solidFill>
                  </a:tcPr>
                </a:tc>
              </a:tr>
              <a:tr h="4257849">
                <a:tc>
                  <a:txBody>
                    <a:bodyPr wrap="square"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zh-CN" altLang="zh-CN" sz="3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4784" marR="84784" marT="42399" marB="42399" vert="horz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en-US" altLang="zh-CN" sz="3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en-US" altLang="zh-CN" sz="3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en-US" altLang="zh-CN" sz="3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en-US" altLang="zh-CN" sz="3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en-US" altLang="zh-CN" sz="3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en-US" altLang="zh-CN" sz="3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en-US" altLang="zh-CN" sz="3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4784" marR="84784" marT="42399" marB="42399" vert="horz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zh-CN" altLang="zh-CN" sz="3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4784" marR="84784" marT="42399" marB="42399" vert="horz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376" name="Text Box 26"/>
          <p:cNvSpPr txBox="1">
            <a:spLocks noChangeArrowheads="1"/>
          </p:cNvSpPr>
          <p:nvPr/>
        </p:nvSpPr>
        <p:spPr bwMode="auto">
          <a:xfrm>
            <a:off x="1409700" y="1225550"/>
            <a:ext cx="2408238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3200" b="1">
                <a:latin typeface="Times New Roman" panose="02020603050405020304" pitchFamily="18" charset="0"/>
              </a:rPr>
              <a:t>astronaut 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 eaLnBrk="0" hangingPunct="0"/>
            <a:r>
              <a:rPr lang="en-US" altLang="zh-CN" sz="3200" b="1">
                <a:latin typeface="Times New Roman" panose="02020603050405020304" pitchFamily="18" charset="0"/>
              </a:rPr>
              <a:t>computer 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 eaLnBrk="0" hangingPunct="0"/>
            <a:r>
              <a:rPr lang="en-US" altLang="zh-CN" sz="3200" b="1">
                <a:latin typeface="Times New Roman" panose="02020603050405020304" pitchFamily="18" charset="0"/>
              </a:rPr>
              <a:t>programmer</a:t>
            </a: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77" name="Text Box 27"/>
          <p:cNvSpPr txBox="1">
            <a:spLocks noChangeArrowheads="1"/>
          </p:cNvSpPr>
          <p:nvPr/>
        </p:nvSpPr>
        <p:spPr bwMode="auto">
          <a:xfrm>
            <a:off x="4339829" y="1392495"/>
            <a:ext cx="15621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3200" b="1">
                <a:latin typeface="Times New Roman" panose="02020603050405020304" pitchFamily="18" charset="0"/>
              </a:rPr>
              <a:t>train</a:t>
            </a:r>
            <a:r>
              <a:rPr lang="zh-CN" altLang="en-US" sz="3200" b="1">
                <a:latin typeface="Arial" panose="020B0604020202020204" pitchFamily="34" charset="0"/>
              </a:rPr>
              <a:t>　 </a:t>
            </a:r>
            <a:endParaRPr lang="en-US" altLang="zh-CN" sz="3200" b="1">
              <a:latin typeface="Arial" panose="020B0604020202020204" pitchFamily="34" charset="0"/>
            </a:endParaRPr>
          </a:p>
          <a:p>
            <a:pPr eaLnBrk="0" hangingPunct="0"/>
            <a:r>
              <a:rPr lang="en-US" altLang="zh-CN" sz="3200" b="1">
                <a:latin typeface="Times New Roman" panose="02020603050405020304" pitchFamily="18" charset="0"/>
              </a:rPr>
              <a:t>rocket</a:t>
            </a: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78" name="Text Box 28"/>
          <p:cNvSpPr txBox="1">
            <a:spLocks noChangeArrowheads="1"/>
          </p:cNvSpPr>
          <p:nvPr/>
        </p:nvSpPr>
        <p:spPr bwMode="auto">
          <a:xfrm>
            <a:off x="7213799" y="1306513"/>
            <a:ext cx="240665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3200" b="1">
                <a:latin typeface="Times New Roman" panose="02020603050405020304" pitchFamily="18" charset="0"/>
              </a:rPr>
              <a:t>house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 eaLnBrk="0" hangingPunct="0"/>
            <a:r>
              <a:rPr lang="en-US" altLang="zh-CN" sz="3200" b="1">
                <a:latin typeface="Times New Roman" panose="02020603050405020304" pitchFamily="18" charset="0"/>
              </a:rPr>
              <a:t>apartment 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 eaLnBrk="0" hangingPunct="0"/>
            <a:r>
              <a:rPr lang="en-US" altLang="zh-CN" sz="3200" b="1">
                <a:latin typeface="Times New Roman" panose="02020603050405020304" pitchFamily="18" charset="0"/>
              </a:rPr>
              <a:t>space station</a:t>
            </a: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矩形 3"/>
          <p:cNvSpPr>
            <a:spLocks noChangeArrowheads="1"/>
          </p:cNvSpPr>
          <p:nvPr/>
        </p:nvSpPr>
        <p:spPr bwMode="auto">
          <a:xfrm>
            <a:off x="1523207" y="2874963"/>
            <a:ext cx="240347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rPr>
              <a:t>engineer 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0" hangingPunct="0"/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rPr>
              <a:t>violinist  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0" hangingPunct="0"/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rPr>
              <a:t>pianist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0" hangingPunct="0"/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rPr>
              <a:t>scientist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0" hangingPunct="0"/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矩形 11"/>
          <p:cNvSpPr>
            <a:spLocks noChangeArrowheads="1"/>
          </p:cNvSpPr>
          <p:nvPr/>
        </p:nvSpPr>
        <p:spPr bwMode="auto">
          <a:xfrm>
            <a:off x="4288235" y="2543691"/>
            <a:ext cx="3017837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rPr>
              <a:t>plane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0" hangingPunct="0"/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rPr>
              <a:t>bicycle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0" hangingPunct="0"/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rPr>
              <a:t>space ship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0" hangingPunct="0"/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rPr>
              <a:t>helicopter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0" hangingPunct="0"/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rPr>
              <a:t>(直升机）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矩形 12"/>
          <p:cNvSpPr>
            <a:spLocks noChangeArrowheads="1"/>
          </p:cNvSpPr>
          <p:nvPr/>
        </p:nvSpPr>
        <p:spPr bwMode="auto">
          <a:xfrm>
            <a:off x="7279086" y="2937392"/>
            <a:ext cx="332581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rPr>
              <a:t>farm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0" hangingPunct="0"/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rPr>
              <a:t>flat(公寓) 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0" hangingPunct="0"/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rPr>
              <a:t>shelter(避难所)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0" hangingPunct="0"/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rPr>
              <a:t>under the sea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0" hangingPunct="0"/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rPr>
              <a:t>in the sky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82" name="标题 1"/>
          <p:cNvSpPr>
            <a:spLocks noGrp="1" noChangeArrowheads="1"/>
          </p:cNvSpPr>
          <p:nvPr>
            <p:ph type="title"/>
          </p:nvPr>
        </p:nvSpPr>
        <p:spPr>
          <a:xfrm>
            <a:off x="1082675" y="157480"/>
            <a:ext cx="10342245" cy="777875"/>
          </a:xfrm>
        </p:spPr>
        <p:txBody>
          <a:bodyPr>
            <a:normAutofit fontScale="90000"/>
          </a:bodyPr>
          <a:lstStyle/>
          <a:p>
            <a:pPr>
              <a:lnSpc>
                <a:spcPct val="85000"/>
              </a:lnSpc>
            </a:pPr>
            <a:r>
              <a:rPr lang="en-US" altLang="zh-CN" sz="3200" b="1">
                <a:solidFill>
                  <a:srgbClr val="0000FF"/>
                </a:solidFill>
                <a:latin typeface="Arial Narrow" panose="020B0506020202030204" pitchFamily="34" charset="0"/>
              </a:rPr>
              <a:t>Think of other words and write them in the chart in 1a.</a:t>
            </a:r>
            <a:endParaRPr lang="en-US" altLang="zh-CN" sz="3200" b="1">
              <a:solidFill>
                <a:srgbClr val="0000FF"/>
              </a:solidFill>
              <a:latin typeface="Arial Narrow" panose="020B0506020202030204" pitchFamily="34" charset="0"/>
            </a:endParaRPr>
          </a:p>
        </p:txBody>
      </p:sp>
      <p:sp>
        <p:nvSpPr>
          <p:cNvPr id="15383" name="Oval 2"/>
          <p:cNvSpPr>
            <a:spLocks noChangeArrowheads="1"/>
          </p:cNvSpPr>
          <p:nvPr/>
        </p:nvSpPr>
        <p:spPr bwMode="auto">
          <a:xfrm>
            <a:off x="186531" y="281172"/>
            <a:ext cx="830262" cy="79375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 eaLnBrk="0" hangingPunct="0"/>
            <a:r>
              <a:rPr lang="en-US" altLang="zh-CN" sz="3600" b="1">
                <a:latin typeface="Times New Roman" panose="02020603050405020304" pitchFamily="18" charset="0"/>
              </a:rPr>
              <a:t>1b</a:t>
            </a:r>
            <a:endParaRPr lang="en-US" altLang="zh-CN" sz="3600" b="1">
              <a:latin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09700" y="5597525"/>
            <a:ext cx="1003427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astronaut</a:t>
            </a: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lives in a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space station</a:t>
            </a: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He usually goes to work by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rocket</a:t>
            </a: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8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92" grpId="0"/>
      <p:bldP spid="28693" grpId="0"/>
      <p:bldP spid="28694" grpId="0"/>
      <p:bldP spid="2" grpId="0"/>
    </p:bldLst>
  </p:timing>
</p:sld>
</file>

<file path=ppt/tags/tag1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4222</Words>
  <Application>WPS 演示</Application>
  <PresentationFormat/>
  <Paragraphs>255</Paragraphs>
  <Slides>17</Slides>
  <Notes>2</Notes>
  <HiddenSlides>0</HiddenSlides>
  <MMClips>7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6" baseType="lpstr">
      <vt:lpstr>Arial</vt:lpstr>
      <vt:lpstr>宋体</vt:lpstr>
      <vt:lpstr>Wingdings</vt:lpstr>
      <vt:lpstr>黑体</vt:lpstr>
      <vt:lpstr>Cambria</vt:lpstr>
      <vt:lpstr>Times New Roman</vt:lpstr>
      <vt:lpstr>Arial Unicode MS</vt:lpstr>
      <vt:lpstr>Calibri</vt:lpstr>
      <vt:lpstr>仿宋</vt:lpstr>
      <vt:lpstr>等线</vt:lpstr>
      <vt:lpstr>微软雅黑</vt:lpstr>
      <vt:lpstr>Arial Unicode MS</vt:lpstr>
      <vt:lpstr>等线 Light</vt:lpstr>
      <vt:lpstr>Arial Narrow</vt:lpstr>
      <vt:lpstr>Aharoni</vt:lpstr>
      <vt:lpstr>Yu Gothic UI Semibold</vt:lpstr>
      <vt:lpstr>Monotype Corsiva</vt:lpstr>
      <vt:lpstr>Mongolian Baiti</vt:lpstr>
      <vt:lpstr>Office 主题​​</vt:lpstr>
      <vt:lpstr>PowerPoint 演示文稿</vt:lpstr>
      <vt:lpstr>PowerPoint 演示文稿</vt:lpstr>
      <vt:lpstr>What will you do in the future? </vt:lpstr>
      <vt:lpstr>How will you travel?</vt:lpstr>
      <vt:lpstr>Where will you live?</vt:lpstr>
      <vt:lpstr>Read the new words.</vt:lpstr>
      <vt:lpstr>Read the new words.</vt:lpstr>
      <vt:lpstr>Write each word in the correct column below. </vt:lpstr>
      <vt:lpstr>Think of other words and write them in the chart in 1a.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喜儿</cp:lastModifiedBy>
  <cp:revision>5</cp:revision>
  <cp:lastPrinted>2021-11-18T15:04:00Z</cp:lastPrinted>
  <dcterms:created xsi:type="dcterms:W3CDTF">2021-11-18T15:04:00Z</dcterms:created>
  <dcterms:modified xsi:type="dcterms:W3CDTF">2024-11-24T12:44:51Z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04AB8468F1264715B9AE4474111D8AD4</vt:lpwstr>
  </property>
  <property fmtid="{D5CDD505-2E9C-101B-9397-08002B2CF9AE}" pid="7" name="KSOProductBuildVer">
    <vt:lpwstr>2052-12.1.0.18912</vt:lpwstr>
  </property>
</Properties>
</file>