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2" r:id="rId4"/>
    <p:sldMasterId id="2147483654" r:id="rId5"/>
    <p:sldMasterId id="2147483656" r:id="rId6"/>
  </p:sldMasterIdLst>
  <p:handoutMasterIdLst>
    <p:handoutMasterId r:id="rId39"/>
  </p:handoutMasterIdLst>
  <p:sldIdLst>
    <p:sldId id="256" r:id="rId7"/>
    <p:sldId id="258" r:id="rId8"/>
    <p:sldId id="268" r:id="rId9"/>
    <p:sldId id="271" r:id="rId10"/>
    <p:sldId id="333" r:id="rId11"/>
    <p:sldId id="334" r:id="rId12"/>
    <p:sldId id="273" r:id="rId13"/>
    <p:sldId id="274" r:id="rId14"/>
    <p:sldId id="275" r:id="rId15"/>
    <p:sldId id="276" r:id="rId16"/>
    <p:sldId id="310" r:id="rId17"/>
    <p:sldId id="311" r:id="rId18"/>
    <p:sldId id="277" r:id="rId19"/>
    <p:sldId id="279" r:id="rId20"/>
    <p:sldId id="280" r:id="rId21"/>
    <p:sldId id="281" r:id="rId22"/>
    <p:sldId id="282" r:id="rId23"/>
    <p:sldId id="283" r:id="rId24"/>
    <p:sldId id="285" r:id="rId25"/>
    <p:sldId id="335" r:id="rId26"/>
    <p:sldId id="336" r:id="rId27"/>
    <p:sldId id="286" r:id="rId28"/>
    <p:sldId id="317" r:id="rId29"/>
    <p:sldId id="287" r:id="rId30"/>
    <p:sldId id="337" r:id="rId31"/>
    <p:sldId id="289" r:id="rId32"/>
    <p:sldId id="290" r:id="rId33"/>
    <p:sldId id="262" r:id="rId34"/>
    <p:sldId id="291" r:id="rId35"/>
    <p:sldId id="294" r:id="rId36"/>
    <p:sldId id="340" r:id="rId37"/>
    <p:sldId id="344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4660"/>
  </p:normalViewPr>
  <p:slideViewPr>
    <p:cSldViewPr snapToGrid="0">
      <p:cViewPr>
        <p:scale>
          <a:sx n="75" d="100"/>
          <a:sy n="75" d="100"/>
        </p:scale>
        <p:origin x="157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39" Type="http://schemas.openxmlformats.org/officeDocument/2006/relationships/handoutMaster" Target="handoutMasters/handoutMaster1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67847-C230-4290-9055-10A439815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3EB20-8A53-4E82-8012-2677572C21B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slide" Target="../slides/slide1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4" Type="http://schemas.openxmlformats.org/officeDocument/2006/relationships/theme" Target="../theme/theme4.xml"/><Relationship Id="rId3" Type="http://schemas.openxmlformats.org/officeDocument/2006/relationships/slide" Target="../slides/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5" Type="http://schemas.openxmlformats.org/officeDocument/2006/relationships/theme" Target="../theme/theme5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952625" cy="12858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4357" y="2686860"/>
            <a:ext cx="6707643" cy="41711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7795" y="11235"/>
            <a:ext cx="5489882" cy="68467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l="291"/>
          <a:stretch>
            <a:fillRect/>
          </a:stretch>
        </p:blipFill>
        <p:spPr>
          <a:xfrm>
            <a:off x="0" y="1"/>
            <a:ext cx="12308541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7795" y="0"/>
            <a:ext cx="5429711" cy="6858001"/>
          </a:xfrm>
          <a:prstGeom prst="rect">
            <a:avLst/>
          </a:prstGeom>
        </p:spPr>
      </p:pic>
      <p:sp>
        <p:nvSpPr>
          <p:cNvPr id="5" name="动作按钮: 后退或前一项 4">
            <a:hlinkClick r:id="" action="ppaction://hlinkshowjump?jump=previousslide"/>
          </p:cNvPr>
          <p:cNvSpPr/>
          <p:nvPr userDrawn="1"/>
        </p:nvSpPr>
        <p:spPr>
          <a:xfrm>
            <a:off x="11167223" y="6561611"/>
            <a:ext cx="268570" cy="268668"/>
          </a:xfrm>
          <a:prstGeom prst="actionButtonBackPrevious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6" name="动作按钮: 前进或下一项 5">
            <a:hlinkClick r:id="" action="ppaction://hlinkshowjump?jump=nextslide"/>
          </p:cNvPr>
          <p:cNvSpPr/>
          <p:nvPr userDrawn="1"/>
        </p:nvSpPr>
        <p:spPr>
          <a:xfrm>
            <a:off x="11546904" y="6561611"/>
            <a:ext cx="268570" cy="268668"/>
          </a:xfrm>
          <a:prstGeom prst="actionButtonForwardNex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7" name="动作按钮: 结束 6">
            <a:hlinkClick r:id="" action="ppaction://hlinkshowjump?jump=endshow"/>
          </p:cNvPr>
          <p:cNvSpPr/>
          <p:nvPr userDrawn="1"/>
        </p:nvSpPr>
        <p:spPr>
          <a:xfrm>
            <a:off x="11926585" y="6557483"/>
            <a:ext cx="276824" cy="276924"/>
          </a:xfrm>
          <a:prstGeom prst="actionButtonEnd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8" name="TextBox 26">
            <a:hlinkClick r:id="rId4" action="ppaction://hlinksldjump"/>
          </p:cNvPr>
          <p:cNvSpPr txBox="1"/>
          <p:nvPr userDrawn="1"/>
        </p:nvSpPr>
        <p:spPr>
          <a:xfrm>
            <a:off x="10548261" y="651156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8600"/>
            <a:ext cx="12172950" cy="6629400"/>
          </a:xfrm>
          <a:prstGeom prst="rect">
            <a:avLst/>
          </a:prstGeom>
        </p:spPr>
      </p:pic>
      <p:sp>
        <p:nvSpPr>
          <p:cNvPr id="8" name="动作按钮: 后退或前一项 7">
            <a:hlinkClick r:id="" action="ppaction://hlinkshowjump?jump=previousslide"/>
          </p:cNvPr>
          <p:cNvSpPr/>
          <p:nvPr userDrawn="1"/>
        </p:nvSpPr>
        <p:spPr>
          <a:xfrm>
            <a:off x="11110073" y="6590186"/>
            <a:ext cx="268570" cy="268668"/>
          </a:xfrm>
          <a:prstGeom prst="actionButtonBackPrevious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11489754" y="6590186"/>
            <a:ext cx="268570" cy="268668"/>
          </a:xfrm>
          <a:prstGeom prst="actionButtonForwardNex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/>
        </p:nvSpPr>
        <p:spPr>
          <a:xfrm>
            <a:off x="11869435" y="6586058"/>
            <a:ext cx="276824" cy="276924"/>
          </a:xfrm>
          <a:prstGeom prst="actionButtonEnd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11" name="TextBox 26">
            <a:hlinkClick r:id="rId3" action="ppaction://hlinksldjump"/>
          </p:cNvPr>
          <p:cNvSpPr txBox="1"/>
          <p:nvPr userDrawn="1"/>
        </p:nvSpPr>
        <p:spPr>
          <a:xfrm>
            <a:off x="10491111" y="654013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-4043" y="27177"/>
            <a:ext cx="508986" cy="3574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576326" y="32848"/>
            <a:ext cx="90025" cy="3574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14" name="直接箭头连接符 13"/>
          <p:cNvCxnSpPr/>
          <p:nvPr userDrawn="1"/>
        </p:nvCxnSpPr>
        <p:spPr>
          <a:xfrm>
            <a:off x="768995" y="362971"/>
            <a:ext cx="11377264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6"/>
          <p:cNvSpPr txBox="1"/>
          <p:nvPr userDrawn="1"/>
        </p:nvSpPr>
        <p:spPr>
          <a:xfrm>
            <a:off x="845774" y="54948"/>
            <a:ext cx="1997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选考总复习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·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生物学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952625" cy="12858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4357" y="2686860"/>
            <a:ext cx="6707643" cy="41711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1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1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1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27303" y="1890666"/>
            <a:ext cx="74480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latinLnBrk="0" hangingPunct="0">
              <a:lnSpc>
                <a:spcPct val="150000"/>
              </a:lnSpc>
            </a:pPr>
            <a:r>
              <a:rPr lang="zh-CN" altLang="en-US" sz="5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第24课时　人类遗传病是可以检测和预防的</a:t>
            </a:r>
            <a:endParaRPr lang="zh-CN" altLang="en-US" sz="54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9" name="yt_shape_16549"/>
          <p:cNvSpPr txBox="1"/>
          <p:nvPr/>
        </p:nvSpPr>
        <p:spPr>
          <a:xfrm>
            <a:off x="324000" y="432000"/>
            <a:ext cx="8848576" cy="57124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6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活动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黑体" panose="02010609060101010101" pitchFamily="30" charset="-122"/>
                <a:ea typeface="黑体" panose="02010609060101010101" pitchFamily="30" charset="-122"/>
              </a:rPr>
              <a:t>：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调查常见的人类遗传病并探讨其监测和预防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550" name="yt_table_16550" title="H_408.34512"/>
              <p:cNvGraphicFramePr>
                <a:graphicFrameLocks noGrp="1"/>
              </p:cNvGraphicFramePr>
              <p:nvPr/>
            </p:nvGraphicFramePr>
            <p:xfrm>
              <a:off x="324000" y="1206400"/>
              <a:ext cx="11543997" cy="5394960"/>
            </p:xfrm>
            <a:graphic>
              <a:graphicData uri="http://schemas.openxmlformats.org/drawingml/2006/table">
                <a:tbl>
                  <a:tblPr>
                    <a:tableStyleId>{5940675A-B579-460E-94D1-54222C63F5DA}</a:tableStyleId>
                  </a:tblPr>
                  <a:tblGrid>
                    <a:gridCol w="1750055"/>
                    <a:gridCol w="2219960"/>
                    <a:gridCol w="3002880"/>
                    <a:gridCol w="4571102"/>
                  </a:tblGrid>
                  <a:tr h="558991">
                    <a:tc>
                      <a:txBody>
                        <a:bodyPr/>
                        <a:lstStyle/>
                        <a:p>
                          <a:pPr algn="ctr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</a:rPr>
                            <a:t>项目</a:t>
                          </a:r>
                          <a:endParaRPr lang="zh-CN" altLang="zh-CN" sz="3000" b="0" i="0" u="non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33"/>
                            <a:ea typeface="微软雅黑" panose="020B0503020204020204" pitchFamily="34" charset="-122"/>
                          </a:endParaRPr>
                        </a:p>
                      </a:txBody>
                      <a:tcPr anchor="ctr">
                        <a:lnL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L>
                        <a:lnR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R>
                        <a:lnT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T>
                        <a:lnB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</a:rPr>
                            <a:t>范围</a:t>
                          </a:r>
                          <a:endParaRPr lang="zh-CN" altLang="zh-CN" sz="3000" b="0" i="0" u="non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33"/>
                            <a:ea typeface="微软雅黑" panose="020B0503020204020204" pitchFamily="34" charset="-122"/>
                          </a:endParaRPr>
                        </a:p>
                      </a:txBody>
                      <a:tcPr anchor="ctr">
                        <a:lnL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L>
                        <a:lnR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R>
                        <a:lnT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T>
                        <a:lnB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</a:rPr>
                            <a:t>注意事项</a:t>
                          </a:r>
                          <a:endParaRPr lang="zh-CN" altLang="zh-CN" sz="3000" b="0" i="0" u="non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33"/>
                            <a:ea typeface="微软雅黑" panose="020B0503020204020204" pitchFamily="34" charset="-122"/>
                          </a:endParaRPr>
                        </a:p>
                      </a:txBody>
                      <a:tcPr anchor="ctr">
                        <a:lnL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L>
                        <a:lnR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R>
                        <a:lnT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T>
                        <a:lnB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</a:rPr>
                            <a:t>计算与分析</a:t>
                          </a:r>
                          <a:endParaRPr lang="zh-CN" altLang="zh-CN" sz="3000" b="0" i="0" u="non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33"/>
                            <a:ea typeface="微软雅黑" panose="020B0503020204020204" pitchFamily="34" charset="-122"/>
                          </a:endParaRPr>
                        </a:p>
                      </a:txBody>
                      <a:tcPr anchor="ctr">
                        <a:lnL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L>
                        <a:lnR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R>
                        <a:lnT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T>
                        <a:lnB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B>
                      </a:tcPr>
                    </a:tc>
                  </a:tr>
                  <a:tr h="2418080">
                    <a:tc>
                      <a:txBody>
                        <a:bodyPr/>
                        <a:lstStyle/>
                        <a:p>
                          <a:pPr algn="ctr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</a:rPr>
                            <a:t>发病率</a:t>
                          </a:r>
                          <a:endParaRPr lang="zh-CN" altLang="zh-CN" sz="3000" b="0" i="0" u="non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33"/>
                            <a:ea typeface="微软雅黑" panose="020B0503020204020204" pitchFamily="34" charset="-122"/>
                          </a:endParaRPr>
                        </a:p>
                        <a:p>
                          <a:pPr algn="ctr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</a:rPr>
                            <a:t>的调查</a:t>
                          </a:r>
                          <a:endParaRPr lang="zh-CN" altLang="zh-CN" sz="3000" b="0" i="0" u="non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33"/>
                            <a:ea typeface="微软雅黑" panose="020B0503020204020204" pitchFamily="34" charset="-122"/>
                          </a:endParaRPr>
                        </a:p>
                      </a:txBody>
                      <a:tcPr anchor="ctr">
                        <a:lnL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L>
                        <a:lnR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R>
                        <a:lnT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T>
                        <a:lnB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</a:rPr>
                            <a:t>广大人群</a:t>
                          </a:r>
                          <a:endParaRPr lang="zh-CN" altLang="zh-CN" sz="3000" b="0" i="0" u="non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33"/>
                            <a:ea typeface="微软雅黑" panose="020B0503020204020204" pitchFamily="34" charset="-122"/>
                          </a:endParaRPr>
                        </a:p>
                        <a:p>
                          <a:pPr algn="ctr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</a:rPr>
                            <a:t>随机抽样</a:t>
                          </a:r>
                          <a:endParaRPr lang="zh-CN" altLang="zh-CN" sz="3000" b="0" i="0" u="non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33"/>
                            <a:ea typeface="微软雅黑" panose="020B0503020204020204" pitchFamily="34" charset="-122"/>
                          </a:endParaRPr>
                        </a:p>
                      </a:txBody>
                      <a:tcPr anchor="ctr">
                        <a:lnL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L>
                        <a:lnR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R>
                        <a:lnT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T>
                        <a:lnB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  <a:sym typeface="_⨹_6_bd5da"/>
                            </a:rPr>
                            <a:t>考虑年龄、性</a:t>
                          </a: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</a:rPr>
                            <a:t>别等因素</a:t>
                          </a: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宋体" panose="02010600030101010101" pitchFamily="2" charset="-122"/>
                              <a:ea typeface="微软雅黑" panose="020B0503020204020204" pitchFamily="34" charset="-122"/>
                            </a:rPr>
                            <a:t>；</a:t>
                          </a: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  <a:sym typeface="_⨹_1_44a94"/>
                            </a:rPr>
                            <a:t>调</a:t>
                          </a: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  <a:sym typeface="_⨹_6_3e04c"/>
                            </a:rPr>
                            <a:t>查群体要足够</a:t>
                          </a: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</a:rPr>
                            <a:t>大</a:t>
                          </a:r>
                          <a:endParaRPr lang="zh-CN" altLang="zh-CN" sz="3000" b="0" i="0" u="non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33"/>
                            <a:ea typeface="微软雅黑" panose="020B0503020204020204" pitchFamily="34" charset="-122"/>
                          </a:endParaRPr>
                        </a:p>
                      </a:txBody>
                      <a:tcPr anchor="ctr">
                        <a:lnL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L>
                        <a:lnR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R>
                        <a:lnT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T>
                        <a:lnB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</a:rPr>
                            <a:t>某遗传病的发病率</a:t>
                          </a: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宋体" panose="02010600030101010101" pitchFamily="2" charset="-122"/>
                              <a:ea typeface="微软雅黑" panose="020B0503020204020204" pitchFamily="34" charset="-122"/>
                            </a:rPr>
                            <a:t>＝</a:t>
                          </a:r>
                          <a:endParaRPr lang="zh-CN" altLang="zh-CN" sz="3000" b="0" i="0" u="non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微软雅黑" panose="020B0503020204020204" pitchFamily="34" charset="-122"/>
                          </a:endParaRPr>
                        </a:p>
                        <a:p>
                          <a:pPr algn="ctr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en-US" altLang="zh-CN" sz="1500" b="0" i="1">
                              <a:solidFill>
                                <a:srgbClr val="010000"/>
                              </a:solidFill>
                              <a:effectLst/>
                              <a:latin typeface="Times New Roman" panose="02020603050405020304" pitchFamily="60" charset="0"/>
                              <a:ea typeface="Cambria Math" panose="02040503050406030204" pitchFamily="60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3000" b="0" i="1">
                                      <a:solidFill>
                                        <a:srgbClr val="010000"/>
                                      </a:solidFill>
                                      <a:effectLst/>
                                      <a:latin typeface="Cambria Math" panose="02040503050406030204" pitchFamily="60" charset="0"/>
                                      <a:ea typeface="Cambria Math" panose="02040503050406030204" pitchFamily="60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zh-CN" altLang="zh-CN" sz="3000" b="0" i="0">
                                      <a:solidFill>
                                        <a:srgbClr val="010000"/>
                                      </a:solidFill>
                                      <a:effectLst/>
                                      <a:latin typeface="Cambria Math" panose="02040503050406030204" pitchFamily="60" charset="0"/>
                                      <a:ea typeface="微软雅黑" panose="020B0503020204020204" pitchFamily="34" charset="-122"/>
                                    </a:rPr>
                                    <m:t>某遗传病的患病人数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zh-CN" altLang="zh-CN" sz="3000" b="0" i="0">
                                      <a:solidFill>
                                        <a:srgbClr val="010000"/>
                                      </a:solidFill>
                                      <a:effectLst/>
                                      <a:latin typeface="Cambria Math" panose="02040503050406030204" pitchFamily="60" charset="0"/>
                                      <a:ea typeface="微软雅黑" panose="020B0503020204020204" pitchFamily="34" charset="-122"/>
                                    </a:rPr>
                                    <m:t>某遗传病的被调查人数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altLang="zh-CN" sz="1500" b="0" i="1">
                              <a:solidFill>
                                <a:srgbClr val="010000"/>
                              </a:solidFill>
                              <a:effectLst/>
                              <a:latin typeface="Times New Roman" panose="02020603050405020304" pitchFamily="60" charset="0"/>
                              <a:ea typeface="Cambria Math" panose="02040503050406030204" pitchFamily="60" charset="0"/>
                            </a:rPr>
                            <a:t> </a:t>
                          </a:r>
                          <a:endParaRPr lang="en-US" altLang="zh-CN" sz="1500" b="0" i="1">
                            <a:solidFill>
                              <a:srgbClr val="010000"/>
                            </a:solidFill>
                            <a:effectLst/>
                            <a:latin typeface="Times New Roman" panose="02020603050405020304" pitchFamily="60" charset="0"/>
                            <a:ea typeface="Cambria Math" panose="02040503050406030204" pitchFamily="60" charset="0"/>
                          </a:endParaRPr>
                        </a:p>
                        <a:p>
                          <a:pPr algn="ctr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en-US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宋体" panose="02010600030101010101" pitchFamily="2" charset="-122"/>
                              <a:ea typeface="微软雅黑" panose="020B0503020204020204" pitchFamily="34" charset="-122"/>
                            </a:rPr>
                            <a:t>×</a:t>
                          </a:r>
                          <a:r>
                            <a:rPr lang="en-US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Times New Roman" panose="02020603050405020304" pitchFamily="33"/>
                            </a:rPr>
                            <a:t>100</a:t>
                          </a: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Times New Roman" panose="02020603050405020304" pitchFamily="33"/>
                            </a:rPr>
                            <a:t>％</a:t>
                          </a:r>
                          <a:endParaRPr lang="zh-CN" altLang="zh-CN" sz="3000" b="0" i="0" u="non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33"/>
                            <a:ea typeface="Times New Roman" panose="02020603050405020304" pitchFamily="33"/>
                          </a:endParaRPr>
                        </a:p>
                      </a:txBody>
                      <a:tcPr anchor="ctr">
                        <a:lnL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L>
                        <a:lnR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R>
                        <a:lnT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T>
                        <a:lnB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B>
                      </a:tcPr>
                    </a:tc>
                  </a:tr>
                  <a:tr h="1564831">
                    <a:tc>
                      <a:txBody>
                        <a:bodyPr/>
                        <a:lstStyle/>
                        <a:p>
                          <a:pPr algn="ctr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</a:rPr>
                            <a:t>遗传</a:t>
                          </a:r>
                          <a:endParaRPr lang="zh-CN" altLang="zh-CN" sz="3000" b="0" i="0" u="non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33"/>
                            <a:ea typeface="微软雅黑" panose="020B0503020204020204" pitchFamily="34" charset="-122"/>
                          </a:endParaRPr>
                        </a:p>
                        <a:p>
                          <a:pPr algn="ctr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</a:rPr>
                            <a:t>方式</a:t>
                          </a:r>
                          <a:endParaRPr lang="zh-CN" altLang="zh-CN" sz="3000" b="0" i="0" u="non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33"/>
                            <a:ea typeface="微软雅黑" panose="020B0503020204020204" pitchFamily="34" charset="-122"/>
                          </a:endParaRPr>
                        </a:p>
                        <a:p>
                          <a:pPr algn="ctr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</a:rPr>
                            <a:t>的调查</a:t>
                          </a:r>
                          <a:endParaRPr lang="zh-CN" altLang="zh-CN" sz="3000" b="0" i="0" u="non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33"/>
                            <a:ea typeface="微软雅黑" panose="020B0503020204020204" pitchFamily="34" charset="-122"/>
                          </a:endParaRPr>
                        </a:p>
                      </a:txBody>
                      <a:tcPr anchor="ctr">
                        <a:lnL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L>
                        <a:lnR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R>
                        <a:lnT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T>
                        <a:lnB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</a:rPr>
                            <a:t>患者</a:t>
                          </a:r>
                          <a:endParaRPr lang="zh-CN" altLang="zh-CN" sz="3000" b="0" i="0" u="non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33"/>
                            <a:ea typeface="微软雅黑" panose="020B0503020204020204" pitchFamily="34" charset="-122"/>
                          </a:endParaRPr>
                        </a:p>
                        <a:p>
                          <a:pPr algn="ctr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</a:rPr>
                            <a:t>家系</a:t>
                          </a:r>
                          <a:endParaRPr lang="zh-CN" altLang="zh-CN" sz="3000" b="0" i="0" u="non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33"/>
                            <a:ea typeface="微软雅黑" panose="020B0503020204020204" pitchFamily="34" charset="-122"/>
                          </a:endParaRPr>
                        </a:p>
                      </a:txBody>
                      <a:tcPr anchor="ctr">
                        <a:lnL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L>
                        <a:lnR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R>
                        <a:lnT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T>
                        <a:lnB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  <a:sym typeface="_⨹_6_ac34f"/>
                            </a:rPr>
                            <a:t>区分正常情况</a:t>
                          </a:r>
                          <a:b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</a:rPr>
                          </a:b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</a:rPr>
                            <a:t>与患病情况</a:t>
                          </a:r>
                          <a:endParaRPr lang="zh-CN" altLang="zh-CN" sz="3000" b="0" i="0" u="non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33"/>
                            <a:ea typeface="微软雅黑" panose="020B0503020204020204" pitchFamily="34" charset="-122"/>
                          </a:endParaRPr>
                        </a:p>
                      </a:txBody>
                      <a:tcPr anchor="ctr">
                        <a:lnL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L>
                        <a:lnR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R>
                        <a:lnT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T>
                        <a:lnB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  <a:sym typeface="_⨹_12_b8236"/>
                            </a:rPr>
                            <a:t>分析基因的显隐性及所在的</a:t>
                          </a: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</a:rPr>
                            <a:t>染色体类型</a:t>
                          </a:r>
                          <a:endParaRPr lang="zh-CN" altLang="zh-CN" sz="3000" b="0" i="0" u="non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33"/>
                            <a:ea typeface="微软雅黑" panose="020B0503020204020204" pitchFamily="34" charset="-122"/>
                          </a:endParaRPr>
                        </a:p>
                      </a:txBody>
                      <a:tcPr anchor="ctr">
                        <a:lnL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L>
                        <a:lnR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R>
                        <a:lnT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T>
                        <a:lnB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550" name="yt_table_16550" title="H_408.34512"/>
              <p:cNvGraphicFramePr>
                <a:graphicFrameLocks noGrp="1"/>
              </p:cNvGraphicFramePr>
              <p:nvPr/>
            </p:nvGraphicFramePr>
            <p:xfrm>
              <a:off x="324000" y="1206400"/>
              <a:ext cx="11543997" cy="5394960"/>
            </p:xfrm>
            <a:graphic>
              <a:graphicData uri="http://schemas.openxmlformats.org/drawingml/2006/table">
                <a:tbl>
                  <a:tblPr>
                    <a:tableStyleId>{5940675A-B579-460E-94D1-54222C63F5DA}</a:tableStyleId>
                  </a:tblPr>
                  <a:tblGrid>
                    <a:gridCol w="1750055"/>
                    <a:gridCol w="2219960"/>
                    <a:gridCol w="3002880"/>
                    <a:gridCol w="4571102"/>
                  </a:tblGrid>
                  <a:tr h="558991">
                    <a:tc>
                      <a:txBody>
                        <a:bodyPr/>
                        <a:lstStyle/>
                        <a:p>
                          <a:pPr algn="ctr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</a:rPr>
                            <a:t>项目</a:t>
                          </a:r>
                          <a:endParaRPr lang="zh-CN" altLang="zh-CN" sz="3000" b="0" i="0" u="non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33"/>
                            <a:ea typeface="微软雅黑" panose="020B0503020204020204" pitchFamily="34" charset="-122"/>
                          </a:endParaRPr>
                        </a:p>
                      </a:txBody>
                      <a:tcPr anchor="ctr">
                        <a:lnL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L>
                        <a:lnR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R>
                        <a:lnT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T>
                        <a:lnB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</a:rPr>
                            <a:t>范围</a:t>
                          </a:r>
                          <a:endParaRPr lang="zh-CN" altLang="zh-CN" sz="3000" b="0" i="0" u="non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33"/>
                            <a:ea typeface="微软雅黑" panose="020B0503020204020204" pitchFamily="34" charset="-122"/>
                          </a:endParaRPr>
                        </a:p>
                      </a:txBody>
                      <a:tcPr anchor="ctr">
                        <a:lnL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L>
                        <a:lnR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R>
                        <a:lnT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T>
                        <a:lnB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</a:rPr>
                            <a:t>注意事项</a:t>
                          </a:r>
                          <a:endParaRPr lang="zh-CN" altLang="zh-CN" sz="3000" b="0" i="0" u="non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33"/>
                            <a:ea typeface="微软雅黑" panose="020B0503020204020204" pitchFamily="34" charset="-122"/>
                          </a:endParaRPr>
                        </a:p>
                      </a:txBody>
                      <a:tcPr anchor="ctr">
                        <a:lnL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L>
                        <a:lnR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R>
                        <a:lnT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T>
                        <a:lnB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</a:rPr>
                            <a:t>计算与分析</a:t>
                          </a:r>
                          <a:endParaRPr lang="zh-CN" altLang="zh-CN" sz="3000" b="0" i="0" u="non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33"/>
                            <a:ea typeface="微软雅黑" panose="020B0503020204020204" pitchFamily="34" charset="-122"/>
                          </a:endParaRPr>
                        </a:p>
                      </a:txBody>
                      <a:tcPr anchor="ctr">
                        <a:lnL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L>
                        <a:lnR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R>
                        <a:lnT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T>
                        <a:lnB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B>
                      </a:tcPr>
                    </a:tc>
                  </a:tr>
                  <a:tr h="2624455">
                    <a:tc>
                      <a:txBody>
                        <a:bodyPr/>
                        <a:lstStyle/>
                        <a:p>
                          <a:pPr algn="ctr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</a:rPr>
                            <a:t>发病率</a:t>
                          </a:r>
                          <a:endParaRPr lang="zh-CN" altLang="zh-CN" sz="3000" b="0" i="0" u="non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33"/>
                            <a:ea typeface="微软雅黑" panose="020B0503020204020204" pitchFamily="34" charset="-122"/>
                          </a:endParaRPr>
                        </a:p>
                        <a:p>
                          <a:pPr algn="ctr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</a:rPr>
                            <a:t>的调查</a:t>
                          </a:r>
                          <a:endParaRPr lang="zh-CN" altLang="zh-CN" sz="3000" b="0" i="0" u="non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33"/>
                            <a:ea typeface="微软雅黑" panose="020B0503020204020204" pitchFamily="34" charset="-122"/>
                          </a:endParaRPr>
                        </a:p>
                      </a:txBody>
                      <a:tcPr anchor="ctr">
                        <a:lnL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L>
                        <a:lnR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R>
                        <a:lnT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T>
                        <a:lnB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</a:rPr>
                            <a:t>广大人群</a:t>
                          </a:r>
                          <a:endParaRPr lang="zh-CN" altLang="zh-CN" sz="3000" b="0" i="0" u="non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33"/>
                            <a:ea typeface="微软雅黑" panose="020B0503020204020204" pitchFamily="34" charset="-122"/>
                          </a:endParaRPr>
                        </a:p>
                        <a:p>
                          <a:pPr algn="ctr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</a:rPr>
                            <a:t>随机抽样</a:t>
                          </a:r>
                          <a:endParaRPr lang="zh-CN" altLang="zh-CN" sz="3000" b="0" i="0" u="non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33"/>
                            <a:ea typeface="微软雅黑" panose="020B0503020204020204" pitchFamily="34" charset="-122"/>
                          </a:endParaRPr>
                        </a:p>
                      </a:txBody>
                      <a:tcPr anchor="ctr">
                        <a:lnL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L>
                        <a:lnR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R>
                        <a:lnT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T>
                        <a:lnB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  <a:sym typeface="_⨹_6_bd5da"/>
                            </a:rPr>
                            <a:t>考虑年龄、性</a:t>
                          </a: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</a:rPr>
                            <a:t>别等因素</a:t>
                          </a: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宋体" panose="02010600030101010101" pitchFamily="2" charset="-122"/>
                              <a:ea typeface="微软雅黑" panose="020B0503020204020204" pitchFamily="34" charset="-122"/>
                            </a:rPr>
                            <a:t>；</a:t>
                          </a: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  <a:sym typeface="_⨹_1_44a94"/>
                            </a:rPr>
                            <a:t>调</a:t>
                          </a: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  <a:sym typeface="_⨹_6_3e04c"/>
                            </a:rPr>
                            <a:t>查群体要足够</a:t>
                          </a: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</a:rPr>
                            <a:t>大</a:t>
                          </a:r>
                          <a:endParaRPr lang="zh-CN" altLang="zh-CN" sz="3000" b="0" i="0" u="non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33"/>
                            <a:ea typeface="微软雅黑" panose="020B0503020204020204" pitchFamily="34" charset="-122"/>
                          </a:endParaRPr>
                        </a:p>
                      </a:txBody>
                      <a:tcPr anchor="ctr">
                        <a:lnL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L>
                        <a:lnR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R>
                        <a:lnT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T>
                        <a:lnB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L>
                        <a:lnR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R>
                        <a:lnT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T>
                        <a:lnB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B>
                        <a:blipFill>
                          <a:blip r:embed="rId1"/>
                        </a:blipFill>
                      </a:tcPr>
                    </a:tc>
                  </a:tr>
                  <a:tr h="1564831">
                    <a:tc>
                      <a:txBody>
                        <a:bodyPr/>
                        <a:lstStyle/>
                        <a:p>
                          <a:pPr algn="ctr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</a:rPr>
                            <a:t>遗传</a:t>
                          </a:r>
                          <a:endParaRPr lang="zh-CN" altLang="zh-CN" sz="3000" b="0" i="0" u="non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33"/>
                            <a:ea typeface="微软雅黑" panose="020B0503020204020204" pitchFamily="34" charset="-122"/>
                          </a:endParaRPr>
                        </a:p>
                        <a:p>
                          <a:pPr algn="ctr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</a:rPr>
                            <a:t>方式</a:t>
                          </a:r>
                          <a:endParaRPr lang="zh-CN" altLang="zh-CN" sz="3000" b="0" i="0" u="non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33"/>
                            <a:ea typeface="微软雅黑" panose="020B0503020204020204" pitchFamily="34" charset="-122"/>
                          </a:endParaRPr>
                        </a:p>
                        <a:p>
                          <a:pPr algn="ctr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</a:rPr>
                            <a:t>的调查</a:t>
                          </a:r>
                          <a:endParaRPr lang="zh-CN" altLang="zh-CN" sz="3000" b="0" i="0" u="non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33"/>
                            <a:ea typeface="微软雅黑" panose="020B0503020204020204" pitchFamily="34" charset="-122"/>
                          </a:endParaRPr>
                        </a:p>
                      </a:txBody>
                      <a:tcPr anchor="ctr">
                        <a:lnL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L>
                        <a:lnR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R>
                        <a:lnT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T>
                        <a:lnB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</a:rPr>
                            <a:t>患者</a:t>
                          </a:r>
                          <a:endParaRPr lang="zh-CN" altLang="zh-CN" sz="3000" b="0" i="0" u="non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33"/>
                            <a:ea typeface="微软雅黑" panose="020B0503020204020204" pitchFamily="34" charset="-122"/>
                          </a:endParaRPr>
                        </a:p>
                        <a:p>
                          <a:pPr algn="ctr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</a:rPr>
                            <a:t>家系</a:t>
                          </a:r>
                          <a:endParaRPr lang="zh-CN" altLang="zh-CN" sz="3000" b="0" i="0" u="non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33"/>
                            <a:ea typeface="微软雅黑" panose="020B0503020204020204" pitchFamily="34" charset="-122"/>
                          </a:endParaRPr>
                        </a:p>
                      </a:txBody>
                      <a:tcPr anchor="ctr">
                        <a:lnL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L>
                        <a:lnR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R>
                        <a:lnT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T>
                        <a:lnB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  <a:sym typeface="_⨹_6_ac34f"/>
                            </a:rPr>
                            <a:t>区分正常情况</a:t>
                          </a:r>
                          <a:b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</a:rPr>
                          </a:b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</a:rPr>
                            <a:t>与患病情况</a:t>
                          </a:r>
                          <a:endParaRPr lang="zh-CN" altLang="zh-CN" sz="3000" b="0" i="0" u="non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33"/>
                            <a:ea typeface="微软雅黑" panose="020B0503020204020204" pitchFamily="34" charset="-122"/>
                          </a:endParaRPr>
                        </a:p>
                      </a:txBody>
                      <a:tcPr anchor="ctr">
                        <a:lnL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L>
                        <a:lnR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R>
                        <a:lnT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T>
                        <a:lnB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eaLnBrk="1" latinLnBrk="0" hangingPunct="0">
                            <a:lnSpc>
                              <a:spcPct val="140000"/>
                            </a:lnSpc>
                          </a:pP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  <a:sym typeface="_⨹_12_b8236"/>
                            </a:rPr>
                            <a:t>分析基因的显隐性及所在的</a:t>
                          </a:r>
                          <a:r>
                            <a:rPr lang="zh-CN" altLang="zh-CN" sz="30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33"/>
                              <a:ea typeface="微软雅黑" panose="020B0503020204020204" pitchFamily="34" charset="-122"/>
                            </a:rPr>
                            <a:t>染色体类型</a:t>
                          </a:r>
                          <a:endParaRPr lang="zh-CN" altLang="zh-CN" sz="3000" b="0" i="0" u="non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33"/>
                            <a:ea typeface="微软雅黑" panose="020B0503020204020204" pitchFamily="34" charset="-122"/>
                          </a:endParaRPr>
                        </a:p>
                      </a:txBody>
                      <a:tcPr anchor="ctr">
                        <a:lnL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L>
                        <a:lnR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R>
                        <a:lnT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T>
                        <a:lnB w="9522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52" name="yt_image_16552" title="H_47.98771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4000" y="432000"/>
            <a:ext cx="2246815" cy="60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54" name="yt_shape_16554"/>
          <p:cNvSpPr txBox="1"/>
          <p:nvPr/>
        </p:nvSpPr>
        <p:spPr>
          <a:xfrm>
            <a:off x="324071" y="1092097"/>
            <a:ext cx="11924914" cy="12223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algn="l" eaLnBrk="1" latinLnBrk="0" hangingPunct="0">
              <a:lnSpc>
                <a:spcPct val="140000"/>
              </a:lnSpc>
            </a:pPr>
            <a:r>
              <a:rPr lang="zh-CN" altLang="zh-CN" sz="30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</a:t>
            </a:r>
            <a:r>
              <a:rPr lang="zh-CN" altLang="zh-CN" sz="3000" b="0" i="0" u="none" spc="150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</a:rPr>
              <a:t>（</a:t>
            </a:r>
            <a:r>
              <a:rPr lang="zh-CN" altLang="zh-CN" sz="30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必修</a:t>
            </a:r>
            <a:r>
              <a:rPr lang="en-US" altLang="zh-CN" sz="30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 P110</a:t>
            </a:r>
            <a:r>
              <a:rPr lang="zh-CN" altLang="zh-CN" sz="30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图</a:t>
            </a:r>
            <a:r>
              <a:rPr lang="en-US" altLang="zh-CN" sz="30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4</a:t>
            </a:r>
            <a:r>
              <a:rPr lang="zh-CN" altLang="zh-CN" sz="3000" b="0" i="0" u="none" spc="15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－</a:t>
            </a:r>
            <a:r>
              <a:rPr lang="en-US" altLang="zh-CN" sz="30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25</a:t>
            </a:r>
            <a:r>
              <a:rPr lang="zh-CN" altLang="zh-CN" sz="3000" b="0" i="0" u="none" spc="150">
                <a:solidFill>
                  <a:srgbClr val="000000"/>
                </a:solidFill>
                <a:effectLst/>
                <a:latin typeface="楷体" panose="02010609060101010101" pitchFamily="30" charset="-122"/>
                <a:ea typeface="楷体" panose="02010609060101010101" pitchFamily="30" charset="-122"/>
              </a:rPr>
              <a:t>）</a:t>
            </a:r>
            <a:r>
              <a:rPr lang="zh-CN" altLang="zh-CN" sz="30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6_77f88"/>
              </a:rPr>
              <a:t>各类遗传病在人体不同发育阶段的发</a:t>
            </a:r>
            <a:br>
              <a:rPr lang="zh-CN" altLang="zh-CN" sz="30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病风险。</a:t>
            </a:r>
            <a:endParaRPr lang="zh-CN" altLang="zh-CN" sz="3000" b="0" i="0" u="none" spc="150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pic>
        <p:nvPicPr>
          <p:cNvPr id="16555" name="yt_image_16555" title="H_206.033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1155" y="1877695"/>
            <a:ext cx="4816475" cy="325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57" name="yt_shape_16557"/>
          <p:cNvSpPr txBox="1"/>
          <p:nvPr/>
        </p:nvSpPr>
        <p:spPr>
          <a:xfrm>
            <a:off x="324000" y="5184406"/>
            <a:ext cx="5770169" cy="57124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根据上图判断下列叙述的正误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sp>
        <p:nvSpPr>
          <p:cNvPr id="2" name="五角星 1"/>
          <p:cNvSpPr/>
          <p:nvPr/>
        </p:nvSpPr>
        <p:spPr>
          <a:xfrm>
            <a:off x="852170" y="2463800"/>
            <a:ext cx="1189990" cy="109283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8" name="yt_shape_16558"/>
          <p:cNvSpPr txBox="1"/>
          <p:nvPr/>
        </p:nvSpPr>
        <p:spPr>
          <a:xfrm>
            <a:off x="-421640" y="381635"/>
            <a:ext cx="12192000" cy="1217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  <a:tabLst>
                <a:tab pos="9458960" algn="l"/>
              </a:tabLst>
            </a:pP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①②③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所指的遗传病在青春期的患病率很低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2016·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浙江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10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  <a:sym typeface="_⨹_1_0acef"/>
              </a:rPr>
              <a:t>月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选考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，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21A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宋体" panose="02010600030101010101" pitchFamily="2" charset="-122"/>
              </a:rPr>
              <a:t>	</a:t>
            </a:r>
            <a:endParaRPr lang="zh-CN" altLang="zh-CN" sz="2600" b="0" i="0" u="none" spc="270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sp>
        <p:nvSpPr>
          <p:cNvPr id="16559" name="yt_shape_16559"/>
          <p:cNvSpPr txBox="1"/>
          <p:nvPr/>
        </p:nvSpPr>
        <p:spPr>
          <a:xfrm>
            <a:off x="-409575" y="1094740"/>
            <a:ext cx="12248515" cy="1217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  <a:tabLst>
                <a:tab pos="9458960" algn="l"/>
              </a:tabLst>
            </a:pP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羊膜穿刺的检查结果可用于诊断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所指遗传病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2016·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浙江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  <a:sym typeface="_⨹_2_2b964"/>
              </a:rPr>
              <a:t>10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月选考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，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21B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宋体" panose="02010600030101010101" pitchFamily="2" charset="-122"/>
              </a:rPr>
              <a:t>	</a:t>
            </a:r>
            <a:endParaRPr lang="zh-CN" altLang="zh-CN" sz="2600" b="0" i="0" u="none" spc="270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sp>
        <p:nvSpPr>
          <p:cNvPr id="16560" name="yt_shape_16560"/>
          <p:cNvSpPr txBox="1"/>
          <p:nvPr/>
        </p:nvSpPr>
        <p:spPr>
          <a:xfrm>
            <a:off x="-395605" y="1765935"/>
            <a:ext cx="12268200" cy="1217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  <a:tabLst>
                <a:tab pos="9458960" algn="l"/>
              </a:tabLst>
            </a:pP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②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所指遗传病受多个基因和环境因素影响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2016·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浙江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10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  <a:sym typeface="_⨹_2_6136e"/>
              </a:rPr>
              <a:t>月选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考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，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21C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宋体" panose="02010600030101010101" pitchFamily="2" charset="-122"/>
              </a:rPr>
              <a:t>	</a:t>
            </a:r>
            <a:endParaRPr lang="zh-CN" altLang="zh-CN" sz="26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sp>
        <p:nvSpPr>
          <p:cNvPr id="16561" name="yt_shape_16561"/>
          <p:cNvSpPr txBox="1"/>
          <p:nvPr/>
        </p:nvSpPr>
        <p:spPr>
          <a:xfrm>
            <a:off x="-353474" y="2451475"/>
            <a:ext cx="11543998" cy="12175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  <a:tabLst>
                <a:tab pos="9458960" algn="l"/>
              </a:tabLst>
            </a:pP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4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先天性心脏病属于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③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所指遗传病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2016·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浙江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10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月选考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  <a:sym typeface="_⨹_1_67076"/>
              </a:rPr>
              <a:t>，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21D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宋体" panose="02010600030101010101" pitchFamily="2" charset="-122"/>
              </a:rPr>
              <a:t>	</a:t>
            </a:r>
            <a:endParaRPr lang="zh-CN" altLang="zh-CN" sz="2600" b="0" i="0" u="none" spc="270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sp>
        <p:nvSpPr>
          <p:cNvPr id="16562" name="yt_shape_16562"/>
          <p:cNvSpPr txBox="1"/>
          <p:nvPr/>
        </p:nvSpPr>
        <p:spPr>
          <a:xfrm>
            <a:off x="-335915" y="3057525"/>
            <a:ext cx="12661900" cy="1217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  <a:tabLst>
                <a:tab pos="9458960" algn="l"/>
              </a:tabLst>
            </a:pP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5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22_e2364"/>
              </a:rPr>
              <a:t>所指的遗传病在胎儿期高发可导致婴儿存活率下降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2022·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浙江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月选考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，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24A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宋体" panose="02010600030101010101" pitchFamily="2" charset="-122"/>
              </a:rPr>
              <a:t>	</a:t>
            </a:r>
            <a:endParaRPr lang="zh-CN" altLang="zh-CN" sz="2600" b="0" i="0" u="none" spc="270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596115" y="298199"/>
            <a:ext cx="423926" cy="65933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3000" b="0" i="0" strike="noStrike" kern="1200" cap="none" spc="27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√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596115" y="1046499"/>
            <a:ext cx="423926" cy="65933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3000" b="0" i="0" strike="noStrike" kern="1200" cap="none" spc="27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√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557380" y="1693834"/>
            <a:ext cx="462661" cy="65933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</a:rPr>
              <a:t>×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596115" y="2387525"/>
            <a:ext cx="423926" cy="65933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3000" b="0" i="0" strike="noStrike" kern="1200" cap="none" spc="27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√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596115" y="3328229"/>
            <a:ext cx="423926" cy="65933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3000" b="0" i="0" strike="noStrike" kern="1200" cap="none" spc="27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√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563" name="yt_shape_16563"/>
          <p:cNvSpPr txBox="1"/>
          <p:nvPr/>
        </p:nvSpPr>
        <p:spPr>
          <a:xfrm>
            <a:off x="-372110" y="4177030"/>
            <a:ext cx="12686030" cy="1217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332230" indent="-951865" algn="l" eaLnBrk="1" latinLnBrk="0" hangingPunct="0">
              <a:lnSpc>
                <a:spcPct val="140000"/>
              </a:lnSpc>
              <a:tabLst>
                <a:tab pos="9458960" algn="l"/>
              </a:tabLst>
            </a:pP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6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青春期发病风险低更容易使致病基因在人群中保留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2022·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  <a:sym typeface="_⨹_1_ef066"/>
              </a:rPr>
              <a:t>浙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江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月选考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，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24B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宋体" panose="02010600030101010101" pitchFamily="2" charset="-122"/>
              </a:rPr>
              <a:t>	</a:t>
            </a:r>
            <a:r>
              <a:rPr lang="zh-CN" altLang="zh-CN" sz="2600" b="0" i="0" u="none" spc="270">
                <a:solidFill>
                  <a:srgbClr val="293462"/>
                </a:solidFill>
                <a:effectLst/>
                <a:latin typeface="Times New Roman" panose="02020603050405020304" pitchFamily="33"/>
                <a:ea typeface="宋体" panose="02010600030101010101" pitchFamily="2" charset="-122"/>
              </a:rPr>
              <a:t>　</a:t>
            </a:r>
            <a:r>
              <a:rPr lang="en-US" altLang="zh-CN" sz="2600" b="0" i="0" u="none" spc="270">
                <a:solidFill>
                  <a:srgbClr val="FF0000">
                    <a:alpha val="0"/>
                  </a:srgbClr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√</a:t>
            </a:r>
            <a:r>
              <a:rPr lang="zh-CN" altLang="zh-CN" sz="2600" b="0" i="0" u="none" spc="270">
                <a:solidFill>
                  <a:srgbClr val="293462"/>
                </a:solidFill>
                <a:effectLst/>
                <a:latin typeface="Times New Roman" panose="02020603050405020304" pitchFamily="33"/>
                <a:ea typeface="宋体" panose="02010600030101010101" pitchFamily="2" charset="-122"/>
              </a:rPr>
              <a:t>　</a:t>
            </a:r>
            <a:endParaRPr lang="zh-CN" altLang="zh-CN" sz="2600" b="0" i="0" u="none" spc="270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sp>
        <p:nvSpPr>
          <p:cNvPr id="16564" name="yt_shape_16564"/>
          <p:cNvSpPr txBox="1"/>
          <p:nvPr/>
        </p:nvSpPr>
        <p:spPr>
          <a:xfrm>
            <a:off x="-360045" y="4963160"/>
            <a:ext cx="12637770" cy="1217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332230" indent="-951865" algn="l" eaLnBrk="1" latinLnBrk="0" hangingPunct="0">
              <a:lnSpc>
                <a:spcPct val="140000"/>
              </a:lnSpc>
              <a:tabLst>
                <a:tab pos="9458960" algn="l"/>
              </a:tabLst>
            </a:pP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7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图示表明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早期胎儿不含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③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所指遗传病的致病基因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2022·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  <a:sym typeface="_⨹_1_aae16"/>
              </a:rPr>
              <a:t>浙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江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月选考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，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24C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宋体" panose="02010600030101010101" pitchFamily="2" charset="-122"/>
              </a:rPr>
              <a:t>	</a:t>
            </a:r>
            <a:endParaRPr lang="zh-CN" altLang="zh-CN" sz="26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sp>
        <p:nvSpPr>
          <p:cNvPr id="16565" name="yt_shape_16565"/>
          <p:cNvSpPr txBox="1"/>
          <p:nvPr/>
        </p:nvSpPr>
        <p:spPr>
          <a:xfrm>
            <a:off x="-335915" y="5685790"/>
            <a:ext cx="12340590" cy="1217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332230" indent="-951865" algn="l" eaLnBrk="1" latinLnBrk="0" hangingPunct="0">
              <a:lnSpc>
                <a:spcPct val="140000"/>
              </a:lnSpc>
              <a:tabLst>
                <a:tab pos="9458960" algn="l"/>
              </a:tabLst>
            </a:pP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8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图示表明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显性遗传病在幼年期高发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9_2f428"/>
              </a:rPr>
              <a:t>隐性遗传病在成年期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高发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2022·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浙江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月选考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，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24D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宋体" panose="02010600030101010101" pitchFamily="2" charset="-122"/>
              </a:rPr>
              <a:t>	</a:t>
            </a:r>
            <a:endParaRPr lang="zh-CN" altLang="zh-CN" sz="26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596115" y="4476499"/>
            <a:ext cx="423926" cy="65933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pPr>
              <a:lnSpc>
                <a:spcPct val="140000"/>
              </a:lnSpc>
            </a:pPr>
            <a:r>
              <a:rPr kumimoji="0" lang="en-US" altLang="zh-CN" sz="3000" b="0" i="0" strike="noStrike" kern="1200" cap="none" spc="27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√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557380" y="5229879"/>
            <a:ext cx="462661" cy="65933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pPr>
              <a:lnSpc>
                <a:spcPct val="140000"/>
              </a:lnSpc>
            </a:pP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</a:rPr>
              <a:t>×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557380" y="5968019"/>
            <a:ext cx="462661" cy="65933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pPr>
              <a:lnSpc>
                <a:spcPct val="140000"/>
              </a:lnSpc>
            </a:pP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</a:rPr>
              <a:t>×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62" grpId="0" build="allAtOnce"/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66" name="yt_image_16566" title="H_54.41669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032400" y="508041"/>
            <a:ext cx="3288783" cy="6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69" name="yt_shape_16569"/>
          <p:cNvSpPr txBox="1"/>
          <p:nvPr/>
        </p:nvSpPr>
        <p:spPr>
          <a:xfrm>
            <a:off x="324071" y="1224527"/>
            <a:ext cx="11924914" cy="12175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2023·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绍兴选考适应考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6_6739d"/>
              </a:rPr>
              <a:t>遗传病是由遗传物质改变而引起的疾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病。下列关于人类遗传病的叙述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正确的是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570" name="yt_table_16570" title="H_201.6"/>
          <p:cNvGraphicFramePr>
            <a:graphicFrameLocks noGrp="1"/>
          </p:cNvGraphicFramePr>
          <p:nvPr/>
        </p:nvGraphicFramePr>
        <p:xfrm>
          <a:off x="704424" y="2492892"/>
          <a:ext cx="8286750" cy="2560320"/>
        </p:xfrm>
        <a:graphic>
          <a:graphicData uri="http://schemas.openxmlformats.org/drawingml/2006/table">
            <a:tbl>
              <a:tblPr/>
              <a:tblGrid>
                <a:gridCol w="8286750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白化病是一种常染色体显性遗传病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色盲的遗传特点是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“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传男不传女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”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唐氏综合征的发病率与母亲的生育年龄有关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多指和冠心病是常见的多基因遗传病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912" y="4019098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3" name="yt_shape_16573"/>
          <p:cNvSpPr txBox="1"/>
          <p:nvPr/>
        </p:nvSpPr>
        <p:spPr>
          <a:xfrm>
            <a:off x="324000" y="1524200"/>
            <a:ext cx="9233297" cy="57124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下列关于遗传与人类健康的叙述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正确的是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574" name="yt_table_16574" title="H_201.6"/>
          <p:cNvGraphicFramePr>
            <a:graphicFrameLocks noGrp="1"/>
          </p:cNvGraphicFramePr>
          <p:nvPr/>
        </p:nvGraphicFramePr>
        <p:xfrm>
          <a:off x="704424" y="2146235"/>
          <a:ext cx="7905750" cy="2560320"/>
        </p:xfrm>
        <a:graphic>
          <a:graphicData uri="http://schemas.openxmlformats.org/drawingml/2006/table">
            <a:tbl>
              <a:tblPr/>
              <a:tblGrid>
                <a:gridCol w="7905750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晚婚晚育是一项重要的优生措施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多基因遗传病容易与后天获得性疾病区分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系谱分析是遗传咨询的重要步骤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产前诊断发现的畸形胎就是遗传病胎儿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312" y="3726998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7" name="yt_shape_16577"/>
          <p:cNvSpPr txBox="1"/>
          <p:nvPr/>
        </p:nvSpPr>
        <p:spPr>
          <a:xfrm>
            <a:off x="38100" y="495500"/>
            <a:ext cx="11543998" cy="18639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某遗传病由单基因控制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正常夫妻双方的父母都正常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5_e6e92"/>
              </a:rPr>
              <a:t>但是他们都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各有一个患该病的妹妹。若再生二胎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请你为他们测算风险值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_16eb6"/>
              </a:rPr>
              <a:t>以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下测算中计算错误的是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578" name="yt_table_16578" title="H_302.4"/>
          <p:cNvGraphicFramePr>
            <a:graphicFrameLocks noGrp="1"/>
          </p:cNvGraphicFramePr>
          <p:nvPr/>
        </p:nvGraphicFramePr>
        <p:xfrm>
          <a:off x="418453" y="2410196"/>
          <a:ext cx="11543919" cy="3840480"/>
        </p:xfrm>
        <a:graphic>
          <a:graphicData uri="http://schemas.openxmlformats.org/drawingml/2006/table">
            <a:tbl>
              <a:tblPr/>
              <a:tblGrid>
                <a:gridCol w="11543919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如果他们首胎异卵双生获得双胞胎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则有患病孩子的概率是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1/9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如果他们首胎生出同卵双胞胎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则两个孩子都患病的概率是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1/9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如果他们已经生了一个患病孩子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14_1a65c"/>
                        </a:rPr>
                        <a:t>那么再生一个患病女孩的概率是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1/8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如果他们已经生了一个患病孩子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14_faba0"/>
                        </a:rPr>
                        <a:t>那么再生一个患病男孩的概率是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1/8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841" y="2710998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1" name="yt_shape_16581"/>
          <p:cNvSpPr txBox="1"/>
          <p:nvPr/>
        </p:nvSpPr>
        <p:spPr>
          <a:xfrm>
            <a:off x="324071" y="432000"/>
            <a:ext cx="11543998" cy="12175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4.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2022·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杭州二中、温州中学、金华一中高三模拟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6_7cf18"/>
              </a:rPr>
              <a:t>下列有关人类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染色体异常遗传病的叙述错误的是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582" name="yt_table_16582" title="H_352.8"/>
          <p:cNvGraphicFramePr>
            <a:graphicFrameLocks noGrp="1"/>
          </p:cNvGraphicFramePr>
          <p:nvPr/>
        </p:nvGraphicFramePr>
        <p:xfrm>
          <a:off x="704424" y="1700365"/>
          <a:ext cx="11543919" cy="4480560"/>
        </p:xfrm>
        <a:graphic>
          <a:graphicData uri="http://schemas.openxmlformats.org/drawingml/2006/table">
            <a:tbl>
              <a:tblPr/>
              <a:tblGrid>
                <a:gridCol w="11543919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唐氏综合征患者表现为伸舌样痴呆、口齿不清、眼距宽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4_f3633"/>
                        </a:rPr>
                        <a:t>并伴有体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格异常和发育迟缓症状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特纳综合征患者表现为卵巢和乳房等发育不良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身体高大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3_b71b1"/>
                        </a:rPr>
                        <a:t>两臂八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字形外伸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克兰费尔特综合征患者表现为男性睾丸发育不全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猫叫综合征患者第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5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号染色体短臂缺失一段染色体片段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4_3290d"/>
                        </a:rPr>
                        <a:t>患儿哭声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似猫叫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112" y="3231698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5" name="yt_shape_16585"/>
          <p:cNvSpPr txBox="1"/>
          <p:nvPr/>
        </p:nvSpPr>
        <p:spPr>
          <a:xfrm>
            <a:off x="324071" y="432000"/>
            <a:ext cx="11543998" cy="12175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5.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血友病是一种凝血功能障碍的出血性疾病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0_7de2d"/>
              </a:rPr>
              <a:t>在遗传病的分类中属于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586" name="yt_table_16586" title="H_201.6"/>
          <p:cNvGraphicFramePr>
            <a:graphicFrameLocks noGrp="1"/>
          </p:cNvGraphicFramePr>
          <p:nvPr/>
        </p:nvGraphicFramePr>
        <p:xfrm>
          <a:off x="704424" y="1700365"/>
          <a:ext cx="4878388" cy="2560320"/>
        </p:xfrm>
        <a:graphic>
          <a:graphicData uri="http://schemas.openxmlformats.org/drawingml/2006/table">
            <a:tbl>
              <a:tblPr/>
              <a:tblGrid>
                <a:gridCol w="4878388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单基因遗传病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多基因遗传病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染色体结构异常遗传病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染色体数目异常遗传病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948" y="1999798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" name="yt_shape_16589"/>
          <p:cNvSpPr txBox="1"/>
          <p:nvPr/>
        </p:nvSpPr>
        <p:spPr>
          <a:xfrm>
            <a:off x="2454351" y="214830"/>
            <a:ext cx="7694414" cy="57624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 eaLnBrk="1" latinLnBrk="0" hangingPunct="0">
              <a:lnSpc>
                <a:spcPct val="140000"/>
              </a:lnSpc>
            </a:pPr>
            <a:r>
              <a:rPr lang="zh-CN" altLang="zh-CN" sz="3000" b="1" i="0" u="none" dirty="0">
                <a:solidFill>
                  <a:srgbClr val="8064A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考点二</a:t>
            </a:r>
            <a:r>
              <a:rPr lang="zh-CN" altLang="zh-CN" sz="3000" b="0" i="0" u="none" dirty="0">
                <a:solidFill>
                  <a:srgbClr val="8064A2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</a:t>
            </a:r>
            <a:r>
              <a:rPr lang="zh-CN" altLang="zh-CN" sz="3000" b="1" i="0" u="none" dirty="0">
                <a:solidFill>
                  <a:srgbClr val="8064A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遗传病遗传方式的判别及发病率计算</a:t>
            </a:r>
            <a:endParaRPr lang="zh-CN" altLang="zh-CN" sz="3000" b="1" i="0" u="none" dirty="0">
              <a:solidFill>
                <a:srgbClr val="8064A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590" name="yt_image_16590" title="H_54.41669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06918" y="1107524"/>
            <a:ext cx="3288783" cy="6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yt_shape_16592"/>
          <p:cNvSpPr txBox="1"/>
          <p:nvPr/>
        </p:nvSpPr>
        <p:spPr>
          <a:xfrm>
            <a:off x="247801" y="1851196"/>
            <a:ext cx="3447900" cy="128570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 dirty="0" smtClean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en-US" altLang="zh-CN" sz="3000" b="0" i="0" u="none" dirty="0" smtClean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1" i="0" u="none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单基因遗传病遗</a:t>
            </a:r>
            <a:endParaRPr lang="en-US" altLang="zh-CN" sz="3000" b="1" i="0" u="none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0365" indent="-380365" algn="l" eaLnBrk="1" latinLnBrk="0" hangingPunct="0">
              <a:lnSpc>
                <a:spcPct val="140000"/>
              </a:lnSpc>
            </a:pPr>
            <a:r>
              <a:rPr lang="zh-CN" altLang="zh-CN" sz="3000" b="1" i="0" u="none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传</a:t>
            </a:r>
            <a:r>
              <a:rPr lang="zh-CN" altLang="zh-CN" sz="3000" b="1" i="0" u="non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方式的判断方法</a:t>
            </a:r>
            <a:endParaRPr lang="zh-CN" altLang="zh-CN" sz="3000" b="1" i="0" u="none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yt_image_16593" title="H_533.987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008248"/>
            <a:ext cx="6756399" cy="575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5708376" y="3901276"/>
            <a:ext cx="282849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934970" y="1914601"/>
            <a:ext cx="1035324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706495" y="2565476"/>
            <a:ext cx="577330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023844" y="3406721"/>
            <a:ext cx="1035324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698119" y="3982969"/>
            <a:ext cx="577330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988520" y="5802449"/>
            <a:ext cx="1155480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708376" y="2348066"/>
            <a:ext cx="282849" cy="31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animBg="1"/>
      <p:bldP spid="10" grpId="0" animBg="1"/>
      <p:bldP spid="11" grpId="0" animBg="1"/>
      <p:bldP spid="12" grpId="0" animBg="1"/>
      <p:bldP spid="14" grpId="0" animBg="1"/>
      <p:bldP spid="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5" name="yt_shape_16595"/>
          <p:cNvSpPr txBox="1"/>
          <p:nvPr/>
        </p:nvSpPr>
        <p:spPr>
          <a:xfrm>
            <a:off x="324071" y="432000"/>
            <a:ext cx="11924914" cy="3161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染色体异常遗传病分析</a:t>
            </a:r>
            <a:endParaRPr lang="zh-CN" altLang="zh-CN" sz="3000" b="1" i="0" u="none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常染色体在减数分裂过程中异常分析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  <a:p>
            <a:pPr marL="1332230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假设某生物体细胞中含有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en-US" altLang="zh-CN" sz="1500" b="0" i="1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3000" b="0" i="1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n</a:t>
            </a:r>
            <a:r>
              <a:rPr lang="en-US" altLang="zh-CN" sz="1500" b="0" i="1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条染色体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减数分裂时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3_4e15b"/>
              </a:rPr>
              <a:t>某对同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源染色体没有分开或者姐妹染色单体没有分开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5_39893"/>
              </a:rPr>
              <a:t>导致产生含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1500" b="0" i="1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3000" b="0" i="1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n</a:t>
            </a:r>
            <a:r>
              <a:rPr lang="en-US" altLang="zh-CN" sz="1500" b="0" i="1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＋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、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1500" b="0" i="1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3000" b="0" i="1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n</a:t>
            </a:r>
            <a:r>
              <a:rPr lang="en-US" altLang="zh-CN" sz="1500" b="0" i="1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－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条染色体的配子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如图所示。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5268" y="3322885"/>
            <a:ext cx="65176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solidFill>
                  <a:srgbClr val="3662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anose="00020600040101010101" pitchFamily="18" charset="-122"/>
                <a:sym typeface="+mn-lt"/>
              </a:rPr>
              <a:t>锁定要点  互动探究</a:t>
            </a:r>
            <a:endParaRPr lang="zh-CN" altLang="en-US" sz="4800" dirty="0">
              <a:solidFill>
                <a:srgbClr val="3662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H" panose="00020600040101010101" pitchFamily="18" charset="-122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951961" y="1778605"/>
            <a:ext cx="1191413" cy="1191413"/>
          </a:xfrm>
          <a:prstGeom prst="ellipse">
            <a:avLst/>
          </a:prstGeom>
          <a:solidFill>
            <a:srgbClr val="366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57489" y="1994327"/>
            <a:ext cx="852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anose="00020600040101010101" pitchFamily="18" charset="-122"/>
                <a:sym typeface="+mn-lt"/>
              </a:rPr>
              <a:t>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86140" y="4331148"/>
            <a:ext cx="3984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高效复习 落实基础知识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98" name="yt_image_1659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03705" y="514350"/>
            <a:ext cx="8808085" cy="600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0" name="yt_shape_16600"/>
          <p:cNvSpPr txBox="1"/>
          <p:nvPr/>
        </p:nvSpPr>
        <p:spPr>
          <a:xfrm>
            <a:off x="324000" y="432000"/>
            <a:ext cx="7501413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性染色体在减数分裂过程中异常分析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graphicFrame>
        <p:nvGraphicFramePr>
          <p:cNvPr id="16601" name="yt_table_16601" title="H_504"/>
          <p:cNvGraphicFramePr>
            <a:graphicFrameLocks noGrp="1"/>
          </p:cNvGraphicFramePr>
          <p:nvPr/>
        </p:nvGraphicFramePr>
        <p:xfrm>
          <a:off x="324000" y="1211144"/>
          <a:ext cx="11543996" cy="5029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30200"/>
                <a:gridCol w="2819400"/>
                <a:gridCol w="2260600"/>
                <a:gridCol w="2791229"/>
                <a:gridCol w="2142567"/>
              </a:tblGrid>
              <a:tr h="467999">
                <a:tc rowSpan="2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项目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卵原细胞减数分裂异常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楷体" panose="02010609060101010101" pitchFamily="30" charset="-122"/>
                          <a:sym typeface="_⨹_1_5278c_⨹_1_43b5a"/>
                        </a:rPr>
                        <a:t>精</a:t>
                      </a:r>
                      <a:b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楷体" panose="02010609060101010101" pitchFamily="30" charset="-122"/>
                        </a:rPr>
                      </a:b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楷体" panose="02010609060101010101" pitchFamily="30" charset="-122"/>
                        </a:rPr>
                        <a:t>原细胞减数分裂正常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10_c8e06_⨹_10_06648"/>
                        </a:rPr>
                        <a:t>精原细胞减数分裂异常</a:t>
                      </a:r>
                      <a:b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楷体" panose="02010609060101010101" pitchFamily="30" charset="-122"/>
                          <a:sym typeface="_⨹_9_e309d_⨹_9_c7a81"/>
                        </a:rPr>
                        <a:t>卵原细胞减数分裂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楷体" panose="02010609060101010101" pitchFamily="30" charset="-122"/>
                          <a:sym typeface="_⨹_9_e309d_⨹_9_c7a81"/>
                        </a:rPr>
                        <a:t>正</a:t>
                      </a:r>
                      <a:r>
                        <a:rPr lang="zh-CN" altLang="zh-CN" sz="30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楷体" panose="02010609060101010101" pitchFamily="30" charset="-122"/>
                        </a:rPr>
                        <a:t>常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hMerge="1">
                  <a:tcPr/>
                </a:tc>
              </a:tr>
              <a:tr h="467999">
                <a:tc vMerge="1"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不正常卵细胞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不正常子代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不正常精子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不正常子代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 rowSpan="2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MⅠ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时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异常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XX</a:t>
                      </a:r>
                      <a:endParaRPr lang="en-US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XXX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XXY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XY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XXY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 vMerge="1"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O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XO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YO</a:t>
                      </a:r>
                      <a:endParaRPr lang="en-US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O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XO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 rowSpan="3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MⅡ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时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异常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XX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XXX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XXY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XX</a:t>
                      </a:r>
                      <a:endParaRPr lang="en-US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XXX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 vMerge="1"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O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XO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YO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YY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XYY</a:t>
                      </a:r>
                      <a:endParaRPr lang="en-US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 vMerge="1"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—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—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O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XO</a:t>
                      </a:r>
                      <a:endParaRPr lang="en-US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3" name="yt_shape_16603"/>
          <p:cNvSpPr txBox="1"/>
          <p:nvPr/>
        </p:nvSpPr>
        <p:spPr>
          <a:xfrm>
            <a:off x="203200" y="431800"/>
            <a:ext cx="11924665" cy="6266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1" i="0" u="non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计算子代中遗传病的发病率</a:t>
            </a:r>
            <a:endParaRPr lang="zh-CN" altLang="zh-CN" sz="3000" b="1" i="0" u="none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0365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当两种遗传病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甲病和乙病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之间具有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自由组合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关系时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2_ab522"/>
              </a:rPr>
              <a:t>可用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图解法来计算患病概率。首先根据题意求出患每一种病的概率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_1f74b"/>
              </a:rPr>
              <a:t>再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根据乘法定律计算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设患甲病概率为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30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m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则甲病正常为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－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30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m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设患乙病概率为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30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n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则乙病正常为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－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30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n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两病兼患的概率为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3000" b="0" i="1" u="none" dirty="0" err="1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mn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4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只患一种病概率为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 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30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m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(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－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30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n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)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＋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30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n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(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－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30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m</a:t>
            </a:r>
            <a:r>
              <a:rPr lang="en-US" altLang="zh-CN" sz="3000" b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)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＝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30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m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＋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30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n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－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  <a:sym typeface="_⨹_1_ec3dc"/>
              </a:rPr>
              <a:t> </a:t>
            </a:r>
            <a:r>
              <a:rPr lang="en-US" altLang="zh-CN" sz="3000" b="0" i="1" u="none" dirty="0" err="1" smtClean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mn</a:t>
            </a:r>
            <a:r>
              <a:rPr lang="en-US" altLang="zh-CN" sz="1500" b="0" i="1" u="none" dirty="0" smtClean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5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患病概率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sym typeface="+mn-ea"/>
              </a:rPr>
              <a:t>－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(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－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30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n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)(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－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30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m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)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＝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30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m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＋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30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n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－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3000" b="0" i="1" u="none" dirty="0" err="1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mn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0" name="yt_shape_16610"/>
          <p:cNvSpPr txBox="1"/>
          <p:nvPr/>
        </p:nvSpPr>
        <p:spPr>
          <a:xfrm>
            <a:off x="324071" y="432000"/>
            <a:ext cx="11924914" cy="25149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6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正常概率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－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30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m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·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－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30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n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）＝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－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30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m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－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30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n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＋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3000" b="0" i="1" u="none" dirty="0" err="1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mn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＝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－（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30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m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  <a:sym typeface="_⨹_1_deb56"/>
              </a:rPr>
              <a:t> </a:t>
            </a:r>
            <a:b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＋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30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n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－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3000" b="0" i="1" u="none" dirty="0" err="1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mn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7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只患甲病概率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30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m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－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3000" b="0" i="1" u="none" dirty="0" err="1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mn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；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只患乙病概率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30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n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－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en-US" altLang="zh-CN" sz="3000" b="0" i="1" u="none" dirty="0" err="1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mn</a:t>
            </a:r>
            <a:r>
              <a:rPr lang="en-US" altLang="zh-CN" sz="1500" b="0" i="1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  <a:p>
            <a:pPr marL="1332230" algn="l" eaLnBrk="1" latinLnBrk="0" hangingPunct="0">
              <a:lnSpc>
                <a:spcPct val="140000"/>
              </a:lnSpc>
            </a:pPr>
            <a:endParaRPr lang="zh-CN" altLang="zh-CN" sz="300" b="0" i="0" u="none" dirty="0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  <a:p>
            <a:pPr marL="1332230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运用集合法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图示如下。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pic>
        <p:nvPicPr>
          <p:cNvPr id="16613" name="yt_image_16613" title="H_252.7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362340" y="3143597"/>
            <a:ext cx="7467319" cy="353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15" name="yt_image_16615" title="H_54.41669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400700" y="549980"/>
            <a:ext cx="3288783" cy="6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18" name="yt_shape_16618"/>
          <p:cNvSpPr txBox="1"/>
          <p:nvPr/>
        </p:nvSpPr>
        <p:spPr>
          <a:xfrm>
            <a:off x="324071" y="1173727"/>
            <a:ext cx="11924914" cy="25102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1.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2023·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浙江三校高三联考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6_45e6d"/>
              </a:rPr>
              <a:t>如图是有关甲、乙两种单基因遗传病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的家系图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控制甲病和乙病的基因分别位于两对同源染色体上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_50902"/>
              </a:rPr>
              <a:t>不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考虑家系内发生新的基因突变、染色体畸变和交叉互换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4_2035f"/>
              </a:rPr>
              <a:t>。下列叙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述正确的是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pic>
        <p:nvPicPr>
          <p:cNvPr id="5" name="yt_image_16619_skip" title="H_173.65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977" y="3718326"/>
            <a:ext cx="7093161" cy="266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20" name="yt_table_16620_skip" title="H_302.4"/>
          <p:cNvGraphicFramePr>
            <a:graphicFrameLocks noGrp="1"/>
          </p:cNvGraphicFramePr>
          <p:nvPr/>
        </p:nvGraphicFramePr>
        <p:xfrm>
          <a:off x="450424" y="1239982"/>
          <a:ext cx="11543919" cy="3840480"/>
        </p:xfrm>
        <a:graphic>
          <a:graphicData uri="http://schemas.openxmlformats.org/drawingml/2006/table">
            <a:tbl>
              <a:tblPr/>
              <a:tblGrid>
                <a:gridCol w="11543919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甲病的致病基因不可能与外耳道多毛症基因位于同一条染色体上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Ⅱ</a:t>
                      </a:r>
                      <a:r>
                        <a:rPr lang="en-US" altLang="zh-CN" sz="30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7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与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Ⅲ</a:t>
                      </a:r>
                      <a:r>
                        <a:rPr lang="en-US" altLang="zh-CN" sz="30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9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基因型相同的概率是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1/4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若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Ⅱ</a:t>
                      </a:r>
                      <a:r>
                        <a:rPr lang="en-US" altLang="zh-CN" sz="30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6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不携带甲病致病基因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则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Ⅱ</a:t>
                      </a:r>
                      <a:r>
                        <a:rPr lang="en-US" altLang="zh-CN" sz="30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6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与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Ⅱ</a:t>
                      </a:r>
                      <a:r>
                        <a:rPr lang="en-US" altLang="zh-CN" sz="30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7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13_4ed69"/>
                        </a:rPr>
                        <a:t>再生一个只患一种病的孩子的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概率为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1/2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若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Ⅲ</a:t>
                      </a:r>
                      <a:r>
                        <a:rPr lang="en-US" altLang="zh-CN" sz="3000" b="0" i="0" u="non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10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携带甲病致病基因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sym typeface="_⨹_14_81e2c"/>
                        </a:rPr>
                        <a:t>则其获得甲病致病基因的途径为</a:t>
                      </a:r>
                      <a:b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</a:b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Ⅰ</a:t>
                      </a:r>
                      <a:r>
                        <a:rPr lang="en-US" altLang="zh-CN" sz="3000" b="0" i="0" u="non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3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→Ⅱ</a:t>
                      </a:r>
                      <a:r>
                        <a:rPr lang="en-US" altLang="zh-CN" sz="3000" b="0" i="0" u="non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7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→Ⅲ</a:t>
                      </a:r>
                      <a:r>
                        <a:rPr lang="en-US" altLang="zh-CN" sz="3000" b="0" i="0" u="non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10</a:t>
                      </a:r>
                      <a:endParaRPr lang="en-US" altLang="zh-CN" sz="3000" b="0" i="0" u="none" baseline="-25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712" y="2870393"/>
            <a:ext cx="722784" cy="579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3" name="yt_shape_16623"/>
          <p:cNvSpPr txBox="1"/>
          <p:nvPr/>
        </p:nvSpPr>
        <p:spPr>
          <a:xfrm>
            <a:off x="324071" y="266900"/>
            <a:ext cx="11924914" cy="25102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2023·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浙江丽、衢、湖三地联考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家族性高胆固醇血症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FH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_fb953"/>
              </a:rPr>
              <a:t>是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一种单基因遗传病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纯合子患者在人群中出现的频率约为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  <a:sym typeface="_⨹_5_bb12e"/>
              </a:rPr>
              <a:t>1/10 </a:t>
            </a:r>
            <a:b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</a:b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000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。下图为某高胆固醇血症家系图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其中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Ⅱ</a:t>
            </a:r>
            <a:r>
              <a:rPr lang="en-US" altLang="zh-CN" sz="3000" b="0" i="0" u="none" baseline="-25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9_2cc55"/>
              </a:rPr>
              <a:t>该基因所在的染色体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少一条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能正常生育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。下列有关叙述错误的是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625" name="yt_table_16625_skip" title="H_201.6"/>
          <p:cNvGraphicFramePr>
            <a:graphicFrameLocks noGrp="1"/>
          </p:cNvGraphicFramePr>
          <p:nvPr/>
        </p:nvGraphicFramePr>
        <p:xfrm>
          <a:off x="660407" y="2777139"/>
          <a:ext cx="5931759" cy="3840480"/>
        </p:xfrm>
        <a:graphic>
          <a:graphicData uri="http://schemas.openxmlformats.org/drawingml/2006/table">
            <a:tbl>
              <a:tblPr/>
              <a:tblGrid>
                <a:gridCol w="5931759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该病为常染色体显性遗传病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Ⅱ</a:t>
                      </a:r>
                      <a:r>
                        <a:rPr lang="en-US" altLang="zh-CN" sz="3000" b="0" i="0" u="non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的母亲形成配子时可能同源染色体没有分开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Ⅲ</a:t>
                      </a:r>
                      <a:r>
                        <a:rPr lang="en-US" altLang="zh-CN" sz="30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染色体数目正常的概率为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1/2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Ⅲ</a:t>
                      </a:r>
                      <a:r>
                        <a:rPr lang="en-US" altLang="zh-CN" sz="3000" b="0" i="0" u="non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8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与某男性患者婚配所生后代患病的概率为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100/199</a:t>
                      </a:r>
                      <a:endParaRPr lang="en-US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Times New Roman" panose="02020603050405020304" pitchFamily="33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6624" name="yt_image_16624_skip" title="H_255.322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781561" y="3159394"/>
            <a:ext cx="5254496" cy="267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412" y="4869998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8" name="yt_shape_16628"/>
          <p:cNvSpPr txBox="1"/>
          <p:nvPr/>
        </p:nvSpPr>
        <p:spPr>
          <a:xfrm>
            <a:off x="324071" y="432000"/>
            <a:ext cx="11924914" cy="25102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3.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2022·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北京高考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4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题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控制果蝇红眼和白眼的基因位于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X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4_55466"/>
              </a:rPr>
              <a:t>染色体。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白眼雌蝇与红眼雄蝇杂交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子代中雌蝇为红眼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雄蝇为白眼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2_f92f9"/>
              </a:rPr>
              <a:t>但偶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29_22972"/>
              </a:rPr>
              <a:t>尔出现极少数例外子代。子代的性染色体组成如下图。下列判断错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误的是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630" name="yt_table_16630_skip" title="H_201.6"/>
          <p:cNvGraphicFramePr>
            <a:graphicFrameLocks noGrp="1"/>
          </p:cNvGraphicFramePr>
          <p:nvPr/>
        </p:nvGraphicFramePr>
        <p:xfrm>
          <a:off x="539325" y="2942239"/>
          <a:ext cx="5124876" cy="1920240"/>
        </p:xfrm>
        <a:graphic>
          <a:graphicData uri="http://schemas.openxmlformats.org/drawingml/2006/table">
            <a:tbl>
              <a:tblPr/>
              <a:tblGrid>
                <a:gridCol w="5124876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果蝇红眼对白眼为显性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亲代白眼雌蝇产生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2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种类型的配子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6629" name="yt_image_16629_skip" title="H_220.345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879455" y="2384131"/>
            <a:ext cx="5814245" cy="279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50424" y="5182519"/>
          <a:ext cx="7055275" cy="1280160"/>
        </p:xfrm>
        <a:graphic>
          <a:graphicData uri="http://schemas.openxmlformats.org/drawingml/2006/table">
            <a:tbl>
              <a:tblPr/>
              <a:tblGrid>
                <a:gridCol w="7055275"/>
              </a:tblGrid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具有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Y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染色体的果蝇不一定发育成雄性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例外子代的出现源于母本减数分裂异常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071" y="3902359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5269" y="3322885"/>
            <a:ext cx="65357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solidFill>
                  <a:srgbClr val="3662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anose="00020600040101010101" pitchFamily="18" charset="-122"/>
                <a:sym typeface="+mn-lt"/>
              </a:rPr>
              <a:t>感悟高考  真题演练 </a:t>
            </a:r>
            <a:endParaRPr lang="zh-CN" altLang="en-US" sz="4800" dirty="0">
              <a:solidFill>
                <a:srgbClr val="3662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H" panose="00020600040101010101" pitchFamily="18" charset="-122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951961" y="1778605"/>
            <a:ext cx="1191413" cy="1191413"/>
          </a:xfrm>
          <a:prstGeom prst="ellipse">
            <a:avLst/>
          </a:prstGeom>
          <a:solidFill>
            <a:srgbClr val="366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57489" y="1994327"/>
            <a:ext cx="852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anose="00020600040101010101" pitchFamily="18" charset="-122"/>
                <a:sym typeface="+mn-lt"/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46946" y="4331148"/>
            <a:ext cx="420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体验品悟  培育学科素养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6" name="yt_shape_16636"/>
          <p:cNvSpPr txBox="1"/>
          <p:nvPr/>
        </p:nvSpPr>
        <p:spPr>
          <a:xfrm>
            <a:off x="324071" y="604489"/>
            <a:ext cx="11924914" cy="12175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2021·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浙江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月选考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9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题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7_f3f4b"/>
              </a:rPr>
              <a:t>遗传病是生殖细胞或受精卵遗传物质改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变引发的疾病。下列叙述正确的是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637" name="yt_table_16637" title="H_201.6"/>
          <p:cNvGraphicFramePr>
            <a:graphicFrameLocks noGrp="1"/>
          </p:cNvGraphicFramePr>
          <p:nvPr/>
        </p:nvGraphicFramePr>
        <p:xfrm>
          <a:off x="704424" y="1872854"/>
          <a:ext cx="8688388" cy="2560320"/>
        </p:xfrm>
        <a:graphic>
          <a:graphicData uri="http://schemas.openxmlformats.org/drawingml/2006/table">
            <a:tbl>
              <a:tblPr/>
              <a:tblGrid>
                <a:gridCol w="8688388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血友病是一种常染色体隐性遗传病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B. X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连锁遗传病的遗传特点是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“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传女不传男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”</a:t>
                      </a:r>
                      <a:endParaRPr lang="en-US" altLang="zh-CN" sz="3000" b="0" i="0" u="non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重度免疫缺陷症不能用基因治疗方法医治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D.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孩子的先天畸形发生率与母亲的生育年龄有关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512" y="4007668"/>
            <a:ext cx="722784" cy="579658"/>
          </a:xfrm>
          <a:prstGeom prst="rect">
            <a:avLst/>
          </a:prstGeom>
        </p:spPr>
      </p:pic>
      <p:sp>
        <p:nvSpPr>
          <p:cNvPr id="16640" name="yt_shape_16640"/>
          <p:cNvSpPr txBox="1"/>
          <p:nvPr/>
        </p:nvSpPr>
        <p:spPr>
          <a:xfrm>
            <a:off x="339405" y="4554420"/>
            <a:ext cx="11285141" cy="57124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2020·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浙江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月选考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题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下列疾病中不属于遗传病的是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641" name="yt_table_16641" title="H_100.8"/>
          <p:cNvGraphicFramePr>
            <a:graphicFrameLocks noGrp="1"/>
          </p:cNvGraphicFramePr>
          <p:nvPr/>
        </p:nvGraphicFramePr>
        <p:xfrm>
          <a:off x="719829" y="5176455"/>
          <a:ext cx="6604318" cy="1280160"/>
        </p:xfrm>
        <a:graphic>
          <a:graphicData uri="http://schemas.openxmlformats.org/drawingml/2006/table">
            <a:tbl>
              <a:tblPr/>
              <a:tblGrid>
                <a:gridCol w="3122930"/>
                <a:gridCol w="3481388"/>
              </a:tblGrid>
              <a:tr h="370840">
                <a:tc>
                  <a:txBody>
                    <a:bodyPr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流感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B.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唇裂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白化病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</a:rPr>
                        <a:t>D.</a:t>
                      </a: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Times New Roman" panose="02020603050405020304" pitchFamily="33"/>
                        </a:rPr>
                        <a:t> </a:t>
                      </a:r>
                      <a:r>
                        <a:rPr lang="en-US" altLang="zh-CN" sz="3000" b="0" i="0" u="non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cs typeface="+mn-cs"/>
                        </a:rPr>
                        <a:t>21-</a:t>
                      </a:r>
                      <a:r>
                        <a:rPr lang="zh-CN" altLang="zh-CN" sz="3000" b="0" i="0" u="non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3"/>
                          <a:ea typeface="微软雅黑" panose="020B0503020204020204" pitchFamily="34" charset="-122"/>
                          <a:cs typeface="+mn-cs"/>
                        </a:rPr>
                        <a:t>三体综合征</a:t>
                      </a:r>
                      <a:endParaRPr lang="zh-CN" altLang="zh-CN" sz="3000" b="0" i="0" u="non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3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1817" y="5526706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5" name="yt_shape_16525"/>
          <p:cNvSpPr txBox="1"/>
          <p:nvPr/>
        </p:nvSpPr>
        <p:spPr>
          <a:xfrm>
            <a:off x="2633514" y="1111219"/>
            <a:ext cx="6924973" cy="57624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 eaLnBrk="1" latinLnBrk="0" hangingPunct="0">
              <a:lnSpc>
                <a:spcPct val="140000"/>
              </a:lnSpc>
            </a:pPr>
            <a:r>
              <a:rPr lang="zh-CN" altLang="zh-CN" sz="3000" b="1" i="0" u="none">
                <a:solidFill>
                  <a:srgbClr val="8064A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考点一</a:t>
            </a:r>
            <a:r>
              <a:rPr lang="zh-CN" altLang="zh-CN" sz="3000" b="0" i="0" u="none">
                <a:solidFill>
                  <a:srgbClr val="8064A2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　</a:t>
            </a:r>
            <a:r>
              <a:rPr lang="zh-CN" altLang="zh-CN" sz="3000" b="1" i="0" u="none">
                <a:solidFill>
                  <a:srgbClr val="8064A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人类遗传病的类型、特点及优生</a:t>
            </a:r>
            <a:endParaRPr lang="zh-CN" altLang="zh-CN" sz="3000" b="1" i="0" u="none">
              <a:solidFill>
                <a:srgbClr val="8064A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526" name="yt_image_1652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451608" y="1890619"/>
            <a:ext cx="3288783" cy="6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28" name="yt_shape_16528"/>
          <p:cNvSpPr txBox="1"/>
          <p:nvPr/>
        </p:nvSpPr>
        <p:spPr>
          <a:xfrm>
            <a:off x="324071" y="2632346"/>
            <a:ext cx="11924914" cy="18686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人类遗传病的概念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黑体" panose="02010609060101010101" pitchFamily="30" charset="-122"/>
                <a:ea typeface="黑体" panose="02010609060101010101" pitchFamily="30" charset="-122"/>
              </a:rPr>
              <a:t>：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凡是由于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                                          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100" spc="-100">
                <a:latin typeface="Times New Roman" panose="02020603050405020304" pitchFamily="33"/>
              </a:rPr>
              <a:t>⁠</a:t>
            </a:r>
            <a:br>
              <a:rPr lang="zh-CN" altLang="zh-CN" sz="100" b="0" i="0" spc="-10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发生了改变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从而使发育成的个体患病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1_0ed0e,isEnd"/>
              </a:rPr>
              <a:t>这类疾病都称为遗传性疾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病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,isEnd"/>
              </a:rPr>
              <a:t>简称遗传病。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49060" y="2585540"/>
            <a:ext cx="5895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生殖细胞或受精卵里的遗传物质　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4" name="yt_shape_16644"/>
          <p:cNvSpPr txBox="1"/>
          <p:nvPr/>
        </p:nvSpPr>
        <p:spPr>
          <a:xfrm>
            <a:off x="324071" y="432000"/>
            <a:ext cx="11924914" cy="18686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2023·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浙江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6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月选考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24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隶书" panose="02010509060101010101" pitchFamily="30" charset="-122"/>
              </a:rPr>
              <a:t>题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隶书" panose="02010509060101010101" pitchFamily="30" charset="-122"/>
                <a:ea typeface="隶书" panose="02010509060101010101" pitchFamily="30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7_3afca"/>
              </a:rPr>
              <a:t>某家系甲病和乙病的系谱图如图所示。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已知两病独立遗传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各由一对等位基因控制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且基因不位于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Y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2_a7069"/>
              </a:rPr>
              <a:t>染色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体。甲病在人群中的发病率为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1/2 500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pic>
        <p:nvPicPr>
          <p:cNvPr id="16645" name="yt_image_16645" title="H_210.6255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18972" y="2503805"/>
            <a:ext cx="7754054" cy="267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47" name="yt_shape_16647"/>
          <p:cNvSpPr txBox="1"/>
          <p:nvPr/>
        </p:nvSpPr>
        <p:spPr>
          <a:xfrm>
            <a:off x="324000" y="5228947"/>
            <a:ext cx="3077124" cy="57124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回答下列问题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endParaRPr lang="zh-CN" altLang="zh-CN" sz="30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8" name="yt_shape_16648"/>
          <p:cNvSpPr txBox="1"/>
          <p:nvPr/>
        </p:nvSpPr>
        <p:spPr>
          <a:xfrm>
            <a:off x="-13749" y="504390"/>
            <a:ext cx="11543998" cy="12223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indent="-951865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甲病的遗传方式是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      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判断依据是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100" spc="-100">
                <a:latin typeface="Times New Roman" panose="02020603050405020304" pitchFamily="33"/>
              </a:rPr>
              <a:t>⁠</a:t>
            </a:r>
            <a:br>
              <a:rPr lang="zh-CN" altLang="zh-CN" sz="30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sym typeface="W:7.505039,H:50.4"/>
              </a:rPr>
            </a:b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                                                                                </a:t>
            </a:r>
            <a:r>
              <a:rPr sz="1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100" spc="-100">
                <a:latin typeface="Times New Roman" panose="02020603050405020304" pitchFamily="33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,isEnd"/>
              </a:rPr>
              <a:t>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58105" y="457584"/>
            <a:ext cx="3609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常染色体隐性遗传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54105" y="457584"/>
            <a:ext cx="65633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  <a:sym typeface="_⨹_1_70e1c"/>
              </a:rPr>
              <a:t>不</a:t>
            </a:r>
            <a:b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</a:b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28470" y="1037174"/>
            <a:ext cx="6776148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患甲病的</a:t>
            </a: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Ⅰ</a:t>
            </a:r>
            <a:r>
              <a:rPr kumimoji="0" lang="en-US" altLang="zh-CN" sz="3000" b="0" i="0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1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和</a:t>
            </a: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Ⅰ</a:t>
            </a:r>
            <a:r>
              <a:rPr kumimoji="0" lang="en-US" altLang="zh-CN" sz="3000" b="0" i="0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2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生有患甲病的</a:t>
            </a: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Ⅱ</a:t>
            </a:r>
            <a:r>
              <a:rPr kumimoji="0" lang="en-US" altLang="zh-CN" sz="3000" b="0" i="0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3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女性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微软雅黑" panose="020B0503020204020204" pitchFamily="34" charset="-122"/>
                <a:cs typeface="+mn-cs"/>
              </a:rPr>
              <a:t>）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yt_shape_16650"/>
          <p:cNvSpPr txBox="1"/>
          <p:nvPr/>
        </p:nvSpPr>
        <p:spPr>
          <a:xfrm>
            <a:off x="-13749" y="1838931"/>
            <a:ext cx="11924914" cy="25149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indent="-951865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从系谱图中推测乙病的可能遗传方式有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100" spc="-100">
                <a:latin typeface="Times New Roman" panose="02020603050405020304" pitchFamily="33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7_56891,isEnd"/>
              </a:rPr>
              <a:t>种。为确定此病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的遗传方式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可用乙病的正常基因和致病基因分别设计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  <a:sym typeface="_⨹_3_d84ca,isEnd"/>
              </a:rPr>
              <a:t>DNA</a:t>
            </a:r>
            <a:b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探针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只需对个体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</a:t>
            </a:r>
            <a:r>
              <a:rPr sz="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填系谱图中的编号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5_b6b62,isEnd"/>
              </a:rPr>
              <a:t>进行核酸杂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交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根据结果判定其基因型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,isEnd"/>
              </a:rPr>
              <a:t>就可确定遗传方式。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087105" y="1792125"/>
            <a:ext cx="7515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2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57470" y="3011795"/>
            <a:ext cx="934149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Ⅱ</a:t>
            </a:r>
            <a:r>
              <a:rPr kumimoji="0" lang="en-US" altLang="zh-CN" sz="3000" b="0" i="0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4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652" name="yt_shape_16652"/>
          <p:cNvSpPr txBox="1"/>
          <p:nvPr/>
        </p:nvSpPr>
        <p:spPr>
          <a:xfrm>
            <a:off x="113886" y="4381700"/>
            <a:ext cx="11543998" cy="18686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332230" indent="-951865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26_406e7,isEnd"/>
              </a:rPr>
              <a:t>若检测确定乙病是一种常染色体显性遗传病。同时考虑两种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病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Ⅲ</a:t>
            </a:r>
            <a:r>
              <a:rPr lang="en-US" altLang="zh-CN" sz="3000" b="0" i="0" u="none" baseline="-2500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个体的基因型可能有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种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0_dfe32,isEnd"/>
              </a:rPr>
              <a:t>若她与一个表型正常的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男子结婚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所生的子女患两种病的概率为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</a:t>
            </a:r>
            <a:r>
              <a:rPr sz="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100" spc="-100">
                <a:latin typeface="Times New Roman" panose="02020603050405020304" pitchFamily="33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,isEnd"/>
              </a:rPr>
              <a:t>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20230" y="4974974"/>
            <a:ext cx="7515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pPr>
              <a:lnSpc>
                <a:spcPct val="140000"/>
              </a:lnSpc>
            </a:pP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4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95105" y="5615054"/>
            <a:ext cx="1429449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pPr>
              <a:lnSpc>
                <a:spcPct val="140000"/>
              </a:lnSpc>
            </a:pP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2/459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　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10" grpId="0" build="allAtOnce"/>
      <p:bldP spid="11" grpId="0" build="allAtOnce"/>
      <p:bldP spid="12" grpId="0" build="allAtOnce"/>
      <p:bldP spid="5" grpId="0" build="allAtOnce"/>
      <p:bldP spid="6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4" name="yt_shape_16654"/>
          <p:cNvSpPr txBox="1"/>
          <p:nvPr/>
        </p:nvSpPr>
        <p:spPr>
          <a:xfrm>
            <a:off x="324071" y="432000"/>
            <a:ext cx="11924914" cy="51003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indent="-951865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4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研究发现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甲病是一种因上皮细胞膜上转运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Cl</a:t>
            </a:r>
            <a:r>
              <a:rPr lang="zh-CN" altLang="zh-CN" sz="3000" b="0" i="0" u="none" baseline="3000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－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6_1a18a,isEnd"/>
              </a:rPr>
              <a:t>的载体蛋白功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能异常所导致的疾病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6_adad0,isEnd"/>
              </a:rPr>
              <a:t>乙病是一种因异常蛋白损害神经元的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结构和功能所导致的疾病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4_706f2,isEnd"/>
              </a:rPr>
              <a:t>甲病杂合子和乙病杂合子中均同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时表达正常蛋白和异常蛋白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但在是否患病上表现不同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_61813,isEnd"/>
              </a:rPr>
              <a:t>原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因是甲病杂合子中异常蛋白不能转运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Cl</a:t>
            </a:r>
            <a:r>
              <a:rPr lang="zh-CN" altLang="zh-CN" sz="3000" b="0" i="0" u="none" baseline="3000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－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正常蛋白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100" spc="-100">
                <a:latin typeface="Times New Roman" panose="02020603050405020304" pitchFamily="33"/>
              </a:rPr>
              <a:t>⁠</a:t>
            </a:r>
            <a:br>
              <a:rPr lang="zh-CN" altLang="zh-CN" sz="30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sym typeface="W:7.504961,H:50.4"/>
              </a:rPr>
            </a:b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</a:t>
            </a:r>
            <a:r>
              <a:rPr sz="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；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乙病杂合子中异常蛋白损害神经元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7_6f54e,isEnd"/>
              </a:rPr>
              <a:t>正常蛋白不损害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神经元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也不能阻止或解除这种损害的发生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5_7f40f,isEnd"/>
              </a:rPr>
              <a:t>杂合子表型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为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                                                        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100" spc="-100">
                <a:latin typeface="Times New Roman" panose="02020603050405020304" pitchFamily="33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,isEnd"/>
              </a:rPr>
              <a:t>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562652" y="2945514"/>
            <a:ext cx="141833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  <a:sym typeface="_⨹_4_3a4f2"/>
              </a:rPr>
              <a:t>能转运</a:t>
            </a:r>
            <a:b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</a:b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66290" y="3585594"/>
            <a:ext cx="1175449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Cl</a:t>
            </a:r>
            <a:r>
              <a:rPr kumimoji="0" lang="zh-CN" altLang="zh-CN" sz="3000" b="0" i="0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微软雅黑" panose="020B0503020204020204" pitchFamily="34" charset="-122"/>
                <a:cs typeface="+mn-cs"/>
              </a:rPr>
              <a:t>－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28290" y="4865754"/>
            <a:ext cx="5514086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患乙病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神经元结构和功能受损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0" name="yt_shape_16530"/>
          <p:cNvSpPr txBox="1"/>
          <p:nvPr/>
        </p:nvSpPr>
        <p:spPr>
          <a:xfrm>
            <a:off x="209700" y="914600"/>
            <a:ext cx="3654205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单基因遗传病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pic>
        <p:nvPicPr>
          <p:cNvPr id="16531" name="yt_image_16531" title="H_591.618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940935" y="188595"/>
            <a:ext cx="6161405" cy="635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yt_shape_16529"/>
          <p:cNvSpPr txBox="1"/>
          <p:nvPr/>
        </p:nvSpPr>
        <p:spPr>
          <a:xfrm>
            <a:off x="209700" y="338608"/>
            <a:ext cx="4616648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人类遗传病的类型和特点</a:t>
            </a:r>
            <a:endParaRPr lang="zh-CN" altLang="zh-CN" sz="3000" b="1" i="0" u="none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652135" y="2961640"/>
            <a:ext cx="215265" cy="269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652125" y="4117340"/>
            <a:ext cx="344805" cy="327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081905" y="302260"/>
            <a:ext cx="1408430" cy="34036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354060" y="266065"/>
            <a:ext cx="1614805" cy="34036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354695" y="642620"/>
            <a:ext cx="897255" cy="34036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081905" y="5493385"/>
            <a:ext cx="2647950" cy="34036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081905" y="5833745"/>
            <a:ext cx="886460" cy="34036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081905" y="6174105"/>
            <a:ext cx="885825" cy="34036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3" grpId="0" animBg="1"/>
      <p:bldP spid="3" grpId="1" animBg="1"/>
      <p:bldP spid="2" grpId="0" bldLvl="0" animBg="1"/>
      <p:bldP spid="2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3" name="yt_shape_16533"/>
          <p:cNvSpPr txBox="1"/>
          <p:nvPr/>
        </p:nvSpPr>
        <p:spPr>
          <a:xfrm>
            <a:off x="324000" y="432000"/>
            <a:ext cx="3654205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多基因遗传病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pic>
        <p:nvPicPr>
          <p:cNvPr id="16534" name="yt_image_16534" title="H_246.903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928333" y="1333761"/>
            <a:ext cx="8081332" cy="344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586026" y="1588051"/>
            <a:ext cx="1738573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89205" y="1588051"/>
            <a:ext cx="1450095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739111" y="2352706"/>
            <a:ext cx="1117110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122650" y="2808278"/>
            <a:ext cx="1292369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6" name="yt_shape_16536"/>
          <p:cNvSpPr txBox="1"/>
          <p:nvPr/>
        </p:nvSpPr>
        <p:spPr>
          <a:xfrm>
            <a:off x="324000" y="432000"/>
            <a:ext cx="4423647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染色体异常遗传病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pic>
        <p:nvPicPr>
          <p:cNvPr id="16537" name="yt_image_16537" title="H_300.707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895442" y="1299595"/>
            <a:ext cx="8528114" cy="420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738121" y="2273851"/>
            <a:ext cx="1790314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925186" y="3367802"/>
            <a:ext cx="2209414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640966" y="3836361"/>
            <a:ext cx="761614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3385185" y="2078355"/>
            <a:ext cx="959485" cy="52197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385185" y="3553460"/>
            <a:ext cx="959485" cy="52197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bldLvl="0" animBg="1"/>
      <p:bldP spid="2" grpId="1" animBg="1"/>
      <p:bldP spid="3" grpId="0" bldLvl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9" name="yt_shape_16539"/>
          <p:cNvSpPr txBox="1"/>
          <p:nvPr/>
        </p:nvSpPr>
        <p:spPr>
          <a:xfrm>
            <a:off x="267086" y="1535086"/>
            <a:ext cx="11924914" cy="18686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,isEnd"/>
              </a:rPr>
              <a:t>遗传咨询基本程序</a:t>
            </a:r>
            <a:endParaRPr lang="zh-CN" altLang="zh-CN" sz="3000" b="1" i="0" u="none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,isEnd"/>
            </a:endParaRPr>
          </a:p>
          <a:p>
            <a:pPr marL="380365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病情诊断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→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→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染色体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/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生化测定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→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                    </a:t>
            </a:r>
            <a:r>
              <a:rPr sz="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100" spc="-100">
                <a:latin typeface="Times New Roman" panose="02020603050405020304" pitchFamily="33"/>
              </a:rPr>
              <a:t>⁠</a:t>
            </a:r>
            <a:br>
              <a:rPr lang="zh-CN" altLang="zh-CN" sz="30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sym typeface="W:7.505039,H:50.4"/>
              </a:rPr>
            </a:b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→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,isEnd"/>
              </a:rPr>
              <a:t>提出防治措施。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43440" y="2128360"/>
            <a:ext cx="2085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系谱分析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64803" y="2128360"/>
            <a:ext cx="3048699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遗传方式分析</a:t>
            </a: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/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  <a:sym typeface="_⨹_1_ecd66"/>
              </a:rPr>
              <a:t>发</a:t>
            </a:r>
            <a:b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</a:b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7440" y="2768440"/>
            <a:ext cx="2085086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病率测算　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1" name="yt_shape_16541"/>
          <p:cNvSpPr txBox="1"/>
          <p:nvPr/>
        </p:nvSpPr>
        <p:spPr>
          <a:xfrm>
            <a:off x="324000" y="432095"/>
            <a:ext cx="2308324" cy="50674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2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4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优生的措施</a:t>
            </a:r>
            <a:endParaRPr lang="zh-CN" altLang="zh-CN" sz="3000" b="1" i="0" u="none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42" name="yt_shape_16542"/>
          <p:cNvSpPr txBox="1"/>
          <p:nvPr/>
        </p:nvSpPr>
        <p:spPr>
          <a:xfrm>
            <a:off x="324071" y="989637"/>
            <a:ext cx="11543998" cy="16147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indent="-951865" eaLnBrk="1" latinLnBrk="0" hangingPunct="0">
              <a:lnSpc>
                <a:spcPct val="12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优生的措施主要有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适龄生育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3_250c5,isEnd"/>
              </a:rPr>
              <a:t>遗传咨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询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选择性流产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妊娠早期避免致畸剂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1_1ae5f,isEnd"/>
              </a:rPr>
              <a:t>禁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止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      </a:t>
            </a:r>
            <a:r>
              <a:rPr sz="1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100" spc="-100">
                <a:latin typeface="Times New Roman" panose="02020603050405020304" pitchFamily="33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,isEnd"/>
              </a:rPr>
              <a:t>等。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16543" name="yt_shape_16543"/>
          <p:cNvSpPr txBox="1"/>
          <p:nvPr/>
        </p:nvSpPr>
        <p:spPr>
          <a:xfrm>
            <a:off x="324071" y="2655174"/>
            <a:ext cx="11543998" cy="10607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20000"/>
              </a:lnSpc>
            </a:pPr>
            <a:r>
              <a:rPr lang="zh-CN" altLang="zh-CN" sz="3000" b="0" i="0" u="none" spc="15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 spc="15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25_bfca0"/>
              </a:rPr>
              <a:t>羊膜腔穿刺和绒毛细胞检查是两种比较常用的产前诊断方</a:t>
            </a:r>
            <a:br>
              <a:rPr lang="zh-CN" altLang="zh-CN" sz="30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 spc="15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法。</a:t>
            </a:r>
            <a:endParaRPr lang="zh-CN" altLang="zh-CN" sz="3000" b="0" i="0" u="none" spc="150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</a:endParaRPr>
          </a:p>
        </p:txBody>
      </p:sp>
      <p:sp>
        <p:nvSpPr>
          <p:cNvPr id="16544" name="yt_shape_16544"/>
          <p:cNvSpPr txBox="1"/>
          <p:nvPr/>
        </p:nvSpPr>
        <p:spPr>
          <a:xfrm>
            <a:off x="324071" y="3766714"/>
            <a:ext cx="11543998" cy="1055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indent="-951865" eaLnBrk="1" latinLnBrk="0" hangingPunct="0">
              <a:lnSpc>
                <a:spcPct val="12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3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通过检查发现胎儿确有缺陷的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应及时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  <a:sym typeface="_⨹_2_b1403,isEnd"/>
              </a:rPr>
              <a:t>畸形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常在怀孕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18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～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55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楷体" panose="02010609060101010101" pitchFamily="30" charset="-122"/>
              </a:rPr>
              <a:t>天形成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,isEnd"/>
              </a:rPr>
              <a:t>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2" name="yt_shape_16545"/>
          <p:cNvSpPr txBox="1"/>
          <p:nvPr/>
        </p:nvSpPr>
        <p:spPr>
          <a:xfrm>
            <a:off x="324071" y="4873510"/>
            <a:ext cx="11924914" cy="16147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indent="-951865" eaLnBrk="1" latinLnBrk="0" hangingPunct="0">
              <a:lnSpc>
                <a:spcPct val="12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4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畸形胎产生的原因有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和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100" spc="-100">
                <a:latin typeface="Times New Roman" panose="02020603050405020304" pitchFamily="33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8_5f0aa,isEnd"/>
              </a:rPr>
              <a:t>两类。《中华人民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共和国婚姻法》规定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和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100" spc="-100">
                <a:latin typeface="Times New Roman" panose="02020603050405020304" pitchFamily="33"/>
              </a:rPr>
              <a:t>⁠</a:t>
            </a:r>
            <a:br>
              <a:rPr lang="zh-CN" altLang="zh-CN" sz="30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sym typeface="W:7.505039,H:43.2"/>
              </a:rPr>
            </a:b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</a:t>
            </a:r>
            <a:r>
              <a:rPr sz="1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100" spc="-100">
                <a:latin typeface="Times New Roman" panose="02020603050405020304" pitchFamily="33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,isEnd"/>
              </a:rPr>
              <a:t>禁止结婚。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95925" y="942831"/>
            <a:ext cx="2085086" cy="64225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婚前检查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09290" y="1491471"/>
            <a:ext cx="2085086" cy="64225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产前诊断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28290" y="2040111"/>
            <a:ext cx="2085086" cy="59545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近亲结婚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424925" y="3719908"/>
            <a:ext cx="2085086" cy="64225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终止妊娠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76925" y="4826704"/>
            <a:ext cx="1323087" cy="64225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遗传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81925" y="4826704"/>
            <a:ext cx="1323087" cy="64225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环境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57290" y="5375344"/>
            <a:ext cx="2085086" cy="64225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直系血亲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24290" y="5375344"/>
            <a:ext cx="3323336" cy="64225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  <a:sym typeface="_⨹_9_4f651"/>
              </a:rPr>
              <a:t>三代以内的旁系血</a:t>
            </a:r>
            <a:b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</a:b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66290" y="5923984"/>
            <a:ext cx="942086" cy="59545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亲　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43" grpId="0" build="allAtOnce"/>
      <p:bldP spid="16544" grpId="0" build="allAtOnce"/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6" name="yt_shape_16546"/>
          <p:cNvSpPr txBox="1"/>
          <p:nvPr/>
        </p:nvSpPr>
        <p:spPr>
          <a:xfrm>
            <a:off x="324000" y="432000"/>
            <a:ext cx="3077766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5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人类基因组计划</a:t>
            </a:r>
            <a:endParaRPr lang="zh-CN" altLang="zh-CN" sz="3000" b="1" i="0" u="none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47" name="yt_shape_16547"/>
          <p:cNvSpPr txBox="1"/>
          <p:nvPr/>
        </p:nvSpPr>
        <p:spPr>
          <a:xfrm>
            <a:off x="324071" y="1058780"/>
            <a:ext cx="11543998" cy="12223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indent="-951865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最初目标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通过分析人类每个基因的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100" spc="-100">
                <a:latin typeface="Times New Roman" panose="02020603050405020304" pitchFamily="33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6_cde0b,isEnd"/>
              </a:rPr>
              <a:t>和基因在染色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体上的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,isEnd"/>
              </a:rPr>
              <a:t>使医学专家们了解疾病的分子机制。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16548" name="yt_shape_16548"/>
          <p:cNvSpPr txBox="1"/>
          <p:nvPr/>
        </p:nvSpPr>
        <p:spPr>
          <a:xfrm>
            <a:off x="324071" y="2331891"/>
            <a:ext cx="11924914" cy="14781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indent="-951865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Times New Roman" panose="02020603050405020304" pitchFamily="33"/>
              </a:rPr>
              <a:t>2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可能应用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：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追踪疾病</a:t>
            </a:r>
            <a:r>
              <a:rPr sz="3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</a:t>
            </a:r>
            <a:r>
              <a:rPr sz="1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；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②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估计遗传风险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；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③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_⨹_2_0d08b,isEnd"/>
              </a:rPr>
              <a:t>用于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优生优育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；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④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建立个体</a:t>
            </a:r>
            <a:r>
              <a:rPr sz="3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             </a:t>
            </a:r>
            <a:r>
              <a:rPr sz="1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；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⑤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</a:rPr>
              <a:t>用于</a:t>
            </a:r>
            <a:r>
              <a:rPr sz="3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            </a:t>
            </a:r>
            <a:r>
              <a:rPr sz="1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100" spc="-100" dirty="0" smtClean="0">
                <a:latin typeface="Times New Roman" panose="02020603050405020304" pitchFamily="33"/>
              </a:rPr>
              <a:t>⁠</a:t>
            </a:r>
            <a:r>
              <a:rPr sz="2700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2000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         </a:t>
            </a:r>
            <a:r>
              <a:rPr sz="1300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</a:rPr>
              <a:t> </a:t>
            </a:r>
            <a:r>
              <a:rPr sz="100" spc="-100" dirty="0">
                <a:latin typeface="Times New Roman" panose="02020603050405020304" pitchFamily="33"/>
              </a:rPr>
              <a:t>⁠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3"/>
                <a:ea typeface="微软雅黑" panose="020B0503020204020204" pitchFamily="34" charset="-122"/>
                <a:sym typeface=",isEnd"/>
              </a:rPr>
              <a:t>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3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043925" y="1011974"/>
            <a:ext cx="1323087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功能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90290" y="1652054"/>
            <a:ext cx="1323087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位置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57925" y="2285084"/>
            <a:ext cx="1323087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基因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57290" y="2925164"/>
            <a:ext cx="2146999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Times New Roman" panose="02020603050405020304" pitchFamily="33"/>
                <a:cs typeface="+mn-cs"/>
              </a:rPr>
              <a:t>DNA</a:t>
            </a: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  <a:t>档案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29202" y="2887064"/>
            <a:ext cx="141833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  <a:sym typeface="_⨹_4_64512"/>
              </a:rPr>
              <a:t>基因治</a:t>
            </a:r>
            <a:r>
              <a:rPr lang="zh-CN" altLang="zh-CN" sz="30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</a:rPr>
              <a:t>疗　</a:t>
            </a:r>
            <a:br>
              <a:rPr kumimoji="0" lang="zh-CN" altLang="zh-CN" sz="30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3"/>
                <a:ea typeface="微软雅黑" panose="020B0503020204020204" pitchFamily="34" charset="-122"/>
                <a:cs typeface="+mn-cs"/>
              </a:rPr>
            </a:b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48" grpId="0" build="allAtOnce"/>
      <p:bldP spid="2" grpId="0" build="allAtOnce"/>
      <p:bldP spid="3" grpId="0" build="allAtOnce"/>
      <p:bldP spid="4" grpId="0" build="allAtOnce"/>
      <p:bldP spid="5" grpId="0" build="allAtOnce"/>
      <p:bldP spid="6" grpId="0" build="allAtOnce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4992</Words>
  <Application>WPS 演示</Application>
  <PresentationFormat>宽屏</PresentationFormat>
  <Paragraphs>381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92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32</vt:i4>
      </vt:variant>
    </vt:vector>
  </HeadingPairs>
  <TitlesOfParts>
    <vt:vector size="129" baseType="lpstr">
      <vt:lpstr>Arial</vt:lpstr>
      <vt:lpstr>宋体</vt:lpstr>
      <vt:lpstr>Wingdings</vt:lpstr>
      <vt:lpstr>等线</vt:lpstr>
      <vt:lpstr>微软雅黑</vt:lpstr>
      <vt:lpstr>阿里巴巴普惠体</vt:lpstr>
      <vt:lpstr>OPPOSans H</vt:lpstr>
      <vt:lpstr>OPPOSans R</vt:lpstr>
      <vt:lpstr>Times New Roman</vt:lpstr>
      <vt:lpstr>黑体</vt:lpstr>
      <vt:lpstr>_⨹_11_0ed0e,isEnd</vt:lpstr>
      <vt:lpstr>Segoe Print</vt:lpstr>
      <vt:lpstr>,isEnd</vt:lpstr>
      <vt:lpstr>W:7.505039,H:50.4</vt:lpstr>
      <vt:lpstr>_⨹_1_ecd66</vt:lpstr>
      <vt:lpstr>_⨹_3_250c5,isEnd</vt:lpstr>
      <vt:lpstr>_⨹_1_1ae5f,isEnd</vt:lpstr>
      <vt:lpstr>_⨹_25_bfca0</vt:lpstr>
      <vt:lpstr>楷体</vt:lpstr>
      <vt:lpstr>_⨹_2_b1403,isEnd</vt:lpstr>
      <vt:lpstr>_⨹_8_5f0aa,isEnd</vt:lpstr>
      <vt:lpstr>W:7.505039,H:43.2</vt:lpstr>
      <vt:lpstr>_⨹_9_4f651</vt:lpstr>
      <vt:lpstr>_⨹_6_cde0b,isEnd</vt:lpstr>
      <vt:lpstr>_⨹_2_0d08b,isEnd</vt:lpstr>
      <vt:lpstr>_⨹_4_64512</vt:lpstr>
      <vt:lpstr>_⨹_6_bd5da</vt:lpstr>
      <vt:lpstr>_⨹_1_44a94</vt:lpstr>
      <vt:lpstr>_⨹_6_3e04c</vt:lpstr>
      <vt:lpstr>Times New Roman</vt:lpstr>
      <vt:lpstr>Cambria Math</vt:lpstr>
      <vt:lpstr>_⨹_6_ac34f</vt:lpstr>
      <vt:lpstr>_⨹_12_b8236</vt:lpstr>
      <vt:lpstr>Arial Unicode MS</vt:lpstr>
      <vt:lpstr>Calibri</vt:lpstr>
      <vt:lpstr>_⨹_16_77f88</vt:lpstr>
      <vt:lpstr>隶书</vt:lpstr>
      <vt:lpstr>_⨹_1_0acef</vt:lpstr>
      <vt:lpstr>_⨹_2_2b964</vt:lpstr>
      <vt:lpstr>_⨹_2_6136e</vt:lpstr>
      <vt:lpstr>_⨹_1_67076</vt:lpstr>
      <vt:lpstr>_⨹_22_e2364</vt:lpstr>
      <vt:lpstr>_⨹_1_ef066</vt:lpstr>
      <vt:lpstr>_⨹_1_aae16</vt:lpstr>
      <vt:lpstr>_⨹_9_2f428</vt:lpstr>
      <vt:lpstr>_⨹_16_6739d</vt:lpstr>
      <vt:lpstr>_⨹_5_e6e92</vt:lpstr>
      <vt:lpstr>_⨹_1_16eb6</vt:lpstr>
      <vt:lpstr>_⨹_14_1a65c</vt:lpstr>
      <vt:lpstr>_⨹_14_faba0</vt:lpstr>
      <vt:lpstr>_⨹_6_7cf18</vt:lpstr>
      <vt:lpstr>_⨹_4_f3633</vt:lpstr>
      <vt:lpstr>_⨹_3_b71b1</vt:lpstr>
      <vt:lpstr>_⨹_4_3290d</vt:lpstr>
      <vt:lpstr>_⨹_10_7de2d</vt:lpstr>
      <vt:lpstr>_⨹_3_4e15b</vt:lpstr>
      <vt:lpstr>_⨹_5_39893</vt:lpstr>
      <vt:lpstr>_⨹_1_5278c_⨹_1_43b5a</vt:lpstr>
      <vt:lpstr>_⨹_10_c8e06_⨹_10_06648</vt:lpstr>
      <vt:lpstr>_⨹_9_e309d_⨹_9_c7a81</vt:lpstr>
      <vt:lpstr>_⨹_2_ab522</vt:lpstr>
      <vt:lpstr>_⨹_1_1f74b</vt:lpstr>
      <vt:lpstr>_⨹_1_ec3dc</vt:lpstr>
      <vt:lpstr>_⨹_1_deb56</vt:lpstr>
      <vt:lpstr>_⨹_16_45e6d</vt:lpstr>
      <vt:lpstr>_⨹_1_50902</vt:lpstr>
      <vt:lpstr>_⨹_4_2035f</vt:lpstr>
      <vt:lpstr>_⨹_13_4ed69</vt:lpstr>
      <vt:lpstr>_⨹_14_81e2c</vt:lpstr>
      <vt:lpstr>_⨹_1_fb953</vt:lpstr>
      <vt:lpstr>_⨹_5_bb12e</vt:lpstr>
      <vt:lpstr>_⨹_9_2cc55</vt:lpstr>
      <vt:lpstr>_⨹_4_55466</vt:lpstr>
      <vt:lpstr>_⨹_2_f92f9</vt:lpstr>
      <vt:lpstr>_⨹_29_22972</vt:lpstr>
      <vt:lpstr>_⨹_17_f3f4b</vt:lpstr>
      <vt:lpstr>_⨹_17_3afca</vt:lpstr>
      <vt:lpstr>_⨹_2_a7069</vt:lpstr>
      <vt:lpstr>_⨹_1_70e1c</vt:lpstr>
      <vt:lpstr>_⨹_7_56891,isEnd</vt:lpstr>
      <vt:lpstr>_⨹_3_d84ca,isEnd</vt:lpstr>
      <vt:lpstr>_⨹_5_b6b62,isEnd</vt:lpstr>
      <vt:lpstr>_⨹_26_406e7,isEnd</vt:lpstr>
      <vt:lpstr>_⨹_10_dfe32,isEnd</vt:lpstr>
      <vt:lpstr>_⨹_6_1a18a,isEnd</vt:lpstr>
      <vt:lpstr>_⨹_16_adad0,isEnd</vt:lpstr>
      <vt:lpstr>_⨹_14_706f2,isEnd</vt:lpstr>
      <vt:lpstr>_⨹_1_61813,isEnd</vt:lpstr>
      <vt:lpstr>W:7.504961,H:50.4</vt:lpstr>
      <vt:lpstr>_⨹_7_6f54e,isEnd</vt:lpstr>
      <vt:lpstr>_⨹_5_7f40f,isEnd</vt:lpstr>
      <vt:lpstr>_⨹_4_3a4f2</vt:lpstr>
      <vt:lpstr>Office 主题​​</vt:lpstr>
      <vt:lpstr>自定义设计方案</vt:lpstr>
      <vt:lpstr>1_自定义设计方案</vt:lpstr>
      <vt:lpstr>2_自定义设计方案</vt:lpstr>
      <vt:lpstr>3_自定义设计方案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administered</dc:creator>
  <cp:lastModifiedBy>LQX</cp:lastModifiedBy>
  <cp:revision>69</cp:revision>
  <dcterms:created xsi:type="dcterms:W3CDTF">2023-12-15T00:48:00Z</dcterms:created>
  <dcterms:modified xsi:type="dcterms:W3CDTF">2024-10-08T07:58:06Z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B76C0BA752DC4B93B0E8C129A3108679</vt:lpwstr>
  </property>
  <property fmtid="{D5CDD505-2E9C-101B-9397-08002B2CF9AE}" pid="3" name="KSOProductBuildVer">
    <vt:lpwstr>2052-11.8.2.11718</vt:lpwstr>
  </property>
</Properties>
</file>