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  <p:sldMasterId id="2147483656" r:id="rId6"/>
  </p:sldMasterIdLst>
  <p:handoutMasterIdLst>
    <p:handoutMasterId r:id="rId36"/>
  </p:handoutMasterIdLst>
  <p:sldIdLst>
    <p:sldId id="256" r:id="rId7"/>
    <p:sldId id="258" r:id="rId8"/>
    <p:sldId id="265" r:id="rId9"/>
    <p:sldId id="318" r:id="rId10"/>
    <p:sldId id="267" r:id="rId11"/>
    <p:sldId id="271" r:id="rId12"/>
    <p:sldId id="320" r:id="rId13"/>
    <p:sldId id="321" r:id="rId14"/>
    <p:sldId id="272" r:id="rId15"/>
    <p:sldId id="277" r:id="rId16"/>
    <p:sldId id="279" r:id="rId17"/>
    <p:sldId id="280" r:id="rId18"/>
    <p:sldId id="285" r:id="rId19"/>
    <p:sldId id="286" r:id="rId20"/>
    <p:sldId id="287" r:id="rId21"/>
    <p:sldId id="289" r:id="rId22"/>
    <p:sldId id="290" r:id="rId23"/>
    <p:sldId id="291" r:id="rId24"/>
    <p:sldId id="293" r:id="rId25"/>
    <p:sldId id="296" r:id="rId26"/>
    <p:sldId id="297" r:id="rId27"/>
    <p:sldId id="299" r:id="rId28"/>
    <p:sldId id="300" r:id="rId29"/>
    <p:sldId id="301" r:id="rId30"/>
    <p:sldId id="302" r:id="rId31"/>
    <p:sldId id="262" r:id="rId32"/>
    <p:sldId id="303" r:id="rId33"/>
    <p:sldId id="329" r:id="rId34"/>
    <p:sldId id="305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>
        <p:scale>
          <a:sx n="75" d="100"/>
          <a:sy n="75" d="100"/>
        </p:scale>
        <p:origin x="15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67847-C230-4290-9055-10A439815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3EB20-8A53-4E82-8012-2677572C21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" Target="../slides/slide1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slide" Target="../slides/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952625" cy="12858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357" y="2686860"/>
            <a:ext cx="6707643" cy="4171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795" y="11235"/>
            <a:ext cx="5489882" cy="6846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291"/>
          <a:stretch>
            <a:fillRect/>
          </a:stretch>
        </p:blipFill>
        <p:spPr>
          <a:xfrm>
            <a:off x="0" y="1"/>
            <a:ext cx="12308541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795" y="0"/>
            <a:ext cx="5429711" cy="6858001"/>
          </a:xfrm>
          <a:prstGeom prst="rect">
            <a:avLst/>
          </a:prstGeom>
        </p:spPr>
      </p:pic>
      <p:sp>
        <p:nvSpPr>
          <p:cNvPr id="5" name="动作按钮: 后退或前一项 4">
            <a:hlinkClick r:id="" action="ppaction://hlinkshowjump?jump=previousslide"/>
          </p:cNvPr>
          <p:cNvSpPr/>
          <p:nvPr userDrawn="1"/>
        </p:nvSpPr>
        <p:spPr>
          <a:xfrm>
            <a:off x="11167223" y="6561611"/>
            <a:ext cx="268570" cy="268668"/>
          </a:xfrm>
          <a:prstGeom prst="actionButtonBackPreviou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6" name="动作按钮: 前进或下一项 5">
            <a:hlinkClick r:id="" action="ppaction://hlinkshowjump?jump=nextslide"/>
          </p:cNvPr>
          <p:cNvSpPr/>
          <p:nvPr userDrawn="1"/>
        </p:nvSpPr>
        <p:spPr>
          <a:xfrm>
            <a:off x="11546904" y="6561611"/>
            <a:ext cx="268570" cy="268668"/>
          </a:xfrm>
          <a:prstGeom prst="actionButtonForwardNex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7" name="动作按钮: 结束 6">
            <a:hlinkClick r:id="" action="ppaction://hlinkshowjump?jump=endshow"/>
          </p:cNvPr>
          <p:cNvSpPr/>
          <p:nvPr userDrawn="1"/>
        </p:nvSpPr>
        <p:spPr>
          <a:xfrm>
            <a:off x="11926585" y="6557483"/>
            <a:ext cx="276824" cy="276924"/>
          </a:xfrm>
          <a:prstGeom prst="actionButtonEn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8" name="TextBox 26">
            <a:hlinkClick r:id="rId4" action="ppaction://hlinksldjump"/>
          </p:cNvPr>
          <p:cNvSpPr txBox="1"/>
          <p:nvPr userDrawn="1"/>
        </p:nvSpPr>
        <p:spPr>
          <a:xfrm>
            <a:off x="10548261" y="65115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600"/>
            <a:ext cx="12172950" cy="6629400"/>
          </a:xfrm>
          <a:prstGeom prst="rect">
            <a:avLst/>
          </a:prstGeom>
        </p:spPr>
      </p:pic>
      <p:sp>
        <p:nvSpPr>
          <p:cNvPr id="8" name="动作按钮: 后退或前一项 7">
            <a:hlinkClick r:id="" action="ppaction://hlinkshowjump?jump=previousslide"/>
          </p:cNvPr>
          <p:cNvSpPr/>
          <p:nvPr userDrawn="1"/>
        </p:nvSpPr>
        <p:spPr>
          <a:xfrm>
            <a:off x="11110073" y="6590186"/>
            <a:ext cx="268570" cy="268668"/>
          </a:xfrm>
          <a:prstGeom prst="actionButtonBackPreviou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11489754" y="6590186"/>
            <a:ext cx="268570" cy="268668"/>
          </a:xfrm>
          <a:prstGeom prst="actionButtonForwardNex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/>
        </p:nvSpPr>
        <p:spPr>
          <a:xfrm>
            <a:off x="11869435" y="6586058"/>
            <a:ext cx="276824" cy="276924"/>
          </a:xfrm>
          <a:prstGeom prst="actionButtonEn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6">
            <a:hlinkClick r:id="rId3" action="ppaction://hlinksldjump"/>
          </p:cNvPr>
          <p:cNvSpPr txBox="1"/>
          <p:nvPr userDrawn="1"/>
        </p:nvSpPr>
        <p:spPr>
          <a:xfrm>
            <a:off x="10491111" y="654013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4043" y="27177"/>
            <a:ext cx="508986" cy="3574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76326" y="32848"/>
            <a:ext cx="90025" cy="357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/>
          <p:nvPr userDrawn="1"/>
        </p:nvCxnSpPr>
        <p:spPr>
          <a:xfrm>
            <a:off x="768995" y="362971"/>
            <a:ext cx="11377264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6"/>
          <p:cNvSpPr txBox="1"/>
          <p:nvPr userDrawn="1"/>
        </p:nvSpPr>
        <p:spPr>
          <a:xfrm>
            <a:off x="845774" y="54948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选考总复习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生物学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952625" cy="1285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357" y="2686860"/>
            <a:ext cx="6707643" cy="4171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tags" Target="../tags/tag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4383" y="1927242"/>
            <a:ext cx="83807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en-US" sz="5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第23课时　性染色体上基因的传递和性别相关联</a:t>
            </a:r>
            <a:endParaRPr lang="zh-CN" altLang="en-US" sz="5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5" name="yt_image_16175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70286" y="581461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8" name="yt_shape_16178"/>
          <p:cNvSpPr txBox="1"/>
          <p:nvPr/>
        </p:nvSpPr>
        <p:spPr>
          <a:xfrm>
            <a:off x="324071" y="1210024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上虞高三生物适应考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5_a8f26"/>
              </a:rPr>
              <a:t>如图为根据某人细胞样本制作的染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色体组型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下列相关叙述正确的是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180" name="yt_table_16180_skip" title="H_201.6"/>
          <p:cNvGraphicFramePr>
            <a:graphicFrameLocks noGrp="1"/>
          </p:cNvGraphicFramePr>
          <p:nvPr/>
        </p:nvGraphicFramePr>
        <p:xfrm>
          <a:off x="835054" y="2505295"/>
          <a:ext cx="4781976" cy="3840480"/>
        </p:xfrm>
        <a:graphic>
          <a:graphicData uri="http://schemas.openxmlformats.org/drawingml/2006/table">
            <a:tbl>
              <a:tblPr/>
              <a:tblGrid>
                <a:gridCol w="4781976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图中只含有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条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图中含有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23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个四分体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并非所有染色体都有一个缢缩的着丝粒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染色体是细胞核内遗传物质的唯一载体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179" name="yt_image_16179_skip" title="H_248.8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044" y="2739646"/>
            <a:ext cx="5807624" cy="31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883" y="5319960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3" name="yt_shape_16183"/>
          <p:cNvSpPr txBox="1"/>
          <p:nvPr/>
        </p:nvSpPr>
        <p:spPr>
          <a:xfrm>
            <a:off x="267086" y="606171"/>
            <a:ext cx="11924914" cy="1863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人的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染色体和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染色体的大小、形态不完全相同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6_460cf"/>
              </a:rPr>
              <a:t>存在着同源区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Ⅱ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和非同源区段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Ⅲ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），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4_59cd9"/>
              </a:rPr>
              <a:t>如图所示。下列有关叙述错误的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28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3" name="yt_image_16184_skip" title="H_180.1644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988935" y="1910715"/>
            <a:ext cx="4071620" cy="201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185" name="yt_table_16185_skip" title="H_403.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4810" y="1776095"/>
          <a:ext cx="7604760" cy="4973955"/>
        </p:xfrm>
        <a:graphic>
          <a:graphicData uri="http://schemas.openxmlformats.org/drawingml/2006/table">
            <a:tbl>
              <a:tblPr/>
              <a:tblGrid>
                <a:gridCol w="7604760"/>
              </a:tblGrid>
              <a:tr h="119380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若某病是由位于非同源区段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Ⅲ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上的致病基因控制的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6_fa8c4"/>
                        </a:rPr>
                        <a:t>则患者均为男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性</a:t>
                      </a:r>
                      <a:endParaRPr lang="zh-CN" altLang="zh-CN" sz="28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119380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若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染色体上存在一对等位基因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2_5236f"/>
                        </a:rPr>
                        <a:t>则该对等位基因位于同源区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段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Ⅱ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上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129286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若某病是由位于非同源区段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Ⅰ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上的显性基因控制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7_7baf1"/>
                        </a:rPr>
                        <a:t>则男性患者的儿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子一定患病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1293495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若某病是由位于非同源区段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Ⅰ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上的隐性基因控制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7_d49f3"/>
                        </a:rPr>
                        <a:t>则患病女性的儿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子一定是患者</a:t>
                      </a:r>
                      <a:endParaRPr lang="zh-CN" altLang="zh-CN" sz="28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279" y="4309183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8" name="yt_shape_16188"/>
          <p:cNvSpPr txBox="1"/>
          <p:nvPr/>
        </p:nvSpPr>
        <p:spPr>
          <a:xfrm>
            <a:off x="2056433" y="251025"/>
            <a:ext cx="8079135" cy="576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考点二</a:t>
            </a:r>
            <a:r>
              <a:rPr lang="zh-CN" altLang="zh-CN" sz="3000" b="0" i="0" u="none">
                <a:solidFill>
                  <a:srgbClr val="8064A2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性染色体上的基因伴随性染色体而遗传</a:t>
            </a:r>
            <a:endParaRPr lang="zh-CN" altLang="zh-CN" sz="3000" b="1" i="0" u="none">
              <a:solidFill>
                <a:srgbClr val="8064A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189" name="yt_image_16189"/>
          <p:cNvPicPr>
            <a:picLocks noChangeAspect="1" noChangeArrowheads="1"/>
          </p:cNvPicPr>
          <p:nvPr/>
        </p:nvPicPr>
        <p:blipFill>
          <a:blip r:embed="rId1" cstate="print"/>
          <a:srcRect t="31618"/>
          <a:stretch>
            <a:fillRect/>
          </a:stretch>
        </p:blipFill>
        <p:spPr bwMode="auto">
          <a:xfrm>
            <a:off x="4451350" y="923290"/>
            <a:ext cx="3288665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91" name="yt_shape_16191"/>
          <p:cNvSpPr txBox="1"/>
          <p:nvPr/>
        </p:nvSpPr>
        <p:spPr>
          <a:xfrm>
            <a:off x="324071" y="1410202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伴性遗传的概念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位于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3_892d4,isEnd"/>
              </a:rPr>
              <a:t>上的基因所控制的性状表现出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与性别相联系的遗传方式。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06060" y="1363396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性染色体　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6193" name="yt_image_16193"/>
          <p:cNvPicPr>
            <a:picLocks noChangeAspect="1" noChangeArrowheads="1"/>
          </p:cNvPicPr>
          <p:nvPr/>
        </p:nvPicPr>
        <p:blipFill>
          <a:blip r:embed="rId2" cstate="print"/>
          <a:srcRect t="2691" b="1020"/>
          <a:stretch>
            <a:fillRect/>
          </a:stretch>
        </p:blipFill>
        <p:spPr bwMode="auto">
          <a:xfrm>
            <a:off x="2385060" y="3272155"/>
            <a:ext cx="805497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t_shape_16192"/>
          <p:cNvSpPr txBox="1"/>
          <p:nvPr/>
        </p:nvSpPr>
        <p:spPr>
          <a:xfrm>
            <a:off x="541714" y="2643760"/>
            <a:ext cx="4231928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伴性遗传的类型和特点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55510" y="3725545"/>
            <a:ext cx="676910" cy="38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292340" y="4760595"/>
            <a:ext cx="640080" cy="38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600950" y="5294630"/>
            <a:ext cx="1664335" cy="38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600950" y="6054725"/>
            <a:ext cx="652780" cy="38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922645" y="4184015"/>
            <a:ext cx="4310380" cy="37782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923280" y="5336540"/>
            <a:ext cx="4436745" cy="37782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ldLvl="0" animBg="1"/>
      <p:bldP spid="5" grpId="0" bldLvl="0" animBg="1"/>
      <p:bldP spid="6" grpId="0" bldLvl="0" animBg="1"/>
      <p:bldP spid="7" grpId="0" bldLvl="0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5" name="yt_shape_16195"/>
          <p:cNvSpPr txBox="1"/>
          <p:nvPr/>
        </p:nvSpPr>
        <p:spPr>
          <a:xfrm>
            <a:off x="324000" y="432000"/>
            <a:ext cx="5770811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伴性遗传的实例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——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血友病遗传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196" name="yt_image_16196" title="H_347.317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78932" y="1303352"/>
            <a:ext cx="6431757" cy="485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348027" y="4523447"/>
            <a:ext cx="814648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695814" y="4523447"/>
            <a:ext cx="814648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8" name="yt_shape_16198"/>
          <p:cNvSpPr txBox="1"/>
          <p:nvPr/>
        </p:nvSpPr>
        <p:spPr>
          <a:xfrm>
            <a:off x="324071" y="432000"/>
            <a:ext cx="11924914" cy="44539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伴性遗传与遗传定律之间的关系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伴性遗传的基因在性染色体上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5_30617"/>
              </a:rPr>
              <a:t>性染色体也是一对同源染色体。故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伴性遗传从本质上说符合基因的分离定律。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9_9bfb6"/>
              </a:rPr>
              <a:t>研究某一对相对性状遗传是否属于伴性遗传</a:t>
            </a:r>
            <a:r>
              <a:rPr lang="zh-CN" altLang="zh-CN" sz="3000" b="0" i="0" u="none">
                <a:solidFill>
                  <a:srgbClr val="FF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9_9bfb6"/>
              </a:rPr>
              <a:t>常采用亲本正、反交实</a:t>
            </a:r>
            <a:br>
              <a:rPr lang="zh-CN" altLang="zh-CN" sz="30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验进行验证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。若正反交子代表现无差别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则遗传与性别无关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e1350"/>
              </a:rPr>
              <a:t>为常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染色体遗传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；</a:t>
            </a:r>
            <a:r>
              <a:rPr lang="zh-CN" altLang="zh-CN" sz="3000" b="0" i="0" u="none">
                <a:solidFill>
                  <a:srgbClr val="FF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若正反交子代雌雄表现有差别</a:t>
            </a:r>
            <a:r>
              <a:rPr lang="zh-CN" altLang="zh-CN" sz="30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FF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则遗传与性别有关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sym typeface="_⨹_1_b2340"/>
              </a:rPr>
              <a:t>，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为伴性遗传。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endParaRPr lang="en-US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Times New Roman" panose="02020603050405020304" pitchFamily="3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01" name="yt_image_16201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42136" y="629925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04" name="yt_shape_16204"/>
          <p:cNvSpPr txBox="1"/>
          <p:nvPr/>
        </p:nvSpPr>
        <p:spPr>
          <a:xfrm>
            <a:off x="324071" y="1449499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绍兴新昌模拟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经调查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4_df058"/>
              </a:rPr>
              <a:t>某种单基因遗传病的女性患者人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数约是男性患者的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倍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下列叙述正确的是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205" name="yt_table_16205" title="H_201.6"/>
          <p:cNvGraphicFramePr>
            <a:graphicFrameLocks noGrp="1"/>
          </p:cNvGraphicFramePr>
          <p:nvPr/>
        </p:nvGraphicFramePr>
        <p:xfrm>
          <a:off x="704424" y="2717864"/>
          <a:ext cx="6783388" cy="2560320"/>
        </p:xfrm>
        <a:graphic>
          <a:graphicData uri="http://schemas.openxmlformats.org/drawingml/2006/table">
            <a:tbl>
              <a:tblPr/>
              <a:tblGrid>
                <a:gridCol w="678338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致病基因位于常染色体上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该疾病可能是血友病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男性患者的母亲一定患病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女性患者的生殖细胞都含致病基因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173" y="4306370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8" name="yt_shape_16208"/>
          <p:cNvSpPr txBox="1"/>
          <p:nvPr/>
        </p:nvSpPr>
        <p:spPr>
          <a:xfrm>
            <a:off x="149899" y="1186743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人类血友病的遗传方式为伴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染色体隐性遗传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8_6a40c"/>
              </a:rPr>
              <a:t>外耳道多毛症为伴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染色体遗传。下列叙述正确的是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209" name="yt_table_16209" title="H_201.6"/>
          <p:cNvGraphicFramePr>
            <a:graphicFrameLocks noGrp="1"/>
          </p:cNvGraphicFramePr>
          <p:nvPr/>
        </p:nvGraphicFramePr>
        <p:xfrm>
          <a:off x="530252" y="2455108"/>
          <a:ext cx="11355388" cy="2560320"/>
        </p:xfrm>
        <a:graphic>
          <a:graphicData uri="http://schemas.openxmlformats.org/drawingml/2006/table">
            <a:tbl>
              <a:tblPr/>
              <a:tblGrid>
                <a:gridCol w="1135538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外耳道多毛症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传男不传女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而血友病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传女不传男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血友病女性患者的卵细胞和体细胞中均含有血友病基因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外耳道多毛症的遗传遵循分离定律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而血友病的遗传不遵循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外耳道多毛症患者的精子和体细胞中均含有外耳道多毛症基因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458" y="3445439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14" name="yt_image_16214" title="H_72.5555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4000" y="1388237"/>
            <a:ext cx="8151027" cy="9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12" name="yt_shape_16212"/>
          <p:cNvSpPr txBox="1"/>
          <p:nvPr/>
        </p:nvSpPr>
        <p:spPr>
          <a:xfrm>
            <a:off x="1447407" y="693258"/>
            <a:ext cx="8713091" cy="5595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 dirty="0" smtClean="0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考点三</a:t>
            </a:r>
            <a:r>
              <a:rPr lang="zh-CN" altLang="zh-CN" sz="3000" b="0" i="0" u="none" dirty="0" smtClean="0">
                <a:solidFill>
                  <a:srgbClr val="8064A2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 dirty="0" smtClean="0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伴性遗传的重点题型突破</a:t>
            </a:r>
            <a:endParaRPr lang="zh-CN" altLang="zh-CN" sz="3000" b="1" i="0" u="none" dirty="0">
              <a:solidFill>
                <a:srgbClr val="8064A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216" name="yt_image_16216" title="H_47.987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0" y="2512641"/>
            <a:ext cx="2246815" cy="6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18" name="yt_image_16218" title="H_226.1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5607" y="3122085"/>
            <a:ext cx="4305927" cy="315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yt_shape_16212"/>
          <p:cNvSpPr txBox="1"/>
          <p:nvPr/>
        </p:nvSpPr>
        <p:spPr>
          <a:xfrm>
            <a:off x="2254400" y="1552437"/>
            <a:ext cx="6220627" cy="5595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hangingPunct="0">
              <a:lnSpc>
                <a:spcPct val="140000"/>
              </a:lnSpc>
            </a:pPr>
            <a:r>
              <a:rPr lang="en-US" altLang="zh-CN" sz="3000">
                <a:solidFill>
                  <a:srgbClr val="000000"/>
                </a:solidFill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zh-CN" altLang="zh-CN" sz="3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000">
                <a:solidFill>
                  <a:srgbClr val="000000"/>
                </a:solidFill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zh-CN" altLang="zh-CN" sz="3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染色体同源区段基因的遗传</a:t>
            </a:r>
            <a:endParaRPr lang="zh-CN" altLang="zh-CN" sz="3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" name="yt_shape_16220"/>
          <p:cNvSpPr txBox="1"/>
          <p:nvPr/>
        </p:nvSpPr>
        <p:spPr>
          <a:xfrm>
            <a:off x="267086" y="475543"/>
            <a:ext cx="11924914" cy="25102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在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的同源区段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相互之间基因是成对的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存在等位基因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2e245"/>
              </a:rPr>
              <a:t>而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非同源区段则不存在等位基因。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X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染色体同源区段基因的遗传与常染色体上基因的遗传相似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sym typeface="_⨹_1_14893"/>
              </a:rPr>
              <a:t>，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但也有差别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如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3" name="yt_image_162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72616" y="3144008"/>
            <a:ext cx="8530651" cy="324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24" name="yt_image_1622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0743" y="370890"/>
            <a:ext cx="2246815" cy="6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t_shape_16226"/>
          <p:cNvSpPr txBox="1"/>
          <p:nvPr/>
        </p:nvSpPr>
        <p:spPr>
          <a:xfrm>
            <a:off x="267086" y="873152"/>
            <a:ext cx="11924914" cy="315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台州期末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果蝇的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XY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染色体有同源区段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Ⅰ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片段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4_f6a40"/>
              </a:rPr>
              <a:t>和非同源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区段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Ⅱ-1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Ⅱ-2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片段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。已知果蝇的红眼和白眼基因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用字母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9c0a6"/>
              </a:rPr>
              <a:t>、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表示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仅位于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染色体上的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Ⅱ-1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片段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而刚毛和截毛基因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3_a1b36"/>
              </a:rPr>
              <a:t>用字母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表示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位于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和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染色体上的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Ⅰ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片段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在无染色体畸变时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9b0ff"/>
              </a:rPr>
              <a:t>下列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基因行为不可能发生的是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yt_table_16228_skip" title="H_201.6"/>
          <p:cNvGraphicFramePr>
            <a:graphicFrameLocks noGrp="1"/>
          </p:cNvGraphicFramePr>
          <p:nvPr/>
        </p:nvGraphicFramePr>
        <p:xfrm>
          <a:off x="647439" y="4089945"/>
          <a:ext cx="6465888" cy="2560320"/>
        </p:xfrm>
        <a:graphic>
          <a:graphicData uri="http://schemas.openxmlformats.org/drawingml/2006/table">
            <a:tbl>
              <a:tblPr/>
              <a:tblGrid>
                <a:gridCol w="6465888"/>
              </a:tblGrid>
              <a:tr h="64008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初级卵母细胞中发生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的分离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初级精母细胞中发生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的分离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初级卵母细胞中发生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的分离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初级精母细胞中发生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的分离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yt_image_16227_skip" title="H_191.18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772" y="3637344"/>
            <a:ext cx="2630255" cy="267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687" y="4885167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68" y="3322885"/>
            <a:ext cx="65176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3662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锁定要点  互动探究</a:t>
            </a:r>
            <a:endParaRPr lang="zh-CN" altLang="en-US" sz="4800" dirty="0">
              <a:solidFill>
                <a:srgbClr val="3662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51961" y="1778605"/>
            <a:ext cx="1191413" cy="1191413"/>
          </a:xfrm>
          <a:prstGeom prst="ellipse">
            <a:avLst/>
          </a:prstGeom>
          <a:solidFill>
            <a:srgbClr val="36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489" y="1994327"/>
            <a:ext cx="85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86140" y="4331148"/>
            <a:ext cx="398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高效复习 落实基础知识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1" name="yt_shape_16231"/>
          <p:cNvSpPr txBox="1"/>
          <p:nvPr/>
        </p:nvSpPr>
        <p:spPr>
          <a:xfrm>
            <a:off x="324071" y="395805"/>
            <a:ext cx="11543998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金华高三模拟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果蝇的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3_397f5"/>
              </a:rPr>
              <a:t>染色体有同源区段和非同源区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段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杂交实验结果如表所示。下列有关叙述不正确的是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26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232" name="yt_table_16232" title="H_273.6"/>
          <p:cNvGraphicFramePr>
            <a:graphicFrameLocks noGrp="1"/>
          </p:cNvGraphicFramePr>
          <p:nvPr/>
        </p:nvGraphicFramePr>
        <p:xfrm>
          <a:off x="324000" y="1565074"/>
          <a:ext cx="11543998" cy="34747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34614"/>
                <a:gridCol w="9609384"/>
              </a:tblGrid>
              <a:tr h="645795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杂交组合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endParaRPr lang="en-US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P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刚毛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♀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截毛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BatangChe" pitchFamily="30"/>
                          <a:ea typeface="BatangChe" pitchFamily="30"/>
                        </a:rPr>
                        <a:t>♂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→F</a:t>
                      </a:r>
                      <a:r>
                        <a:rPr lang="en-US" altLang="zh-CN" sz="26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全部刚毛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杂交组合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endParaRPr lang="en-US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P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截毛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♀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刚毛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BatangChe" pitchFamily="30"/>
                          <a:ea typeface="BatangChe" pitchFamily="30"/>
                        </a:rPr>
                        <a:t>♂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→F</a:t>
                      </a:r>
                      <a:r>
                        <a:rPr lang="en-US" altLang="zh-CN" sz="26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刚毛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♀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∶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截毛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BatangChe" pitchFamily="30"/>
                          <a:ea typeface="BatangChe" pitchFamily="30"/>
                        </a:rPr>
                        <a:t>♂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sym typeface="_⨹_2_3ac38"/>
                        </a:rPr>
                        <a:t>）＝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1∶1</a:t>
                      </a:r>
                      <a:endParaRPr lang="en-US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645795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杂交组合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3</a:t>
                      </a:r>
                      <a:endParaRPr lang="en-US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P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截毛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♀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刚毛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BatangChe" pitchFamily="30"/>
                          <a:ea typeface="BatangChe" pitchFamily="30"/>
                        </a:rPr>
                        <a:t>♂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→F</a:t>
                      </a:r>
                      <a:r>
                        <a:rPr lang="en-US" altLang="zh-CN" sz="26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截毛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♀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∶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刚毛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BatangChe" pitchFamily="30"/>
                          <a:ea typeface="BatangChe" pitchFamily="30"/>
                        </a:rPr>
                        <a:t>♂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sym typeface="_⨹_2_700ad"/>
                        </a:rPr>
                        <a:t>）＝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1∶1</a:t>
                      </a:r>
                      <a:endParaRPr lang="en-US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graphicFrame>
        <p:nvGraphicFramePr>
          <p:cNvPr id="16234" name="yt_table_16234" title="H_352.8"/>
          <p:cNvGraphicFramePr>
            <a:graphicFrameLocks noGrp="1"/>
          </p:cNvGraphicFramePr>
          <p:nvPr/>
        </p:nvGraphicFramePr>
        <p:xfrm>
          <a:off x="327597" y="3454782"/>
          <a:ext cx="11543919" cy="448056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X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6_4783f"/>
                        </a:rPr>
                        <a:t>染色体同源区段基因控制的性状在子代中也可能出现</a:t>
                      </a:r>
                      <a:r>
                        <a:rPr lang="zh-CN" altLang="zh-CN" sz="26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6_4783f"/>
                        </a:rPr>
                        <a:t>性别差</a:t>
                      </a:r>
                      <a:r>
                        <a:rPr lang="zh-CN" altLang="zh-CN" sz="26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异</a:t>
                      </a:r>
                      <a:endParaRPr lang="zh-CN" altLang="zh-CN" sz="26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554355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通过杂交组合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可判断刚毛对截毛为显性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通过杂交组合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可判断控制该性状的基因一定位于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_54050"/>
                        </a:rPr>
                        <a:t>染色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体的非同源区段上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通过杂交组合</a:t>
                      </a: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3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可判断控制该性状的基因一定位于</a:t>
                      </a: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2_dadcc"/>
                        </a:rPr>
                        <a:t>染色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体的同源区段上</a:t>
                      </a:r>
                      <a:endParaRPr lang="zh-CN" altLang="zh-CN" sz="26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803" y="4548887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38" name="yt_image_16238" title="H_72.5555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2271" y="409534"/>
            <a:ext cx="7410025" cy="83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37" name="yt_shape_16237"/>
          <p:cNvSpPr txBox="1"/>
          <p:nvPr/>
        </p:nvSpPr>
        <p:spPr>
          <a:xfrm>
            <a:off x="3081714" y="542176"/>
            <a:ext cx="3847207" cy="576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伴性遗传中的致死问题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240" name="yt_image_16240" title="H_47.987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99" y="1160147"/>
            <a:ext cx="2246815" cy="6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t_shape_16242"/>
          <p:cNvSpPr txBox="1"/>
          <p:nvPr/>
        </p:nvSpPr>
        <p:spPr>
          <a:xfrm>
            <a:off x="323999" y="1677969"/>
            <a:ext cx="10280058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配子致死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如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染色体上隐性基因使雄配子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花粉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致死。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6" name="yt_image_16243" title="H_327.26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0814" y="2369866"/>
            <a:ext cx="6408714" cy="343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yt_shape_16245"/>
          <p:cNvSpPr txBox="1"/>
          <p:nvPr/>
        </p:nvSpPr>
        <p:spPr>
          <a:xfrm>
            <a:off x="324071" y="5775398"/>
            <a:ext cx="11924914" cy="10027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algn="l" eaLnBrk="1" latinLnBrk="0" hangingPunct="0"/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若雄性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雄配子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花粉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有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1/10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的死亡率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be0a1"/>
              </a:rPr>
              <a:t>那么有活力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的精子及比例是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9/19X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10/19Y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6" name="yt_shape_16246"/>
          <p:cNvSpPr txBox="1"/>
          <p:nvPr/>
        </p:nvSpPr>
        <p:spPr>
          <a:xfrm>
            <a:off x="324000" y="432000"/>
            <a:ext cx="9125896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个体致死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如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染色体上隐性基因使雄性个体致死。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sp>
        <p:nvSpPr>
          <p:cNvPr id="16247" name="yt_shape_16247"/>
          <p:cNvSpPr txBox="1"/>
          <p:nvPr/>
        </p:nvSpPr>
        <p:spPr>
          <a:xfrm>
            <a:off x="-348344" y="1054035"/>
            <a:ext cx="9798239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  <a:tabLst>
                <a:tab pos="1587500" algn="l"/>
                <a:tab pos="2988310" algn="l"/>
                <a:tab pos="3909060" algn="l"/>
              </a:tabLst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P</a:t>
            </a:r>
            <a:r>
              <a:rPr lang="en-US" altLang="zh-CN" sz="105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1050" b="0" i="0" u="none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 </a:t>
            </a:r>
            <a:r>
              <a:rPr lang="en-US" altLang="zh-CN" sz="3000" b="0" i="0" u="none" dirty="0" err="1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 err="1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 err="1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 err="1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105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1050" b="0" i="0" u="none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3000" b="0" i="0" u="none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×</a:t>
            </a:r>
            <a:r>
              <a:rPr lang="en-US" altLang="zh-CN" sz="105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endParaRPr lang="en-US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Times New Roman" panose="02020603050405020304" pitchFamily="33"/>
            </a:endParaRPr>
          </a:p>
        </p:txBody>
      </p:sp>
      <p:sp>
        <p:nvSpPr>
          <p:cNvPr id="16248" name="yt_shape_16248"/>
          <p:cNvSpPr txBox="1"/>
          <p:nvPr/>
        </p:nvSpPr>
        <p:spPr>
          <a:xfrm>
            <a:off x="5370560" y="1708518"/>
            <a:ext cx="2757165" cy="57137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  <a:tabLst>
                <a:tab pos="1587500" algn="l"/>
                <a:tab pos="2988310" algn="l"/>
                <a:tab pos="3909060" algn="l"/>
              </a:tabLst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正常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♀</a:t>
            </a:r>
            <a:r>
              <a:rPr lang="en-US" altLang="zh-CN" sz="105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正常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BatangChe" pitchFamily="30"/>
                <a:ea typeface="BatangChe" pitchFamily="30"/>
              </a:rPr>
              <a:t>♂</a:t>
            </a:r>
            <a:endParaRPr lang="en-US" altLang="zh-CN" sz="3000" b="0" i="0" u="none" dirty="0">
              <a:solidFill>
                <a:srgbClr val="000000"/>
              </a:solidFill>
              <a:effectLst/>
              <a:latin typeface="BatangChe" pitchFamily="30"/>
              <a:ea typeface="BatangChe" pitchFamily="30"/>
            </a:endParaRPr>
          </a:p>
        </p:txBody>
      </p:sp>
      <p:sp>
        <p:nvSpPr>
          <p:cNvPr id="16249" name="yt_shape_16249"/>
          <p:cNvSpPr txBox="1"/>
          <p:nvPr/>
        </p:nvSpPr>
        <p:spPr>
          <a:xfrm>
            <a:off x="5787340" y="2283666"/>
            <a:ext cx="961802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↓</a:t>
            </a:r>
            <a:endParaRPr lang="en-US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Times New Roman" panose="02020603050405020304" pitchFamily="33"/>
            </a:endParaRPr>
          </a:p>
        </p:txBody>
      </p:sp>
      <p:sp>
        <p:nvSpPr>
          <p:cNvPr id="16250" name="yt_shape_16250"/>
          <p:cNvSpPr txBox="1"/>
          <p:nvPr/>
        </p:nvSpPr>
        <p:spPr>
          <a:xfrm>
            <a:off x="1381445" y="2918652"/>
            <a:ext cx="7624844" cy="57490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  <a:tabLst>
                <a:tab pos="2729865" algn="l"/>
                <a:tab pos="4204970" algn="l"/>
                <a:tab pos="5606415" algn="l"/>
                <a:tab pos="6889115" algn="l"/>
              </a:tabLst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en-US" altLang="zh-CN" sz="105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105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105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en-US" altLang="zh-CN" sz="105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endParaRPr lang="en-US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Times New Roman" panose="02020603050405020304" pitchFamily="33"/>
            </a:endParaRPr>
          </a:p>
        </p:txBody>
      </p:sp>
      <p:sp>
        <p:nvSpPr>
          <p:cNvPr id="16251" name="yt_shape_16251"/>
          <p:cNvSpPr txBox="1"/>
          <p:nvPr/>
        </p:nvSpPr>
        <p:spPr>
          <a:xfrm>
            <a:off x="4068885" y="3552907"/>
            <a:ext cx="5161669" cy="57137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  <a:tabLst>
                <a:tab pos="2729865" algn="l"/>
                <a:tab pos="4204970" algn="l"/>
                <a:tab pos="5606415" algn="l"/>
                <a:tab pos="6889115" algn="l"/>
              </a:tabLst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正常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♀   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正常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♀</a:t>
            </a:r>
            <a:r>
              <a:rPr lang="en-US" altLang="zh-CN" sz="105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正常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BatangChe" pitchFamily="30"/>
                <a:ea typeface="BatangChe" pitchFamily="30"/>
              </a:rPr>
              <a:t>♂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 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死亡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BatangChe" pitchFamily="30"/>
                <a:ea typeface="BatangChe" pitchFamily="30"/>
              </a:rPr>
              <a:t>♂</a:t>
            </a:r>
            <a:endParaRPr lang="en-US" altLang="zh-CN" sz="3000" b="0" i="0" u="none">
              <a:solidFill>
                <a:srgbClr val="000000"/>
              </a:solidFill>
              <a:effectLst/>
              <a:latin typeface="BatangChe" pitchFamily="30"/>
              <a:ea typeface="BatangChe" pitchFamily="30"/>
            </a:endParaRPr>
          </a:p>
        </p:txBody>
      </p:sp>
      <p:sp>
        <p:nvSpPr>
          <p:cNvPr id="16252" name="yt_shape_16252"/>
          <p:cNvSpPr txBox="1"/>
          <p:nvPr/>
        </p:nvSpPr>
        <p:spPr>
          <a:xfrm>
            <a:off x="927250" y="4855178"/>
            <a:ext cx="8726107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若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中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死亡率是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2/3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雌性纯合子占比是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3/10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3" name="yt_shape_16253"/>
          <p:cNvSpPr txBox="1"/>
          <p:nvPr/>
        </p:nvSpPr>
        <p:spPr>
          <a:xfrm>
            <a:off x="324071" y="432000"/>
            <a:ext cx="11924914" cy="44539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染色体畸变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部分基因缺失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可用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O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代替缺失的基因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然后分析遗传图解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sym typeface="_⨹_1_8b949"/>
              </a:rPr>
              <a:t>，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如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×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若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基因缺失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则变成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O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×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Y→X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ceed5"/>
              </a:rPr>
              <a:t>、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O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O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染色体缺失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可用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O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代替缺失的染色体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然后分析遗传图解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sym typeface="_⨹_1_2c642"/>
              </a:rPr>
              <a:t>，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如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×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若</a:t>
            </a:r>
            <a:r>
              <a:rPr lang="en-US" altLang="zh-CN" sz="3000" b="0" i="0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缺失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则变成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O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×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Y→X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73128"/>
              </a:rPr>
              <a:t>、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en-US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O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OY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8" name="yt_shape_16258"/>
          <p:cNvSpPr txBox="1"/>
          <p:nvPr/>
        </p:nvSpPr>
        <p:spPr>
          <a:xfrm>
            <a:off x="382128" y="1143200"/>
            <a:ext cx="11543998" cy="1863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某种雌雄异株的植物有宽叶和狭叶两种类型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；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宽叶由显性基因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f3cb4"/>
              </a:rPr>
              <a:t>控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狭叶由隐性基因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控制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均位于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染色体上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基因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3_1c601"/>
              </a:rPr>
              <a:t>使雄配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子致死。以下说法不正确的是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259" name="yt_table_16259" title="H_252"/>
          <p:cNvGraphicFramePr>
            <a:graphicFrameLocks noGrp="1"/>
          </p:cNvGraphicFramePr>
          <p:nvPr/>
        </p:nvGraphicFramePr>
        <p:xfrm>
          <a:off x="762481" y="3057896"/>
          <a:ext cx="11543919" cy="320040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若后代全为宽叶雄株个体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则亲本基因型为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若后代全为宽叶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雌、雄植株各半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则亲本基因型是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若后代雌雄各半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狭叶个体占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1/4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则亲本基因型是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若后代性别比例为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1∶1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宽叶个体占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3/4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7_d2f2d"/>
                        </a:rPr>
                        <a:t>则亲本基因型是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30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yt_image_16256" title="H_47.98771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2128" y="533756"/>
            <a:ext cx="2246815" cy="6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687" y="5162713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2" name="yt_shape_16262"/>
          <p:cNvSpPr txBox="1"/>
          <p:nvPr/>
        </p:nvSpPr>
        <p:spPr>
          <a:xfrm>
            <a:off x="324071" y="432000"/>
            <a:ext cx="11924914" cy="25102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人们在野兔中发现了一种使毛色为褐色的基因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T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位于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3_075b3"/>
              </a:rPr>
              <a:t>染色体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上。已知没有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染色体的胚胎是致死的。如果褐色的雌兔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3_86306"/>
              </a:rPr>
              <a:t>染色体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组成为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XO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与正常灰色雄兔交配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3_a94c8"/>
              </a:rPr>
              <a:t>预期子代中褐色兔所占比例和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雌、雄之比分别为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263" name="yt_table_16263" title="H_100.8"/>
          <p:cNvGraphicFramePr>
            <a:graphicFrameLocks noGrp="1"/>
          </p:cNvGraphicFramePr>
          <p:nvPr/>
        </p:nvGraphicFramePr>
        <p:xfrm>
          <a:off x="704424" y="2993027"/>
          <a:ext cx="6329680" cy="1280160"/>
        </p:xfrm>
        <a:graphic>
          <a:graphicData uri="http://schemas.openxmlformats.org/drawingml/2006/table">
            <a:tbl>
              <a:tblPr/>
              <a:tblGrid>
                <a:gridCol w="3630930"/>
                <a:gridCol w="2698750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3/4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与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1∶1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B.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2/3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与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2∶1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1/2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与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1∶2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D.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1/3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与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1∶1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3173" y="3203285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69" y="3322885"/>
            <a:ext cx="6535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3662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感悟高考  真题演练 </a:t>
            </a:r>
            <a:endParaRPr lang="zh-CN" altLang="en-US" sz="4800" dirty="0">
              <a:solidFill>
                <a:srgbClr val="3662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51961" y="1778605"/>
            <a:ext cx="1191413" cy="1191413"/>
          </a:xfrm>
          <a:prstGeom prst="ellipse">
            <a:avLst/>
          </a:prstGeom>
          <a:solidFill>
            <a:srgbClr val="36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489" y="1994327"/>
            <a:ext cx="85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6946" y="4331148"/>
            <a:ext cx="420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体验品悟  培育学科素养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9" name="yt_shape_16269"/>
          <p:cNvSpPr txBox="1"/>
          <p:nvPr/>
        </p:nvSpPr>
        <p:spPr>
          <a:xfrm>
            <a:off x="267086" y="537917"/>
            <a:ext cx="11924914" cy="2514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某基因型为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AaX</a:t>
            </a:r>
            <a:r>
              <a:rPr lang="en-US" altLang="zh-CN" sz="3000" b="0" i="0" u="none" baseline="30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D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8_b3a3b"/>
              </a:rPr>
              <a:t>的二倍体雄性动物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15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＝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8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个初级精母细胞的染色体发生片段交换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引起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  <a:sym typeface="_⨹_1_ce08e"/>
              </a:rPr>
              <a:t>A</a:t>
            </a:r>
            <a:b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发生互换。该初级精母细胞进行减数分裂过程中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4_78392"/>
              </a:rPr>
              <a:t>某两个时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期的染色体数目与核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DNA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分子数如图所示。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6270" name="yt_image_16270" title="H_230.065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43522" y="3256053"/>
            <a:ext cx="7990985" cy="29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73" name="yt_table_16273" title="H_201.6"/>
          <p:cNvGraphicFramePr>
            <a:graphicFrameLocks noGrp="1"/>
          </p:cNvGraphicFramePr>
          <p:nvPr/>
        </p:nvGraphicFramePr>
        <p:xfrm>
          <a:off x="648081" y="2394150"/>
          <a:ext cx="11543919" cy="256032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甲时期细胞中可能出现同源染色体两两配对的现象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乙时期细胞中含有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条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染色体和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条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甲、乙两时期细胞中的染色单体数均为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8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个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该初级精母细胞完成减数分裂产生的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4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个精细胞的基因型均不相同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yt_shape_16272"/>
          <p:cNvSpPr txBox="1"/>
          <p:nvPr/>
        </p:nvSpPr>
        <p:spPr>
          <a:xfrm>
            <a:off x="229557" y="1676526"/>
            <a:ext cx="5000728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下列叙述正确的是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116" y="4521189"/>
            <a:ext cx="722784" cy="579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6" name="yt_shape_16276"/>
          <p:cNvSpPr txBox="1"/>
          <p:nvPr/>
        </p:nvSpPr>
        <p:spPr>
          <a:xfrm>
            <a:off x="251501" y="359428"/>
            <a:ext cx="11924914" cy="25102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20000"/>
              </a:lnSpc>
            </a:pPr>
            <a:r>
              <a:rPr lang="en-US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2021·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en-US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24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题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小家鼠的某</a:t>
            </a:r>
            <a:r>
              <a:rPr lang="en-US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个基因发生突变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3_076f6"/>
              </a:rPr>
              <a:t>正常尾</a:t>
            </a:r>
            <a:b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变成弯曲尾。现有一系列杂交试验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结果如下表。第</a:t>
            </a:r>
            <a:r>
              <a:rPr lang="en-US" altLang="zh-CN" sz="29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组</a:t>
            </a:r>
            <a:r>
              <a:rPr lang="en-US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2900" b="0" i="0" u="none" baseline="-25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3_b6dd8"/>
              </a:rPr>
              <a:t>雄性个</a:t>
            </a:r>
            <a:b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体与第</a:t>
            </a:r>
            <a:r>
              <a:rPr lang="en-US" altLang="zh-CN" sz="29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组亲本雌性个体随机交配获得</a:t>
            </a:r>
            <a:r>
              <a:rPr lang="en-US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2900" b="0" i="0" u="none" baseline="-25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r>
              <a:rPr lang="en-US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2900" b="0" i="0" u="none" baseline="-25000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9_44198"/>
              </a:rPr>
              <a:t>雌性弯曲尾个体中杂</a:t>
            </a:r>
            <a:b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合子所占比例为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29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29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yt_table_16277" title="H_439.2"/>
          <p:cNvGraphicFramePr>
            <a:graphicFrameLocks noGrp="1"/>
          </p:cNvGraphicFramePr>
          <p:nvPr/>
        </p:nvGraphicFramePr>
        <p:xfrm>
          <a:off x="396571" y="2565599"/>
          <a:ext cx="11543996" cy="2667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27429"/>
                <a:gridCol w="1364343"/>
                <a:gridCol w="1349828"/>
                <a:gridCol w="3773715"/>
                <a:gridCol w="3928681"/>
              </a:tblGrid>
              <a:tr h="467999"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9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杂交组合</a:t>
                      </a:r>
                      <a:endParaRPr lang="zh-CN" altLang="zh-CN" sz="29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P</a:t>
                      </a:r>
                      <a:endParaRPr lang="en-US" altLang="zh-CN" sz="29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F</a:t>
                      </a:r>
                      <a:r>
                        <a:rPr lang="en-US" altLang="zh-CN" sz="29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endParaRPr lang="en-US" altLang="zh-CN" sz="2900" b="0" i="0" u="none" baseline="-25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雌</a:t>
                      </a:r>
                      <a:endParaRPr lang="zh-CN" altLang="zh-CN" sz="29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雄</a:t>
                      </a:r>
                      <a:endParaRPr lang="zh-CN" altLang="zh-CN" sz="29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雌</a:t>
                      </a:r>
                      <a:endParaRPr lang="zh-CN" altLang="zh-CN" sz="29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雄</a:t>
                      </a:r>
                      <a:endParaRPr lang="zh-CN" altLang="zh-CN" sz="29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9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endParaRPr lang="en-US" altLang="zh-CN" sz="29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弯曲尾</a:t>
                      </a:r>
                      <a:endParaRPr lang="zh-CN" altLang="zh-CN" sz="29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正常尾</a:t>
                      </a:r>
                      <a:endParaRPr lang="zh-CN" altLang="zh-CN" sz="29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1/2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弯曲尾</a:t>
                      </a:r>
                      <a:r>
                        <a:rPr lang="zh-CN" altLang="zh-CN" sz="2900" b="0" i="0" u="non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29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1/2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正常尾</a:t>
                      </a:r>
                      <a:endParaRPr lang="zh-CN" altLang="zh-CN" sz="29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1/2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弯曲尾</a:t>
                      </a:r>
                      <a:r>
                        <a:rPr lang="zh-CN" altLang="zh-CN" sz="2900" b="0" i="0" u="non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29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1/2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正常尾</a:t>
                      </a:r>
                      <a:endParaRPr lang="zh-CN" altLang="zh-CN" sz="29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9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endParaRPr lang="en-US" altLang="zh-CN" sz="29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弯曲尾</a:t>
                      </a:r>
                      <a:endParaRPr lang="zh-CN" altLang="zh-CN" sz="29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弯曲尾</a:t>
                      </a:r>
                      <a:endParaRPr lang="zh-CN" altLang="zh-CN" sz="29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全部弯曲尾</a:t>
                      </a:r>
                      <a:endParaRPr lang="zh-CN" altLang="zh-CN" sz="29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1/2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弯曲尾</a:t>
                      </a:r>
                      <a:r>
                        <a:rPr lang="zh-CN" altLang="zh-CN" sz="2900" b="0" i="0" u="non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29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1/2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正常尾</a:t>
                      </a:r>
                      <a:endParaRPr lang="zh-CN" altLang="zh-CN" sz="29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9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endParaRPr lang="en-US" altLang="zh-CN" sz="29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弯曲尾</a:t>
                      </a:r>
                      <a:endParaRPr lang="zh-CN" altLang="zh-CN" sz="29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正常尾</a:t>
                      </a:r>
                      <a:endParaRPr lang="zh-CN" altLang="zh-CN" sz="29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4/5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弯曲尾</a:t>
                      </a:r>
                      <a:r>
                        <a:rPr lang="zh-CN" altLang="zh-CN" sz="2900" b="0" i="0" u="non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29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1/5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正常尾</a:t>
                      </a:r>
                      <a:endParaRPr lang="zh-CN" altLang="zh-CN" sz="29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4/5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弯曲尾</a:t>
                      </a:r>
                      <a:r>
                        <a:rPr lang="zh-CN" altLang="zh-CN" sz="2900" b="0" i="0" u="non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29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1/5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正常尾</a:t>
                      </a:r>
                      <a:endParaRPr lang="zh-CN" altLang="zh-CN" sz="29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4" name="yt_shape_16279"/>
          <p:cNvSpPr txBox="1"/>
          <p:nvPr/>
        </p:nvSpPr>
        <p:spPr>
          <a:xfrm>
            <a:off x="367543" y="5211027"/>
            <a:ext cx="4572727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注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：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中雌雄个体数相同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楷体" panose="02010609060101010101" pitchFamily="30" charset="-122"/>
            </a:endParaRPr>
          </a:p>
        </p:txBody>
      </p:sp>
      <p:graphicFrame>
        <p:nvGraphicFramePr>
          <p:cNvPr id="5" name="yt_table_16280" title="H_100.8"/>
          <p:cNvGraphicFramePr>
            <a:graphicFrameLocks noGrp="1"/>
          </p:cNvGraphicFramePr>
          <p:nvPr/>
        </p:nvGraphicFramePr>
        <p:xfrm>
          <a:off x="689911" y="5876604"/>
          <a:ext cx="4594543" cy="640080"/>
        </p:xfrm>
        <a:graphic>
          <a:graphicData uri="http://schemas.openxmlformats.org/drawingml/2006/table">
            <a:tbl>
              <a:tblPr/>
              <a:tblGrid>
                <a:gridCol w="2657793"/>
                <a:gridCol w="1936750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4/7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B.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5/9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584373" y="5876604"/>
          <a:ext cx="4594543" cy="640080"/>
        </p:xfrm>
        <a:graphic>
          <a:graphicData uri="http://schemas.openxmlformats.org/drawingml/2006/table">
            <a:tbl>
              <a:tblPr/>
              <a:tblGrid>
                <a:gridCol w="2657793"/>
                <a:gridCol w="1936750"/>
              </a:tblGrid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5/18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D.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10/19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3287" y="6136450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4" name="yt_shape_16144"/>
          <p:cNvSpPr txBox="1"/>
          <p:nvPr/>
        </p:nvSpPr>
        <p:spPr>
          <a:xfrm>
            <a:off x="2196414" y="919071"/>
            <a:ext cx="6924973" cy="576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考点一</a:t>
            </a:r>
            <a:r>
              <a:rPr lang="zh-CN" altLang="zh-CN" sz="3000" b="0" i="0" u="none" dirty="0">
                <a:solidFill>
                  <a:srgbClr val="8064A2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生物的性别主要由性染色体决定</a:t>
            </a:r>
            <a:endParaRPr lang="zh-CN" altLang="zh-CN" sz="3000" b="1" i="0" u="none" dirty="0">
              <a:solidFill>
                <a:srgbClr val="8064A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145" name="yt_image_16145" title="H_54.416695"/>
          <p:cNvPicPr>
            <a:picLocks noChangeAspect="1" noChangeArrowheads="1"/>
          </p:cNvPicPr>
          <p:nvPr/>
        </p:nvPicPr>
        <p:blipFill>
          <a:blip r:embed="rId1" cstate="print"/>
          <a:srcRect t="26379"/>
          <a:stretch>
            <a:fillRect/>
          </a:stretch>
        </p:blipFill>
        <p:spPr bwMode="auto">
          <a:xfrm>
            <a:off x="4014470" y="1708150"/>
            <a:ext cx="3288665" cy="50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47" name="yt_shape_16147"/>
          <p:cNvSpPr txBox="1"/>
          <p:nvPr/>
        </p:nvSpPr>
        <p:spPr>
          <a:xfrm>
            <a:off x="324071" y="2632346"/>
            <a:ext cx="11924914" cy="2514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,isEnd"/>
              </a:rPr>
              <a:t>染色体组型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,isEnd"/>
            </a:endParaRPr>
          </a:p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概念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将某种生物体细胞内的全部染色体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7_1b04d,isEnd"/>
              </a:rPr>
              <a:t>按大小和形态特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征进行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3_257ce,isEnd"/>
              </a:rPr>
              <a:t>所构成的图像。它体现了该生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物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  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特征的全貌。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90290" y="3865700"/>
            <a:ext cx="3609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配对、分组和排列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8290" y="4505780"/>
            <a:ext cx="3990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染色体的数目和形态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34080" y="5546725"/>
            <a:ext cx="59029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在显微镜下能否观察到染色体组型？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9" name="yt_shape_16149"/>
          <p:cNvSpPr txBox="1"/>
          <p:nvPr/>
        </p:nvSpPr>
        <p:spPr>
          <a:xfrm>
            <a:off x="324000" y="286857"/>
            <a:ext cx="4808368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人类的染色体组型图</a:t>
            </a:r>
            <a:endParaRPr lang="zh-CN" altLang="zh-CN" sz="26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6150" name="yt_image_16150" title="H_315.5556"/>
          <p:cNvPicPr>
            <a:picLocks noChangeAspect="1" noChangeArrowheads="1"/>
          </p:cNvPicPr>
          <p:nvPr/>
        </p:nvPicPr>
        <p:blipFill>
          <a:blip r:embed="rId1" cstate="print"/>
          <a:srcRect t="617" b="-1251"/>
          <a:stretch>
            <a:fillRect/>
          </a:stretch>
        </p:blipFill>
        <p:spPr bwMode="auto">
          <a:xfrm>
            <a:off x="2352675" y="828040"/>
            <a:ext cx="7566660" cy="39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t_shape_16152"/>
          <p:cNvSpPr txBox="1"/>
          <p:nvPr/>
        </p:nvSpPr>
        <p:spPr>
          <a:xfrm>
            <a:off x="-808355" y="4599940"/>
            <a:ext cx="12818745" cy="1109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人体细胞中有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22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对常染色体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由大到小依次编号为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～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22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号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sym typeface="_⨹_1_6a3b0,isEnd"/>
              </a:rPr>
              <a:t>，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并分为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7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组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即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A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B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C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D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E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G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组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将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4_f7f7a,isEnd"/>
              </a:rPr>
              <a:t>染色体列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入</a:t>
            </a:r>
            <a:r>
              <a:rPr sz="2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组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染色体列入</a:t>
            </a:r>
            <a:r>
              <a:rPr sz="2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</a:t>
            </a:r>
            <a:r>
              <a:rPr sz="2600" spc="-100" dirty="0">
                <a:latin typeface="Times New Roman" panose="02020603050405020304" pitchFamily="33"/>
              </a:rPr>
              <a:t>⁠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组。</a:t>
            </a:r>
            <a:endParaRPr lang="zh-CN" altLang="zh-CN" sz="26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18820" y="5023053"/>
            <a:ext cx="815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C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19563" y="5045278"/>
            <a:ext cx="835724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G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153" name="yt_shape_16153"/>
          <p:cNvSpPr txBox="1"/>
          <p:nvPr/>
        </p:nvSpPr>
        <p:spPr>
          <a:xfrm>
            <a:off x="440114" y="5641467"/>
            <a:ext cx="6828151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观察时期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有丝分裂</a:t>
            </a:r>
            <a:r>
              <a: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</a:t>
            </a:r>
            <a:r>
              <a:rPr lang="en-US"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</a:t>
            </a:r>
            <a:r>
              <a: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  <a:sym typeface=",isEnd"/>
              </a:rPr>
              <a:t> </a:t>
            </a:r>
            <a:endParaRPr lang="en-US" altLang="zh-CN" sz="26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Times New Roman" panose="02020603050405020304" pitchFamily="33"/>
              <a:sym typeface=",isEnd"/>
            </a:endParaRPr>
          </a:p>
        </p:txBody>
      </p:sp>
      <p:sp>
        <p:nvSpPr>
          <p:cNvPr id="16154" name="yt_shape_16154"/>
          <p:cNvSpPr txBox="1"/>
          <p:nvPr/>
        </p:nvSpPr>
        <p:spPr>
          <a:xfrm>
            <a:off x="440114" y="6232052"/>
            <a:ext cx="865557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应用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判断生物的亲缘关系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；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诊断遗传病。</a:t>
            </a:r>
            <a:endParaRPr lang="zh-CN" altLang="zh-CN" sz="26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29175" y="5594350"/>
            <a:ext cx="959485" cy="66421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中期　</a:t>
            </a:r>
            <a:endParaRPr kumimoji="0" lang="zh-CN" altLang="zh-CN" sz="26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3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99050" y="1783715"/>
            <a:ext cx="497840" cy="231965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16154" grpId="0" build="allAtOnce"/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5" name="yt_shape_16155"/>
          <p:cNvSpPr txBox="1"/>
          <p:nvPr/>
        </p:nvSpPr>
        <p:spPr>
          <a:xfrm>
            <a:off x="324000" y="432000"/>
            <a:ext cx="3847207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性染色体和性别决定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56" name="yt_shape_16156"/>
          <p:cNvSpPr txBox="1"/>
          <p:nvPr/>
        </p:nvSpPr>
        <p:spPr>
          <a:xfrm>
            <a:off x="324000" y="1058780"/>
            <a:ext cx="326948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染色体类型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6157" name="yt_image_1615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57382" y="1732997"/>
            <a:ext cx="6677234" cy="230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59" name="yt_shape_16159"/>
          <p:cNvSpPr txBox="1"/>
          <p:nvPr/>
        </p:nvSpPr>
        <p:spPr>
          <a:xfrm>
            <a:off x="324000" y="3986797"/>
            <a:ext cx="288476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性别决定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sp>
        <p:nvSpPr>
          <p:cNvPr id="16160" name="yt_shape_16160"/>
          <p:cNvSpPr txBox="1"/>
          <p:nvPr/>
        </p:nvSpPr>
        <p:spPr>
          <a:xfrm>
            <a:off x="324000" y="4613577"/>
            <a:ext cx="9905276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概念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指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的生物决定性别的方式。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  <a:sym typeface=",isEnd"/>
              </a:rPr>
              <a:t> </a:t>
            </a:r>
            <a:endParaRPr lang="en-US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Times New Roman" panose="02020603050405020304" pitchFamily="33"/>
              <a:sym typeface=",isEnd"/>
            </a:endParaRPr>
          </a:p>
        </p:txBody>
      </p:sp>
      <p:sp>
        <p:nvSpPr>
          <p:cNvPr id="16161" name="yt_shape_16161"/>
          <p:cNvSpPr txBox="1"/>
          <p:nvPr/>
        </p:nvSpPr>
        <p:spPr>
          <a:xfrm>
            <a:off x="324000" y="5240357"/>
            <a:ext cx="827021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性别决定的常见方式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XY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型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ZW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型。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2219" y="4566771"/>
            <a:ext cx="2085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雌雄异体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59" grpId="0" build="allAtOnce"/>
      <p:bldP spid="16160" grpId="0" build="allAtOnce"/>
      <p:bldP spid="16161" grpId="0" build="allAtOnce"/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62" name="yt_table_16162" title="H_381.6"/>
          <p:cNvGraphicFramePr>
            <a:graphicFrameLocks noGrp="1"/>
          </p:cNvGraphicFramePr>
          <p:nvPr/>
        </p:nvGraphicFramePr>
        <p:xfrm>
          <a:off x="382057" y="954514"/>
          <a:ext cx="11543998" cy="4846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33748"/>
                <a:gridCol w="4105125"/>
                <a:gridCol w="4105125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性染色体类型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XY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ZW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雄性的染色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体组成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常染色体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＋</a:t>
                      </a:r>
                      <a:r>
                        <a:rPr sz="32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                  </a:t>
                      </a:r>
                      <a:r>
                        <a:rPr sz="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3"/>
                        </a:rPr>
                        <a:t>⁠</a:t>
                      </a:r>
                      <a:endParaRPr sz="100" spc="-100">
                        <a:latin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常染色体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＋</a:t>
                      </a:r>
                      <a:r>
                        <a:rPr sz="32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                </a:t>
                      </a:r>
                      <a:r>
                        <a:rPr sz="17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3"/>
                        </a:rPr>
                        <a:t>⁠</a:t>
                      </a:r>
                      <a:endParaRPr sz="100" spc="-100">
                        <a:latin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雌性的染色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体组成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常染色体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＋</a:t>
                      </a:r>
                      <a:r>
                        <a:rPr sz="32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                  </a:t>
                      </a:r>
                      <a:r>
                        <a:rPr sz="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3"/>
                        </a:rPr>
                        <a:t>⁠</a:t>
                      </a:r>
                      <a:endParaRPr sz="100" spc="-100">
                        <a:latin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常染色体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＋</a:t>
                      </a:r>
                      <a:r>
                        <a:rPr sz="32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                  </a:t>
                      </a:r>
                      <a:r>
                        <a:rPr sz="17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3"/>
                        </a:rPr>
                        <a:t>⁠</a:t>
                      </a:r>
                      <a:endParaRPr sz="100" spc="-100">
                        <a:latin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生物实例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人及大部分动物、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菠菜、大麻等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鳞翅目昆虫、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鸟类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980040" y="2175117"/>
            <a:ext cx="1110362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XY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85165" y="2175117"/>
            <a:ext cx="1027812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ZZ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80040" y="3546717"/>
            <a:ext cx="1110362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XX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85165" y="3546717"/>
            <a:ext cx="1154812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ZW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4" name="yt_shape_16164"/>
          <p:cNvSpPr txBox="1"/>
          <p:nvPr/>
        </p:nvSpPr>
        <p:spPr>
          <a:xfrm>
            <a:off x="338514" y="1418971"/>
            <a:ext cx="8056052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染色体不同区段与伴性遗传的关系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6165" name="yt_image_16165" title="H_164.6277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92627" y="2093577"/>
            <a:ext cx="4635772" cy="229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67" name="yt_shape_16167"/>
          <p:cNvSpPr txBox="1"/>
          <p:nvPr/>
        </p:nvSpPr>
        <p:spPr>
          <a:xfrm>
            <a:off x="338514" y="4426299"/>
            <a:ext cx="10193816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基因所在区段位置与相应基因型的对应关系如下表。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68" name="yt_table_16168" title="H_439.2"/>
          <p:cNvGraphicFramePr>
            <a:graphicFrameLocks noGrp="1"/>
          </p:cNvGraphicFramePr>
          <p:nvPr/>
        </p:nvGraphicFramePr>
        <p:xfrm>
          <a:off x="2587412" y="533599"/>
          <a:ext cx="9237345" cy="52755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02205"/>
                <a:gridCol w="2595466"/>
                <a:gridCol w="1478280"/>
                <a:gridCol w="1452673"/>
                <a:gridCol w="1308418"/>
              </a:tblGrid>
              <a:tr h="731520"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,isEnd"/>
                        </a:rPr>
                        <a:t>基因</a:t>
                      </a:r>
                      <a:r>
                        <a:rPr lang="zh-CN" altLang="zh-CN" sz="28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,isEnd"/>
                        </a:rPr>
                        <a:t>所在区段</a:t>
                      </a:r>
                      <a:endParaRPr lang="zh-CN" altLang="zh-CN" sz="28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基因型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隐性遗传病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sym typeface=",isEnd,isEnd,isEnd,isEnd"/>
                        </a:rPr>
                        <a:t>）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  <a:sym typeface=",isEnd,isEnd,isEnd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94360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男正常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男患病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女正常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女患病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,isEnd"/>
                        </a:rPr>
                        <a:t>Ⅰ</a:t>
                      </a:r>
                      <a:endParaRPr lang="en-US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、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,isEnd"/>
                        </a:rPr>
                        <a:t>B</a:t>
                      </a:r>
                      <a:endParaRPr lang="en-US" altLang="zh-CN" sz="2800" b="0" i="0" u="none" baseline="30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           </a:t>
                      </a:r>
                      <a:r>
                        <a:rPr sz="2800" spc="-100">
                          <a:latin typeface="Times New Roman" panose="02020603050405020304" pitchFamily="33"/>
                        </a:rPr>
                        <a:t>⁠</a:t>
                      </a:r>
                      <a:endParaRPr sz="2800" spc="-100">
                        <a:latin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、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,isEnd"/>
                        </a:rPr>
                        <a:t>b</a:t>
                      </a:r>
                      <a:endParaRPr lang="en-US" altLang="zh-CN" sz="2800" b="0" i="0" u="none" baseline="30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,isEnd"/>
                        </a:rPr>
                        <a:t>b</a:t>
                      </a:r>
                      <a:endParaRPr lang="en-US" altLang="zh-CN" sz="2800" b="0" i="0" u="none" baseline="30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Ⅱ-1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伴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,isEnd"/>
                        </a:rPr>
                        <a:t>Y</a:t>
                      </a:r>
                      <a:endParaRPr lang="en-US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  <a:sym typeface=",isEnd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染色体遗传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sym typeface=",isEnd"/>
                        </a:rPr>
                        <a:t>）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XY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,isEnd"/>
                        </a:rPr>
                        <a:t>B</a:t>
                      </a:r>
                      <a:endParaRPr lang="en-US" altLang="zh-CN" sz="2800" b="0" i="0" u="none" baseline="30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XY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,isEnd"/>
                        </a:rPr>
                        <a:t>b</a:t>
                      </a:r>
                      <a:endParaRPr lang="en-US" altLang="zh-CN" sz="2800" b="0" i="0" u="none" baseline="30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sym typeface=",isEnd"/>
                        </a:rPr>
                        <a:t>－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sym typeface=",isEnd"/>
                        </a:rPr>
                        <a:t>－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Ⅱ-2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伴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,isEnd"/>
                        </a:rPr>
                        <a:t>X</a:t>
                      </a:r>
                      <a:endParaRPr lang="en-US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  <a:sym typeface=",isEnd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染色体遗传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sym typeface=",isEnd"/>
                        </a:rPr>
                        <a:t>）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sz="28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      </a:t>
                      </a:r>
                      <a:r>
                        <a:rPr lang="en-US"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</a:t>
                      </a:r>
                      <a:r>
                        <a: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           </a:t>
                      </a:r>
                      <a:r>
                        <a:rPr sz="2800" spc="-100">
                          <a:latin typeface="Times New Roman" panose="02020603050405020304" pitchFamily="33"/>
                        </a:rPr>
                        <a:t>⁠</a:t>
                      </a:r>
                      <a:endParaRPr sz="2800" spc="-100">
                        <a:latin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  </a:t>
                      </a:r>
                      <a:r>
                        <a: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3"/>
                        </a:rPr>
                        <a:t>          </a:t>
                      </a:r>
                      <a:r>
                        <a:rPr sz="2800" spc="-100">
                          <a:latin typeface="Times New Roman" panose="02020603050405020304" pitchFamily="33"/>
                        </a:rPr>
                        <a:t>⁠</a:t>
                      </a:r>
                      <a:endParaRPr sz="2800" spc="-100">
                        <a:latin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,isEnd"/>
                        </a:rPr>
                        <a:t>、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sym typeface=",isEnd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,isEnd"/>
                        </a:rPr>
                        <a:t>b</a:t>
                      </a:r>
                      <a:endParaRPr lang="en-US" altLang="zh-CN" sz="2800" b="0" i="0" u="none" baseline="3000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2800" b="0" i="0" u="none" baseline="30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</a:t>
                      </a:r>
                      <a:r>
                        <a:rPr lang="en-US" altLang="zh-CN" sz="2800" b="0" i="0" u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</a:t>
                      </a:r>
                      <a:r>
                        <a:rPr lang="en-US" altLang="zh-CN" sz="2800" b="0" i="0" u="none" baseline="30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  <a:sym typeface=",isEnd"/>
                        </a:rPr>
                        <a:t>b</a:t>
                      </a:r>
                      <a:endParaRPr lang="en-US" altLang="zh-CN" sz="2800" b="0" i="0" u="none" baseline="30000" dirty="0" err="1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853045" y="2364105"/>
            <a:ext cx="909320" cy="74549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X</a:t>
            </a:r>
            <a:r>
              <a:rPr kumimoji="0" lang="en-US" altLang="zh-CN" sz="3000" b="0" i="0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b</a:t>
            </a: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Y</a:t>
            </a:r>
            <a:r>
              <a:rPr kumimoji="0" lang="en-US" altLang="zh-CN" sz="3000" b="0" i="0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b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27725" y="4935855"/>
            <a:ext cx="1037590" cy="73342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X</a:t>
            </a:r>
            <a:r>
              <a:rPr kumimoji="0" lang="en-US" altLang="zh-CN" sz="3000" b="0" i="0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B</a:t>
            </a: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Y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65110" y="4890135"/>
            <a:ext cx="897890" cy="73342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X</a:t>
            </a:r>
            <a:r>
              <a:rPr kumimoji="0" lang="en-US" altLang="zh-CN" sz="3000" b="0" i="0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b</a:t>
            </a: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Y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6165" name="yt_image_16165" title="H_164.62772"/>
          <p:cNvPicPr>
            <a:picLocks noChangeAspect="1" noChangeArrowheads="1"/>
          </p:cNvPicPr>
          <p:nvPr/>
        </p:nvPicPr>
        <p:blipFill>
          <a:blip r:embed="rId1" cstate="print"/>
          <a:srcRect r="42438"/>
          <a:stretch>
            <a:fillRect/>
          </a:stretch>
        </p:blipFill>
        <p:spPr bwMode="auto">
          <a:xfrm>
            <a:off x="139065" y="2108835"/>
            <a:ext cx="2339975" cy="201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1" name="yt_shape_16171"/>
          <p:cNvSpPr txBox="1"/>
          <p:nvPr/>
        </p:nvSpPr>
        <p:spPr>
          <a:xfrm>
            <a:off x="106357" y="1041600"/>
            <a:ext cx="11543998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所有生物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填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一定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”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或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不一定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”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3_eb619,isEnd"/>
              </a:rPr>
              <a:t>都有性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染色体。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  <a:sym typeface=",isEnd"/>
              </a:rPr>
              <a:t> </a:t>
            </a:r>
            <a:endParaRPr lang="en-US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Times New Roman" panose="02020603050405020304" pitchFamily="33"/>
              <a:sym typeface=",isEnd"/>
            </a:endParaRPr>
          </a:p>
        </p:txBody>
      </p:sp>
      <p:sp>
        <p:nvSpPr>
          <p:cNvPr id="16172" name="yt_shape_16172"/>
          <p:cNvSpPr txBox="1"/>
          <p:nvPr/>
        </p:nvSpPr>
        <p:spPr>
          <a:xfrm>
            <a:off x="106357" y="2314710"/>
            <a:ext cx="11543998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没有性染色体的生物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填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可能有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”“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  <a:sym typeface="_⨹_2_2e5a5,isEnd"/>
              </a:rPr>
              <a:t>一定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有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”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或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一定没有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”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性别之分。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  <a:sym typeface=",isEnd"/>
              </a:rPr>
              <a:t> </a:t>
            </a:r>
            <a:endParaRPr lang="en-US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Times New Roman" panose="02020603050405020304" pitchFamily="33"/>
              <a:sym typeface=",isEnd"/>
            </a:endParaRPr>
          </a:p>
        </p:txBody>
      </p:sp>
      <p:sp>
        <p:nvSpPr>
          <p:cNvPr id="16173" name="yt_shape_16173"/>
          <p:cNvSpPr txBox="1"/>
          <p:nvPr/>
        </p:nvSpPr>
        <p:spPr>
          <a:xfrm>
            <a:off x="106357" y="3583075"/>
            <a:ext cx="11543998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性染色体上的基因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填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一定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”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或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  <a:sym typeface="_⨹_2_bfb75,isEnd"/>
              </a:rPr>
              <a:t>不一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定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”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都与性别决定有关系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遗传都与性别有关。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  <a:sym typeface=",isEnd"/>
              </a:rPr>
              <a:t> </a:t>
            </a:r>
            <a:endParaRPr lang="en-US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Times New Roman" panose="02020603050405020304" pitchFamily="33"/>
              <a:sym typeface=",isEnd"/>
            </a:endParaRPr>
          </a:p>
        </p:txBody>
      </p:sp>
      <p:sp>
        <p:nvSpPr>
          <p:cNvPr id="16174" name="yt_shape_16174"/>
          <p:cNvSpPr txBox="1"/>
          <p:nvPr/>
        </p:nvSpPr>
        <p:spPr>
          <a:xfrm>
            <a:off x="106357" y="4851440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④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性染色体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填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一定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”“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一定不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”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或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  <a:sym typeface="_⨹_2_09423,isEnd"/>
              </a:rPr>
              <a:t>不一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定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”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只存在于生殖细胞中。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  <a:sym typeface=",isEnd"/>
              </a:rPr>
              <a:t> </a:t>
            </a:r>
            <a:endParaRPr lang="en-US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Times New Roman" panose="02020603050405020304" pitchFamily="33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34576" y="994794"/>
            <a:ext cx="1704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不一定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39576" y="2267904"/>
            <a:ext cx="1704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可能有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58576" y="3536269"/>
            <a:ext cx="1704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不一定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34576" y="4804634"/>
            <a:ext cx="1704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一定不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yt_shape_16170"/>
          <p:cNvSpPr txBox="1"/>
          <p:nvPr/>
        </p:nvSpPr>
        <p:spPr>
          <a:xfrm>
            <a:off x="106357" y="466371"/>
            <a:ext cx="2499402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注意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2" grpId="0" build="allAtOnce"/>
      <p:bldP spid="16173" grpId="0" build="allAtOnce"/>
      <p:bldP spid="16174" grpId="0" build="allAtOnce"/>
      <p:bldP spid="2" grpId="0" build="allAtOnce"/>
      <p:bldP spid="3" grpId="0" build="allAtOnce"/>
      <p:bldP spid="4" grpId="0" build="allAtOnce"/>
      <p:bldP spid="5" grpId="0" build="allAtOnce"/>
    </p:bldLst>
  </p:timing>
</p:sld>
</file>

<file path=ppt/tags/tag1.xml><?xml version="1.0" encoding="utf-8"?>
<p:tagLst xmlns:p="http://schemas.openxmlformats.org/presentationml/2006/main">
  <p:tag name="TABLE_ENDDRAG_ORIGIN_RECT" val="598*390"/>
  <p:tag name="TABLE_ENDDRAG_RECT" val="30*139*598*39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4095</Words>
  <Application>WPS 演示</Application>
  <PresentationFormat>宽屏</PresentationFormat>
  <Paragraphs>381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29</vt:i4>
      </vt:variant>
    </vt:vector>
  </HeadingPairs>
  <TitlesOfParts>
    <vt:vector size="104" baseType="lpstr">
      <vt:lpstr>Arial</vt:lpstr>
      <vt:lpstr>宋体</vt:lpstr>
      <vt:lpstr>Wingdings</vt:lpstr>
      <vt:lpstr>等线</vt:lpstr>
      <vt:lpstr>微软雅黑</vt:lpstr>
      <vt:lpstr>阿里巴巴普惠体</vt:lpstr>
      <vt:lpstr>OPPOSans H</vt:lpstr>
      <vt:lpstr>OPPOSans R</vt:lpstr>
      <vt:lpstr>Times New Roman</vt:lpstr>
      <vt:lpstr>,isEnd</vt:lpstr>
      <vt:lpstr>Segoe Print</vt:lpstr>
      <vt:lpstr>_⨹_7_1b04d,isEnd</vt:lpstr>
      <vt:lpstr>_⨹_13_257ce,isEnd</vt:lpstr>
      <vt:lpstr>_⨹_1_6a3b0,isEnd</vt:lpstr>
      <vt:lpstr>_⨹_4_f7f7a,isEnd</vt:lpstr>
      <vt:lpstr>,isEnd,isEnd</vt:lpstr>
      <vt:lpstr>,isEnd,isEnd,isEnd,isEnd</vt:lpstr>
      <vt:lpstr>楷体</vt:lpstr>
      <vt:lpstr>_⨹_3_eb619,isEnd</vt:lpstr>
      <vt:lpstr>_⨹_2_2e5a5,isEnd</vt:lpstr>
      <vt:lpstr>_⨹_2_bfb75,isEnd</vt:lpstr>
      <vt:lpstr>_⨹_2_09423,isEnd</vt:lpstr>
      <vt:lpstr>Arial Unicode MS</vt:lpstr>
      <vt:lpstr>Calibri</vt:lpstr>
      <vt:lpstr>隶书</vt:lpstr>
      <vt:lpstr>_⨹_15_a8f26</vt:lpstr>
      <vt:lpstr>_⨹_6_460cf</vt:lpstr>
      <vt:lpstr>_⨹_14_59cd9</vt:lpstr>
      <vt:lpstr>_⨹_6_fa8c4</vt:lpstr>
      <vt:lpstr>_⨹_12_5236f</vt:lpstr>
      <vt:lpstr>_⨹_7_7baf1</vt:lpstr>
      <vt:lpstr>_⨹_7_d49f3</vt:lpstr>
      <vt:lpstr>黑体</vt:lpstr>
      <vt:lpstr>_⨹_13_892d4,isEnd</vt:lpstr>
      <vt:lpstr>_⨹_15_30617</vt:lpstr>
      <vt:lpstr>_⨹_29_9bfb6</vt:lpstr>
      <vt:lpstr>_⨹_2_e1350</vt:lpstr>
      <vt:lpstr>_⨹_1_b2340</vt:lpstr>
      <vt:lpstr>_⨹_14_df058</vt:lpstr>
      <vt:lpstr>_⨹_8_6a40c</vt:lpstr>
      <vt:lpstr>_⨹_1_2e245</vt:lpstr>
      <vt:lpstr>_⨹_1_14893</vt:lpstr>
      <vt:lpstr>_⨹_4_f6a40</vt:lpstr>
      <vt:lpstr>_⨹_1_9c0a6</vt:lpstr>
      <vt:lpstr>_⨹_3_a1b36</vt:lpstr>
      <vt:lpstr>_⨹_2_9b0ff</vt:lpstr>
      <vt:lpstr>_⨹_13_397f5</vt:lpstr>
      <vt:lpstr>BatangChe</vt:lpstr>
      <vt:lpstr>_⨹_2_3ac38</vt:lpstr>
      <vt:lpstr>_⨹_2_700ad</vt:lpstr>
      <vt:lpstr>_⨹_26_4783f</vt:lpstr>
      <vt:lpstr>_⨹_2_54050</vt:lpstr>
      <vt:lpstr>_⨹_2_dadcc</vt:lpstr>
      <vt:lpstr>_⨹_5_be0a1</vt:lpstr>
      <vt:lpstr>_⨹_1_8b949</vt:lpstr>
      <vt:lpstr>_⨹_1_ceed5</vt:lpstr>
      <vt:lpstr>_⨹_1_2c642</vt:lpstr>
      <vt:lpstr>_⨹_1_73128</vt:lpstr>
      <vt:lpstr>_⨹_1_f3cb4</vt:lpstr>
      <vt:lpstr>_⨹_3_1c601</vt:lpstr>
      <vt:lpstr>_⨹_7_d2f2d</vt:lpstr>
      <vt:lpstr>_⨹_3_075b3</vt:lpstr>
      <vt:lpstr>_⨹_3_86306</vt:lpstr>
      <vt:lpstr>_⨹_13_a94c8</vt:lpstr>
      <vt:lpstr>_⨹_8_b3a3b</vt:lpstr>
      <vt:lpstr>_⨹_1_ce08e</vt:lpstr>
      <vt:lpstr>_⨹_4_78392</vt:lpstr>
      <vt:lpstr>_⨹_3_076f6</vt:lpstr>
      <vt:lpstr>_⨹_3_b6dd8</vt:lpstr>
      <vt:lpstr>_⨹_9_44198</vt:lpstr>
      <vt:lpstr>Office 主题​​</vt:lpstr>
      <vt:lpstr>自定义设计方案</vt:lpstr>
      <vt:lpstr>1_自定义设计方案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administered</dc:creator>
  <cp:lastModifiedBy>LQX</cp:lastModifiedBy>
  <cp:revision>68</cp:revision>
  <dcterms:created xsi:type="dcterms:W3CDTF">2023-12-15T00:48:00Z</dcterms:created>
  <dcterms:modified xsi:type="dcterms:W3CDTF">2024-10-08T02:49:04Z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4E65278FCD2C4082924FF51C2CAF93C9</vt:lpwstr>
  </property>
  <property fmtid="{D5CDD505-2E9C-101B-9397-08002B2CF9AE}" pid="3" name="KSOProductBuildVer">
    <vt:lpwstr>2052-11.8.2.11718</vt:lpwstr>
  </property>
</Properties>
</file>