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  <p:sldMasterId id="2147483652" r:id="rId4"/>
    <p:sldMasterId id="2147483654" r:id="rId5"/>
    <p:sldMasterId id="2147483656" r:id="rId6"/>
  </p:sldMasterIdLst>
  <p:handoutMasterIdLst>
    <p:handoutMasterId r:id="rId26"/>
  </p:handoutMasterIdLst>
  <p:sldIdLst>
    <p:sldId id="256" r:id="rId7"/>
    <p:sldId id="258" r:id="rId8"/>
    <p:sldId id="265" r:id="rId9"/>
    <p:sldId id="318" r:id="rId10"/>
    <p:sldId id="267" r:id="rId11"/>
    <p:sldId id="319" r:id="rId12"/>
    <p:sldId id="268" r:id="rId13"/>
    <p:sldId id="270" r:id="rId14"/>
    <p:sldId id="271" r:id="rId15"/>
    <p:sldId id="272" r:id="rId16"/>
    <p:sldId id="274" r:id="rId17"/>
    <p:sldId id="275" r:id="rId18"/>
    <p:sldId id="277" r:id="rId19"/>
    <p:sldId id="262" r:id="rId20"/>
    <p:sldId id="278" r:id="rId21"/>
    <p:sldId id="280" r:id="rId22"/>
    <p:sldId id="321" r:id="rId23"/>
    <p:sldId id="322" r:id="rId24"/>
    <p:sldId id="325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99" autoAdjust="0"/>
    <p:restoredTop sz="94660"/>
  </p:normalViewPr>
  <p:slideViewPr>
    <p:cSldViewPr snapToGrid="0">
      <p:cViewPr>
        <p:scale>
          <a:sx n="75" d="100"/>
          <a:sy n="75" d="100"/>
        </p:scale>
        <p:origin x="133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89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slide" Target="slides/slide1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25" Type="http://schemas.openxmlformats.org/officeDocument/2006/relationships/slide" Target="slides/slide19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0" Type="http://schemas.openxmlformats.org/officeDocument/2006/relationships/slide" Target="slides/slide14.xml"/><Relationship Id="rId2" Type="http://schemas.openxmlformats.org/officeDocument/2006/relationships/theme" Target="theme/theme1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67847-C230-4290-9055-10A439815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3EB20-8A53-4E82-8012-2677572C21B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5" Type="http://schemas.openxmlformats.org/officeDocument/2006/relationships/theme" Target="../theme/theme3.xml"/><Relationship Id="rId4" Type="http://schemas.openxmlformats.org/officeDocument/2006/relationships/slide" Target="../slides/slide1.xml"/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4" Type="http://schemas.openxmlformats.org/officeDocument/2006/relationships/theme" Target="../theme/theme4.xml"/><Relationship Id="rId3" Type="http://schemas.openxmlformats.org/officeDocument/2006/relationships/slide" Target="../slides/slide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5" Type="http://schemas.openxmlformats.org/officeDocument/2006/relationships/theme" Target="../theme/theme5.xml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952625" cy="128587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84357" y="2686860"/>
            <a:ext cx="6707643" cy="41711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87795" y="11235"/>
            <a:ext cx="5489882" cy="68467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 rotWithShape="1">
          <a:blip r:embed="rId2"/>
          <a:srcRect l="291"/>
          <a:stretch>
            <a:fillRect/>
          </a:stretch>
        </p:blipFill>
        <p:spPr>
          <a:xfrm>
            <a:off x="0" y="1"/>
            <a:ext cx="12308541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87795" y="0"/>
            <a:ext cx="5429711" cy="6858001"/>
          </a:xfrm>
          <a:prstGeom prst="rect">
            <a:avLst/>
          </a:prstGeom>
        </p:spPr>
      </p:pic>
      <p:sp>
        <p:nvSpPr>
          <p:cNvPr id="5" name="动作按钮: 后退或前一项 4">
            <a:hlinkClick r:id="" action="ppaction://hlinkshowjump?jump=previousslide"/>
          </p:cNvPr>
          <p:cNvSpPr/>
          <p:nvPr userDrawn="1"/>
        </p:nvSpPr>
        <p:spPr>
          <a:xfrm>
            <a:off x="11167223" y="6561611"/>
            <a:ext cx="268570" cy="268668"/>
          </a:xfrm>
          <a:prstGeom prst="actionButtonBackPrevious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32" tIns="45716" rIns="91432" bIns="45716"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ysClr val="window" lastClr="FFFFFF"/>
              </a:solidFill>
              <a:latin typeface="等线" panose="02010600030101010101" charset="-122"/>
              <a:ea typeface="微软雅黑" panose="020B0503020204020204" pitchFamily="34" charset="-122"/>
            </a:endParaRPr>
          </a:p>
        </p:txBody>
      </p:sp>
      <p:sp>
        <p:nvSpPr>
          <p:cNvPr id="6" name="动作按钮: 前进或下一项 5">
            <a:hlinkClick r:id="" action="ppaction://hlinkshowjump?jump=nextslide"/>
          </p:cNvPr>
          <p:cNvSpPr/>
          <p:nvPr userDrawn="1"/>
        </p:nvSpPr>
        <p:spPr>
          <a:xfrm>
            <a:off x="11546904" y="6561611"/>
            <a:ext cx="268570" cy="268668"/>
          </a:xfrm>
          <a:prstGeom prst="actionButtonForwardNex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32" tIns="45716" rIns="91432" bIns="45716"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ysClr val="window" lastClr="FFFFFF"/>
              </a:solidFill>
              <a:latin typeface="等线" panose="02010600030101010101" charset="-122"/>
              <a:ea typeface="微软雅黑" panose="020B0503020204020204" pitchFamily="34" charset="-122"/>
            </a:endParaRPr>
          </a:p>
        </p:txBody>
      </p:sp>
      <p:sp>
        <p:nvSpPr>
          <p:cNvPr id="7" name="动作按钮: 结束 6">
            <a:hlinkClick r:id="" action="ppaction://hlinkshowjump?jump=endshow"/>
          </p:cNvPr>
          <p:cNvSpPr/>
          <p:nvPr userDrawn="1"/>
        </p:nvSpPr>
        <p:spPr>
          <a:xfrm>
            <a:off x="11926585" y="6557483"/>
            <a:ext cx="276824" cy="276924"/>
          </a:xfrm>
          <a:prstGeom prst="actionButtonEnd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32" tIns="45716" rIns="91432" bIns="45716"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ysClr val="window" lastClr="FFFFFF"/>
              </a:solidFill>
              <a:latin typeface="等线" panose="02010600030101010101" charset="-122"/>
              <a:ea typeface="微软雅黑" panose="020B0503020204020204" pitchFamily="34" charset="-122"/>
            </a:endParaRPr>
          </a:p>
        </p:txBody>
      </p:sp>
      <p:sp>
        <p:nvSpPr>
          <p:cNvPr id="8" name="TextBox 26">
            <a:hlinkClick r:id="rId4" action="ppaction://hlinksldjump"/>
          </p:cNvPr>
          <p:cNvSpPr txBox="1"/>
          <p:nvPr userDrawn="1"/>
        </p:nvSpPr>
        <p:spPr>
          <a:xfrm>
            <a:off x="10548261" y="6511561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目录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28600"/>
            <a:ext cx="12172950" cy="6629400"/>
          </a:xfrm>
          <a:prstGeom prst="rect">
            <a:avLst/>
          </a:prstGeom>
        </p:spPr>
      </p:pic>
      <p:sp>
        <p:nvSpPr>
          <p:cNvPr id="8" name="动作按钮: 后退或前一项 7">
            <a:hlinkClick r:id="" action="ppaction://hlinkshowjump?jump=previousslide"/>
          </p:cNvPr>
          <p:cNvSpPr/>
          <p:nvPr userDrawn="1"/>
        </p:nvSpPr>
        <p:spPr>
          <a:xfrm>
            <a:off x="11110073" y="6590186"/>
            <a:ext cx="268570" cy="268668"/>
          </a:xfrm>
          <a:prstGeom prst="actionButtonBackPrevious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32" tIns="45716" rIns="91432" bIns="45716"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ysClr val="window" lastClr="FFFFFF"/>
              </a:solidFill>
              <a:latin typeface="等线" panose="02010600030101010101" charset="-122"/>
              <a:ea typeface="微软雅黑" panose="020B0503020204020204" pitchFamily="34" charset="-122"/>
            </a:endParaRPr>
          </a:p>
        </p:txBody>
      </p:sp>
      <p:sp>
        <p:nvSpPr>
          <p:cNvPr id="9" name="动作按钮: 前进或下一项 8">
            <a:hlinkClick r:id="" action="ppaction://hlinkshowjump?jump=nextslide"/>
          </p:cNvPr>
          <p:cNvSpPr/>
          <p:nvPr userDrawn="1"/>
        </p:nvSpPr>
        <p:spPr>
          <a:xfrm>
            <a:off x="11489754" y="6590186"/>
            <a:ext cx="268570" cy="268668"/>
          </a:xfrm>
          <a:prstGeom prst="actionButtonForwardNex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32" tIns="45716" rIns="91432" bIns="45716"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ysClr val="window" lastClr="FFFFFF"/>
              </a:solidFill>
              <a:latin typeface="等线" panose="02010600030101010101" charset="-122"/>
              <a:ea typeface="微软雅黑" panose="020B0503020204020204" pitchFamily="34" charset="-122"/>
            </a:endParaRPr>
          </a:p>
        </p:txBody>
      </p:sp>
      <p:sp>
        <p:nvSpPr>
          <p:cNvPr id="10" name="动作按钮: 结束 9">
            <a:hlinkClick r:id="" action="ppaction://hlinkshowjump?jump=endshow"/>
          </p:cNvPr>
          <p:cNvSpPr/>
          <p:nvPr userDrawn="1"/>
        </p:nvSpPr>
        <p:spPr>
          <a:xfrm>
            <a:off x="11869435" y="6586058"/>
            <a:ext cx="276824" cy="276924"/>
          </a:xfrm>
          <a:prstGeom prst="actionButtonEnd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32" tIns="45716" rIns="91432" bIns="45716"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3765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ysClr val="window" lastClr="FFFFFF"/>
              </a:solidFill>
              <a:latin typeface="等线" panose="02010600030101010101" charset="-122"/>
              <a:ea typeface="微软雅黑" panose="020B0503020204020204" pitchFamily="34" charset="-122"/>
            </a:endParaRPr>
          </a:p>
        </p:txBody>
      </p:sp>
      <p:sp>
        <p:nvSpPr>
          <p:cNvPr id="11" name="TextBox 26">
            <a:hlinkClick r:id="rId3" action="ppaction://hlinksldjump"/>
          </p:cNvPr>
          <p:cNvSpPr txBox="1"/>
          <p:nvPr userDrawn="1"/>
        </p:nvSpPr>
        <p:spPr>
          <a:xfrm>
            <a:off x="10491111" y="654013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目录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-4043" y="27177"/>
            <a:ext cx="508986" cy="3574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016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576326" y="32848"/>
            <a:ext cx="90025" cy="3574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16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cxnSp>
        <p:nvCxnSpPr>
          <p:cNvPr id="14" name="直接箭头连接符 13"/>
          <p:cNvCxnSpPr/>
          <p:nvPr userDrawn="1"/>
        </p:nvCxnSpPr>
        <p:spPr>
          <a:xfrm>
            <a:off x="768995" y="362971"/>
            <a:ext cx="11377264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26"/>
          <p:cNvSpPr txBox="1"/>
          <p:nvPr userDrawn="1"/>
        </p:nvSpPr>
        <p:spPr>
          <a:xfrm>
            <a:off x="845774" y="54948"/>
            <a:ext cx="19976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376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选考总复习 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· 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生物学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952625" cy="12858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84357" y="2686860"/>
            <a:ext cx="6707643" cy="41711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.xml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0.png"/><Relationship Id="rId1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2087" y="2987946"/>
            <a:ext cx="102629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latinLnBrk="0" hangingPunct="0"/>
            <a:r>
              <a:rPr lang="zh-CN" altLang="en-US" sz="5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第22课时　基因伴随染色体传递</a:t>
            </a:r>
            <a:endParaRPr lang="zh-CN" altLang="en-US" sz="5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20" name="yt_shape_16020"/>
          <p:cNvSpPr txBox="1"/>
          <p:nvPr/>
        </p:nvSpPr>
        <p:spPr>
          <a:xfrm>
            <a:off x="1992296" y="86512"/>
            <a:ext cx="8079135" cy="576248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ctr" eaLnBrk="1" latinLnBrk="0" hangingPunct="0">
              <a:lnSpc>
                <a:spcPct val="140000"/>
              </a:lnSpc>
            </a:pPr>
            <a:r>
              <a:rPr lang="zh-CN" altLang="zh-CN" sz="3000" b="1" i="0" u="none" dirty="0">
                <a:solidFill>
                  <a:srgbClr val="8064A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考点二</a:t>
            </a:r>
            <a:r>
              <a:rPr lang="zh-CN" altLang="zh-CN" sz="3000" b="0" i="0" u="none" dirty="0">
                <a:solidFill>
                  <a:srgbClr val="8064A2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　</a:t>
            </a:r>
            <a:r>
              <a:rPr lang="zh-CN" altLang="zh-CN" sz="3000" b="1" i="0" u="none" dirty="0">
                <a:solidFill>
                  <a:srgbClr val="8064A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遗传的染色体学说可以解释孟德尔定律</a:t>
            </a:r>
            <a:endParaRPr lang="zh-CN" altLang="zh-CN" sz="3000" b="1" i="0" u="none" dirty="0">
              <a:solidFill>
                <a:srgbClr val="8064A2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6021" name="yt_image_16021" title="H_54.416695"/>
          <p:cNvPicPr>
            <a:picLocks noChangeAspect="1" noChangeArrowheads="1"/>
          </p:cNvPicPr>
          <p:nvPr/>
        </p:nvPicPr>
        <p:blipFill>
          <a:blip r:embed="rId1" cstate="print"/>
          <a:srcRect t="22794"/>
          <a:stretch>
            <a:fillRect/>
          </a:stretch>
        </p:blipFill>
        <p:spPr bwMode="auto">
          <a:xfrm>
            <a:off x="4387215" y="693420"/>
            <a:ext cx="328866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yt_shape_16023"/>
          <p:cNvSpPr txBox="1"/>
          <p:nvPr/>
        </p:nvSpPr>
        <p:spPr>
          <a:xfrm>
            <a:off x="425600" y="992158"/>
            <a:ext cx="4231928" cy="575992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380365" indent="-380365" algn="l" eaLnBrk="1" latinLnBrk="0" hangingPunct="0">
              <a:lnSpc>
                <a:spcPct val="140000"/>
              </a:lnSpc>
            </a:pPr>
            <a:r>
              <a:rPr lang="en-US" altLang="zh-CN" sz="2800" b="1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1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. </a:t>
            </a:r>
            <a:r>
              <a:rPr lang="zh-CN" altLang="zh-CN" sz="2800" b="1" i="0" u="none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分离定律的细胞学解释</a:t>
            </a:r>
            <a:endParaRPr lang="zh-CN" altLang="zh-CN" sz="2800" b="1" i="0" u="none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" name="yt_table_16024" title="H_590.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48590" y="1622425"/>
          <a:ext cx="11986895" cy="24917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234690"/>
                <a:gridCol w="8752205"/>
              </a:tblGrid>
              <a:tr h="645795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分离定律的实质</a:t>
                      </a:r>
                      <a:endParaRPr lang="zh-CN" altLang="zh-CN" sz="26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同源染色体上的</a:t>
                      </a:r>
                      <a:r>
                        <a:rPr sz="26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</a:t>
                      </a:r>
                      <a:r>
                        <a:rPr sz="26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                      </a:t>
                      </a: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分离</a:t>
                      </a:r>
                      <a:r>
                        <a:rPr lang="en-US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  <a:sym typeface=",isEnd"/>
                        </a:rPr>
                        <a:t> </a:t>
                      </a:r>
                      <a:endParaRPr lang="en-US" altLang="zh-CN" sz="26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7_a205d,isEnd"/>
                        </a:rPr>
                        <a:t>等位基因分离的</a:t>
                      </a: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原因</a:t>
                      </a:r>
                      <a:endParaRPr lang="zh-CN" altLang="zh-CN" sz="26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等位基因位于同源染色体的</a:t>
                      </a:r>
                      <a:r>
                        <a:rPr sz="26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</a:t>
                      </a:r>
                      <a:r>
                        <a:rPr sz="26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                </a:t>
                      </a: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位置上</a:t>
                      </a: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1_27360,isEnd"/>
                        </a:rPr>
                        <a:t>减</a:t>
                      </a:r>
                      <a:b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</a:b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数分裂时随着</a:t>
                      </a:r>
                      <a:r>
                        <a:rPr sz="26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</a:t>
                      </a:r>
                      <a:r>
                        <a:rPr sz="26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                                </a:t>
                      </a:r>
                      <a:r>
                        <a:rPr sz="2600" spc="-100">
                          <a:latin typeface="Times New Roman" panose="02020603050405020304" pitchFamily="33"/>
                        </a:rPr>
                        <a:t>⁠</a:t>
                      </a: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的分离而分离</a:t>
                      </a:r>
                      <a:endParaRPr lang="zh-CN" altLang="zh-CN" sz="26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645795"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7_31c34,isEnd"/>
                        </a:rPr>
                        <a:t>等位基因分离的</a:t>
                      </a: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时间</a:t>
                      </a:r>
                      <a:endParaRPr lang="zh-CN" altLang="zh-CN" sz="26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减数第</a:t>
                      </a:r>
                      <a:r>
                        <a:rPr sz="26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</a:t>
                      </a:r>
                      <a:r>
                        <a:rPr sz="26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           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次分裂</a:t>
                      </a:r>
                      <a:r>
                        <a:rPr sz="26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</a:t>
                      </a:r>
                      <a:r>
                        <a:rPr sz="26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             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期</a:t>
                      </a:r>
                      <a:r>
                        <a:rPr lang="en-US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  <a:sym typeface=",isEnd"/>
                        </a:rPr>
                        <a:t> </a:t>
                      </a:r>
                      <a:endParaRPr lang="en-US" altLang="zh-CN" sz="26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5851525" y="1694815"/>
            <a:ext cx="1672590" cy="733425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  <a:t>等位基因　</a:t>
            </a:r>
            <a:endParaRPr kumimoji="0" lang="zh-CN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 panose="02020603050405020304" pitchFamily="33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804818" y="2256487"/>
            <a:ext cx="1323087" cy="733692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  <a:t>相同　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916963" y="2859737"/>
            <a:ext cx="2466086" cy="733692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  <a:t>同源染色体　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61898" y="3536012"/>
            <a:ext cx="942086" cy="733692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  <a:t>一　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927248" y="3499817"/>
            <a:ext cx="942086" cy="733692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  <a:t>后　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" name="椭圆 1"/>
          <p:cNvSpPr/>
          <p:nvPr/>
        </p:nvSpPr>
        <p:spPr>
          <a:xfrm>
            <a:off x="7773670" y="2256790"/>
            <a:ext cx="1020445" cy="54229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16024" name="yt_table_16024" title="H_590.4"/>
          <p:cNvGraphicFramePr>
            <a:graphicFrameLocks noGrp="1"/>
          </p:cNvGraphicFramePr>
          <p:nvPr/>
        </p:nvGraphicFramePr>
        <p:xfrm>
          <a:off x="167155" y="4106744"/>
          <a:ext cx="11969173" cy="272351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225223"/>
                <a:gridCol w="8743950"/>
              </a:tblGrid>
              <a:tr h="535940">
                <a:tc>
                  <a:txBody>
                    <a:bodyPr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7_77655,isEnd"/>
                        </a:rPr>
                        <a:t>等位基因分离的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结果</a:t>
                      </a:r>
                      <a:endParaRPr lang="zh-CN" altLang="zh-CN" sz="26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形成</a:t>
                      </a:r>
                      <a:r>
                        <a:rPr lang="en-US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2</a:t>
                      </a: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种类型的配子</a:t>
                      </a: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且比例为</a:t>
                      </a:r>
                      <a:r>
                        <a:rPr sz="26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</a:t>
                      </a:r>
                      <a:r>
                        <a:rPr sz="26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              </a:t>
                      </a:r>
                      <a:r>
                        <a:rPr sz="2600" spc="-100">
                          <a:latin typeface="Times New Roman" panose="02020603050405020304" pitchFamily="33"/>
                        </a:rPr>
                        <a:t>⁠</a:t>
                      </a:r>
                      <a:endParaRPr sz="2600" spc="-100">
                        <a:latin typeface="Times New Roman" panose="02020603050405020304" pitchFamily="33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2077720">
                <a:tc>
                  <a:txBody>
                    <a:bodyPr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F</a:t>
                      </a:r>
                      <a:r>
                        <a:rPr lang="en-US" altLang="zh-CN" sz="2600" b="0" i="0" u="non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2</a:t>
                      </a: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出现</a:t>
                      </a:r>
                      <a:r>
                        <a:rPr lang="en-US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3∶1</a:t>
                      </a: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3_cee2a,isEnd"/>
                        </a:rPr>
                        <a:t>比例的</a:t>
                      </a: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原因</a:t>
                      </a:r>
                      <a:endParaRPr lang="zh-CN" altLang="zh-CN" sz="26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F</a:t>
                      </a:r>
                      <a:r>
                        <a:rPr lang="en-US" altLang="zh-CN" sz="2600" b="0" i="0" u="none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1</a:t>
                      </a:r>
                      <a:r>
                        <a:rPr lang="en-US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 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产生两种类型的配子且比例为</a:t>
                      </a:r>
                      <a:r>
                        <a:rPr lang="en-US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1∶1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4_b5c07,isEnd"/>
                        </a:rPr>
                        <a:t>在通过受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精作用形成受精卵时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雌、雄配子的结合是</a:t>
                      </a:r>
                      <a:r>
                        <a:rPr sz="26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</a:t>
                      </a:r>
                      <a:r>
                        <a:rPr sz="26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            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的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所以</a:t>
                      </a:r>
                      <a:r>
                        <a:rPr lang="en-US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F</a:t>
                      </a:r>
                      <a:r>
                        <a:rPr lang="en-US" altLang="zh-CN" sz="2600" b="0" i="0" u="none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2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11_a81c4,isEnd"/>
                        </a:rPr>
                        <a:t>出现三种基因型且比例为</a:t>
                      </a:r>
                      <a:r>
                        <a:rPr lang="en-US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1∶2∶1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出现两种表型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比例为</a:t>
                      </a:r>
                      <a:r>
                        <a:rPr lang="en-US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  <a:sym typeface=",isEnd"/>
                        </a:rPr>
                        <a:t>3∶1 </a:t>
                      </a:r>
                      <a:endParaRPr lang="en-US" altLang="zh-CN" sz="26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8093710" y="4166235"/>
            <a:ext cx="769620" cy="554355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p>
            <a:r>
              <a:rPr kumimoji="0" lang="en-US" altLang="zh-CN" sz="26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Times New Roman" panose="02020603050405020304" pitchFamily="33"/>
                <a:cs typeface="+mn-cs"/>
              </a:rPr>
              <a:t>1∶1</a:t>
            </a:r>
            <a:r>
              <a:rPr kumimoji="0" lang="zh-CN" altLang="zh-CN" sz="26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  <a:t>　</a:t>
            </a:r>
            <a:endParaRPr lang="zh-CN" altLang="en-US" sz="260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488680" y="5567045"/>
            <a:ext cx="1009015" cy="551815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p>
            <a:pPr algn="l"/>
            <a:r>
              <a:rPr kumimoji="0" lang="zh-CN" altLang="zh-CN" sz="26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  <a:sym typeface="_⨹_2_f6428"/>
              </a:rPr>
              <a:t>随</a:t>
            </a:r>
            <a:r>
              <a:rPr lang="zh-CN" altLang="zh-CN" sz="26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sym typeface="+mn-ea"/>
              </a:rPr>
              <a:t>机</a:t>
            </a:r>
            <a:br>
              <a:rPr kumimoji="0" lang="zh-CN" altLang="zh-CN" sz="26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</a:br>
            <a:endParaRPr lang="zh-CN" altLang="en-US" sz="2600" dirty="0">
              <a:solidFill>
                <a:srgbClr val="FF0000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431540" y="1651000"/>
            <a:ext cx="5226050" cy="660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allAtOnce"/>
      <p:bldP spid="10" grpId="0" build="allAtOnce"/>
      <p:bldP spid="11" grpId="0" build="allAtOnce"/>
      <p:bldP spid="12" grpId="0" build="allAtOnce"/>
      <p:bldP spid="2" grpId="0" bldLvl="0" animBg="1"/>
      <p:bldP spid="2" grpId="1" animBg="1"/>
      <p:bldP spid="3" grpId="0" build="allAtOnce"/>
      <p:bldP spid="4" grpId="0" build="allAtOnce"/>
      <p:bldP spid="13" grpId="0" bldLvl="0" animBg="1"/>
      <p:bldP spid="1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26" name="yt_shape_16026"/>
          <p:cNvSpPr txBox="1"/>
          <p:nvPr/>
        </p:nvSpPr>
        <p:spPr>
          <a:xfrm>
            <a:off x="324000" y="432000"/>
            <a:ext cx="5001369" cy="575992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380365" indent="-380365" algn="l" eaLnBrk="1" latinLnBrk="0" hangingPunct="0">
              <a:lnSpc>
                <a:spcPct val="140000"/>
              </a:lnSpc>
            </a:pPr>
            <a:r>
              <a:rPr lang="en-US" altLang="zh-CN" sz="3000" b="1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2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. </a:t>
            </a:r>
            <a:r>
              <a:rPr lang="zh-CN" altLang="zh-CN" sz="3000" b="1" i="0" u="none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自由组合定律的细胞学解释</a:t>
            </a:r>
            <a:endParaRPr lang="zh-CN" altLang="zh-CN" sz="3000" b="1" i="0" u="none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6027" name="yt_table_16027" title="H_691.2"/>
          <p:cNvGraphicFramePr>
            <a:graphicFrameLocks noGrp="1"/>
          </p:cNvGraphicFramePr>
          <p:nvPr/>
        </p:nvGraphicFramePr>
        <p:xfrm>
          <a:off x="324000" y="1240989"/>
          <a:ext cx="11544300" cy="315849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234690"/>
                <a:gridCol w="8309308"/>
              </a:tblGrid>
              <a:tr h="666750"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7_1a0f5,isEnd"/>
                        </a:rPr>
                        <a:t>自由组合定律的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实质</a:t>
                      </a:r>
                      <a:endParaRPr lang="zh-CN" altLang="zh-CN" sz="26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sz="26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</a:t>
                      </a:r>
                      <a:r>
                        <a:rPr sz="26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                                  </a:t>
                      </a: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上的非等位基因自由组合</a:t>
                      </a:r>
                      <a:r>
                        <a:rPr lang="en-US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  <a:sym typeface=",isEnd"/>
                        </a:rPr>
                        <a:t> </a:t>
                      </a:r>
                      <a:endParaRPr lang="en-US" altLang="zh-CN" sz="26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7_96190,isEnd"/>
                        </a:rPr>
                        <a:t>自由组合发生的</a:t>
                      </a: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原因</a:t>
                      </a:r>
                      <a:endParaRPr lang="zh-CN" altLang="zh-CN" sz="26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减数分裂时</a:t>
                      </a: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非同源染色体自由组合</a:t>
                      </a: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4_2bf8b,isEnd"/>
                        </a:rPr>
                        <a:t>非同源染</a:t>
                      </a: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色体上的非等位基因自由组合</a:t>
                      </a:r>
                      <a:endParaRPr lang="zh-CN" altLang="zh-CN" sz="26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7_af9bc,isEnd"/>
                        </a:rPr>
                        <a:t>自由组合发生的</a:t>
                      </a: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时间</a:t>
                      </a:r>
                      <a:endParaRPr lang="zh-CN" altLang="zh-CN" sz="26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减数第一次分裂后期</a:t>
                      </a:r>
                      <a:endParaRPr lang="zh-CN" altLang="zh-CN" sz="26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7_05002,isEnd"/>
                        </a:rPr>
                        <a:t>自由组合产生的</a:t>
                      </a:r>
                      <a:r>
                        <a:rPr lang="zh-CN" altLang="zh-CN" sz="26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结果</a:t>
                      </a:r>
                      <a:endParaRPr lang="zh-CN" altLang="zh-CN" sz="26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形成四种类型的配子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并且比例为</a:t>
                      </a:r>
                      <a:r>
                        <a:rPr lang="en-US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  <a:sym typeface=",isEnd"/>
                        </a:rPr>
                        <a:t>1∶1∶1∶1</a:t>
                      </a:r>
                      <a:endParaRPr lang="en-US" altLang="zh-CN" sz="26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4002029" y="1308432"/>
            <a:ext cx="2847086" cy="733692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  <a:t>非同源染色体　</a:t>
            </a:r>
            <a:endParaRPr lang="zh-CN" altLang="en-US">
              <a:solidFill>
                <a:srgbClr val="FF0000"/>
              </a:solidFill>
            </a:endParaRPr>
          </a:p>
        </p:txBody>
      </p:sp>
      <p:graphicFrame>
        <p:nvGraphicFramePr>
          <p:cNvPr id="3" name="yt_table_16027" title="H_691.2"/>
          <p:cNvGraphicFramePr>
            <a:graphicFrameLocks noGrp="1"/>
          </p:cNvGraphicFramePr>
          <p:nvPr/>
        </p:nvGraphicFramePr>
        <p:xfrm>
          <a:off x="324000" y="4396304"/>
          <a:ext cx="11543998" cy="3291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247390"/>
                <a:gridCol w="8296608"/>
              </a:tblGrid>
              <a:tr h="2308860">
                <a:tc>
                  <a:txBody>
                    <a:bodyPr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F</a:t>
                      </a:r>
                      <a:r>
                        <a:rPr lang="en-US" altLang="zh-CN" sz="2600" b="0" i="0" u="none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2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2_cd960,isEnd"/>
                        </a:rPr>
                        <a:t>出现</a:t>
                      </a:r>
                      <a:b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</a:br>
                      <a:r>
                        <a:rPr lang="en-US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9∶3∶3∶1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2_50bd3,isEnd"/>
                        </a:rPr>
                        <a:t>比例</a:t>
                      </a:r>
                      <a:b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</a:b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的原因</a:t>
                      </a:r>
                      <a:endParaRPr lang="zh-CN" altLang="zh-CN" sz="26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F</a:t>
                      </a:r>
                      <a:r>
                        <a:rPr lang="en-US" altLang="zh-CN" sz="2600" b="0" i="0" u="none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1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产生四种类型的配子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5_053d5,isEnd"/>
                        </a:rPr>
                        <a:t>并且比例为</a:t>
                      </a:r>
                      <a:r>
                        <a:rPr lang="en-US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1∶1∶1∶1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在通过受精作用形成受精卵时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  <a:sym typeface="_⨹_1_91822,isEnd"/>
                        </a:rPr>
                        <a:t>，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雌、雄配子的结合是随机的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共有</a:t>
                      </a:r>
                      <a:r>
                        <a:rPr sz="26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</a:t>
                      </a:r>
                      <a:r>
                        <a:rPr sz="2600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             </a:t>
                      </a:r>
                      <a:r>
                        <a:rPr sz="2600" spc="-100" dirty="0">
                          <a:latin typeface="Times New Roman" panose="02020603050405020304" pitchFamily="33"/>
                        </a:rPr>
                        <a:t>⁠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3_bcc87,isEnd"/>
                        </a:rPr>
                        <a:t>种结合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方式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出现</a:t>
                      </a:r>
                      <a:r>
                        <a:rPr lang="en-US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9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种基因型、</a:t>
                      </a:r>
                      <a:r>
                        <a:rPr lang="en-US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4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种表型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6_8a846,isEnd"/>
                        </a:rPr>
                        <a:t>且表型比例为</a:t>
                      </a:r>
                      <a:r>
                        <a:rPr lang="en-US" altLang="zh-CN" sz="26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  <a:sym typeface=",isEnd"/>
                        </a:rPr>
                        <a:t>9∶3∶3∶1</a:t>
                      </a:r>
                      <a:endParaRPr lang="en-US" altLang="zh-CN" sz="26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5195829" y="5637226"/>
            <a:ext cx="942086" cy="733692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p>
            <a:r>
              <a:rPr kumimoji="0" lang="en-US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Times New Roman" panose="02020603050405020304" pitchFamily="33"/>
                <a:cs typeface="+mn-cs"/>
              </a:rPr>
              <a:t>16</a:t>
            </a:r>
            <a:r>
              <a:rPr kumimoji="0" lang="zh-CN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  <a:t>　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3714750" y="1260475"/>
            <a:ext cx="6824345" cy="643255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6101715" y="3161030"/>
            <a:ext cx="3302635" cy="63246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build="allAtOnce"/>
      <p:bldP spid="5" grpId="0" bldLvl="0" animBg="1"/>
      <p:bldP spid="5" grpId="1" animBg="1"/>
      <p:bldP spid="6" grpId="0" bldLvl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29" name="yt_image_16029" title="H_54.416695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311800" y="723935"/>
            <a:ext cx="3288783" cy="69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032" name="yt_shape_16032"/>
          <p:cNvSpPr txBox="1"/>
          <p:nvPr/>
        </p:nvSpPr>
        <p:spPr>
          <a:xfrm>
            <a:off x="324071" y="1415027"/>
            <a:ext cx="11924914" cy="121757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0365" indent="-380365" algn="l" eaLnBrk="1" latinLnBrk="0" hangingPunct="0">
              <a:lnSpc>
                <a:spcPct val="140000"/>
              </a:lnSpc>
            </a:pP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1. 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如图为某生物细胞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，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A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和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a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、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b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和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b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、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D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和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d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是染色体上的基因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，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  <a:sym typeface="_⨹_2_301bc"/>
              </a:rPr>
              <a:t>下列</a:t>
            </a:r>
            <a:b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</a:b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不符合孟德尔遗传定律的现代解释的叙述是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（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　　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）</a:t>
            </a:r>
            <a:endParaRPr lang="zh-CN" altLang="zh-CN" sz="30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6034" name="yt_table_16034_skip" title="H_201.6"/>
          <p:cNvGraphicFramePr>
            <a:graphicFrameLocks noGrp="1"/>
          </p:cNvGraphicFramePr>
          <p:nvPr/>
        </p:nvGraphicFramePr>
        <p:xfrm>
          <a:off x="704424" y="2683392"/>
          <a:ext cx="9136676" cy="2560320"/>
        </p:xfrm>
        <a:graphic>
          <a:graphicData uri="http://schemas.openxmlformats.org/drawingml/2006/table">
            <a:tbl>
              <a:tblPr/>
              <a:tblGrid>
                <a:gridCol w="9136676"/>
              </a:tblGrid>
              <a:tr h="370840">
                <a:tc>
                  <a:txBody>
                    <a:bodyPr/>
                    <a:lstStyle/>
                    <a:p>
                      <a:pPr marL="465455" indent="-465455"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A. A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和</a:t>
                      </a: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a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就是孟德尔所说的一对遗传因子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44500" indent="-444500"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B. A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和</a:t>
                      </a: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a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、</a:t>
                      </a: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D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和</a:t>
                      </a: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d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就是孟德尔所说的不同对的遗传因子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44500" indent="-444500"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C. A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和</a:t>
                      </a: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a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、</a:t>
                      </a: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D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和</a:t>
                      </a: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d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随同源染色体分离发生在后期</a:t>
                      </a: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Ⅰ</a:t>
                      </a:r>
                      <a:endParaRPr lang="en-US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65455" indent="-465455"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D. A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和</a:t>
                      </a: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a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、</a:t>
                      </a: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b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和</a:t>
                      </a: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b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在减数第一次分裂时自由组合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6033" name="yt_image_16033_skip" title="H_187.221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8425" y="2564506"/>
            <a:ext cx="2647967" cy="261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9873" y="4890155"/>
            <a:ext cx="722784" cy="57965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37" name="yt_shape_16037"/>
          <p:cNvSpPr txBox="1"/>
          <p:nvPr/>
        </p:nvSpPr>
        <p:spPr>
          <a:xfrm>
            <a:off x="324071" y="432000"/>
            <a:ext cx="11543998" cy="121757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0365" indent="-380365" algn="l" eaLnBrk="1" latinLnBrk="0" hangingPunct="0">
              <a:lnSpc>
                <a:spcPct val="140000"/>
              </a:lnSpc>
            </a:pP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2. 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在完全显性条件下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，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下列所示基因状况的生物自交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，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  <a:sym typeface="_⨹_6_750ee"/>
              </a:rPr>
              <a:t>其子代性状分</a:t>
            </a:r>
            <a:b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</a:b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离比为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9∶3∶3∶1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的是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（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　　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）</a:t>
            </a:r>
            <a:endParaRPr lang="zh-CN" altLang="zh-CN" sz="30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微软雅黑" panose="020B0503020204020204" pitchFamily="34" charset="-122"/>
            </a:endParaRPr>
          </a:p>
        </p:txBody>
      </p:sp>
      <p:pic>
        <p:nvPicPr>
          <p:cNvPr id="16038" name="yt_image_16038" title="H_176.87338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126048" y="1852729"/>
            <a:ext cx="7939903" cy="224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55173" y="3569655"/>
            <a:ext cx="722784" cy="57965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5269" y="3322885"/>
            <a:ext cx="65357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>
                <a:solidFill>
                  <a:srgbClr val="36622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H" panose="00020600040101010101" pitchFamily="18" charset="-122"/>
                <a:sym typeface="+mn-lt"/>
              </a:rPr>
              <a:t>感悟高考  真题演练 </a:t>
            </a:r>
            <a:endParaRPr lang="zh-CN" altLang="en-US" sz="4800" dirty="0">
              <a:solidFill>
                <a:srgbClr val="36622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POSans H" panose="00020600040101010101" pitchFamily="18" charset="-122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2951961" y="1778605"/>
            <a:ext cx="1191413" cy="1191413"/>
          </a:xfrm>
          <a:prstGeom prst="ellipse">
            <a:avLst/>
          </a:prstGeom>
          <a:solidFill>
            <a:srgbClr val="3662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57489" y="1994327"/>
            <a:ext cx="8526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H" panose="00020600040101010101" pitchFamily="18" charset="-122"/>
                <a:sym typeface="+mn-lt"/>
              </a:rPr>
              <a:t>2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46946" y="4331148"/>
            <a:ext cx="4205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体验品悟  培育学科素养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4" name="yt_shape_16044"/>
          <p:cNvSpPr txBox="1"/>
          <p:nvPr/>
        </p:nvSpPr>
        <p:spPr>
          <a:xfrm>
            <a:off x="82771" y="1035019"/>
            <a:ext cx="11543998" cy="121757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0365" indent="-380365" algn="l" eaLnBrk="1" latinLnBrk="0" hangingPunct="0">
              <a:lnSpc>
                <a:spcPct val="140000"/>
              </a:lnSpc>
            </a:pP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1. 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隶书" panose="02010509060101010101" pitchFamily="30" charset="-122"/>
                <a:ea typeface="隶书" panose="02010509060101010101" pitchFamily="30" charset="-122"/>
              </a:rPr>
              <a:t>（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2018·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隶书" panose="02010509060101010101" pitchFamily="30" charset="-122"/>
              </a:rPr>
              <a:t>浙江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4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隶书" panose="02010509060101010101" pitchFamily="30" charset="-122"/>
              </a:rPr>
              <a:t>月选考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19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隶书" panose="02010509060101010101" pitchFamily="30" charset="-122"/>
              </a:rPr>
              <a:t>题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隶书" panose="02010509060101010101" pitchFamily="30" charset="-122"/>
                <a:ea typeface="隶书" panose="02010509060101010101" pitchFamily="30" charset="-122"/>
              </a:rPr>
              <a:t>）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下列关于基因和染色体的叙述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，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  <a:sym typeface="_⨹_3_293f3"/>
              </a:rPr>
              <a:t>错误的</a:t>
            </a:r>
            <a:b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</a:b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是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（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　　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）</a:t>
            </a:r>
            <a:endParaRPr lang="zh-CN" altLang="zh-CN" sz="30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6045" name="yt_table_16045" title="H_302.4"/>
          <p:cNvGraphicFramePr>
            <a:graphicFrameLocks noGrp="1"/>
          </p:cNvGraphicFramePr>
          <p:nvPr/>
        </p:nvGraphicFramePr>
        <p:xfrm>
          <a:off x="463124" y="2303384"/>
          <a:ext cx="11543919" cy="3840480"/>
        </p:xfrm>
        <a:graphic>
          <a:graphicData uri="http://schemas.openxmlformats.org/drawingml/2006/table">
            <a:tbl>
              <a:tblPr/>
              <a:tblGrid>
                <a:gridCol w="11543919"/>
              </a:tblGrid>
              <a:tr h="370840">
                <a:tc>
                  <a:txBody>
                    <a:bodyPr/>
                    <a:lstStyle/>
                    <a:p>
                      <a:pPr marL="465455" indent="-465455"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A. 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体细胞中成对的等位基因或同源染色体在杂交过程中保持独立性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44500" indent="-444500"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B. 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受精卵中成对的等位基因或同源染色体一半来自母方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5_b554d"/>
                        </a:rPr>
                        <a:t>另一半来自</a:t>
                      </a:r>
                      <a:b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</a:b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父方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44500" indent="-444500"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C. 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减数分裂时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成对的等位基因或同源染色体彼此分离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5_74bde"/>
                        </a:rPr>
                        <a:t>分别进入不</a:t>
                      </a:r>
                      <a:b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</a:b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同配子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65455" indent="-465455"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D. 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雌雄配子结合形成合子时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非同源染色体上的非等位基因自由组合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7773" y="5719699"/>
            <a:ext cx="722784" cy="57965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8" name="yt_shape_16048"/>
          <p:cNvSpPr txBox="1"/>
          <p:nvPr/>
        </p:nvSpPr>
        <p:spPr>
          <a:xfrm>
            <a:off x="324071" y="432000"/>
            <a:ext cx="11924914" cy="445397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0365" indent="-380365" algn="l" eaLnBrk="1" latinLnBrk="0" hangingPunct="0">
              <a:lnSpc>
                <a:spcPct val="140000"/>
              </a:lnSpc>
            </a:pP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2. 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隶书" panose="02010509060101010101" pitchFamily="30" charset="-122"/>
                <a:ea typeface="隶书" panose="02010509060101010101" pitchFamily="30" charset="-122"/>
              </a:rPr>
              <a:t>（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2021·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隶书" panose="02010509060101010101" pitchFamily="30" charset="-122"/>
              </a:rPr>
              <a:t>浙江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6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隶书" panose="02010509060101010101" pitchFamily="30" charset="-122"/>
              </a:rPr>
              <a:t>月选考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28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隶书" panose="02010509060101010101" pitchFamily="30" charset="-122"/>
              </a:rPr>
              <a:t>题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隶书" panose="02010509060101010101" pitchFamily="30" charset="-122"/>
                <a:ea typeface="隶书" panose="02010509060101010101" pitchFamily="30" charset="-122"/>
              </a:rPr>
              <a:t>）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利用转基因技术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，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  <a:sym typeface="_⨹_9_8907f"/>
              </a:rPr>
              <a:t>将抗除草剂基因转入</a:t>
            </a:r>
            <a:b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</a:b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纯合不抗除草剂水稻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（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2</a:t>
            </a:r>
            <a:r>
              <a:rPr lang="en-US" altLang="zh-CN" sz="1500" b="0" i="1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 </a:t>
            </a:r>
            <a:r>
              <a:rPr lang="en-US" altLang="zh-CN" sz="3000" b="0" i="1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n</a:t>
            </a:r>
            <a:r>
              <a:rPr lang="en-US" altLang="zh-CN" sz="1500" b="0" i="1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 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）（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甲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），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  <a:sym typeface="_⨹_13_105bc"/>
              </a:rPr>
              <a:t>获得转基因植株若干。从转基</a:t>
            </a:r>
            <a:b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</a:b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因后代中选育出纯合矮秆抗除草剂水稻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（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乙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）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  <a:sym typeface="_⨹_9_8202e"/>
              </a:rPr>
              <a:t>和纯合高秆抗除草剂</a:t>
            </a:r>
            <a:b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</a:b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水稻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（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丙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）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。用甲、乙、丙进行杂交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，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F</a:t>
            </a:r>
            <a:r>
              <a:rPr lang="en-US" altLang="zh-CN" sz="3000" b="0" i="0" u="none" baseline="-25000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2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  <a:sym typeface="_⨹_11_95d30"/>
              </a:rPr>
              <a:t>结果如下表。转基因过程</a:t>
            </a:r>
            <a:b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</a:b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中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，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可发生基因突变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，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外源基因可插入不同的染色体上。高秆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（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  <a:sym typeface="_⨹_1_f4425"/>
              </a:rPr>
              <a:t>矮</a:t>
            </a:r>
            <a:b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</a:b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秆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）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基因和抗除草剂基因独立遗传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，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高秆和矮秆由等位基因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A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（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a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  <a:sym typeface="_⨹_1_49e6d"/>
              </a:rPr>
              <a:t>）</a:t>
            </a:r>
            <a:b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</a:b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控制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，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有抗除草剂基因用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B</a:t>
            </a:r>
            <a:r>
              <a:rPr lang="zh-CN" altLang="zh-CN" sz="3000" b="0" i="0" u="none" baseline="30000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＋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表示、无抗除草剂基因用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B</a:t>
            </a:r>
            <a:r>
              <a:rPr lang="zh-CN" altLang="zh-CN" sz="3000" b="0" i="0" u="none" baseline="30000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－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表示。</a:t>
            </a:r>
            <a:endParaRPr lang="zh-CN" altLang="zh-CN" sz="3000" b="0" i="0" u="none">
              <a:solidFill>
                <a:srgbClr val="000000"/>
              </a:solidFill>
              <a:effectLst/>
              <a:latin typeface="Times New Roman" panose="02020603050405020304" pitchFamily="33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49" name="yt_table_16049" title="H_338.4"/>
          <p:cNvGraphicFramePr>
            <a:graphicFrameLocks noGrp="1"/>
          </p:cNvGraphicFramePr>
          <p:nvPr/>
        </p:nvGraphicFramePr>
        <p:xfrm>
          <a:off x="324000" y="432000"/>
          <a:ext cx="11543996" cy="42976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97727"/>
                <a:gridCol w="2362217"/>
                <a:gridCol w="2362217"/>
                <a:gridCol w="2362217"/>
                <a:gridCol w="2359618"/>
              </a:tblGrid>
              <a:tr h="594360">
                <a:tc rowSpan="2"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杂交组合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F</a:t>
                      </a:r>
                      <a:r>
                        <a:rPr lang="en-US" altLang="zh-CN" sz="3000" b="0" i="0" u="non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2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的表现型及数量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株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）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097280">
                <a:tc vMerge="1"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矮杆抗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除草剂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矮杆不抗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除草剂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高杆抗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除草剂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高杆不抗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除草剂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甲</a:t>
                      </a: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×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乙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513</a:t>
                      </a:r>
                      <a:endParaRPr lang="en-US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167</a:t>
                      </a:r>
                      <a:endParaRPr lang="en-US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0</a:t>
                      </a:r>
                      <a:endParaRPr lang="en-US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0</a:t>
                      </a:r>
                      <a:endParaRPr lang="en-US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甲</a:t>
                      </a: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×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丙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109</a:t>
                      </a:r>
                      <a:endParaRPr lang="en-US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37</a:t>
                      </a:r>
                      <a:endParaRPr lang="en-US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313</a:t>
                      </a:r>
                      <a:endParaRPr lang="en-US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104</a:t>
                      </a:r>
                      <a:endParaRPr lang="en-US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乙</a:t>
                      </a: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×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丙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178</a:t>
                      </a:r>
                      <a:endParaRPr lang="en-US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12</a:t>
                      </a:r>
                      <a:endParaRPr lang="en-US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537</a:t>
                      </a:r>
                      <a:endParaRPr lang="en-US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36</a:t>
                      </a:r>
                      <a:endParaRPr lang="en-US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</a:tbl>
          </a:graphicData>
        </a:graphic>
      </p:graphicFrame>
      <p:sp>
        <p:nvSpPr>
          <p:cNvPr id="16051" name="yt_shape_16051"/>
          <p:cNvSpPr txBox="1"/>
          <p:nvPr/>
        </p:nvSpPr>
        <p:spPr>
          <a:xfrm>
            <a:off x="324000" y="4998732"/>
            <a:ext cx="3077124" cy="571247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380365" algn="l" eaLnBrk="1" latinLnBrk="0" hangingPunct="0">
              <a:lnSpc>
                <a:spcPct val="140000"/>
              </a:lnSpc>
            </a:pP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回答下列问题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：</a:t>
            </a:r>
            <a:endParaRPr lang="zh-CN" altLang="zh-CN" sz="30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52" name="yt_shape_16052"/>
          <p:cNvSpPr txBox="1"/>
          <p:nvPr/>
        </p:nvSpPr>
        <p:spPr>
          <a:xfrm>
            <a:off x="72611" y="609165"/>
            <a:ext cx="11543998" cy="12223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32230" indent="-951865" eaLnBrk="1" latinLnBrk="0" hangingPunct="0">
              <a:lnSpc>
                <a:spcPct val="140000"/>
              </a:lnSpc>
            </a:pPr>
            <a:r>
              <a:rPr lang="zh-CN" altLang="zh-CN" sz="30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（</a:t>
            </a:r>
            <a:r>
              <a:rPr lang="en-US" altLang="zh-CN" sz="3000" b="0" i="0" u="none" spc="150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1</a:t>
            </a:r>
            <a:r>
              <a:rPr lang="zh-CN" altLang="zh-CN" sz="30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）</a:t>
            </a:r>
            <a:r>
              <a:rPr lang="zh-CN" altLang="zh-CN" sz="3000" b="0" i="0" u="none" spc="150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矮秆对高秆为</a:t>
            </a:r>
            <a:r>
              <a:rPr sz="3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</a:rPr>
              <a:t>                        </a:t>
            </a:r>
            <a:r>
              <a:rPr sz="1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</a:rPr>
              <a:t> </a:t>
            </a:r>
            <a:r>
              <a:rPr lang="zh-CN" altLang="zh-CN" sz="3000" b="0" i="0" u="none" spc="150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性状</a:t>
            </a:r>
            <a:r>
              <a:rPr lang="zh-CN" altLang="zh-CN" sz="30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，</a:t>
            </a:r>
            <a:r>
              <a:rPr lang="en-US" altLang="zh-CN" sz="3000" b="0" i="0" u="none" spc="150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 </a:t>
            </a:r>
            <a:r>
              <a:rPr lang="zh-CN" altLang="zh-CN" sz="3000" b="0" i="0" u="none" spc="150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甲</a:t>
            </a:r>
            <a:r>
              <a:rPr lang="en-US" altLang="zh-CN" sz="30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×</a:t>
            </a:r>
            <a:r>
              <a:rPr lang="zh-CN" altLang="zh-CN" sz="3000" b="0" i="0" u="none" spc="150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乙得到的</a:t>
            </a:r>
            <a:r>
              <a:rPr lang="en-US" altLang="zh-CN" sz="3000" b="0" i="0" u="none" spc="150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F</a:t>
            </a:r>
            <a:r>
              <a:rPr lang="en-US" altLang="zh-CN" sz="3000" b="0" i="0" u="none" spc="150" baseline="-25000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1</a:t>
            </a:r>
            <a:r>
              <a:rPr lang="zh-CN" altLang="zh-CN" sz="3000" b="0" i="0" u="none" spc="150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产生</a:t>
            </a:r>
            <a:r>
              <a:rPr sz="3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</a:rPr>
              <a:t>              </a:t>
            </a:r>
            <a:r>
              <a:rPr sz="15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</a:rPr>
              <a:t> </a:t>
            </a:r>
            <a:r>
              <a:rPr sz="100" spc="-100">
                <a:latin typeface="Times New Roman" panose="02020603050405020304" pitchFamily="33"/>
              </a:rPr>
              <a:t>⁠</a:t>
            </a:r>
            <a:br>
              <a:rPr lang="zh-CN" altLang="zh-CN" sz="100" b="0" i="0" spc="150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</a:br>
            <a:r>
              <a:rPr lang="zh-CN" altLang="zh-CN" sz="3000" b="0" i="0" u="none" spc="150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  <a:sym typeface=",isEnd"/>
              </a:rPr>
              <a:t>种配子。</a:t>
            </a:r>
            <a:endParaRPr lang="zh-CN" altLang="zh-CN" sz="3000" b="0" i="0" u="none" spc="150">
              <a:solidFill>
                <a:srgbClr val="000000"/>
              </a:solidFill>
              <a:effectLst/>
              <a:latin typeface="Times New Roman" panose="02020603050405020304" pitchFamily="33"/>
              <a:ea typeface="微软雅黑" panose="020B0503020204020204" pitchFamily="34" charset="-122"/>
              <a:sym typeface=",isEnd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069460" y="505844"/>
            <a:ext cx="1380237" cy="733692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40000"/>
              </a:lnSpc>
            </a:pPr>
            <a:r>
              <a:rPr kumimoji="0" lang="zh-CN" altLang="zh-CN" sz="3000" b="0" i="0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  <a:t>隐性　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462958" y="562994"/>
            <a:ext cx="789685" cy="733692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40000"/>
              </a:lnSpc>
            </a:pPr>
            <a:r>
              <a:rPr kumimoji="0" lang="en-US" altLang="zh-CN" sz="3000" b="0" i="0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Times New Roman" panose="02020603050405020304" pitchFamily="33"/>
                <a:cs typeface="+mn-cs"/>
              </a:rPr>
              <a:t>2</a:t>
            </a:r>
            <a:r>
              <a:rPr kumimoji="0" lang="zh-CN" altLang="zh-CN" sz="3000" b="0" i="0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  <a:t>　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6054" name="yt_shape_16054"/>
          <p:cNvSpPr txBox="1"/>
          <p:nvPr/>
        </p:nvSpPr>
        <p:spPr>
          <a:xfrm>
            <a:off x="120871" y="1930600"/>
            <a:ext cx="11543998" cy="25149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p>
            <a:pPr marL="1332230" indent="-951865" eaLnBrk="1" latinLnBrk="0" hangingPunct="0">
              <a:lnSpc>
                <a:spcPct val="140000"/>
              </a:lnSpc>
            </a:pP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（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2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）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为了分析抗除草剂基因在水稻乙、丙叶片中的表达情况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，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  <a:sym typeface="_⨹_1_9bf85,isEnd"/>
              </a:rPr>
              <a:t>分</a:t>
            </a:r>
            <a:b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</a:b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别提取乙、丙叶片中的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RNA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并分离出</a:t>
            </a:r>
            <a:r>
              <a:rPr sz="3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</a:rPr>
              <a:t>                           </a:t>
            </a:r>
            <a:r>
              <a:rPr sz="17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</a:rPr>
              <a:t> 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，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  <a:sym typeface="_⨹_4_88117,isEnd"/>
              </a:rPr>
              <a:t>逆转录后</a:t>
            </a:r>
            <a:b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</a:b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进行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PCR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扩增。为了除去提取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RNA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中出现的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DNA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污染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，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  <a:sym typeface="_⨹_2_75f93,isEnd"/>
              </a:rPr>
              <a:t>可采</a:t>
            </a:r>
            <a:b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</a:b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用的方法是</a:t>
            </a:r>
            <a:r>
              <a:rPr sz="27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</a:rPr>
              <a:t>                                                                               </a:t>
            </a:r>
            <a:r>
              <a:rPr sz="9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</a:rPr>
              <a:t> </a:t>
            </a:r>
            <a:r>
              <a:rPr sz="100" spc="-100">
                <a:latin typeface="Times New Roman" panose="02020603050405020304" pitchFamily="33"/>
              </a:rPr>
              <a:t>⁠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  <a:sym typeface=",isEnd"/>
              </a:rPr>
              <a:t>。</a:t>
            </a:r>
            <a:endParaRPr lang="zh-CN" altLang="zh-CN" sz="3000" b="0" i="0" u="none">
              <a:solidFill>
                <a:srgbClr val="000000"/>
              </a:solidFill>
              <a:effectLst/>
              <a:latin typeface="Times New Roman" panose="02020603050405020304" pitchFamily="33"/>
              <a:ea typeface="微软雅黑" panose="020B0503020204020204" pitchFamily="34" charset="-122"/>
              <a:sym typeface=",isEnd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881365" y="2536574"/>
            <a:ext cx="1661223" cy="733692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p>
            <a:pPr>
              <a:lnSpc>
                <a:spcPct val="140000"/>
              </a:lnSpc>
            </a:pPr>
            <a:r>
              <a:rPr kumimoji="0" lang="en-US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Times New Roman" panose="02020603050405020304" pitchFamily="33"/>
                <a:cs typeface="+mn-cs"/>
              </a:rPr>
              <a:t>mRNA</a:t>
            </a:r>
            <a:r>
              <a:rPr kumimoji="0" lang="zh-CN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  <a:t>　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49090" y="3816734"/>
            <a:ext cx="4929505" cy="66403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p>
            <a:pPr>
              <a:lnSpc>
                <a:spcPct val="140000"/>
              </a:lnSpc>
            </a:pPr>
            <a:r>
              <a:rPr kumimoji="0" lang="zh-CN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  <a:t>用</a:t>
            </a:r>
            <a:r>
              <a:rPr kumimoji="0" lang="en-US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Times New Roman" panose="02020603050405020304" pitchFamily="33"/>
                <a:cs typeface="+mn-cs"/>
              </a:rPr>
              <a:t>DNA</a:t>
            </a:r>
            <a:r>
              <a:rPr kumimoji="0" lang="zh-CN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  <a:t>酶处理提取的</a:t>
            </a:r>
            <a:r>
              <a:rPr kumimoji="0" lang="en-US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Times New Roman" panose="02020603050405020304" pitchFamily="33"/>
                <a:cs typeface="+mn-cs"/>
              </a:rPr>
              <a:t>RNA </a:t>
            </a:r>
            <a:r>
              <a:rPr kumimoji="0" lang="zh-CN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  <a:t>　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6056" name="yt_shape_16056"/>
          <p:cNvSpPr txBox="1"/>
          <p:nvPr/>
        </p:nvSpPr>
        <p:spPr>
          <a:xfrm>
            <a:off x="198341" y="4501080"/>
            <a:ext cx="11543998" cy="186865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p>
            <a:pPr marL="1332230" indent="-951865" eaLnBrk="1" latinLnBrk="0" hangingPunct="0">
              <a:lnSpc>
                <a:spcPct val="140000"/>
              </a:lnSpc>
            </a:pP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（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3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）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乙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×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丙的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F</a:t>
            </a:r>
            <a:r>
              <a:rPr lang="en-US" altLang="zh-CN" sz="3000" b="0" i="0" u="none" baseline="-25000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2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中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，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  <a:sym typeface="_⨹_19_7057e,isEnd"/>
              </a:rPr>
              <a:t>形成抗除草剂与不抗除草剂表型比例的原因</a:t>
            </a:r>
            <a:b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</a:b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是</a:t>
            </a:r>
            <a:r>
              <a:rPr sz="3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</a:rPr>
              <a:t>                                                                                                                                                    </a:t>
            </a:r>
            <a:r>
              <a:rPr sz="1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</a:rPr>
              <a:t> </a:t>
            </a:r>
            <a:r>
              <a:rPr sz="100" spc="-100">
                <a:latin typeface="Times New Roman" panose="02020603050405020304" pitchFamily="33"/>
              </a:rPr>
              <a:t>⁠</a:t>
            </a:r>
            <a:br>
              <a:rPr lang="zh-CN" altLang="zh-CN" sz="3000" b="0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sym typeface="W:7.505039,H:50.4"/>
              </a:rPr>
            </a:br>
            <a:r>
              <a:rPr sz="27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</a:rPr>
              <a:t>                                                                                                            </a:t>
            </a:r>
            <a:r>
              <a:rPr sz="3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</a:rPr>
              <a:t> </a:t>
            </a:r>
            <a:r>
              <a:rPr sz="100" spc="-100">
                <a:latin typeface="Times New Roman" panose="02020603050405020304" pitchFamily="33"/>
              </a:rPr>
              <a:t>⁠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  <a:sym typeface=",isEnd"/>
              </a:rPr>
              <a:t>。</a:t>
            </a:r>
            <a:endParaRPr lang="zh-CN" altLang="zh-CN" sz="3000" b="0" i="0" u="none">
              <a:solidFill>
                <a:srgbClr val="000000"/>
              </a:solidFill>
              <a:effectLst/>
              <a:latin typeface="Times New Roman" panose="02020603050405020304" pitchFamily="33"/>
              <a:ea typeface="微软雅黑" panose="020B0503020204020204" pitchFamily="34" charset="-122"/>
              <a:sym typeface=",isEnd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08250" y="5094354"/>
            <a:ext cx="9419337" cy="733692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p>
            <a:pPr>
              <a:lnSpc>
                <a:spcPct val="140000"/>
              </a:lnSpc>
            </a:pPr>
            <a:r>
              <a:rPr kumimoji="0" lang="zh-CN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  <a:t>乙和丙的抗除草剂基因位于非同源染色体上</a:t>
            </a:r>
            <a:r>
              <a:rPr kumimoji="0" lang="zh-CN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，</a:t>
            </a:r>
            <a:r>
              <a:rPr kumimoji="0" lang="zh-CN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  <a:sym typeface="_⨹_4_0d151"/>
              </a:rPr>
              <a:t>乙和丙上</a:t>
            </a:r>
            <a:br>
              <a:rPr kumimoji="0" lang="zh-CN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</a:b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63420" y="5700144"/>
            <a:ext cx="7133337" cy="66403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p>
            <a:pPr>
              <a:lnSpc>
                <a:spcPct val="140000"/>
              </a:lnSpc>
            </a:pPr>
            <a:r>
              <a:rPr kumimoji="0" lang="zh-CN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  <a:t>抗除草剂基因的遗传遵循自由组合定律</a:t>
            </a:r>
            <a:r>
              <a:rPr kumimoji="0" lang="en-US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Times New Roman" panose="02020603050405020304" pitchFamily="33"/>
                <a:cs typeface="+mn-cs"/>
              </a:rPr>
              <a:t> </a:t>
            </a:r>
            <a:r>
              <a:rPr kumimoji="0" lang="zh-CN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  <a:t>　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60" name="yt_image_16060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459332" y="2588109"/>
            <a:ext cx="8416007" cy="397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yt_shape_16058"/>
          <p:cNvSpPr txBox="1"/>
          <p:nvPr/>
        </p:nvSpPr>
        <p:spPr>
          <a:xfrm>
            <a:off x="71" y="562482"/>
            <a:ext cx="11924914" cy="12223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32230" indent="-951865" algn="l" eaLnBrk="1" latinLnBrk="0" hangingPunct="0">
              <a:lnSpc>
                <a:spcPct val="140000"/>
              </a:lnSpc>
            </a:pP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（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4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）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甲与丙杂交得到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F</a:t>
            </a:r>
            <a:r>
              <a:rPr lang="en-US" altLang="zh-CN" sz="3000" b="0" i="0" u="none" baseline="-25000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1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，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F</a:t>
            </a:r>
            <a:r>
              <a:rPr lang="en-US" altLang="zh-CN" sz="3000" b="0" i="0" u="none" baseline="-25000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1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再与甲杂交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，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  <a:sym typeface="_⨹_11_ab372"/>
              </a:rPr>
              <a:t>利用获得的材料进行后续</a:t>
            </a:r>
            <a:b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</a:b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育种。写出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F</a:t>
            </a:r>
            <a:r>
              <a:rPr lang="en-US" altLang="zh-CN" sz="3000" b="0" i="0" u="none" baseline="-25000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1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与甲杂交的遗传图解。</a:t>
            </a:r>
            <a:endParaRPr lang="zh-CN" altLang="zh-CN" sz="3000" b="0" i="0" u="none">
              <a:solidFill>
                <a:srgbClr val="000000"/>
              </a:solidFill>
              <a:effectLst/>
              <a:latin typeface="Times New Roman" panose="02020603050405020304" pitchFamily="33"/>
              <a:ea typeface="微软雅黑" panose="020B0503020204020204" pitchFamily="34" charset="-122"/>
            </a:endParaRPr>
          </a:p>
        </p:txBody>
      </p:sp>
      <p:sp>
        <p:nvSpPr>
          <p:cNvPr id="4" name="yt_shape_16059"/>
          <p:cNvSpPr txBox="1"/>
          <p:nvPr/>
        </p:nvSpPr>
        <p:spPr>
          <a:xfrm>
            <a:off x="0" y="1835592"/>
            <a:ext cx="2499402" cy="576248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1332230" algn="l" eaLnBrk="1" latinLnBrk="0" hangingPunct="0">
              <a:lnSpc>
                <a:spcPct val="140000"/>
              </a:lnSpc>
            </a:pPr>
            <a:r>
              <a:rPr lang="zh-CN" altLang="zh-CN" sz="3000" b="0" i="0" u="none" dirty="0">
                <a:solidFill>
                  <a:srgbClr val="0000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答案：</a:t>
            </a:r>
            <a:endParaRPr lang="zh-CN" altLang="zh-CN" sz="3000" b="0" i="0" u="none" dirty="0">
              <a:solidFill>
                <a:srgbClr val="0000FF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6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5268" y="3322885"/>
            <a:ext cx="651767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>
                <a:solidFill>
                  <a:srgbClr val="36622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H" panose="00020600040101010101" pitchFamily="18" charset="-122"/>
                <a:sym typeface="+mn-lt"/>
              </a:rPr>
              <a:t>锁定要点  互动探究</a:t>
            </a:r>
            <a:endParaRPr lang="zh-CN" altLang="en-US" sz="4800" dirty="0">
              <a:solidFill>
                <a:srgbClr val="36622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POSans H" panose="00020600040101010101" pitchFamily="18" charset="-122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2951961" y="1778605"/>
            <a:ext cx="1191413" cy="1191413"/>
          </a:xfrm>
          <a:prstGeom prst="ellipse">
            <a:avLst/>
          </a:prstGeom>
          <a:solidFill>
            <a:srgbClr val="3662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57489" y="1994327"/>
            <a:ext cx="8526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H" panose="00020600040101010101" pitchFamily="18" charset="-122"/>
                <a:sym typeface="+mn-lt"/>
              </a:rPr>
              <a:t>1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486140" y="4331148"/>
            <a:ext cx="398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高效复习 落实基础知识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92" name="yt_shape_15992"/>
          <p:cNvSpPr txBox="1"/>
          <p:nvPr/>
        </p:nvSpPr>
        <p:spPr>
          <a:xfrm>
            <a:off x="3930871" y="590471"/>
            <a:ext cx="4616648" cy="576248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ctr" eaLnBrk="1" latinLnBrk="0" hangingPunct="0">
              <a:lnSpc>
                <a:spcPct val="140000"/>
              </a:lnSpc>
            </a:pPr>
            <a:r>
              <a:rPr lang="zh-CN" altLang="zh-CN" sz="3000" b="1" i="0" u="none">
                <a:solidFill>
                  <a:srgbClr val="8064A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考点一</a:t>
            </a:r>
            <a:r>
              <a:rPr lang="zh-CN" altLang="zh-CN" sz="3000" b="0" i="0" u="none">
                <a:solidFill>
                  <a:srgbClr val="8064A2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　</a:t>
            </a:r>
            <a:r>
              <a:rPr lang="zh-CN" altLang="zh-CN" sz="3000" b="1" i="0" u="none">
                <a:solidFill>
                  <a:srgbClr val="8064A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遗传的染色体学说</a:t>
            </a:r>
            <a:endParaRPr lang="zh-CN" altLang="zh-CN" sz="3000" b="1" i="0" u="none">
              <a:solidFill>
                <a:srgbClr val="8064A2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993" name="yt_image_15993" title="H_54.416695"/>
          <p:cNvPicPr>
            <a:picLocks noChangeAspect="1" noChangeArrowheads="1"/>
          </p:cNvPicPr>
          <p:nvPr/>
        </p:nvPicPr>
        <p:blipFill>
          <a:blip r:embed="rId1" cstate="print"/>
          <a:srcRect t="22886"/>
          <a:stretch>
            <a:fillRect/>
          </a:stretch>
        </p:blipFill>
        <p:spPr bwMode="auto">
          <a:xfrm>
            <a:off x="4507865" y="1294130"/>
            <a:ext cx="3288665" cy="53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yt_shape_15995"/>
          <p:cNvSpPr txBox="1"/>
          <p:nvPr/>
        </p:nvSpPr>
        <p:spPr>
          <a:xfrm>
            <a:off x="425600" y="1857811"/>
            <a:ext cx="9618018" cy="571247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380365" indent="-380365" algn="l" eaLnBrk="1" latinLnBrk="0" hangingPunct="0">
              <a:lnSpc>
                <a:spcPct val="140000"/>
              </a:lnSpc>
            </a:pPr>
            <a:r>
              <a:rPr lang="en-US" altLang="zh-CN" sz="3000" b="1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1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. </a:t>
            </a:r>
            <a:r>
              <a:rPr lang="zh-CN" altLang="zh-CN" sz="3000" b="1" i="0" u="none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基因可能位于染色体上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黑体" panose="02010609060101010101" pitchFamily="30" charset="-122"/>
                <a:ea typeface="黑体" panose="02010609060101010101" pitchFamily="30" charset="-122"/>
              </a:rPr>
              <a:t>——</a:t>
            </a:r>
            <a:r>
              <a:rPr lang="zh-CN" altLang="zh-CN" sz="3000" b="1" i="0" u="none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遗传的染色体学说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楷体" panose="02010609060101010101" pitchFamily="30" charset="-122"/>
                <a:ea typeface="楷体" panose="02010609060101010101" pitchFamily="30" charset="-122"/>
              </a:rPr>
              <a:t>（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楷体" panose="02010609060101010101" pitchFamily="30" charset="-122"/>
              </a:rPr>
              <a:t>萨顿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楷体" panose="02010609060101010101" pitchFamily="30" charset="-122"/>
                <a:ea typeface="楷体" panose="02010609060101010101" pitchFamily="30" charset="-122"/>
              </a:rPr>
              <a:t>）</a:t>
            </a:r>
            <a:endParaRPr lang="zh-CN" altLang="zh-CN" sz="3000" b="0" i="0" u="none">
              <a:solidFill>
                <a:srgbClr val="000000"/>
              </a:solidFill>
              <a:effectLst/>
              <a:latin typeface="楷体" panose="02010609060101010101" pitchFamily="30" charset="-122"/>
              <a:ea typeface="楷体" panose="02010609060101010101" pitchFamily="30" charset="-122"/>
            </a:endParaRPr>
          </a:p>
        </p:txBody>
      </p:sp>
      <p:graphicFrame>
        <p:nvGraphicFramePr>
          <p:cNvPr id="7" name="yt_table_15996" title="H_280.8"/>
          <p:cNvGraphicFramePr>
            <a:graphicFrameLocks noGrp="1"/>
          </p:cNvGraphicFramePr>
          <p:nvPr/>
        </p:nvGraphicFramePr>
        <p:xfrm>
          <a:off x="425600" y="2632210"/>
          <a:ext cx="11543997" cy="360883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975279"/>
                <a:gridCol w="3682719"/>
                <a:gridCol w="2885999"/>
              </a:tblGrid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项目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基因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染色体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体细胞中的存在形式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sz="32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                     </a:t>
                      </a:r>
                      <a:r>
                        <a:rPr sz="1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</a:t>
                      </a:r>
                      <a:r>
                        <a:rPr sz="100" spc="-100">
                          <a:latin typeface="Times New Roman" panose="02020603050405020304" pitchFamily="33"/>
                        </a:rPr>
                        <a:t>⁠</a:t>
                      </a:r>
                      <a:endParaRPr sz="100" spc="-100">
                        <a:latin typeface="Times New Roman" panose="02020603050405020304" pitchFamily="33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sz="32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                     </a:t>
                      </a:r>
                      <a:r>
                        <a:rPr sz="1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</a:t>
                      </a:r>
                      <a:r>
                        <a:rPr sz="100" spc="-100">
                          <a:latin typeface="Times New Roman" panose="02020603050405020304" pitchFamily="33"/>
                        </a:rPr>
                        <a:t>⁠</a:t>
                      </a:r>
                      <a:endParaRPr sz="100" spc="-100">
                        <a:latin typeface="Times New Roman" panose="02020603050405020304" pitchFamily="33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配子中的存在形式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成对中的一个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成对中的一条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体细胞中的来源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一个来自父方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2_b2675,isEnd"/>
                        </a:rPr>
                        <a:t>一个</a:t>
                      </a:r>
                      <a:b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</a:b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来自母方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一条来自父方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  <a:sym typeface="_⨹_1_18c67,isEnd"/>
                        </a:rPr>
                        <a:t>，</a:t>
                      </a:r>
                      <a:b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一条来自母方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5779164" y="3560713"/>
            <a:ext cx="1323087" cy="733692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  <a:t>成对　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442834" y="3560713"/>
            <a:ext cx="1323087" cy="733692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  <a:t>成对　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98" name="yt_table_15998" title="H_489.6"/>
          <p:cNvGraphicFramePr>
            <a:graphicFrameLocks noGrp="1"/>
          </p:cNvGraphicFramePr>
          <p:nvPr/>
        </p:nvGraphicFramePr>
        <p:xfrm>
          <a:off x="324000" y="430730"/>
          <a:ext cx="11543997" cy="6217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48385"/>
                <a:gridCol w="4421603"/>
                <a:gridCol w="4174009"/>
              </a:tblGrid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项目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基因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染色体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1323340"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7_d2f0e,isEnd"/>
                        </a:rPr>
                        <a:t>形成配子时的组</a:t>
                      </a:r>
                      <a:b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</a:b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合方式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sz="3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                                       </a:t>
                      </a:r>
                      <a:r>
                        <a:rPr sz="1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自由组合</a:t>
                      </a: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  <a:sym typeface=",isEnd"/>
                        </a:rPr>
                        <a:t> </a:t>
                      </a:r>
                      <a:endParaRPr lang="en-US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sz="3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                                             </a:t>
                      </a:r>
                      <a:r>
                        <a:rPr sz="1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</a:t>
                      </a:r>
                      <a:r>
                        <a:rPr sz="100" spc="-100">
                          <a:latin typeface="Times New Roman" panose="02020603050405020304" pitchFamily="33"/>
                        </a:rPr>
                        <a:t>⁠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2_b6e00,isEnd"/>
                        </a:rPr>
                        <a:t>自由</a:t>
                      </a:r>
                      <a:b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</a:b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组合</a:t>
                      </a: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  <a:sym typeface=",isEnd"/>
                        </a:rPr>
                        <a:t> </a:t>
                      </a:r>
                      <a:endParaRPr lang="en-US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传递中的性质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11_44d1a,isEnd"/>
                        </a:rPr>
                        <a:t>在杂交过程中保持独立性</a:t>
                      </a:r>
                      <a:b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</a:b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和完整性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10_d7f6e,isEnd"/>
                        </a:rPr>
                        <a:t>在细胞分裂各时期中保</a:t>
                      </a:r>
                      <a:b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</a:b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持一定形态特征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二者之间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的关系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 gridSpan="2"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基因的行为和染色体的行为之间具有</a:t>
                      </a:r>
                      <a:r>
                        <a:rPr sz="3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                     </a:t>
                      </a:r>
                      <a:r>
                        <a:rPr sz="1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关系</a:t>
                      </a: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  <a:sym typeface=",isEnd,isEnd"/>
                        </a:rPr>
                        <a:t> </a:t>
                      </a:r>
                      <a:endParaRPr lang="en-US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  <a:sym typeface=",isEnd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 hMerge="1">
                  <a:tcPr/>
                </a:tc>
              </a:tr>
              <a:tr h="1298575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遗传的染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  <a:p>
                      <a:pPr algn="ctr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,isEnd"/>
                        </a:rPr>
                        <a:t>色体学说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  <a:sym typeface="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 gridSpan="2"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细胞核内的染色体</a:t>
                      </a:r>
                      <a:r>
                        <a:rPr sz="3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                     </a:t>
                      </a:r>
                      <a:r>
                        <a:rPr sz="1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33"/>
                        </a:rPr>
                        <a:t> 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是基因的载体</a:t>
                      </a: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  <a:sym typeface=",isEnd,isEnd"/>
                        </a:rPr>
                        <a:t> </a:t>
                      </a:r>
                      <a:endParaRPr lang="en-US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  <a:sym typeface=",isEnd,isEnd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3631621" y="1564973"/>
            <a:ext cx="2466086" cy="733692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  <a:t>非等位基因　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053223" y="1262713"/>
            <a:ext cx="2847086" cy="733692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  <a:t>非同源染色体　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727620" y="4317698"/>
            <a:ext cx="1323087" cy="733692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  <a:t>平行　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679620" y="5655643"/>
            <a:ext cx="1323087" cy="733692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30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33"/>
                <a:ea typeface="微软雅黑" panose="020B0503020204020204" pitchFamily="34" charset="-122"/>
                <a:cs typeface="+mn-cs"/>
              </a:rPr>
              <a:t>可能　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9674225" y="4294505"/>
            <a:ext cx="1069340" cy="56007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  <p:bldP spid="6" grpId="0" bldLvl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00" name="yt_shape_16000"/>
          <p:cNvSpPr txBox="1"/>
          <p:nvPr/>
        </p:nvSpPr>
        <p:spPr>
          <a:xfrm>
            <a:off x="324000" y="287220"/>
            <a:ext cx="9618018" cy="571247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380365" indent="-380365" algn="l" eaLnBrk="1" latinLnBrk="0" hangingPunct="0">
              <a:lnSpc>
                <a:spcPct val="140000"/>
              </a:lnSpc>
            </a:pPr>
            <a:r>
              <a:rPr lang="en-US" altLang="zh-CN" sz="2800" b="1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2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. </a:t>
            </a:r>
            <a:r>
              <a:rPr lang="zh-CN" altLang="zh-CN" sz="2800" b="1" i="0" u="none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基因确实位于染色体上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黑体" panose="02010609060101010101" pitchFamily="30" charset="-122"/>
                <a:ea typeface="黑体" panose="02010609060101010101" pitchFamily="30" charset="-122"/>
              </a:rPr>
              <a:t>——</a:t>
            </a:r>
            <a:r>
              <a:rPr lang="zh-CN" altLang="zh-CN" sz="2800" b="1" i="0" u="none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摩尔根的果蝇眼色遗传实验</a:t>
            </a:r>
            <a:endParaRPr lang="zh-CN" altLang="zh-CN" sz="2800" b="1" i="0" u="none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6001" name="yt_image_16001" title="H_563.14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909700" y="911081"/>
            <a:ext cx="6372709" cy="591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5367076" y="5116000"/>
            <a:ext cx="1586173" cy="319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7332681" y="5116000"/>
            <a:ext cx="611170" cy="319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8380745" y="5116000"/>
            <a:ext cx="611170" cy="319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8380730" y="6014720"/>
            <a:ext cx="820420" cy="283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208795" y="6358073"/>
            <a:ext cx="312406" cy="290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03" name="yt_shape_16003"/>
          <p:cNvSpPr txBox="1"/>
          <p:nvPr/>
        </p:nvSpPr>
        <p:spPr>
          <a:xfrm>
            <a:off x="267086" y="1926971"/>
            <a:ext cx="11924914" cy="186390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0365" algn="l" eaLnBrk="1" latinLnBrk="0" hangingPunct="0">
              <a:lnSpc>
                <a:spcPct val="140000"/>
              </a:lnSpc>
            </a:pP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  <a:sym typeface="_⨹_29_ce70a"/>
              </a:rPr>
              <a:t>摩尔根的果蝇眼色遗传实验证实了基因位于染色体上。摩尔根是人</a:t>
            </a:r>
            <a:b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</a:b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类历史上</a:t>
            </a:r>
            <a:r>
              <a:rPr lang="zh-CN" altLang="zh-CN" sz="3000" b="0" i="0" u="none">
                <a:solidFill>
                  <a:srgbClr val="FF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第一个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将一个特定基因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——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白眼基因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（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w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），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  <a:sym typeface="_⨹_5_8706c"/>
              </a:rPr>
              <a:t>定位在一条</a:t>
            </a:r>
            <a:b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</a:b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特定染色体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——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X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染色体上的科学家。</a:t>
            </a:r>
            <a:endParaRPr lang="zh-CN" altLang="zh-CN" sz="3000" b="0" i="0" u="none">
              <a:solidFill>
                <a:srgbClr val="000000"/>
              </a:solidFill>
              <a:effectLst/>
              <a:latin typeface="Times New Roman" panose="02020603050405020304" pitchFamily="33"/>
              <a:ea typeface="微软雅黑" panose="020B0503020204020204" pitchFamily="34" charset="-122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9712325" y="1927225"/>
            <a:ext cx="1226185" cy="72898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04" name="yt_image_16004" title="H_54.416695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272588" y="650623"/>
            <a:ext cx="3288783" cy="69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007" name="yt_shape_16007"/>
          <p:cNvSpPr txBox="1"/>
          <p:nvPr/>
        </p:nvSpPr>
        <p:spPr>
          <a:xfrm>
            <a:off x="324071" y="1405956"/>
            <a:ext cx="11924914" cy="121757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0365" indent="-380365" algn="l" eaLnBrk="1" latinLnBrk="0" hangingPunct="0">
              <a:lnSpc>
                <a:spcPct val="140000"/>
              </a:lnSpc>
            </a:pP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1. 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隶书" panose="02010509060101010101" pitchFamily="30" charset="-122"/>
                <a:ea typeface="隶书" panose="02010509060101010101" pitchFamily="30" charset="-122"/>
              </a:rPr>
              <a:t>（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2023·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隶书" panose="02010509060101010101" pitchFamily="30" charset="-122"/>
              </a:rPr>
              <a:t>浙江余姚中学月考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隶书" panose="02010509060101010101" pitchFamily="30" charset="-122"/>
                <a:ea typeface="隶书" panose="02010509060101010101" pitchFamily="30" charset="-122"/>
              </a:rPr>
              <a:t>）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  <a:sym typeface="_⨹_16_b5c75"/>
              </a:rPr>
              <a:t>下列不能说明基因和染色体行为存在</a:t>
            </a:r>
            <a:b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</a:b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平行关系的是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（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　　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）</a:t>
            </a:r>
            <a:endParaRPr lang="zh-CN" altLang="zh-CN" sz="30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6008" name="yt_table_16008" title="H_201.6"/>
          <p:cNvGraphicFramePr>
            <a:graphicFrameLocks noGrp="1"/>
          </p:cNvGraphicFramePr>
          <p:nvPr/>
        </p:nvGraphicFramePr>
        <p:xfrm>
          <a:off x="704424" y="2674321"/>
          <a:ext cx="10425113" cy="2560320"/>
        </p:xfrm>
        <a:graphic>
          <a:graphicData uri="http://schemas.openxmlformats.org/drawingml/2006/table">
            <a:tbl>
              <a:tblPr/>
              <a:tblGrid>
                <a:gridCol w="10425113"/>
              </a:tblGrid>
              <a:tr h="370840">
                <a:tc>
                  <a:txBody>
                    <a:bodyPr/>
                    <a:lstStyle/>
                    <a:p>
                      <a:pPr marL="465455" indent="-465455"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A. 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基因、染色体在生殖过程中均保持完整性和独立性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44500" indent="-444500"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B. 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基因、染色体在体细胞中成对存在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在配子中单个出现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44500" indent="-444500"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C. 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杂合子</a:t>
                      </a: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Aa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中某条染色体缺失后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表现出</a:t>
                      </a: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a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基因控制的性状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65455" indent="-465455"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D. 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基因发生突变而基因所在的染色体没有发生变化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5273" y="4805299"/>
            <a:ext cx="722784" cy="57965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11" name="yt_shape_16011"/>
          <p:cNvSpPr txBox="1"/>
          <p:nvPr/>
        </p:nvSpPr>
        <p:spPr>
          <a:xfrm>
            <a:off x="108171" y="533600"/>
            <a:ext cx="11543998" cy="186390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0365" indent="-380365" algn="l" eaLnBrk="1" latinLnBrk="0" hangingPunct="0">
              <a:lnSpc>
                <a:spcPct val="140000"/>
              </a:lnSpc>
            </a:pP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2. 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摩尔根在果蝇杂交实验中发现了伴性遗传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，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  <a:sym typeface="_⨹_10_853d2"/>
              </a:rPr>
              <a:t>在果蝇野生型与白眼突</a:t>
            </a:r>
            <a:b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</a:b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变体杂交实验中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，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最早能够判断白眼基因位于</a:t>
            </a:r>
            <a:r>
              <a:rPr lang="en-US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X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  <a:sym typeface="_⨹_8_3c5b4"/>
              </a:rPr>
              <a:t>染色体上的最关键</a:t>
            </a:r>
            <a:b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</a:b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实验结果是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（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　　</a:t>
            </a:r>
            <a:r>
              <a:rPr lang="zh-CN" altLang="zh-CN" sz="30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</a:rPr>
              <a:t>）</a:t>
            </a:r>
            <a:endParaRPr lang="zh-CN" altLang="zh-CN" sz="30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6012" name="yt_table_16012" title="H_302.4"/>
          <p:cNvGraphicFramePr>
            <a:graphicFrameLocks noGrp="1"/>
          </p:cNvGraphicFramePr>
          <p:nvPr/>
        </p:nvGraphicFramePr>
        <p:xfrm>
          <a:off x="488524" y="2448296"/>
          <a:ext cx="11543919" cy="3840480"/>
        </p:xfrm>
        <a:graphic>
          <a:graphicData uri="http://schemas.openxmlformats.org/drawingml/2006/table">
            <a:tbl>
              <a:tblPr/>
              <a:tblGrid>
                <a:gridCol w="11543919"/>
              </a:tblGrid>
              <a:tr h="370840">
                <a:tc>
                  <a:txBody>
                    <a:bodyPr/>
                    <a:lstStyle/>
                    <a:p>
                      <a:pPr marL="465455" indent="-465455"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A. 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白眼突变体与野生型杂交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 F</a:t>
                      </a:r>
                      <a:r>
                        <a:rPr lang="en-US" altLang="zh-CN" sz="3000" b="0" i="0" u="non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1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全部表现为野生型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5_bd491"/>
                        </a:rPr>
                        <a:t>雌雄比例为</a:t>
                      </a:r>
                      <a:b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</a:b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1∶1</a:t>
                      </a:r>
                      <a:endParaRPr lang="en-US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44500" indent="-444500"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B. F</a:t>
                      </a:r>
                      <a:r>
                        <a:rPr lang="en-US" altLang="zh-CN" sz="3000" b="0" i="0" u="non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1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雌雄个体相互交配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后代出现性状分离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白眼全部是雄性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44500" indent="-444500"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C. F</a:t>
                      </a:r>
                      <a:r>
                        <a:rPr lang="en-US" altLang="zh-CN" sz="3000" b="0" i="0" u="non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1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雌性与白眼雄性杂交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后代出现白眼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且雌雄比例为</a:t>
                      </a: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1∶1</a:t>
                      </a:r>
                      <a:endParaRPr lang="en-US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Times New Roman" panose="02020603050405020304" pitchFamily="33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65455" indent="-465455" algn="l" eaLnBrk="1" fontAlgn="ctr" latinLnBrk="0" hangingPunct="0">
                        <a:lnSpc>
                          <a:spcPct val="140000"/>
                        </a:lnSpc>
                      </a:pPr>
                      <a:r>
                        <a:rPr lang="en-US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Times New Roman" panose="02020603050405020304" pitchFamily="33"/>
                        </a:rPr>
                        <a:t>D. 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白眼雌性与野生型雄性杂交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后代白眼全部为雄性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  <a:sym typeface="_⨹_6_08678"/>
                        </a:rPr>
                        <a:t>野生型全部为</a:t>
                      </a:r>
                      <a:b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</a:br>
                      <a:r>
                        <a:rPr lang="zh-CN" altLang="zh-CN" sz="30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3"/>
                          <a:ea typeface="微软雅黑" panose="020B0503020204020204" pitchFamily="34" charset="-122"/>
                        </a:rPr>
                        <a:t>雌性</a:t>
                      </a:r>
                      <a:endParaRPr lang="zh-CN" altLang="zh-CN" sz="30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3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1273" y="4078707"/>
            <a:ext cx="722784" cy="57965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15" name="yt_shape_16015"/>
          <p:cNvSpPr txBox="1"/>
          <p:nvPr/>
        </p:nvSpPr>
        <p:spPr>
          <a:xfrm>
            <a:off x="351790" y="528320"/>
            <a:ext cx="11924665" cy="54883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40000"/>
              </a:lnSpc>
            </a:pPr>
            <a:r>
              <a:rPr lang="zh-CN" altLang="zh-CN" sz="3000" b="1" i="0" u="none" dirty="0">
                <a:solidFill>
                  <a:srgbClr val="76923C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【易错提醒】</a:t>
            </a:r>
            <a:r>
              <a:rPr lang="zh-CN" altLang="zh-CN" sz="3000" b="0" i="0" u="none" dirty="0">
                <a:solidFill>
                  <a:srgbClr val="000000"/>
                </a:solidFill>
                <a:effectLst/>
                <a:latin typeface="Times New Roman" panose="02020603050405020304" pitchFamily="33"/>
                <a:ea typeface="微软雅黑" panose="020B0503020204020204" pitchFamily="34" charset="-122"/>
              </a:rPr>
              <a:t>　</a:t>
            </a:r>
            <a:r>
              <a:rPr lang="zh-CN" altLang="zh-CN" sz="3000" b="1" i="0" u="none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基因与染色体的关系</a:t>
            </a:r>
            <a:endParaRPr lang="zh-CN" altLang="zh-CN" sz="3000" b="1" i="0" u="none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12800" indent="-812800" algn="l" eaLnBrk="1" latinLnBrk="0" hangingPunct="0">
              <a:lnSpc>
                <a:spcPct val="140000"/>
              </a:lnSpc>
            </a:pPr>
            <a:r>
              <a:rPr lang="zh-CN" altLang="zh-CN" sz="3000" b="0" i="0" u="none" dirty="0" smtClean="0">
                <a:solidFill>
                  <a:srgbClr val="000000"/>
                </a:solidFill>
                <a:effectLst/>
                <a:latin typeface="仿宋" panose="02010609060101010101" pitchFamily="30" charset="-122"/>
                <a:ea typeface="方正宋三简体" pitchFamily="30"/>
              </a:rPr>
              <a:t>（</a:t>
            </a:r>
            <a:r>
              <a:rPr lang="en-US" altLang="zh-CN" sz="3000" b="0" i="0" u="none" dirty="0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1</a:t>
            </a:r>
            <a:r>
              <a:rPr lang="zh-CN" altLang="zh-CN" sz="3000" b="0" i="0" u="none" dirty="0">
                <a:solidFill>
                  <a:srgbClr val="000000"/>
                </a:solidFill>
                <a:effectLst/>
                <a:latin typeface="仿宋" panose="02010609060101010101" pitchFamily="30" charset="-122"/>
                <a:ea typeface="方正宋三简体" pitchFamily="30"/>
              </a:rPr>
              <a:t>）</a:t>
            </a:r>
            <a:r>
              <a:rPr lang="zh-CN" altLang="zh-CN" sz="3000" b="0" i="0" u="none" dirty="0">
                <a:solidFill>
                  <a:srgbClr val="000000"/>
                </a:solidFill>
                <a:effectLst/>
                <a:latin typeface="Times New Roman" panose="02020603050405020304" pitchFamily="33"/>
                <a:ea typeface="方正宋三简体" pitchFamily="30"/>
                <a:sym typeface="_⨹_26_d6420"/>
              </a:rPr>
              <a:t>基因在染色体上呈线性排列并</a:t>
            </a:r>
            <a:r>
              <a:rPr lang="zh-CN" altLang="zh-CN" sz="3000" b="0" i="0" u="none" dirty="0">
                <a:solidFill>
                  <a:srgbClr val="FF0000"/>
                </a:solidFill>
                <a:effectLst/>
                <a:latin typeface="Times New Roman" panose="02020603050405020304" pitchFamily="33"/>
                <a:ea typeface="方正宋三简体" pitchFamily="30"/>
                <a:sym typeface="_⨹_26_d6420"/>
              </a:rPr>
              <a:t>不能</a:t>
            </a:r>
            <a:r>
              <a:rPr lang="zh-CN" altLang="zh-CN" sz="3000" b="0" i="0" u="none" dirty="0">
                <a:solidFill>
                  <a:srgbClr val="000000"/>
                </a:solidFill>
                <a:effectLst/>
                <a:latin typeface="Times New Roman" panose="02020603050405020304" pitchFamily="33"/>
                <a:ea typeface="方正宋三简体" pitchFamily="30"/>
                <a:sym typeface="_⨹_26_d6420"/>
              </a:rPr>
              <a:t>说明基因与染色体行为之</a:t>
            </a:r>
            <a:br>
              <a:rPr lang="zh-CN" altLang="zh-CN" sz="3000" b="0" i="0" u="none" dirty="0">
                <a:solidFill>
                  <a:srgbClr val="000000"/>
                </a:solidFill>
                <a:effectLst/>
                <a:latin typeface="Times New Roman" panose="02020603050405020304" pitchFamily="33"/>
                <a:ea typeface="方正宋三简体" pitchFamily="30"/>
              </a:rPr>
            </a:br>
            <a:r>
              <a:rPr lang="zh-CN" altLang="zh-CN" sz="3000" b="0" i="0" u="none" dirty="0">
                <a:solidFill>
                  <a:srgbClr val="000000"/>
                </a:solidFill>
                <a:effectLst/>
                <a:latin typeface="Times New Roman" panose="02020603050405020304" pitchFamily="33"/>
                <a:ea typeface="方正宋三简体" pitchFamily="30"/>
              </a:rPr>
              <a:t>间的平行关系。</a:t>
            </a:r>
            <a:endParaRPr lang="zh-CN" altLang="zh-CN" sz="3000" b="0" i="0" u="none" dirty="0">
              <a:solidFill>
                <a:srgbClr val="000000"/>
              </a:solidFill>
              <a:effectLst/>
              <a:latin typeface="Times New Roman" panose="02020603050405020304" pitchFamily="33"/>
              <a:ea typeface="方正宋三简体" pitchFamily="30"/>
            </a:endParaRPr>
          </a:p>
          <a:p>
            <a:pPr marL="951865" indent="-951865" algn="l" eaLnBrk="1" latinLnBrk="0" hangingPunct="0">
              <a:lnSpc>
                <a:spcPct val="140000"/>
              </a:lnSpc>
            </a:pPr>
            <a:r>
              <a:rPr lang="zh-CN" altLang="zh-CN" sz="3000" b="0" i="0" u="none" dirty="0">
                <a:solidFill>
                  <a:srgbClr val="000000"/>
                </a:solidFill>
                <a:effectLst/>
                <a:latin typeface="仿宋" panose="02010609060101010101" pitchFamily="30" charset="-122"/>
                <a:ea typeface="方正宋三简体" pitchFamily="30"/>
              </a:rPr>
              <a:t>（</a:t>
            </a:r>
            <a:r>
              <a:rPr lang="en-US" altLang="zh-CN" sz="3000" b="0" i="0" u="none" dirty="0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2</a:t>
            </a:r>
            <a:r>
              <a:rPr lang="zh-CN" altLang="zh-CN" sz="3000" b="0" i="0" u="none" dirty="0">
                <a:solidFill>
                  <a:srgbClr val="000000"/>
                </a:solidFill>
                <a:effectLst/>
                <a:latin typeface="仿宋" panose="02010609060101010101" pitchFamily="30" charset="-122"/>
                <a:ea typeface="方正宋三简体" pitchFamily="30"/>
              </a:rPr>
              <a:t>）</a:t>
            </a:r>
            <a:r>
              <a:rPr lang="zh-CN" altLang="zh-CN" sz="3000" b="0" i="0" u="none" dirty="0">
                <a:solidFill>
                  <a:srgbClr val="000000"/>
                </a:solidFill>
                <a:effectLst/>
                <a:latin typeface="Times New Roman" panose="02020603050405020304" pitchFamily="33"/>
                <a:ea typeface="方正宋三简体" pitchFamily="30"/>
                <a:sym typeface="_⨹_27_44c20"/>
              </a:rPr>
              <a:t>遗传的染色体学说根据基因与染色体行为之间的平行关系提出</a:t>
            </a:r>
            <a:br>
              <a:rPr lang="zh-CN" altLang="zh-CN" sz="3000" b="0" i="0" u="none" dirty="0">
                <a:solidFill>
                  <a:srgbClr val="000000"/>
                </a:solidFill>
                <a:effectLst/>
                <a:latin typeface="Times New Roman" panose="02020603050405020304" pitchFamily="33"/>
                <a:ea typeface="方正宋三简体" pitchFamily="30"/>
              </a:rPr>
            </a:br>
            <a:r>
              <a:rPr lang="zh-CN" altLang="zh-CN" sz="3000" b="0" i="0" u="none" dirty="0">
                <a:solidFill>
                  <a:srgbClr val="000000"/>
                </a:solidFill>
                <a:effectLst/>
                <a:latin typeface="Times New Roman" panose="02020603050405020304" pitchFamily="33"/>
                <a:ea typeface="方正宋三简体" pitchFamily="30"/>
              </a:rPr>
              <a:t>了基因在染色体上的可能性</a:t>
            </a:r>
            <a:r>
              <a:rPr lang="zh-CN" altLang="zh-CN" sz="3000" b="0" i="0" u="none" dirty="0">
                <a:solidFill>
                  <a:srgbClr val="000000"/>
                </a:solidFill>
                <a:effectLst/>
                <a:latin typeface="仿宋" panose="02010609060101010101" pitchFamily="30" charset="-122"/>
                <a:ea typeface="方正宋三简体" pitchFamily="30"/>
              </a:rPr>
              <a:t>，</a:t>
            </a:r>
            <a:r>
              <a:rPr lang="zh-CN" altLang="zh-CN" sz="3000" b="0" i="0" u="none" dirty="0">
                <a:solidFill>
                  <a:srgbClr val="000000"/>
                </a:solidFill>
                <a:effectLst/>
                <a:latin typeface="Times New Roman" panose="02020603050405020304" pitchFamily="33"/>
                <a:ea typeface="方正宋三简体" pitchFamily="30"/>
              </a:rPr>
              <a:t>但并</a:t>
            </a:r>
            <a:r>
              <a:rPr lang="zh-CN" altLang="zh-CN" sz="3000" b="0" i="0" u="none" dirty="0">
                <a:solidFill>
                  <a:srgbClr val="FF0000"/>
                </a:solidFill>
                <a:effectLst/>
                <a:latin typeface="Times New Roman" panose="02020603050405020304" pitchFamily="33"/>
                <a:ea typeface="方正宋三简体" pitchFamily="30"/>
              </a:rPr>
              <a:t>没有证实</a:t>
            </a:r>
            <a:r>
              <a:rPr lang="zh-CN" altLang="zh-CN" sz="3000" b="0" i="0" u="none" dirty="0">
                <a:solidFill>
                  <a:srgbClr val="000000"/>
                </a:solidFill>
                <a:effectLst/>
                <a:latin typeface="Times New Roman" panose="02020603050405020304" pitchFamily="33"/>
                <a:ea typeface="方正宋三简体" pitchFamily="30"/>
              </a:rPr>
              <a:t>基因在染色体上。</a:t>
            </a:r>
            <a:endParaRPr lang="zh-CN" altLang="zh-CN" sz="3000" b="0" i="0" u="none" dirty="0">
              <a:solidFill>
                <a:srgbClr val="000000"/>
              </a:solidFill>
              <a:effectLst/>
              <a:latin typeface="Times New Roman" panose="02020603050405020304" pitchFamily="33"/>
              <a:ea typeface="方正宋三简体" pitchFamily="30"/>
            </a:endParaRPr>
          </a:p>
          <a:p>
            <a:pPr marL="951865" indent="-951865" algn="l" eaLnBrk="1" latinLnBrk="0" hangingPunct="0">
              <a:lnSpc>
                <a:spcPct val="140000"/>
              </a:lnSpc>
            </a:pPr>
            <a:r>
              <a:rPr lang="zh-CN" altLang="zh-CN" sz="3000" b="0" i="0" u="none" dirty="0">
                <a:solidFill>
                  <a:srgbClr val="000000"/>
                </a:solidFill>
                <a:effectLst/>
                <a:latin typeface="仿宋" panose="02010609060101010101" pitchFamily="30" charset="-122"/>
                <a:ea typeface="方正宋三简体" pitchFamily="30"/>
              </a:rPr>
              <a:t>（</a:t>
            </a:r>
            <a:r>
              <a:rPr lang="en-US" altLang="zh-CN" sz="3000" b="0" i="0" u="none" dirty="0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3</a:t>
            </a:r>
            <a:r>
              <a:rPr lang="zh-CN" altLang="zh-CN" sz="3000" b="0" i="0" u="none" dirty="0">
                <a:solidFill>
                  <a:srgbClr val="000000"/>
                </a:solidFill>
                <a:effectLst/>
                <a:latin typeface="仿宋" panose="02010609060101010101" pitchFamily="30" charset="-122"/>
                <a:ea typeface="方正宋三简体" pitchFamily="30"/>
              </a:rPr>
              <a:t>）</a:t>
            </a:r>
            <a:r>
              <a:rPr lang="en-US" altLang="zh-CN" sz="3000" b="0" i="0" u="none" dirty="0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X</a:t>
            </a:r>
            <a:r>
              <a:rPr lang="zh-CN" altLang="zh-CN" sz="3000" b="0" i="0" u="none" dirty="0">
                <a:solidFill>
                  <a:srgbClr val="000000"/>
                </a:solidFill>
                <a:effectLst/>
                <a:latin typeface="Times New Roman" panose="02020603050405020304" pitchFamily="33"/>
                <a:ea typeface="方正宋三简体" pitchFamily="30"/>
              </a:rPr>
              <a:t>染色体上基因的遗传也遵循孟德尔定律。</a:t>
            </a:r>
            <a:endParaRPr lang="zh-CN" altLang="zh-CN" sz="3000" b="0" i="0" u="none" dirty="0">
              <a:solidFill>
                <a:srgbClr val="000000"/>
              </a:solidFill>
              <a:effectLst/>
              <a:latin typeface="Times New Roman" panose="02020603050405020304" pitchFamily="33"/>
              <a:ea typeface="方正宋三简体" pitchFamily="30"/>
            </a:endParaRPr>
          </a:p>
          <a:p>
            <a:pPr marL="951865" indent="-951865" algn="l" eaLnBrk="1" latinLnBrk="0" hangingPunct="0">
              <a:lnSpc>
                <a:spcPct val="140000"/>
              </a:lnSpc>
            </a:pPr>
            <a:r>
              <a:rPr lang="zh-CN" altLang="zh-CN" sz="3000" b="0" i="0" u="none" spc="150" dirty="0">
                <a:solidFill>
                  <a:srgbClr val="000000"/>
                </a:solidFill>
                <a:effectLst/>
                <a:latin typeface="仿宋" panose="02010609060101010101" pitchFamily="30" charset="-122"/>
                <a:ea typeface="方正宋三简体" pitchFamily="30"/>
              </a:rPr>
              <a:t>（</a:t>
            </a:r>
            <a:r>
              <a:rPr lang="en-US" altLang="zh-CN" sz="3000" b="0" i="0" u="none" spc="150" dirty="0">
                <a:solidFill>
                  <a:srgbClr val="000000"/>
                </a:solidFill>
                <a:effectLst/>
                <a:latin typeface="Times New Roman" panose="02020603050405020304" pitchFamily="33"/>
                <a:ea typeface="Times New Roman" panose="02020603050405020304" pitchFamily="33"/>
              </a:rPr>
              <a:t>4</a:t>
            </a:r>
            <a:r>
              <a:rPr lang="zh-CN" altLang="zh-CN" sz="3000" b="0" i="0" u="none" spc="150" dirty="0">
                <a:solidFill>
                  <a:srgbClr val="000000"/>
                </a:solidFill>
                <a:effectLst/>
                <a:latin typeface="仿宋" panose="02010609060101010101" pitchFamily="30" charset="-122"/>
                <a:ea typeface="方正宋三简体" pitchFamily="30"/>
              </a:rPr>
              <a:t>）</a:t>
            </a:r>
            <a:r>
              <a:rPr lang="zh-CN" altLang="zh-CN" sz="3000" b="0" i="0" u="none" spc="150" dirty="0">
                <a:solidFill>
                  <a:srgbClr val="000000"/>
                </a:solidFill>
                <a:effectLst/>
                <a:latin typeface="Times New Roman" panose="02020603050405020304" pitchFamily="33"/>
                <a:ea typeface="方正宋三简体" pitchFamily="30"/>
              </a:rPr>
              <a:t>摩尔根证明基因在染色体上的实验过程也是利用的假说</a:t>
            </a:r>
            <a:r>
              <a:rPr lang="zh-CN" altLang="zh-CN" sz="3000" b="0" i="0" u="none" spc="150" dirty="0">
                <a:solidFill>
                  <a:srgbClr val="000000"/>
                </a:solidFill>
                <a:effectLst/>
                <a:latin typeface="仿宋" panose="02010609060101010101" pitchFamily="30" charset="-122"/>
                <a:ea typeface="方正宋三简体" pitchFamily="30"/>
              </a:rPr>
              <a:t>—</a:t>
            </a:r>
            <a:r>
              <a:rPr lang="zh-CN" altLang="zh-CN" sz="3000" b="0" i="0" u="none" spc="150" dirty="0">
                <a:solidFill>
                  <a:srgbClr val="000000"/>
                </a:solidFill>
                <a:effectLst/>
                <a:latin typeface="Times New Roman" panose="02020603050405020304" pitchFamily="33"/>
                <a:ea typeface="方正宋三简体" pitchFamily="30"/>
                <a:sym typeface="_⨹_1_463c6"/>
              </a:rPr>
              <a:t>演</a:t>
            </a:r>
            <a:br>
              <a:rPr lang="zh-CN" altLang="zh-CN" sz="3000" b="0" i="0" u="none" spc="150" dirty="0">
                <a:solidFill>
                  <a:srgbClr val="000000"/>
                </a:solidFill>
                <a:effectLst/>
                <a:latin typeface="Times New Roman" panose="02020603050405020304" pitchFamily="33"/>
                <a:ea typeface="方正宋三简体" pitchFamily="30"/>
              </a:rPr>
            </a:br>
            <a:r>
              <a:rPr lang="zh-CN" altLang="zh-CN" sz="3000" b="0" i="0" u="none" spc="150" dirty="0">
                <a:solidFill>
                  <a:srgbClr val="000000"/>
                </a:solidFill>
                <a:effectLst/>
                <a:latin typeface="Times New Roman" panose="02020603050405020304" pitchFamily="33"/>
                <a:ea typeface="方正宋三简体" pitchFamily="30"/>
              </a:rPr>
              <a:t>绎法。</a:t>
            </a:r>
            <a:endParaRPr lang="zh-CN" altLang="zh-CN" sz="3000" b="0" i="0" u="none" spc="150" dirty="0">
              <a:solidFill>
                <a:srgbClr val="000000"/>
              </a:solidFill>
              <a:effectLst/>
              <a:latin typeface="Times New Roman" panose="02020603050405020304" pitchFamily="33"/>
              <a:ea typeface="方正宋三简体" pitchFamily="3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0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0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0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TABLE_ENDDRAG_ORIGIN_RECT" val="943*195"/>
  <p:tag name="TABLE_ENDDRAG_RECT" val="11*127*943*195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3299</Words>
  <Application>WPS 演示</Application>
  <PresentationFormat>宽屏</PresentationFormat>
  <Paragraphs>282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72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19</vt:i4>
      </vt:variant>
    </vt:vector>
  </HeadingPairs>
  <TitlesOfParts>
    <vt:vector size="96" baseType="lpstr">
      <vt:lpstr>Arial</vt:lpstr>
      <vt:lpstr>宋体</vt:lpstr>
      <vt:lpstr>Wingdings</vt:lpstr>
      <vt:lpstr>等线</vt:lpstr>
      <vt:lpstr>微软雅黑</vt:lpstr>
      <vt:lpstr>阿里巴巴普惠体</vt:lpstr>
      <vt:lpstr>OPPOSans H</vt:lpstr>
      <vt:lpstr>OPPOSans R</vt:lpstr>
      <vt:lpstr>Times New Roman</vt:lpstr>
      <vt:lpstr>黑体</vt:lpstr>
      <vt:lpstr>楷体</vt:lpstr>
      <vt:lpstr>,isEnd</vt:lpstr>
      <vt:lpstr>Segoe Print</vt:lpstr>
      <vt:lpstr>_⨹_2_b2675,isEnd</vt:lpstr>
      <vt:lpstr>_⨹_1_18c67,isEnd</vt:lpstr>
      <vt:lpstr>_⨹_7_d2f0e,isEnd</vt:lpstr>
      <vt:lpstr>_⨹_2_b6e00,isEnd</vt:lpstr>
      <vt:lpstr>_⨹_11_44d1a,isEnd</vt:lpstr>
      <vt:lpstr>_⨹_10_d7f6e,isEnd</vt:lpstr>
      <vt:lpstr>,isEnd,isEnd</vt:lpstr>
      <vt:lpstr>_⨹_29_ce70a</vt:lpstr>
      <vt:lpstr>_⨹_5_8706c</vt:lpstr>
      <vt:lpstr>隶书</vt:lpstr>
      <vt:lpstr>_⨹_16_b5c75</vt:lpstr>
      <vt:lpstr>_⨹_10_853d2</vt:lpstr>
      <vt:lpstr>_⨹_8_3c5b4</vt:lpstr>
      <vt:lpstr>_⨹_5_bd491</vt:lpstr>
      <vt:lpstr>_⨹_6_08678</vt:lpstr>
      <vt:lpstr>仿宋</vt:lpstr>
      <vt:lpstr>方正宋三简体</vt:lpstr>
      <vt:lpstr>_⨹_26_d6420</vt:lpstr>
      <vt:lpstr>_⨹_27_44c20</vt:lpstr>
      <vt:lpstr>_⨹_1_463c6</vt:lpstr>
      <vt:lpstr>_⨹_7_a205d,isEnd</vt:lpstr>
      <vt:lpstr>_⨹_1_27360,isEnd</vt:lpstr>
      <vt:lpstr>_⨹_7_31c34,isEnd</vt:lpstr>
      <vt:lpstr>_⨹_7_77655,isEnd</vt:lpstr>
      <vt:lpstr>_⨹_3_cee2a,isEnd</vt:lpstr>
      <vt:lpstr>_⨹_4_b5c07,isEnd</vt:lpstr>
      <vt:lpstr>_⨹_11_a81c4,isEnd</vt:lpstr>
      <vt:lpstr>_⨹_2_f6428</vt:lpstr>
      <vt:lpstr>_⨹_7_1a0f5,isEnd</vt:lpstr>
      <vt:lpstr>_⨹_7_96190,isEnd</vt:lpstr>
      <vt:lpstr>_⨹_4_2bf8b,isEnd</vt:lpstr>
      <vt:lpstr>_⨹_7_af9bc,isEnd</vt:lpstr>
      <vt:lpstr>_⨹_7_05002,isEnd</vt:lpstr>
      <vt:lpstr>_⨹_2_cd960,isEnd</vt:lpstr>
      <vt:lpstr>_⨹_2_50bd3,isEnd</vt:lpstr>
      <vt:lpstr>_⨹_5_053d5,isEnd</vt:lpstr>
      <vt:lpstr>_⨹_1_91822,isEnd</vt:lpstr>
      <vt:lpstr>_⨹_3_bcc87,isEnd</vt:lpstr>
      <vt:lpstr>_⨹_6_8a846,isEnd</vt:lpstr>
      <vt:lpstr>_⨹_2_301bc</vt:lpstr>
      <vt:lpstr>_⨹_6_750ee</vt:lpstr>
      <vt:lpstr>_⨹_3_293f3</vt:lpstr>
      <vt:lpstr>_⨹_5_b554d</vt:lpstr>
      <vt:lpstr>_⨹_5_74bde</vt:lpstr>
      <vt:lpstr>_⨹_9_8907f</vt:lpstr>
      <vt:lpstr>_⨹_13_105bc</vt:lpstr>
      <vt:lpstr>_⨹_9_8202e</vt:lpstr>
      <vt:lpstr>_⨹_11_95d30</vt:lpstr>
      <vt:lpstr>_⨹_1_f4425</vt:lpstr>
      <vt:lpstr>_⨹_1_49e6d</vt:lpstr>
      <vt:lpstr>_⨹_1_9bf85,isEnd</vt:lpstr>
      <vt:lpstr>_⨹_4_88117,isEnd</vt:lpstr>
      <vt:lpstr>_⨹_2_75f93,isEnd</vt:lpstr>
      <vt:lpstr>_⨹_19_7057e,isEnd</vt:lpstr>
      <vt:lpstr>W:7.505039,H:50.4</vt:lpstr>
      <vt:lpstr>_⨹_4_0d151</vt:lpstr>
      <vt:lpstr>_⨹_11_ab372</vt:lpstr>
      <vt:lpstr>Arial Unicode MS</vt:lpstr>
      <vt:lpstr>Calibri</vt:lpstr>
      <vt:lpstr>Office 主题​​</vt:lpstr>
      <vt:lpstr>自定义设计方案</vt:lpstr>
      <vt:lpstr>1_自定义设计方案</vt:lpstr>
      <vt:lpstr>2_自定义设计方案</vt:lpstr>
      <vt:lpstr>3_自定义设计方案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administered</dc:creator>
  <cp:lastModifiedBy>LQX</cp:lastModifiedBy>
  <cp:revision>56</cp:revision>
  <dcterms:created xsi:type="dcterms:W3CDTF">2023-12-15T00:48:00Z</dcterms:created>
  <dcterms:modified xsi:type="dcterms:W3CDTF">2024-10-08T07:24:47Z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A9A55464014940A78E570E6CEF27B8AF</vt:lpwstr>
  </property>
  <property fmtid="{D5CDD505-2E9C-101B-9397-08002B2CF9AE}" pid="3" name="KSOProductBuildVer">
    <vt:lpwstr>2052-11.8.2.11718</vt:lpwstr>
  </property>
</Properties>
</file>