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43"/>
  </p:handoutMasterIdLst>
  <p:sldIdLst>
    <p:sldId id="256" r:id="rId7"/>
    <p:sldId id="258" r:id="rId8"/>
    <p:sldId id="265" r:id="rId9"/>
    <p:sldId id="346" r:id="rId10"/>
    <p:sldId id="347" r:id="rId11"/>
    <p:sldId id="348" r:id="rId12"/>
    <p:sldId id="271" r:id="rId13"/>
    <p:sldId id="317" r:id="rId14"/>
    <p:sldId id="318" r:id="rId15"/>
    <p:sldId id="319" r:id="rId16"/>
    <p:sldId id="277" r:id="rId17"/>
    <p:sldId id="349" r:id="rId18"/>
    <p:sldId id="278" r:id="rId19"/>
    <p:sldId id="279" r:id="rId20"/>
    <p:sldId id="280" r:id="rId21"/>
    <p:sldId id="282" r:id="rId22"/>
    <p:sldId id="283" r:id="rId23"/>
    <p:sldId id="284" r:id="rId24"/>
    <p:sldId id="289" r:id="rId25"/>
    <p:sldId id="354" r:id="rId26"/>
    <p:sldId id="290" r:id="rId27"/>
    <p:sldId id="291" r:id="rId28"/>
    <p:sldId id="292" r:id="rId29"/>
    <p:sldId id="295" r:id="rId30"/>
    <p:sldId id="297" r:id="rId31"/>
    <p:sldId id="298" r:id="rId32"/>
    <p:sldId id="299" r:id="rId33"/>
    <p:sldId id="325" r:id="rId34"/>
    <p:sldId id="300" r:id="rId35"/>
    <p:sldId id="301" r:id="rId36"/>
    <p:sldId id="327" r:id="rId37"/>
    <p:sldId id="328" r:id="rId38"/>
    <p:sldId id="262" r:id="rId39"/>
    <p:sldId id="302" r:id="rId40"/>
    <p:sldId id="304" r:id="rId41"/>
    <p:sldId id="360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>
      <p:cViewPr>
        <p:scale>
          <a:sx n="75" d="100"/>
          <a:sy n="75" d="100"/>
        </p:scale>
        <p:origin x="13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25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087" y="2987946"/>
            <a:ext cx="1026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第20课时　基因的自由组合定律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0" name="yt_shape_15500"/>
          <p:cNvSpPr txBox="1"/>
          <p:nvPr/>
        </p:nvSpPr>
        <p:spPr>
          <a:xfrm>
            <a:off x="-298450" y="383540"/>
            <a:ext cx="7774305" cy="186880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设计测交实验进行假说验证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方法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测交法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测交图解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4" name="yt_image_1550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82965" y="1431559"/>
            <a:ext cx="7050247" cy="45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591926" y="3069046"/>
            <a:ext cx="418226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45591" y="3083330"/>
            <a:ext cx="418226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60463" y="3083330"/>
            <a:ext cx="418226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22852" y="3083330"/>
            <a:ext cx="418226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06215" y="4235856"/>
            <a:ext cx="703974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60463" y="4235855"/>
            <a:ext cx="703974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75293" y="4235855"/>
            <a:ext cx="703974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918238" y="4263076"/>
            <a:ext cx="625812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80350" y="4640572"/>
            <a:ext cx="62581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60463" y="5038939"/>
            <a:ext cx="62581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73342" y="4640572"/>
            <a:ext cx="62581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53455" y="5038939"/>
            <a:ext cx="62581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86221" y="4640572"/>
            <a:ext cx="62581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966334" y="5038939"/>
            <a:ext cx="625812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38154" y="5386875"/>
            <a:ext cx="4616995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05" name="yt_shape_15505"/>
          <p:cNvSpPr txBox="1"/>
          <p:nvPr/>
        </p:nvSpPr>
        <p:spPr>
          <a:xfrm>
            <a:off x="-434340" y="5752465"/>
            <a:ext cx="11075035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结果分析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得出结论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进行测交实验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结果与演绎结果相符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假说成立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2aaba"/>
              </a:rPr>
              <a:t>得出自由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组合定律。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7" name="yt_shape_15507"/>
          <p:cNvSpPr txBox="1"/>
          <p:nvPr/>
        </p:nvSpPr>
        <p:spPr>
          <a:xfrm>
            <a:off x="324000" y="226895"/>
            <a:ext cx="6155531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自由组合定律的细胞学基础及实质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细胞学基础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5509" name="yt_image_15509" title="H_598.736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00780" y="950595"/>
            <a:ext cx="5956935" cy="58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1" name="yt_shape_15511"/>
          <p:cNvSpPr txBox="1"/>
          <p:nvPr/>
        </p:nvSpPr>
        <p:spPr>
          <a:xfrm>
            <a:off x="324000" y="432000"/>
            <a:ext cx="596253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实质、发生时间及适用范围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5512" name="yt_image_15512" title="H_469.5895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30862" y="1241728"/>
            <a:ext cx="8109983" cy="50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430577" y="3429551"/>
            <a:ext cx="77340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062527" y="3429551"/>
            <a:ext cx="77340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068392" y="3428367"/>
            <a:ext cx="77340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34543" y="3917317"/>
            <a:ext cx="380408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09977" y="5423451"/>
            <a:ext cx="265932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4" name="yt_shape_15514"/>
          <p:cNvSpPr txBox="1"/>
          <p:nvPr/>
        </p:nvSpPr>
        <p:spPr>
          <a:xfrm>
            <a:off x="324071" y="432095"/>
            <a:ext cx="11924914" cy="5942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3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基因的分离和自由组合使得子代基因型和表型有多种可能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3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在遗传过程中控制生物体相同性状的成对基因彼此分离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e74c3"/>
              </a:rPr>
              <a:t>控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制不同性状的基因能够自由组合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1_c0f18"/>
              </a:rPr>
              <a:t>从而出现了在亲本中不曾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存在的新的组合形式。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3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6_9e19a"/>
              </a:rPr>
              <a:t>来源于不同亲本的控制不同性状的基因能够在产生子代的过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程中组合成多种配子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随着配子的随机结合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f1334"/>
              </a:rPr>
              <a:t>子代将产生多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种多样的基因型和表型。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3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6_deb90"/>
              </a:rPr>
              <a:t>基因的分离和自由组合过程让进行有性生殖的生物产生更为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多样化的子代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从而适应多变的环境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22369"/>
              </a:rPr>
              <a:t>对生物的适应和进化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有着重要的意义。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8" name="yt_shape_15518"/>
          <p:cNvSpPr txBox="1"/>
          <p:nvPr/>
        </p:nvSpPr>
        <p:spPr>
          <a:xfrm>
            <a:off x="324000" y="432000"/>
            <a:ext cx="8655575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孟德尔遗传规律的应用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运用于杂交育种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把优良性状组合在一起。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5520" name="yt_image_15520" title="H_114.1070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61011" y="1951549"/>
            <a:ext cx="8673177" cy="10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22" name="yt_shape_15522"/>
          <p:cNvSpPr txBox="1"/>
          <p:nvPr/>
        </p:nvSpPr>
        <p:spPr>
          <a:xfrm>
            <a:off x="324071" y="3337551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指导医学实践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9_ede3e"/>
              </a:rPr>
              <a:t>为优生优育、遗传病的防治提供理论依据。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分析两种或两种以上遗传病的传递规律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92b0f"/>
              </a:rPr>
              <a:t>推测基因型和表型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的比例及群体发病率。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3" name="yt_image_1552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94400" y="68583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26" name="yt_shape_15526"/>
          <p:cNvSpPr txBox="1"/>
          <p:nvPr/>
        </p:nvSpPr>
        <p:spPr>
          <a:xfrm>
            <a:off x="324071" y="1376927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两对相对性状的杂交实验中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不属于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产生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9∶3∶3∶1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e7cf9"/>
              </a:rPr>
              <a:t>性状分离比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的必备条件的是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527" name="yt_table_15527" title="H_201.6"/>
          <p:cNvGraphicFramePr>
            <a:graphicFrameLocks noGrp="1"/>
          </p:cNvGraphicFramePr>
          <p:nvPr/>
        </p:nvGraphicFramePr>
        <p:xfrm>
          <a:off x="704424" y="2645292"/>
          <a:ext cx="8688388" cy="2560320"/>
        </p:xfrm>
        <a:graphic>
          <a:graphicData uri="http://schemas.openxmlformats.org/drawingml/2006/table">
            <a:tbl>
              <a:tblPr/>
              <a:tblGrid>
                <a:gridCol w="8688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各种精子与各种卵细胞的结合机会均等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控制不同性状基因的分离与组合互不干扰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环境对各表型个体的生存和繁殖的影响相同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控制不同性状的基因在所有体细胞中均能表达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795" y="480148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0" name="yt_shape_15530"/>
          <p:cNvSpPr txBox="1"/>
          <p:nvPr/>
        </p:nvSpPr>
        <p:spPr>
          <a:xfrm>
            <a:off x="323850" y="431800"/>
            <a:ext cx="11609705" cy="3156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稽阳联谊学校高三期中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为进行杂交模拟实验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41515"/>
              </a:rPr>
              <a:t>用四个桶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分别代表四个亲本的生殖器官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每个桶内有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个乒乓球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19910"/>
              </a:rPr>
              <a:t>如图所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乒乓球数量以所给数值为准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每个球代表一个配子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631bb"/>
              </a:rPr>
              <a:t>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9_2bc09"/>
              </a:rPr>
              <a:t>示一对等位基因。某同学从两个桶内各抓取一球组合记录并多次重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复。下列叙述错误的是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3" name="yt_image_15531_skip" title="H_167.8422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57388" y="2564330"/>
            <a:ext cx="7940195" cy="21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532" name="yt_table_15532_skip" title="H_302.4"/>
          <p:cNvGraphicFramePr>
            <a:graphicFrameLocks noGrp="1"/>
          </p:cNvGraphicFramePr>
          <p:nvPr/>
        </p:nvGraphicFramePr>
        <p:xfrm>
          <a:off x="600919" y="4657991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从桶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和桶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3_d53ba"/>
                        </a:rPr>
                        <a:t>中各取一球组合可模拟孟德尔单因子杂交实验中亲本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间的杂交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若要模拟孟德尔实验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4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自交还需一个桶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1_c1bce"/>
                        </a:rPr>
                        <a:t>桶中所装小球情况可与桶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一致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可用桶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进行模拟测交实验以确定桶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中配子的类型及比例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代表的生殖器官所对应的个体可能为四倍体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643" y="570392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5" name="yt_shape_15535"/>
          <p:cNvSpPr txBox="1"/>
          <p:nvPr/>
        </p:nvSpPr>
        <p:spPr>
          <a:xfrm>
            <a:off x="323850" y="262890"/>
            <a:ext cx="11544300" cy="3156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2020·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23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某植物的野生型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AABBcc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59744"/>
              </a:rPr>
              <a:t>有成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通过诱变等技术获得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个无成分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的稳定遗传突变体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1e362"/>
              </a:rPr>
              <a:t>甲、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乙和丙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。突变体之间相互杂交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2600" b="0" i="0" u="none" spc="150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均无成分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45333"/>
              </a:rPr>
              <a:t>。然后选其中一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组杂交的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2600" b="0" i="0" u="none" spc="150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AaBbCc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作为亲本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分别与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01d74"/>
              </a:rPr>
              <a:t>个突变体进行杂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交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结果见下表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2600" b="0" i="0" u="none" spc="15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536" name="yt_table_15536" title="H_230.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4000" y="2514737"/>
          <a:ext cx="11543998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07832"/>
                <a:gridCol w="2763827"/>
                <a:gridCol w="5372339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杂交编号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杂交组合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子代表现型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株数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甲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199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无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602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6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乙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101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无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699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Ⅲ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丙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无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795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4" name="yt_shape_15538"/>
          <p:cNvSpPr txBox="1"/>
          <p:nvPr/>
        </p:nvSpPr>
        <p:spPr>
          <a:xfrm>
            <a:off x="0" y="4455932"/>
            <a:ext cx="11924914" cy="4592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hangingPunct="0">
              <a:lnSpc>
                <a:spcPct val="14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zh-CN" altLang="zh-CN" sz="2600" dirty="0">
                <a:solidFill>
                  <a:srgbClr val="000000"/>
                </a:solidFill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en-US" altLang="zh-CN" sz="2600" dirty="0">
                <a:solidFill>
                  <a:srgbClr val="000000"/>
                </a:solidFill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33"/>
                <a:ea typeface="楷体" panose="02010609060101010101" pitchFamily="30" charset="-122"/>
              </a:rPr>
              <a:t>有</a:t>
            </a:r>
            <a:r>
              <a:rPr lang="en-US" altLang="zh-CN" sz="2600" dirty="0">
                <a:solidFill>
                  <a:srgbClr val="000000"/>
                </a:solidFill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33"/>
                <a:ea typeface="楷体" panose="02010609060101010101" pitchFamily="30" charset="-122"/>
              </a:rPr>
              <a:t>表示有成分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dirty="0">
                <a:solidFill>
                  <a:srgbClr val="000000"/>
                </a:solidFill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en-US" altLang="zh-CN" sz="2600" dirty="0">
                <a:solidFill>
                  <a:srgbClr val="000000"/>
                </a:solidFill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33"/>
                <a:ea typeface="楷体" panose="02010609060101010101" pitchFamily="30" charset="-122"/>
              </a:rPr>
              <a:t>无</a:t>
            </a:r>
            <a:r>
              <a:rPr lang="en-US" altLang="zh-CN" sz="2600" dirty="0">
                <a:solidFill>
                  <a:srgbClr val="000000"/>
                </a:solidFill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33"/>
                <a:ea typeface="楷体" panose="02010609060101010101" pitchFamily="30" charset="-122"/>
              </a:rPr>
              <a:t>表示无成分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33"/>
                <a:ea typeface="楷体" panose="02010609060101010101" pitchFamily="30" charset="-122"/>
              </a:rPr>
              <a:t>。</a:t>
            </a:r>
            <a:endParaRPr lang="zh-CN" altLang="zh-CN" sz="2600" dirty="0">
              <a:solidFill>
                <a:srgbClr val="000000"/>
              </a:solidFill>
              <a:latin typeface="Times New Roman" panose="02020603050405020304" pitchFamily="33"/>
              <a:ea typeface="楷体" panose="02010609060101010101" pitchFamily="30" charset="-122"/>
            </a:endParaRPr>
          </a:p>
        </p:txBody>
      </p:sp>
      <p:sp>
        <p:nvSpPr>
          <p:cNvPr id="15538" name="yt_shape_15538"/>
          <p:cNvSpPr txBox="1"/>
          <p:nvPr/>
        </p:nvSpPr>
        <p:spPr>
          <a:xfrm>
            <a:off x="267335" y="5006975"/>
            <a:ext cx="11609705" cy="127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6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用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杂交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Ⅰ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子代中有成分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植株与杂交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Ⅱ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子代中有成分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植株杂交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bcae8"/>
              </a:rPr>
              <a:t>理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论上其后代中有成分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植株所占比例为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540" name="yt_table_15540" title="H_100.8"/>
          <p:cNvGraphicFramePr>
            <a:graphicFrameLocks noGrp="1"/>
          </p:cNvGraphicFramePr>
          <p:nvPr/>
        </p:nvGraphicFramePr>
        <p:xfrm>
          <a:off x="774700" y="6144260"/>
          <a:ext cx="8444865" cy="554355"/>
        </p:xfrm>
        <a:graphic>
          <a:graphicData uri="http://schemas.openxmlformats.org/drawingml/2006/table">
            <a:tbl>
              <a:tblPr/>
              <a:tblGrid>
                <a:gridCol w="3832860"/>
                <a:gridCol w="2306320"/>
                <a:gridCol w="2305685"/>
              </a:tblGrid>
              <a:tr h="544195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21/32           B.9/16</a:t>
                      </a:r>
                      <a:endParaRPr lang="en-US" altLang="zh-CN" sz="2600" b="0" i="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3/8</a:t>
                      </a:r>
                      <a:endParaRPr lang="en-US" altLang="zh-CN" sz="2600" b="0" i="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2600" b="0" i="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3/4</a:t>
                      </a:r>
                      <a:endParaRPr lang="en-US" altLang="zh-CN" sz="2600" b="0" i="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883" y="621665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5" name="yt_image_15545" title="H_108.83339"/>
          <p:cNvPicPr>
            <a:picLocks noChangeAspect="1" noChangeArrowheads="1"/>
          </p:cNvPicPr>
          <p:nvPr/>
        </p:nvPicPr>
        <p:blipFill>
          <a:blip r:embed="rId1" cstate="print"/>
          <a:srcRect t="11438"/>
          <a:stretch>
            <a:fillRect/>
          </a:stretch>
        </p:blipFill>
        <p:spPr bwMode="auto">
          <a:xfrm>
            <a:off x="179070" y="617220"/>
            <a:ext cx="8018145" cy="11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43" name="yt_shape_15543"/>
          <p:cNvSpPr txBox="1"/>
          <p:nvPr/>
        </p:nvSpPr>
        <p:spPr>
          <a:xfrm>
            <a:off x="517040" y="-49905"/>
            <a:ext cx="11543998" cy="704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 dirty="0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自由组合定律的常规解题</a:t>
            </a:r>
            <a:r>
              <a:rPr lang="zh-CN" altLang="zh-CN" sz="3000" b="1" i="0" u="none" dirty="0" smtClean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547" name="yt_image_15547" title="H_47.987717"/>
          <p:cNvPicPr>
            <a:picLocks noChangeAspect="1" noChangeArrowheads="1"/>
          </p:cNvPicPr>
          <p:nvPr/>
        </p:nvPicPr>
        <p:blipFill>
          <a:blip r:embed="rId2" cstate="print"/>
          <a:srcRect t="23958"/>
          <a:stretch>
            <a:fillRect/>
          </a:stretch>
        </p:blipFill>
        <p:spPr bwMode="auto">
          <a:xfrm>
            <a:off x="275590" y="1894840"/>
            <a:ext cx="207708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49" name="yt_shape_15549"/>
          <p:cNvSpPr txBox="1"/>
          <p:nvPr/>
        </p:nvSpPr>
        <p:spPr>
          <a:xfrm>
            <a:off x="324071" y="2221645"/>
            <a:ext cx="11924914" cy="1289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适用范围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两对或两对以上的基因独立遗传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c02c5"/>
              </a:rPr>
              <a:t>并且不存在相互作用</a:t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如导致配子致死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800" b="0" i="0" u="none" dirty="0" smtClean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6" name="yt_shape_15543"/>
          <p:cNvSpPr txBox="1"/>
          <p:nvPr/>
        </p:nvSpPr>
        <p:spPr>
          <a:xfrm>
            <a:off x="1632100" y="804011"/>
            <a:ext cx="6928615" cy="1037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hangingPunct="0"/>
            <a:r>
              <a:rPr lang="en-US" altLang="zh-CN" sz="2800" spc="150" dirty="0">
                <a:solidFill>
                  <a:srgbClr val="000000"/>
                </a:solidFill>
                <a:latin typeface="黑体" panose="02010609060101010101" pitchFamily="30" charset="-122"/>
                <a:ea typeface="黑体" panose="02010609060101010101" pitchFamily="30" charset="-122"/>
              </a:rPr>
              <a:t>“</a:t>
            </a:r>
            <a:r>
              <a:rPr lang="zh-CN" altLang="zh-CN" sz="2800" b="1" spc="1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拆分组合法</a:t>
            </a:r>
            <a:r>
              <a:rPr lang="en-US" altLang="zh-CN" sz="2800" spc="150" dirty="0">
                <a:solidFill>
                  <a:srgbClr val="000000"/>
                </a:solidFill>
                <a:latin typeface="黑体" panose="02010609060101010101" pitchFamily="30" charset="-122"/>
                <a:ea typeface="黑体" panose="02010609060101010101" pitchFamily="30" charset="-122"/>
              </a:rPr>
              <a:t>”——</a:t>
            </a:r>
            <a:r>
              <a:rPr lang="zh-CN" altLang="zh-CN" sz="2800" b="1" spc="1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已知亲代基因型求</a:t>
            </a:r>
            <a:endParaRPr lang="en-US" altLang="zh-CN" sz="2800" b="1" spc="1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/>
            <a:r>
              <a:rPr lang="zh-CN" altLang="zh-CN" sz="2800" b="1" spc="1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子代基因型</a:t>
            </a:r>
            <a:r>
              <a:rPr lang="zh-CN" altLang="zh-CN" sz="2800" spc="150" dirty="0">
                <a:solidFill>
                  <a:srgbClr val="000000"/>
                </a:solidFill>
                <a:latin typeface="黑体" panose="02010609060101010101" pitchFamily="30" charset="-122"/>
                <a:ea typeface="黑体" panose="02010609060101010101" pitchFamily="30" charset="-122"/>
              </a:rPr>
              <a:t>（</a:t>
            </a:r>
            <a:r>
              <a:rPr lang="zh-CN" altLang="zh-CN" sz="2800" b="1" spc="1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表型</a:t>
            </a:r>
            <a:r>
              <a:rPr lang="zh-CN" altLang="zh-CN" sz="2800" spc="150" dirty="0">
                <a:solidFill>
                  <a:srgbClr val="000000"/>
                </a:solidFill>
                <a:latin typeface="黑体" panose="02010609060101010101" pitchFamily="30" charset="-122"/>
                <a:ea typeface="黑体" panose="02010609060101010101" pitchFamily="30" charset="-122"/>
              </a:rPr>
              <a:t>）</a:t>
            </a:r>
            <a:r>
              <a:rPr lang="zh-CN" altLang="zh-CN" sz="2800" b="1" spc="1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_⨹_2_b74de"/>
              </a:rPr>
              <a:t>种类</a:t>
            </a:r>
            <a:r>
              <a:rPr lang="zh-CN" altLang="zh-CN" sz="2800" b="1" spc="1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及概率</a:t>
            </a:r>
            <a:endParaRPr lang="zh-CN" altLang="zh-CN" sz="2800" b="1" spc="1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yt_image_15551"/>
          <p:cNvPicPr>
            <a:picLocks noChangeAspect="1" noChangeArrowheads="1"/>
          </p:cNvPicPr>
          <p:nvPr/>
        </p:nvPicPr>
        <p:blipFill>
          <a:blip r:embed="rId3" cstate="print"/>
          <a:srcRect t="3504" b="2594"/>
          <a:stretch>
            <a:fillRect/>
          </a:stretch>
        </p:blipFill>
        <p:spPr bwMode="auto">
          <a:xfrm>
            <a:off x="2424430" y="4014470"/>
            <a:ext cx="7703185" cy="2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5549"/>
          <p:cNvSpPr txBox="1"/>
          <p:nvPr/>
        </p:nvSpPr>
        <p:spPr>
          <a:xfrm>
            <a:off x="323601" y="3419476"/>
            <a:ext cx="11924914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380365" indent="-380365" hangingPunct="0">
              <a:lnSpc>
                <a:spcPct val="14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解题思路</a:t>
            </a:r>
            <a:r>
              <a:rPr lang="zh-CN" altLang="zh-CN" sz="2800">
                <a:solidFill>
                  <a:srgbClr val="000000"/>
                </a:solidFill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33"/>
                <a:ea typeface="微软雅黑" panose="020B0503020204020204" pitchFamily="34" charset="-122"/>
              </a:rPr>
              <a:t>先分开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33"/>
                <a:ea typeface="微软雅黑" panose="020B0503020204020204" pitchFamily="34" charset="-122"/>
              </a:rPr>
              <a:t>后组合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3" name="yt_shape_15553"/>
          <p:cNvSpPr txBox="1"/>
          <p:nvPr/>
        </p:nvSpPr>
        <p:spPr>
          <a:xfrm>
            <a:off x="146200" y="419300"/>
            <a:ext cx="5962530" cy="2082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常见题型分析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表型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en-US" altLang="zh-CN" sz="3000" b="0" i="0" u="none" dirty="0" smtClean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种类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及概率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5555" name="yt_image_15555" title="H_568.9644"/>
          <p:cNvPicPr>
            <a:picLocks noChangeAspect="1" noChangeArrowheads="1"/>
          </p:cNvPicPr>
          <p:nvPr/>
        </p:nvPicPr>
        <p:blipFill>
          <a:blip r:embed="rId1" cstate="print"/>
          <a:srcRect t="942"/>
          <a:stretch>
            <a:fillRect/>
          </a:stretch>
        </p:blipFill>
        <p:spPr bwMode="auto">
          <a:xfrm>
            <a:off x="4046855" y="373380"/>
            <a:ext cx="6918960" cy="64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7" name="yt_shape_15557"/>
          <p:cNvSpPr txBox="1"/>
          <p:nvPr/>
        </p:nvSpPr>
        <p:spPr>
          <a:xfrm>
            <a:off x="324000" y="432000"/>
            <a:ext cx="519308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配子种类及概率的计算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graphicFrame>
        <p:nvGraphicFramePr>
          <p:cNvPr id="15558" name="yt_table_15558" title="H_329.04"/>
          <p:cNvGraphicFramePr>
            <a:graphicFrameLocks noGrp="1"/>
          </p:cNvGraphicFramePr>
          <p:nvPr/>
        </p:nvGraphicFramePr>
        <p:xfrm>
          <a:off x="324000" y="1211144"/>
          <a:ext cx="11543998" cy="41788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36395"/>
                <a:gridCol w="7307603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有多对等位基因的个体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举例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基因型为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AaBbCc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的个体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产生配子的种类数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93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Finished"/>
                        </a:rPr>
                        <a:t> </a:t>
                      </a:r>
                      <a:r>
                        <a:rPr lang="en-US" altLang="zh-CN" sz="30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                                       </a:t>
                      </a:r>
                      <a:r>
                        <a:rPr lang="en-US" altLang="zh-CN" sz="18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800" b="0" i="0" u="none">
                        <a:solidFill>
                          <a:srgbClr val="1EE3CF"/>
                        </a:solidFill>
                        <a:effectLst/>
                        <a:latin typeface="Times New Roman" panose="02020603050405020304" pitchFamily="33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产生某种配子的概率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产生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ABC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配子的概率为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3_1e3de"/>
                        </a:rPr>
                        <a:t>1/2</a:t>
                      </a:r>
                      <a:b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）＝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1/8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pic>
        <p:nvPicPr>
          <p:cNvPr id="3" name="yt_shape_1711182131581" title="H_136.6346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45" y="2217154"/>
            <a:ext cx="3784197" cy="157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2" name="yt_shape_15562"/>
          <p:cNvSpPr txBox="1"/>
          <p:nvPr/>
        </p:nvSpPr>
        <p:spPr>
          <a:xfrm>
            <a:off x="229628" y="1096573"/>
            <a:ext cx="11543998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3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某二倍体植物花瓣的大小受一对等位基因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控制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基因型为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2_a6142"/>
              </a:rPr>
              <a:t>AA</a:t>
            </a:r>
            <a:b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的植株表现为大花瓣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为小花瓣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为无花瓣。花瓣颜色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b8eaa"/>
              </a:rPr>
              <a:t>红色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和黄色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受另一对等位基因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控制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为完全显性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c04db"/>
              </a:rPr>
              <a:t>两对基因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独立遗传。下列有关叙述错误的是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563" name="yt_table_15563" title="H_252"/>
          <p:cNvGraphicFramePr>
            <a:graphicFrameLocks noGrp="1"/>
          </p:cNvGraphicFramePr>
          <p:nvPr/>
        </p:nvGraphicFramePr>
        <p:xfrm>
          <a:off x="609981" y="3530600"/>
          <a:ext cx="11543919" cy="29718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若基因型为</a:t>
                      </a:r>
                      <a:r>
                        <a:rPr lang="en-US" altLang="zh-CN" sz="30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AaRr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的个体测交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则子代表型有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基因型有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若基因型为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AaRr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的亲本自交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则子代共有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9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种基因型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6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种表型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若基因型为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AaRr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的亲本自交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则子代有花瓣植株中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AaRr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7ee7d"/>
                        </a:rPr>
                        <a:t>所占比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例约为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1/3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而所有植株中的纯合子约占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1/4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若基因型为</a:t>
                      </a:r>
                      <a:r>
                        <a:rPr lang="en-US" altLang="zh-CN" sz="30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AaRr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Aarr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的亲本杂交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则子代红色花瓣的植株占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3/8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yt_image_15560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9628" y="461735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543" y="422321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" name="yt_shape_15566"/>
          <p:cNvSpPr txBox="1"/>
          <p:nvPr/>
        </p:nvSpPr>
        <p:spPr>
          <a:xfrm>
            <a:off x="324071" y="432000"/>
            <a:ext cx="11924914" cy="315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番茄红果对黄果为显性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二室果对多室果为显性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7509f"/>
              </a:rPr>
              <a:t>长蔓对短蔓为显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7_4c33b"/>
              </a:rPr>
              <a:t>三对性状独立遗传。现有红果、二室、短蔓和黄果、多室、长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蔓的两个纯合品系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将其杂交种植得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则在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96ef3"/>
              </a:rPr>
              <a:t>中红果、多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8_56a05"/>
              </a:rPr>
              <a:t>室、长蔓所占的比例及红果、多室、长蔓中纯合子的比例分别是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567" name="yt_table_15567" title="H_132.96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186815" y="3627120"/>
              <a:ext cx="8782685" cy="2174875"/>
            </p:xfrm>
            <a:graphic>
              <a:graphicData uri="http://schemas.openxmlformats.org/drawingml/2006/table">
                <a:tbl>
                  <a:tblPr/>
                  <a:tblGrid>
                    <a:gridCol w="4650105"/>
                    <a:gridCol w="4132580"/>
                  </a:tblGrid>
                  <a:tr h="1115060">
                    <a:tc>
                      <a:txBody>
                        <a:bodyPr/>
                        <a:lstStyle/>
                        <a:p>
                          <a:pPr marL="465455" indent="-465455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Times New Roman" panose="02020603050405020304" pitchFamily="33"/>
                            </a:rPr>
                            <a:t>A.</a:t>
                          </a:r>
                          <a:r>
                            <a:rPr lang="en-US" altLang="zh-CN" sz="15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Times New Roman" panose="02020603050405020304" pitchFamily="33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32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zh-CN" altLang="zh-CN" sz="3200" b="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、</m:t>
                              </m:r>
                              <m:f>
                                <m:fPr>
                                  <m:ctrlPr>
                                    <a:rPr lang="en-US" altLang="zh-CN" sz="32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600" b="0" i="1">
                              <a:solidFill>
                                <a:srgbClr val="010000"/>
                              </a:solidFill>
                              <a:effectLst/>
                              <a:latin typeface="Times New Roman" panose="02020603050405020304" pitchFamily="60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US" altLang="zh-CN" sz="1600" b="0" i="1">
                            <a:solidFill>
                              <a:srgbClr val="010000"/>
                            </a:solidFill>
                            <a:effectLst/>
                            <a:latin typeface="Times New Roman" panose="02020603050405020304" pitchFamily="60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65455" indent="-465455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30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B.</a:t>
                          </a:r>
                          <a:r>
                            <a:rPr lang="en-US" altLang="zh-CN" sz="15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Times New Roman" panose="02020603050405020304" pitchFamily="33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32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zh-CN" altLang="zh-CN" sz="3200" b="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、</m:t>
                              </m:r>
                              <m:f>
                                <m:fPr>
                                  <m:ctrlPr>
                                    <a:rPr lang="en-US" altLang="zh-CN" sz="32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500" b="0" i="1" dirty="0">
                              <a:solidFill>
                                <a:srgbClr val="010000"/>
                              </a:solidFill>
                              <a:effectLst/>
                              <a:latin typeface="Times New Roman" panose="02020603050405020304" pitchFamily="60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US" altLang="zh-CN" sz="1500" b="0" i="1" dirty="0">
                            <a:solidFill>
                              <a:srgbClr val="010000"/>
                            </a:solidFill>
                            <a:effectLst/>
                            <a:latin typeface="Times New Roman" panose="02020603050405020304" pitchFamily="60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</a:tr>
                  <a:tr h="1059815">
                    <a:tc>
                      <a:txBody>
                        <a:bodyPr/>
                        <a:lstStyle/>
                        <a:p>
                          <a:pPr marL="444500" indent="-444500"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30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Times New Roman" panose="02020603050405020304" pitchFamily="33"/>
                            </a:rPr>
                            <a:t>C.</a:t>
                          </a:r>
                          <a:r>
                            <a:rPr lang="en-US" altLang="zh-CN" sz="15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Times New Roman" panose="02020603050405020304" pitchFamily="33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32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zh-CN" altLang="zh-CN" sz="3200" b="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、</m:t>
                              </m:r>
                              <m:f>
                                <m:fPr>
                                  <m:ctrlPr>
                                    <a:rPr lang="en-US" altLang="zh-CN" sz="32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32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altLang="zh-CN" sz="3200" b="0" i="0" dirty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eaLnBrk="1" latinLnBrk="0" hangingPunct="0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CN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D</m:t>
                              </m:r>
                              <m:r>
                                <a:rPr kumimoji="0" lang="en-US" altLang="zh-CN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kumimoji="0" lang="en-US" altLang="zh-CN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3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altLang="zh-CN" sz="3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kumimoji="0" lang="zh-CN" altLang="zh-CN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、</m:t>
                              </m:r>
                              <m:f>
                                <m:fPr>
                                  <m:ctrlPr>
                                    <a:rPr kumimoji="0" lang="en-US" altLang="zh-CN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3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3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1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zh-CN" sz="15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1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60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dirty="0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567" name="yt_table_15567" title="H_132.96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1186815" y="3627120"/>
              <a:ext cx="8782685" cy="2174875"/>
            </p:xfrm>
            <a:graphic>
              <a:graphicData uri="http://schemas.openxmlformats.org/drawingml/2006/table">
                <a:tbl>
                  <a:tblPr/>
                  <a:tblGrid>
                    <a:gridCol w="4650105"/>
                    <a:gridCol w="4132580"/>
                  </a:tblGrid>
                  <a:tr h="11150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3"/>
                        </a:blipFill>
                      </a:tcPr>
                    </a:tc>
                  </a:tr>
                  <a:tr h="10598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071127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71" name="yt_image_15571" title="H_108.8333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7015" y="711099"/>
            <a:ext cx="8211315" cy="13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70" name="yt_shape_15570"/>
          <p:cNvSpPr txBox="1"/>
          <p:nvPr/>
        </p:nvSpPr>
        <p:spPr>
          <a:xfrm>
            <a:off x="1905315" y="909607"/>
            <a:ext cx="5860900" cy="14222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5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“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逆向组合法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”——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已知子代</a:t>
            </a: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表型</a:t>
            </a:r>
            <a:endParaRPr lang="en-US" altLang="zh-CN" sz="3000" b="1" i="0" u="none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latinLnBrk="0" hangingPunct="0">
              <a:lnSpc>
                <a:spcPct val="125000"/>
              </a:lnSpc>
            </a:pP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分离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比求亲本基因型的一般思路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573" name="yt_image_15573" title="H_47.987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5" y="2296130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75" name="yt_shape_15575"/>
          <p:cNvSpPr txBox="1"/>
          <p:nvPr/>
        </p:nvSpPr>
        <p:spPr>
          <a:xfrm>
            <a:off x="267086" y="2956227"/>
            <a:ext cx="11924914" cy="12728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解题思路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4_39248"/>
              </a:rPr>
              <a:t>将自由组合定律的性状分离比拆分成分离定律的分离比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分别分析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再运用乘法定理进行逆向组合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77" name="yt_image_1557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75968" y="1807364"/>
            <a:ext cx="7011950" cy="38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5575"/>
          <p:cNvSpPr txBox="1"/>
          <p:nvPr/>
        </p:nvSpPr>
        <p:spPr>
          <a:xfrm>
            <a:off x="419486" y="508261"/>
            <a:ext cx="11924914" cy="7868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hangingPunct="0">
              <a:lnSpc>
                <a:spcPct val="140000"/>
              </a:lnSpc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常见几种分离比的组合方法</a:t>
            </a:r>
            <a:endParaRPr lang="zh-CN" altLang="zh-CN" sz="3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1" name="yt_shape_15581"/>
          <p:cNvSpPr txBox="1"/>
          <p:nvPr/>
        </p:nvSpPr>
        <p:spPr>
          <a:xfrm>
            <a:off x="267086" y="1143200"/>
            <a:ext cx="11924914" cy="38029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豌豆的花色和花的位置分别由基因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控制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afdac"/>
              </a:rPr>
              <a:t>基因型为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AaBb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的豌豆植株自交获得的子代表型及比例是红花顶生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2bc8c"/>
              </a:rPr>
              <a:t>白花顶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红花腋生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白花腋生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9∶3∶3∶1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2_cacec"/>
              </a:rPr>
              <a:t>。将红花腋生与白花顶生豌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豆植株作为亲本进行杂交得到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自交得到的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a6de5"/>
              </a:rPr>
              <a:t>表型及比例是白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花顶生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红花顶生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白花腋生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红花腋生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15∶9∶5∶3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ea4de"/>
              </a:rPr>
              <a:t>则亲本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植株的基因型是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582" name="yt_table_15582" title="H_100.8"/>
          <p:cNvGraphicFramePr>
            <a:graphicFrameLocks noGrp="1"/>
          </p:cNvGraphicFramePr>
          <p:nvPr/>
        </p:nvGraphicFramePr>
        <p:xfrm>
          <a:off x="647439" y="4996889"/>
          <a:ext cx="7219506" cy="1280160"/>
        </p:xfrm>
        <a:graphic>
          <a:graphicData uri="http://schemas.openxmlformats.org/drawingml/2006/table">
            <a:tbl>
              <a:tblPr/>
              <a:tblGrid>
                <a:gridCol w="4138549"/>
                <a:gridCol w="3080957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AAbb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aaBB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Aabb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aaBB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AAbb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aaBb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Aabb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aaBb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yt_image_1557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7086" y="533756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400" y="514676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" name="yt_shape_15585"/>
          <p:cNvSpPr txBox="1"/>
          <p:nvPr/>
        </p:nvSpPr>
        <p:spPr>
          <a:xfrm>
            <a:off x="289146" y="419935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果蝇的灰体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对黑檀体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为显性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1_e58ef"/>
              </a:rPr>
              <a:t>短刚毛和长刚毛是一对相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对性状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由一对等位基因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4_e1acc"/>
              </a:rPr>
              <a:t>控制。这两对基因位于常染色体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上且独立遗传。用甲、乙、丙三只果蝇进行杂交实验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1af1b"/>
              </a:rPr>
              <a:t>杂交组合、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26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表型及其比例如下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3" name="yt_image_1558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09040" y="2087880"/>
            <a:ext cx="10084435" cy="31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88" name="yt_shape_15588"/>
          <p:cNvSpPr txBox="1"/>
          <p:nvPr/>
        </p:nvSpPr>
        <p:spPr>
          <a:xfrm>
            <a:off x="288925" y="5113020"/>
            <a:ext cx="11924665" cy="1835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380365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根据实验一和实验二的杂交结果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1_63426,isEnd"/>
              </a:rPr>
              <a:t>推断乙果蝇的基因型可能</a:t>
            </a:r>
            <a:b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或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30170,isEnd"/>
              </a:rPr>
              <a:t>。若实验一的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杂交结果能验证两对基因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的遗传遵循自由组合定律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6d881,isEnd"/>
              </a:rPr>
              <a:t>则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丙果蝇的基因型应为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</a:t>
            </a:r>
            <a:r>
              <a:rPr sz="2600" spc="-100">
                <a:latin typeface="Times New Roman" panose="02020603050405020304" pitchFamily="33"/>
              </a:rPr>
              <a:t>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0370" y="5609974"/>
            <a:ext cx="17898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EeBb</a:t>
            </a: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　</a:t>
            </a:r>
            <a:endParaRPr lang="zh-CN" altLang="en-US" sz="2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6085" y="5634355"/>
            <a:ext cx="105664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eeBb</a:t>
            </a: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 sz="2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90535" y="6163694"/>
            <a:ext cx="1726311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eeBb</a:t>
            </a: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　</a:t>
            </a:r>
            <a:endParaRPr lang="zh-CN" altLang="en-US" sz="2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1" name="yt_image_15591" title="H_72.5555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400" y="512900"/>
            <a:ext cx="8151027" cy="9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90" name="yt_shape_15590"/>
          <p:cNvSpPr txBox="1"/>
          <p:nvPr/>
        </p:nvSpPr>
        <p:spPr>
          <a:xfrm>
            <a:off x="2394100" y="685504"/>
            <a:ext cx="5770811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多对基因控制生物性状的分析方法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593" name="yt_image_15593" title="H_47.987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0" y="1637304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95" name="yt_shape_15595"/>
          <p:cNvSpPr txBox="1"/>
          <p:nvPr/>
        </p:nvSpPr>
        <p:spPr>
          <a:xfrm>
            <a:off x="349400" y="2297401"/>
            <a:ext cx="11006218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500" b="1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1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1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对等位基因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完全显性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）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分别位于</a:t>
            </a:r>
            <a:r>
              <a:rPr lang="en-US" altLang="zh-CN" sz="1500" b="1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1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1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对同源染色体上的遗传规律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1472" y="3260725"/>
          <a:ext cx="11852274" cy="3169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0414"/>
                <a:gridCol w="1262665"/>
                <a:gridCol w="1951949"/>
                <a:gridCol w="1075690"/>
                <a:gridCol w="1956435"/>
                <a:gridCol w="1209927"/>
                <a:gridCol w="2685194"/>
              </a:tblGrid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亲本相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对性状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的对数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配子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基因型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种类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比例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比例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比例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1_ef690_⨹_1_951e0"/>
                        </a:rPr>
                        <a:t>）</a:t>
                      </a:r>
                      <a:r>
                        <a:rPr lang="en-US" altLang="zh-CN" sz="3000" b="0" i="0" u="non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3000" b="0" i="0" u="non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3∶1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1_ca229"/>
                        </a:rPr>
                        <a:t>）</a:t>
                      </a:r>
                      <a:r>
                        <a:rPr lang="en-US" altLang="zh-CN" sz="3000" b="0" i="0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3000" b="0" i="0" u="non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1∶2∶1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3000" b="0" i="0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3000" b="0" i="0" u="non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96" name="yt_table_15596" title="H_432"/>
          <p:cNvGraphicFramePr>
            <a:graphicFrameLocks noGrp="1"/>
          </p:cNvGraphicFramePr>
          <p:nvPr/>
        </p:nvGraphicFramePr>
        <p:xfrm>
          <a:off x="260500" y="611705"/>
          <a:ext cx="11852275" cy="36468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0414"/>
                <a:gridCol w="1225550"/>
                <a:gridCol w="1830705"/>
                <a:gridCol w="1246505"/>
                <a:gridCol w="1822490"/>
                <a:gridCol w="1331416"/>
                <a:gridCol w="2685194"/>
              </a:tblGrid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亲本相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对性状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的对数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配子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表型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基因型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种类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比例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种类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比例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种类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比例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1_54a69_⨹_1_67d67"/>
                        </a:rPr>
                        <a:t>）</a:t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3∶1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1_03c00"/>
                        </a:rPr>
                        <a:t>）</a:t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1∶2∶1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800" b="0" i="0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800" b="0" i="0" u="non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14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28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4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400" b="0" i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28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400" b="0" i="1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1_e33d0_⨹_1_cf3a7"/>
                        </a:rPr>
                        <a:t> </a:t>
                      </a:r>
                      <a:r>
                        <a:rPr lang="en-US" altLang="zh-CN" sz="28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400" b="0" i="1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28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400" b="0" i="1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3∶1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1_32754"/>
                        </a:rPr>
                        <a:t> </a:t>
                      </a:r>
                      <a:r>
                        <a:rPr lang="en-US" altLang="zh-CN" sz="28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400" b="0" i="1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28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4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400" b="0" i="1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1∶2∶1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400" b="0" i="1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2800" b="0" i="1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400" b="0" i="1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400" b="0" i="1" u="non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598" name="yt_shape_15598"/>
              <p:cNvSpPr txBox="1"/>
              <p:nvPr/>
            </p:nvSpPr>
            <p:spPr>
              <a:xfrm>
                <a:off x="242956" y="4567755"/>
                <a:ext cx="11924914" cy="161826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p>
                <a:pPr marL="951865" indent="-951865"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2800" b="0" i="0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1</a:t>
                </a: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）</a:t>
                </a: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若</a:t>
                </a:r>
                <a:r>
                  <a:rPr lang="en-US" altLang="zh-CN" sz="2800" b="0" i="0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F</a:t>
                </a:r>
                <a:r>
                  <a:rPr lang="en-US" altLang="zh-CN" sz="2800" b="0" i="0" u="none" spc="15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2</a:t>
                </a: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中显性性状的比例为</a:t>
                </a:r>
                <a:r>
                  <a:rPr lang="en-US" altLang="zh-CN" sz="1400" b="0" i="1" spc="150" dirty="0">
                    <a:solidFill>
                      <a:srgbClr val="000000"/>
                    </a:solidFill>
                    <a:effectLst/>
                    <a:latin typeface="Times New Roman" panose="02020603050405020304" pitchFamily="60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pc="15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pc="15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800" b="0" i="1" spc="15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0" spc="15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b="0" i="0" spc="15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1" spc="15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1400" b="0" i="1" spc="150" dirty="0">
                    <a:solidFill>
                      <a:srgbClr val="000000"/>
                    </a:solidFill>
                    <a:effectLst/>
                    <a:latin typeface="Times New Roman" panose="02020603050405020304" pitchFamily="60" charset="0"/>
                    <a:ea typeface="Cambria Math" panose="02040503050406030204" pitchFamily="18" charset="0"/>
                  </a:rPr>
                  <a:t> </a:t>
                </a: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则该性状由</a:t>
                </a:r>
                <a:r>
                  <a:rPr lang="en-US" altLang="zh-CN" sz="1400" b="0" i="1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 </a:t>
                </a:r>
                <a:r>
                  <a:rPr lang="en-US" altLang="zh-CN" sz="2800" b="0" i="1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n</a:t>
                </a:r>
                <a:r>
                  <a:rPr lang="en-US" altLang="zh-CN" sz="1400" b="0" i="1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 </a:t>
                </a: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  <a:sym typeface="_⨹_6_d3961"/>
                  </a:rPr>
                  <a:t>对</a:t>
                </a:r>
                <a:r>
                  <a:rPr lang="zh-CN" altLang="zh-CN" sz="2800" b="0" i="0" u="none" spc="150" dirty="0" smtClean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  <a:sym typeface="_⨹_6_d3961"/>
                  </a:rPr>
                  <a:t>等位基因控</a:t>
                </a:r>
                <a:r>
                  <a:rPr lang="zh-CN" altLang="zh-CN" sz="2800" b="0" i="0" u="none" spc="150" dirty="0" smtClean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制</a:t>
                </a:r>
                <a:r>
                  <a:rPr lang="zh-CN" altLang="zh-CN" sz="2800" b="0" i="0" u="none" spc="150" dirty="0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。</a:t>
                </a:r>
                <a:endParaRPr lang="zh-CN" altLang="zh-CN" sz="2800" b="0" i="0" u="none" spc="150" dirty="0">
                  <a:solidFill>
                    <a:srgbClr val="000000"/>
                  </a:solidFill>
                  <a:effectLst/>
                  <a:latin typeface="Times New Roman" panose="02020603050405020304" pitchFamily="33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598" name="yt_shape_155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56" y="4567755"/>
                <a:ext cx="11924914" cy="1618264"/>
              </a:xfrm>
              <a:prstGeom prst="rect">
                <a:avLst/>
              </a:prstGeom>
              <a:blipFill rotWithShape="1">
                <a:blip r:embed="rId1"/>
                <a:stretch>
                  <a:fillRect l="-3" t="-12" r="5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00" name="yt_shape_15600"/>
          <p:cNvSpPr txBox="1"/>
          <p:nvPr/>
        </p:nvSpPr>
        <p:spPr>
          <a:xfrm>
            <a:off x="242885" y="5696422"/>
            <a:ext cx="1120980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的性状分离比之和为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en-US" altLang="zh-CN" sz="1400" b="0" i="1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2800" b="0" i="1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400" b="0" i="1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则该性状由</a:t>
            </a:r>
            <a:r>
              <a:rPr lang="en-US" altLang="zh-CN" sz="14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4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对等位基因控制。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3" name="yt_shape_15603"/>
          <p:cNvSpPr txBox="1"/>
          <p:nvPr/>
        </p:nvSpPr>
        <p:spPr>
          <a:xfrm>
            <a:off x="267086" y="1333700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某种二倍体植物的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个不同性状由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对独立遗传的基因控制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5b8b9"/>
              </a:rPr>
              <a:t>杂合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子表现显性性状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。已知植株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对基因均杂合。理论上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27429"/>
              </a:rPr>
              <a:t>下列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说法错误的是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604" name="yt_table_15604" title="H_201.6"/>
          <p:cNvGraphicFramePr>
            <a:graphicFrameLocks noGrp="1"/>
          </p:cNvGraphicFramePr>
          <p:nvPr/>
        </p:nvGraphicFramePr>
        <p:xfrm>
          <a:off x="647439" y="3248396"/>
          <a:ext cx="11543919" cy="256032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植株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的测交子代会出现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15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种不同表型的个体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</a:t>
                      </a:r>
                      <a:r>
                        <a:rPr lang="en-US" altLang="zh-CN" sz="15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越大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植株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测交子代中不同表型个体数目彼此之间的差异越大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植株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测交子代中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对基因均杂合的个体数和纯合子的个体数相等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</a:t>
                      </a:r>
                      <a:r>
                        <a:rPr lang="en-US" altLang="zh-CN" sz="15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植株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的测交子代中杂合子的个体数多于纯合子的个体数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yt_image_1560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7086" y="724256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" y="410536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4" name="yt_shape_15474"/>
          <p:cNvSpPr txBox="1"/>
          <p:nvPr/>
        </p:nvSpPr>
        <p:spPr>
          <a:xfrm>
            <a:off x="2441153" y="414534"/>
            <a:ext cx="7309693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基因的自由组合定律的发现及实质</a:t>
            </a:r>
            <a:endParaRPr lang="zh-CN" altLang="zh-CN" sz="3000" b="1" i="0" u="none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475" name="yt_image_1547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1608" y="107782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77" name="yt_shape_15477"/>
          <p:cNvSpPr txBox="1"/>
          <p:nvPr/>
        </p:nvSpPr>
        <p:spPr>
          <a:xfrm>
            <a:off x="324000" y="1805033"/>
            <a:ext cx="9212458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两对相对性状杂交实验中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，</a:t>
            </a: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1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出现新的性状组合类型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yt_shape_15478"/>
          <p:cNvSpPr txBox="1"/>
          <p:nvPr/>
        </p:nvSpPr>
        <p:spPr>
          <a:xfrm>
            <a:off x="222400" y="2426915"/>
            <a:ext cx="634725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两对相对性状杂交实验的过程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8" name="yt_image_15479" title="H_389.9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965" y="3038095"/>
            <a:ext cx="6552395" cy="37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8" name="yt_shape_15608"/>
          <p:cNvSpPr txBox="1"/>
          <p:nvPr/>
        </p:nvSpPr>
        <p:spPr>
          <a:xfrm>
            <a:off x="324071" y="432000"/>
            <a:ext cx="11924914" cy="315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某植物红花和白花这对相对性状同时受多对等位基因控制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c7407"/>
              </a:rPr>
              <a:t>、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……）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9_909c4"/>
              </a:rPr>
              <a:t>。当个体的基因型中每对等位基因都至少含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有一个显性基因时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即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A_B_C_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……）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才开红花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4c2b9"/>
              </a:rPr>
              <a:t>否则开白花。现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有甲、乙、丙、丁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个纯合白花品系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相互之间进行杂交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09a69"/>
              </a:rPr>
              <a:t>杂交组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合、后代表型及其比例如下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9" name="yt_image_15609" title="H_419.26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82495" y="432000"/>
            <a:ext cx="6627009" cy="53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11" name="yt_shape_15611"/>
          <p:cNvSpPr txBox="1"/>
          <p:nvPr/>
        </p:nvSpPr>
        <p:spPr>
          <a:xfrm>
            <a:off x="324000" y="5806230"/>
            <a:ext cx="4616007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根据杂交结果回答问题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2" name="yt_shape_15612"/>
          <p:cNvSpPr txBox="1"/>
          <p:nvPr/>
        </p:nvSpPr>
        <p:spPr>
          <a:xfrm>
            <a:off x="-194795" y="610435"/>
            <a:ext cx="8270854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这种植物花色的遗传符合哪些遗传定律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？</a:t>
            </a:r>
            <a:endParaRPr lang="zh-CN" altLang="zh-CN" sz="28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5613" name="yt_shape_15613"/>
          <p:cNvSpPr txBox="1"/>
          <p:nvPr/>
        </p:nvSpPr>
        <p:spPr>
          <a:xfrm>
            <a:off x="-677545" y="1220470"/>
            <a:ext cx="12776200" cy="885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zh-CN" sz="2800" b="0" i="0" u="none" dirty="0" smtClean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b="0" i="0" u="none" dirty="0" smtClean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</a:t>
            </a:r>
            <a:r>
              <a:rPr lang="zh-CN" altLang="zh-CN" sz="28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的自由组合定律和基因的分离定律</a:t>
            </a:r>
            <a:r>
              <a:rPr lang="zh-CN" altLang="zh-CN" sz="2800" b="0" i="0" u="none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8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c959b"/>
              </a:rPr>
              <a:t>或基因</a:t>
            </a:r>
            <a:r>
              <a:rPr lang="zh-CN" altLang="zh-CN" sz="28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的自由组合定律</a:t>
            </a:r>
            <a:r>
              <a:rPr lang="zh-CN" altLang="zh-CN" sz="2800" b="0" i="0" u="none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endParaRPr lang="zh-CN" altLang="zh-CN" sz="2800" b="0" i="0" u="none" dirty="0">
              <a:solidFill>
                <a:srgbClr val="FF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5615" name="yt_shape_15615"/>
          <p:cNvSpPr txBox="1"/>
          <p:nvPr/>
        </p:nvSpPr>
        <p:spPr>
          <a:xfrm>
            <a:off x="-158600" y="2226510"/>
            <a:ext cx="10963899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本实验中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植物的花色受几对等位基因的控制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为什么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？</a:t>
            </a:r>
            <a:endParaRPr lang="zh-CN" altLang="zh-CN" sz="28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16" name="yt_shape_15616"/>
              <p:cNvSpPr txBox="1"/>
              <p:nvPr/>
            </p:nvSpPr>
            <p:spPr>
              <a:xfrm>
                <a:off x="-207010" y="2803525"/>
                <a:ext cx="12080875" cy="407860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p>
                <a:pPr marL="1332230" algn="l" eaLnBrk="1" latinLnBrk="0" hangingPunct="0">
                  <a:lnSpc>
                    <a:spcPct val="140000"/>
                  </a:lnSpc>
                </a:pPr>
                <a:r>
                  <a:rPr lang="zh-CN" altLang="zh-CN" sz="2800" b="0" i="0" u="none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答案</a:t>
                </a:r>
                <a:r>
                  <a:rPr lang="zh-CN" altLang="zh-CN" sz="2800" b="0" i="0" u="none" dirty="0" smtClean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800" b="0" i="0" u="none" dirty="0" smtClean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4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对。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①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本实验的乙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×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丙和甲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×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  <a:sym typeface="_⨹_7_cb7c9"/>
                  </a:rPr>
                  <a:t>丁两个杂交组合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中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F</a:t>
                </a:r>
                <a:r>
                  <a:rPr lang="en-US" altLang="zh-CN" sz="2800" b="0" i="0" u="non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2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中红色个体占全部个体的比例为</a:t>
                </a:r>
                <a:r>
                  <a:rPr lang="en-US" altLang="zh-CN" sz="1400" b="0" i="1" dirty="0">
                    <a:solidFill>
                      <a:srgbClr val="FF0000"/>
                    </a:solidFill>
                    <a:effectLst/>
                    <a:latin typeface="Times New Roman" panose="02020603050405020304" pitchFamily="60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zh-CN" altLang="zh-CN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sz="28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  <m:r>
                          <a:rPr lang="en-US" altLang="zh-CN" sz="28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175</m:t>
                        </m:r>
                        <m:r>
                          <a:rPr lang="zh-CN" altLang="zh-CN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）</m:t>
                        </m:r>
                      </m:den>
                    </m:f>
                    <m:r>
                      <a:rPr lang="zh-CN" altLang="zh-CN" sz="28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en-US" altLang="zh-CN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256</m:t>
                        </m:r>
                      </m:den>
                    </m:f>
                    <m:r>
                      <a:rPr lang="zh-CN" altLang="zh-CN" sz="28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_⨹_1_35ad9"/>
                      </a:rPr>
                      <m:t>＝</m:t>
                    </m:r>
                    <m:sSup>
                      <m:sSupPr>
                        <m:ctrlPr>
                          <a:rPr lang="en-US" altLang="zh-CN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8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根据</a:t>
                </a:r>
                <a:r>
                  <a:rPr lang="en-US" altLang="zh-CN" sz="1400" b="0" i="1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 </a:t>
                </a:r>
                <a:r>
                  <a:rPr lang="en-US" altLang="zh-CN" sz="2800" b="0" i="1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n</a:t>
                </a:r>
                <a:r>
                  <a:rPr lang="en-US" altLang="zh-CN" sz="1400" b="0" i="1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 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对等位基因自由组合且完全显性时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F</a:t>
                </a:r>
                <a:r>
                  <a:rPr lang="en-US" altLang="zh-CN" sz="2800" b="0" i="0" u="non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2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  <a:sym typeface="_⨹_4_c4fca"/>
                  </a:rPr>
                  <a:t>中显性个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体的比例为</a:t>
                </a:r>
                <a:r>
                  <a:rPr lang="en-US" altLang="zh-CN" sz="1400" b="0" i="1" dirty="0">
                    <a:solidFill>
                      <a:srgbClr val="FF0000"/>
                    </a:solidFill>
                    <a:effectLst/>
                    <a:latin typeface="Times New Roman" panose="02020603050405020304" pitchFamily="60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8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1400" b="0" i="1" dirty="0">
                    <a:solidFill>
                      <a:srgbClr val="FF0000"/>
                    </a:solidFill>
                    <a:effectLst/>
                    <a:latin typeface="Times New Roman" panose="02020603050405020304" pitchFamily="60" charset="0"/>
                    <a:ea typeface="Cambria Math" panose="02040503050406030204" pitchFamily="18" charset="0"/>
                  </a:rPr>
                  <a:t> 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可判断这两个杂交组合中都涉及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4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  <a:sym typeface="_⨹_4_d5352"/>
                  </a:rPr>
                  <a:t>对等位基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因。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②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综合杂交组合的实验结果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可进一步判断乙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×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丙和甲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  <a:sym typeface="_⨹_1_7ac4e"/>
                  </a:rPr>
                  <a:t>×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丁两个杂交组合中所涉及的</a:t>
                </a:r>
                <a:r>
                  <a:rPr lang="en-US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4</a:t>
                </a:r>
                <a:r>
                  <a:rPr lang="zh-CN" altLang="zh-CN" sz="2800" b="0" i="0" u="none" dirty="0">
                    <a:solidFill>
                      <a:srgbClr val="FF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对等位基因相同。　</a:t>
                </a:r>
                <a:endParaRPr lang="zh-CN" altLang="zh-CN" sz="2800" b="0" i="0" u="none" dirty="0">
                  <a:solidFill>
                    <a:srgbClr val="FF0000"/>
                  </a:solidFill>
                  <a:effectLst/>
                  <a:latin typeface="Times New Roman" panose="02020603050405020304" pitchFamily="33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616" name="yt_shape_156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010" y="2803525"/>
                <a:ext cx="12080875" cy="407860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3" grpId="0" build="allAtOnce"/>
      <p:bldP spid="15616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3" name="yt_shape_15623"/>
          <p:cNvSpPr txBox="1"/>
          <p:nvPr/>
        </p:nvSpPr>
        <p:spPr>
          <a:xfrm>
            <a:off x="324071" y="768319"/>
            <a:ext cx="11543998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2021·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e73b1"/>
              </a:rPr>
              <a:t>某玉米植株产生的配子种类及比例为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YR∶Yr∶yR∶yr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1∶1∶1∶1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。若该个体自交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其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7d757"/>
              </a:rPr>
              <a:t>中基因型为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YyRR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个体所占的比例为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624" name="yt_table_15624" title="H_100.8"/>
          <p:cNvGraphicFramePr>
            <a:graphicFrameLocks noGrp="1"/>
          </p:cNvGraphicFramePr>
          <p:nvPr/>
        </p:nvGraphicFramePr>
        <p:xfrm>
          <a:off x="704424" y="2683015"/>
          <a:ext cx="4234180" cy="1280160"/>
        </p:xfrm>
        <a:graphic>
          <a:graphicData uri="http://schemas.openxmlformats.org/drawingml/2006/table">
            <a:tbl>
              <a:tblPr/>
              <a:tblGrid>
                <a:gridCol w="2678430"/>
                <a:gridCol w="1555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1/16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1/8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1/4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1/2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286076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7" name="yt_shape_15627"/>
          <p:cNvSpPr txBox="1"/>
          <p:nvPr/>
        </p:nvSpPr>
        <p:spPr>
          <a:xfrm>
            <a:off x="324071" y="432000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2021·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海南高考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科研人员用一种甜瓜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2n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f9e9c"/>
              </a:rPr>
              <a:t>纯合亲本进行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杂交得到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经自交得到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结果如下表。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graphicFrame>
        <p:nvGraphicFramePr>
          <p:cNvPr id="15628" name="yt_table_15628" title="H_482.4"/>
          <p:cNvGraphicFramePr>
            <a:graphicFrameLocks noGrp="1"/>
          </p:cNvGraphicFramePr>
          <p:nvPr/>
        </p:nvGraphicFramePr>
        <p:xfrm>
          <a:off x="362100" y="1717774"/>
          <a:ext cx="11543995" cy="4754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4421"/>
                <a:gridCol w="3144679"/>
                <a:gridCol w="1614847"/>
                <a:gridCol w="1923566"/>
                <a:gridCol w="1329600"/>
                <a:gridCol w="2516882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性状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72a67"/>
                        </a:rPr>
                        <a:t>控制基因及其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所在染色体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母本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父本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3000" b="0" i="0" u="none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3000" b="0" i="0" u="none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果皮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底色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A/a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3a805"/>
                        </a:rPr>
                        <a:t>号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3a805"/>
                        </a:rPr>
                        <a:t>染色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体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黄绿色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黄色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黄绿色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黄绿色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∶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黄色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≈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3∶1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果肉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B/b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9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号染色体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白色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橘红色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橘红色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橘红色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∶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白色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≈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3∶1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果皮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覆纹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E/e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号染色体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F/f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号染色体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无覆纹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无覆纹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有覆纹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有覆纹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∶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e8f86"/>
                        </a:rPr>
                        <a:t>无覆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纹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≈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9∶7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0" name="yt_shape_15630"/>
          <p:cNvSpPr txBox="1"/>
          <p:nvPr/>
        </p:nvSpPr>
        <p:spPr>
          <a:xfrm>
            <a:off x="324071" y="432000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已知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基因同在一条染色体上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基因同在另一条染色体上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56fa2"/>
              </a:rPr>
              <a:t>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当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6_b9df4"/>
              </a:rPr>
              <a:t>同时存在时果皮才表现出有覆纹性状。不考虑交叉互换、染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色体变异、基因突变等情况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回答下列问题。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5631" name="yt_shape_15631"/>
          <p:cNvSpPr txBox="1"/>
          <p:nvPr/>
        </p:nvSpPr>
        <p:spPr>
          <a:xfrm>
            <a:off x="324000" y="2351441"/>
            <a:ext cx="750141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果肉颜色的显性性状是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7854" y="2304635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橘红色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635" name="yt_shape_15635"/>
          <p:cNvSpPr txBox="1"/>
          <p:nvPr/>
        </p:nvSpPr>
        <p:spPr>
          <a:xfrm>
            <a:off x="325755" y="3794325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的表现型有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5_a08c1,isEnd"/>
              </a:rPr>
              <a:t>中黄绿色有覆纹果皮、黄绿色无覆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纹果皮、黄色无覆纹果皮的植株数量比是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68acc,isEnd"/>
              </a:rPr>
              <a:t>中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3_44cd3,isEnd"/>
              </a:rPr>
              <a:t>黄色无覆纹果皮橘红色果肉的植株中杂合子所占比例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是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2747" y="3747519"/>
            <a:ext cx="751585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6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06974" y="4387599"/>
            <a:ext cx="18945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9∶3∶4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9974" y="5667759"/>
            <a:ext cx="1048449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5/6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633" name="yt_shape_15633"/>
          <p:cNvSpPr txBox="1"/>
          <p:nvPr/>
        </p:nvSpPr>
        <p:spPr>
          <a:xfrm>
            <a:off x="338455" y="3095190"/>
            <a:ext cx="11543998" cy="5759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的基因型为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产生的配子类型有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种。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5447" y="3048384"/>
            <a:ext cx="2191449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AaBbEeFf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64947" y="3048384"/>
            <a:ext cx="751585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8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1" name="yt_shape_15481"/>
          <p:cNvSpPr txBox="1"/>
          <p:nvPr/>
        </p:nvSpPr>
        <p:spPr>
          <a:xfrm>
            <a:off x="324000" y="432000"/>
            <a:ext cx="596253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活动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模拟孟德尔杂交实验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graphicFrame>
        <p:nvGraphicFramePr>
          <p:cNvPr id="15482" name="yt_table_15482" title="H_468"/>
          <p:cNvGraphicFramePr>
            <a:graphicFrameLocks noGrp="1"/>
          </p:cNvGraphicFramePr>
          <p:nvPr/>
        </p:nvGraphicFramePr>
        <p:xfrm>
          <a:off x="324000" y="1066001"/>
          <a:ext cx="11543997" cy="55717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2888"/>
                <a:gridCol w="4421603"/>
                <a:gridCol w="573950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步骤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1_70e85,isEnd"/>
                        </a:rPr>
                        <a:t>一对相对性状的模拟杂交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实验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两对相对性状的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模拟杂交实验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准备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1</a:t>
                      </a:r>
                      <a:endParaRPr lang="en-US" altLang="zh-CN" sz="3000" b="0" i="0" u="none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信封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雄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2a79b,isEnd"/>
                        </a:rPr>
                        <a:t>分别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表示雄、雌个体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0bb10,isEnd"/>
                        </a:rPr>
                        <a:t>内装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黄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绿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d951b,isEnd"/>
                        </a:rPr>
                        <a:t>的卡片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各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19d56,isEnd"/>
                        </a:rPr>
                        <a:t>的基因型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均为</a:t>
                      </a:r>
                      <a:r>
                        <a:rPr lang="en-US" altLang="zh-CN" sz="30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Yy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表型均为黄色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信封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雄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雄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共同表示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1_e2cca,isEnd"/>
                        </a:rPr>
                        <a:t>1</a:t>
                      </a:r>
                      <a:b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雄性个体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信封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_⨹_1_4c9eb,isEnd"/>
                        </a:rPr>
                        <a:t>”</a:t>
                      </a:r>
                      <a:b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共同表示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雌性个体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db218,isEnd"/>
                        </a:rPr>
                        <a:t>雄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内装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圆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R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”“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皱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r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_⨹_1_acff8,isEnd"/>
                        </a:rPr>
                        <a:t>”</a:t>
                      </a:r>
                      <a:b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的卡片各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ff010,isEnd"/>
                        </a:rPr>
                        <a:t>的基因型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均为</a:t>
                      </a:r>
                      <a:r>
                        <a:rPr lang="en-US" altLang="zh-CN" sz="30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YyRr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表型均为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3"/>
                        </a:rPr>
                        <a:t>⁠</a:t>
                      </a:r>
                      <a:br>
                        <a:rPr lang="zh-CN" altLang="zh-CN" sz="3000" b="0" i="0" u="sng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  <a:ea typeface="微软雅黑" panose="020B0503020204020204" pitchFamily="34" charset="-122"/>
                          <a:sym typeface="W:7.504961,H:50.4"/>
                        </a:rPr>
                      </a:br>
                      <a:r>
                        <a:rPr sz="3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3"/>
                        </a:rPr>
                        <a:t>⁠</a:t>
                      </a:r>
                      <a:endParaRPr sz="100" spc="-100" dirty="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997462" y="5443098"/>
            <a:ext cx="1418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4_be38a"/>
              </a:rPr>
              <a:t>黄色圆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5895" y="6068664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形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84" name="yt_table_15484" title="H_590.4"/>
          <p:cNvGraphicFramePr>
            <a:graphicFrameLocks noGrp="1"/>
          </p:cNvGraphicFramePr>
          <p:nvPr/>
        </p:nvGraphicFramePr>
        <p:xfrm>
          <a:off x="324000" y="432000"/>
          <a:ext cx="11543997" cy="6056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2888"/>
                <a:gridCol w="4421603"/>
                <a:gridCol w="573950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步骤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1_51040,isEnd"/>
                        </a:rPr>
                        <a:t>一对相对性状的模拟杂交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实验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两对相对性状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的模拟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杂交实验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模拟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1_87fb2,isEnd"/>
                        </a:rPr>
                        <a:t>1</a:t>
                      </a:r>
                      <a:b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产生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配子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1_d1f46,isEnd"/>
                        </a:rPr>
                        <a:t>每个信封中随机被抽出的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张卡片代表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688ce,isEnd"/>
                        </a:rPr>
                        <a:t>雌、雄个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体产生的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endParaRPr sz="1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4_28d1a,isEnd"/>
                        </a:rPr>
                        <a:t>同时从雌或雄的信封中各随机抽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张卡片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组合在一起表示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53d5c,isEnd"/>
                        </a:rPr>
                        <a:t>雌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性或雄性个体产生的配子基因型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模拟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受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精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作用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将随机抽出的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229b9,isEnd"/>
                        </a:rPr>
                        <a:t>张卡片组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合在一起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dba3c,isEnd"/>
                        </a:rPr>
                        <a:t>组合类型即为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的基因型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将随机抽取的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a35bc,isEnd"/>
                        </a:rPr>
                        <a:t>张卡片组合在一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起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组合类型即为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        </a:t>
                      </a:r>
                      <a:r>
                        <a:rPr sz="17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br>
                        <a:rPr lang="zh-CN" altLang="zh-CN" sz="30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  <a:ea typeface="微软雅黑" panose="020B0503020204020204" pitchFamily="34" charset="-122"/>
                          <a:sym typeface="W:7.504961,H:50.4"/>
                        </a:rPr>
                      </a:b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endParaRPr sz="1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重复上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述步骤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重复上述模拟步骤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次以上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楷体" panose="02010609060101010101" pitchFamily="30" charset="-122"/>
                          <a:ea typeface="楷体" panose="02010609060101010101" pitchFamily="30" charset="-122"/>
                        </a:rPr>
                        <a:t>（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_⨹_13_87349_⨹_13_fb874,isEnd,isEnd"/>
                        </a:rPr>
                        <a:t>注意每次记录后将卡片放回原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信封内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楷体" panose="02010609060101010101" pitchFamily="30" charset="-122"/>
                          <a:ea typeface="楷体" panose="02010609060101010101" pitchFamily="30" charset="-122"/>
                          <a:sym typeface=",isEnd,isEnd"/>
                        </a:rPr>
                        <a:t>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楷体" panose="02010609060101010101" pitchFamily="30" charset="-122"/>
                        <a:ea typeface="楷体" panose="02010609060101010101" pitchFamily="30" charset="-122"/>
                        <a:sym typeface="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统计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计算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,isEnd"/>
                        </a:rPr>
                        <a:t>基因型、表型的比例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99648" y="2565280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配子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0108" y="3607965"/>
            <a:ext cx="1756473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F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2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3_4319e"/>
              </a:rPr>
              <a:t>的基因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03336" y="4192422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型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6" name="yt_shape_15486"/>
          <p:cNvSpPr txBox="1"/>
          <p:nvPr/>
        </p:nvSpPr>
        <p:spPr>
          <a:xfrm>
            <a:off x="-71" y="1564115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提出问题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5487" name="yt_shape_15487"/>
          <p:cNvSpPr txBox="1"/>
          <p:nvPr/>
        </p:nvSpPr>
        <p:spPr>
          <a:xfrm>
            <a:off x="-71" y="2190895"/>
            <a:ext cx="7842211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中为什么会出现新的性状组合呢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？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5488" name="yt_shape_15488"/>
          <p:cNvSpPr txBox="1"/>
          <p:nvPr/>
        </p:nvSpPr>
        <p:spPr>
          <a:xfrm>
            <a:off x="0" y="281293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中不同性状的比例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9∶3∶3∶1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51a15"/>
              </a:rPr>
              <a:t>与一对相对性状杂交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实验中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3∶1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的数量比有联系吗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？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9" name="yt_shape_15489"/>
          <p:cNvSpPr txBox="1"/>
          <p:nvPr/>
        </p:nvSpPr>
        <p:spPr>
          <a:xfrm>
            <a:off x="180975" y="1128685"/>
            <a:ext cx="807913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性状自由组合的原因是非等位基因的自由组合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90" name="yt_shape_15490"/>
          <p:cNvSpPr txBox="1"/>
          <p:nvPr/>
        </p:nvSpPr>
        <p:spPr>
          <a:xfrm>
            <a:off x="0" y="1755465"/>
            <a:ext cx="596253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孟德尔提出假说的核心内容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5491" name="yt_shape_15491"/>
          <p:cNvSpPr txBox="1"/>
          <p:nvPr/>
        </p:nvSpPr>
        <p:spPr>
          <a:xfrm>
            <a:off x="71" y="2382245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产生配子时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等位基因分离的同时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W:7.504961,H:50.4"/>
              </a:rPr>
            </a:b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之间自由组合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因此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f241a,isEnd"/>
              </a:rPr>
              <a:t>产生配子的种类及比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例为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                    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57427" y="2335439"/>
            <a:ext cx="3323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9_e3a39"/>
              </a:rPr>
              <a:t>非同源染色体上的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2290" y="2975519"/>
            <a:ext cx="2466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非等位基因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5290" y="3579645"/>
            <a:ext cx="5682361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YR∶Yr∶yR∶yr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＝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1∶1∶1∶1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2" name="yt_shape_15492"/>
          <p:cNvSpPr txBox="1"/>
          <p:nvPr/>
        </p:nvSpPr>
        <p:spPr>
          <a:xfrm>
            <a:off x="324000" y="432000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遗传图解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5493" name="yt_image_15493" title="H_423.776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32671" y="1138572"/>
            <a:ext cx="8074998" cy="53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5" name="yt_shape_15495"/>
          <p:cNvSpPr txBox="1"/>
          <p:nvPr/>
        </p:nvSpPr>
        <p:spPr>
          <a:xfrm>
            <a:off x="324000" y="407870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结果分析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5496" name="yt_image_15496" title="H_182.0777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7959" y="1022458"/>
            <a:ext cx="7489681" cy="23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t_image_15498" title="H_259.22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959" y="3236620"/>
            <a:ext cx="7423375" cy="36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672525" y="5363355"/>
            <a:ext cx="89880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515792" y="6247275"/>
            <a:ext cx="768655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TABLE_ENDDRAG_ORIGIN_RECT" val="664*43"/>
  <p:tag name="TABLE_ENDDRAG_RECT" val="61*476*664*43"/>
</p:tagLst>
</file>

<file path=ppt/tags/tag2.xml><?xml version="1.0" encoding="utf-8"?>
<p:tagLst xmlns:p="http://schemas.openxmlformats.org/presentationml/2006/main">
  <p:tag name="TABLE_ENDDRAG_ORIGIN_RECT" val="691*171"/>
  <p:tag name="TABLE_ENDDRAG_RECT" val="55*286*691*171"/>
</p:tagLst>
</file>

<file path=ppt/tags/tag3.xml><?xml version="1.0" encoding="utf-8"?>
<p:tagLst xmlns:p="http://schemas.openxmlformats.org/presentationml/2006/main">
  <p:tag name="TABLE_ENDDRAG_ORIGIN_RECT" val="691*171"/>
  <p:tag name="TABLE_ENDDRAG_RECT" val="55*286*691*17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5198</Words>
  <Application>WPS 演示</Application>
  <PresentationFormat>宽屏</PresentationFormat>
  <Paragraphs>474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36</vt:i4>
      </vt:variant>
    </vt:vector>
  </HeadingPairs>
  <TitlesOfParts>
    <vt:vector size="161" baseType="lpstr">
      <vt:lpstr>Arial</vt:lpstr>
      <vt:lpstr>宋体</vt:lpstr>
      <vt:lpstr>Wingdings</vt:lpstr>
      <vt:lpstr>等线</vt:lpstr>
      <vt:lpstr>微软雅黑</vt:lpstr>
      <vt:lpstr>阿里巴巴普惠体</vt:lpstr>
      <vt:lpstr>OPPOSans H</vt:lpstr>
      <vt:lpstr>OPPOSans R</vt:lpstr>
      <vt:lpstr>Times New Roman</vt:lpstr>
      <vt:lpstr>黑体</vt:lpstr>
      <vt:lpstr>,isEnd</vt:lpstr>
      <vt:lpstr>Segoe Print</vt:lpstr>
      <vt:lpstr>_⨹_11_70e85,isEnd</vt:lpstr>
      <vt:lpstr>_⨹_2_2a79b,isEnd</vt:lpstr>
      <vt:lpstr>_⨹_2_0bb10,isEnd</vt:lpstr>
      <vt:lpstr>_⨹_3_d951b,isEnd</vt:lpstr>
      <vt:lpstr>_⨹_4_19d56,isEnd</vt:lpstr>
      <vt:lpstr>_⨹_1_e2cca,isEnd</vt:lpstr>
      <vt:lpstr>_⨹_1_4c9eb,isEnd</vt:lpstr>
      <vt:lpstr>_⨹_1_db218,isEnd</vt:lpstr>
      <vt:lpstr>_⨹_1_acff8,isEnd</vt:lpstr>
      <vt:lpstr>_⨹_4_ff010,isEnd</vt:lpstr>
      <vt:lpstr>W:7.504961,H:50.4</vt:lpstr>
      <vt:lpstr>_⨹_4_be38a</vt:lpstr>
      <vt:lpstr>_⨹_11_51040,isEnd</vt:lpstr>
      <vt:lpstr>_⨹_1_87fb2,isEnd</vt:lpstr>
      <vt:lpstr>_⨹_11_d1f46,isEnd</vt:lpstr>
      <vt:lpstr>_⨹_4_688ce,isEnd</vt:lpstr>
      <vt:lpstr>_⨹_14_28d1a,isEnd</vt:lpstr>
      <vt:lpstr>_⨹_1_53d5c,isEnd</vt:lpstr>
      <vt:lpstr>_⨹_4_229b9,isEnd</vt:lpstr>
      <vt:lpstr>_⨹_6_dba3c,isEnd</vt:lpstr>
      <vt:lpstr>_⨹_7_a35bc,isEnd</vt:lpstr>
      <vt:lpstr>楷体</vt:lpstr>
      <vt:lpstr>_⨹_13_87349_⨹_13_fb874,isEnd,isEnd</vt:lpstr>
      <vt:lpstr>,isEnd,isEnd</vt:lpstr>
      <vt:lpstr>_⨹_3_4319e</vt:lpstr>
      <vt:lpstr>_⨹_9_51a15</vt:lpstr>
      <vt:lpstr>_⨹_9_f241a,isEnd</vt:lpstr>
      <vt:lpstr>_⨹_9_e3a39</vt:lpstr>
      <vt:lpstr>_⨹_4_2aaba</vt:lpstr>
      <vt:lpstr>Arial Unicode MS</vt:lpstr>
      <vt:lpstr>Calibri</vt:lpstr>
      <vt:lpstr>_⨹_1_e74c3</vt:lpstr>
      <vt:lpstr>_⨹_11_c0f18</vt:lpstr>
      <vt:lpstr>_⨹_26_9e19a</vt:lpstr>
      <vt:lpstr>_⨹_6_f1334</vt:lpstr>
      <vt:lpstr>_⨹_26_deb90</vt:lpstr>
      <vt:lpstr>_⨹_9_22369</vt:lpstr>
      <vt:lpstr>_⨹_19_ede3e</vt:lpstr>
      <vt:lpstr>_⨹_8_92b0f</vt:lpstr>
      <vt:lpstr>_⨹_5_e7cf9</vt:lpstr>
      <vt:lpstr>隶书</vt:lpstr>
      <vt:lpstr>_⨹_4_41515</vt:lpstr>
      <vt:lpstr>_⨹_3_19910</vt:lpstr>
      <vt:lpstr>_⨹_1_631bb</vt:lpstr>
      <vt:lpstr>_⨹_29_2bc09</vt:lpstr>
      <vt:lpstr>_⨹_23_d53ba</vt:lpstr>
      <vt:lpstr>_⨹_11_c1bce</vt:lpstr>
      <vt:lpstr>_⨹_2_59744</vt:lpstr>
      <vt:lpstr>_⨹_2_1e362</vt:lpstr>
      <vt:lpstr>_⨹_7_45333</vt:lpstr>
      <vt:lpstr>_⨹_7_01d74</vt:lpstr>
      <vt:lpstr>_⨹_1_bcae8</vt:lpstr>
      <vt:lpstr>_⨹_9_c02c5</vt:lpstr>
      <vt:lpstr>_⨹_2_b74de</vt:lpstr>
      <vt:lpstr>Finished</vt:lpstr>
      <vt:lpstr>_⨹_3_1e3de</vt:lpstr>
      <vt:lpstr>_⨹_2_a6142</vt:lpstr>
      <vt:lpstr>_⨹_2_b8eaa</vt:lpstr>
      <vt:lpstr>_⨹_4_c04db</vt:lpstr>
      <vt:lpstr>_⨹_3_7ee7d</vt:lpstr>
      <vt:lpstr>_⨹_7_7509f</vt:lpstr>
      <vt:lpstr>_⨹_27_4c33b</vt:lpstr>
      <vt:lpstr>_⨹_5_96ef3</vt:lpstr>
      <vt:lpstr>_⨹_28_56a05</vt:lpstr>
      <vt:lpstr>Cambria Math</vt:lpstr>
      <vt:lpstr>Times New Roman</vt:lpstr>
      <vt:lpstr>_⨹_24_39248</vt:lpstr>
      <vt:lpstr>_⨹_4_afdac</vt:lpstr>
      <vt:lpstr>_⨹_3_2bc8c</vt:lpstr>
      <vt:lpstr>_⨹_12_cacec</vt:lpstr>
      <vt:lpstr>_⨹_7_a6de5</vt:lpstr>
      <vt:lpstr>_⨹_3_ea4de</vt:lpstr>
      <vt:lpstr>_⨹_11_e58ef</vt:lpstr>
      <vt:lpstr>_⨹_14_e1acc</vt:lpstr>
      <vt:lpstr>_⨹_5_1af1b</vt:lpstr>
      <vt:lpstr>_⨹_11_63426,isEnd</vt:lpstr>
      <vt:lpstr>_⨹_6_30170,isEnd</vt:lpstr>
      <vt:lpstr>_⨹_1_6d881,isEnd</vt:lpstr>
      <vt:lpstr>_⨹_1_ef690_⨹_1_951e0</vt:lpstr>
      <vt:lpstr>_⨹_1_ca229</vt:lpstr>
      <vt:lpstr>_⨹_1_54a69_⨹_1_67d67</vt:lpstr>
      <vt:lpstr>_⨹_1_03c00</vt:lpstr>
      <vt:lpstr>_⨹_1_e33d0_⨹_1_cf3a7</vt:lpstr>
      <vt:lpstr>_⨹_1_32754</vt:lpstr>
      <vt:lpstr>_⨹_6_d3961</vt:lpstr>
      <vt:lpstr>_⨹_2_5b8b9</vt:lpstr>
      <vt:lpstr>_⨹_2_27429</vt:lpstr>
      <vt:lpstr>_⨹_1_c7407</vt:lpstr>
      <vt:lpstr>_⨹_19_909c4</vt:lpstr>
      <vt:lpstr>_⨹_7_4c2b9</vt:lpstr>
      <vt:lpstr>_⨹_3_09a69</vt:lpstr>
      <vt:lpstr>_⨹_3_c959b</vt:lpstr>
      <vt:lpstr>_⨹_7_cb7c9</vt:lpstr>
      <vt:lpstr>_⨹_1_35ad9</vt:lpstr>
      <vt:lpstr>_⨹_4_c4fca</vt:lpstr>
      <vt:lpstr>_⨹_4_d5352</vt:lpstr>
      <vt:lpstr>_⨹_1_7ac4e</vt:lpstr>
      <vt:lpstr>_⨹_16_e73b1</vt:lpstr>
      <vt:lpstr>_⨹_5_7d757</vt:lpstr>
      <vt:lpstr>_⨹_6_f9e9c</vt:lpstr>
      <vt:lpstr>_⨹_6_72a67</vt:lpstr>
      <vt:lpstr>_⨹_3_3a805</vt:lpstr>
      <vt:lpstr>_⨹_2_e8f86</vt:lpstr>
      <vt:lpstr>_⨹_1_56fa2</vt:lpstr>
      <vt:lpstr>_⨹_26_b9df4</vt:lpstr>
      <vt:lpstr>_⨹_15_a08c1,isEnd</vt:lpstr>
      <vt:lpstr>_⨹_1_68acc,isEnd</vt:lpstr>
      <vt:lpstr>_⨹_23_44cd3,isEnd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65</cp:revision>
  <dcterms:created xsi:type="dcterms:W3CDTF">2023-12-15T00:48:00Z</dcterms:created>
  <dcterms:modified xsi:type="dcterms:W3CDTF">2024-10-06T07:03:48Z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0936B5CFFE26454C946CAC0F06C94735</vt:lpwstr>
  </property>
  <property fmtid="{D5CDD505-2E9C-101B-9397-08002B2CF9AE}" pid="3" name="KSOProductBuildVer">
    <vt:lpwstr>2052-11.8.2.11718</vt:lpwstr>
  </property>
</Properties>
</file>