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9" r:id="rId3"/>
    <p:sldId id="274" r:id="rId4"/>
    <p:sldId id="275" r:id="rId5"/>
    <p:sldId id="258" r:id="rId6"/>
    <p:sldId id="256" r:id="rId7"/>
    <p:sldId id="261" r:id="rId8"/>
    <p:sldId id="262" r:id="rId9"/>
    <p:sldId id="264" r:id="rId10"/>
    <p:sldId id="263" r:id="rId11"/>
    <p:sldId id="265" r:id="rId12"/>
    <p:sldId id="276" r:id="rId13"/>
    <p:sldId id="277" r:id="rId14"/>
    <p:sldId id="288" r:id="rId16"/>
    <p:sldId id="289" r:id="rId17"/>
    <p:sldId id="292" r:id="rId18"/>
    <p:sldId id="290" r:id="rId19"/>
    <p:sldId id="267" r:id="rId20"/>
    <p:sldId id="268" r:id="rId21"/>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87.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8.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77.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image" Target="../media/image6.png"/><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tags" Target="../tags/tag79.xml"/></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tags" Target="../tags/tag81.xml"/><Relationship Id="rId2" Type="http://schemas.openxmlformats.org/officeDocument/2006/relationships/image" Target="../media/image7.wmf"/><Relationship Id="rId1"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image" Target="../media/image9.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11.pn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1019810" y="1840230"/>
            <a:ext cx="9554210" cy="2076450"/>
          </a:xfrm>
          <a:prstGeom prst="rect">
            <a:avLst/>
          </a:prstGeom>
          <a:noFill/>
        </p:spPr>
        <p:txBody>
          <a:bodyPr wrap="square" rtlCol="0" anchor="t">
            <a:noAutofit/>
          </a:bodyPr>
          <a:p>
            <a:r>
              <a:rPr lang="en-US" altLang="zh-CN" sz="5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5400" b="1">
                <a:latin typeface="宋体" panose="02010600030101010101" pitchFamily="2" charset="-122"/>
                <a:ea typeface="宋体" panose="02010600030101010101" pitchFamily="2" charset="-122"/>
                <a:cs typeface="宋体" panose="02010600030101010101" pitchFamily="2" charset="-122"/>
                <a:sym typeface="+mn-ea"/>
              </a:rPr>
              <a:t>实验探究题解答技巧</a:t>
            </a:r>
            <a:endParaRPr lang="zh-CN" altLang="en-US" sz="54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54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5400" b="1">
                <a:latin typeface="宋体" panose="02010600030101010101" pitchFamily="2" charset="-122"/>
                <a:ea typeface="宋体" panose="02010600030101010101" pitchFamily="2" charset="-122"/>
                <a:cs typeface="宋体" panose="02010600030101010101" pitchFamily="2" charset="-122"/>
                <a:sym typeface="+mn-ea"/>
              </a:rPr>
              <a:t>设计方案</a:t>
            </a:r>
            <a:r>
              <a:rPr lang="en-US" altLang="zh-CN" sz="54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5400" b="1">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5" name="直接连接符 4"/>
          <p:cNvCxnSpPr/>
          <p:nvPr/>
        </p:nvCxnSpPr>
        <p:spPr>
          <a:xfrm>
            <a:off x="5811520" y="3057525"/>
            <a:ext cx="1388745" cy="0"/>
          </a:xfrm>
          <a:prstGeom prst="line">
            <a:avLst/>
          </a:prstGeom>
          <a:ln w="28575" cmpd="sng">
            <a:solidFill>
              <a:schemeClr val="tx1"/>
            </a:solidFill>
            <a:prstDash val="solid"/>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536010" y="196920"/>
            <a:ext cx="10969200" cy="705600"/>
          </a:xfrm>
        </p:spPr>
        <p:txBody>
          <a:bodyPr/>
          <a:p>
            <a:r>
              <a:rPr lang="zh-CN" altLang="en-US" sz="3200"/>
              <a:t>四、梳理探究步骤，减少误差，提高方案的有效性</a:t>
            </a:r>
            <a:endParaRPr lang="zh-CN" altLang="en-US" sz="3200"/>
          </a:p>
        </p:txBody>
      </p:sp>
      <p:sp>
        <p:nvSpPr>
          <p:cNvPr id="4" name="文本框 3"/>
          <p:cNvSpPr txBox="1"/>
          <p:nvPr/>
        </p:nvSpPr>
        <p:spPr>
          <a:xfrm>
            <a:off x="77470" y="1127760"/>
            <a:ext cx="12263120" cy="5828665"/>
          </a:xfrm>
          <a:prstGeom prst="rect">
            <a:avLst/>
          </a:prstGeom>
          <a:noFill/>
        </p:spPr>
        <p:txBody>
          <a:bodyPr wrap="square" rtlCol="0" anchor="t">
            <a:noAutofit/>
          </a:bodyPr>
          <a:p>
            <a:pPr>
              <a:lnSpc>
                <a:spcPct val="130000"/>
              </a:lnSpc>
              <a:spcBef>
                <a:spcPts val="0"/>
              </a:spcBef>
              <a:spcAft>
                <a:spcPts val="0"/>
              </a:spcAft>
            </a:pPr>
            <a:r>
              <a:rPr lang="en-US" altLang="zh-CN" sz="3200" b="1"/>
              <a:t>     </a:t>
            </a:r>
            <a:r>
              <a:rPr lang="zh-CN" altLang="en-US" sz="3200" b="1"/>
              <a:t>探究方案是由系列探究步骤构成的，梳理探究步骤时，要明晰各步骤的探究目标，并基于探究目标修改与完善各步骤;要明晰各步骤之间的相关性，通过整合、补充、调整顺序等方法，使步骤间形成严密的逻辑关系。梳理探究步骤时，还要力求减少实验误差，具体方法有: 适当增加探究对象的种类与数量，选择更精准的实验仪器，设计重复实验取平均值等。</a:t>
            </a:r>
            <a:endParaRPr lang="zh-CN" altLang="en-US" sz="3200" b="1"/>
          </a:p>
          <a:p>
            <a:endParaRPr lang="zh-CN" altLang="en-US" sz="3200" b="1"/>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4" name="文本框 103"/>
          <p:cNvSpPr txBox="1"/>
          <p:nvPr/>
        </p:nvSpPr>
        <p:spPr>
          <a:xfrm>
            <a:off x="125095" y="92710"/>
            <a:ext cx="10719435" cy="2245360"/>
          </a:xfrm>
          <a:prstGeom prst="rect">
            <a:avLst/>
          </a:prstGeom>
          <a:noFill/>
          <a:ln w="9525">
            <a:noFill/>
          </a:ln>
        </p:spPr>
        <p:txBody>
          <a:bodyPr wrap="square">
            <a:spAutoFit/>
          </a:bodyPr>
          <a:p>
            <a:pPr marL="173355" indent="-173355"/>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2019</a:t>
            </a:r>
            <a:r>
              <a:rPr lang="zh-CN" sz="2000" b="1">
                <a:latin typeface="黑体" panose="02010609060101010101" charset="-122"/>
                <a:ea typeface="黑体" panose="02010609060101010101" charset="-122"/>
                <a:cs typeface="黑体" panose="02010609060101010101" charset="-122"/>
              </a:rPr>
              <a:t>温州）小明参加科技节“掷飞机”比赛，该项目的规则是：纸飞机掷出后在空中滞留的时间越长成绩越好。查阅资料得知：纸飞机在空中滞留的时间与其形状、质量、出手速度和出手角度有关。小明认为还可能与纸飞机表面的粗糙程度有关。为了验证自己的猜想，小明准备了以下器材进行实验研究：发射器（如图）；秒表；剪刀；面积、质量大小和表面粗糙程度不同的两种纸</a:t>
            </a:r>
            <a:r>
              <a:rPr lang="en-US" sz="2000" b="1">
                <a:latin typeface="黑体" panose="02010609060101010101" charset="-122"/>
                <a:ea typeface="黑体" panose="02010609060101010101" charset="-122"/>
                <a:cs typeface="黑体" panose="02010609060101010101" charset="-122"/>
              </a:rPr>
              <a:t>A</a:t>
            </a:r>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B</a:t>
            </a:r>
            <a:r>
              <a:rPr lang="zh-CN" sz="2000" b="1">
                <a:latin typeface="黑体" panose="02010609060101010101" charset="-122"/>
                <a:ea typeface="黑体" panose="02010609060101010101" charset="-122"/>
                <a:cs typeface="黑体" panose="02010609060101010101" charset="-122"/>
              </a:rPr>
              <a:t>各若干张（同种纸正反面粗糙程度相同）。（</a:t>
            </a:r>
            <a:r>
              <a:rPr lang="en-US" sz="2000" b="1">
                <a:latin typeface="黑体" panose="02010609060101010101" charset="-122"/>
                <a:ea typeface="黑体" panose="02010609060101010101" charset="-122"/>
                <a:cs typeface="黑体" panose="02010609060101010101" charset="-122"/>
              </a:rPr>
              <a:t>2</a:t>
            </a:r>
            <a:r>
              <a:rPr lang="zh-CN" sz="2000" b="1">
                <a:latin typeface="黑体" panose="02010609060101010101" charset="-122"/>
                <a:ea typeface="黑体" panose="02010609060101010101" charset="-122"/>
                <a:cs typeface="黑体" panose="02010609060101010101" charset="-122"/>
              </a:rPr>
              <a:t>）写出本实验的主要步骤。</a:t>
            </a:r>
            <a:endParaRPr lang="zh-CN" altLang="en-US" sz="2000" b="1">
              <a:latin typeface="黑体" panose="02010609060101010101" charset="-122"/>
              <a:ea typeface="黑体" panose="02010609060101010101" charset="-122"/>
              <a:cs typeface="黑体" panose="02010609060101010101" charset="-122"/>
            </a:endParaRPr>
          </a:p>
        </p:txBody>
      </p:sp>
      <p:pic>
        <p:nvPicPr>
          <p:cNvPr id="2" name="图片24" descr="菁优网：http://www.jyeoo.com"/>
          <p:cNvPicPr>
            <a:picLocks noChangeAspect="1"/>
          </p:cNvPicPr>
          <p:nvPr>
            <p:custDataLst>
              <p:tags r:id="rId1"/>
            </p:custDataLst>
          </p:nvPr>
        </p:nvPicPr>
        <p:blipFill>
          <a:blip r:embed="rId2"/>
          <a:stretch>
            <a:fillRect/>
          </a:stretch>
        </p:blipFill>
        <p:spPr>
          <a:xfrm>
            <a:off x="10702608" y="399415"/>
            <a:ext cx="1362075" cy="1447800"/>
          </a:xfrm>
          <a:prstGeom prst="rect">
            <a:avLst/>
          </a:prstGeom>
          <a:noFill/>
          <a:ln w="9525">
            <a:noFill/>
          </a:ln>
        </p:spPr>
      </p:pic>
      <p:sp>
        <p:nvSpPr>
          <p:cNvPr id="4" name="文本框 3"/>
          <p:cNvSpPr txBox="1"/>
          <p:nvPr/>
        </p:nvSpPr>
        <p:spPr>
          <a:xfrm>
            <a:off x="482600" y="2091055"/>
            <a:ext cx="11455400" cy="4707890"/>
          </a:xfrm>
          <a:prstGeom prst="rect">
            <a:avLst/>
          </a:prstGeom>
          <a:noFill/>
          <a:ln w="9525">
            <a:noFill/>
          </a:ln>
        </p:spPr>
        <p:txBody>
          <a:bodyPr wrap="square">
            <a:spAutoFit/>
          </a:bodyPr>
          <a:p>
            <a:pPr indent="0">
              <a:lnSpc>
                <a:spcPct val="150000"/>
              </a:lnSpc>
            </a:pPr>
            <a:r>
              <a:rPr lang="en-US" sz="2000" b="1">
                <a:latin typeface="黑体" panose="02010609060101010101" charset="-122"/>
                <a:ea typeface="黑体" panose="02010609060101010101" charset="-122"/>
                <a:cs typeface="宋体" panose="02010600030101010101" pitchFamily="2" charset="-122"/>
                <a:sym typeface="+mn-ea"/>
              </a:rPr>
              <a:t>明晰探究任务</a:t>
            </a:r>
            <a:r>
              <a:rPr lang="zh-CN" altLang="en-US" sz="2000" b="1">
                <a:latin typeface="黑体" panose="02010609060101010101" charset="-122"/>
                <a:ea typeface="黑体" panose="02010609060101010101" charset="-122"/>
                <a:cs typeface="宋体" panose="02010600030101010101" pitchFamily="2" charset="-122"/>
                <a:sym typeface="+mn-ea"/>
              </a:rPr>
              <a:t>：</a:t>
            </a:r>
            <a:r>
              <a:rPr lang="zh-CN" sz="2000" b="1">
                <a:latin typeface="黑体" panose="02010609060101010101" charset="-122"/>
                <a:ea typeface="黑体" panose="02010609060101010101" charset="-122"/>
                <a:cs typeface="黑体" panose="02010609060101010101" charset="-122"/>
                <a:sym typeface="+mn-ea"/>
              </a:rPr>
              <a:t>纸飞机在空中滞留的时间是否与纸飞机表面的粗糙程度有关</a:t>
            </a:r>
            <a:endParaRPr lang="zh-CN" altLang="en-US" sz="2000" b="1">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zh-CN" sz="2000" b="1">
                <a:latin typeface="黑体" panose="02010609060101010101" charset="-122"/>
                <a:ea typeface="黑体" panose="02010609060101010101" charset="-122"/>
                <a:cs typeface="黑体" panose="02010609060101010101" charset="-122"/>
                <a:sym typeface="+mn-ea"/>
              </a:rPr>
              <a:t>建构探究模型：</a:t>
            </a:r>
            <a:endParaRPr lang="zh-CN" sz="20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endParaRPr lang="en-US" sz="2000" b="1">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en-US" sz="2000" b="1">
                <a:latin typeface="黑体" panose="02010609060101010101" charset="-122"/>
                <a:ea typeface="黑体" panose="02010609060101010101" charset="-122"/>
                <a:cs typeface="宋体" panose="02010600030101010101" pitchFamily="2" charset="-122"/>
                <a:sym typeface="+mn-ea"/>
              </a:rPr>
              <a:t>设计控制变量</a:t>
            </a:r>
            <a:r>
              <a:rPr lang="zh-CN" altLang="en-US" sz="2000" b="1">
                <a:latin typeface="黑体" panose="02010609060101010101" charset="-122"/>
                <a:ea typeface="黑体" panose="02010609060101010101" charset="-122"/>
                <a:cs typeface="宋体" panose="02010600030101010101" pitchFamily="2" charset="-122"/>
                <a:sym typeface="+mn-ea"/>
              </a:rPr>
              <a:t>：</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无关变量的控制（质量、弹簧压缩程度、发射角度、选择无风的环境）</a:t>
            </a:r>
            <a:endParaRPr lang="zh-CN" altLang="en-US" sz="2000" b="1">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en-US" sz="2000" b="1">
                <a:latin typeface="黑体" panose="02010609060101010101" charset="-122"/>
                <a:ea typeface="黑体" panose="02010609060101010101" charset="-122"/>
                <a:cs typeface="宋体" panose="02010600030101010101" pitchFamily="2" charset="-122"/>
                <a:sym typeface="+mn-ea"/>
              </a:rPr>
              <a:t>厘清探究步骤</a:t>
            </a:r>
            <a:r>
              <a:rPr lang="zh-CN" altLang="en-US" sz="2000" b="1">
                <a:latin typeface="黑体" panose="02010609060101010101" charset="-122"/>
                <a:ea typeface="黑体" panose="02010609060101010101" charset="-122"/>
                <a:cs typeface="宋体" panose="02010600030101010101" pitchFamily="2" charset="-122"/>
                <a:sym typeface="+mn-ea"/>
              </a:rPr>
              <a:t>：</a:t>
            </a:r>
            <a:r>
              <a:rPr lang="zh-CN" altLang="en-US" sz="2000" b="1">
                <a:solidFill>
                  <a:srgbClr val="FF0000"/>
                </a:solidFill>
                <a:latin typeface="黑体" panose="02010609060101010101" charset="-122"/>
                <a:ea typeface="黑体" panose="02010609060101010101" charset="-122"/>
                <a:cs typeface="黑体" panose="02010609060101010101" charset="-122"/>
              </a:rPr>
              <a:t>自变量的设计（纸飞机表面的粗糙程度），因变量的观测（空中滞留时间的测量），控制实验误差（多次测量取平均值），实验结果的比较与分析</a:t>
            </a:r>
            <a:endParaRPr lang="zh-CN" altLang="en-US" sz="2000" b="1">
              <a:solidFill>
                <a:srgbClr val="FF0000"/>
              </a:solidFill>
              <a:latin typeface="黑体" panose="02010609060101010101" charset="-122"/>
              <a:ea typeface="黑体" panose="02010609060101010101" charset="-122"/>
              <a:cs typeface="黑体" panose="02010609060101010101" charset="-122"/>
            </a:endParaRPr>
          </a:p>
          <a:p>
            <a:pPr indent="0">
              <a:lnSpc>
                <a:spcPct val="150000"/>
              </a:lnSpc>
            </a:pPr>
            <a:r>
              <a:rPr lang="zh-CN" altLang="en-US" sz="2000" b="1">
                <a:solidFill>
                  <a:schemeClr val="tx1"/>
                </a:solidFill>
                <a:latin typeface="黑体" panose="02010609060101010101" charset="-122"/>
                <a:ea typeface="黑体" panose="02010609060101010101" charset="-122"/>
                <a:cs typeface="黑体" panose="02010609060101010101" charset="-122"/>
              </a:rPr>
              <a:t>满分示例：</a:t>
            </a:r>
            <a:r>
              <a:rPr lang="en-US" sz="2000" b="1">
                <a:solidFill>
                  <a:srgbClr val="FF0000"/>
                </a:solidFill>
                <a:latin typeface="黑体" panose="02010609060101010101" charset="-122"/>
                <a:ea typeface="黑体" panose="02010609060101010101" charset="-122"/>
                <a:cs typeface="黑体" panose="02010609060101010101" charset="-122"/>
              </a:rPr>
              <a:t>①</a:t>
            </a:r>
            <a:r>
              <a:rPr lang="zh-CN" sz="2000" b="1">
                <a:solidFill>
                  <a:srgbClr val="FF0000"/>
                </a:solidFill>
                <a:latin typeface="黑体" panose="02010609060101010101" charset="-122"/>
                <a:ea typeface="黑体" panose="02010609060101010101" charset="-122"/>
                <a:cs typeface="黑体" panose="02010609060101010101" charset="-122"/>
              </a:rPr>
              <a:t>用剪刀将</a:t>
            </a:r>
            <a:r>
              <a:rPr lang="en-US" sz="2000" b="1">
                <a:solidFill>
                  <a:srgbClr val="FF0000"/>
                </a:solidFill>
                <a:latin typeface="黑体" panose="02010609060101010101" charset="-122"/>
                <a:ea typeface="黑体" panose="02010609060101010101" charset="-122"/>
                <a:cs typeface="黑体" panose="02010609060101010101" charset="-122"/>
              </a:rPr>
              <a:t>AB</a:t>
            </a:r>
            <a:r>
              <a:rPr lang="zh-CN" sz="2000" b="1">
                <a:solidFill>
                  <a:srgbClr val="FF0000"/>
                </a:solidFill>
                <a:latin typeface="黑体" panose="02010609060101010101" charset="-122"/>
                <a:ea typeface="黑体" panose="02010609060101010101" charset="-122"/>
                <a:cs typeface="黑体" panose="02010609060101010101" charset="-122"/>
              </a:rPr>
              <a:t>两种纸裁剪成形状、面积大小相同的纸若干张；</a:t>
            </a:r>
            <a:r>
              <a:rPr lang="en-US" sz="2000" b="1">
                <a:solidFill>
                  <a:srgbClr val="FF0000"/>
                </a:solidFill>
                <a:latin typeface="黑体" panose="02010609060101010101" charset="-122"/>
                <a:ea typeface="黑体" panose="02010609060101010101" charset="-122"/>
                <a:cs typeface="黑体" panose="02010609060101010101" charset="-122"/>
              </a:rPr>
              <a:t>②</a:t>
            </a:r>
            <a:r>
              <a:rPr lang="zh-CN" sz="2000" b="1">
                <a:solidFill>
                  <a:srgbClr val="FF0000"/>
                </a:solidFill>
                <a:latin typeface="黑体" panose="02010609060101010101" charset="-122"/>
                <a:ea typeface="黑体" panose="02010609060101010101" charset="-122"/>
                <a:cs typeface="黑体" panose="02010609060101010101" charset="-122"/>
              </a:rPr>
              <a:t>将</a:t>
            </a:r>
            <a:r>
              <a:rPr lang="en-US" sz="2000" b="1">
                <a:solidFill>
                  <a:srgbClr val="FF0000"/>
                </a:solidFill>
                <a:latin typeface="黑体" panose="02010609060101010101" charset="-122"/>
                <a:ea typeface="黑体" panose="02010609060101010101" charset="-122"/>
                <a:cs typeface="黑体" panose="02010609060101010101" charset="-122"/>
              </a:rPr>
              <a:t>1</a:t>
            </a:r>
            <a:r>
              <a:rPr lang="zh-CN" sz="2000" b="1">
                <a:solidFill>
                  <a:srgbClr val="FF0000"/>
                </a:solidFill>
                <a:latin typeface="黑体" panose="02010609060101010101" charset="-122"/>
                <a:ea typeface="黑体" panose="02010609060101010101" charset="-122"/>
                <a:cs typeface="黑体" panose="02010609060101010101" charset="-122"/>
              </a:rPr>
              <a:t>张</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纸叠放在</a:t>
            </a:r>
            <a:r>
              <a:rPr lang="en-US" sz="2000" b="1">
                <a:solidFill>
                  <a:srgbClr val="FF0000"/>
                </a:solidFill>
                <a:latin typeface="黑体" panose="02010609060101010101" charset="-122"/>
                <a:ea typeface="黑体" panose="02010609060101010101" charset="-122"/>
                <a:cs typeface="黑体" panose="02010609060101010101" charset="-122"/>
              </a:rPr>
              <a:t>1</a:t>
            </a:r>
            <a:r>
              <a:rPr lang="zh-CN" sz="2000" b="1">
                <a:solidFill>
                  <a:srgbClr val="FF0000"/>
                </a:solidFill>
                <a:latin typeface="黑体" panose="02010609060101010101" charset="-122"/>
                <a:ea typeface="黑体" panose="02010609060101010101" charset="-122"/>
                <a:cs typeface="黑体" panose="02010609060101010101" charset="-122"/>
              </a:rPr>
              <a:t>张</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纸上，折一纸飞机，将</a:t>
            </a:r>
            <a:r>
              <a:rPr lang="en-US" sz="2000" b="1">
                <a:solidFill>
                  <a:srgbClr val="FF0000"/>
                </a:solidFill>
                <a:latin typeface="黑体" panose="02010609060101010101" charset="-122"/>
                <a:ea typeface="黑体" panose="02010609060101010101" charset="-122"/>
                <a:cs typeface="黑体" panose="02010609060101010101" charset="-122"/>
              </a:rPr>
              <a:t>1</a:t>
            </a:r>
            <a:r>
              <a:rPr lang="zh-CN" sz="2000" b="1">
                <a:solidFill>
                  <a:srgbClr val="FF0000"/>
                </a:solidFill>
                <a:latin typeface="黑体" panose="02010609060101010101" charset="-122"/>
                <a:ea typeface="黑体" panose="02010609060101010101" charset="-122"/>
                <a:cs typeface="黑体" panose="02010609060101010101" charset="-122"/>
              </a:rPr>
              <a:t>张</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纸叠放在</a:t>
            </a:r>
            <a:r>
              <a:rPr lang="en-US" sz="2000" b="1">
                <a:solidFill>
                  <a:srgbClr val="FF0000"/>
                </a:solidFill>
                <a:latin typeface="黑体" panose="02010609060101010101" charset="-122"/>
                <a:ea typeface="黑体" panose="02010609060101010101" charset="-122"/>
                <a:cs typeface="黑体" panose="02010609060101010101" charset="-122"/>
              </a:rPr>
              <a:t>1</a:t>
            </a:r>
            <a:r>
              <a:rPr lang="zh-CN" sz="2000" b="1">
                <a:solidFill>
                  <a:srgbClr val="FF0000"/>
                </a:solidFill>
                <a:latin typeface="黑体" panose="02010609060101010101" charset="-122"/>
                <a:ea typeface="黑体" panose="02010609060101010101" charset="-122"/>
                <a:cs typeface="黑体" panose="02010609060101010101" charset="-122"/>
              </a:rPr>
              <a:t>张</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纸上，按相同的方法折另一纸飞机；</a:t>
            </a:r>
            <a:r>
              <a:rPr lang="en-US" sz="2000" b="1">
                <a:solidFill>
                  <a:srgbClr val="FF0000"/>
                </a:solidFill>
                <a:latin typeface="黑体" panose="02010609060101010101" charset="-122"/>
                <a:ea typeface="黑体" panose="02010609060101010101" charset="-122"/>
                <a:cs typeface="黑体" panose="02010609060101010101" charset="-122"/>
              </a:rPr>
              <a:t>③</a:t>
            </a:r>
            <a:r>
              <a:rPr lang="zh-CN" sz="2000" b="1">
                <a:solidFill>
                  <a:srgbClr val="FF0000"/>
                </a:solidFill>
                <a:latin typeface="黑体" panose="02010609060101010101" charset="-122"/>
                <a:ea typeface="黑体" panose="02010609060101010101" charset="-122"/>
                <a:cs typeface="黑体" panose="02010609060101010101" charset="-122"/>
              </a:rPr>
              <a:t>选择无风的环境，将两纸飞机分别放在发射器上，压缩弹簧到相同的位置，以相同的角度发射；</a:t>
            </a:r>
            <a:r>
              <a:rPr lang="en-US" sz="2000" b="1">
                <a:solidFill>
                  <a:srgbClr val="FF0000"/>
                </a:solidFill>
                <a:latin typeface="黑体" panose="02010609060101010101" charset="-122"/>
                <a:ea typeface="黑体" panose="02010609060101010101" charset="-122"/>
                <a:cs typeface="黑体" panose="02010609060101010101" charset="-122"/>
              </a:rPr>
              <a:t>④</a:t>
            </a:r>
            <a:r>
              <a:rPr lang="zh-CN" sz="2000" b="1">
                <a:solidFill>
                  <a:srgbClr val="FF0000"/>
                </a:solidFill>
                <a:latin typeface="黑体" panose="02010609060101010101" charset="-122"/>
                <a:ea typeface="黑体" panose="02010609060101010101" charset="-122"/>
                <a:cs typeface="黑体" panose="02010609060101010101" charset="-122"/>
              </a:rPr>
              <a:t>用秒表记录两只飞机滞空时间；</a:t>
            </a:r>
            <a:r>
              <a:rPr lang="en-US" sz="2000" b="1">
                <a:solidFill>
                  <a:srgbClr val="FF0000"/>
                </a:solidFill>
                <a:latin typeface="黑体" panose="02010609060101010101" charset="-122"/>
                <a:ea typeface="黑体" panose="02010609060101010101" charset="-122"/>
                <a:cs typeface="黑体" panose="02010609060101010101" charset="-122"/>
              </a:rPr>
              <a:t>⑤</a:t>
            </a:r>
            <a:r>
              <a:rPr lang="zh-CN" sz="2000" b="1">
                <a:solidFill>
                  <a:srgbClr val="FF0000"/>
                </a:solidFill>
                <a:latin typeface="黑体" panose="02010609060101010101" charset="-122"/>
                <a:ea typeface="黑体" panose="02010609060101010101" charset="-122"/>
                <a:cs typeface="黑体" panose="02010609060101010101" charset="-122"/>
              </a:rPr>
              <a:t>多次重复实验；</a:t>
            </a:r>
            <a:r>
              <a:rPr lang="en-US" sz="2000" b="1">
                <a:solidFill>
                  <a:srgbClr val="FF0000"/>
                </a:solidFill>
                <a:latin typeface="黑体" panose="02010609060101010101" charset="-122"/>
                <a:ea typeface="黑体" panose="02010609060101010101" charset="-122"/>
                <a:cs typeface="黑体" panose="02010609060101010101" charset="-122"/>
              </a:rPr>
              <a:t>⑥</a:t>
            </a:r>
            <a:r>
              <a:rPr lang="zh-CN" sz="2000" b="1">
                <a:solidFill>
                  <a:srgbClr val="FF0000"/>
                </a:solidFill>
                <a:latin typeface="黑体" panose="02010609060101010101" charset="-122"/>
                <a:ea typeface="黑体" panose="02010609060101010101" charset="-122"/>
                <a:cs typeface="黑体" panose="02010609060101010101" charset="-122"/>
              </a:rPr>
              <a:t>分别计算两只纸飞机的平均滞空时间，进行比较得出结论。</a:t>
            </a:r>
            <a:endParaRPr lang="zh-CN" altLang="en-US" sz="2000" b="1">
              <a:solidFill>
                <a:srgbClr val="FF0000"/>
              </a:solidFill>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3"/>
          <a:stretch>
            <a:fillRect/>
          </a:stretch>
        </p:blipFill>
        <p:spPr>
          <a:xfrm>
            <a:off x="2933065" y="2568575"/>
            <a:ext cx="2689860" cy="859790"/>
          </a:xfrm>
          <a:prstGeom prst="rect">
            <a:avLst/>
          </a:prstGeom>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2" name="文本框 101"/>
          <p:cNvSpPr txBox="1"/>
          <p:nvPr/>
        </p:nvSpPr>
        <p:spPr>
          <a:xfrm>
            <a:off x="514350" y="193040"/>
            <a:ext cx="10487025" cy="3089275"/>
          </a:xfrm>
          <a:prstGeom prst="rect">
            <a:avLst/>
          </a:prstGeom>
          <a:noFill/>
          <a:ln w="9525">
            <a:noFill/>
          </a:ln>
        </p:spPr>
        <p:txBody>
          <a:bodyPr wrap="square">
            <a:noAutofit/>
          </a:bodyPr>
          <a:p>
            <a:pPr marL="266700" indent="-266700"/>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21</a:t>
            </a:r>
            <a:r>
              <a:rPr lang="zh-CN" sz="2000" b="1">
                <a:latin typeface="黑体" panose="02010609060101010101" charset="-122"/>
                <a:ea typeface="黑体" panose="02010609060101010101" charset="-122"/>
                <a:cs typeface="黑体" panose="02010609060101010101" charset="-122"/>
              </a:rPr>
              <a:t>温州）科学兴趣小组探究植物进行呼吸作用时，发现温度会影响菠菜呼吸作用的强度。于是他们对“菠菜在哪一温度下呼吸作用最强”进行实验探究。</a:t>
            </a:r>
            <a:endParaRPr lang="zh-CN" sz="2000" b="1">
              <a:latin typeface="黑体" panose="02010609060101010101" charset="-122"/>
              <a:ea typeface="黑体" panose="02010609060101010101" charset="-122"/>
              <a:cs typeface="黑体" panose="02010609060101010101" charset="-122"/>
            </a:endParaRPr>
          </a:p>
          <a:p>
            <a:pPr marL="266700" indent="-266700"/>
            <a:r>
              <a:rPr lang="zh-CN" altLang="en-US" sz="2000" b="1">
                <a:latin typeface="黑体" panose="02010609060101010101" charset="-122"/>
                <a:ea typeface="黑体" panose="02010609060101010101" charset="-122"/>
                <a:cs typeface="黑体" panose="02010609060101010101" charset="-122"/>
              </a:rPr>
              <a:t>选择下列器材，写出本实验的步骤。</a:t>
            </a:r>
            <a:r>
              <a:rPr lang="zh-CN" altLang="en-US" sz="2000" b="1" u="sng">
                <a:latin typeface="黑体" panose="02010609060101010101" charset="-122"/>
                <a:ea typeface="黑体" panose="02010609060101010101" charset="-122"/>
                <a:cs typeface="黑体" panose="02010609060101010101" charset="-122"/>
                <a:sym typeface="+mn-ea"/>
              </a:rPr>
              <a:t>  ▲  </a:t>
            </a:r>
            <a:r>
              <a:rPr lang="en-US" altLang="zh-CN" sz="2000" b="1" u="sng">
                <a:latin typeface="黑体" panose="02010609060101010101" charset="-122"/>
                <a:ea typeface="黑体" panose="02010609060101010101" charset="-122"/>
                <a:cs typeface="黑体" panose="02010609060101010101" charset="-122"/>
                <a:sym typeface="+mn-ea"/>
              </a:rPr>
              <a:t>    </a:t>
            </a:r>
            <a:r>
              <a:rPr lang="zh-CN" altLang="en-US" sz="2000" b="1" u="sng">
                <a:latin typeface="黑体" panose="02010609060101010101" charset="-122"/>
                <a:ea typeface="黑体" panose="02010609060101010101" charset="-122"/>
                <a:cs typeface="黑体" panose="02010609060101010101" charset="-122"/>
                <a:sym typeface="+mn-ea"/>
              </a:rPr>
              <a:t>  </a:t>
            </a:r>
            <a:endParaRPr lang="zh-CN" altLang="en-US" sz="2000" b="1">
              <a:latin typeface="黑体" panose="02010609060101010101" charset="-122"/>
              <a:ea typeface="黑体" panose="02010609060101010101" charset="-122"/>
              <a:cs typeface="黑体" panose="02010609060101010101" charset="-122"/>
            </a:endParaRPr>
          </a:p>
          <a:p>
            <a:pPr marL="266700" indent="-266700"/>
            <a:r>
              <a:rPr lang="zh-CN" altLang="en-US" sz="2000" b="1">
                <a:latin typeface="黑体" panose="02010609060101010101" charset="-122"/>
                <a:ea typeface="黑体" panose="02010609060101010101" charset="-122"/>
                <a:cs typeface="黑体" panose="02010609060101010101" charset="-122"/>
              </a:rPr>
              <a:t>器材：如图所示的恒温箱（温度可调节）、装置甲（塑料袋有透明和不透明两种），电子天平，若干新鲜菠菜。</a:t>
            </a:r>
            <a:endParaRPr lang="zh-CN" altLang="en-US" sz="2000" b="1">
              <a:latin typeface="黑体" panose="02010609060101010101" charset="-122"/>
              <a:ea typeface="黑体" panose="02010609060101010101" charset="-122"/>
              <a:cs typeface="黑体" panose="02010609060101010101" charset="-122"/>
            </a:endParaRPr>
          </a:p>
          <a:p>
            <a:pPr marL="266700" indent="-266700"/>
            <a:endParaRPr lang="zh-CN" altLang="en-US" sz="2000" b="1">
              <a:latin typeface="黑体" panose="02010609060101010101" charset="-122"/>
              <a:ea typeface="黑体" panose="02010609060101010101" charset="-122"/>
              <a:cs typeface="黑体" panose="02010609060101010101" charset="-122"/>
            </a:endParaRPr>
          </a:p>
          <a:p>
            <a:pPr marL="266700" indent="-266700"/>
            <a:endParaRPr lang="zh-CN" altLang="en-US" sz="2000" b="1">
              <a:latin typeface="黑体" panose="02010609060101010101" charset="-122"/>
              <a:ea typeface="黑体" panose="02010609060101010101" charset="-122"/>
              <a:cs typeface="黑体" panose="02010609060101010101" charset="-122"/>
            </a:endParaRPr>
          </a:p>
          <a:p>
            <a:pPr marL="266700" indent="-266700"/>
            <a:endParaRPr lang="zh-CN" altLang="en-US" sz="2000" b="1">
              <a:latin typeface="黑体" panose="02010609060101010101" charset="-122"/>
              <a:ea typeface="黑体" panose="02010609060101010101" charset="-122"/>
              <a:cs typeface="黑体" panose="02010609060101010101" charset="-122"/>
            </a:endParaRPr>
          </a:p>
          <a:p>
            <a:pPr marL="266700" indent="-266700"/>
            <a:endParaRPr lang="zh-CN" altLang="en-US" sz="2000" b="1">
              <a:latin typeface="黑体" panose="02010609060101010101" charset="-122"/>
              <a:ea typeface="黑体" panose="02010609060101010101" charset="-122"/>
              <a:cs typeface="黑体" panose="02010609060101010101" charset="-122"/>
            </a:endParaRPr>
          </a:p>
          <a:p>
            <a:pPr marL="266700" indent="-266700"/>
            <a:endParaRPr lang="zh-CN" altLang="en-US" sz="2000" b="1">
              <a:latin typeface="黑体" panose="02010609060101010101" charset="-122"/>
              <a:ea typeface="黑体" panose="02010609060101010101" charset="-122"/>
              <a:cs typeface="黑体" panose="02010609060101010101" charset="-122"/>
            </a:endParaRPr>
          </a:p>
          <a:p>
            <a:pPr marL="266700" indent="-266700"/>
            <a:endParaRPr lang="zh-CN" altLang="en-US" sz="2000" b="1">
              <a:latin typeface="黑体" panose="02010609060101010101" charset="-122"/>
              <a:ea typeface="黑体" panose="02010609060101010101" charset="-122"/>
              <a:cs typeface="黑体" panose="02010609060101010101" charset="-122"/>
            </a:endParaRPr>
          </a:p>
        </p:txBody>
      </p:sp>
      <p:graphicFrame>
        <p:nvGraphicFramePr>
          <p:cNvPr id="33" name="对象 32"/>
          <p:cNvGraphicFramePr/>
          <p:nvPr>
            <p:custDataLst>
              <p:tags r:id="rId1"/>
            </p:custDataLst>
          </p:nvPr>
        </p:nvGraphicFramePr>
        <p:xfrm>
          <a:off x="3148330" y="1720215"/>
          <a:ext cx="5798820" cy="1224280"/>
        </p:xfrm>
        <a:graphic>
          <a:graphicData uri="http://schemas.openxmlformats.org/presentationml/2006/ole">
            <mc:AlternateContent xmlns:mc="http://schemas.openxmlformats.org/markup-compatibility/2006">
              <mc:Choice xmlns:v="urn:schemas-microsoft-com:vml" Requires="v">
                <p:oleObj spid="_x0000_s34" name="" r:id="rId2" imgW="4747260" imgH="990600" progId="Paint.Picture">
                  <p:embed/>
                </p:oleObj>
              </mc:Choice>
              <mc:Fallback>
                <p:oleObj name="" r:id="rId2" imgW="4747260" imgH="990600" progId="Paint.Picture">
                  <p:embed/>
                  <p:pic>
                    <p:nvPicPr>
                      <p:cNvPr id="0" name="图片 33"/>
                      <p:cNvPicPr/>
                      <p:nvPr/>
                    </p:nvPicPr>
                    <p:blipFill>
                      <a:blip r:embed="rId3"/>
                      <a:stretch>
                        <a:fillRect/>
                      </a:stretch>
                    </p:blipFill>
                    <p:spPr>
                      <a:xfrm>
                        <a:off x="3148330" y="1720215"/>
                        <a:ext cx="5798820" cy="1224280"/>
                      </a:xfrm>
                      <a:prstGeom prst="rect">
                        <a:avLst/>
                      </a:prstGeom>
                    </p:spPr>
                  </p:pic>
                </p:oleObj>
              </mc:Fallback>
            </mc:AlternateContent>
          </a:graphicData>
        </a:graphic>
      </p:graphicFrame>
      <p:sp>
        <p:nvSpPr>
          <p:cNvPr id="35" name="文本框 34"/>
          <p:cNvSpPr txBox="1"/>
          <p:nvPr/>
        </p:nvSpPr>
        <p:spPr>
          <a:xfrm>
            <a:off x="443230" y="3025775"/>
            <a:ext cx="11305540" cy="3938270"/>
          </a:xfrm>
          <a:prstGeom prst="rect">
            <a:avLst/>
          </a:prstGeom>
          <a:noFill/>
          <a:ln w="9525">
            <a:noFill/>
          </a:ln>
        </p:spPr>
        <p:txBody>
          <a:bodyPr wrap="square">
            <a:spAutoFit/>
          </a:bodyPr>
          <a:p>
            <a:pPr indent="0">
              <a:lnSpc>
                <a:spcPct val="150000"/>
              </a:lnSpc>
            </a:pPr>
            <a:r>
              <a:rPr lang="en-US" sz="2000" b="1">
                <a:latin typeface="黑体" panose="02010609060101010101" charset="-122"/>
                <a:ea typeface="黑体" panose="02010609060101010101" charset="-122"/>
                <a:cs typeface="宋体" panose="02010600030101010101" pitchFamily="2" charset="-122"/>
                <a:sym typeface="+mn-ea"/>
              </a:rPr>
              <a:t>明晰探究任务</a:t>
            </a:r>
            <a:r>
              <a:rPr lang="zh-CN" altLang="en-US" sz="2000" b="1">
                <a:latin typeface="黑体" panose="02010609060101010101" charset="-122"/>
                <a:ea typeface="黑体" panose="02010609060101010101" charset="-122"/>
                <a:cs typeface="宋体" panose="02010600030101010101" pitchFamily="2" charset="-122"/>
                <a:sym typeface="+mn-ea"/>
              </a:rPr>
              <a:t>：</a:t>
            </a:r>
            <a:r>
              <a:rPr lang="zh-CN" sz="2000" b="1">
                <a:latin typeface="黑体" panose="02010609060101010101" charset="-122"/>
                <a:ea typeface="黑体" panose="02010609060101010101" charset="-122"/>
                <a:cs typeface="黑体" panose="02010609060101010101" charset="-122"/>
                <a:sym typeface="+mn-ea"/>
              </a:rPr>
              <a:t>菠菜在哪一温度下呼吸作用最强</a:t>
            </a:r>
            <a:endParaRPr lang="zh-CN" altLang="en-US" sz="2000" b="1">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zh-CN" sz="2000" b="1">
                <a:latin typeface="黑体" panose="02010609060101010101" charset="-122"/>
                <a:ea typeface="黑体" panose="02010609060101010101" charset="-122"/>
                <a:cs typeface="黑体" panose="02010609060101010101" charset="-122"/>
                <a:sym typeface="+mn-ea"/>
              </a:rPr>
              <a:t>建构探究模型：</a:t>
            </a:r>
            <a:endParaRPr lang="zh-CN" sz="20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endParaRPr lang="en-US" sz="2000" b="1">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en-US" sz="2000" b="1">
                <a:latin typeface="黑体" panose="02010609060101010101" charset="-122"/>
                <a:ea typeface="黑体" panose="02010609060101010101" charset="-122"/>
                <a:cs typeface="宋体" panose="02010600030101010101" pitchFamily="2" charset="-122"/>
                <a:sym typeface="+mn-ea"/>
              </a:rPr>
              <a:t>设计控制变量</a:t>
            </a:r>
            <a:r>
              <a:rPr lang="zh-CN" altLang="en-US" sz="2000" b="1">
                <a:latin typeface="黑体" panose="02010609060101010101" charset="-122"/>
                <a:ea typeface="黑体" panose="02010609060101010101" charset="-122"/>
                <a:cs typeface="宋体" panose="02010600030101010101" pitchFamily="2" charset="-122"/>
                <a:sym typeface="+mn-ea"/>
              </a:rPr>
              <a:t>：</a:t>
            </a:r>
            <a:r>
              <a:rPr lang="zh-CN" sz="2000" b="1">
                <a:solidFill>
                  <a:srgbClr val="FF0000"/>
                </a:solidFill>
                <a:latin typeface="黑体" panose="02010609060101010101" charset="-122"/>
                <a:ea typeface="黑体" panose="02010609060101010101" charset="-122"/>
                <a:cs typeface="黑体" panose="02010609060101010101" charset="-122"/>
                <a:sym typeface="+mn-ea"/>
              </a:rPr>
              <a:t>无关变量控制（实验对象选择、干扰因素排除）</a:t>
            </a:r>
            <a:endParaRPr lang="zh-CN" sz="2000" b="1">
              <a:solidFill>
                <a:srgbClr val="FF0000"/>
              </a:solidFill>
              <a:latin typeface="黑体" panose="02010609060101010101" charset="-122"/>
              <a:ea typeface="黑体" panose="02010609060101010101" charset="-122"/>
              <a:cs typeface="黑体" panose="02010609060101010101" charset="-122"/>
            </a:endParaRPr>
          </a:p>
          <a:p>
            <a:pPr indent="0">
              <a:lnSpc>
                <a:spcPct val="150000"/>
              </a:lnSpc>
            </a:pPr>
            <a:r>
              <a:rPr lang="en-US" sz="2000" b="1">
                <a:latin typeface="黑体" panose="02010609060101010101" charset="-122"/>
                <a:ea typeface="黑体" panose="02010609060101010101" charset="-122"/>
                <a:cs typeface="宋体" panose="02010600030101010101" pitchFamily="2" charset="-122"/>
                <a:sym typeface="+mn-ea"/>
              </a:rPr>
              <a:t>厘清探究步骤</a:t>
            </a:r>
            <a:r>
              <a:rPr lang="zh-CN" altLang="en-US" sz="2000" b="1">
                <a:latin typeface="黑体" panose="02010609060101010101" charset="-122"/>
                <a:ea typeface="黑体" panose="02010609060101010101" charset="-122"/>
                <a:cs typeface="宋体" panose="02010600030101010101" pitchFamily="2" charset="-122"/>
                <a:sym typeface="+mn-ea"/>
              </a:rPr>
              <a:t>：</a:t>
            </a:r>
            <a:r>
              <a:rPr lang="zh-CN" sz="2000" b="1">
                <a:solidFill>
                  <a:srgbClr val="FF0000"/>
                </a:solidFill>
                <a:latin typeface="黑体" panose="02010609060101010101" charset="-122"/>
                <a:ea typeface="黑体" panose="02010609060101010101" charset="-122"/>
                <a:cs typeface="黑体" panose="02010609060101010101" charset="-122"/>
              </a:rPr>
              <a:t>自变量设置（温度梯度设置，分阶段研究</a:t>
            </a:r>
            <a:r>
              <a:rPr lang="zh-CN" sz="2000" b="1">
                <a:solidFill>
                  <a:srgbClr val="FF0000"/>
                </a:solidFill>
                <a:latin typeface="黑体" panose="02010609060101010101" charset="-122"/>
                <a:ea typeface="黑体" panose="02010609060101010101" charset="-122"/>
                <a:cs typeface="黑体" panose="02010609060101010101" charset="-122"/>
              </a:rPr>
              <a:t>）；因变量观测（</a:t>
            </a:r>
            <a:r>
              <a:rPr lang="zh-CN" sz="2000" b="1">
                <a:solidFill>
                  <a:srgbClr val="FF0000"/>
                </a:solidFill>
                <a:latin typeface="黑体" panose="02010609060101010101" charset="-122"/>
                <a:ea typeface="黑体" panose="02010609060101010101" charset="-122"/>
                <a:cs typeface="黑体" panose="02010609060101010101" charset="-122"/>
              </a:rPr>
              <a:t>因变量的转换与测量）。</a:t>
            </a:r>
            <a:endParaRPr lang="zh-CN" sz="2000" b="1">
              <a:solidFill>
                <a:srgbClr val="FF0000"/>
              </a:solidFill>
              <a:latin typeface="黑体" panose="02010609060101010101" charset="-122"/>
              <a:ea typeface="黑体" panose="02010609060101010101" charset="-122"/>
              <a:cs typeface="黑体" panose="02010609060101010101" charset="-122"/>
            </a:endParaRPr>
          </a:p>
          <a:p>
            <a:pPr marL="533400" indent="-533400" algn="l"/>
            <a:r>
              <a:rPr lang="zh-CN" sz="2000" b="1">
                <a:solidFill>
                  <a:schemeClr val="tx1"/>
                </a:solidFill>
                <a:latin typeface="黑体" panose="02010609060101010101" charset="-122"/>
                <a:ea typeface="黑体" panose="02010609060101010101" charset="-122"/>
                <a:cs typeface="黑体" panose="02010609060101010101" charset="-122"/>
              </a:rPr>
              <a:t>满分示例：</a:t>
            </a:r>
            <a:r>
              <a:rPr lang="en-US" sz="2000" b="1">
                <a:solidFill>
                  <a:srgbClr val="FF0000"/>
                </a:solidFill>
                <a:latin typeface="黑体" panose="02010609060101010101" charset="-122"/>
                <a:ea typeface="黑体" panose="02010609060101010101" charset="-122"/>
                <a:cs typeface="黑体" panose="02010609060101010101" charset="-122"/>
              </a:rPr>
              <a:t>①</a:t>
            </a:r>
            <a:r>
              <a:rPr lang="zh-CN" sz="2000" b="1">
                <a:solidFill>
                  <a:srgbClr val="FF0000"/>
                </a:solidFill>
                <a:latin typeface="黑体" panose="02010609060101010101" charset="-122"/>
                <a:ea typeface="黑体" panose="02010609060101010101" charset="-122"/>
                <a:cs typeface="黑体" panose="02010609060101010101" charset="-122"/>
              </a:rPr>
              <a:t>用电子天平称取</a:t>
            </a:r>
            <a:r>
              <a:rPr lang="en-US" sz="2000" b="1">
                <a:solidFill>
                  <a:srgbClr val="FF0000"/>
                </a:solidFill>
                <a:latin typeface="黑体" panose="02010609060101010101" charset="-122"/>
                <a:ea typeface="黑体" panose="02010609060101010101" charset="-122"/>
                <a:cs typeface="黑体" panose="02010609060101010101" charset="-122"/>
              </a:rPr>
              <a:t>50</a:t>
            </a:r>
            <a:r>
              <a:rPr lang="zh-CN" sz="2000" b="1">
                <a:solidFill>
                  <a:srgbClr val="FF0000"/>
                </a:solidFill>
                <a:latin typeface="黑体" panose="02010609060101010101" charset="-122"/>
                <a:ea typeface="黑体" panose="02010609060101010101" charset="-122"/>
                <a:cs typeface="黑体" panose="02010609060101010101" charset="-122"/>
              </a:rPr>
              <a:t>克新鲜菠菜</a:t>
            </a:r>
            <a:r>
              <a:rPr lang="zh-CN" sz="2000" b="1">
                <a:solidFill>
                  <a:srgbClr val="FF0000"/>
                </a:solidFill>
                <a:latin typeface="黑体" panose="02010609060101010101" charset="-122"/>
                <a:ea typeface="黑体" panose="02010609060101010101" charset="-122"/>
                <a:cs typeface="黑体" panose="02010609060101010101" charset="-122"/>
              </a:rPr>
              <a:t>，将其放入不透明的装置</a:t>
            </a:r>
            <a:r>
              <a:rPr lang="zh-CN" sz="2000" b="1">
                <a:solidFill>
                  <a:srgbClr val="FF0000"/>
                </a:solidFill>
                <a:latin typeface="黑体" panose="02010609060101010101" charset="-122"/>
                <a:ea typeface="黑体" panose="02010609060101010101" charset="-122"/>
                <a:cs typeface="黑体" panose="02010609060101010101" charset="-122"/>
              </a:rPr>
              <a:t>甲中，</a:t>
            </a:r>
            <a:r>
              <a:rPr lang="zh-CN" sz="2000" b="1">
                <a:solidFill>
                  <a:srgbClr val="FF0000"/>
                </a:solidFill>
                <a:latin typeface="黑体" panose="02010609060101010101" charset="-122"/>
                <a:ea typeface="黑体" panose="02010609060101010101" charset="-122"/>
                <a:cs typeface="黑体" panose="02010609060101010101" charset="-122"/>
              </a:rPr>
              <a:t>扎紧袋口，通过传感器</a:t>
            </a:r>
            <a:endParaRPr lang="zh-CN" sz="2000" b="1">
              <a:solidFill>
                <a:srgbClr val="FF0000"/>
              </a:solidFill>
              <a:latin typeface="黑体" panose="02010609060101010101" charset="-122"/>
              <a:ea typeface="黑体" panose="02010609060101010101" charset="-122"/>
              <a:cs typeface="黑体" panose="02010609060101010101" charset="-122"/>
            </a:endParaRPr>
          </a:p>
          <a:p>
            <a:pPr marL="533400" indent="-533400" algn="l"/>
            <a:r>
              <a:rPr lang="zh-CN" sz="2000" b="1">
                <a:solidFill>
                  <a:srgbClr val="FF0000"/>
                </a:solidFill>
                <a:latin typeface="黑体" panose="02010609060101010101" charset="-122"/>
                <a:ea typeface="黑体" panose="02010609060101010101" charset="-122"/>
                <a:cs typeface="黑体" panose="02010609060101010101" charset="-122"/>
              </a:rPr>
              <a:t>读取并记录装置内</a:t>
            </a:r>
            <a:r>
              <a:rPr lang="en-US" sz="2000" b="1">
                <a:solidFill>
                  <a:srgbClr val="FF0000"/>
                </a:solidFill>
                <a:latin typeface="黑体" panose="02010609060101010101" charset="-122"/>
                <a:ea typeface="黑体" panose="02010609060101010101" charset="-122"/>
                <a:cs typeface="黑体" panose="02010609060101010101" charset="-122"/>
              </a:rPr>
              <a:t>CO</a:t>
            </a:r>
            <a:r>
              <a:rPr lang="en-US" sz="2000" b="1" baseline="-25000">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含量</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②</a:t>
            </a:r>
            <a:r>
              <a:rPr lang="zh-CN" sz="2000" b="1">
                <a:solidFill>
                  <a:srgbClr val="FF0000"/>
                </a:solidFill>
                <a:latin typeface="黑体" panose="02010609060101010101" charset="-122"/>
                <a:ea typeface="黑体" panose="02010609060101010101" charset="-122"/>
                <a:cs typeface="黑体" panose="02010609060101010101" charset="-122"/>
              </a:rPr>
              <a:t>将装置放置在</a:t>
            </a:r>
            <a:r>
              <a:rPr lang="en-US" sz="2000" b="1">
                <a:solidFill>
                  <a:srgbClr val="FF0000"/>
                </a:solidFill>
                <a:latin typeface="黑体" panose="02010609060101010101" charset="-122"/>
                <a:ea typeface="黑体" panose="02010609060101010101" charset="-122"/>
                <a:cs typeface="黑体" panose="02010609060101010101" charset="-122"/>
              </a:rPr>
              <a:t>10℃</a:t>
            </a:r>
            <a:r>
              <a:rPr lang="zh-CN" sz="2000" b="1">
                <a:solidFill>
                  <a:srgbClr val="FF0000"/>
                </a:solidFill>
                <a:latin typeface="黑体" panose="02010609060101010101" charset="-122"/>
                <a:ea typeface="黑体" panose="02010609060101010101" charset="-122"/>
                <a:cs typeface="黑体" panose="02010609060101010101" charset="-122"/>
              </a:rPr>
              <a:t>恒温箱中</a:t>
            </a:r>
            <a:r>
              <a:rPr lang="en-US" sz="2000" b="1">
                <a:solidFill>
                  <a:srgbClr val="FF0000"/>
                </a:solidFill>
                <a:latin typeface="黑体" panose="02010609060101010101" charset="-122"/>
                <a:ea typeface="黑体" panose="02010609060101010101" charset="-122"/>
                <a:cs typeface="黑体" panose="02010609060101010101" charset="-122"/>
              </a:rPr>
              <a:t>4</a:t>
            </a:r>
            <a:r>
              <a:rPr lang="zh-CN" sz="2000" b="1">
                <a:solidFill>
                  <a:srgbClr val="FF0000"/>
                </a:solidFill>
                <a:latin typeface="黑体" panose="02010609060101010101" charset="-122"/>
                <a:ea typeface="黑体" panose="02010609060101010101" charset="-122"/>
                <a:cs typeface="黑体" panose="02010609060101010101" charset="-122"/>
              </a:rPr>
              <a:t>小时后</a:t>
            </a:r>
            <a:r>
              <a:rPr lang="zh-CN" sz="2000" b="1">
                <a:solidFill>
                  <a:srgbClr val="FF0000"/>
                </a:solidFill>
                <a:latin typeface="黑体" panose="02010609060101010101" charset="-122"/>
                <a:ea typeface="黑体" panose="02010609060101010101" charset="-122"/>
                <a:cs typeface="黑体" panose="02010609060101010101" charset="-122"/>
              </a:rPr>
              <a:t>，再次通过传感器读取并记录</a:t>
            </a:r>
            <a:endParaRPr lang="zh-CN" sz="2000" b="1">
              <a:solidFill>
                <a:srgbClr val="FF0000"/>
              </a:solidFill>
              <a:latin typeface="黑体" panose="02010609060101010101" charset="-122"/>
              <a:ea typeface="黑体" panose="02010609060101010101" charset="-122"/>
              <a:cs typeface="黑体" panose="02010609060101010101" charset="-122"/>
            </a:endParaRPr>
          </a:p>
          <a:p>
            <a:pPr marL="533400" indent="-533400" algn="l"/>
            <a:r>
              <a:rPr lang="zh-CN" sz="2000" b="1">
                <a:solidFill>
                  <a:srgbClr val="FF0000"/>
                </a:solidFill>
                <a:latin typeface="黑体" panose="02010609060101010101" charset="-122"/>
                <a:ea typeface="黑体" panose="02010609060101010101" charset="-122"/>
                <a:cs typeface="黑体" panose="02010609060101010101" charset="-122"/>
              </a:rPr>
              <a:t>装置内</a:t>
            </a:r>
            <a:r>
              <a:rPr lang="en-US" sz="2000" b="1">
                <a:solidFill>
                  <a:srgbClr val="FF0000"/>
                </a:solidFill>
                <a:latin typeface="黑体" panose="02010609060101010101" charset="-122"/>
                <a:ea typeface="黑体" panose="02010609060101010101" charset="-122"/>
                <a:cs typeface="黑体" panose="02010609060101010101" charset="-122"/>
              </a:rPr>
              <a:t>CO</a:t>
            </a:r>
            <a:r>
              <a:rPr lang="en-US" sz="2000" b="1" baseline="-25000">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含量</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。计算出</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与</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的差值。</a:t>
            </a:r>
            <a:r>
              <a:rPr lang="en-US" sz="2000" b="1">
                <a:solidFill>
                  <a:srgbClr val="FF0000"/>
                </a:solidFill>
                <a:latin typeface="黑体" panose="02010609060101010101" charset="-122"/>
                <a:ea typeface="黑体" panose="02010609060101010101" charset="-122"/>
                <a:cs typeface="黑体" panose="02010609060101010101" charset="-122"/>
              </a:rPr>
              <a:t>③</a:t>
            </a:r>
            <a:r>
              <a:rPr lang="zh-CN" sz="2000" b="1">
                <a:solidFill>
                  <a:srgbClr val="FF0000"/>
                </a:solidFill>
                <a:latin typeface="黑体" panose="02010609060101010101" charset="-122"/>
                <a:ea typeface="黑体" panose="02010609060101010101" charset="-122"/>
                <a:cs typeface="黑体" panose="02010609060101010101" charset="-122"/>
              </a:rPr>
              <a:t>将恒温箱的温度调整为</a:t>
            </a:r>
            <a:r>
              <a:rPr lang="en-US" sz="2000" b="1">
                <a:solidFill>
                  <a:srgbClr val="FF0000"/>
                </a:solidFill>
                <a:latin typeface="黑体" panose="02010609060101010101" charset="-122"/>
                <a:ea typeface="黑体" panose="02010609060101010101" charset="-122"/>
                <a:cs typeface="黑体" panose="02010609060101010101" charset="-122"/>
              </a:rPr>
              <a:t>20℃</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30℃</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40℃</a:t>
            </a:r>
            <a:r>
              <a:rPr lang="zh-CN" sz="2000" b="1">
                <a:solidFill>
                  <a:srgbClr val="FF0000"/>
                </a:solidFill>
                <a:latin typeface="黑体" panose="02010609060101010101" charset="-122"/>
                <a:ea typeface="黑体" panose="02010609060101010101" charset="-122"/>
                <a:cs typeface="黑体" panose="02010609060101010101" charset="-122"/>
              </a:rPr>
              <a:t>，换用</a:t>
            </a:r>
            <a:r>
              <a:rPr lang="zh-CN" sz="2000" b="1">
                <a:solidFill>
                  <a:srgbClr val="FF0000"/>
                </a:solidFill>
                <a:latin typeface="黑体" panose="02010609060101010101" charset="-122"/>
                <a:ea typeface="黑体" panose="02010609060101010101" charset="-122"/>
                <a:cs typeface="黑体" panose="02010609060101010101" charset="-122"/>
              </a:rPr>
              <a:t>长势相</a:t>
            </a:r>
            <a:endParaRPr lang="zh-CN" sz="2000" b="1">
              <a:solidFill>
                <a:srgbClr val="FF0000"/>
              </a:solidFill>
              <a:latin typeface="黑体" panose="02010609060101010101" charset="-122"/>
              <a:ea typeface="黑体" panose="02010609060101010101" charset="-122"/>
              <a:cs typeface="黑体" panose="02010609060101010101" charset="-122"/>
            </a:endParaRPr>
          </a:p>
          <a:p>
            <a:pPr marL="533400" indent="-533400" algn="l"/>
            <a:r>
              <a:rPr lang="zh-CN" sz="2000" b="1">
                <a:solidFill>
                  <a:srgbClr val="FF0000"/>
                </a:solidFill>
                <a:latin typeface="黑体" panose="02010609060101010101" charset="-122"/>
                <a:ea typeface="黑体" panose="02010609060101010101" charset="-122"/>
                <a:cs typeface="黑体" panose="02010609060101010101" charset="-122"/>
              </a:rPr>
              <a:t>近、质量相等的新鲜菠菜重复上述步骤。</a:t>
            </a:r>
            <a:r>
              <a:rPr lang="en-US" sz="2000" b="1">
                <a:solidFill>
                  <a:srgbClr val="FF0000"/>
                </a:solidFill>
                <a:latin typeface="黑体" panose="02010609060101010101" charset="-122"/>
                <a:ea typeface="黑体" panose="02010609060101010101" charset="-122"/>
                <a:cs typeface="黑体" panose="02010609060101010101" charset="-122"/>
              </a:rPr>
              <a:t>④</a:t>
            </a:r>
            <a:r>
              <a:rPr lang="zh-CN" sz="2000" b="1">
                <a:solidFill>
                  <a:srgbClr val="FF0000"/>
                </a:solidFill>
                <a:latin typeface="黑体" panose="02010609060101010101" charset="-122"/>
                <a:ea typeface="黑体" panose="02010609060101010101" charset="-122"/>
                <a:cs typeface="黑体" panose="02010609060101010101" charset="-122"/>
              </a:rPr>
              <a:t>比较不同组别</a:t>
            </a:r>
            <a:r>
              <a:rPr lang="zh-CN" sz="2000" b="1">
                <a:solidFill>
                  <a:srgbClr val="FF0000"/>
                </a:solidFill>
                <a:latin typeface="黑体" panose="02010609060101010101" charset="-122"/>
                <a:ea typeface="黑体" panose="02010609060101010101" charset="-122"/>
                <a:cs typeface="黑体" panose="02010609060101010101" charset="-122"/>
              </a:rPr>
              <a:t>装置甲内二氧化碳含量在实验前后的差值，</a:t>
            </a:r>
            <a:endParaRPr lang="zh-CN" sz="2000" b="1">
              <a:solidFill>
                <a:srgbClr val="FF0000"/>
              </a:solidFill>
              <a:latin typeface="黑体" panose="02010609060101010101" charset="-122"/>
              <a:ea typeface="黑体" panose="02010609060101010101" charset="-122"/>
              <a:cs typeface="黑体" panose="02010609060101010101" charset="-122"/>
            </a:endParaRPr>
          </a:p>
          <a:p>
            <a:pPr marL="533400" indent="-533400" algn="l"/>
            <a:r>
              <a:rPr lang="zh-CN" sz="2000" b="1">
                <a:solidFill>
                  <a:srgbClr val="FF0000"/>
                </a:solidFill>
                <a:latin typeface="黑体" panose="02010609060101010101" charset="-122"/>
                <a:ea typeface="黑体" panose="02010609060101010101" charset="-122"/>
                <a:cs typeface="黑体" panose="02010609060101010101" charset="-122"/>
              </a:rPr>
              <a:t>确定差值最大的</a:t>
            </a:r>
            <a:r>
              <a:rPr lang="zh-CN" sz="2000" b="1">
                <a:solidFill>
                  <a:srgbClr val="FF0000"/>
                </a:solidFill>
                <a:latin typeface="黑体" panose="02010609060101010101" charset="-122"/>
                <a:ea typeface="黑体" panose="02010609060101010101" charset="-122"/>
                <a:cs typeface="黑体" panose="02010609060101010101" charset="-122"/>
              </a:rPr>
              <a:t>一组，在其实验温附近设置更小温度梯度重复上述实验。比较实验结果，得出结论。</a:t>
            </a:r>
            <a:endParaRPr lang="zh-CN" altLang="en-US" sz="2000" b="1">
              <a:solidFill>
                <a:srgbClr val="FF0000"/>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4"/>
          <a:stretch>
            <a:fillRect/>
          </a:stretch>
        </p:blipFill>
        <p:spPr>
          <a:xfrm>
            <a:off x="2508885" y="3630295"/>
            <a:ext cx="2750820" cy="914400"/>
          </a:xfrm>
          <a:prstGeom prst="rect">
            <a:avLst/>
          </a:prstGeom>
        </p:spPr>
      </p:pic>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531495" y="136525"/>
            <a:ext cx="9626600" cy="3169285"/>
          </a:xfrm>
          <a:prstGeom prst="rect">
            <a:avLst/>
          </a:prstGeom>
          <a:noFill/>
          <a:ln w="9525">
            <a:noFill/>
          </a:ln>
        </p:spPr>
        <p:txBody>
          <a:bodyPr wrap="square">
            <a:spAutoFit/>
          </a:bodyPr>
          <a:p>
            <a:pPr indent="0"/>
            <a:r>
              <a:rPr lang="zh-CN" sz="2000" b="1">
                <a:solidFill>
                  <a:schemeClr val="tx1"/>
                </a:solidFill>
                <a:latin typeface="黑体" panose="02010609060101010101" charset="-122"/>
                <a:ea typeface="黑体" panose="02010609060101010101" charset="-122"/>
                <a:cs typeface="黑体" panose="02010609060101010101" charset="-122"/>
              </a:rPr>
              <a:t>（</a:t>
            </a:r>
            <a:r>
              <a:rPr lang="en-US" sz="2000" b="1">
                <a:solidFill>
                  <a:schemeClr val="tx1"/>
                </a:solidFill>
                <a:latin typeface="黑体" panose="02010609060101010101" charset="-122"/>
                <a:ea typeface="黑体" panose="02010609060101010101" charset="-122"/>
                <a:cs typeface="黑体" panose="02010609060101010101" charset="-122"/>
              </a:rPr>
              <a:t>22</a:t>
            </a:r>
            <a:r>
              <a:rPr lang="zh-CN" sz="2000" b="1">
                <a:solidFill>
                  <a:schemeClr val="tx1"/>
                </a:solidFill>
                <a:latin typeface="黑体" panose="02010609060101010101" charset="-122"/>
                <a:ea typeface="黑体" panose="02010609060101010101" charset="-122"/>
                <a:cs typeface="黑体" panose="02010609060101010101" charset="-122"/>
              </a:rPr>
              <a:t>温州）</a:t>
            </a:r>
            <a:r>
              <a:rPr lang="en-US" sz="2000" b="1">
                <a:solidFill>
                  <a:schemeClr val="tx1"/>
                </a:solidFill>
                <a:latin typeface="黑体" panose="02010609060101010101" charset="-122"/>
                <a:ea typeface="黑体" panose="02010609060101010101" charset="-122"/>
                <a:cs typeface="黑体" panose="02010609060101010101" charset="-122"/>
              </a:rPr>
              <a:t>26</a:t>
            </a:r>
            <a:r>
              <a:rPr lang="zh-CN" sz="2000" b="1">
                <a:solidFill>
                  <a:schemeClr val="tx1"/>
                </a:solidFill>
                <a:latin typeface="黑体" panose="02010609060101010101" charset="-122"/>
                <a:ea typeface="黑体" panose="02010609060101010101" charset="-122"/>
                <a:cs typeface="黑体" panose="02010609060101010101" charset="-122"/>
              </a:rPr>
              <a:t>．在</a:t>
            </a:r>
            <a:r>
              <a:rPr lang="en-US" sz="2000" b="1">
                <a:solidFill>
                  <a:schemeClr val="tx1"/>
                </a:solidFill>
                <a:latin typeface="黑体" panose="02010609060101010101" charset="-122"/>
                <a:ea typeface="黑体" panose="02010609060101010101" charset="-122"/>
                <a:cs typeface="黑体" panose="02010609060101010101" charset="-122"/>
              </a:rPr>
              <a:t>“</a:t>
            </a:r>
            <a:r>
              <a:rPr lang="zh-CN" sz="2000" b="1">
                <a:solidFill>
                  <a:schemeClr val="tx1"/>
                </a:solidFill>
                <a:latin typeface="黑体" panose="02010609060101010101" charset="-122"/>
                <a:ea typeface="黑体" panose="02010609060101010101" charset="-122"/>
                <a:cs typeface="黑体" panose="02010609060101010101" charset="-122"/>
              </a:rPr>
              <a:t>制作生态瓶</a:t>
            </a:r>
            <a:r>
              <a:rPr lang="en-US" sz="2000" b="1">
                <a:solidFill>
                  <a:schemeClr val="tx1"/>
                </a:solidFill>
                <a:latin typeface="黑体" panose="02010609060101010101" charset="-122"/>
                <a:ea typeface="黑体" panose="02010609060101010101" charset="-122"/>
                <a:cs typeface="黑体" panose="02010609060101010101" charset="-122"/>
              </a:rPr>
              <a:t>”</a:t>
            </a:r>
            <a:r>
              <a:rPr lang="zh-CN" sz="2000" b="1">
                <a:solidFill>
                  <a:schemeClr val="tx1"/>
                </a:solidFill>
                <a:latin typeface="黑体" panose="02010609060101010101" charset="-122"/>
                <a:ea typeface="黑体" panose="02010609060101010101" charset="-122"/>
                <a:cs typeface="黑体" panose="02010609060101010101" charset="-122"/>
              </a:rPr>
              <a:t>的实践活动中，科学实践小组发现不同生态瓶中生物的种类和数量不同，瓶内生态系统的稳定性不同。他们想：当生态瓶中的水及水草数量一定时，动物的种类与数量怎样投放才能使生态瓶更稳定？于是通过实验来探究这一问题。可供选择的器材：容积为</a:t>
            </a:r>
            <a:r>
              <a:rPr lang="en-US" sz="2000" b="1">
                <a:solidFill>
                  <a:schemeClr val="tx1"/>
                </a:solidFill>
                <a:latin typeface="黑体" panose="02010609060101010101" charset="-122"/>
                <a:ea typeface="黑体" panose="02010609060101010101" charset="-122"/>
                <a:cs typeface="黑体" panose="02010609060101010101" charset="-122"/>
              </a:rPr>
              <a:t>3</a:t>
            </a:r>
            <a:r>
              <a:rPr lang="zh-CN" sz="2000" b="1">
                <a:solidFill>
                  <a:schemeClr val="tx1"/>
                </a:solidFill>
                <a:latin typeface="黑体" panose="02010609060101010101" charset="-122"/>
                <a:ea typeface="黑体" panose="02010609060101010101" charset="-122"/>
                <a:cs typeface="黑体" panose="02010609060101010101" charset="-122"/>
              </a:rPr>
              <a:t>升的透明塑料瓶、凡土林、新鲜河水、蒸馏水、水草、大小相近的健壮小金鱼和小田鱼各若干等。老师建议：</a:t>
            </a:r>
            <a:r>
              <a:rPr lang="en-US" sz="2000" b="1">
                <a:solidFill>
                  <a:schemeClr val="tx1"/>
                </a:solidFill>
                <a:latin typeface="黑体" panose="02010609060101010101" charset="-122"/>
                <a:ea typeface="黑体" panose="02010609060101010101" charset="-122"/>
                <a:cs typeface="黑体" panose="02010609060101010101" charset="-122"/>
              </a:rPr>
              <a:t>①</a:t>
            </a:r>
            <a:r>
              <a:rPr lang="zh-CN" sz="2000" b="1">
                <a:solidFill>
                  <a:schemeClr val="tx1"/>
                </a:solidFill>
                <a:latin typeface="黑体" panose="02010609060101010101" charset="-122"/>
                <a:ea typeface="黑体" panose="02010609060101010101" charset="-122"/>
                <a:cs typeface="黑体" panose="02010609060101010101" charset="-122"/>
              </a:rPr>
              <a:t>瓶中水为容积的</a:t>
            </a:r>
            <a:r>
              <a:rPr lang="en-US" altLang="zh-CN" sz="2000" b="1">
                <a:solidFill>
                  <a:schemeClr val="tx1"/>
                </a:solidFill>
                <a:latin typeface="黑体" panose="02010609060101010101" charset="-122"/>
                <a:ea typeface="黑体" panose="02010609060101010101" charset="-122"/>
                <a:cs typeface="黑体" panose="02010609060101010101" charset="-122"/>
              </a:rPr>
              <a:t>2/3</a:t>
            </a:r>
            <a:r>
              <a:rPr lang="zh-CN" sz="2000" b="1">
                <a:solidFill>
                  <a:schemeClr val="tx1"/>
                </a:solidFill>
                <a:latin typeface="黑体" panose="02010609060101010101" charset="-122"/>
                <a:ea typeface="黑体" panose="02010609060101010101" charset="-122"/>
                <a:cs typeface="黑体" panose="02010609060101010101" charset="-122"/>
                <a:sym typeface="+mn-ea"/>
              </a:rPr>
              <a:t>，每瓶中投放植物</a:t>
            </a:r>
            <a:r>
              <a:rPr lang="en-US" sz="2000" b="1">
                <a:solidFill>
                  <a:schemeClr val="tx1"/>
                </a:solidFill>
                <a:latin typeface="黑体" panose="02010609060101010101" charset="-122"/>
                <a:ea typeface="黑体" panose="02010609060101010101" charset="-122"/>
                <a:cs typeface="黑体" panose="02010609060101010101" charset="-122"/>
                <a:sym typeface="+mn-ea"/>
              </a:rPr>
              <a:t>3</a:t>
            </a:r>
            <a:r>
              <a:rPr lang="zh-CN" sz="2000" b="1">
                <a:solidFill>
                  <a:schemeClr val="tx1"/>
                </a:solidFill>
                <a:latin typeface="黑体" panose="02010609060101010101" charset="-122"/>
                <a:ea typeface="黑体" panose="02010609060101010101" charset="-122"/>
                <a:cs typeface="黑体" panose="02010609060101010101" charset="-122"/>
                <a:sym typeface="+mn-ea"/>
              </a:rPr>
              <a:t>株、鱼不超过</a:t>
            </a:r>
            <a:r>
              <a:rPr lang="en-US" sz="2000" b="1">
                <a:solidFill>
                  <a:schemeClr val="tx1"/>
                </a:solidFill>
                <a:latin typeface="黑体" panose="02010609060101010101" charset="-122"/>
                <a:ea typeface="黑体" panose="02010609060101010101" charset="-122"/>
                <a:cs typeface="黑体" panose="02010609060101010101" charset="-122"/>
                <a:sym typeface="+mn-ea"/>
              </a:rPr>
              <a:t>3</a:t>
            </a:r>
            <a:r>
              <a:rPr lang="zh-CN" sz="2000" b="1">
                <a:solidFill>
                  <a:schemeClr val="tx1"/>
                </a:solidFill>
                <a:latin typeface="黑体" panose="02010609060101010101" charset="-122"/>
                <a:ea typeface="黑体" panose="02010609060101010101" charset="-122"/>
                <a:cs typeface="黑体" panose="02010609060101010101" charset="-122"/>
                <a:sym typeface="+mn-ea"/>
              </a:rPr>
              <a:t>条；</a:t>
            </a:r>
            <a:r>
              <a:rPr lang="en-US" sz="2000" b="1">
                <a:solidFill>
                  <a:schemeClr val="tx1"/>
                </a:solidFill>
                <a:latin typeface="黑体" panose="02010609060101010101" charset="-122"/>
                <a:ea typeface="黑体" panose="02010609060101010101" charset="-122"/>
                <a:cs typeface="黑体" panose="02010609060101010101" charset="-122"/>
                <a:sym typeface="+mn-ea"/>
              </a:rPr>
              <a:t>②</a:t>
            </a:r>
            <a:r>
              <a:rPr lang="zh-CN" sz="2000" b="1">
                <a:solidFill>
                  <a:schemeClr val="tx1"/>
                </a:solidFill>
                <a:latin typeface="黑体" panose="02010609060101010101" charset="-122"/>
                <a:ea typeface="黑体" panose="02010609060101010101" charset="-122"/>
                <a:cs typeface="黑体" panose="02010609060101010101" charset="-122"/>
                <a:sym typeface="+mn-ea"/>
              </a:rPr>
              <a:t>先探究鱼的数量对生态瓶稳定性的影响，再探究不同种类鱼的配比对生态瓶稳定性的影响。（</a:t>
            </a:r>
            <a:r>
              <a:rPr lang="en-US" sz="2000" b="1">
                <a:solidFill>
                  <a:schemeClr val="tx1"/>
                </a:solidFill>
                <a:latin typeface="黑体" panose="02010609060101010101" charset="-122"/>
                <a:ea typeface="黑体" panose="02010609060101010101" charset="-122"/>
                <a:cs typeface="黑体" panose="02010609060101010101" charset="-122"/>
                <a:sym typeface="+mn-ea"/>
              </a:rPr>
              <a:t>1</a:t>
            </a:r>
            <a:r>
              <a:rPr lang="zh-CN" sz="2000" b="1">
                <a:solidFill>
                  <a:schemeClr val="tx1"/>
                </a:solidFill>
                <a:latin typeface="黑体" panose="02010609060101010101" charset="-122"/>
                <a:ea typeface="黑体" panose="02010609060101010101" charset="-122"/>
                <a:cs typeface="黑体" panose="02010609060101010101" charset="-122"/>
                <a:sym typeface="+mn-ea"/>
              </a:rPr>
              <a:t>）实验中选择的塑料瓶是透明的，其目的是</a:t>
            </a:r>
            <a:r>
              <a:rPr lang="en-US" sz="2000" b="1">
                <a:solidFill>
                  <a:schemeClr val="tx1"/>
                </a:solidFill>
                <a:latin typeface="黑体" panose="02010609060101010101" charset="-122"/>
                <a:ea typeface="黑体" panose="02010609060101010101" charset="-122"/>
                <a:cs typeface="黑体" panose="02010609060101010101" charset="-122"/>
                <a:sym typeface="+mn-ea"/>
              </a:rPr>
              <a:t>___________</a:t>
            </a:r>
            <a:r>
              <a:rPr lang="zh-CN" sz="2000" b="1">
                <a:solidFill>
                  <a:schemeClr val="tx1"/>
                </a:solidFill>
                <a:latin typeface="黑体" panose="02010609060101010101" charset="-122"/>
                <a:ea typeface="黑体" panose="02010609060101010101" charset="-122"/>
                <a:cs typeface="黑体" panose="02010609060101010101" charset="-122"/>
                <a:sym typeface="+mn-ea"/>
              </a:rPr>
              <a:t>。（</a:t>
            </a:r>
            <a:r>
              <a:rPr lang="en-US" sz="2000" b="1">
                <a:solidFill>
                  <a:schemeClr val="tx1"/>
                </a:solidFill>
                <a:latin typeface="黑体" panose="02010609060101010101" charset="-122"/>
                <a:ea typeface="黑体" panose="02010609060101010101" charset="-122"/>
                <a:cs typeface="黑体" panose="02010609060101010101" charset="-122"/>
                <a:sym typeface="+mn-ea"/>
              </a:rPr>
              <a:t>2</a:t>
            </a:r>
            <a:r>
              <a:rPr lang="zh-CN" sz="2000" b="1">
                <a:solidFill>
                  <a:schemeClr val="tx1"/>
                </a:solidFill>
                <a:latin typeface="黑体" panose="02010609060101010101" charset="-122"/>
                <a:ea typeface="黑体" panose="02010609060101010101" charset="-122"/>
                <a:cs typeface="黑体" panose="02010609060101010101" charset="-122"/>
                <a:sym typeface="+mn-ea"/>
              </a:rPr>
              <a:t>）选择合适的器材，写出本实验的步骤。</a:t>
            </a:r>
            <a:r>
              <a:rPr lang="en-US" sz="2000" b="1">
                <a:solidFill>
                  <a:schemeClr val="tx1"/>
                </a:solidFill>
                <a:latin typeface="黑体" panose="02010609060101010101" charset="-122"/>
                <a:ea typeface="黑体" panose="02010609060101010101" charset="-122"/>
                <a:cs typeface="黑体" panose="02010609060101010101" charset="-122"/>
                <a:sym typeface="+mn-ea"/>
              </a:rPr>
              <a:t>___________</a:t>
            </a:r>
            <a:endParaRPr lang="en-US" altLang="en-US" sz="2000" b="1">
              <a:solidFill>
                <a:schemeClr val="tx1"/>
              </a:solidFill>
              <a:latin typeface="黑体" panose="02010609060101010101" charset="-122"/>
              <a:ea typeface="黑体" panose="02010609060101010101" charset="-122"/>
              <a:cs typeface="黑体" panose="02010609060101010101" charset="-122"/>
            </a:endParaRPr>
          </a:p>
          <a:p>
            <a:pPr indent="0"/>
            <a:endParaRPr lang="en-US" altLang="en-US" sz="2000" b="1">
              <a:solidFill>
                <a:schemeClr val="tx1"/>
              </a:solidFill>
              <a:latin typeface="黑体" panose="02010609060101010101" charset="-122"/>
              <a:ea typeface="黑体" panose="02010609060101010101" charset="-122"/>
              <a:cs typeface="黑体" panose="02010609060101010101" charset="-122"/>
            </a:endParaRPr>
          </a:p>
        </p:txBody>
      </p:sp>
      <p:graphicFrame>
        <p:nvGraphicFramePr>
          <p:cNvPr id="6" name="对象 5"/>
          <p:cNvGraphicFramePr/>
          <p:nvPr/>
        </p:nvGraphicFramePr>
        <p:xfrm>
          <a:off x="4109720" y="3827145"/>
          <a:ext cx="1153795" cy="1067435"/>
        </p:xfrm>
        <a:graphic>
          <a:graphicData uri="http://schemas.openxmlformats.org/presentationml/2006/ole">
            <mc:AlternateContent xmlns:mc="http://schemas.openxmlformats.org/markup-compatibility/2006">
              <mc:Choice xmlns:v="urn:schemas-microsoft-com:vml" Requires="v">
                <p:oleObj spid="_x0000_s7" name="" r:id="rId1" imgW="2324100" imgH="2392680" progId="Paint.Picture">
                  <p:embed/>
                </p:oleObj>
              </mc:Choice>
              <mc:Fallback>
                <p:oleObj name="" r:id="rId1" imgW="2324100" imgH="2392680" progId="Paint.Picture">
                  <p:embed/>
                  <p:pic>
                    <p:nvPicPr>
                      <p:cNvPr id="0" name="图片 6"/>
                      <p:cNvPicPr/>
                      <p:nvPr/>
                    </p:nvPicPr>
                    <p:blipFill>
                      <a:blip r:embed="rId2"/>
                      <a:stretch>
                        <a:fillRect/>
                      </a:stretch>
                    </p:blipFill>
                    <p:spPr>
                      <a:xfrm>
                        <a:off x="4109720" y="3827145"/>
                        <a:ext cx="1153795" cy="1067435"/>
                      </a:xfrm>
                      <a:prstGeom prst="rect">
                        <a:avLst/>
                      </a:prstGeom>
                    </p:spPr>
                  </p:pic>
                </p:oleObj>
              </mc:Fallback>
            </mc:AlternateContent>
          </a:graphicData>
        </a:graphic>
      </p:graphicFrame>
      <p:sp>
        <p:nvSpPr>
          <p:cNvPr id="8" name="文本框 7"/>
          <p:cNvSpPr txBox="1"/>
          <p:nvPr/>
        </p:nvSpPr>
        <p:spPr>
          <a:xfrm>
            <a:off x="0" y="3073400"/>
            <a:ext cx="10845165" cy="3784600"/>
          </a:xfrm>
          <a:prstGeom prst="rect">
            <a:avLst/>
          </a:prstGeom>
          <a:noFill/>
        </p:spPr>
        <p:txBody>
          <a:bodyPr wrap="square" rtlCol="0" anchor="t">
            <a:spAutoFit/>
          </a:bodyPr>
          <a:p>
            <a:pPr indent="0">
              <a:lnSpc>
                <a:spcPct val="150000"/>
              </a:lnSpc>
            </a:pPr>
            <a:r>
              <a:rPr lang="en-US" sz="2000" b="1">
                <a:latin typeface="黑体" panose="02010609060101010101" charset="-122"/>
                <a:ea typeface="黑体" panose="02010609060101010101" charset="-122"/>
                <a:cs typeface="黑体" panose="02010609060101010101" charset="-122"/>
                <a:sym typeface="+mn-ea"/>
              </a:rPr>
              <a:t>明晰探究任务</a:t>
            </a:r>
            <a:r>
              <a:rPr lang="zh-CN" altLang="en-US" sz="2000" b="1">
                <a:latin typeface="黑体" panose="02010609060101010101" charset="-122"/>
                <a:ea typeface="黑体" panose="02010609060101010101" charset="-122"/>
                <a:cs typeface="黑体" panose="02010609060101010101" charset="-122"/>
                <a:sym typeface="+mn-ea"/>
              </a:rPr>
              <a:t>：</a:t>
            </a:r>
            <a:r>
              <a:rPr lang="zh-CN" sz="2000" b="1">
                <a:solidFill>
                  <a:srgbClr val="FF0000"/>
                </a:solidFill>
                <a:latin typeface="黑体" panose="02010609060101010101" charset="-122"/>
                <a:ea typeface="黑体" panose="02010609060101010101" charset="-122"/>
                <a:cs typeface="黑体" panose="02010609060101010101" charset="-122"/>
                <a:sym typeface="+mn-ea"/>
              </a:rPr>
              <a:t>先探究鱼的数量对生态瓶稳定性的影响</a:t>
            </a:r>
            <a:r>
              <a:rPr lang="en-US" altLang="zh-CN" sz="2000" b="1">
                <a:solidFill>
                  <a:srgbClr val="FF0000"/>
                </a:solidFill>
                <a:latin typeface="黑体" panose="02010609060101010101" charset="-122"/>
                <a:ea typeface="黑体" panose="02010609060101010101" charset="-122"/>
                <a:cs typeface="黑体" panose="02010609060101010101" charset="-122"/>
                <a:sym typeface="+mn-ea"/>
              </a:rPr>
              <a:t>,</a:t>
            </a:r>
            <a:r>
              <a:rPr lang="zh-CN" sz="2000" b="1">
                <a:solidFill>
                  <a:srgbClr val="FF0000"/>
                </a:solidFill>
                <a:latin typeface="黑体" panose="02010609060101010101" charset="-122"/>
                <a:ea typeface="黑体" panose="02010609060101010101" charset="-122"/>
                <a:cs typeface="黑体" panose="02010609060101010101" charset="-122"/>
                <a:sym typeface="+mn-ea"/>
              </a:rPr>
              <a:t>再探究不同种类鱼的配比对生态瓶稳定性的影响。</a:t>
            </a:r>
            <a:endParaRPr lang="zh-CN" altLang="en-US" sz="20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zh-CN" sz="2000" b="1">
                <a:latin typeface="黑体" panose="02010609060101010101" charset="-122"/>
                <a:ea typeface="黑体" panose="02010609060101010101" charset="-122"/>
                <a:cs typeface="黑体" panose="02010609060101010101" charset="-122"/>
                <a:sym typeface="+mn-ea"/>
              </a:rPr>
              <a:t>建构探究模型：</a:t>
            </a:r>
            <a:r>
              <a:rPr lang="zh-CN" sz="2000" b="1">
                <a:solidFill>
                  <a:srgbClr val="FF0000"/>
                </a:solidFill>
                <a:latin typeface="黑体" panose="02010609060101010101" charset="-122"/>
                <a:ea typeface="黑体" panose="02010609060101010101" charset="-122"/>
                <a:cs typeface="黑体" panose="02010609060101010101" charset="-122"/>
                <a:sym typeface="+mn-ea"/>
              </a:rPr>
              <a:t>制作生态球</a:t>
            </a:r>
            <a:endParaRPr lang="zh-CN" sz="20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endParaRPr lang="en-US" sz="2000" b="1">
              <a:solidFill>
                <a:schemeClr val="accent6"/>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en-US" sz="2000" b="1">
                <a:latin typeface="黑体" panose="02010609060101010101" charset="-122"/>
                <a:ea typeface="黑体" panose="02010609060101010101" charset="-122"/>
                <a:cs typeface="黑体" panose="02010609060101010101" charset="-122"/>
                <a:sym typeface="+mn-ea"/>
              </a:rPr>
              <a:t>设计控制变量</a:t>
            </a:r>
            <a:r>
              <a:rPr lang="zh-CN" altLang="en-US" sz="2000" b="1">
                <a:latin typeface="黑体" panose="02010609060101010101" charset="-122"/>
                <a:ea typeface="黑体" panose="02010609060101010101" charset="-122"/>
                <a:cs typeface="黑体" panose="02010609060101010101" charset="-122"/>
                <a:sym typeface="+mn-ea"/>
              </a:rPr>
              <a:t>：</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无关变量的控制（河水和水草的控制，外界环境交换的控制，光线的控制）</a:t>
            </a:r>
            <a:endParaRPr lang="zh-CN" altLang="en-US" sz="20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en-US" sz="2000" b="1">
                <a:latin typeface="黑体" panose="02010609060101010101" charset="-122"/>
                <a:ea typeface="黑体" panose="02010609060101010101" charset="-122"/>
                <a:cs typeface="黑体" panose="02010609060101010101" charset="-122"/>
                <a:sym typeface="+mn-ea"/>
              </a:rPr>
              <a:t>厘清探究步骤</a:t>
            </a:r>
            <a:r>
              <a:rPr lang="zh-CN" altLang="en-US" sz="2000" b="1">
                <a:latin typeface="黑体" panose="02010609060101010101" charset="-122"/>
                <a:ea typeface="黑体" panose="02010609060101010101" charset="-122"/>
                <a:cs typeface="黑体" panose="02010609060101010101" charset="-122"/>
                <a:sym typeface="+mn-ea"/>
              </a:rPr>
              <a:t>：</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自变量的设计（鱼的数量，鱼种类的配比），因变量的观测（比较鱼存活的天数），</a:t>
            </a:r>
            <a:r>
              <a:rPr lang="zh-CN" altLang="en-US" sz="2000" b="1">
                <a:solidFill>
                  <a:srgbClr val="FF0000"/>
                </a:solidFill>
                <a:latin typeface="黑体" panose="02010609060101010101" charset="-122"/>
                <a:ea typeface="黑体" panose="02010609060101010101" charset="-122"/>
                <a:cs typeface="黑体" panose="02010609060101010101" charset="-122"/>
                <a:sym typeface="+mn-ea"/>
              </a:rPr>
              <a:t>实验结果的比较与分析</a:t>
            </a:r>
            <a:endParaRPr lang="zh-CN" altLang="en-US" sz="2000" b="1">
              <a:solidFill>
                <a:srgbClr val="FF0000"/>
              </a:solidFill>
              <a:latin typeface="黑体" panose="02010609060101010101" charset="-122"/>
              <a:ea typeface="黑体" panose="02010609060101010101" charset="-122"/>
              <a:cs typeface="黑体" panose="02010609060101010101" charset="-122"/>
            </a:endParaRPr>
          </a:p>
          <a:p>
            <a:pPr indent="0">
              <a:lnSpc>
                <a:spcPct val="150000"/>
              </a:lnSpc>
            </a:pPr>
            <a:endParaRPr lang="zh-CN" altLang="en-US" sz="2000" b="1">
              <a:solidFill>
                <a:srgbClr val="FF0000"/>
              </a:solidFill>
              <a:latin typeface="黑体" panose="02010609060101010101" charset="-122"/>
              <a:ea typeface="黑体" panose="02010609060101010101" charset="-122"/>
              <a:cs typeface="黑体" panose="02010609060101010101" charset="-122"/>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531495" y="136525"/>
            <a:ext cx="9626600" cy="3169285"/>
          </a:xfrm>
          <a:prstGeom prst="rect">
            <a:avLst/>
          </a:prstGeom>
          <a:noFill/>
          <a:ln w="9525">
            <a:noFill/>
          </a:ln>
        </p:spPr>
        <p:txBody>
          <a:bodyPr wrap="square">
            <a:spAutoFit/>
          </a:bodyPr>
          <a:p>
            <a:pPr indent="0"/>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22</a:t>
            </a:r>
            <a:r>
              <a:rPr lang="zh-CN" sz="2000" b="1">
                <a:latin typeface="黑体" panose="02010609060101010101" charset="-122"/>
                <a:ea typeface="黑体" panose="02010609060101010101" charset="-122"/>
                <a:cs typeface="黑体" panose="02010609060101010101" charset="-122"/>
              </a:rPr>
              <a:t>温州）</a:t>
            </a:r>
            <a:r>
              <a:rPr lang="en-US" sz="2000" b="1">
                <a:latin typeface="黑体" panose="02010609060101010101" charset="-122"/>
                <a:ea typeface="黑体" panose="02010609060101010101" charset="-122"/>
                <a:cs typeface="黑体" panose="02010609060101010101" charset="-122"/>
              </a:rPr>
              <a:t>26</a:t>
            </a:r>
            <a:r>
              <a:rPr lang="zh-CN" sz="2000" b="1">
                <a:latin typeface="黑体" panose="02010609060101010101" charset="-122"/>
                <a:ea typeface="黑体" panose="02010609060101010101" charset="-122"/>
                <a:cs typeface="黑体" panose="02010609060101010101" charset="-122"/>
              </a:rPr>
              <a:t>．在</a:t>
            </a:r>
            <a:r>
              <a:rPr lang="en-US" sz="2000" b="1">
                <a:latin typeface="黑体" panose="02010609060101010101" charset="-122"/>
                <a:ea typeface="黑体" panose="02010609060101010101" charset="-122"/>
                <a:cs typeface="黑体" panose="02010609060101010101" charset="-122"/>
              </a:rPr>
              <a:t>“</a:t>
            </a:r>
            <a:r>
              <a:rPr lang="zh-CN" sz="2000" b="1">
                <a:latin typeface="黑体" panose="02010609060101010101" charset="-122"/>
                <a:ea typeface="黑体" panose="02010609060101010101" charset="-122"/>
                <a:cs typeface="黑体" panose="02010609060101010101" charset="-122"/>
              </a:rPr>
              <a:t>制作生态瓶</a:t>
            </a:r>
            <a:r>
              <a:rPr lang="en-US" sz="2000" b="1">
                <a:latin typeface="黑体" panose="02010609060101010101" charset="-122"/>
                <a:ea typeface="黑体" panose="02010609060101010101" charset="-122"/>
                <a:cs typeface="黑体" panose="02010609060101010101" charset="-122"/>
              </a:rPr>
              <a:t>”</a:t>
            </a:r>
            <a:r>
              <a:rPr lang="zh-CN" sz="2000" b="1">
                <a:latin typeface="黑体" panose="02010609060101010101" charset="-122"/>
                <a:ea typeface="黑体" panose="02010609060101010101" charset="-122"/>
                <a:cs typeface="黑体" panose="02010609060101010101" charset="-122"/>
              </a:rPr>
              <a:t>的实践活动中，科学实践小组发现不同生态瓶中生物的种类和数量不同，瓶内生态系统的稳定性不同。他们想：当生态瓶中的水及水草数量一定时，动物的种类与数量怎样投放才能使生态瓶更稳定？于是通过实验来探究这一问题。可供选择的器材：容积为</a:t>
            </a:r>
            <a:r>
              <a:rPr lang="en-US" sz="2000" b="1">
                <a:latin typeface="黑体" panose="02010609060101010101" charset="-122"/>
                <a:ea typeface="黑体" panose="02010609060101010101" charset="-122"/>
                <a:cs typeface="黑体" panose="02010609060101010101" charset="-122"/>
              </a:rPr>
              <a:t>3</a:t>
            </a:r>
            <a:r>
              <a:rPr lang="zh-CN" sz="2000" b="1">
                <a:latin typeface="黑体" panose="02010609060101010101" charset="-122"/>
                <a:ea typeface="黑体" panose="02010609060101010101" charset="-122"/>
                <a:cs typeface="黑体" panose="02010609060101010101" charset="-122"/>
              </a:rPr>
              <a:t>升的透明塑料瓶、凡土林、新鲜河水、蒸馏水、水草、大小相近的健壮小金鱼和小田鱼各若干等。老师建议：</a:t>
            </a:r>
            <a:r>
              <a:rPr lang="en-US" sz="2000" b="1">
                <a:latin typeface="黑体" panose="02010609060101010101" charset="-122"/>
                <a:ea typeface="黑体" panose="02010609060101010101" charset="-122"/>
                <a:cs typeface="黑体" panose="02010609060101010101" charset="-122"/>
              </a:rPr>
              <a:t>①</a:t>
            </a:r>
            <a:r>
              <a:rPr lang="zh-CN" sz="2000" b="1">
                <a:latin typeface="黑体" panose="02010609060101010101" charset="-122"/>
                <a:ea typeface="黑体" panose="02010609060101010101" charset="-122"/>
                <a:cs typeface="黑体" panose="02010609060101010101" charset="-122"/>
              </a:rPr>
              <a:t>瓶中水为容积的</a:t>
            </a:r>
            <a:r>
              <a:rPr lang="en-US" altLang="zh-CN" sz="2000" b="1">
                <a:latin typeface="黑体" panose="02010609060101010101" charset="-122"/>
                <a:ea typeface="黑体" panose="02010609060101010101" charset="-122"/>
                <a:cs typeface="黑体" panose="02010609060101010101" charset="-122"/>
              </a:rPr>
              <a:t>2/3</a:t>
            </a:r>
            <a:r>
              <a:rPr lang="zh-CN" sz="2000" b="1">
                <a:latin typeface="黑体" panose="02010609060101010101" charset="-122"/>
                <a:ea typeface="黑体" panose="02010609060101010101" charset="-122"/>
                <a:cs typeface="黑体" panose="02010609060101010101" charset="-122"/>
                <a:sym typeface="+mn-ea"/>
              </a:rPr>
              <a:t>，每瓶中投放植物</a:t>
            </a:r>
            <a:r>
              <a:rPr lang="en-US" sz="2000" b="1">
                <a:latin typeface="黑体" panose="02010609060101010101" charset="-122"/>
                <a:ea typeface="黑体" panose="02010609060101010101" charset="-122"/>
                <a:cs typeface="黑体" panose="02010609060101010101" charset="-122"/>
                <a:sym typeface="+mn-ea"/>
              </a:rPr>
              <a:t>3</a:t>
            </a:r>
            <a:r>
              <a:rPr lang="zh-CN" sz="2000" b="1">
                <a:latin typeface="黑体" panose="02010609060101010101" charset="-122"/>
                <a:ea typeface="黑体" panose="02010609060101010101" charset="-122"/>
                <a:cs typeface="黑体" panose="02010609060101010101" charset="-122"/>
                <a:sym typeface="+mn-ea"/>
              </a:rPr>
              <a:t>株、鱼不超过</a:t>
            </a:r>
            <a:r>
              <a:rPr lang="en-US" sz="2000" b="1">
                <a:latin typeface="黑体" panose="02010609060101010101" charset="-122"/>
                <a:ea typeface="黑体" panose="02010609060101010101" charset="-122"/>
                <a:cs typeface="黑体" panose="02010609060101010101" charset="-122"/>
                <a:sym typeface="+mn-ea"/>
              </a:rPr>
              <a:t>3</a:t>
            </a:r>
            <a:r>
              <a:rPr lang="zh-CN" sz="2000" b="1">
                <a:latin typeface="黑体" panose="02010609060101010101" charset="-122"/>
                <a:ea typeface="黑体" panose="02010609060101010101" charset="-122"/>
                <a:cs typeface="黑体" panose="02010609060101010101" charset="-122"/>
                <a:sym typeface="+mn-ea"/>
              </a:rPr>
              <a:t>条；</a:t>
            </a:r>
            <a:r>
              <a:rPr lang="en-US" sz="2000" b="1">
                <a:latin typeface="黑体" panose="02010609060101010101" charset="-122"/>
                <a:ea typeface="黑体" panose="02010609060101010101" charset="-122"/>
                <a:cs typeface="黑体" panose="02010609060101010101" charset="-122"/>
                <a:sym typeface="+mn-ea"/>
              </a:rPr>
              <a:t>②</a:t>
            </a:r>
            <a:r>
              <a:rPr lang="zh-CN" sz="2000" b="1">
                <a:latin typeface="黑体" panose="02010609060101010101" charset="-122"/>
                <a:ea typeface="黑体" panose="02010609060101010101" charset="-122"/>
                <a:cs typeface="黑体" panose="02010609060101010101" charset="-122"/>
                <a:sym typeface="+mn-ea"/>
              </a:rPr>
              <a:t>先探究鱼的数量对生态瓶稳定性的影响，再探究不同种类鱼的配比对生态瓶稳定性的影响。（</a:t>
            </a:r>
            <a:r>
              <a:rPr lang="en-US" sz="2000" b="1">
                <a:latin typeface="黑体" panose="02010609060101010101" charset="-122"/>
                <a:ea typeface="黑体" panose="02010609060101010101" charset="-122"/>
                <a:cs typeface="黑体" panose="02010609060101010101" charset="-122"/>
                <a:sym typeface="+mn-ea"/>
              </a:rPr>
              <a:t>1</a:t>
            </a:r>
            <a:r>
              <a:rPr lang="zh-CN" sz="2000" b="1">
                <a:latin typeface="黑体" panose="02010609060101010101" charset="-122"/>
                <a:ea typeface="黑体" panose="02010609060101010101" charset="-122"/>
                <a:cs typeface="黑体" panose="02010609060101010101" charset="-122"/>
                <a:sym typeface="+mn-ea"/>
              </a:rPr>
              <a:t>）实验中选择的塑料瓶是透明的，其目的是</a:t>
            </a:r>
            <a:r>
              <a:rPr lang="en-US" sz="2000" b="1">
                <a:latin typeface="黑体" panose="02010609060101010101" charset="-122"/>
                <a:ea typeface="黑体" panose="02010609060101010101" charset="-122"/>
                <a:cs typeface="黑体" panose="02010609060101010101" charset="-122"/>
                <a:sym typeface="+mn-ea"/>
              </a:rPr>
              <a:t>___________</a:t>
            </a:r>
            <a:r>
              <a:rPr lang="zh-CN" sz="2000" b="1">
                <a:latin typeface="黑体" panose="02010609060101010101" charset="-122"/>
                <a:ea typeface="黑体" panose="02010609060101010101" charset="-122"/>
                <a:cs typeface="黑体" panose="02010609060101010101" charset="-122"/>
                <a:sym typeface="+mn-ea"/>
              </a:rPr>
              <a:t>。（</a:t>
            </a:r>
            <a:r>
              <a:rPr lang="en-US" sz="2000" b="1">
                <a:latin typeface="黑体" panose="02010609060101010101" charset="-122"/>
                <a:ea typeface="黑体" panose="02010609060101010101" charset="-122"/>
                <a:cs typeface="黑体" panose="02010609060101010101" charset="-122"/>
                <a:sym typeface="+mn-ea"/>
              </a:rPr>
              <a:t>2</a:t>
            </a:r>
            <a:r>
              <a:rPr lang="zh-CN" sz="2000" b="1">
                <a:latin typeface="黑体" panose="02010609060101010101" charset="-122"/>
                <a:ea typeface="黑体" panose="02010609060101010101" charset="-122"/>
                <a:cs typeface="黑体" panose="02010609060101010101" charset="-122"/>
                <a:sym typeface="+mn-ea"/>
              </a:rPr>
              <a:t>）选择合适的器材，写出本实验的步骤。</a:t>
            </a:r>
            <a:r>
              <a:rPr lang="en-US" sz="2000" b="1">
                <a:latin typeface="黑体" panose="02010609060101010101" charset="-122"/>
                <a:ea typeface="黑体" panose="02010609060101010101" charset="-122"/>
                <a:cs typeface="黑体" panose="02010609060101010101" charset="-122"/>
                <a:sym typeface="+mn-ea"/>
              </a:rPr>
              <a:t>___________</a:t>
            </a:r>
            <a:endParaRPr lang="en-US" altLang="en-US" sz="2000" b="1">
              <a:latin typeface="黑体" panose="02010609060101010101" charset="-122"/>
              <a:ea typeface="黑体" panose="02010609060101010101" charset="-122"/>
              <a:cs typeface="黑体" panose="02010609060101010101" charset="-122"/>
            </a:endParaRPr>
          </a:p>
          <a:p>
            <a:pPr indent="0"/>
            <a:endParaRPr lang="en-US" altLang="en-US" sz="2000" b="1">
              <a:latin typeface="黑体" panose="02010609060101010101" charset="-122"/>
              <a:ea typeface="黑体" panose="02010609060101010101" charset="-122"/>
              <a:cs typeface="黑体" panose="02010609060101010101" charset="-122"/>
            </a:endParaRPr>
          </a:p>
        </p:txBody>
      </p:sp>
      <p:sp>
        <p:nvSpPr>
          <p:cNvPr id="101" name="文本框 100"/>
          <p:cNvSpPr txBox="1"/>
          <p:nvPr/>
        </p:nvSpPr>
        <p:spPr>
          <a:xfrm>
            <a:off x="450850" y="3069590"/>
            <a:ext cx="10323830" cy="3322955"/>
          </a:xfrm>
          <a:prstGeom prst="rect">
            <a:avLst/>
          </a:prstGeom>
          <a:noFill/>
          <a:ln w="9525">
            <a:noFill/>
          </a:ln>
        </p:spPr>
        <p:txBody>
          <a:bodyPr wrap="square">
            <a:spAutoFit/>
          </a:bodyPr>
          <a:p>
            <a:pPr indent="0">
              <a:lnSpc>
                <a:spcPct val="150000"/>
              </a:lnSpc>
            </a:pPr>
            <a:r>
              <a:rPr lang="en-US" b="0">
                <a:latin typeface="Times New Roman" panose="02020603050405020304" charset="0"/>
                <a:ea typeface="宋体" panose="02010600030101010101" pitchFamily="2" charset="-122"/>
              </a:rPr>
              <a:t> </a:t>
            </a:r>
            <a:r>
              <a:rPr lang="zh-CN" altLang="en-US" sz="2000" b="1">
                <a:latin typeface="黑体" panose="02010609060101010101" charset="-122"/>
                <a:ea typeface="黑体" panose="02010609060101010101" charset="-122"/>
                <a:cs typeface="黑体" panose="02010609060101010101" charset="-122"/>
              </a:rPr>
              <a:t>满分示例：</a:t>
            </a:r>
            <a:r>
              <a:rPr lang="en-US" sz="2000" b="1">
                <a:solidFill>
                  <a:srgbClr val="FF0000"/>
                </a:solidFill>
                <a:latin typeface="黑体" panose="02010609060101010101" charset="-122"/>
                <a:ea typeface="黑体" panose="02010609060101010101" charset="-122"/>
                <a:cs typeface="黑体" panose="02010609060101010101" charset="-122"/>
              </a:rPr>
              <a:t>①</a:t>
            </a:r>
            <a:r>
              <a:rPr lang="zh-CN" sz="2000" b="1">
                <a:solidFill>
                  <a:srgbClr val="FF0000"/>
                </a:solidFill>
                <a:latin typeface="黑体" panose="02010609060101010101" charset="-122"/>
                <a:ea typeface="黑体" panose="02010609060101010101" charset="-122"/>
                <a:cs typeface="黑体" panose="02010609060101010101" charset="-122"/>
              </a:rPr>
              <a:t>取</a:t>
            </a:r>
            <a:r>
              <a:rPr lang="en-US" sz="2000" b="1">
                <a:solidFill>
                  <a:srgbClr val="FF0000"/>
                </a:solidFill>
                <a:latin typeface="黑体" panose="02010609060101010101" charset="-122"/>
                <a:ea typeface="黑体" panose="02010609060101010101" charset="-122"/>
                <a:cs typeface="黑体" panose="02010609060101010101" charset="-122"/>
              </a:rPr>
              <a:t>3</a:t>
            </a:r>
            <a:r>
              <a:rPr lang="zh-CN" sz="2000" b="1">
                <a:solidFill>
                  <a:srgbClr val="FF0000"/>
                </a:solidFill>
                <a:latin typeface="黑体" panose="02010609060101010101" charset="-122"/>
                <a:ea typeface="黑体" panose="02010609060101010101" charset="-122"/>
                <a:cs typeface="黑体" panose="02010609060101010101" charset="-122"/>
              </a:rPr>
              <a:t>个塑料瓶，各装入</a:t>
            </a:r>
            <a:r>
              <a:rPr lang="en-US" sz="2000" b="1">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升新鲜河水和</a:t>
            </a:r>
            <a:r>
              <a:rPr lang="en-US" sz="2000" b="1">
                <a:solidFill>
                  <a:srgbClr val="FF0000"/>
                </a:solidFill>
                <a:latin typeface="黑体" panose="02010609060101010101" charset="-122"/>
                <a:ea typeface="黑体" panose="02010609060101010101" charset="-122"/>
                <a:cs typeface="黑体" panose="02010609060101010101" charset="-122"/>
              </a:rPr>
              <a:t>3</a:t>
            </a:r>
            <a:r>
              <a:rPr lang="zh-CN" sz="2000" b="1">
                <a:solidFill>
                  <a:srgbClr val="FF0000"/>
                </a:solidFill>
                <a:latin typeface="黑体" panose="02010609060101010101" charset="-122"/>
                <a:ea typeface="黑体" panose="02010609060101010101" charset="-122"/>
                <a:cs typeface="黑体" panose="02010609060101010101" charset="-122"/>
              </a:rPr>
              <a:t>株大小相近的健壮水草，分别标上</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C</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②</a:t>
            </a:r>
            <a:r>
              <a:rPr lang="zh-CN" sz="2000" b="1">
                <a:solidFill>
                  <a:srgbClr val="FF0000"/>
                </a:solidFill>
                <a:latin typeface="黑体" panose="02010609060101010101" charset="-122"/>
                <a:ea typeface="黑体" panose="02010609060101010101" charset="-122"/>
                <a:cs typeface="黑体" panose="02010609060101010101" charset="-122"/>
              </a:rPr>
              <a:t>在</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瓶内放入</a:t>
            </a:r>
            <a:r>
              <a:rPr lang="en-US" sz="2000" b="1">
                <a:solidFill>
                  <a:srgbClr val="FF0000"/>
                </a:solidFill>
                <a:latin typeface="黑体" panose="02010609060101010101" charset="-122"/>
                <a:ea typeface="黑体" panose="02010609060101010101" charset="-122"/>
                <a:cs typeface="黑体" panose="02010609060101010101" charset="-122"/>
              </a:rPr>
              <a:t>1</a:t>
            </a:r>
            <a:r>
              <a:rPr lang="zh-CN" sz="2000" b="1">
                <a:solidFill>
                  <a:srgbClr val="FF0000"/>
                </a:solidFill>
                <a:latin typeface="黑体" panose="02010609060101010101" charset="-122"/>
                <a:ea typeface="黑体" panose="02010609060101010101" charset="-122"/>
                <a:cs typeface="黑体" panose="02010609060101010101" charset="-122"/>
              </a:rPr>
              <a:t>条小金鱼、</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瓶内放入</a:t>
            </a:r>
            <a:r>
              <a:rPr lang="en-US" sz="2000" b="1">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条小金鱼、</a:t>
            </a:r>
            <a:r>
              <a:rPr lang="en-US" sz="2000" b="1">
                <a:solidFill>
                  <a:srgbClr val="FF0000"/>
                </a:solidFill>
                <a:latin typeface="黑体" panose="02010609060101010101" charset="-122"/>
                <a:ea typeface="黑体" panose="02010609060101010101" charset="-122"/>
                <a:cs typeface="黑体" panose="02010609060101010101" charset="-122"/>
              </a:rPr>
              <a:t>C</a:t>
            </a:r>
            <a:r>
              <a:rPr lang="zh-CN" sz="2000" b="1">
                <a:solidFill>
                  <a:srgbClr val="FF0000"/>
                </a:solidFill>
                <a:latin typeface="黑体" panose="02010609060101010101" charset="-122"/>
                <a:ea typeface="黑体" panose="02010609060101010101" charset="-122"/>
                <a:cs typeface="黑体" panose="02010609060101010101" charset="-122"/>
              </a:rPr>
              <a:t>瓶内放入</a:t>
            </a:r>
            <a:r>
              <a:rPr lang="en-US" sz="2000" b="1">
                <a:solidFill>
                  <a:srgbClr val="FF0000"/>
                </a:solidFill>
                <a:latin typeface="黑体" panose="02010609060101010101" charset="-122"/>
                <a:ea typeface="黑体" panose="02010609060101010101" charset="-122"/>
                <a:cs typeface="黑体" panose="02010609060101010101" charset="-122"/>
              </a:rPr>
              <a:t>3</a:t>
            </a:r>
            <a:r>
              <a:rPr lang="zh-CN" sz="2000" b="1">
                <a:solidFill>
                  <a:srgbClr val="FF0000"/>
                </a:solidFill>
                <a:latin typeface="黑体" panose="02010609060101010101" charset="-122"/>
                <a:ea typeface="黑体" panose="02010609060101010101" charset="-122"/>
                <a:cs typeface="黑体" panose="02010609060101010101" charset="-122"/>
              </a:rPr>
              <a:t>条小金鱼：</a:t>
            </a:r>
            <a:r>
              <a:rPr lang="en-US" sz="2000" b="1">
                <a:solidFill>
                  <a:srgbClr val="FF0000"/>
                </a:solidFill>
                <a:latin typeface="黑体" panose="02010609060101010101" charset="-122"/>
                <a:ea typeface="黑体" panose="02010609060101010101" charset="-122"/>
                <a:cs typeface="黑体" panose="02010609060101010101" charset="-122"/>
              </a:rPr>
              <a:t>③</a:t>
            </a:r>
            <a:r>
              <a:rPr lang="zh-CN" sz="2000" b="1">
                <a:solidFill>
                  <a:srgbClr val="FF0000"/>
                </a:solidFill>
                <a:latin typeface="黑体" panose="02010609060101010101" charset="-122"/>
                <a:ea typeface="黑体" panose="02010609060101010101" charset="-122"/>
                <a:cs typeface="黑体" panose="02010609060101010101" charset="-122"/>
              </a:rPr>
              <a:t>将</a:t>
            </a:r>
            <a:r>
              <a:rPr lang="en-US" sz="2000" b="1">
                <a:solidFill>
                  <a:srgbClr val="FF0000"/>
                </a:solidFill>
                <a:latin typeface="黑体" panose="02010609060101010101" charset="-122"/>
                <a:ea typeface="黑体" panose="02010609060101010101" charset="-122"/>
                <a:cs typeface="黑体" panose="02010609060101010101" charset="-122"/>
              </a:rPr>
              <a:t>3</a:t>
            </a:r>
            <a:r>
              <a:rPr lang="zh-CN" sz="2000" b="1">
                <a:solidFill>
                  <a:srgbClr val="FF0000"/>
                </a:solidFill>
                <a:latin typeface="黑体" panose="02010609060101010101" charset="-122"/>
                <a:ea typeface="黑体" panose="02010609060101010101" charset="-122"/>
                <a:cs typeface="黑体" panose="02010609060101010101" charset="-122"/>
              </a:rPr>
              <a:t>个瓶子用盖子和凡士林密封，并同时放在光线良好的地方且避免阳光直射；每天早晚各观察一次，记录并比较各组鱼存活的天数；</a:t>
            </a:r>
            <a:r>
              <a:rPr lang="en-US" sz="2000" b="1">
                <a:solidFill>
                  <a:srgbClr val="FF0000"/>
                </a:solidFill>
                <a:latin typeface="黑体" panose="02010609060101010101" charset="-122"/>
                <a:ea typeface="黑体" panose="02010609060101010101" charset="-122"/>
                <a:cs typeface="黑体" panose="02010609060101010101" charset="-122"/>
              </a:rPr>
              <a:t>④</a:t>
            </a:r>
            <a:r>
              <a:rPr lang="zh-CN" sz="2000" b="1">
                <a:solidFill>
                  <a:srgbClr val="FF0000"/>
                </a:solidFill>
                <a:latin typeface="黑体" panose="02010609060101010101" charset="-122"/>
                <a:ea typeface="黑体" panose="02010609060101010101" charset="-122"/>
                <a:cs typeface="黑体" panose="02010609060101010101" charset="-122"/>
              </a:rPr>
              <a:t>比较三组实验现象，若</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组金鱼生存时间最长，则再取</a:t>
            </a:r>
            <a:r>
              <a:rPr lang="en-US" sz="2000" b="1">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个塑料瓶，各装入</a:t>
            </a:r>
            <a:r>
              <a:rPr lang="en-US" sz="2000" b="1">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升新鲜河永和</a:t>
            </a:r>
            <a:r>
              <a:rPr lang="en-US" sz="2000" b="1">
                <a:solidFill>
                  <a:srgbClr val="FF0000"/>
                </a:solidFill>
                <a:latin typeface="黑体" panose="02010609060101010101" charset="-122"/>
                <a:ea typeface="黑体" panose="02010609060101010101" charset="-122"/>
                <a:cs typeface="黑体" panose="02010609060101010101" charset="-122"/>
              </a:rPr>
              <a:t>3</a:t>
            </a:r>
            <a:r>
              <a:rPr lang="zh-CN" sz="2000" b="1">
                <a:solidFill>
                  <a:srgbClr val="FF0000"/>
                </a:solidFill>
                <a:latin typeface="黑体" panose="02010609060101010101" charset="-122"/>
                <a:ea typeface="黑体" panose="02010609060101010101" charset="-122"/>
                <a:cs typeface="黑体" panose="02010609060101010101" charset="-122"/>
              </a:rPr>
              <a:t>株大小相近的健壮水草，分别标上</a:t>
            </a:r>
            <a:r>
              <a:rPr lang="en-US" sz="2000" b="1">
                <a:solidFill>
                  <a:srgbClr val="FF0000"/>
                </a:solidFill>
                <a:latin typeface="黑体" panose="02010609060101010101" charset="-122"/>
                <a:ea typeface="黑体" panose="02010609060101010101" charset="-122"/>
                <a:cs typeface="黑体" panose="02010609060101010101" charset="-122"/>
              </a:rPr>
              <a:t>D</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E</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⑤</a:t>
            </a:r>
            <a:r>
              <a:rPr lang="zh-CN" sz="2000" b="1">
                <a:solidFill>
                  <a:srgbClr val="FF0000"/>
                </a:solidFill>
                <a:latin typeface="黑体" panose="02010609060101010101" charset="-122"/>
                <a:ea typeface="黑体" panose="02010609060101010101" charset="-122"/>
                <a:cs typeface="黑体" panose="02010609060101010101" charset="-122"/>
              </a:rPr>
              <a:t>在</a:t>
            </a:r>
            <a:r>
              <a:rPr lang="en-US" sz="2000" b="1">
                <a:solidFill>
                  <a:srgbClr val="FF0000"/>
                </a:solidFill>
                <a:latin typeface="黑体" panose="02010609060101010101" charset="-122"/>
                <a:ea typeface="黑体" panose="02010609060101010101" charset="-122"/>
                <a:cs typeface="黑体" panose="02010609060101010101" charset="-122"/>
              </a:rPr>
              <a:t>D</a:t>
            </a:r>
            <a:r>
              <a:rPr lang="zh-CN" sz="2000" b="1">
                <a:solidFill>
                  <a:srgbClr val="FF0000"/>
                </a:solidFill>
                <a:latin typeface="黑体" panose="02010609060101010101" charset="-122"/>
                <a:ea typeface="黑体" panose="02010609060101010101" charset="-122"/>
                <a:cs typeface="黑体" panose="02010609060101010101" charset="-122"/>
              </a:rPr>
              <a:t>瓶内放入</a:t>
            </a:r>
            <a:r>
              <a:rPr lang="en-US" sz="2000" b="1">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条小田鱼、</a:t>
            </a:r>
            <a:r>
              <a:rPr lang="en-US" sz="2000" b="1">
                <a:solidFill>
                  <a:srgbClr val="FF0000"/>
                </a:solidFill>
                <a:latin typeface="黑体" panose="02010609060101010101" charset="-122"/>
                <a:ea typeface="黑体" panose="02010609060101010101" charset="-122"/>
                <a:cs typeface="黑体" panose="02010609060101010101" charset="-122"/>
              </a:rPr>
              <a:t>E</a:t>
            </a:r>
            <a:r>
              <a:rPr lang="zh-CN" sz="2000" b="1">
                <a:solidFill>
                  <a:srgbClr val="FF0000"/>
                </a:solidFill>
                <a:latin typeface="黑体" panose="02010609060101010101" charset="-122"/>
                <a:ea typeface="黑体" panose="02010609060101010101" charset="-122"/>
                <a:cs typeface="黑体" panose="02010609060101010101" charset="-122"/>
              </a:rPr>
              <a:t>瓶内放入小金鱼和小田鱼各</a:t>
            </a:r>
            <a:r>
              <a:rPr lang="en-US" sz="2000" b="1">
                <a:solidFill>
                  <a:srgbClr val="FF0000"/>
                </a:solidFill>
                <a:latin typeface="黑体" panose="02010609060101010101" charset="-122"/>
                <a:ea typeface="黑体" panose="02010609060101010101" charset="-122"/>
                <a:cs typeface="黑体" panose="02010609060101010101" charset="-122"/>
              </a:rPr>
              <a:t>1</a:t>
            </a:r>
            <a:r>
              <a:rPr lang="zh-CN" sz="2000" b="1">
                <a:solidFill>
                  <a:srgbClr val="FF0000"/>
                </a:solidFill>
                <a:latin typeface="黑体" panose="02010609060101010101" charset="-122"/>
                <a:ea typeface="黑体" panose="02010609060101010101" charset="-122"/>
                <a:cs typeface="黑体" panose="02010609060101010101" charset="-122"/>
              </a:rPr>
              <a:t>条，重复步骤</a:t>
            </a:r>
            <a:r>
              <a:rPr lang="en-US" sz="2000" b="1">
                <a:solidFill>
                  <a:srgbClr val="FF0000"/>
                </a:solidFill>
                <a:latin typeface="黑体" panose="02010609060101010101" charset="-122"/>
                <a:ea typeface="黑体" panose="02010609060101010101" charset="-122"/>
                <a:cs typeface="黑体" panose="02010609060101010101" charset="-122"/>
              </a:rPr>
              <a:t>③</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⑥</a:t>
            </a:r>
            <a:r>
              <a:rPr lang="zh-CN" sz="2000" b="1">
                <a:solidFill>
                  <a:srgbClr val="FF0000"/>
                </a:solidFill>
                <a:latin typeface="黑体" panose="02010609060101010101" charset="-122"/>
                <a:ea typeface="黑体" panose="02010609060101010101" charset="-122"/>
                <a:cs typeface="黑体" panose="02010609060101010101" charset="-122"/>
              </a:rPr>
              <a:t>比较分析实验现象，得出结论。</a:t>
            </a:r>
            <a:endParaRPr lang="zh-CN" altLang="en-US" sz="2000" b="1">
              <a:solidFill>
                <a:srgbClr val="FF0000"/>
              </a:solidFill>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01" name="图片 100"/>
          <p:cNvPicPr/>
          <p:nvPr/>
        </p:nvPicPr>
        <p:blipFill>
          <a:blip r:embed="rId1"/>
          <a:stretch>
            <a:fillRect/>
          </a:stretch>
        </p:blipFill>
        <p:spPr>
          <a:xfrm>
            <a:off x="1853565" y="1165225"/>
            <a:ext cx="6532880" cy="1112520"/>
          </a:xfrm>
          <a:prstGeom prst="rect">
            <a:avLst/>
          </a:prstGeom>
          <a:noFill/>
          <a:ln w="9525">
            <a:noFill/>
          </a:ln>
        </p:spPr>
      </p:pic>
      <p:sp>
        <p:nvSpPr>
          <p:cNvPr id="102" name="文本框 101"/>
          <p:cNvSpPr txBox="1"/>
          <p:nvPr/>
        </p:nvSpPr>
        <p:spPr>
          <a:xfrm>
            <a:off x="433070" y="117475"/>
            <a:ext cx="10358120" cy="2553335"/>
          </a:xfrm>
          <a:prstGeom prst="rect">
            <a:avLst/>
          </a:prstGeom>
          <a:noFill/>
          <a:ln w="9525">
            <a:noFill/>
          </a:ln>
        </p:spPr>
        <p:txBody>
          <a:bodyPr wrap="square">
            <a:spAutoFit/>
          </a:bodyPr>
          <a:p>
            <a:pPr marL="333375" indent="-333375"/>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23</a:t>
            </a:r>
            <a:r>
              <a:rPr lang="zh-CN" sz="2000" b="1">
                <a:latin typeface="黑体" panose="02010609060101010101" charset="-122"/>
                <a:ea typeface="黑体" panose="02010609060101010101" charset="-122"/>
                <a:cs typeface="黑体" panose="02010609060101010101" charset="-122"/>
              </a:rPr>
              <a:t>温州）</a:t>
            </a:r>
            <a:r>
              <a:rPr lang="en-US" sz="2000" b="1">
                <a:latin typeface="黑体" panose="02010609060101010101" charset="-122"/>
                <a:ea typeface="黑体" panose="02010609060101010101" charset="-122"/>
                <a:cs typeface="黑体" panose="02010609060101010101" charset="-122"/>
              </a:rPr>
              <a:t>26</a:t>
            </a:r>
            <a:r>
              <a:rPr lang="zh-CN" sz="2000" b="1">
                <a:latin typeface="黑体" panose="02010609060101010101" charset="-122"/>
                <a:ea typeface="黑体" panose="02010609060101010101" charset="-122"/>
                <a:cs typeface="黑体" panose="02010609060101010101" charset="-122"/>
              </a:rPr>
              <a:t>．有人认为：许多植物的茎和叶都能进行蒸腾作用，且叶是主要的蒸腾作用器官。为验证这一观点，老师提供如下器材供同学们实验，各种器材数量充足。</a:t>
            </a:r>
            <a:r>
              <a:rPr lang="en-US" sz="2000" b="1">
                <a:latin typeface="黑体" panose="02010609060101010101" charset="-122"/>
                <a:ea typeface="黑体" panose="02010609060101010101" charset="-122"/>
                <a:cs typeface="黑体" panose="02010609060101010101" charset="-122"/>
              </a:rPr>
              <a:t>    </a:t>
            </a:r>
            <a:endParaRPr lang="en-US" sz="2000" b="1">
              <a:latin typeface="黑体" panose="02010609060101010101" charset="-122"/>
              <a:ea typeface="黑体" panose="02010609060101010101" charset="-122"/>
              <a:cs typeface="黑体" panose="02010609060101010101" charset="-122"/>
            </a:endParaRPr>
          </a:p>
          <a:p>
            <a:pPr marL="333375" indent="-333375"/>
            <a:r>
              <a:rPr lang="zh-CN" sz="2000" b="1">
                <a:latin typeface="黑体" panose="02010609060101010101" charset="-122"/>
                <a:ea typeface="黑体" panose="02010609060101010101" charset="-122"/>
                <a:cs typeface="黑体" panose="02010609060101010101" charset="-122"/>
              </a:rPr>
              <a:t>（</a:t>
            </a:r>
            <a:r>
              <a:rPr lang="en-US" sz="2000" b="1">
                <a:latin typeface="黑体" panose="02010609060101010101" charset="-122"/>
                <a:ea typeface="黑体" panose="02010609060101010101" charset="-122"/>
                <a:cs typeface="黑体" panose="02010609060101010101" charset="-122"/>
              </a:rPr>
              <a:t>2</a:t>
            </a:r>
            <a:r>
              <a:rPr lang="zh-CN" sz="2000" b="1">
                <a:latin typeface="黑体" panose="02010609060101010101" charset="-122"/>
                <a:ea typeface="黑体" panose="02010609060101010101" charset="-122"/>
                <a:cs typeface="黑体" panose="02010609060101010101" charset="-122"/>
              </a:rPr>
              <a:t>）选择合适的器材，写出本实验的步骤。</a:t>
            </a:r>
            <a:endParaRPr lang="zh-CN" altLang="en-US" sz="2000" b="1">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563245" y="2875915"/>
            <a:ext cx="10161270" cy="3769360"/>
          </a:xfrm>
          <a:prstGeom prst="rect">
            <a:avLst/>
          </a:prstGeom>
          <a:noFill/>
          <a:ln w="9525">
            <a:noFill/>
          </a:ln>
        </p:spPr>
        <p:txBody>
          <a:bodyPr wrap="square">
            <a:spAutoFit/>
          </a:bodyPr>
          <a:p>
            <a:pPr indent="0">
              <a:lnSpc>
                <a:spcPct val="150000"/>
              </a:lnSpc>
            </a:pPr>
            <a:r>
              <a:rPr lang="en-US" sz="2100" b="1">
                <a:latin typeface="黑体" panose="02010609060101010101" charset="-122"/>
                <a:ea typeface="黑体" panose="02010609060101010101" charset="-122"/>
                <a:cs typeface="黑体" panose="02010609060101010101" charset="-122"/>
                <a:sym typeface="+mn-ea"/>
              </a:rPr>
              <a:t>明晰探究任务</a:t>
            </a:r>
            <a:r>
              <a:rPr lang="zh-CN" altLang="en-US" sz="2100" b="1">
                <a:latin typeface="黑体" panose="02010609060101010101" charset="-122"/>
                <a:ea typeface="黑体" panose="02010609060101010101" charset="-122"/>
                <a:cs typeface="黑体" panose="02010609060101010101" charset="-122"/>
                <a:sym typeface="+mn-ea"/>
              </a:rPr>
              <a:t>：</a:t>
            </a:r>
            <a:r>
              <a:rPr lang="zh-CN" altLang="en-US" sz="2100" b="1">
                <a:solidFill>
                  <a:srgbClr val="FF0000"/>
                </a:solidFill>
                <a:latin typeface="黑体" panose="02010609060101010101" charset="-122"/>
                <a:ea typeface="黑体" panose="02010609060101010101" charset="-122"/>
                <a:cs typeface="黑体" panose="02010609060101010101" charset="-122"/>
                <a:sym typeface="+mn-ea"/>
              </a:rPr>
              <a:t>验证叶是主要的蒸腾器官</a:t>
            </a:r>
            <a:endParaRPr lang="zh-CN" altLang="en-US" sz="21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zh-CN" sz="2100" b="1">
                <a:latin typeface="黑体" panose="02010609060101010101" charset="-122"/>
                <a:ea typeface="黑体" panose="02010609060101010101" charset="-122"/>
                <a:cs typeface="黑体" panose="02010609060101010101" charset="-122"/>
                <a:sym typeface="+mn-ea"/>
              </a:rPr>
              <a:t>建构探究模型：</a:t>
            </a:r>
            <a:endParaRPr lang="zh-CN" sz="2100" b="1">
              <a:latin typeface="黑体" panose="02010609060101010101" charset="-122"/>
              <a:ea typeface="黑体" panose="02010609060101010101" charset="-122"/>
              <a:cs typeface="黑体" panose="02010609060101010101" charset="-122"/>
              <a:sym typeface="+mn-ea"/>
            </a:endParaRPr>
          </a:p>
          <a:p>
            <a:pPr indent="0">
              <a:lnSpc>
                <a:spcPct val="150000"/>
              </a:lnSpc>
            </a:pPr>
            <a:endParaRPr lang="zh-CN" sz="2100" b="1">
              <a:solidFill>
                <a:schemeClr val="accent6"/>
              </a:solidFill>
              <a:latin typeface="黑体" panose="02010609060101010101" charset="-122"/>
              <a:ea typeface="黑体" panose="02010609060101010101" charset="-122"/>
              <a:cs typeface="黑体" panose="02010609060101010101" charset="-122"/>
              <a:sym typeface="+mn-ea"/>
            </a:endParaRPr>
          </a:p>
          <a:p>
            <a:pPr indent="0">
              <a:lnSpc>
                <a:spcPct val="150000"/>
              </a:lnSpc>
            </a:pPr>
            <a:endParaRPr lang="en-US" sz="2100" b="1">
              <a:solidFill>
                <a:schemeClr val="accent6"/>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en-US" sz="2100" b="1">
                <a:latin typeface="黑体" panose="02010609060101010101" charset="-122"/>
                <a:ea typeface="黑体" panose="02010609060101010101" charset="-122"/>
                <a:cs typeface="黑体" panose="02010609060101010101" charset="-122"/>
                <a:sym typeface="+mn-ea"/>
              </a:rPr>
              <a:t>设计控制变量</a:t>
            </a:r>
            <a:r>
              <a:rPr lang="zh-CN" altLang="en-US" sz="2100" b="1">
                <a:latin typeface="黑体" panose="02010609060101010101" charset="-122"/>
                <a:ea typeface="黑体" panose="02010609060101010101" charset="-122"/>
                <a:cs typeface="黑体" panose="02010609060101010101" charset="-122"/>
                <a:sym typeface="+mn-ea"/>
              </a:rPr>
              <a:t>：</a:t>
            </a:r>
            <a:r>
              <a:rPr lang="zh-CN" sz="2000" b="1">
                <a:solidFill>
                  <a:srgbClr val="FF0000"/>
                </a:solidFill>
                <a:latin typeface="黑体" panose="02010609060101010101" charset="-122"/>
                <a:ea typeface="黑体" panose="02010609060101010101" charset="-122"/>
                <a:sym typeface="+mn-ea"/>
              </a:rPr>
              <a:t>无关变量的控制（水量、实验环境）</a:t>
            </a:r>
            <a:endParaRPr lang="zh-CN" sz="2000" b="1">
              <a:solidFill>
                <a:srgbClr val="FF0000"/>
              </a:solidFill>
              <a:latin typeface="黑体" panose="02010609060101010101" charset="-122"/>
              <a:ea typeface="黑体" panose="02010609060101010101" charset="-122"/>
              <a:sym typeface="+mn-ea"/>
            </a:endParaRPr>
          </a:p>
          <a:p>
            <a:pPr indent="0">
              <a:lnSpc>
                <a:spcPct val="150000"/>
              </a:lnSpc>
            </a:pPr>
            <a:r>
              <a:rPr lang="en-US" sz="2100" b="1">
                <a:latin typeface="黑体" panose="02010609060101010101" charset="-122"/>
                <a:ea typeface="黑体" panose="02010609060101010101" charset="-122"/>
                <a:cs typeface="黑体" panose="02010609060101010101" charset="-122"/>
                <a:sym typeface="+mn-ea"/>
              </a:rPr>
              <a:t>厘清探究步骤</a:t>
            </a:r>
            <a:r>
              <a:rPr lang="zh-CN" altLang="en-US" sz="2100" b="1">
                <a:latin typeface="黑体" panose="02010609060101010101" charset="-122"/>
                <a:ea typeface="黑体" panose="02010609060101010101" charset="-122"/>
                <a:cs typeface="黑体" panose="02010609060101010101" charset="-122"/>
                <a:sym typeface="+mn-ea"/>
              </a:rPr>
              <a:t>：</a:t>
            </a:r>
            <a:r>
              <a:rPr lang="zh-CN" sz="2000" b="1">
                <a:solidFill>
                  <a:srgbClr val="FF0000"/>
                </a:solidFill>
                <a:latin typeface="黑体" panose="02010609060101010101" charset="-122"/>
                <a:ea typeface="黑体" panose="02010609060101010101" charset="-122"/>
              </a:rPr>
              <a:t>自变量的设置（绿萝、去叶绿萝、空白对照</a:t>
            </a:r>
            <a:r>
              <a:rPr lang="zh-CN" sz="2000" b="1">
                <a:solidFill>
                  <a:srgbClr val="FF0000"/>
                </a:solidFill>
                <a:latin typeface="黑体" panose="02010609060101010101" charset="-122"/>
                <a:ea typeface="黑体" panose="02010609060101010101" charset="-122"/>
              </a:rPr>
              <a:t>）；因变量的观测（相同时间水柱移动的距离）；实验结果的比较与分析</a:t>
            </a:r>
            <a:endParaRPr lang="zh-CN" sz="2000" b="1">
              <a:solidFill>
                <a:srgbClr val="FF0000"/>
              </a:solidFill>
              <a:latin typeface="黑体" panose="02010609060101010101" charset="-122"/>
              <a:ea typeface="黑体" panose="02010609060101010101" charset="-122"/>
            </a:endParaRPr>
          </a:p>
          <a:p>
            <a:pPr marL="1000125" indent="-1000125"/>
            <a:endParaRPr lang="zh-CN" altLang="en-US" sz="2000" b="1">
              <a:solidFill>
                <a:srgbClr val="FF0000"/>
              </a:solidFill>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2894330" y="3429000"/>
            <a:ext cx="1661160" cy="142430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01" name="图片 100"/>
          <p:cNvPicPr/>
          <p:nvPr/>
        </p:nvPicPr>
        <p:blipFill>
          <a:blip r:embed="rId1"/>
          <a:stretch>
            <a:fillRect/>
          </a:stretch>
        </p:blipFill>
        <p:spPr>
          <a:xfrm>
            <a:off x="1853565" y="1165225"/>
            <a:ext cx="6532880" cy="1112520"/>
          </a:xfrm>
          <a:prstGeom prst="rect">
            <a:avLst/>
          </a:prstGeom>
          <a:noFill/>
          <a:ln w="9525">
            <a:noFill/>
          </a:ln>
        </p:spPr>
      </p:pic>
      <p:sp>
        <p:nvSpPr>
          <p:cNvPr id="102" name="文本框 101"/>
          <p:cNvSpPr txBox="1"/>
          <p:nvPr/>
        </p:nvSpPr>
        <p:spPr>
          <a:xfrm>
            <a:off x="834390" y="117475"/>
            <a:ext cx="9092565" cy="2861310"/>
          </a:xfrm>
          <a:prstGeom prst="rect">
            <a:avLst/>
          </a:prstGeom>
          <a:noFill/>
          <a:ln w="9525">
            <a:noFill/>
          </a:ln>
        </p:spPr>
        <p:txBody>
          <a:bodyPr wrap="square">
            <a:spAutoFit/>
          </a:bodyPr>
          <a:p>
            <a:pPr marL="333375" indent="-333375"/>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23</a:t>
            </a:r>
            <a:r>
              <a:rPr lang="zh-CN" sz="2000" b="1">
                <a:latin typeface="黑体" panose="02010609060101010101" charset="-122"/>
                <a:ea typeface="黑体" panose="02010609060101010101" charset="-122"/>
                <a:cs typeface="黑体" panose="02010609060101010101" charset="-122"/>
              </a:rPr>
              <a:t>温州）</a:t>
            </a:r>
            <a:r>
              <a:rPr lang="en-US" sz="2000" b="1">
                <a:latin typeface="黑体" panose="02010609060101010101" charset="-122"/>
                <a:ea typeface="黑体" panose="02010609060101010101" charset="-122"/>
                <a:cs typeface="黑体" panose="02010609060101010101" charset="-122"/>
              </a:rPr>
              <a:t>26</a:t>
            </a:r>
            <a:r>
              <a:rPr lang="zh-CN" sz="2000" b="1">
                <a:latin typeface="黑体" panose="02010609060101010101" charset="-122"/>
                <a:ea typeface="黑体" panose="02010609060101010101" charset="-122"/>
                <a:cs typeface="黑体" panose="02010609060101010101" charset="-122"/>
              </a:rPr>
              <a:t>．有人认为：许多植物的茎和叶都能进行蒸腾作用，且叶是主要的蒸腾作用器官。为验证这一观点，老师提供如下器材供同学们实验，各种器材数量充足。</a:t>
            </a:r>
            <a:r>
              <a:rPr lang="en-US" sz="2000" b="1">
                <a:latin typeface="黑体" panose="02010609060101010101" charset="-122"/>
                <a:ea typeface="黑体" panose="02010609060101010101" charset="-122"/>
                <a:cs typeface="黑体" panose="02010609060101010101" charset="-122"/>
              </a:rPr>
              <a:t>    </a:t>
            </a:r>
            <a:endParaRPr lang="en-US" sz="2000" b="1">
              <a:latin typeface="黑体" panose="02010609060101010101" charset="-122"/>
              <a:ea typeface="黑体" panose="02010609060101010101" charset="-122"/>
              <a:cs typeface="黑体" panose="02010609060101010101" charset="-122"/>
            </a:endParaRPr>
          </a:p>
          <a:p>
            <a:pPr marL="333375" indent="-333375"/>
            <a:r>
              <a:rPr lang="zh-CN" sz="2000" b="1">
                <a:latin typeface="黑体" panose="02010609060101010101" charset="-122"/>
                <a:ea typeface="黑体" panose="02010609060101010101" charset="-122"/>
                <a:cs typeface="黑体" panose="02010609060101010101" charset="-122"/>
              </a:rPr>
              <a:t>（</a:t>
            </a:r>
            <a:r>
              <a:rPr lang="en-US" sz="2000" b="1">
                <a:latin typeface="黑体" panose="02010609060101010101" charset="-122"/>
                <a:ea typeface="黑体" panose="02010609060101010101" charset="-122"/>
                <a:cs typeface="黑体" panose="02010609060101010101" charset="-122"/>
              </a:rPr>
              <a:t>2</a:t>
            </a:r>
            <a:r>
              <a:rPr lang="zh-CN" sz="2000" b="1">
                <a:latin typeface="黑体" panose="02010609060101010101" charset="-122"/>
                <a:ea typeface="黑体" panose="02010609060101010101" charset="-122"/>
                <a:cs typeface="黑体" panose="02010609060101010101" charset="-122"/>
              </a:rPr>
              <a:t>）选择合适的器材，写出本实验的步骤。</a:t>
            </a:r>
            <a:endParaRPr lang="zh-CN" altLang="en-US" sz="2000" b="1">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563245" y="2875915"/>
            <a:ext cx="10161270" cy="3538220"/>
          </a:xfrm>
          <a:prstGeom prst="rect">
            <a:avLst/>
          </a:prstGeom>
          <a:noFill/>
          <a:ln w="9525">
            <a:noFill/>
          </a:ln>
        </p:spPr>
        <p:txBody>
          <a:bodyPr wrap="square">
            <a:spAutoFit/>
          </a:bodyPr>
          <a:p>
            <a:pPr marL="1000125" indent="-1000125">
              <a:lnSpc>
                <a:spcPct val="160000"/>
              </a:lnSpc>
            </a:pPr>
            <a:r>
              <a:rPr lang="zh-CN" sz="2000" b="1">
                <a:solidFill>
                  <a:srgbClr val="FF0000"/>
                </a:solidFill>
                <a:latin typeface="黑体" panose="02010609060101010101" charset="-122"/>
                <a:ea typeface="黑体" panose="02010609060101010101" charset="-122"/>
                <a:cs typeface="黑体" panose="02010609060101010101" charset="-122"/>
              </a:rPr>
              <a:t>满分示例：</a:t>
            </a:r>
            <a:r>
              <a:rPr lang="en-US" sz="2000" b="1">
                <a:solidFill>
                  <a:srgbClr val="FF0000"/>
                </a:solidFill>
                <a:latin typeface="黑体" panose="02010609060101010101" charset="-122"/>
                <a:ea typeface="黑体" panose="02010609060101010101" charset="-122"/>
                <a:cs typeface="黑体" panose="02010609060101010101" charset="-122"/>
              </a:rPr>
              <a:t>①</a:t>
            </a:r>
            <a:r>
              <a:rPr lang="zh-CN" sz="2000" b="1">
                <a:solidFill>
                  <a:srgbClr val="FF0000"/>
                </a:solidFill>
                <a:latin typeface="黑体" panose="02010609060101010101" charset="-122"/>
                <a:ea typeface="黑体" panose="02010609060101010101" charset="-122"/>
                <a:cs typeface="黑体" panose="02010609060101010101" charset="-122"/>
              </a:rPr>
              <a:t>检查装置气密性后，取</a:t>
            </a:r>
            <a:r>
              <a:rPr lang="en-US" sz="2000" b="1">
                <a:solidFill>
                  <a:srgbClr val="FF0000"/>
                </a:solidFill>
                <a:latin typeface="黑体" panose="02010609060101010101" charset="-122"/>
                <a:ea typeface="黑体" panose="02010609060101010101" charset="-122"/>
                <a:cs typeface="黑体" panose="02010609060101010101" charset="-122"/>
              </a:rPr>
              <a:t>1</a:t>
            </a:r>
            <a:r>
              <a:rPr lang="zh-CN" sz="2000" b="1">
                <a:solidFill>
                  <a:srgbClr val="FF0000"/>
                </a:solidFill>
                <a:latin typeface="黑体" panose="02010609060101010101" charset="-122"/>
                <a:ea typeface="黑体" panose="02010609060101010101" charset="-122"/>
                <a:cs typeface="黑体" panose="02010609060101010101" charset="-122"/>
              </a:rPr>
              <a:t>个装置甲标为</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组，另取</a:t>
            </a:r>
            <a:r>
              <a:rPr lang="en-US" sz="2000" b="1">
                <a:solidFill>
                  <a:srgbClr val="FF0000"/>
                </a:solidFill>
                <a:latin typeface="黑体" panose="02010609060101010101" charset="-122"/>
                <a:ea typeface="黑体" panose="02010609060101010101" charset="-122"/>
                <a:cs typeface="黑体" panose="02010609060101010101" charset="-122"/>
              </a:rPr>
              <a:t>2</a:t>
            </a:r>
            <a:r>
              <a:rPr lang="zh-CN" sz="2000" b="1">
                <a:solidFill>
                  <a:srgbClr val="FF0000"/>
                </a:solidFill>
                <a:latin typeface="黑体" panose="02010609060101010101" charset="-122"/>
                <a:ea typeface="黑体" panose="02010609060101010101" charset="-122"/>
                <a:cs typeface="黑体" panose="02010609060101010101" charset="-122"/>
              </a:rPr>
              <a:t>个装置乙</a:t>
            </a:r>
            <a:r>
              <a:rPr lang="zh-CN" sz="2000" b="1">
                <a:solidFill>
                  <a:srgbClr val="FF0000"/>
                </a:solidFill>
                <a:latin typeface="黑体" panose="02010609060101010101" charset="-122"/>
                <a:ea typeface="黑体" panose="02010609060101010101" charset="-122"/>
                <a:cs typeface="黑体" panose="02010609060101010101" charset="-122"/>
              </a:rPr>
              <a:t>分别标为</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组、</a:t>
            </a:r>
            <a:r>
              <a:rPr lang="en-US" sz="2000" b="1">
                <a:solidFill>
                  <a:srgbClr val="FF0000"/>
                </a:solidFill>
                <a:latin typeface="黑体" panose="02010609060101010101" charset="-122"/>
                <a:ea typeface="黑体" panose="02010609060101010101" charset="-122"/>
                <a:cs typeface="黑体" panose="02010609060101010101" charset="-122"/>
              </a:rPr>
              <a:t>C</a:t>
            </a:r>
            <a:r>
              <a:rPr lang="zh-CN" sz="2000" b="1">
                <a:solidFill>
                  <a:srgbClr val="FF0000"/>
                </a:solidFill>
                <a:latin typeface="黑体" panose="02010609060101010101" charset="-122"/>
                <a:ea typeface="黑体" panose="02010609060101010101" charset="-122"/>
                <a:cs typeface="黑体" panose="02010609060101010101" charset="-122"/>
              </a:rPr>
              <a:t>组，将</a:t>
            </a:r>
            <a:r>
              <a:rPr lang="en-US" sz="2000" b="1">
                <a:solidFill>
                  <a:srgbClr val="FF0000"/>
                </a:solidFill>
                <a:latin typeface="黑体" panose="02010609060101010101" charset="-122"/>
                <a:ea typeface="黑体" panose="02010609060101010101" charset="-122"/>
                <a:cs typeface="黑体" panose="02010609060101010101" charset="-122"/>
              </a:rPr>
              <a:t>3</a:t>
            </a:r>
            <a:r>
              <a:rPr lang="zh-CN" sz="2000" b="1">
                <a:solidFill>
                  <a:srgbClr val="FF0000"/>
                </a:solidFill>
                <a:latin typeface="黑体" panose="02010609060101010101" charset="-122"/>
                <a:ea typeface="黑体" panose="02010609060101010101" charset="-122"/>
                <a:cs typeface="黑体" panose="02010609060101010101" charset="-122"/>
              </a:rPr>
              <a:t>个烧瓶装满水；</a:t>
            </a:r>
            <a:r>
              <a:rPr lang="en-US" sz="2000" b="1">
                <a:solidFill>
                  <a:srgbClr val="FF0000"/>
                </a:solidFill>
                <a:latin typeface="黑体" panose="02010609060101010101" charset="-122"/>
                <a:ea typeface="黑体" panose="02010609060101010101" charset="-122"/>
                <a:cs typeface="黑体" panose="02010609060101010101" charset="-122"/>
              </a:rPr>
              <a:t>②</a:t>
            </a:r>
            <a:r>
              <a:rPr lang="zh-CN" sz="2000" b="1">
                <a:solidFill>
                  <a:srgbClr val="FF0000"/>
                </a:solidFill>
                <a:latin typeface="黑体" panose="02010609060101010101" charset="-122"/>
                <a:ea typeface="黑体" panose="02010609060101010101" charset="-122"/>
                <a:cs typeface="黑体" panose="02010609060101010101" charset="-122"/>
              </a:rPr>
              <a:t>用剪刀剪去</a:t>
            </a:r>
            <a:r>
              <a:rPr lang="en-US" sz="2000" b="1">
                <a:solidFill>
                  <a:srgbClr val="FF0000"/>
                </a:solidFill>
                <a:latin typeface="黑体" panose="02010609060101010101" charset="-122"/>
                <a:ea typeface="黑体" panose="02010609060101010101" charset="-122"/>
                <a:cs typeface="黑体" panose="02010609060101010101" charset="-122"/>
              </a:rPr>
              <a:t>C</a:t>
            </a:r>
            <a:r>
              <a:rPr lang="zh-CN" sz="2000" b="1">
                <a:solidFill>
                  <a:srgbClr val="FF0000"/>
                </a:solidFill>
                <a:latin typeface="黑体" panose="02010609060101010101" charset="-122"/>
                <a:ea typeface="黑体" panose="02010609060101010101" charset="-122"/>
                <a:cs typeface="黑体" panose="02010609060101010101" charset="-122"/>
              </a:rPr>
              <a:t>组绿萝的全部叶，</a:t>
            </a:r>
            <a:r>
              <a:rPr lang="en-US" sz="2000" b="1">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组、</a:t>
            </a:r>
            <a:r>
              <a:rPr lang="en-US" sz="2000" b="1">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组</a:t>
            </a:r>
            <a:r>
              <a:rPr lang="zh-CN" sz="2000" b="1">
                <a:solidFill>
                  <a:srgbClr val="FF0000"/>
                </a:solidFill>
                <a:latin typeface="黑体" panose="02010609060101010101" charset="-122"/>
                <a:ea typeface="黑体" panose="02010609060101010101" charset="-122"/>
                <a:cs typeface="黑体" panose="02010609060101010101" charset="-122"/>
              </a:rPr>
              <a:t>不作处理；</a:t>
            </a:r>
            <a:r>
              <a:rPr lang="en-US" sz="2000" b="1">
                <a:solidFill>
                  <a:srgbClr val="FF0000"/>
                </a:solidFill>
                <a:latin typeface="黑体" panose="02010609060101010101" charset="-122"/>
                <a:ea typeface="黑体" panose="02010609060101010101" charset="-122"/>
                <a:cs typeface="黑体" panose="02010609060101010101" charset="-122"/>
              </a:rPr>
              <a:t>③</a:t>
            </a:r>
            <a:r>
              <a:rPr lang="zh-CN" sz="2000" b="1">
                <a:solidFill>
                  <a:srgbClr val="FF0000"/>
                </a:solidFill>
                <a:latin typeface="黑体" panose="02010609060101010101" charset="-122"/>
                <a:ea typeface="黑体" panose="02010609060101010101" charset="-122"/>
                <a:cs typeface="黑体" panose="02010609060101010101" charset="-122"/>
              </a:rPr>
              <a:t>用胶头滴管在导管</a:t>
            </a:r>
            <a:r>
              <a:rPr lang="zh-CN" sz="2000" b="1">
                <a:solidFill>
                  <a:srgbClr val="FF0000"/>
                </a:solidFill>
                <a:latin typeface="黑体" panose="02010609060101010101" charset="-122"/>
                <a:ea typeface="黑体" panose="02010609060101010101" charset="-122"/>
                <a:cs typeface="黑体" panose="02010609060101010101" charset="-122"/>
              </a:rPr>
              <a:t>口注水形成</a:t>
            </a:r>
            <a:r>
              <a:rPr lang="zh-CN" sz="2000" b="1">
                <a:solidFill>
                  <a:srgbClr val="FF0000"/>
                </a:solidFill>
                <a:latin typeface="黑体" panose="02010609060101010101" charset="-122"/>
                <a:ea typeface="黑体" panose="02010609060101010101" charset="-122"/>
                <a:cs typeface="黑体" panose="02010609060101010101" charset="-122"/>
              </a:rPr>
              <a:t>一小段水柱，并用记号笔</a:t>
            </a:r>
            <a:r>
              <a:rPr lang="zh-CN" sz="2000" b="1">
                <a:solidFill>
                  <a:srgbClr val="FF0000"/>
                </a:solidFill>
                <a:latin typeface="黑体" panose="02010609060101010101" charset="-122"/>
                <a:ea typeface="黑体" panose="02010609060101010101" charset="-122"/>
                <a:cs typeface="黑体" panose="02010609060101010101" charset="-122"/>
              </a:rPr>
              <a:t>标记位置；</a:t>
            </a:r>
            <a:r>
              <a:rPr lang="en-US" sz="2000" b="1">
                <a:solidFill>
                  <a:srgbClr val="FF0000"/>
                </a:solidFill>
                <a:latin typeface="黑体" panose="02010609060101010101" charset="-122"/>
                <a:ea typeface="黑体" panose="02010609060101010101" charset="-122"/>
                <a:cs typeface="黑体" panose="02010609060101010101" charset="-122"/>
              </a:rPr>
              <a:t>④</a:t>
            </a:r>
            <a:r>
              <a:rPr lang="zh-CN" sz="2000" b="1">
                <a:solidFill>
                  <a:srgbClr val="FF0000"/>
                </a:solidFill>
                <a:latin typeface="黑体" panose="02010609060101010101" charset="-122"/>
                <a:ea typeface="黑体" panose="02010609060101010101" charset="-122"/>
                <a:cs typeface="黑体" panose="02010609060101010101" charset="-122"/>
              </a:rPr>
              <a:t>将装置放在适宜的环境中</a:t>
            </a:r>
            <a:r>
              <a:rPr lang="zh-CN" sz="2000" b="1">
                <a:solidFill>
                  <a:srgbClr val="FF0000"/>
                </a:solidFill>
                <a:latin typeface="黑体" panose="02010609060101010101" charset="-122"/>
                <a:ea typeface="黑体" panose="02010609060101010101" charset="-122"/>
                <a:cs typeface="黑体" panose="02010609060101010101" charset="-122"/>
              </a:rPr>
              <a:t>，一段时间后，用刻度尺测出水</a:t>
            </a:r>
            <a:r>
              <a:rPr lang="zh-CN" sz="2000" b="1">
                <a:solidFill>
                  <a:srgbClr val="FF0000"/>
                </a:solidFill>
                <a:latin typeface="黑体" panose="02010609060101010101" charset="-122"/>
                <a:ea typeface="黑体" panose="02010609060101010101" charset="-122"/>
                <a:cs typeface="黑体" panose="02010609060101010101" charset="-122"/>
              </a:rPr>
              <a:t>柱移动的距离</a:t>
            </a:r>
            <a:r>
              <a:rPr lang="zh-CN" sz="2000" b="1">
                <a:solidFill>
                  <a:srgbClr val="FF0000"/>
                </a:solidFill>
                <a:latin typeface="黑体" panose="02010609060101010101" charset="-122"/>
                <a:ea typeface="黑体" panose="02010609060101010101" charset="-122"/>
                <a:cs typeface="黑体" panose="02010609060101010101" charset="-122"/>
              </a:rPr>
              <a:t>，分别记为</a:t>
            </a:r>
            <a:r>
              <a:rPr lang="en-US" sz="2000" b="1" i="1">
                <a:solidFill>
                  <a:srgbClr val="FF0000"/>
                </a:solidFill>
                <a:latin typeface="黑体" panose="02010609060101010101" charset="-122"/>
                <a:ea typeface="黑体" panose="02010609060101010101" charset="-122"/>
                <a:cs typeface="黑体" panose="02010609060101010101" charset="-122"/>
              </a:rPr>
              <a:t>s</a:t>
            </a:r>
            <a:r>
              <a:rPr lang="en-US" sz="2000" b="1" baseline="-25000">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i="1">
                <a:solidFill>
                  <a:srgbClr val="FF0000"/>
                </a:solidFill>
                <a:latin typeface="黑体" panose="02010609060101010101" charset="-122"/>
                <a:ea typeface="黑体" panose="02010609060101010101" charset="-122"/>
                <a:cs typeface="黑体" panose="02010609060101010101" charset="-122"/>
              </a:rPr>
              <a:t>s</a:t>
            </a:r>
            <a:r>
              <a:rPr lang="en-US" sz="2000" b="1" baseline="-25000">
                <a:solidFill>
                  <a:srgbClr val="FF0000"/>
                </a:solidFill>
                <a:latin typeface="黑体" panose="02010609060101010101" charset="-122"/>
                <a:ea typeface="黑体" panose="02010609060101010101" charset="-122"/>
                <a:cs typeface="黑体" panose="02010609060101010101" charset="-122"/>
              </a:rPr>
              <a:t>b</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i="1">
                <a:solidFill>
                  <a:srgbClr val="FF0000"/>
                </a:solidFill>
                <a:latin typeface="黑体" panose="02010609060101010101" charset="-122"/>
                <a:ea typeface="黑体" panose="02010609060101010101" charset="-122"/>
                <a:cs typeface="黑体" panose="02010609060101010101" charset="-122"/>
              </a:rPr>
              <a:t>s</a:t>
            </a:r>
            <a:r>
              <a:rPr lang="en-US" sz="2000" b="1" baseline="-25000">
                <a:solidFill>
                  <a:srgbClr val="FF0000"/>
                </a:solidFill>
                <a:latin typeface="黑体" panose="02010609060101010101" charset="-122"/>
                <a:ea typeface="黑体" panose="02010609060101010101" charset="-122"/>
                <a:cs typeface="黑体" panose="02010609060101010101" charset="-122"/>
              </a:rPr>
              <a:t>c</a:t>
            </a:r>
            <a:r>
              <a:rPr lang="zh-CN" sz="2000" b="1">
                <a:solidFill>
                  <a:srgbClr val="FF0000"/>
                </a:solidFill>
                <a:latin typeface="黑体" panose="02010609060101010101" charset="-122"/>
                <a:ea typeface="黑体" panose="02010609060101010101" charset="-122"/>
                <a:cs typeface="黑体" panose="02010609060101010101" charset="-122"/>
              </a:rPr>
              <a:t>；</a:t>
            </a:r>
            <a:r>
              <a:rPr lang="en-US" sz="2000" b="1">
                <a:solidFill>
                  <a:srgbClr val="FF0000"/>
                </a:solidFill>
                <a:latin typeface="黑体" panose="02010609060101010101" charset="-122"/>
                <a:ea typeface="黑体" panose="02010609060101010101" charset="-122"/>
                <a:cs typeface="黑体" panose="02010609060101010101" charset="-122"/>
              </a:rPr>
              <a:t>⑤</a:t>
            </a:r>
            <a:r>
              <a:rPr lang="zh-CN" sz="2000" b="1">
                <a:solidFill>
                  <a:srgbClr val="FF0000"/>
                </a:solidFill>
                <a:latin typeface="黑体" panose="02010609060101010101" charset="-122"/>
                <a:ea typeface="黑体" panose="02010609060101010101" charset="-122"/>
                <a:cs typeface="黑体" panose="02010609060101010101" charset="-122"/>
              </a:rPr>
              <a:t>比较</a:t>
            </a:r>
            <a:r>
              <a:rPr lang="en-US" sz="2000" b="1" i="1">
                <a:solidFill>
                  <a:srgbClr val="FF0000"/>
                </a:solidFill>
                <a:latin typeface="黑体" panose="02010609060101010101" charset="-122"/>
                <a:ea typeface="黑体" panose="02010609060101010101" charset="-122"/>
                <a:cs typeface="黑体" panose="02010609060101010101" charset="-122"/>
              </a:rPr>
              <a:t>s</a:t>
            </a:r>
            <a:r>
              <a:rPr lang="en-US" sz="2000" b="1" baseline="-25000">
                <a:solidFill>
                  <a:srgbClr val="FF0000"/>
                </a:solidFill>
                <a:latin typeface="黑体" panose="02010609060101010101" charset="-122"/>
                <a:ea typeface="黑体" panose="02010609060101010101" charset="-122"/>
                <a:cs typeface="黑体" panose="02010609060101010101" charset="-122"/>
              </a:rPr>
              <a:t>c</a:t>
            </a:r>
            <a:r>
              <a:rPr lang="en-US" sz="2000" b="1">
                <a:solidFill>
                  <a:srgbClr val="FF0000"/>
                </a:solidFill>
                <a:latin typeface="黑体" panose="02010609060101010101" charset="-122"/>
                <a:ea typeface="黑体" panose="02010609060101010101" charset="-122"/>
                <a:cs typeface="黑体" panose="02010609060101010101" charset="-122"/>
              </a:rPr>
              <a:t>-</a:t>
            </a:r>
            <a:r>
              <a:rPr lang="en-US" sz="2000" b="1" i="1">
                <a:solidFill>
                  <a:srgbClr val="FF0000"/>
                </a:solidFill>
                <a:latin typeface="黑体" panose="02010609060101010101" charset="-122"/>
                <a:ea typeface="黑体" panose="02010609060101010101" charset="-122"/>
                <a:cs typeface="黑体" panose="02010609060101010101" charset="-122"/>
              </a:rPr>
              <a:t>s</a:t>
            </a:r>
            <a:r>
              <a:rPr lang="en-US" sz="2000" b="1" baseline="-25000">
                <a:solidFill>
                  <a:srgbClr val="FF0000"/>
                </a:solidFill>
                <a:latin typeface="黑体" panose="02010609060101010101" charset="-122"/>
                <a:ea typeface="黑体" panose="02010609060101010101" charset="-122"/>
                <a:cs typeface="黑体" panose="02010609060101010101" charset="-122"/>
              </a:rPr>
              <a:t>a</a:t>
            </a:r>
            <a:r>
              <a:rPr lang="zh-CN" sz="2000" b="1">
                <a:solidFill>
                  <a:srgbClr val="FF0000"/>
                </a:solidFill>
                <a:latin typeface="黑体" panose="02010609060101010101" charset="-122"/>
                <a:ea typeface="黑体" panose="02010609060101010101" charset="-122"/>
                <a:cs typeface="黑体" panose="02010609060101010101" charset="-122"/>
              </a:rPr>
              <a:t>和</a:t>
            </a:r>
            <a:r>
              <a:rPr lang="en-US" sz="2000" b="1" i="1">
                <a:solidFill>
                  <a:srgbClr val="FF0000"/>
                </a:solidFill>
                <a:latin typeface="黑体" panose="02010609060101010101" charset="-122"/>
                <a:ea typeface="黑体" panose="02010609060101010101" charset="-122"/>
                <a:cs typeface="黑体" panose="02010609060101010101" charset="-122"/>
              </a:rPr>
              <a:t>s</a:t>
            </a:r>
            <a:r>
              <a:rPr lang="en-US" sz="2000" b="1" baseline="-25000">
                <a:solidFill>
                  <a:srgbClr val="FF0000"/>
                </a:solidFill>
                <a:latin typeface="黑体" panose="02010609060101010101" charset="-122"/>
                <a:ea typeface="黑体" panose="02010609060101010101" charset="-122"/>
                <a:cs typeface="黑体" panose="02010609060101010101" charset="-122"/>
              </a:rPr>
              <a:t>b</a:t>
            </a:r>
            <a:r>
              <a:rPr lang="en-US" sz="2000" b="1">
                <a:solidFill>
                  <a:srgbClr val="FF0000"/>
                </a:solidFill>
                <a:latin typeface="黑体" panose="02010609060101010101" charset="-122"/>
                <a:ea typeface="黑体" panose="02010609060101010101" charset="-122"/>
                <a:cs typeface="黑体" panose="02010609060101010101" charset="-122"/>
              </a:rPr>
              <a:t>-</a:t>
            </a:r>
            <a:r>
              <a:rPr lang="en-US" sz="2000" b="1" i="1">
                <a:solidFill>
                  <a:srgbClr val="FF0000"/>
                </a:solidFill>
                <a:latin typeface="黑体" panose="02010609060101010101" charset="-122"/>
                <a:ea typeface="黑体" panose="02010609060101010101" charset="-122"/>
                <a:cs typeface="黑体" panose="02010609060101010101" charset="-122"/>
              </a:rPr>
              <a:t>s</a:t>
            </a:r>
            <a:r>
              <a:rPr lang="en-US" sz="2000" b="1" baseline="-25000">
                <a:solidFill>
                  <a:srgbClr val="FF0000"/>
                </a:solidFill>
                <a:latin typeface="黑体" panose="02010609060101010101" charset="-122"/>
                <a:ea typeface="黑体" panose="02010609060101010101" charset="-122"/>
                <a:cs typeface="黑体" panose="02010609060101010101" charset="-122"/>
              </a:rPr>
              <a:t>c</a:t>
            </a:r>
            <a:r>
              <a:rPr lang="zh-CN" sz="2000" b="1">
                <a:solidFill>
                  <a:srgbClr val="FF0000"/>
                </a:solidFill>
                <a:latin typeface="黑体" panose="02010609060101010101" charset="-122"/>
                <a:ea typeface="黑体" panose="02010609060101010101" charset="-122"/>
                <a:cs typeface="黑体" panose="02010609060101010101" charset="-122"/>
              </a:rPr>
              <a:t>的大小关系</a:t>
            </a:r>
            <a:r>
              <a:rPr lang="zh-CN" sz="2000" b="1">
                <a:solidFill>
                  <a:srgbClr val="FF0000"/>
                </a:solidFill>
                <a:latin typeface="黑体" panose="02010609060101010101" charset="-122"/>
                <a:ea typeface="黑体" panose="02010609060101010101" charset="-122"/>
                <a:cs typeface="黑体" panose="02010609060101010101" charset="-122"/>
              </a:rPr>
              <a:t>，重复实验，</a:t>
            </a:r>
            <a:r>
              <a:rPr lang="zh-CN" sz="2000" b="1">
                <a:solidFill>
                  <a:srgbClr val="FF0000"/>
                </a:solidFill>
                <a:latin typeface="黑体" panose="02010609060101010101" charset="-122"/>
                <a:ea typeface="黑体" panose="02010609060101010101" charset="-122"/>
                <a:cs typeface="黑体" panose="02010609060101010101" charset="-122"/>
              </a:rPr>
              <a:t>得出结论。</a:t>
            </a:r>
            <a:endParaRPr lang="zh-CN" altLang="en-US" sz="2000" b="1">
              <a:solidFill>
                <a:srgbClr val="FF0000"/>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0" y="0"/>
            <a:ext cx="12369800" cy="3169285"/>
          </a:xfrm>
          <a:prstGeom prst="rect">
            <a:avLst/>
          </a:prstGeom>
          <a:noFill/>
          <a:ln w="9525">
            <a:noFill/>
          </a:ln>
        </p:spPr>
        <p:txBody>
          <a:bodyPr wrap="square">
            <a:spAutoFit/>
          </a:bodyPr>
          <a:p>
            <a:pPr marL="173355" indent="-173355"/>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2021</a:t>
            </a:r>
            <a:r>
              <a:rPr lang="zh-CN" sz="2000" b="1">
                <a:latin typeface="黑体" panose="02010609060101010101" charset="-122"/>
                <a:ea typeface="黑体" panose="02010609060101010101" charset="-122"/>
                <a:cs typeface="黑体" panose="02010609060101010101" charset="-122"/>
              </a:rPr>
              <a:t>绍兴卷）在老师的指导下，小敏对植物产生氧气的条件和场所进行了研究。实验一：取两个相同的密闭玻璃罩，甲中放入点燃的蜡烛，乙中放入与甲相同的点燃蜡烛和植物，并置于充足的光照下（如图甲乙）。观察并记录现象，得出结论：植物可以产生氧气。实验二：在图甲、乙实验基础上，进一步实验得出：植物在光照条件下才能产生氧气。实验三：用水绵进行了如下实验：</a:t>
            </a:r>
            <a:r>
              <a:rPr lang="en-US" sz="2000" b="1">
                <a:latin typeface="黑体" panose="02010609060101010101" charset="-122"/>
                <a:ea typeface="黑体" panose="02010609060101010101" charset="-122"/>
                <a:cs typeface="黑体" panose="02010609060101010101" charset="-122"/>
              </a:rPr>
              <a:t>①</a:t>
            </a:r>
            <a:r>
              <a:rPr lang="zh-CN" sz="2000" b="1">
                <a:latin typeface="黑体" panose="02010609060101010101" charset="-122"/>
                <a:ea typeface="黑体" panose="02010609060101010101" charset="-122"/>
                <a:cs typeface="黑体" panose="02010609060101010101" charset="-122"/>
              </a:rPr>
              <a:t>把载有水绵和好氧细菌的临时装片放在没有空气的黑暗环境里，然后用极细的光束照射水绵一侧，通过光学显微镜观察发现，好氧细菌向叶绿体被光束照射到的部位集中（如图丙）；</a:t>
            </a:r>
            <a:r>
              <a:rPr lang="en-US" sz="2000" b="1">
                <a:latin typeface="黑体" panose="02010609060101010101" charset="-122"/>
                <a:ea typeface="黑体" panose="02010609060101010101" charset="-122"/>
                <a:cs typeface="黑体" panose="02010609060101010101" charset="-122"/>
              </a:rPr>
              <a:t>②</a:t>
            </a:r>
            <a:r>
              <a:rPr lang="zh-CN" sz="2000" b="1">
                <a:latin typeface="黑体" panose="02010609060101010101" charset="-122"/>
                <a:ea typeface="黑体" panose="02010609060101010101" charset="-122"/>
                <a:cs typeface="黑体" panose="02010609060101010101" charset="-122"/>
              </a:rPr>
              <a:t>将上述临时装片完全暴露在光下，好氧细菌则分布在叶绿体所有受光部位的周围（如图丁）。根据实验回答：（</a:t>
            </a:r>
            <a:r>
              <a:rPr lang="en-US" sz="2000" b="1">
                <a:latin typeface="黑体" panose="02010609060101010101" charset="-122"/>
                <a:ea typeface="黑体" panose="02010609060101010101" charset="-122"/>
                <a:cs typeface="黑体" panose="02010609060101010101" charset="-122"/>
              </a:rPr>
              <a:t>2</a:t>
            </a:r>
            <a:r>
              <a:rPr lang="zh-CN" sz="2000" b="1">
                <a:latin typeface="黑体" panose="02010609060101010101" charset="-122"/>
                <a:ea typeface="黑体" panose="02010609060101010101" charset="-122"/>
                <a:cs typeface="黑体" panose="02010609060101010101" charset="-122"/>
              </a:rPr>
              <a:t>）要得出实验二的结论，请设计“进一步实验”的必要步骤是：</a:t>
            </a:r>
            <a:r>
              <a:rPr lang="zh-CN" sz="2000" b="1" u="sng">
                <a:latin typeface="黑体" panose="02010609060101010101" charset="-122"/>
                <a:ea typeface="黑体" panose="02010609060101010101" charset="-122"/>
                <a:cs typeface="黑体" panose="02010609060101010101" charset="-122"/>
              </a:rPr>
              <a:t>　</a:t>
            </a:r>
            <a:r>
              <a:rPr lang="en-US" sz="2000" b="1" u="sng">
                <a:latin typeface="黑体" panose="02010609060101010101" charset="-122"/>
                <a:ea typeface="黑体" panose="02010609060101010101" charset="-122"/>
                <a:cs typeface="黑体" panose="02010609060101010101" charset="-122"/>
              </a:rPr>
              <a:t> </a:t>
            </a:r>
            <a:r>
              <a:rPr lang="zh-CN" sz="2000" b="1" u="sng">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a:t>
            </a:r>
            <a:endParaRPr lang="zh-CN" altLang="en-US" sz="2000" b="1">
              <a:latin typeface="黑体" panose="02010609060101010101" charset="-122"/>
              <a:ea typeface="黑体" panose="02010609060101010101" charset="-122"/>
              <a:cs typeface="黑体" panose="02010609060101010101" charset="-122"/>
            </a:endParaRPr>
          </a:p>
        </p:txBody>
      </p:sp>
      <p:pic>
        <p:nvPicPr>
          <p:cNvPr id="4" name="图片 3"/>
          <p:cNvPicPr/>
          <p:nvPr/>
        </p:nvPicPr>
        <p:blipFill>
          <a:blip r:embed="rId1"/>
          <a:stretch>
            <a:fillRect/>
          </a:stretch>
        </p:blipFill>
        <p:spPr>
          <a:xfrm>
            <a:off x="9752965" y="2559685"/>
            <a:ext cx="2326005" cy="2667635"/>
          </a:xfrm>
          <a:prstGeom prst="rect">
            <a:avLst/>
          </a:prstGeom>
          <a:noFill/>
          <a:ln w="9525">
            <a:noFill/>
          </a:ln>
        </p:spPr>
      </p:pic>
      <p:sp>
        <p:nvSpPr>
          <p:cNvPr id="101" name="文本框 100"/>
          <p:cNvSpPr txBox="1"/>
          <p:nvPr/>
        </p:nvSpPr>
        <p:spPr>
          <a:xfrm>
            <a:off x="808990" y="7552055"/>
            <a:ext cx="7827010" cy="645160"/>
          </a:xfrm>
          <a:prstGeom prst="rect">
            <a:avLst/>
          </a:prstGeom>
          <a:noFill/>
          <a:ln w="9525">
            <a:noFill/>
          </a:ln>
        </p:spPr>
        <p:txBody>
          <a:bodyPr wrap="square">
            <a:spAutoFit/>
          </a:bodyPr>
          <a:p>
            <a:pPr indent="0"/>
            <a:r>
              <a:rPr lang="en-US" b="0">
                <a:latin typeface="Calibri" panose="020F0502020204030204" charset="0"/>
              </a:rPr>
              <a:t> </a:t>
            </a:r>
            <a:endParaRPr lang="en-US" altLang="en-US" b="0">
              <a:latin typeface="Calibri" panose="020F0502020204030204" charset="0"/>
            </a:endParaRPr>
          </a:p>
        </p:txBody>
      </p:sp>
      <p:sp>
        <p:nvSpPr>
          <p:cNvPr id="5" name="文本框 4"/>
          <p:cNvSpPr txBox="1"/>
          <p:nvPr/>
        </p:nvSpPr>
        <p:spPr>
          <a:xfrm>
            <a:off x="38735" y="2992755"/>
            <a:ext cx="12153900" cy="3865245"/>
          </a:xfrm>
          <a:prstGeom prst="rect">
            <a:avLst/>
          </a:prstGeom>
          <a:noFill/>
          <a:ln w="9525">
            <a:noFill/>
          </a:ln>
        </p:spPr>
        <p:txBody>
          <a:bodyPr wrap="square">
            <a:noAutofit/>
          </a:bodyPr>
          <a:p>
            <a:pPr indent="0">
              <a:lnSpc>
                <a:spcPct val="150000"/>
              </a:lnSpc>
            </a:pPr>
            <a:r>
              <a:rPr lang="en-US" sz="2400" b="1">
                <a:latin typeface="黑体" panose="02010609060101010101" charset="-122"/>
                <a:ea typeface="黑体" panose="02010609060101010101" charset="-122"/>
                <a:cs typeface="宋体" panose="02010600030101010101" pitchFamily="2" charset="-122"/>
                <a:sym typeface="+mn-ea"/>
              </a:rPr>
              <a:t>明晰探究任务</a:t>
            </a:r>
            <a:r>
              <a:rPr lang="zh-CN" altLang="en-US" sz="2400" b="1">
                <a:latin typeface="黑体" panose="02010609060101010101" charset="-122"/>
                <a:ea typeface="黑体" panose="02010609060101010101" charset="-122"/>
                <a:cs typeface="宋体" panose="02010600030101010101" pitchFamily="2" charset="-122"/>
                <a:sym typeface="+mn-ea"/>
              </a:rPr>
              <a:t>：</a:t>
            </a:r>
            <a:r>
              <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rPr>
              <a:t>植物在光照条件下才能产生氧气</a:t>
            </a:r>
            <a:endPar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zh-CN" sz="2400" b="1">
                <a:latin typeface="黑体" panose="02010609060101010101" charset="-122"/>
                <a:ea typeface="黑体" panose="02010609060101010101" charset="-122"/>
                <a:cs typeface="黑体" panose="02010609060101010101" charset="-122"/>
                <a:sym typeface="+mn-ea"/>
              </a:rPr>
              <a:t>建构探究模型：</a:t>
            </a:r>
            <a:endParaRPr lang="zh-CN" sz="24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endParaRPr lang="en-US" sz="2400" b="1">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en-US" sz="2400" b="1">
                <a:latin typeface="黑体" panose="02010609060101010101" charset="-122"/>
                <a:ea typeface="黑体" panose="02010609060101010101" charset="-122"/>
                <a:cs typeface="宋体" panose="02010600030101010101" pitchFamily="2" charset="-122"/>
                <a:sym typeface="+mn-ea"/>
              </a:rPr>
              <a:t>设计控制变量</a:t>
            </a:r>
            <a:r>
              <a:rPr lang="zh-CN" altLang="en-US" sz="2400" b="1">
                <a:latin typeface="黑体" panose="02010609060101010101" charset="-122"/>
                <a:ea typeface="黑体" panose="02010609060101010101" charset="-122"/>
                <a:cs typeface="宋体" panose="02010600030101010101" pitchFamily="2" charset="-122"/>
                <a:sym typeface="+mn-ea"/>
              </a:rPr>
              <a:t>：</a:t>
            </a:r>
            <a:r>
              <a:rPr lang="zh-CN" sz="2400" b="1">
                <a:solidFill>
                  <a:srgbClr val="FF0000"/>
                </a:solidFill>
                <a:latin typeface="黑体" panose="02010609060101010101" charset="-122"/>
                <a:ea typeface="黑体" panose="02010609060101010101" charset="-122"/>
                <a:cs typeface="黑体" panose="02010609060101010101" charset="-122"/>
                <a:sym typeface="+mn-ea"/>
              </a:rPr>
              <a:t>无关变量控制（与图乙实验器材相同）</a:t>
            </a:r>
            <a:endParaRPr lang="zh-CN" sz="2400" b="1">
              <a:solidFill>
                <a:srgbClr val="FF0000"/>
              </a:solidFill>
              <a:latin typeface="黑体" panose="02010609060101010101" charset="-122"/>
              <a:ea typeface="黑体" panose="02010609060101010101" charset="-122"/>
              <a:cs typeface="黑体" panose="02010609060101010101" charset="-122"/>
            </a:endParaRPr>
          </a:p>
          <a:p>
            <a:pPr indent="0">
              <a:lnSpc>
                <a:spcPct val="150000"/>
              </a:lnSpc>
            </a:pPr>
            <a:r>
              <a:rPr lang="en-US" sz="2400" b="1">
                <a:latin typeface="黑体" panose="02010609060101010101" charset="-122"/>
                <a:ea typeface="黑体" panose="02010609060101010101" charset="-122"/>
                <a:cs typeface="宋体" panose="02010600030101010101" pitchFamily="2" charset="-122"/>
                <a:sym typeface="+mn-ea"/>
              </a:rPr>
              <a:t>厘清探究步骤</a:t>
            </a:r>
            <a:r>
              <a:rPr lang="zh-CN" altLang="en-US" sz="2400" b="1">
                <a:latin typeface="黑体" panose="02010609060101010101" charset="-122"/>
                <a:ea typeface="黑体" panose="02010609060101010101" charset="-122"/>
                <a:cs typeface="宋体" panose="02010600030101010101" pitchFamily="2" charset="-122"/>
                <a:sym typeface="+mn-ea"/>
              </a:rPr>
              <a:t>：</a:t>
            </a:r>
            <a:r>
              <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rPr>
              <a:t>对照；</a:t>
            </a:r>
            <a:r>
              <a:rPr lang="zh-CN" sz="2400" b="1">
                <a:solidFill>
                  <a:srgbClr val="FF0000"/>
                </a:solidFill>
                <a:latin typeface="黑体" panose="02010609060101010101" charset="-122"/>
                <a:ea typeface="黑体" panose="02010609060101010101" charset="-122"/>
                <a:cs typeface="黑体" panose="02010609060101010101" charset="-122"/>
                <a:sym typeface="+mn-ea"/>
              </a:rPr>
              <a:t>自变量设置（有无光照）；因变量观测（蜡烛的燃烧情况）。</a:t>
            </a:r>
            <a:endParaRPr lang="zh-CN" sz="24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zh-CN" sz="2400" b="1">
                <a:solidFill>
                  <a:srgbClr val="FF0000"/>
                </a:solidFill>
                <a:latin typeface="黑体" panose="02010609060101010101" charset="-122"/>
                <a:ea typeface="黑体" panose="02010609060101010101" charset="-122"/>
                <a:cs typeface="黑体" panose="02010609060101010101" charset="-122"/>
              </a:rPr>
              <a:t>答案：（</a:t>
            </a:r>
            <a:r>
              <a:rPr lang="en-US" sz="2400" b="1">
                <a:solidFill>
                  <a:srgbClr val="FF0000"/>
                </a:solidFill>
                <a:latin typeface="黑体" panose="02010609060101010101" charset="-122"/>
                <a:ea typeface="黑体" panose="02010609060101010101" charset="-122"/>
                <a:cs typeface="黑体" panose="02010609060101010101" charset="-122"/>
              </a:rPr>
              <a:t>2</a:t>
            </a:r>
            <a:r>
              <a:rPr lang="zh-CN" sz="2400" b="1">
                <a:solidFill>
                  <a:srgbClr val="FF0000"/>
                </a:solidFill>
                <a:latin typeface="黑体" panose="02010609060101010101" charset="-122"/>
                <a:ea typeface="黑体" panose="02010609060101010101" charset="-122"/>
                <a:cs typeface="黑体" panose="02010609060101010101" charset="-122"/>
              </a:rPr>
              <a:t>）增加一组实验，与图乙实验器材相同，将蜡烛点燃和植物一起放入玻璃罩，遮光处理，观察蜡烛燃烧情况并记录；</a:t>
            </a:r>
            <a:endParaRPr lang="zh-CN" sz="2400" b="1">
              <a:solidFill>
                <a:srgbClr val="FF0000"/>
              </a:solidFill>
              <a:latin typeface="黑体" panose="02010609060101010101" charset="-122"/>
              <a:ea typeface="黑体" panose="02010609060101010101" charset="-122"/>
              <a:cs typeface="黑体" panose="02010609060101010101" charset="-122"/>
            </a:endParaRPr>
          </a:p>
          <a:p>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2"/>
          <a:stretch>
            <a:fillRect/>
          </a:stretch>
        </p:blipFill>
        <p:spPr>
          <a:xfrm>
            <a:off x="2740660" y="3526155"/>
            <a:ext cx="1563370" cy="1246505"/>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101" name="图片 100"/>
          <p:cNvPicPr/>
          <p:nvPr/>
        </p:nvPicPr>
        <p:blipFill>
          <a:blip r:embed="rId1"/>
          <a:stretch>
            <a:fillRect/>
          </a:stretch>
        </p:blipFill>
        <p:spPr>
          <a:xfrm>
            <a:off x="10470515" y="4561205"/>
            <a:ext cx="1846580" cy="1280160"/>
          </a:xfrm>
          <a:prstGeom prst="rect">
            <a:avLst/>
          </a:prstGeom>
          <a:noFill/>
          <a:ln w="9525">
            <a:noFill/>
          </a:ln>
        </p:spPr>
      </p:pic>
      <p:sp>
        <p:nvSpPr>
          <p:cNvPr id="102" name="文本框 101"/>
          <p:cNvSpPr txBox="1"/>
          <p:nvPr/>
        </p:nvSpPr>
        <p:spPr>
          <a:xfrm>
            <a:off x="165100" y="97790"/>
            <a:ext cx="11889740" cy="4576445"/>
          </a:xfrm>
          <a:prstGeom prst="rect">
            <a:avLst/>
          </a:prstGeom>
          <a:noFill/>
          <a:ln w="9525">
            <a:noFill/>
          </a:ln>
        </p:spPr>
        <p:txBody>
          <a:bodyPr wrap="square">
            <a:noAutofit/>
          </a:bodyPr>
          <a:p>
            <a:pPr indent="0"/>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21</a:t>
            </a:r>
            <a:r>
              <a:rPr lang="zh-CN" sz="2000" b="1">
                <a:latin typeface="黑体" panose="02010609060101010101" charset="-122"/>
                <a:ea typeface="黑体" panose="02010609060101010101" charset="-122"/>
                <a:cs typeface="黑体" panose="02010609060101010101" charset="-122"/>
              </a:rPr>
              <a:t>湖州卷）细菌等微生物是土壤的成分之一，它必须从土壤中吸收含碳的物质、含氮的物质、水和无机盐等，以维持其生命活动。有的土壤细菌（以下简称为</a:t>
            </a:r>
            <a:r>
              <a:rPr lang="en-US" sz="2000" b="1">
                <a:latin typeface="黑体" panose="02010609060101010101" charset="-122"/>
                <a:ea typeface="黑体" panose="02010609060101010101" charset="-122"/>
                <a:cs typeface="黑体" panose="02010609060101010101" charset="-122"/>
              </a:rPr>
              <a:t>“X</a:t>
            </a:r>
            <a:r>
              <a:rPr lang="zh-CN" sz="2000" b="1">
                <a:latin typeface="黑体" panose="02010609060101010101" charset="-122"/>
                <a:ea typeface="黑体" panose="02010609060101010101" charset="-122"/>
                <a:cs typeface="黑体" panose="02010609060101010101" charset="-122"/>
              </a:rPr>
              <a:t>细菌”）能将环境中的尿素转化为氨气。为探究某土壤样品中是否含</a:t>
            </a:r>
            <a:r>
              <a:rPr lang="en-US" sz="2000" b="1">
                <a:latin typeface="黑体" panose="02010609060101010101" charset="-122"/>
                <a:ea typeface="黑体" panose="02010609060101010101" charset="-122"/>
                <a:cs typeface="黑体" panose="02010609060101010101" charset="-122"/>
              </a:rPr>
              <a:t>X</a:t>
            </a:r>
            <a:r>
              <a:rPr lang="zh-CN" sz="2000" b="1">
                <a:latin typeface="黑体" panose="02010609060101010101" charset="-122"/>
                <a:ea typeface="黑体" panose="02010609060101010101" charset="-122"/>
                <a:cs typeface="黑体" panose="02010609060101010101" charset="-122"/>
              </a:rPr>
              <a:t>细菌，某科学兴趣小组的同学做了如下实验：</a:t>
            </a:r>
            <a:r>
              <a:rPr lang="en-US" sz="2000" b="1">
                <a:latin typeface="黑体" panose="02010609060101010101" charset="-122"/>
                <a:ea typeface="黑体" panose="02010609060101010101" charset="-122"/>
                <a:cs typeface="黑体" panose="02010609060101010101" charset="-122"/>
              </a:rPr>
              <a:t>①</a:t>
            </a:r>
            <a:r>
              <a:rPr lang="zh-CN" sz="2000" b="1">
                <a:latin typeface="黑体" panose="02010609060101010101" charset="-122"/>
                <a:ea typeface="黑体" panose="02010609060101010101" charset="-122"/>
                <a:cs typeface="黑体" panose="02010609060101010101" charset="-122"/>
              </a:rPr>
              <a:t>制备土壤浸出液。</a:t>
            </a:r>
            <a:r>
              <a:rPr lang="en-US" sz="2000" b="1">
                <a:latin typeface="黑体" panose="02010609060101010101" charset="-122"/>
                <a:ea typeface="黑体" panose="02010609060101010101" charset="-122"/>
                <a:cs typeface="黑体" panose="02010609060101010101" charset="-122"/>
              </a:rPr>
              <a:t>②</a:t>
            </a:r>
            <a:r>
              <a:rPr lang="zh-CN" sz="2000" b="1">
                <a:latin typeface="黑体" panose="02010609060101010101" charset="-122"/>
                <a:ea typeface="黑体" panose="02010609060101010101" charset="-122"/>
                <a:cs typeface="黑体" panose="02010609060101010101" charset="-122"/>
              </a:rPr>
              <a:t>在专业人士指导下配制培养基（内有除含氮物质外的其他必需物质），将培养基分装在</a:t>
            </a:r>
            <a:r>
              <a:rPr lang="en-US" sz="2000" b="1">
                <a:latin typeface="黑体" panose="02010609060101010101" charset="-122"/>
                <a:ea typeface="黑体" panose="02010609060101010101" charset="-122"/>
                <a:cs typeface="黑体" panose="02010609060101010101" charset="-122"/>
              </a:rPr>
              <a:t> A</a:t>
            </a:r>
            <a:r>
              <a:rPr lang="zh-CN" sz="2000" b="1">
                <a:latin typeface="黑体" panose="02010609060101010101" charset="-122"/>
                <a:ea typeface="黑体" panose="02010609060101010101" charset="-122"/>
                <a:cs typeface="黑体" panose="02010609060101010101" charset="-122"/>
              </a:rPr>
              <a:t>和</a:t>
            </a:r>
            <a:r>
              <a:rPr lang="en-US" sz="2000" b="1">
                <a:latin typeface="黑体" panose="02010609060101010101" charset="-122"/>
                <a:ea typeface="黑体" panose="02010609060101010101" charset="-122"/>
                <a:cs typeface="黑体" panose="02010609060101010101" charset="-122"/>
              </a:rPr>
              <a:t>B</a:t>
            </a:r>
            <a:r>
              <a:rPr lang="zh-CN" sz="2000" b="1">
                <a:latin typeface="黑体" panose="02010609060101010101" charset="-122"/>
                <a:ea typeface="黑体" panose="02010609060101010101" charset="-122"/>
                <a:cs typeface="黑体" panose="02010609060101010101" charset="-122"/>
              </a:rPr>
              <a:t>两个培养皿中。</a:t>
            </a:r>
            <a:r>
              <a:rPr lang="en-US" sz="2000" b="1">
                <a:latin typeface="黑体" panose="02010609060101010101" charset="-122"/>
                <a:ea typeface="黑体" panose="02010609060101010101" charset="-122"/>
                <a:cs typeface="黑体" panose="02010609060101010101" charset="-122"/>
              </a:rPr>
              <a:t>③</a:t>
            </a:r>
            <a:r>
              <a:rPr lang="zh-CN" sz="2000" b="1">
                <a:latin typeface="黑体" panose="02010609060101010101" charset="-122"/>
                <a:ea typeface="黑体" panose="02010609060101010101" charset="-122"/>
                <a:cs typeface="黑体" panose="02010609060101010101" charset="-122"/>
              </a:rPr>
              <a:t>在</a:t>
            </a:r>
            <a:r>
              <a:rPr lang="en-US" sz="2000" b="1">
                <a:latin typeface="黑体" panose="02010609060101010101" charset="-122"/>
                <a:ea typeface="黑体" panose="02010609060101010101" charset="-122"/>
                <a:cs typeface="黑体" panose="02010609060101010101" charset="-122"/>
              </a:rPr>
              <a:t>A</a:t>
            </a:r>
            <a:r>
              <a:rPr lang="zh-CN" sz="2000" b="1">
                <a:latin typeface="黑体" panose="02010609060101010101" charset="-122"/>
                <a:ea typeface="黑体" panose="02010609060101010101" charset="-122"/>
                <a:cs typeface="黑体" panose="02010609060101010101" charset="-122"/>
              </a:rPr>
              <a:t>培养皿中再加入</a:t>
            </a:r>
            <a:r>
              <a:rPr lang="en-US" sz="2000" b="1" u="sng">
                <a:latin typeface="黑体" panose="02010609060101010101" charset="-122"/>
                <a:ea typeface="黑体" panose="02010609060101010101" charset="-122"/>
                <a:cs typeface="黑体" panose="02010609060101010101" charset="-122"/>
              </a:rPr>
              <a:t>  </a:t>
            </a:r>
            <a:r>
              <a:rPr lang="zh-CN" altLang="en-US" sz="2000" b="1" u="sng">
                <a:solidFill>
                  <a:srgbClr val="FF0000"/>
                </a:solidFill>
                <a:latin typeface="黑体" panose="02010609060101010101" charset="-122"/>
                <a:ea typeface="黑体" panose="02010609060101010101" charset="-122"/>
                <a:cs typeface="黑体" panose="02010609060101010101" charset="-122"/>
              </a:rPr>
              <a:t>尿素</a:t>
            </a:r>
            <a:r>
              <a:rPr lang="en-US" sz="2000" b="1" u="sng">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B</a:t>
            </a:r>
            <a:r>
              <a:rPr lang="zh-CN" sz="2000" b="1">
                <a:latin typeface="黑体" panose="02010609060101010101" charset="-122"/>
                <a:ea typeface="黑体" panose="02010609060101010101" charset="-122"/>
                <a:cs typeface="黑体" panose="02010609060101010101" charset="-122"/>
              </a:rPr>
              <a:t>培养皿不加</a:t>
            </a:r>
            <a:r>
              <a:rPr lang="zh-CN" sz="2000" b="1">
                <a:latin typeface="黑体" panose="02010609060101010101" charset="-122"/>
                <a:ea typeface="黑体" panose="02010609060101010101" charset="-122"/>
                <a:cs typeface="黑体" panose="02010609060101010101" charset="-122"/>
              </a:rPr>
              <a:t>（如图甲</a:t>
            </a:r>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④</a:t>
            </a:r>
            <a:r>
              <a:rPr lang="zh-CN" sz="2000" b="1">
                <a:latin typeface="黑体" panose="02010609060101010101" charset="-122"/>
                <a:ea typeface="黑体" panose="02010609060101010101" charset="-122"/>
                <a:cs typeface="黑体" panose="02010609060101010101" charset="-122"/>
              </a:rPr>
              <a:t>将等量土壤浸出液涂抹在</a:t>
            </a:r>
            <a:r>
              <a:rPr lang="en-US" sz="2000" b="1">
                <a:latin typeface="黑体" panose="02010609060101010101" charset="-122"/>
                <a:ea typeface="黑体" panose="02010609060101010101" charset="-122"/>
                <a:cs typeface="黑体" panose="02010609060101010101" charset="-122"/>
              </a:rPr>
              <a:t>A</a:t>
            </a:r>
            <a:r>
              <a:rPr lang="zh-CN" sz="2000" b="1">
                <a:latin typeface="黑体" panose="02010609060101010101" charset="-122"/>
                <a:ea typeface="黑体" panose="02010609060101010101" charset="-122"/>
                <a:cs typeface="黑体" panose="02010609060101010101" charset="-122"/>
              </a:rPr>
              <a:t>和</a:t>
            </a:r>
            <a:r>
              <a:rPr lang="en-US" sz="2000" b="1">
                <a:latin typeface="黑体" panose="02010609060101010101" charset="-122"/>
                <a:ea typeface="黑体" panose="02010609060101010101" charset="-122"/>
                <a:cs typeface="黑体" panose="02010609060101010101" charset="-122"/>
              </a:rPr>
              <a:t>B</a:t>
            </a:r>
            <a:r>
              <a:rPr lang="zh-CN" sz="2000" b="1">
                <a:latin typeface="黑体" panose="02010609060101010101" charset="-122"/>
                <a:ea typeface="黑体" panose="02010609060101010101" charset="-122"/>
                <a:cs typeface="黑体" panose="02010609060101010101" charset="-122"/>
              </a:rPr>
              <a:t>两个培养皿的培养基表面，并在适宜环境下培养一段时间</a:t>
            </a:r>
            <a:r>
              <a:rPr lang="zh-CN" sz="2000" b="1">
                <a:latin typeface="黑体" panose="02010609060101010101" charset="-122"/>
                <a:ea typeface="黑体" panose="02010609060101010101" charset="-122"/>
                <a:cs typeface="黑体" panose="02010609060101010101" charset="-122"/>
              </a:rPr>
              <a:t>（如图乙</a:t>
            </a:r>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⑤</a:t>
            </a:r>
            <a:r>
              <a:rPr lang="zh-CN" sz="2000" b="1">
                <a:latin typeface="黑体" panose="02010609060101010101" charset="-122"/>
                <a:ea typeface="黑体" panose="02010609060101010101" charset="-122"/>
                <a:cs typeface="黑体" panose="02010609060101010101" charset="-122"/>
              </a:rPr>
              <a:t>在</a:t>
            </a:r>
            <a:r>
              <a:rPr lang="en-US" sz="2000" b="1">
                <a:latin typeface="黑体" panose="02010609060101010101" charset="-122"/>
                <a:ea typeface="黑体" panose="02010609060101010101" charset="-122"/>
                <a:cs typeface="黑体" panose="02010609060101010101" charset="-122"/>
              </a:rPr>
              <a:t>A</a:t>
            </a:r>
            <a:r>
              <a:rPr lang="zh-CN" sz="2000" b="1">
                <a:latin typeface="黑体" panose="02010609060101010101" charset="-122"/>
                <a:ea typeface="黑体" panose="02010609060101010101" charset="-122"/>
                <a:cs typeface="黑体" panose="02010609060101010101" charset="-122"/>
              </a:rPr>
              <a:t>和</a:t>
            </a:r>
            <a:r>
              <a:rPr lang="en-US" sz="2000" b="1">
                <a:latin typeface="黑体" panose="02010609060101010101" charset="-122"/>
                <a:ea typeface="黑体" panose="02010609060101010101" charset="-122"/>
                <a:cs typeface="黑体" panose="02010609060101010101" charset="-122"/>
              </a:rPr>
              <a:t>B</a:t>
            </a:r>
            <a:r>
              <a:rPr lang="zh-CN" sz="2000" b="1">
                <a:latin typeface="黑体" panose="02010609060101010101" charset="-122"/>
                <a:ea typeface="黑体" panose="02010609060101010101" charset="-122"/>
                <a:cs typeface="黑体" panose="02010609060101010101" charset="-122"/>
              </a:rPr>
              <a:t>两个培养皿中加入</a:t>
            </a:r>
            <a:r>
              <a:rPr lang="en-US" sz="2000" b="1" u="sng">
                <a:latin typeface="黑体" panose="02010609060101010101" charset="-122"/>
                <a:ea typeface="黑体" panose="02010609060101010101" charset="-122"/>
                <a:cs typeface="黑体" panose="02010609060101010101" charset="-122"/>
              </a:rPr>
              <a:t>  </a:t>
            </a:r>
            <a:r>
              <a:rPr lang="en-US" sz="2000" b="1" u="sng">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，观察颜色变化。实验结果：</a:t>
            </a:r>
            <a:r>
              <a:rPr lang="en-US" sz="2000" b="1">
                <a:latin typeface="黑体" panose="02010609060101010101" charset="-122"/>
                <a:ea typeface="黑体" panose="02010609060101010101" charset="-122"/>
                <a:cs typeface="黑体" panose="02010609060101010101" charset="-122"/>
              </a:rPr>
              <a:t>A</a:t>
            </a:r>
            <a:r>
              <a:rPr lang="zh-CN" sz="2000" b="1">
                <a:latin typeface="黑体" panose="02010609060101010101" charset="-122"/>
                <a:ea typeface="黑体" panose="02010609060101010101" charset="-122"/>
                <a:cs typeface="黑体" panose="02010609060101010101" charset="-122"/>
              </a:rPr>
              <a:t>培养基表面显红色，</a:t>
            </a:r>
            <a:r>
              <a:rPr lang="en-US" sz="2000" b="1">
                <a:latin typeface="黑体" panose="02010609060101010101" charset="-122"/>
                <a:ea typeface="黑体" panose="02010609060101010101" charset="-122"/>
                <a:cs typeface="黑体" panose="02010609060101010101" charset="-122"/>
              </a:rPr>
              <a:t>B</a:t>
            </a:r>
            <a:r>
              <a:rPr lang="zh-CN" sz="2000" b="1">
                <a:latin typeface="黑体" panose="02010609060101010101" charset="-122"/>
                <a:ea typeface="黑体" panose="02010609060101010101" charset="-122"/>
                <a:cs typeface="黑体" panose="02010609060101010101" charset="-122"/>
              </a:rPr>
              <a:t>培养基表面不显红色。实验结果分析：（</a:t>
            </a:r>
            <a:r>
              <a:rPr lang="en-US" sz="2000" b="1">
                <a:latin typeface="黑体" panose="02010609060101010101" charset="-122"/>
                <a:ea typeface="黑体" panose="02010609060101010101" charset="-122"/>
                <a:cs typeface="黑体" panose="02010609060101010101" charset="-122"/>
              </a:rPr>
              <a:t>1</a:t>
            </a:r>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A</a:t>
            </a:r>
            <a:r>
              <a:rPr lang="zh-CN" sz="2000" b="1">
                <a:latin typeface="黑体" panose="02010609060101010101" charset="-122"/>
                <a:ea typeface="黑体" panose="02010609060101010101" charset="-122"/>
                <a:cs typeface="黑体" panose="02010609060101010101" charset="-122"/>
              </a:rPr>
              <a:t>培养基表面显红色是由于培养基中含有较多的</a:t>
            </a:r>
            <a:r>
              <a:rPr lang="zh-CN" sz="2000" b="1">
                <a:latin typeface="黑体" panose="02010609060101010101" charset="-122"/>
                <a:ea typeface="黑体" panose="02010609060101010101" charset="-122"/>
                <a:cs typeface="黑体" panose="02010609060101010101" charset="-122"/>
              </a:rPr>
              <a:t>氨水。这是由于</a:t>
            </a:r>
            <a:r>
              <a:rPr lang="en-US" sz="2000" b="1">
                <a:latin typeface="黑体" panose="02010609060101010101" charset="-122"/>
                <a:ea typeface="黑体" panose="02010609060101010101" charset="-122"/>
                <a:cs typeface="黑体" panose="02010609060101010101" charset="-122"/>
              </a:rPr>
              <a:t>X</a:t>
            </a:r>
            <a:r>
              <a:rPr lang="zh-CN" sz="2000" b="1">
                <a:latin typeface="黑体" panose="02010609060101010101" charset="-122"/>
                <a:ea typeface="黑体" panose="02010609060101010101" charset="-122"/>
                <a:cs typeface="黑体" panose="02010609060101010101" charset="-122"/>
              </a:rPr>
              <a:t>细菌在适宜环境下进行</a:t>
            </a:r>
            <a:r>
              <a:rPr lang="en-US" sz="2000" b="1" u="sng">
                <a:latin typeface="黑体" panose="02010609060101010101" charset="-122"/>
                <a:ea typeface="黑体" panose="02010609060101010101" charset="-122"/>
                <a:cs typeface="黑体" panose="02010609060101010101" charset="-122"/>
              </a:rPr>
              <a:t>  </a:t>
            </a:r>
            <a:r>
              <a:rPr lang="en-US" sz="2000" b="1" u="sng">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生殖</a:t>
            </a:r>
            <a:r>
              <a:rPr lang="zh-CN" sz="2000" b="1">
                <a:latin typeface="黑体" panose="02010609060101010101" charset="-122"/>
                <a:ea typeface="黑体" panose="02010609060101010101" charset="-122"/>
                <a:cs typeface="黑体" panose="02010609060101010101" charset="-122"/>
              </a:rPr>
              <a:t>（填生殖方式</a:t>
            </a:r>
            <a:r>
              <a:rPr lang="zh-CN" sz="2000" b="1">
                <a:latin typeface="黑体" panose="02010609060101010101" charset="-122"/>
                <a:ea typeface="黑体" panose="02010609060101010101" charset="-122"/>
                <a:cs typeface="黑体" panose="02010609060101010101" charset="-122"/>
              </a:rPr>
              <a:t>），产生较多的</a:t>
            </a:r>
            <a:r>
              <a:rPr lang="en-US" sz="2000" b="1">
                <a:latin typeface="黑体" panose="02010609060101010101" charset="-122"/>
                <a:ea typeface="黑体" panose="02010609060101010101" charset="-122"/>
                <a:cs typeface="黑体" panose="02010609060101010101" charset="-122"/>
              </a:rPr>
              <a:t>X</a:t>
            </a:r>
            <a:r>
              <a:rPr lang="zh-CN" sz="2000" b="1">
                <a:latin typeface="黑体" panose="02010609060101010101" charset="-122"/>
                <a:ea typeface="黑体" panose="02010609060101010101" charset="-122"/>
                <a:cs typeface="黑体" panose="02010609060101010101" charset="-122"/>
              </a:rPr>
              <a:t>细菌所致。（</a:t>
            </a:r>
            <a:r>
              <a:rPr lang="en-US" sz="2000" b="1">
                <a:latin typeface="黑体" panose="02010609060101010101" charset="-122"/>
                <a:ea typeface="黑体" panose="02010609060101010101" charset="-122"/>
                <a:cs typeface="黑体" panose="02010609060101010101" charset="-122"/>
              </a:rPr>
              <a:t>2</a:t>
            </a:r>
            <a:r>
              <a:rPr lang="zh-CN" sz="2000" b="1">
                <a:latin typeface="黑体" panose="02010609060101010101" charset="-122"/>
                <a:ea typeface="黑体" panose="02010609060101010101" charset="-122"/>
                <a:cs typeface="黑体" panose="02010609060101010101" charset="-122"/>
              </a:rPr>
              <a:t>）</a:t>
            </a:r>
            <a:r>
              <a:rPr lang="en-US" sz="2000" b="1">
                <a:latin typeface="黑体" panose="02010609060101010101" charset="-122"/>
                <a:ea typeface="黑体" panose="02010609060101010101" charset="-122"/>
                <a:cs typeface="黑体" panose="02010609060101010101" charset="-122"/>
              </a:rPr>
              <a:t>X</a:t>
            </a:r>
            <a:r>
              <a:rPr lang="zh-CN" sz="2000" b="1">
                <a:latin typeface="黑体" panose="02010609060101010101" charset="-122"/>
                <a:ea typeface="黑体" panose="02010609060101010101" charset="-122"/>
                <a:cs typeface="黑体" panose="02010609060101010101" charset="-122"/>
              </a:rPr>
              <a:t>细菌能将尿素转化为</a:t>
            </a:r>
            <a:r>
              <a:rPr lang="zh-CN" sz="2000" b="1">
                <a:latin typeface="黑体" panose="02010609060101010101" charset="-122"/>
                <a:ea typeface="黑体" panose="02010609060101010101" charset="-122"/>
                <a:cs typeface="黑体" panose="02010609060101010101" charset="-122"/>
              </a:rPr>
              <a:t>氨气，所以它是生态系统中的</a:t>
            </a:r>
            <a:r>
              <a:rPr lang="en-US" sz="2000" b="1" u="sng">
                <a:latin typeface="黑体" panose="02010609060101010101" charset="-122"/>
                <a:ea typeface="黑体" panose="02010609060101010101" charset="-122"/>
                <a:cs typeface="黑体" panose="02010609060101010101" charset="-122"/>
              </a:rPr>
              <a:t>  </a:t>
            </a:r>
            <a:r>
              <a:rPr lang="en-US" sz="2000" b="1" u="sng">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（填生态系统的成分</a:t>
            </a:r>
            <a:r>
              <a:rPr lang="zh-CN" sz="2000" b="1">
                <a:latin typeface="黑体" panose="02010609060101010101" charset="-122"/>
                <a:ea typeface="黑体" panose="02010609060101010101" charset="-122"/>
                <a:cs typeface="黑体" panose="02010609060101010101" charset="-122"/>
              </a:rPr>
              <a:t>）。实验结论：土壤样品中含有能分解尿素的细菌。</a:t>
            </a:r>
            <a:endParaRPr lang="zh-CN" altLang="en-US" sz="2000" b="1">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537210" y="4674235"/>
            <a:ext cx="10375265" cy="2306955"/>
          </a:xfrm>
          <a:prstGeom prst="rect">
            <a:avLst/>
          </a:prstGeom>
          <a:noFill/>
        </p:spPr>
        <p:txBody>
          <a:bodyPr wrap="square" rtlCol="0" anchor="t">
            <a:spAutoFit/>
          </a:bodyPr>
          <a:p>
            <a:pPr indent="0">
              <a:lnSpc>
                <a:spcPct val="150000"/>
              </a:lnSpc>
            </a:pPr>
            <a:r>
              <a:rPr lang="en-US" sz="2400" b="1">
                <a:latin typeface="黑体" panose="02010609060101010101" charset="-122"/>
                <a:ea typeface="黑体" panose="02010609060101010101" charset="-122"/>
                <a:cs typeface="宋体" panose="02010600030101010101" pitchFamily="2" charset="-122"/>
                <a:sym typeface="+mn-ea"/>
              </a:rPr>
              <a:t>明晰探究任务</a:t>
            </a:r>
            <a:r>
              <a:rPr lang="zh-CN" altLang="en-US" sz="2400" b="1">
                <a:latin typeface="黑体" panose="02010609060101010101" charset="-122"/>
                <a:ea typeface="黑体" panose="02010609060101010101" charset="-122"/>
                <a:cs typeface="宋体" panose="02010600030101010101" pitchFamily="2" charset="-122"/>
                <a:sym typeface="+mn-ea"/>
              </a:rPr>
              <a:t>：</a:t>
            </a:r>
            <a:r>
              <a:rPr lang="zh-CN" sz="2400" b="1">
                <a:solidFill>
                  <a:srgbClr val="FF0000"/>
                </a:solidFill>
                <a:latin typeface="黑体" panose="02010609060101010101" charset="-122"/>
                <a:ea typeface="黑体" panose="02010609060101010101" charset="-122"/>
                <a:cs typeface="黑体" panose="02010609060101010101" charset="-122"/>
                <a:sym typeface="+mn-ea"/>
              </a:rPr>
              <a:t>探究某土壤样品中是否含</a:t>
            </a:r>
            <a:r>
              <a:rPr lang="en-US" sz="2400" b="1">
                <a:solidFill>
                  <a:srgbClr val="FF0000"/>
                </a:solidFill>
                <a:latin typeface="黑体" panose="02010609060101010101" charset="-122"/>
                <a:ea typeface="黑体" panose="02010609060101010101" charset="-122"/>
                <a:cs typeface="黑体" panose="02010609060101010101" charset="-122"/>
                <a:sym typeface="+mn-ea"/>
              </a:rPr>
              <a:t>X</a:t>
            </a:r>
            <a:r>
              <a:rPr lang="zh-CN" sz="2400" b="1">
                <a:solidFill>
                  <a:srgbClr val="FF0000"/>
                </a:solidFill>
                <a:latin typeface="黑体" panose="02010609060101010101" charset="-122"/>
                <a:ea typeface="黑体" panose="02010609060101010101" charset="-122"/>
                <a:cs typeface="黑体" panose="02010609060101010101" charset="-122"/>
                <a:sym typeface="+mn-ea"/>
              </a:rPr>
              <a:t>细菌</a:t>
            </a:r>
            <a:endPar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en-US" sz="2400" b="1">
                <a:latin typeface="黑体" panose="02010609060101010101" charset="-122"/>
                <a:ea typeface="黑体" panose="02010609060101010101" charset="-122"/>
                <a:cs typeface="宋体" panose="02010600030101010101" pitchFamily="2" charset="-122"/>
                <a:sym typeface="+mn-ea"/>
              </a:rPr>
              <a:t>设计控制变量</a:t>
            </a:r>
            <a:r>
              <a:rPr lang="zh-CN" altLang="en-US" sz="2400" b="1">
                <a:latin typeface="黑体" panose="02010609060101010101" charset="-122"/>
                <a:ea typeface="黑体" panose="02010609060101010101" charset="-122"/>
                <a:cs typeface="宋体" panose="02010600030101010101" pitchFamily="2" charset="-122"/>
                <a:sym typeface="+mn-ea"/>
              </a:rPr>
              <a:t>：</a:t>
            </a:r>
            <a:r>
              <a:rPr lang="zh-CN" altLang="en-US" sz="2400" b="1">
                <a:solidFill>
                  <a:srgbClr val="FF0000"/>
                </a:solidFill>
                <a:latin typeface="黑体" panose="02010609060101010101" charset="-122"/>
                <a:ea typeface="黑体" panose="02010609060101010101" charset="-122"/>
                <a:cs typeface="黑体" panose="02010609060101010101" charset="-122"/>
                <a:sym typeface="+mn-ea"/>
              </a:rPr>
              <a:t>无关变量的控制（等量的土壤浸出液、适宜的环境培养）</a:t>
            </a:r>
            <a:endParaRPr lang="zh-CN" altLang="en-US" sz="2400" b="1">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en-US" sz="2400" b="1">
                <a:latin typeface="黑体" panose="02010609060101010101" charset="-122"/>
                <a:ea typeface="黑体" panose="02010609060101010101" charset="-122"/>
                <a:cs typeface="宋体" panose="02010600030101010101" pitchFamily="2" charset="-122"/>
                <a:sym typeface="+mn-ea"/>
              </a:rPr>
              <a:t>厘清探究步骤</a:t>
            </a:r>
            <a:r>
              <a:rPr lang="zh-CN" altLang="en-US" sz="2400" b="1">
                <a:latin typeface="黑体" panose="02010609060101010101" charset="-122"/>
                <a:ea typeface="黑体" panose="02010609060101010101" charset="-122"/>
                <a:cs typeface="宋体" panose="02010600030101010101" pitchFamily="2" charset="-122"/>
                <a:sym typeface="+mn-ea"/>
              </a:rPr>
              <a:t>：</a:t>
            </a:r>
            <a:r>
              <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rPr>
              <a:t>对照、自变量的设计（有无添加尿素）、因变量的观测（是否产生了能使酚酞变红的氨气）。</a:t>
            </a:r>
            <a:endPar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170180" y="275590"/>
            <a:ext cx="11464925" cy="2399665"/>
          </a:xfrm>
          <a:prstGeom prst="rect">
            <a:avLst/>
          </a:prstGeom>
          <a:noFill/>
          <a:ln w="9525">
            <a:noFill/>
          </a:ln>
        </p:spPr>
        <p:txBody>
          <a:bodyPr wrap="square">
            <a:spAutoFit/>
          </a:bodyPr>
          <a:p>
            <a:pPr marL="173355" indent="-173355">
              <a:lnSpc>
                <a:spcPct val="150000"/>
              </a:lnSpc>
            </a:pPr>
            <a:r>
              <a:rPr lang="zh-CN" sz="2000" b="1">
                <a:latin typeface="黑体" panose="02010609060101010101" charset="-122"/>
                <a:ea typeface="黑体" panose="02010609060101010101" charset="-122"/>
                <a:cs typeface="黑体" panose="02010609060101010101" charset="-122"/>
              </a:rPr>
              <a:t>（</a:t>
            </a:r>
            <a:r>
              <a:rPr lang="en-US" altLang="zh-CN" sz="2000" b="1">
                <a:latin typeface="黑体" panose="02010609060101010101" charset="-122"/>
                <a:ea typeface="黑体" panose="02010609060101010101" charset="-122"/>
                <a:cs typeface="黑体" panose="02010609060101010101" charset="-122"/>
              </a:rPr>
              <a:t>18</a:t>
            </a:r>
            <a:r>
              <a:rPr lang="zh-CN" altLang="en-US" sz="2000" b="1">
                <a:latin typeface="黑体" panose="02010609060101010101" charset="-122"/>
                <a:ea typeface="黑体" panose="02010609060101010101" charset="-122"/>
                <a:cs typeface="黑体" panose="02010609060101010101" charset="-122"/>
              </a:rPr>
              <a:t>温州卷</a:t>
            </a:r>
            <a:r>
              <a:rPr lang="zh-CN" sz="2000" b="1">
                <a:latin typeface="黑体" panose="02010609060101010101" charset="-122"/>
                <a:ea typeface="黑体" panose="02010609060101010101" charset="-122"/>
                <a:cs typeface="黑体" panose="02010609060101010101" charset="-122"/>
              </a:rPr>
              <a:t>）：小明发现某植物园在阴雨天时会用红光和蓝光对植物进行照射，他认为阴雨天分别用这两种单色光照射植物都会促进光合作用，于是设计实验进行研究。（</a:t>
            </a:r>
            <a:r>
              <a:rPr lang="en-US" sz="2000" b="1">
                <a:latin typeface="黑体" panose="02010609060101010101" charset="-122"/>
                <a:ea typeface="黑体" panose="02010609060101010101" charset="-122"/>
                <a:cs typeface="黑体" panose="02010609060101010101" charset="-122"/>
              </a:rPr>
              <a:t>2</a:t>
            </a:r>
            <a:r>
              <a:rPr lang="zh-CN" sz="2000" b="1">
                <a:latin typeface="黑体" panose="02010609060101010101" charset="-122"/>
                <a:ea typeface="黑体" panose="02010609060101010101" charset="-122"/>
                <a:cs typeface="黑体" panose="02010609060101010101" charset="-122"/>
              </a:rPr>
              <a:t>）请利用下列器材帮助小明设计实验步骤：</a:t>
            </a:r>
            <a:r>
              <a:rPr lang="zh-CN" sz="2000" b="1" u="sng">
                <a:latin typeface="黑体" panose="02010609060101010101" charset="-122"/>
                <a:ea typeface="黑体" panose="02010609060101010101" charset="-122"/>
                <a:cs typeface="黑体" panose="02010609060101010101" charset="-122"/>
              </a:rPr>
              <a:t>　</a:t>
            </a:r>
            <a:r>
              <a:rPr lang="en-US" sz="2000" b="1" u="sng">
                <a:latin typeface="黑体" panose="02010609060101010101" charset="-122"/>
                <a:ea typeface="黑体" panose="02010609060101010101" charset="-122"/>
                <a:cs typeface="黑体" panose="02010609060101010101" charset="-122"/>
              </a:rPr>
              <a:t> </a:t>
            </a:r>
            <a:r>
              <a:rPr lang="zh-CN" sz="2000" b="1" u="sng">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实验器材：</a:t>
            </a:r>
            <a:r>
              <a:rPr lang="en-US" sz="2000" b="1">
                <a:latin typeface="黑体" panose="02010609060101010101" charset="-122"/>
                <a:ea typeface="黑体" panose="02010609060101010101" charset="-122"/>
                <a:cs typeface="黑体" panose="02010609060101010101" charset="-122"/>
              </a:rPr>
              <a:t>500</a:t>
            </a:r>
            <a:r>
              <a:rPr lang="zh-CN" sz="2000" b="1">
                <a:latin typeface="黑体" panose="02010609060101010101" charset="-122"/>
                <a:ea typeface="黑体" panose="02010609060101010101" charset="-122"/>
                <a:cs typeface="黑体" panose="02010609060101010101" charset="-122"/>
              </a:rPr>
              <a:t>毫升的烧杯、漏斗、</a:t>
            </a:r>
            <a:r>
              <a:rPr lang="en-US" sz="2000" b="1">
                <a:latin typeface="黑体" panose="02010609060101010101" charset="-122"/>
                <a:ea typeface="黑体" panose="02010609060101010101" charset="-122"/>
                <a:cs typeface="黑体" panose="02010609060101010101" charset="-122"/>
              </a:rPr>
              <a:t>50</a:t>
            </a:r>
            <a:r>
              <a:rPr lang="zh-CN" sz="2000" b="1">
                <a:latin typeface="黑体" panose="02010609060101010101" charset="-122"/>
                <a:ea typeface="黑体" panose="02010609060101010101" charset="-122"/>
                <a:cs typeface="黑体" panose="02010609060101010101" charset="-122"/>
              </a:rPr>
              <a:t>毫升的量筒各若干；新鲜金鱼藻（水生植物）若干：清水；功率相同的红光灯、蓝光灯各一只；天平；刻度尺；计时器。</a:t>
            </a:r>
            <a:endParaRPr lang="zh-CN" altLang="en-US" sz="2000" b="1">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387985" y="2800985"/>
            <a:ext cx="11247120" cy="3940175"/>
          </a:xfrm>
          <a:prstGeom prst="rect">
            <a:avLst/>
          </a:prstGeom>
          <a:noFill/>
          <a:ln w="9525">
            <a:noFill/>
          </a:ln>
        </p:spPr>
        <p:txBody>
          <a:bodyPr wrap="square">
            <a:noAutofit/>
          </a:bodyPr>
          <a:p>
            <a:pPr indent="0">
              <a:lnSpc>
                <a:spcPct val="150000"/>
              </a:lnSpc>
            </a:pPr>
            <a:r>
              <a:rPr lang="en-US" sz="2400" b="1">
                <a:solidFill>
                  <a:schemeClr val="tx1"/>
                </a:solidFill>
                <a:latin typeface="黑体" panose="02010609060101010101" charset="-122"/>
                <a:ea typeface="黑体" panose="02010609060101010101" charset="-122"/>
                <a:cs typeface="宋体" panose="02010600030101010101" pitchFamily="2" charset="-122"/>
                <a:sym typeface="+mn-ea"/>
              </a:rPr>
              <a:t>明晰探究任务</a:t>
            </a:r>
            <a:r>
              <a:rPr lang="zh-CN" altLang="en-US" sz="2400" b="1">
                <a:solidFill>
                  <a:schemeClr val="tx1"/>
                </a:solidFill>
                <a:latin typeface="黑体" panose="02010609060101010101" charset="-122"/>
                <a:ea typeface="黑体" panose="02010609060101010101" charset="-122"/>
                <a:cs typeface="宋体" panose="02010600030101010101" pitchFamily="2" charset="-122"/>
                <a:sym typeface="+mn-ea"/>
              </a:rPr>
              <a:t>：</a:t>
            </a:r>
            <a:r>
              <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rPr>
              <a:t>阴雨天用红光蓝光两种单色光</a:t>
            </a:r>
            <a:r>
              <a:rPr lang="zh-CN" sz="2400" b="1">
                <a:solidFill>
                  <a:srgbClr val="FF0000"/>
                </a:solidFill>
                <a:latin typeface="黑体" panose="02010609060101010101" charset="-122"/>
                <a:ea typeface="黑体" panose="02010609060101010101" charset="-122"/>
                <a:cs typeface="黑体" panose="02010609060101010101" charset="-122"/>
                <a:sym typeface="+mn-ea"/>
              </a:rPr>
              <a:t>照射植物是否会促进光合作用</a:t>
            </a:r>
            <a:endParaRPr lang="zh-CN" sz="24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zh-CN" sz="2400" b="1">
                <a:solidFill>
                  <a:schemeClr val="tx1"/>
                </a:solidFill>
                <a:latin typeface="黑体" panose="02010609060101010101" charset="-122"/>
                <a:ea typeface="黑体" panose="02010609060101010101" charset="-122"/>
                <a:cs typeface="黑体" panose="02010609060101010101" charset="-122"/>
                <a:sym typeface="+mn-ea"/>
              </a:rPr>
              <a:t>建构探究模型：</a:t>
            </a:r>
            <a:endParaRPr lang="zh-CN" sz="24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endParaRPr lang="zh-CN" sz="2400" b="1">
              <a:solidFill>
                <a:srgbClr val="FF0000"/>
              </a:solidFill>
              <a:latin typeface="黑体" panose="02010609060101010101" charset="-122"/>
              <a:ea typeface="黑体" panose="02010609060101010101" charset="-122"/>
              <a:cs typeface="黑体" panose="02010609060101010101" charset="-122"/>
              <a:sym typeface="+mn-ea"/>
            </a:endParaRPr>
          </a:p>
          <a:p>
            <a:pPr indent="0">
              <a:lnSpc>
                <a:spcPct val="150000"/>
              </a:lnSpc>
            </a:pPr>
            <a:r>
              <a:rPr lang="en-US" sz="2400" b="1">
                <a:solidFill>
                  <a:schemeClr val="tx1"/>
                </a:solidFill>
                <a:latin typeface="黑体" panose="02010609060101010101" charset="-122"/>
                <a:ea typeface="黑体" panose="02010609060101010101" charset="-122"/>
                <a:cs typeface="宋体" panose="02010600030101010101" pitchFamily="2" charset="-122"/>
                <a:sym typeface="+mn-ea"/>
              </a:rPr>
              <a:t>设计控制变量</a:t>
            </a:r>
            <a:r>
              <a:rPr lang="zh-CN" altLang="en-US" sz="2400" b="1">
                <a:solidFill>
                  <a:schemeClr val="tx1"/>
                </a:solidFill>
                <a:latin typeface="黑体" panose="02010609060101010101" charset="-122"/>
                <a:ea typeface="黑体" panose="02010609060101010101" charset="-122"/>
                <a:cs typeface="宋体" panose="02010600030101010101" pitchFamily="2" charset="-122"/>
                <a:sym typeface="+mn-ea"/>
              </a:rPr>
              <a:t>：</a:t>
            </a:r>
            <a:r>
              <a:rPr lang="zh-CN" sz="2400" b="1">
                <a:solidFill>
                  <a:srgbClr val="FF0000"/>
                </a:solidFill>
                <a:latin typeface="黑体" panose="02010609060101010101" charset="-122"/>
                <a:ea typeface="黑体" panose="02010609060101010101" charset="-122"/>
                <a:cs typeface="黑体" panose="02010609060101010101" charset="-122"/>
                <a:sym typeface="+mn-ea"/>
              </a:rPr>
              <a:t>金鱼藻生长状况和量的控制、灯与装置距离控制，灯功率的控制</a:t>
            </a:r>
            <a:endParaRPr lang="zh-CN" altLang="en-US" sz="2400" b="1">
              <a:solidFill>
                <a:srgbClr val="FF0000"/>
              </a:solidFill>
              <a:latin typeface="黑体" panose="02010609060101010101" charset="-122"/>
              <a:ea typeface="黑体" panose="02010609060101010101" charset="-122"/>
              <a:cs typeface="宋体" panose="02010600030101010101" pitchFamily="2" charset="-122"/>
              <a:sym typeface="+mn-ea"/>
            </a:endParaRPr>
          </a:p>
          <a:p>
            <a:pPr indent="0">
              <a:lnSpc>
                <a:spcPct val="150000"/>
              </a:lnSpc>
            </a:pPr>
            <a:r>
              <a:rPr lang="en-US" sz="2400" b="1">
                <a:solidFill>
                  <a:schemeClr val="tx1"/>
                </a:solidFill>
                <a:latin typeface="黑体" panose="02010609060101010101" charset="-122"/>
                <a:ea typeface="黑体" panose="02010609060101010101" charset="-122"/>
                <a:cs typeface="宋体" panose="02010600030101010101" pitchFamily="2" charset="-122"/>
                <a:sym typeface="+mn-ea"/>
              </a:rPr>
              <a:t>厘清探究步骤</a:t>
            </a:r>
            <a:r>
              <a:rPr lang="zh-CN" altLang="en-US" sz="2400" b="1">
                <a:solidFill>
                  <a:schemeClr val="tx1"/>
                </a:solidFill>
                <a:latin typeface="黑体" panose="02010609060101010101" charset="-122"/>
                <a:ea typeface="黑体" panose="02010609060101010101" charset="-122"/>
                <a:cs typeface="宋体" panose="02010600030101010101" pitchFamily="2" charset="-122"/>
                <a:sym typeface="+mn-ea"/>
              </a:rPr>
              <a:t>：</a:t>
            </a:r>
            <a:r>
              <a:rPr lang="zh-CN" sz="2400" b="1">
                <a:solidFill>
                  <a:srgbClr val="FF0000"/>
                </a:solidFill>
                <a:latin typeface="黑体" panose="02010609060101010101" charset="-122"/>
                <a:ea typeface="黑体" panose="02010609060101010101" charset="-122"/>
                <a:cs typeface="黑体" panose="02010609060101010101" charset="-122"/>
              </a:rPr>
              <a:t>自变量的设计（对照实验设计），因变量的观测（气体收集方法的设计，观测方法的设计）</a:t>
            </a:r>
            <a:endParaRPr lang="zh-CN" sz="2400" b="1">
              <a:solidFill>
                <a:srgbClr val="FF0000"/>
              </a:solidFill>
              <a:latin typeface="黑体" panose="02010609060101010101" charset="-122"/>
              <a:ea typeface="黑体" panose="02010609060101010101" charset="-122"/>
              <a:cs typeface="黑体" panose="02010609060101010101" charset="-122"/>
            </a:endParaRPr>
          </a:p>
          <a:p>
            <a:pPr indent="0">
              <a:lnSpc>
                <a:spcPct val="150000"/>
              </a:lnSpc>
            </a:pPr>
            <a:endParaRPr lang="zh-CN" altLang="en-US" sz="2400" b="1">
              <a:solidFill>
                <a:srgbClr val="FF0000"/>
              </a:solidFill>
              <a:latin typeface="黑体" panose="02010609060101010101" charset="-122"/>
              <a:ea typeface="黑体" panose="02010609060101010101" charset="-122"/>
              <a:cs typeface="黑体" panose="02010609060101010101" charset="-122"/>
            </a:endParaRPr>
          </a:p>
        </p:txBody>
      </p:sp>
      <p:pic>
        <p:nvPicPr>
          <p:cNvPr id="2" name="图片 1"/>
          <p:cNvPicPr>
            <a:picLocks noChangeAspect="1"/>
          </p:cNvPicPr>
          <p:nvPr/>
        </p:nvPicPr>
        <p:blipFill>
          <a:blip r:embed="rId1"/>
          <a:stretch>
            <a:fillRect/>
          </a:stretch>
        </p:blipFill>
        <p:spPr>
          <a:xfrm>
            <a:off x="3883660" y="3539490"/>
            <a:ext cx="1816735" cy="960755"/>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00" name="文本框 99"/>
          <p:cNvSpPr txBox="1"/>
          <p:nvPr/>
        </p:nvSpPr>
        <p:spPr>
          <a:xfrm>
            <a:off x="170180" y="275590"/>
            <a:ext cx="11464925" cy="2399665"/>
          </a:xfrm>
          <a:prstGeom prst="rect">
            <a:avLst/>
          </a:prstGeom>
          <a:noFill/>
          <a:ln w="9525">
            <a:noFill/>
          </a:ln>
        </p:spPr>
        <p:txBody>
          <a:bodyPr wrap="square">
            <a:spAutoFit/>
          </a:bodyPr>
          <a:p>
            <a:pPr marL="173355" indent="-173355">
              <a:lnSpc>
                <a:spcPct val="150000"/>
              </a:lnSpc>
            </a:pPr>
            <a:r>
              <a:rPr lang="zh-CN" sz="2000" b="1">
                <a:latin typeface="黑体" panose="02010609060101010101" charset="-122"/>
                <a:ea typeface="黑体" panose="02010609060101010101" charset="-122"/>
                <a:cs typeface="黑体" panose="02010609060101010101" charset="-122"/>
              </a:rPr>
              <a:t>（</a:t>
            </a:r>
            <a:r>
              <a:rPr lang="en-US" altLang="zh-CN" sz="2000" b="1">
                <a:latin typeface="黑体" panose="02010609060101010101" charset="-122"/>
                <a:ea typeface="黑体" panose="02010609060101010101" charset="-122"/>
                <a:cs typeface="黑体" panose="02010609060101010101" charset="-122"/>
              </a:rPr>
              <a:t>18</a:t>
            </a:r>
            <a:r>
              <a:rPr lang="zh-CN" altLang="en-US" sz="2000" b="1">
                <a:latin typeface="黑体" panose="02010609060101010101" charset="-122"/>
                <a:ea typeface="黑体" panose="02010609060101010101" charset="-122"/>
                <a:cs typeface="黑体" panose="02010609060101010101" charset="-122"/>
              </a:rPr>
              <a:t>温州卷</a:t>
            </a:r>
            <a:r>
              <a:rPr lang="zh-CN" sz="2000" b="1">
                <a:latin typeface="黑体" panose="02010609060101010101" charset="-122"/>
                <a:ea typeface="黑体" panose="02010609060101010101" charset="-122"/>
                <a:cs typeface="黑体" panose="02010609060101010101" charset="-122"/>
              </a:rPr>
              <a:t>）：小明发现某植物园在阴雨天时会用红光和蓝光对植物进行照射，他认为阴雨天分别用这两种单色光照射植物都会促进光合作用，于是设计实验进行研究。（</a:t>
            </a:r>
            <a:r>
              <a:rPr lang="en-US" sz="2000" b="1">
                <a:latin typeface="黑体" panose="02010609060101010101" charset="-122"/>
                <a:ea typeface="黑体" panose="02010609060101010101" charset="-122"/>
                <a:cs typeface="黑体" panose="02010609060101010101" charset="-122"/>
              </a:rPr>
              <a:t>2</a:t>
            </a:r>
            <a:r>
              <a:rPr lang="zh-CN" sz="2000" b="1">
                <a:latin typeface="黑体" panose="02010609060101010101" charset="-122"/>
                <a:ea typeface="黑体" panose="02010609060101010101" charset="-122"/>
                <a:cs typeface="黑体" panose="02010609060101010101" charset="-122"/>
              </a:rPr>
              <a:t>）请利用下列器材帮助小明设计实验步骤：</a:t>
            </a:r>
            <a:r>
              <a:rPr lang="zh-CN" sz="2000" b="1" u="sng">
                <a:latin typeface="黑体" panose="02010609060101010101" charset="-122"/>
                <a:ea typeface="黑体" panose="02010609060101010101" charset="-122"/>
                <a:cs typeface="黑体" panose="02010609060101010101" charset="-122"/>
              </a:rPr>
              <a:t>　</a:t>
            </a:r>
            <a:r>
              <a:rPr lang="en-US" sz="2000" b="1" u="sng">
                <a:latin typeface="黑体" panose="02010609060101010101" charset="-122"/>
                <a:ea typeface="黑体" panose="02010609060101010101" charset="-122"/>
                <a:cs typeface="黑体" panose="02010609060101010101" charset="-122"/>
              </a:rPr>
              <a:t> </a:t>
            </a:r>
            <a:r>
              <a:rPr lang="zh-CN" sz="2000" b="1" u="sng">
                <a:latin typeface="黑体" panose="02010609060101010101" charset="-122"/>
                <a:ea typeface="黑体" panose="02010609060101010101" charset="-122"/>
                <a:cs typeface="黑体" panose="02010609060101010101" charset="-122"/>
              </a:rPr>
              <a:t>　</a:t>
            </a:r>
            <a:r>
              <a:rPr lang="zh-CN" sz="2000" b="1">
                <a:latin typeface="黑体" panose="02010609060101010101" charset="-122"/>
                <a:ea typeface="黑体" panose="02010609060101010101" charset="-122"/>
                <a:cs typeface="黑体" panose="02010609060101010101" charset="-122"/>
              </a:rPr>
              <a:t>。实验器材：</a:t>
            </a:r>
            <a:r>
              <a:rPr lang="en-US" sz="2000" b="1">
                <a:latin typeface="黑体" panose="02010609060101010101" charset="-122"/>
                <a:ea typeface="黑体" panose="02010609060101010101" charset="-122"/>
                <a:cs typeface="黑体" panose="02010609060101010101" charset="-122"/>
              </a:rPr>
              <a:t>500</a:t>
            </a:r>
            <a:r>
              <a:rPr lang="zh-CN" sz="2000" b="1">
                <a:latin typeface="黑体" panose="02010609060101010101" charset="-122"/>
                <a:ea typeface="黑体" panose="02010609060101010101" charset="-122"/>
                <a:cs typeface="黑体" panose="02010609060101010101" charset="-122"/>
              </a:rPr>
              <a:t>毫升的烧杯、漏斗、</a:t>
            </a:r>
            <a:r>
              <a:rPr lang="en-US" sz="2000" b="1">
                <a:latin typeface="黑体" panose="02010609060101010101" charset="-122"/>
                <a:ea typeface="黑体" panose="02010609060101010101" charset="-122"/>
                <a:cs typeface="黑体" panose="02010609060101010101" charset="-122"/>
              </a:rPr>
              <a:t>50</a:t>
            </a:r>
            <a:r>
              <a:rPr lang="zh-CN" sz="2000" b="1">
                <a:latin typeface="黑体" panose="02010609060101010101" charset="-122"/>
                <a:ea typeface="黑体" panose="02010609060101010101" charset="-122"/>
                <a:cs typeface="黑体" panose="02010609060101010101" charset="-122"/>
              </a:rPr>
              <a:t>毫升的量筒各若干；新鲜金鱼藻（水生植物）若干：清水；功率相同的红光灯、蓝光灯各一只；天平；刻度尺；计时器。</a:t>
            </a:r>
            <a:endParaRPr lang="zh-CN" altLang="en-US" sz="2000" b="1">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387985" y="3108960"/>
            <a:ext cx="11247120" cy="2861310"/>
          </a:xfrm>
          <a:prstGeom prst="rect">
            <a:avLst/>
          </a:prstGeom>
          <a:noFill/>
          <a:ln w="9525">
            <a:noFill/>
          </a:ln>
        </p:spPr>
        <p:txBody>
          <a:bodyPr wrap="square">
            <a:spAutoFit/>
          </a:bodyPr>
          <a:p>
            <a:pPr indent="0">
              <a:lnSpc>
                <a:spcPct val="150000"/>
              </a:lnSpc>
            </a:pPr>
            <a:r>
              <a:rPr lang="zh-CN" altLang="en-US" sz="2400" b="1">
                <a:solidFill>
                  <a:srgbClr val="FF0000"/>
                </a:solidFill>
                <a:latin typeface="黑体" panose="02010609060101010101" charset="-122"/>
                <a:ea typeface="黑体" panose="02010609060101010101" charset="-122"/>
                <a:cs typeface="黑体" panose="02010609060101010101" charset="-122"/>
              </a:rPr>
              <a:t>满分示例：</a:t>
            </a:r>
            <a:r>
              <a:rPr lang="en-US" sz="2400" b="1">
                <a:solidFill>
                  <a:srgbClr val="FF0000"/>
                </a:solidFill>
                <a:latin typeface="黑体" panose="02010609060101010101" charset="-122"/>
                <a:ea typeface="黑体" panose="02010609060101010101" charset="-122"/>
                <a:cs typeface="黑体" panose="02010609060101010101" charset="-122"/>
              </a:rPr>
              <a:t>①</a:t>
            </a:r>
            <a:r>
              <a:rPr lang="zh-CN" sz="2400" b="1">
                <a:solidFill>
                  <a:srgbClr val="FF0000"/>
                </a:solidFill>
                <a:latin typeface="黑体" panose="02010609060101010101" charset="-122"/>
                <a:ea typeface="黑体" panose="02010609060101010101" charset="-122"/>
                <a:cs typeface="黑体" panose="02010609060101010101" charset="-122"/>
              </a:rPr>
              <a:t>将新鲜的金鱼藻分成</a:t>
            </a:r>
            <a:r>
              <a:rPr lang="en-US" sz="2400" b="1">
                <a:solidFill>
                  <a:srgbClr val="FF0000"/>
                </a:solidFill>
                <a:latin typeface="黑体" panose="02010609060101010101" charset="-122"/>
                <a:ea typeface="黑体" panose="02010609060101010101" charset="-122"/>
                <a:cs typeface="黑体" panose="02010609060101010101" charset="-122"/>
              </a:rPr>
              <a:t>3</a:t>
            </a:r>
            <a:r>
              <a:rPr lang="zh-CN" sz="2400" b="1">
                <a:solidFill>
                  <a:srgbClr val="FF0000"/>
                </a:solidFill>
                <a:latin typeface="黑体" panose="02010609060101010101" charset="-122"/>
                <a:ea typeface="黑体" panose="02010609060101010101" charset="-122"/>
                <a:cs typeface="黑体" panose="02010609060101010101" charset="-122"/>
              </a:rPr>
              <a:t>份（</a:t>
            </a:r>
            <a:r>
              <a:rPr lang="zh-CN" sz="2400" b="1" u="sng">
                <a:solidFill>
                  <a:srgbClr val="FF0000"/>
                </a:solidFill>
                <a:latin typeface="黑体" panose="02010609060101010101" charset="-122"/>
                <a:ea typeface="黑体" panose="02010609060101010101" charset="-122"/>
                <a:cs typeface="黑体" panose="02010609060101010101" charset="-122"/>
              </a:rPr>
              <a:t>质量相等且生长状况相似</a:t>
            </a:r>
            <a:r>
              <a:rPr lang="zh-CN" sz="2400" b="1">
                <a:solidFill>
                  <a:srgbClr val="FF0000"/>
                </a:solidFill>
                <a:latin typeface="黑体" panose="02010609060101010101" charset="-122"/>
                <a:ea typeface="黑体" panose="02010609060101010101" charset="-122"/>
                <a:cs typeface="黑体" panose="02010609060101010101" charset="-122"/>
              </a:rPr>
              <a:t>）。</a:t>
            </a:r>
            <a:r>
              <a:rPr lang="en-US" sz="2400" b="1">
                <a:solidFill>
                  <a:srgbClr val="FF0000"/>
                </a:solidFill>
                <a:latin typeface="黑体" panose="02010609060101010101" charset="-122"/>
                <a:ea typeface="黑体" panose="02010609060101010101" charset="-122"/>
                <a:cs typeface="黑体" panose="02010609060101010101" charset="-122"/>
              </a:rPr>
              <a:t>②</a:t>
            </a:r>
            <a:r>
              <a:rPr lang="zh-CN" sz="2400" b="1">
                <a:solidFill>
                  <a:srgbClr val="FF0000"/>
                </a:solidFill>
                <a:latin typeface="黑体" panose="02010609060101010101" charset="-122"/>
                <a:ea typeface="黑体" panose="02010609060101010101" charset="-122"/>
                <a:cs typeface="黑体" panose="02010609060101010101" charset="-122"/>
              </a:rPr>
              <a:t>在</a:t>
            </a:r>
            <a:r>
              <a:rPr lang="en-US" sz="2400" b="1">
                <a:solidFill>
                  <a:srgbClr val="FF0000"/>
                </a:solidFill>
                <a:latin typeface="黑体" panose="02010609060101010101" charset="-122"/>
                <a:ea typeface="黑体" panose="02010609060101010101" charset="-122"/>
                <a:cs typeface="黑体" panose="02010609060101010101" charset="-122"/>
              </a:rPr>
              <a:t>3</a:t>
            </a:r>
            <a:r>
              <a:rPr lang="zh-CN" sz="2400" b="1">
                <a:solidFill>
                  <a:srgbClr val="FF0000"/>
                </a:solidFill>
                <a:latin typeface="黑体" panose="02010609060101010101" charset="-122"/>
                <a:ea typeface="黑体" panose="02010609060101010101" charset="-122"/>
                <a:cs typeface="黑体" panose="02010609060101010101" charset="-122"/>
              </a:rPr>
              <a:t>个大烧杯中分别倒入</a:t>
            </a:r>
            <a:r>
              <a:rPr lang="zh-CN" sz="2400" b="1" u="sng">
                <a:solidFill>
                  <a:srgbClr val="FF0000"/>
                </a:solidFill>
                <a:latin typeface="黑体" panose="02010609060101010101" charset="-122"/>
                <a:ea typeface="黑体" panose="02010609060101010101" charset="-122"/>
                <a:cs typeface="黑体" panose="02010609060101010101" charset="-122"/>
              </a:rPr>
              <a:t>等量的清水</a:t>
            </a:r>
            <a:r>
              <a:rPr lang="zh-CN" sz="2400" b="1">
                <a:solidFill>
                  <a:srgbClr val="FF0000"/>
                </a:solidFill>
                <a:latin typeface="黑体" panose="02010609060101010101" charset="-122"/>
                <a:ea typeface="黑体" panose="02010609060101010101" charset="-122"/>
                <a:cs typeface="黑体" panose="02010609060101010101" charset="-122"/>
              </a:rPr>
              <a:t>，将金鱼藻放入并用漏斗倒扣住，量筒内充满清水。将</a:t>
            </a:r>
            <a:r>
              <a:rPr lang="en-US" sz="2400" b="1">
                <a:solidFill>
                  <a:srgbClr val="FF0000"/>
                </a:solidFill>
                <a:latin typeface="黑体" panose="02010609060101010101" charset="-122"/>
                <a:ea typeface="黑体" panose="02010609060101010101" charset="-122"/>
                <a:cs typeface="黑体" panose="02010609060101010101" charset="-122"/>
              </a:rPr>
              <a:t>3</a:t>
            </a:r>
            <a:r>
              <a:rPr lang="zh-CN" sz="2400" b="1">
                <a:solidFill>
                  <a:srgbClr val="FF0000"/>
                </a:solidFill>
                <a:latin typeface="黑体" panose="02010609060101010101" charset="-122"/>
                <a:ea typeface="黑体" panose="02010609060101010101" charset="-122"/>
                <a:cs typeface="黑体" panose="02010609060101010101" charset="-122"/>
              </a:rPr>
              <a:t>实验装置放在阴雨天环境中进行实验。</a:t>
            </a:r>
            <a:r>
              <a:rPr lang="en-US" sz="2400" b="1">
                <a:solidFill>
                  <a:srgbClr val="FF0000"/>
                </a:solidFill>
                <a:latin typeface="黑体" panose="02010609060101010101" charset="-122"/>
                <a:ea typeface="黑体" panose="02010609060101010101" charset="-122"/>
                <a:cs typeface="黑体" panose="02010609060101010101" charset="-122"/>
              </a:rPr>
              <a:t>③</a:t>
            </a:r>
            <a:r>
              <a:rPr lang="zh-CN" sz="2400" b="1">
                <a:solidFill>
                  <a:srgbClr val="FF0000"/>
                </a:solidFill>
                <a:latin typeface="黑体" panose="02010609060101010101" charset="-122"/>
                <a:ea typeface="黑体" panose="02010609060101010101" charset="-122"/>
                <a:cs typeface="黑体" panose="02010609060101010101" charset="-122"/>
              </a:rPr>
              <a:t>在</a:t>
            </a:r>
            <a:r>
              <a:rPr lang="zh-CN" sz="2400" b="1" u="sng">
                <a:solidFill>
                  <a:srgbClr val="FF0000"/>
                </a:solidFill>
                <a:latin typeface="黑体" panose="02010609060101010101" charset="-122"/>
                <a:ea typeface="黑体" panose="02010609060101010101" charset="-122"/>
                <a:cs typeface="黑体" panose="02010609060101010101" charset="-122"/>
              </a:rPr>
              <a:t>相同距离处</a:t>
            </a:r>
            <a:r>
              <a:rPr lang="zh-CN" sz="2400" b="1">
                <a:solidFill>
                  <a:srgbClr val="FF0000"/>
                </a:solidFill>
                <a:latin typeface="黑体" panose="02010609060101010101" charset="-122"/>
                <a:ea typeface="黑体" panose="02010609060101010101" charset="-122"/>
                <a:cs typeface="黑体" panose="02010609060101010101" charset="-122"/>
              </a:rPr>
              <a:t>，</a:t>
            </a:r>
            <a:r>
              <a:rPr lang="en-US" sz="2400" b="1">
                <a:solidFill>
                  <a:srgbClr val="FF0000"/>
                </a:solidFill>
                <a:latin typeface="黑体" panose="02010609060101010101" charset="-122"/>
                <a:ea typeface="黑体" panose="02010609060101010101" charset="-122"/>
                <a:cs typeface="黑体" panose="02010609060101010101" charset="-122"/>
              </a:rPr>
              <a:t>2</a:t>
            </a:r>
            <a:r>
              <a:rPr lang="zh-CN" sz="2400" b="1">
                <a:solidFill>
                  <a:srgbClr val="FF0000"/>
                </a:solidFill>
                <a:latin typeface="黑体" panose="02010609060101010101" charset="-122"/>
                <a:ea typeface="黑体" panose="02010609060101010101" charset="-122"/>
                <a:cs typeface="黑体" panose="02010609060101010101" charset="-122"/>
              </a:rPr>
              <a:t>组实验装置分别用</a:t>
            </a:r>
            <a:r>
              <a:rPr lang="zh-CN" sz="2400" b="1" u="sng">
                <a:solidFill>
                  <a:srgbClr val="FF0000"/>
                </a:solidFill>
                <a:latin typeface="黑体" panose="02010609060101010101" charset="-122"/>
                <a:ea typeface="黑体" panose="02010609060101010101" charset="-122"/>
                <a:cs typeface="黑体" panose="02010609060101010101" charset="-122"/>
              </a:rPr>
              <a:t>功率相同的红、蓝单色</a:t>
            </a:r>
            <a:r>
              <a:rPr lang="en-US" sz="2400" b="1" u="sng">
                <a:solidFill>
                  <a:srgbClr val="FF0000"/>
                </a:solidFill>
                <a:latin typeface="黑体" panose="02010609060101010101" charset="-122"/>
                <a:ea typeface="黑体" panose="02010609060101010101" charset="-122"/>
                <a:cs typeface="黑体" panose="02010609060101010101" charset="-122"/>
              </a:rPr>
              <a:t>LED</a:t>
            </a:r>
            <a:r>
              <a:rPr lang="zh-CN" sz="2400" b="1" u="sng">
                <a:solidFill>
                  <a:srgbClr val="FF0000"/>
                </a:solidFill>
                <a:latin typeface="黑体" panose="02010609060101010101" charset="-122"/>
                <a:ea typeface="黑体" panose="02010609060101010101" charset="-122"/>
                <a:cs typeface="黑体" panose="02010609060101010101" charset="-122"/>
              </a:rPr>
              <a:t>灯照射</a:t>
            </a:r>
            <a:r>
              <a:rPr lang="zh-CN" sz="2400" b="1">
                <a:solidFill>
                  <a:srgbClr val="FF0000"/>
                </a:solidFill>
                <a:latin typeface="黑体" panose="02010609060101010101" charset="-122"/>
                <a:ea typeface="黑体" panose="02010609060101010101" charset="-122"/>
                <a:cs typeface="黑体" panose="02010609060101010101" charset="-122"/>
              </a:rPr>
              <a:t>，</a:t>
            </a:r>
            <a:r>
              <a:rPr lang="zh-CN" sz="2400" b="1" u="sng">
                <a:solidFill>
                  <a:srgbClr val="FF0000"/>
                </a:solidFill>
                <a:latin typeface="黑体" panose="02010609060101010101" charset="-122"/>
                <a:ea typeface="黑体" panose="02010609060101010101" charset="-122"/>
                <a:cs typeface="黑体" panose="02010609060101010101" charset="-122"/>
              </a:rPr>
              <a:t>另</a:t>
            </a:r>
            <a:r>
              <a:rPr lang="en-US" sz="2400" b="1" u="sng">
                <a:solidFill>
                  <a:srgbClr val="FF0000"/>
                </a:solidFill>
                <a:latin typeface="黑体" panose="02010609060101010101" charset="-122"/>
                <a:ea typeface="黑体" panose="02010609060101010101" charset="-122"/>
                <a:cs typeface="黑体" panose="02010609060101010101" charset="-122"/>
              </a:rPr>
              <a:t>1</a:t>
            </a:r>
            <a:r>
              <a:rPr lang="zh-CN" sz="2400" b="1" u="sng">
                <a:solidFill>
                  <a:srgbClr val="FF0000"/>
                </a:solidFill>
                <a:latin typeface="黑体" panose="02010609060101010101" charset="-122"/>
                <a:ea typeface="黑体" panose="02010609060101010101" charset="-122"/>
                <a:cs typeface="黑体" panose="02010609060101010101" charset="-122"/>
              </a:rPr>
              <a:t>组实验装置不作处理</a:t>
            </a:r>
            <a:r>
              <a:rPr lang="zh-CN" sz="2400" b="1">
                <a:solidFill>
                  <a:srgbClr val="FF0000"/>
                </a:solidFill>
                <a:latin typeface="黑体" panose="02010609060101010101" charset="-122"/>
                <a:ea typeface="黑体" panose="02010609060101010101" charset="-122"/>
                <a:cs typeface="黑体" panose="02010609060101010101" charset="-122"/>
              </a:rPr>
              <a:t>，</a:t>
            </a:r>
            <a:r>
              <a:rPr lang="zh-CN" sz="2400" b="1" u="sng">
                <a:solidFill>
                  <a:srgbClr val="FF0000"/>
                </a:solidFill>
                <a:latin typeface="黑体" panose="02010609060101010101" charset="-122"/>
                <a:ea typeface="黑体" panose="02010609060101010101" charset="-122"/>
                <a:cs typeface="黑体" panose="02010609060101010101" charset="-122"/>
              </a:rPr>
              <a:t>相同时间后记录量筒中收集的气体的体积</a:t>
            </a:r>
            <a:r>
              <a:rPr lang="zh-CN" sz="2400" b="1">
                <a:solidFill>
                  <a:srgbClr val="FF0000"/>
                </a:solidFill>
                <a:latin typeface="黑体" panose="02010609060101010101" charset="-122"/>
                <a:ea typeface="黑体" panose="02010609060101010101" charset="-122"/>
                <a:cs typeface="黑体" panose="02010609060101010101" charset="-122"/>
              </a:rPr>
              <a:t>。</a:t>
            </a:r>
            <a:r>
              <a:rPr lang="en-US" sz="2400" b="1">
                <a:solidFill>
                  <a:srgbClr val="FF0000"/>
                </a:solidFill>
                <a:latin typeface="黑体" panose="02010609060101010101" charset="-122"/>
                <a:ea typeface="黑体" panose="02010609060101010101" charset="-122"/>
                <a:cs typeface="黑体" panose="02010609060101010101" charset="-122"/>
              </a:rPr>
              <a:t>④</a:t>
            </a:r>
            <a:r>
              <a:rPr lang="zh-CN" sz="2400" b="1" u="sng">
                <a:solidFill>
                  <a:srgbClr val="FF0000"/>
                </a:solidFill>
                <a:latin typeface="黑体" panose="02010609060101010101" charset="-122"/>
                <a:ea typeface="黑体" panose="02010609060101010101" charset="-122"/>
                <a:cs typeface="黑体" panose="02010609060101010101" charset="-122"/>
              </a:rPr>
              <a:t>重复做三次，求平均值。</a:t>
            </a:r>
            <a:endParaRPr lang="zh-CN" altLang="en-US" sz="2400" b="1" u="sng">
              <a:solidFill>
                <a:srgbClr val="FF0000"/>
              </a:solidFill>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9" name="文本框 18"/>
          <p:cNvSpPr txBox="1"/>
          <p:nvPr>
            <p:custDataLst>
              <p:tags r:id="rId1"/>
            </p:custDataLst>
          </p:nvPr>
        </p:nvSpPr>
        <p:spPr>
          <a:xfrm>
            <a:off x="735330" y="2244090"/>
            <a:ext cx="10721340" cy="1445260"/>
          </a:xfrm>
          <a:prstGeom prst="rect">
            <a:avLst/>
          </a:prstGeom>
          <a:noFill/>
        </p:spPr>
        <p:txBody>
          <a:bodyPr wrap="square" rtlCol="0">
            <a:spAutoFit/>
          </a:bodyPr>
          <a:p>
            <a:r>
              <a:rPr lang="en-US" altLang="zh-CN" sz="4400" b="1">
                <a:solidFill>
                  <a:schemeClr val="tx1"/>
                </a:solidFill>
              </a:rPr>
              <a:t>     </a:t>
            </a:r>
            <a:r>
              <a:rPr lang="zh-CN" altLang="en-US" sz="4400" b="1">
                <a:solidFill>
                  <a:schemeClr val="tx1"/>
                </a:solidFill>
              </a:rPr>
              <a:t>分析给定条件，运用科学知识、结合控制变量等设计严密的实验步骤并表达。</a:t>
            </a:r>
            <a:endParaRPr lang="zh-CN" altLang="en-US" sz="4400" b="1">
              <a:solidFill>
                <a:schemeClr val="tx1"/>
              </a:solidFill>
            </a:endParaRPr>
          </a:p>
        </p:txBody>
      </p:sp>
      <p:sp>
        <p:nvSpPr>
          <p:cNvPr id="7" name="文本框 6"/>
          <p:cNvSpPr txBox="1"/>
          <p:nvPr/>
        </p:nvSpPr>
        <p:spPr>
          <a:xfrm>
            <a:off x="506095" y="1475740"/>
            <a:ext cx="3611245" cy="768350"/>
          </a:xfrm>
          <a:prstGeom prst="rect">
            <a:avLst/>
          </a:prstGeom>
          <a:noFill/>
        </p:spPr>
        <p:txBody>
          <a:bodyPr wrap="square" rtlCol="0">
            <a:spAutoFit/>
          </a:bodyPr>
          <a:p>
            <a:r>
              <a:rPr lang="zh-CN" altLang="en-US" sz="4400" b="1"/>
              <a:t>解答技巧：</a:t>
            </a:r>
            <a:endParaRPr lang="zh-CN" altLang="en-US" sz="4400" b="1"/>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椭圆 3"/>
          <p:cNvSpPr/>
          <p:nvPr/>
        </p:nvSpPr>
        <p:spPr>
          <a:xfrm>
            <a:off x="4077970" y="2597150"/>
            <a:ext cx="4615180" cy="1633220"/>
          </a:xfrm>
          <a:prstGeom prst="ellipse">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探究</a:t>
            </a:r>
            <a:endParaRPr lang="zh-CN" altLang="en-US"/>
          </a:p>
        </p:txBody>
      </p:sp>
      <p:sp>
        <p:nvSpPr>
          <p:cNvPr id="5" name="文本框 4"/>
          <p:cNvSpPr txBox="1"/>
          <p:nvPr/>
        </p:nvSpPr>
        <p:spPr>
          <a:xfrm>
            <a:off x="4356735" y="3091180"/>
            <a:ext cx="4723765" cy="645160"/>
          </a:xfrm>
          <a:prstGeom prst="rect">
            <a:avLst/>
          </a:prstGeom>
          <a:noFill/>
        </p:spPr>
        <p:txBody>
          <a:bodyPr wrap="square" rtlCol="0">
            <a:spAutoFit/>
          </a:bodyPr>
          <a:p>
            <a:r>
              <a:rPr lang="zh-CN" altLang="en-US" sz="3600" b="1"/>
              <a:t>探究方案的设计能力</a:t>
            </a:r>
            <a:endParaRPr lang="zh-CN" altLang="en-US" sz="3600" b="1"/>
          </a:p>
        </p:txBody>
      </p:sp>
      <p:sp>
        <p:nvSpPr>
          <p:cNvPr id="6" name="矩形 5"/>
          <p:cNvSpPr/>
          <p:nvPr/>
        </p:nvSpPr>
        <p:spPr>
          <a:xfrm>
            <a:off x="4641215" y="739775"/>
            <a:ext cx="3651250" cy="1196975"/>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4831080" y="860425"/>
            <a:ext cx="3150235" cy="1076325"/>
          </a:xfrm>
          <a:prstGeom prst="rect">
            <a:avLst/>
          </a:prstGeom>
          <a:noFill/>
        </p:spPr>
        <p:txBody>
          <a:bodyPr wrap="square" rtlCol="0">
            <a:spAutoFit/>
          </a:bodyPr>
          <a:p>
            <a:r>
              <a:rPr lang="en-US" altLang="zh-CN" sz="3200" b="1"/>
              <a:t>      </a:t>
            </a:r>
            <a:r>
              <a:rPr lang="zh-CN" altLang="en-US" sz="3200" b="1"/>
              <a:t>科学知识</a:t>
            </a:r>
            <a:endParaRPr lang="zh-CN" altLang="en-US" sz="3200" b="1"/>
          </a:p>
          <a:p>
            <a:r>
              <a:rPr lang="zh-CN" altLang="en-US" sz="3200" b="1"/>
              <a:t>（概念、原理等）</a:t>
            </a:r>
            <a:endParaRPr lang="zh-CN" altLang="en-US" sz="3200" b="1"/>
          </a:p>
        </p:txBody>
      </p:sp>
      <p:cxnSp>
        <p:nvCxnSpPr>
          <p:cNvPr id="8" name="直接箭头连接符 7"/>
          <p:cNvCxnSpPr/>
          <p:nvPr/>
        </p:nvCxnSpPr>
        <p:spPr>
          <a:xfrm>
            <a:off x="6399530" y="1936750"/>
            <a:ext cx="0" cy="690880"/>
          </a:xfrm>
          <a:prstGeom prst="straightConnector1">
            <a:avLst/>
          </a:prstGeom>
          <a:ln w="44450"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sp>
        <p:nvSpPr>
          <p:cNvPr id="9" name="矩形 8"/>
          <p:cNvSpPr/>
          <p:nvPr/>
        </p:nvSpPr>
        <p:spPr>
          <a:xfrm>
            <a:off x="9222740" y="2891155"/>
            <a:ext cx="2908300" cy="1105535"/>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custDataLst>
              <p:tags r:id="rId1"/>
            </p:custDataLst>
          </p:nvPr>
        </p:nvSpPr>
        <p:spPr>
          <a:xfrm>
            <a:off x="4737100" y="4867910"/>
            <a:ext cx="3952875" cy="1105535"/>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custDataLst>
              <p:tags r:id="rId2"/>
            </p:custDataLst>
          </p:nvPr>
        </p:nvSpPr>
        <p:spPr>
          <a:xfrm>
            <a:off x="699135" y="2891155"/>
            <a:ext cx="2705100" cy="1105535"/>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869950" y="2920365"/>
            <a:ext cx="2364105" cy="1076325"/>
          </a:xfrm>
          <a:prstGeom prst="rect">
            <a:avLst/>
          </a:prstGeom>
          <a:noFill/>
        </p:spPr>
        <p:txBody>
          <a:bodyPr wrap="square" rtlCol="0">
            <a:spAutoFit/>
          </a:bodyPr>
          <a:p>
            <a:r>
              <a:rPr lang="zh-CN" altLang="en-US" sz="3200" b="1"/>
              <a:t>阅读、逻辑、表达能力</a:t>
            </a:r>
            <a:endParaRPr lang="zh-CN" altLang="en-US" sz="3200" b="1"/>
          </a:p>
        </p:txBody>
      </p:sp>
      <p:sp>
        <p:nvSpPr>
          <p:cNvPr id="14" name="文本框 13"/>
          <p:cNvSpPr txBox="1"/>
          <p:nvPr/>
        </p:nvSpPr>
        <p:spPr>
          <a:xfrm>
            <a:off x="9080500" y="2920365"/>
            <a:ext cx="3192780" cy="1076325"/>
          </a:xfrm>
          <a:prstGeom prst="rect">
            <a:avLst/>
          </a:prstGeom>
          <a:noFill/>
        </p:spPr>
        <p:txBody>
          <a:bodyPr wrap="square" rtlCol="0">
            <a:spAutoFit/>
          </a:bodyPr>
          <a:p>
            <a:r>
              <a:rPr lang="zh-CN" altLang="en-US" sz="3200" b="1"/>
              <a:t>高阶思维（分析、评价、创造等）</a:t>
            </a:r>
            <a:endParaRPr lang="zh-CN" altLang="en-US" sz="3200" b="1"/>
          </a:p>
        </p:txBody>
      </p:sp>
      <p:sp>
        <p:nvSpPr>
          <p:cNvPr id="15" name="文本框 14"/>
          <p:cNvSpPr txBox="1"/>
          <p:nvPr/>
        </p:nvSpPr>
        <p:spPr>
          <a:xfrm>
            <a:off x="4831080" y="4890770"/>
            <a:ext cx="4064000" cy="1076325"/>
          </a:xfrm>
          <a:prstGeom prst="rect">
            <a:avLst/>
          </a:prstGeom>
          <a:noFill/>
        </p:spPr>
        <p:txBody>
          <a:bodyPr wrap="square" rtlCol="0">
            <a:spAutoFit/>
          </a:bodyPr>
          <a:p>
            <a:r>
              <a:rPr lang="zh-CN" altLang="en-US" sz="3200" b="1"/>
              <a:t>科学探究的过程技能（控制变量等）</a:t>
            </a:r>
            <a:endParaRPr lang="zh-CN" altLang="en-US" sz="3200" b="1"/>
          </a:p>
        </p:txBody>
      </p:sp>
      <p:cxnSp>
        <p:nvCxnSpPr>
          <p:cNvPr id="16" name="直接箭头连接符 15"/>
          <p:cNvCxnSpPr/>
          <p:nvPr/>
        </p:nvCxnSpPr>
        <p:spPr>
          <a:xfrm flipH="1" flipV="1">
            <a:off x="6436995" y="4244975"/>
            <a:ext cx="23495" cy="555625"/>
          </a:xfrm>
          <a:prstGeom prst="straightConnector1">
            <a:avLst/>
          </a:prstGeom>
          <a:ln w="44450"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nvCxnSpPr>
        <p:spPr>
          <a:xfrm flipV="1">
            <a:off x="3406775" y="3434080"/>
            <a:ext cx="685165" cy="5080"/>
          </a:xfrm>
          <a:prstGeom prst="straightConnector1">
            <a:avLst/>
          </a:prstGeom>
          <a:ln w="44450"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18" name="直接箭头连接符 17"/>
          <p:cNvCxnSpPr/>
          <p:nvPr/>
        </p:nvCxnSpPr>
        <p:spPr>
          <a:xfrm flipH="1">
            <a:off x="8689975" y="3420110"/>
            <a:ext cx="533400" cy="9525"/>
          </a:xfrm>
          <a:prstGeom prst="straightConnector1">
            <a:avLst/>
          </a:prstGeom>
          <a:ln w="44450"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文本框 2"/>
          <p:cNvSpPr txBox="1"/>
          <p:nvPr/>
        </p:nvSpPr>
        <p:spPr>
          <a:xfrm>
            <a:off x="372745" y="124460"/>
            <a:ext cx="932815" cy="6857365"/>
          </a:xfrm>
          <a:prstGeom prst="rect">
            <a:avLst/>
          </a:prstGeom>
          <a:noFill/>
        </p:spPr>
        <p:txBody>
          <a:bodyPr vert="eaVert" wrap="square" rtlCol="0">
            <a:noAutofit/>
          </a:bodyPr>
          <a:p>
            <a:r>
              <a:rPr lang="zh-CN" altLang="en-US" sz="3600" b="1"/>
              <a:t>方案设计类试题的答题过程分析</a:t>
            </a:r>
            <a:endParaRPr lang="zh-CN" altLang="en-US" sz="3600" b="1"/>
          </a:p>
        </p:txBody>
      </p:sp>
      <p:graphicFrame>
        <p:nvGraphicFramePr>
          <p:cNvPr id="7" name="表格 6"/>
          <p:cNvGraphicFramePr/>
          <p:nvPr>
            <p:custDataLst>
              <p:tags r:id="rId1"/>
            </p:custDataLst>
          </p:nvPr>
        </p:nvGraphicFramePr>
        <p:xfrm>
          <a:off x="1463675" y="125095"/>
          <a:ext cx="10624820" cy="6590665"/>
        </p:xfrm>
        <a:graphic>
          <a:graphicData uri="http://schemas.openxmlformats.org/drawingml/2006/table">
            <a:tbl>
              <a:tblPr/>
              <a:tblGrid>
                <a:gridCol w="2836545"/>
                <a:gridCol w="7788275"/>
              </a:tblGrid>
              <a:tr h="942340">
                <a:tc>
                  <a:txBody>
                    <a:bodyPr/>
                    <a:p>
                      <a:pPr indent="0" algn="ctr">
                        <a:buNone/>
                      </a:pPr>
                      <a:r>
                        <a:rPr lang="en-US" sz="3200" b="1">
                          <a:latin typeface="黑体" panose="02010609060101010101" charset="-122"/>
                          <a:ea typeface="黑体" panose="02010609060101010101" charset="-122"/>
                          <a:cs typeface="宋体" panose="02010600030101010101" pitchFamily="2" charset="-122"/>
                        </a:rPr>
                        <a:t>答题过程</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3200" b="1">
                          <a:latin typeface="黑体" panose="02010609060101010101" charset="-122"/>
                          <a:ea typeface="黑体" panose="02010609060101010101" charset="-122"/>
                          <a:cs typeface="宋体" panose="02010600030101010101" pitchFamily="2" charset="-122"/>
                        </a:rPr>
                        <a:t>答题要求</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0435">
                <a:tc>
                  <a:txBody>
                    <a:bodyPr/>
                    <a:p>
                      <a:pPr indent="0" algn="ctr">
                        <a:buNone/>
                      </a:pPr>
                      <a:r>
                        <a:rPr lang="en-US" sz="3200" b="1">
                          <a:latin typeface="黑体" panose="02010609060101010101" charset="-122"/>
                          <a:ea typeface="黑体" panose="02010609060101010101" charset="-122"/>
                          <a:cs typeface="宋体" panose="02010600030101010101" pitchFamily="2" charset="-122"/>
                        </a:rPr>
                        <a:t>明晰探究任务</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3200" b="1">
                          <a:latin typeface="黑体" panose="02010609060101010101" charset="-122"/>
                          <a:ea typeface="黑体" panose="02010609060101010101" charset="-122"/>
                          <a:cs typeface="宋体" panose="02010600030101010101" pitchFamily="2" charset="-122"/>
                        </a:rPr>
                        <a:t>分析假设中各相关要素，明晰探究任务</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12875">
                <a:tc>
                  <a:txBody>
                    <a:bodyPr/>
                    <a:p>
                      <a:pPr indent="0" algn="ctr">
                        <a:buNone/>
                      </a:pPr>
                      <a:r>
                        <a:rPr lang="en-US" sz="3200" b="1">
                          <a:latin typeface="黑体" panose="02010609060101010101" charset="-122"/>
                          <a:ea typeface="黑体" panose="02010609060101010101" charset="-122"/>
                          <a:cs typeface="宋体" panose="02010600030101010101" pitchFamily="2" charset="-122"/>
                        </a:rPr>
                        <a:t>建构探究模型</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3200" b="1">
                          <a:latin typeface="黑体" panose="02010609060101010101" charset="-122"/>
                          <a:ea typeface="黑体" panose="02010609060101010101" charset="-122"/>
                          <a:cs typeface="宋体" panose="02010600030101010101" pitchFamily="2" charset="-122"/>
                        </a:rPr>
                        <a:t>结合假设及探究条件灵活运用科学知识，建构探究模型</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12240">
                <a:tc>
                  <a:txBody>
                    <a:bodyPr/>
                    <a:p>
                      <a:pPr indent="0" algn="ctr">
                        <a:buNone/>
                      </a:pPr>
                      <a:r>
                        <a:rPr lang="en-US" sz="3200" b="1">
                          <a:latin typeface="黑体" panose="02010609060101010101" charset="-122"/>
                          <a:ea typeface="黑体" panose="02010609060101010101" charset="-122"/>
                          <a:cs typeface="宋体" panose="02010600030101010101" pitchFamily="2" charset="-122"/>
                        </a:rPr>
                        <a:t>设计控制变量</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3200" b="1">
                          <a:latin typeface="黑体" panose="02010609060101010101" charset="-122"/>
                          <a:ea typeface="黑体" panose="02010609060101010101" charset="-122"/>
                          <a:cs typeface="宋体" panose="02010600030101010101" pitchFamily="2" charset="-122"/>
                        </a:rPr>
                        <a:t>选择探究所需的过程技能，设计好控制变量的方法</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82775">
                <a:tc>
                  <a:txBody>
                    <a:bodyPr/>
                    <a:p>
                      <a:pPr indent="0" algn="ctr">
                        <a:buNone/>
                      </a:pPr>
                      <a:r>
                        <a:rPr lang="en-US" sz="3200" b="1">
                          <a:latin typeface="黑体" panose="02010609060101010101" charset="-122"/>
                          <a:ea typeface="黑体" panose="02010609060101010101" charset="-122"/>
                          <a:cs typeface="宋体" panose="02010600030101010101" pitchFamily="2" charset="-122"/>
                        </a:rPr>
                        <a:t>厘清探究步骤</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3200" b="1">
                          <a:latin typeface="黑体" panose="02010609060101010101" charset="-122"/>
                          <a:ea typeface="黑体" panose="02010609060101010101" charset="-122"/>
                          <a:cs typeface="宋体" panose="02010600030101010101" pitchFamily="2" charset="-122"/>
                        </a:rPr>
                        <a:t>综合科学知识、过程技能及科学思维等，设计探究步骤，并准确、系统地进行表达</a:t>
                      </a:r>
                      <a:endParaRPr lang="en-US" altLang="en-US" sz="3200" b="1">
                        <a:latin typeface="黑体" panose="02010609060101010101" charset="-122"/>
                        <a:ea typeface="黑体" panose="02010609060101010101"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文本框 1"/>
          <p:cNvSpPr txBox="1"/>
          <p:nvPr/>
        </p:nvSpPr>
        <p:spPr>
          <a:xfrm>
            <a:off x="426085" y="133350"/>
            <a:ext cx="10200640" cy="583565"/>
          </a:xfrm>
          <a:prstGeom prst="rect">
            <a:avLst/>
          </a:prstGeom>
          <a:noFill/>
        </p:spPr>
        <p:txBody>
          <a:bodyPr wrap="square" rtlCol="0" anchor="t">
            <a:spAutoFit/>
          </a:bodyPr>
          <a:p>
            <a:r>
              <a:rPr lang="zh-CN" altLang="en-US" sz="3200" b="1"/>
              <a:t>一、明晰探究目的，</a:t>
            </a:r>
            <a:r>
              <a:rPr lang="zh-CN" altLang="en-US" sz="3200" b="1">
                <a:sym typeface="+mn-ea"/>
              </a:rPr>
              <a:t>厘清假设要素，</a:t>
            </a:r>
            <a:r>
              <a:rPr lang="zh-CN" altLang="en-US" sz="3200" b="1"/>
              <a:t>提高方案的针对性</a:t>
            </a:r>
            <a:endParaRPr lang="zh-CN" altLang="en-US" sz="3200" b="1"/>
          </a:p>
        </p:txBody>
      </p:sp>
      <p:sp>
        <p:nvSpPr>
          <p:cNvPr id="3" name="文本框 2"/>
          <p:cNvSpPr txBox="1"/>
          <p:nvPr/>
        </p:nvSpPr>
        <p:spPr>
          <a:xfrm>
            <a:off x="128270" y="901065"/>
            <a:ext cx="11997055" cy="4570730"/>
          </a:xfrm>
          <a:prstGeom prst="rect">
            <a:avLst/>
          </a:prstGeom>
          <a:noFill/>
        </p:spPr>
        <p:txBody>
          <a:bodyPr wrap="square" rtlCol="0" anchor="t">
            <a:spAutoFit/>
          </a:bodyPr>
          <a:p>
            <a:pPr>
              <a:lnSpc>
                <a:spcPct val="130000"/>
              </a:lnSpc>
              <a:spcBef>
                <a:spcPts val="0"/>
              </a:spcBef>
              <a:spcAft>
                <a:spcPts val="0"/>
              </a:spcAft>
            </a:pPr>
            <a:r>
              <a:rPr lang="en-US" altLang="zh-CN" sz="3200" b="1"/>
              <a:t>       </a:t>
            </a:r>
            <a:r>
              <a:rPr lang="zh-CN" altLang="en-US" sz="3200" b="1"/>
              <a:t>检验假设是探究方案设计的目的。假设的要素包括假设的条件、自变量、因变量等。检验假设就是确认在设定条件下，自变量与因变量的变化之间是否存在因果关系。若假设的表述中缺乏条件，则需要结合情境加以分析提炼; 若假设中的变量不可观测，则需要通过转换法将其转换为可观测的量。还需要梳理无关变量，分析它们对因变量产生的影响以及影响程度的大小等，为后续的设计做准备。这些分析越充分，探究的任务越明确，方案的针对性也就越强。</a:t>
            </a:r>
            <a:endParaRPr lang="zh-CN" altLang="en-US" sz="3200" b="1"/>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文本框 1"/>
          <p:cNvSpPr txBox="1"/>
          <p:nvPr/>
        </p:nvSpPr>
        <p:spPr>
          <a:xfrm>
            <a:off x="423545" y="297815"/>
            <a:ext cx="10026015" cy="583565"/>
          </a:xfrm>
          <a:prstGeom prst="rect">
            <a:avLst/>
          </a:prstGeom>
          <a:noFill/>
        </p:spPr>
        <p:txBody>
          <a:bodyPr wrap="square" rtlCol="0" anchor="t">
            <a:spAutoFit/>
          </a:bodyPr>
          <a:p>
            <a:r>
              <a:rPr lang="zh-CN" altLang="en-US" sz="3200" b="1"/>
              <a:t>二、把握探究条件，构建模型，提高方案的可操作性</a:t>
            </a:r>
            <a:endParaRPr lang="zh-CN" altLang="en-US" sz="3200" b="1"/>
          </a:p>
        </p:txBody>
      </p:sp>
      <p:sp>
        <p:nvSpPr>
          <p:cNvPr id="3" name="文本框 2"/>
          <p:cNvSpPr txBox="1"/>
          <p:nvPr/>
        </p:nvSpPr>
        <p:spPr>
          <a:xfrm>
            <a:off x="333375" y="1087120"/>
            <a:ext cx="11743055" cy="2848610"/>
          </a:xfrm>
          <a:prstGeom prst="rect">
            <a:avLst/>
          </a:prstGeom>
          <a:noFill/>
        </p:spPr>
        <p:txBody>
          <a:bodyPr wrap="square" rtlCol="0" anchor="t">
            <a:spAutoFit/>
          </a:bodyPr>
          <a:p>
            <a:pPr>
              <a:lnSpc>
                <a:spcPct val="140000"/>
              </a:lnSpc>
              <a:spcBef>
                <a:spcPts val="0"/>
              </a:spcBef>
              <a:spcAft>
                <a:spcPts val="0"/>
              </a:spcAft>
            </a:pPr>
            <a:r>
              <a:rPr lang="en-US" altLang="zh-CN" sz="3200" b="1"/>
              <a:t>    </a:t>
            </a:r>
            <a:r>
              <a:rPr lang="zh-CN" altLang="en-US" sz="3200" b="1"/>
              <a:t>在设计探究方案时，常常会给出一定条件，如实验对象、实验器材以及实验环境等。设计时需运用科学思维将探究任务与所学的知识进行整合以形成探究模型，利用模型进行探究以获取相关信息。模型越完整，要素越清晰，则方案的可操作性越强。</a:t>
            </a:r>
            <a:endParaRPr lang="zh-CN" altLang="en-US" sz="3200" b="1"/>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文本框 1"/>
          <p:cNvSpPr txBox="1"/>
          <p:nvPr/>
        </p:nvSpPr>
        <p:spPr>
          <a:xfrm>
            <a:off x="331470" y="446405"/>
            <a:ext cx="9655175" cy="583565"/>
          </a:xfrm>
          <a:prstGeom prst="rect">
            <a:avLst/>
          </a:prstGeom>
          <a:noFill/>
        </p:spPr>
        <p:txBody>
          <a:bodyPr wrap="square" rtlCol="0" anchor="t">
            <a:spAutoFit/>
          </a:bodyPr>
          <a:p>
            <a:r>
              <a:rPr lang="zh-CN" altLang="en-US" sz="3200" b="1"/>
              <a:t>三、关注过程技能，控制变量，提高方案的严谨性</a:t>
            </a:r>
            <a:endParaRPr lang="zh-CN" altLang="en-US" sz="3200" b="1"/>
          </a:p>
        </p:txBody>
      </p:sp>
      <p:sp>
        <p:nvSpPr>
          <p:cNvPr id="3" name="文本框 2"/>
          <p:cNvSpPr txBox="1"/>
          <p:nvPr/>
        </p:nvSpPr>
        <p:spPr>
          <a:xfrm>
            <a:off x="331470" y="1377950"/>
            <a:ext cx="11734165" cy="4227195"/>
          </a:xfrm>
          <a:prstGeom prst="rect">
            <a:avLst/>
          </a:prstGeom>
          <a:noFill/>
        </p:spPr>
        <p:txBody>
          <a:bodyPr wrap="square" rtlCol="0" anchor="t">
            <a:spAutoFit/>
          </a:bodyPr>
          <a:p>
            <a:pPr>
              <a:lnSpc>
                <a:spcPct val="140000"/>
              </a:lnSpc>
              <a:spcBef>
                <a:spcPts val="0"/>
              </a:spcBef>
              <a:spcAft>
                <a:spcPts val="0"/>
              </a:spcAft>
            </a:pPr>
            <a:r>
              <a:rPr lang="en-US" altLang="zh-CN" sz="3200" b="1">
                <a:latin typeface="黑体" panose="02010609060101010101" charset="-122"/>
                <a:ea typeface="黑体" panose="02010609060101010101" charset="-122"/>
                <a:cs typeface="黑体" panose="02010609060101010101" charset="-122"/>
              </a:rPr>
              <a:t>      </a:t>
            </a:r>
            <a:r>
              <a:rPr lang="zh-CN" altLang="en-US" sz="3200" b="1">
                <a:latin typeface="微软雅黑" panose="020B0503020204020204" charset="-122"/>
                <a:ea typeface="微软雅黑" panose="020B0503020204020204" charset="-122"/>
                <a:cs typeface="微软雅黑" panose="020B0503020204020204" charset="-122"/>
              </a:rPr>
              <a:t>探究方案的设计，除需相关知识外，还需运用一系列过程技能，包括观察、分类、测量、推理、解释数据、控制变量、实验等。在探究方案尤其是实验方案设计中，控制变量是关键。控制变量是指将无关变量加以控制，防止对因变量产生干扰，它应贯穿于每个探究步骤的设计中。无关变量控制得越充分，因变量与自变量的相关性研究就越准确，方案设计就越严谨。</a:t>
            </a:r>
            <a:endParaRPr lang="zh-CN" altLang="en-US" sz="3200" b="1">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TABLE_ENDDRAG_ORIGIN_RECT" val="844*516"/>
  <p:tag name="TABLE_ENDDRAG_RECT" val="115*12*844*516"/>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commondata" val="eyJoZGlkIjoiYjUyNTNjODMwYWMxOWEzNDc3MTc0MjUxZGY4N2M5ZTE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5228</Words>
  <Application>WPS 演示</Application>
  <PresentationFormat>宽屏</PresentationFormat>
  <Paragraphs>194</Paragraphs>
  <Slides>18</Slides>
  <Notes>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18</vt:i4>
      </vt:variant>
    </vt:vector>
  </HeadingPairs>
  <TitlesOfParts>
    <vt:vector size="30" baseType="lpstr">
      <vt:lpstr>Arial</vt:lpstr>
      <vt:lpstr>宋体</vt:lpstr>
      <vt:lpstr>Wingdings</vt:lpstr>
      <vt:lpstr>Wingdings</vt:lpstr>
      <vt:lpstr>黑体</vt:lpstr>
      <vt:lpstr>微软雅黑</vt:lpstr>
      <vt:lpstr>Times New Roman</vt:lpstr>
      <vt:lpstr>Calibri</vt:lpstr>
      <vt:lpstr>Arial Unicode MS</vt:lpstr>
      <vt:lpstr>WPS</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四、梳理探究步骤，减少误差，提高方案的有效性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黄胖胖</cp:lastModifiedBy>
  <cp:revision>165</cp:revision>
  <dcterms:created xsi:type="dcterms:W3CDTF">2019-06-19T02:08:00Z</dcterms:created>
  <dcterms:modified xsi:type="dcterms:W3CDTF">2023-11-22T23:35:54Z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036BDEBD77B14F359E79B64C8571BC6B_11</vt:lpwstr>
  </property>
</Properties>
</file>