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2" r:id="rId4"/>
    <p:sldMasterId id="2147483684" r:id="rId5"/>
    <p:sldMasterId id="2147483696" r:id="rId6"/>
    <p:sldMasterId id="2147483708" r:id="rId7"/>
    <p:sldMasterId id="2147483721" r:id="rId8"/>
    <p:sldMasterId id="2147483734" r:id="rId9"/>
    <p:sldMasterId id="2147483747" r:id="rId10"/>
    <p:sldMasterId id="2147483760" r:id="rId11"/>
  </p:sldMasterIdLst>
  <p:notesMasterIdLst>
    <p:notesMasterId r:id="rId13"/>
  </p:notesMasterIdLst>
  <p:sldIdLst>
    <p:sldId id="1992" r:id="rId12"/>
    <p:sldId id="2010" r:id="rId14"/>
    <p:sldId id="1919" r:id="rId15"/>
    <p:sldId id="1920" r:id="rId16"/>
    <p:sldId id="1921" r:id="rId17"/>
    <p:sldId id="1922" r:id="rId18"/>
    <p:sldId id="2011" r:id="rId19"/>
    <p:sldId id="1943" r:id="rId20"/>
    <p:sldId id="1944" r:id="rId21"/>
    <p:sldId id="1924" r:id="rId22"/>
    <p:sldId id="1925" r:id="rId23"/>
    <p:sldId id="1937" r:id="rId24"/>
    <p:sldId id="1929" r:id="rId25"/>
    <p:sldId id="1930" r:id="rId26"/>
    <p:sldId id="1931" r:id="rId27"/>
    <p:sldId id="1932" r:id="rId28"/>
    <p:sldId id="1959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9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F72D-315A-4BBA-A26B-6BEA56242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tags" Target="../tags/tag8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tags" Target="../tags/tag9.xml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tags" Target="../tags/tag14.xml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tags" Target="../tags/tag16.xml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tags" Target="../tags/tag17.xml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pic>
        <p:nvPicPr>
          <p:cNvPr id="10" name="图片 3"/>
          <p:cNvPicPr>
            <a:picLocks noChangeAspect="1" noChangeArrowheads="1"/>
          </p:cNvPicPr>
          <p:nvPr userDrawn="1"/>
        </p:nvPicPr>
        <p:blipFill>
          <a:blip r:embed="rId3"/>
          <a:srcRect l="-2287" t="32536" b="8661"/>
          <a:stretch>
            <a:fillRect/>
          </a:stretch>
        </p:blipFill>
        <p:spPr bwMode="auto">
          <a:xfrm>
            <a:off x="10349231" y="5886844"/>
            <a:ext cx="1772285" cy="8942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524"/>
            <a:ext cx="9144000" cy="16560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05" y="3722774"/>
            <a:ext cx="12140695" cy="4751628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-239395" y="-326390"/>
            <a:ext cx="110934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初</a:t>
            </a:r>
            <a:endParaRPr lang="zh-CN" altLang="en-US" sz="440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271" y="3829464"/>
            <a:ext cx="747458" cy="5833220"/>
          </a:xfrm>
          <a:prstGeom prst="rect">
            <a:avLst/>
          </a:prstGeom>
        </p:spPr>
      </p:pic>
      <p:sp>
        <p:nvSpPr>
          <p:cNvPr id="2" name="文本框 8"/>
          <p:cNvSpPr txBox="1"/>
          <p:nvPr/>
        </p:nvSpPr>
        <p:spPr>
          <a:xfrm>
            <a:off x="136525" y="-95250"/>
            <a:ext cx="30524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中科学</a:t>
            </a:r>
            <a:r>
              <a:rPr lang="en-US" altLang="zh-CN" sz="240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·</a:t>
            </a:r>
            <a:r>
              <a:rPr lang="zh-CN" altLang="en-US" sz="240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浙教版</a:t>
            </a:r>
            <a:endParaRPr lang="zh-CN" altLang="en-US" sz="240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0235" y="463550"/>
            <a:ext cx="3055620" cy="0"/>
          </a:xfrm>
          <a:prstGeom prst="line">
            <a:avLst/>
          </a:prstGeom>
          <a:ln w="28575" cap="flat" cmpd="sng">
            <a:gradFill>
              <a:gsLst>
                <a:gs pos="82000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0" y="550101"/>
            <a:ext cx="3083941" cy="0"/>
          </a:xfrm>
          <a:prstGeom prst="line">
            <a:avLst/>
          </a:prstGeom>
          <a:ln w="28575" cap="flat" cmpd="sng">
            <a:gradFill>
              <a:gsLst>
                <a:gs pos="82000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910" y="232908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阿里巴巴普惠体 R" panose="00020600040101010101" pitchFamily="18" charset="-122"/>
              </a:defRPr>
            </a:lvl1pPr>
          </a:lstStyle>
          <a:p>
            <a:pPr lvl="0"/>
            <a:r>
              <a:rPr kumimoji="1" lang="zh-CN" altLang="en-US"/>
              <a:t>添加标题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51958"/>
            <a:ext cx="1795910" cy="70288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0" y="6820377"/>
            <a:ext cx="12192000" cy="0"/>
          </a:xfrm>
          <a:prstGeom prst="line">
            <a:avLst/>
          </a:prstGeom>
          <a:ln w="63500">
            <a:solidFill>
              <a:srgbClr val="CAC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素养目标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7145"/>
            <a:ext cx="54864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素养目标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课后作业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524"/>
            <a:ext cx="9144000" cy="16560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7145"/>
            <a:ext cx="54864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素养目标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/>
          </a:p>
        </p:txBody>
      </p:sp>
      <p:cxnSp>
        <p:nvCxnSpPr>
          <p:cNvPr id="3" name="直线连接符 10"/>
          <p:cNvCxnSpPr/>
          <p:nvPr userDrawn="1"/>
        </p:nvCxnSpPr>
        <p:spPr>
          <a:xfrm>
            <a:off x="2117" y="538555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18"/>
          <p:cNvSpPr txBox="1"/>
          <p:nvPr userDrawn="1"/>
        </p:nvSpPr>
        <p:spPr>
          <a:xfrm>
            <a:off x="736600" y="-7214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课后作业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Freeform 74"/>
          <p:cNvSpPr>
            <a:spLocks noChangeAspect="1" noEditPoints="1"/>
          </p:cNvSpPr>
          <p:nvPr userDrawn="1"/>
        </p:nvSpPr>
        <p:spPr bwMode="auto">
          <a:xfrm>
            <a:off x="209551" y="53839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课后作业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524"/>
            <a:ext cx="9144000" cy="16560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992C8C-F093-4FD8-8873-42F5D5B5915D}" type="datetimeFigureOut">
              <a:rPr lang="zh-CN" altLang="en-US"/>
            </a:fld>
            <a:endParaRPr lang="zh-CN" altLang="en-US">
              <a:latin typeface="+mn-lt"/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7145"/>
            <a:ext cx="54864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C06761-3C82-4EBB-ABA8-C6146A0EBDEA}" type="slidenum">
              <a:rPr lang="zh-CN" altLang="en-US"/>
            </a:fld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7145"/>
            <a:ext cx="54864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素养目标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课后作业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524"/>
            <a:ext cx="9144000" cy="16560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pic>
        <p:nvPicPr>
          <p:cNvPr id="10" name="图片 3"/>
          <p:cNvPicPr>
            <a:picLocks noChangeAspect="1" noChangeArrowheads="1"/>
          </p:cNvPicPr>
          <p:nvPr userDrawn="1"/>
        </p:nvPicPr>
        <p:blipFill>
          <a:blip r:embed="rId3"/>
          <a:srcRect l="-2287" t="32536" b="8661"/>
          <a:stretch>
            <a:fillRect/>
          </a:stretch>
        </p:blipFill>
        <p:spPr bwMode="auto">
          <a:xfrm>
            <a:off x="10349231" y="5886844"/>
            <a:ext cx="1772285" cy="8942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1"/>
            <a:ext cx="4114800" cy="36518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1"/>
            <a:ext cx="2743200" cy="365189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7145"/>
            <a:ext cx="54864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7145"/>
            <a:ext cx="3657600" cy="48586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素养目标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8"/>
          <p:cNvSpPr txBox="1"/>
          <p:nvPr userDrawn="1"/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/>
          <p:nvPr userDrawn="1"/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课后作业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file:///D:\qq&#25991;&#20214;\712321467\Image\C2C\Image2\%7b75232B38-A165-1FB7-499C-2E1C792CACB5%7d.png" TargetMode="Externa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tags" Target="../tags/tag5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3.png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6.png"/><Relationship Id="rId13" Type="http://schemas.openxmlformats.org/officeDocument/2006/relationships/image" Target="../media/image5.jpe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7" Type="http://schemas.openxmlformats.org/officeDocument/2006/relationships/theme" Target="../theme/theme6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7" Type="http://schemas.openxmlformats.org/officeDocument/2006/relationships/theme" Target="../theme/theme7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7" Type="http://schemas.openxmlformats.org/officeDocument/2006/relationships/theme" Target="../theme/theme8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99.xml"/><Relationship Id="rId7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7" Type="http://schemas.openxmlformats.org/officeDocument/2006/relationships/theme" Target="../theme/theme9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 noChangeArrowheads="1"/>
          </p:cNvPicPr>
          <p:nvPr userDrawn="1"/>
        </p:nvPicPr>
        <p:blipFill>
          <a:blip r:embed="rId11"/>
          <a:srcRect l="-2287" t="32536" b="8661"/>
          <a:stretch>
            <a:fillRect/>
          </a:stretch>
        </p:blipFill>
        <p:spPr bwMode="auto">
          <a:xfrm>
            <a:off x="10349231" y="5886844"/>
            <a:ext cx="1772285" cy="8942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76" y="0"/>
            <a:ext cx="1569924" cy="623999"/>
          </a:xfrm>
          <a:prstGeom prst="rect">
            <a:avLst/>
          </a:prstGeom>
        </p:spPr>
      </p:pic>
      <p:sp>
        <p:nvSpPr>
          <p:cNvPr id="11" name="文本框 2"/>
          <p:cNvSpPr txBox="1"/>
          <p:nvPr userDrawn="1"/>
        </p:nvSpPr>
        <p:spPr>
          <a:xfrm>
            <a:off x="6925233" y="33716"/>
            <a:ext cx="376809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665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1.1 </a:t>
            </a:r>
            <a:r>
              <a:rPr lang="zh-CN" altLang="en-US" sz="2665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物质的变化和性质</a:t>
            </a:r>
            <a:r>
              <a:rPr lang="en-US" altLang="zh-CN" sz="2665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endParaRPr lang="en-US" altLang="zh-CN" sz="2665" b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585" indent="-286385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文本框 1025"/>
          <p:cNvSpPr txBox="1"/>
          <p:nvPr/>
        </p:nvSpPr>
        <p:spPr>
          <a:xfrm>
            <a:off x="0" y="6604000"/>
            <a:ext cx="253238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lvl="0" indent="0"/>
            <a:r>
              <a:rPr lang="en-US" altLang="zh-CN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Copyright 2004-2015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4274" name="组合 6"/>
          <p:cNvGrpSpPr/>
          <p:nvPr/>
        </p:nvGrpSpPr>
        <p:grpSpPr>
          <a:xfrm>
            <a:off x="0" y="5470525"/>
            <a:ext cx="12192000" cy="1387475"/>
            <a:chOff x="0" y="5470524"/>
            <a:chExt cx="9144000" cy="1387476"/>
          </a:xfrm>
        </p:grpSpPr>
        <p:sp>
          <p:nvSpPr>
            <p:cNvPr id="8" name="圆角矩形 7"/>
            <p:cNvSpPr/>
            <p:nvPr/>
          </p:nvSpPr>
          <p:spPr>
            <a:xfrm>
              <a:off x="0" y="6515100"/>
              <a:ext cx="9144000" cy="342900"/>
            </a:xfrm>
            <a:prstGeom prst="roundRect">
              <a:avLst/>
            </a:prstGeom>
            <a:solidFill>
              <a:srgbClr val="00800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4276" name="Picture 2" descr="technical-drawi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07300" y="5470524"/>
              <a:ext cx="1308100" cy="9810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4199467" y="6488113"/>
            <a:ext cx="799253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b="0">
                <a:latin typeface="Arial" panose="020B0604020202020204" pitchFamily="34" charset="0"/>
              </a:rPr>
              <a:t>湖北鸿鹄志文化传媒有限公司</a:t>
            </a:r>
            <a:r>
              <a:rPr lang="en-US" altLang="zh-CN" b="0">
                <a:latin typeface="Arial" panose="020B0604020202020204" pitchFamily="34" charset="0"/>
              </a:rPr>
              <a:t>——</a:t>
            </a:r>
            <a:r>
              <a:rPr lang="zh-CN" altLang="en-US" b="0">
                <a:latin typeface="Arial" panose="020B0604020202020204" pitchFamily="34" charset="0"/>
              </a:rPr>
              <a:t>助您成功</a:t>
            </a:r>
            <a:endParaRPr lang="zh-CN" altLang="en-US" b="0">
              <a:latin typeface="Arial" panose="020B0604020202020204" pitchFamily="34" charset="0"/>
            </a:endParaRPr>
          </a:p>
        </p:txBody>
      </p:sp>
      <p:pic>
        <p:nvPicPr>
          <p:cNvPr id="54278" name="图片 0" descr="LOGO转.tif"/>
          <p:cNvPicPr>
            <a:picLocks noChangeAspect="1"/>
          </p:cNvPicPr>
          <p:nvPr/>
        </p:nvPicPr>
        <p:blipFill>
          <a:blip r:embed="rId14"/>
          <a:srcRect t="76842" r="-1700"/>
          <a:stretch>
            <a:fillRect/>
          </a:stretch>
        </p:blipFill>
        <p:spPr>
          <a:xfrm>
            <a:off x="8612717" y="0"/>
            <a:ext cx="3579283" cy="36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框 1025"/>
          <p:cNvSpPr txBox="1"/>
          <p:nvPr/>
        </p:nvSpPr>
        <p:spPr>
          <a:xfrm>
            <a:off x="0" y="6604000"/>
            <a:ext cx="253238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lvl="0"/>
            <a:r>
              <a:rPr lang="en-US" altLang="zh-CN" sz="1000">
                <a:solidFill>
                  <a:schemeClr val="bg1"/>
                </a:solidFill>
                <a:latin typeface="宋体" panose="02010600030101010101" pitchFamily="2" charset="-122"/>
              </a:rPr>
              <a:t>Copyright 2004-2015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102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8676" name="日期占位符 2867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8677" name="页脚占位符 2867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8678" name="灯片编号占位符 2867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8679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679960" y="59116"/>
            <a:ext cx="1440011" cy="56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线连接符 10"/>
          <p:cNvCxnSpPr/>
          <p:nvPr/>
        </p:nvCxnSpPr>
        <p:spPr>
          <a:xfrm>
            <a:off x="2117" y="542749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74"/>
          <p:cNvSpPr>
            <a:spLocks noChangeAspect="1" noEditPoints="1"/>
          </p:cNvSpPr>
          <p:nvPr/>
        </p:nvSpPr>
        <p:spPr bwMode="auto">
          <a:xfrm>
            <a:off x="128055" y="74048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845321" y="65037"/>
            <a:ext cx="291655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11.3 </a:t>
            </a:r>
            <a:r>
              <a:rPr lang="zh-CN" altLang="en-US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动能和势能</a:t>
            </a:r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665" b="1">
              <a:solidFill>
                <a:srgbClr val="F07474">
                  <a:lumMod val="50000"/>
                </a:srgb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3709" y="6382247"/>
            <a:ext cx="11841465" cy="475753"/>
            <a:chOff x="265282" y="4786685"/>
            <a:chExt cx="8881099" cy="35681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noFill/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3585" indent="-286385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679960" y="59116"/>
            <a:ext cx="1440011" cy="56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线连接符 10"/>
          <p:cNvCxnSpPr/>
          <p:nvPr/>
        </p:nvCxnSpPr>
        <p:spPr>
          <a:xfrm>
            <a:off x="2117" y="542749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74"/>
          <p:cNvSpPr>
            <a:spLocks noChangeAspect="1" noEditPoints="1"/>
          </p:cNvSpPr>
          <p:nvPr/>
        </p:nvSpPr>
        <p:spPr bwMode="auto">
          <a:xfrm>
            <a:off x="128055" y="74048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069469" y="0"/>
            <a:ext cx="359854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11.4 </a:t>
            </a:r>
            <a:r>
              <a:rPr lang="zh-CN" altLang="en-US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机械能及其转化</a:t>
            </a:r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665" b="1">
              <a:solidFill>
                <a:srgbClr val="F07474">
                  <a:lumMod val="50000"/>
                </a:srgb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3709" y="6382247"/>
            <a:ext cx="11841465" cy="475753"/>
            <a:chOff x="265282" y="4786685"/>
            <a:chExt cx="8881099" cy="35681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noFill/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3585" indent="-286385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679960" y="59116"/>
            <a:ext cx="1440011" cy="56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线连接符 10"/>
          <p:cNvCxnSpPr/>
          <p:nvPr/>
        </p:nvCxnSpPr>
        <p:spPr>
          <a:xfrm>
            <a:off x="2117" y="542749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74"/>
          <p:cNvSpPr>
            <a:spLocks noChangeAspect="1" noEditPoints="1"/>
          </p:cNvSpPr>
          <p:nvPr/>
        </p:nvSpPr>
        <p:spPr bwMode="auto">
          <a:xfrm>
            <a:off x="128055" y="74048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9219692" y="59116"/>
            <a:ext cx="15525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11.1 </a:t>
            </a:r>
            <a:r>
              <a:rPr lang="zh-CN" altLang="en-US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功</a:t>
            </a:r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665" b="1">
              <a:solidFill>
                <a:srgbClr val="F07474">
                  <a:lumMod val="50000"/>
                </a:srgb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3709" y="6382247"/>
            <a:ext cx="11841465" cy="475753"/>
            <a:chOff x="265282" y="4786685"/>
            <a:chExt cx="8881099" cy="35681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noFill/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3585" indent="-286385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679960" y="59116"/>
            <a:ext cx="1440011" cy="56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线连接符 10"/>
          <p:cNvCxnSpPr/>
          <p:nvPr/>
        </p:nvCxnSpPr>
        <p:spPr>
          <a:xfrm>
            <a:off x="2117" y="542749"/>
            <a:ext cx="26754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74"/>
          <p:cNvSpPr>
            <a:spLocks noChangeAspect="1" noEditPoints="1"/>
          </p:cNvSpPr>
          <p:nvPr/>
        </p:nvSpPr>
        <p:spPr bwMode="auto">
          <a:xfrm>
            <a:off x="128055" y="74048"/>
            <a:ext cx="480484" cy="425451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850863" y="59875"/>
            <a:ext cx="189357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11.2 </a:t>
            </a:r>
            <a:r>
              <a:rPr lang="zh-CN" altLang="en-US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</a:rPr>
              <a:t>功率</a:t>
            </a:r>
            <a:r>
              <a:rPr lang="en-US" altLang="zh-CN" sz="2665" b="1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665" b="1">
              <a:solidFill>
                <a:srgbClr val="F07474">
                  <a:lumMod val="50000"/>
                </a:srgb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3709" y="6382247"/>
            <a:ext cx="11841465" cy="475753"/>
            <a:chOff x="265282" y="4786685"/>
            <a:chExt cx="8881099" cy="35681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noFill/>
            <a:ln w="28575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3585" indent="-286385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05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05.xml"/><Relationship Id="rId2" Type="http://schemas.openxmlformats.org/officeDocument/2006/relationships/image" Target="../media/image23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05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&#20570;&#21151;&#30340;&#24555;&#24930;.sw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5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02385" y="1594485"/>
            <a:ext cx="9471660" cy="2338070"/>
          </a:xfrm>
          <a:prstGeom prst="rect">
            <a:avLst/>
          </a:prstGeom>
          <a:noFill/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spc="-500" smtClean="0">
                <a:solidFill>
                  <a:schemeClr val="bg1">
                    <a:lumMod val="50000"/>
                  </a:schemeClr>
                </a:solidFill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3.3  </a:t>
            </a:r>
            <a:r>
              <a:rPr lang="zh-CN" altLang="en-US" sz="8000" spc="-500" smtClean="0">
                <a:solidFill>
                  <a:schemeClr val="bg1">
                    <a:lumMod val="50000"/>
                  </a:schemeClr>
                </a:solidFill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能量转化的量度</a:t>
            </a:r>
            <a:endParaRPr lang="zh-CN" altLang="en-US" sz="8000" spc="-500" smtClean="0">
              <a:solidFill>
                <a:schemeClr val="bg1">
                  <a:lumMod val="50000"/>
                </a:schemeClr>
              </a:solidFill>
              <a:uFillTx/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ctr"/>
            <a:r>
              <a:rPr lang="zh-CN" altLang="en-US" sz="6600" spc="-500" smtClean="0">
                <a:solidFill>
                  <a:schemeClr val="bg1">
                    <a:lumMod val="50000"/>
                  </a:schemeClr>
                </a:solidFill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（第二课时）</a:t>
            </a:r>
            <a:endParaRPr lang="zh-CN" altLang="en-US" sz="6600" spc="-500" smtClean="0">
              <a:solidFill>
                <a:schemeClr val="bg1">
                  <a:lumMod val="50000"/>
                </a:schemeClr>
              </a:solidFill>
              <a:uFillTx/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6086" name="文本框 46085"/>
          <p:cNvSpPr txBox="1"/>
          <p:nvPr/>
        </p:nvSpPr>
        <p:spPr>
          <a:xfrm>
            <a:off x="526627" y="923713"/>
            <a:ext cx="10750127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例题  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大石头质量为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 t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，起重机的吊钩在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 s 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内将大石头匀速提升了 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 m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，起重机提升大石头的功率是多少？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6087" name="矩形 46086"/>
          <p:cNvSpPr/>
          <p:nvPr/>
        </p:nvSpPr>
        <p:spPr>
          <a:xfrm>
            <a:off x="425873" y="2172176"/>
            <a:ext cx="11633200" cy="3220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ts val="488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 ：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因为起重机匀速，大石头的拉力与大石头所受的重力相等，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88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mg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6×10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kg×10 N/kg = </a:t>
            </a:r>
            <a:r>
              <a:rPr lang="en-US" altLang="zh-CN" sz="3200" b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sz="3200" b="1" baseline="3000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88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石头在拉力方向上移动的距离 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=1m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88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拉力做的功是：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Fs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3200" b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6×10</a:t>
            </a:r>
            <a:r>
              <a:rPr lang="en-US" altLang="zh-CN" sz="3200" b="1" baseline="3000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×1 m = 6×10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J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88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起重机提升大石头的功率是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6088" name="对象 46087"/>
          <p:cNvGraphicFramePr>
            <a:graphicFrameLocks noChangeAspect="1"/>
          </p:cNvGraphicFramePr>
          <p:nvPr/>
        </p:nvGraphicFramePr>
        <p:xfrm>
          <a:off x="4238413" y="5392274"/>
          <a:ext cx="5901267" cy="119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1930400" imgH="457200" progId="Equation.DSMT4">
                  <p:embed/>
                </p:oleObj>
              </mc:Choice>
              <mc:Fallback>
                <p:oleObj name="" r:id="rId1" imgW="1930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38413" y="5392274"/>
                        <a:ext cx="5901267" cy="11912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60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思维拓展</a:t>
            </a:r>
            <a:endParaRPr lang="zh-CN" alt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080347" y="1113671"/>
            <a:ext cx="10280651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物体受拉力</a:t>
            </a: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，沿拉力方向做匀速直线运动时，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1" hangingPunct="1"/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则拉力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的功率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9939" name="Object 5"/>
          <p:cNvGraphicFramePr>
            <a:graphicFrameLocks noChangeAspect="1"/>
          </p:cNvGraphicFramePr>
          <p:nvPr/>
        </p:nvGraphicFramePr>
        <p:xfrm>
          <a:off x="4227124" y="1834627"/>
          <a:ext cx="4770165" cy="114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" imgW="60960000" imgH="14630400" progId="Equation.DSMT4">
                  <p:embed/>
                </p:oleObj>
              </mc:Choice>
              <mc:Fallback>
                <p:oleObj name="Equation" r:id="rId1" imgW="60960000" imgH="14630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27124" y="1834627"/>
                        <a:ext cx="4770165" cy="114557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270864" y="3014321"/>
            <a:ext cx="11453707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想一想：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汽车爬坡、拖拉机耕地，为了增大牵引力，车辆的运动速度都很小。你能解释吗？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2672" y="4666959"/>
            <a:ext cx="11121308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根据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Fv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可知，在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发动机的功率一定时，要增大牵引力，就必须降低行车速度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/>
      <p:bldP spid="208898" grpId="0" bldLvl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  <a:endParaRPr lang="zh-CN" altLang="en-US"/>
          </a:p>
        </p:txBody>
      </p:sp>
      <p:pic>
        <p:nvPicPr>
          <p:cNvPr id="1119" name="11204a.EPS" descr="id:2147516845;FounderCES"/>
          <p:cNvPicPr>
            <a:picLocks noChangeAspect="1"/>
          </p:cNvPicPr>
          <p:nvPr/>
        </p:nvPicPr>
        <p:blipFill>
          <a:blip r:embed="rId1"/>
          <a:srcRect l="9914" r="9572"/>
          <a:stretch>
            <a:fillRect/>
          </a:stretch>
        </p:blipFill>
        <p:spPr>
          <a:xfrm>
            <a:off x="438997" y="1790912"/>
            <a:ext cx="11314853" cy="38116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基础巩固题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0175" y="1744945"/>
            <a:ext cx="11967211" cy="2573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 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下列四组数据给出了4个力做功与做功所用的时间，其中功率最大的是（　　）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84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A．40 J，8 s                                            B．80 J，8s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fontAlgn="auto">
              <a:lnSpc>
                <a:spcPts val="484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C．80 J，10 s                                          D．90 J，10 s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3843" y="2534716"/>
            <a:ext cx="454025" cy="7118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4478077" y="774505"/>
            <a:ext cx="3306233" cy="604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5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5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基础巩固题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96807" y="1504527"/>
            <a:ext cx="10948247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一位父亲与他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岁的儿子磊磊一起上楼回家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下列说法中错误的是</a:t>
            </a: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endParaRPr 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A.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爬相同的楼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梯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儿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子体重小做的功少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B.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爬相同的楼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梯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父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亲体重大做的功多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C.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爬相同的楼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梯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儿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子比父亲先到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达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儿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子的功率一定大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D.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爬相同的楼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梯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父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亲比儿子先到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达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父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亲的功率一定大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50667" y="2181921"/>
            <a:ext cx="476250" cy="7118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478077" y="774505"/>
            <a:ext cx="3306233" cy="604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5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5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基础巩固题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5760" y="1507279"/>
            <a:ext cx="11710035" cy="4523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如图所示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要粗测小明同学做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引体向上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时的功率。下面所列的物理量中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不需要测量的是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(　　)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 他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的质量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 单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杠的高度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 每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次身体上升的高度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 做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“引体向上”的时间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0324" y="2420196"/>
            <a:ext cx="454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22" name="11206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20" y="2888567"/>
            <a:ext cx="3076787" cy="2980787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46785" y="3343304"/>
          <a:ext cx="3158088" cy="125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2" imgW="36880800" imgH="14630400" progId="Equation.DSMT4">
                  <p:embed/>
                </p:oleObj>
              </mc:Choice>
              <mc:Fallback>
                <p:oleObj name="Equation" r:id="rId2" imgW="36880800" imgH="14630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46785" y="3343304"/>
                        <a:ext cx="3158088" cy="125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基础巩固题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3821" y="1524364"/>
            <a:ext cx="11698393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中考体育测试的跳绳项目中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某同学在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 min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内跳了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180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次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每次跳的高度大约为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 cm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。他跳绳时的功率大约为</a:t>
            </a: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endParaRPr 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A. 1 000 W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　　　　　　　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B. 100 W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C. 10 W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	                                       D. 1 W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06919" y="2374629"/>
            <a:ext cx="454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基础巩固题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6220" y="1210159"/>
            <a:ext cx="11772053" cy="5507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 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图1所示，水平路面由三段长度相等的粗糙区域组成。在2N水平拉力</a:t>
            </a:r>
            <a:r>
              <a:rPr lang="zh-CN" altLang="en-US" sz="32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的作用下，物块（体积忽略不计）从区域①的最左端由静止开始运动，在刚进入区域③时撤去拉力，物块最终停在区域③的最右端。图2为物块在区域①和②上运动的</a:t>
            </a:r>
            <a:r>
              <a:rPr lang="zh-CN" altLang="en-US" sz="32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图象，则                              （　　）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A．区域①路面的粗糙程度</a:t>
            </a:r>
            <a:endParaRPr lang="en-US" altLang="zh-CN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比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②的大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B．拉力在区域①中做功的</a:t>
            </a:r>
            <a:endParaRPr lang="en-US" altLang="zh-CN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功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率比②的小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C．物块在区域①上所受的摩擦力等于2N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D．物块在区域③上运动的时间可能为1s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4332" y="3111889"/>
            <a:ext cx="5556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2145" r="2939" b="13920"/>
          <a:stretch>
            <a:fillRect/>
          </a:stretch>
        </p:blipFill>
        <p:spPr>
          <a:xfrm>
            <a:off x="5367559" y="3419665"/>
            <a:ext cx="6640715" cy="1756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57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2440" y="828040"/>
            <a:ext cx="2935605" cy="2763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1" descr="Img2587379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30" y="945515"/>
            <a:ext cx="3032125" cy="2646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00430" y="3904615"/>
            <a:ext cx="91992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    </a:t>
            </a:r>
            <a:r>
              <a:rPr lang="zh-CN" altLang="en-US" sz="4000" b="1">
                <a:solidFill>
                  <a:schemeClr val="tx1"/>
                </a:solidFill>
              </a:rPr>
              <a:t>运动员第一次将</a:t>
            </a:r>
            <a:r>
              <a:rPr lang="en-US" altLang="zh-CN" sz="4000" b="1">
                <a:solidFill>
                  <a:schemeClr val="tx1"/>
                </a:solidFill>
              </a:rPr>
              <a:t>60kg</a:t>
            </a:r>
            <a:r>
              <a:rPr lang="zh-CN" altLang="en-US" sz="4000" b="1">
                <a:solidFill>
                  <a:schemeClr val="tx1"/>
                </a:solidFill>
              </a:rPr>
              <a:t>的杠铃举高</a:t>
            </a:r>
            <a:r>
              <a:rPr lang="en-US" altLang="zh-CN" sz="4000" b="1">
                <a:solidFill>
                  <a:schemeClr val="tx1"/>
                </a:solidFill>
              </a:rPr>
              <a:t>2m</a:t>
            </a:r>
            <a:r>
              <a:rPr lang="zh-CN" altLang="en-US" sz="4000" b="1">
                <a:solidFill>
                  <a:schemeClr val="tx1"/>
                </a:solidFill>
              </a:rPr>
              <a:t>，用时</a:t>
            </a:r>
            <a:r>
              <a:rPr lang="en-US" altLang="zh-CN" sz="4000" b="1">
                <a:solidFill>
                  <a:schemeClr val="tx1"/>
                </a:solidFill>
              </a:rPr>
              <a:t>15s</a:t>
            </a:r>
            <a:r>
              <a:rPr lang="zh-CN" altLang="en-US" sz="4000" b="1">
                <a:solidFill>
                  <a:schemeClr val="tx1"/>
                </a:solidFill>
              </a:rPr>
              <a:t>，第二次举起到相同的高度用时</a:t>
            </a:r>
            <a:r>
              <a:rPr lang="en-US" altLang="zh-CN" sz="4000" b="1">
                <a:solidFill>
                  <a:schemeClr val="tx1"/>
                </a:solidFill>
              </a:rPr>
              <a:t>20s</a:t>
            </a:r>
            <a:r>
              <a:rPr lang="zh-CN" altLang="en-US" sz="4000" b="1">
                <a:solidFill>
                  <a:schemeClr val="tx1"/>
                </a:solidFill>
              </a:rPr>
              <a:t>，两次做功是否一样多？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5" y="5842635"/>
            <a:ext cx="109131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两次做功是否一样快？做功的快慢如何比较？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思考与讨论</a:t>
            </a:r>
            <a:endParaRPr lang="zh-CN" altLang="en-US"/>
          </a:p>
        </p:txBody>
      </p:sp>
      <p:pic>
        <p:nvPicPr>
          <p:cNvPr id="40" name="图片 39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01" y="1065118"/>
            <a:ext cx="3780639" cy="22176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0447" y="1431588"/>
            <a:ext cx="1879320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做相同的功，用时短的，做功快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1" y="1275303"/>
            <a:ext cx="3780639" cy="22176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8432" y="3524468"/>
            <a:ext cx="4574612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algn="ctr"/>
            <a:r>
              <a:rPr lang="zh-CN" altLang="en-US" sz="3200"/>
              <a:t>相等的时间，做功多的，做功快</a:t>
            </a:r>
            <a:endParaRPr lang="zh-CN" altLang="en-US" sz="3200"/>
          </a:p>
        </p:txBody>
      </p:sp>
      <p:pic>
        <p:nvPicPr>
          <p:cNvPr id="8" name="图片 7">
            <a:hlinkClick r:id="rId1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96" y="3865944"/>
            <a:ext cx="3590947" cy="2254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03028" y="4790227"/>
            <a:ext cx="5321300" cy="1753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做功多少和做功时间都不相同时，如何比较做功快慢呢？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91690" y="3147695"/>
            <a:ext cx="840740" cy="34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40kg</a:t>
            </a:r>
            <a:endParaRPr lang="en-US" altLang="zh-CN"/>
          </a:p>
        </p:txBody>
      </p:sp>
      <p:sp>
        <p:nvSpPr>
          <p:cNvPr id="21" name="圆角矩形 20"/>
          <p:cNvSpPr/>
          <p:nvPr/>
        </p:nvSpPr>
        <p:spPr>
          <a:xfrm>
            <a:off x="3620135" y="3147695"/>
            <a:ext cx="840740" cy="34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40kg</a:t>
            </a:r>
            <a:endParaRPr lang="en-US" altLang="zh-CN"/>
          </a:p>
        </p:txBody>
      </p:sp>
      <p:sp>
        <p:nvSpPr>
          <p:cNvPr id="22" name="圆角矩形 21"/>
          <p:cNvSpPr/>
          <p:nvPr/>
        </p:nvSpPr>
        <p:spPr>
          <a:xfrm>
            <a:off x="8295005" y="2879090"/>
            <a:ext cx="840740" cy="34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40kg</a:t>
            </a:r>
            <a:endParaRPr lang="en-US" altLang="zh-CN"/>
          </a:p>
        </p:txBody>
      </p:sp>
      <p:sp>
        <p:nvSpPr>
          <p:cNvPr id="37" name="圆角矩形 36"/>
          <p:cNvSpPr/>
          <p:nvPr/>
        </p:nvSpPr>
        <p:spPr>
          <a:xfrm>
            <a:off x="9788525" y="2879090"/>
            <a:ext cx="840740" cy="34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60kg</a:t>
            </a:r>
            <a:endParaRPr lang="en-US" altLang="zh-CN"/>
          </a:p>
        </p:txBody>
      </p:sp>
      <p:sp>
        <p:nvSpPr>
          <p:cNvPr id="38" name="圆角矩形 37"/>
          <p:cNvSpPr/>
          <p:nvPr/>
        </p:nvSpPr>
        <p:spPr>
          <a:xfrm>
            <a:off x="2779395" y="5715635"/>
            <a:ext cx="840740" cy="34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40kg</a:t>
            </a:r>
            <a:endParaRPr lang="en-US" altLang="zh-CN"/>
          </a:p>
        </p:txBody>
      </p:sp>
      <p:sp>
        <p:nvSpPr>
          <p:cNvPr id="39" name="圆角矩形 38"/>
          <p:cNvSpPr/>
          <p:nvPr/>
        </p:nvSpPr>
        <p:spPr>
          <a:xfrm>
            <a:off x="4361815" y="5715635"/>
            <a:ext cx="840740" cy="34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60kg</a:t>
            </a:r>
            <a:endParaRPr lang="en-US" altLang="zh-CN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8" grpId="0"/>
      <p:bldP spid="39" grpId="0"/>
      <p:bldP spid="9" grpId="0" bldLvl="0" animBg="1"/>
      <p:bldP spid="21" grpId="0"/>
      <p:bldP spid="2" grpId="0"/>
      <p:bldP spid="2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思考与讨论</a:t>
            </a:r>
            <a:endParaRPr lang="zh-CN" altLang="en-US"/>
          </a:p>
        </p:txBody>
      </p:sp>
      <p:sp>
        <p:nvSpPr>
          <p:cNvPr id="37891" name="Rectangle 2"/>
          <p:cNvSpPr/>
          <p:nvPr/>
        </p:nvSpPr>
        <p:spPr>
          <a:xfrm>
            <a:off x="639593" y="615274"/>
            <a:ext cx="10729807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甲、乙、丙三位同学分别搬砖到二楼，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每块砖重为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 N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，楼高为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 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他们搬砖的数量和所用的时间如下表：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7981" name="表格 37980"/>
          <p:cNvGraphicFramePr>
            <a:graphicFrameLocks noGrp="1"/>
          </p:cNvGraphicFramePr>
          <p:nvPr/>
        </p:nvGraphicFramePr>
        <p:xfrm>
          <a:off x="646218" y="2119630"/>
          <a:ext cx="10899140" cy="2618770"/>
        </p:xfrm>
        <a:graphic>
          <a:graphicData uri="http://schemas.openxmlformats.org/drawingml/2006/table">
            <a:tbl>
              <a:tblPr/>
              <a:tblGrid>
                <a:gridCol w="3066415"/>
                <a:gridCol w="2480310"/>
                <a:gridCol w="2627630"/>
                <a:gridCol w="2724785"/>
              </a:tblGrid>
              <a:tr h="57912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砖数（块）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做功（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38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时间（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71" name="圆角矩形 5"/>
          <p:cNvSpPr/>
          <p:nvPr/>
        </p:nvSpPr>
        <p:spPr>
          <a:xfrm>
            <a:off x="789429" y="4742906"/>
            <a:ext cx="5498253" cy="528320"/>
          </a:xfrm>
          <a:prstGeom prst="roundRect">
            <a:avLst>
              <a:gd name="adj" fmla="val 8579"/>
            </a:avLst>
          </a:prstGeom>
          <a:noFill/>
          <a:ln w="2540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甲、乙、丙做功分别是多少？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972" name="矩形 37971"/>
          <p:cNvSpPr/>
          <p:nvPr/>
        </p:nvSpPr>
        <p:spPr>
          <a:xfrm>
            <a:off x="4557818" y="3287183"/>
            <a:ext cx="115993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600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973" name="矩形 37972"/>
          <p:cNvSpPr/>
          <p:nvPr/>
        </p:nvSpPr>
        <p:spPr>
          <a:xfrm>
            <a:off x="9675072" y="3271943"/>
            <a:ext cx="115993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450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974" name="矩形 37973"/>
          <p:cNvSpPr/>
          <p:nvPr/>
        </p:nvSpPr>
        <p:spPr>
          <a:xfrm>
            <a:off x="7092738" y="3271943"/>
            <a:ext cx="115993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600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975" name="圆角矩形 5"/>
          <p:cNvSpPr/>
          <p:nvPr/>
        </p:nvSpPr>
        <p:spPr>
          <a:xfrm>
            <a:off x="6430854" y="4742906"/>
            <a:ext cx="4756573" cy="529167"/>
          </a:xfrm>
          <a:prstGeom prst="roundRect">
            <a:avLst>
              <a:gd name="adj" fmla="val 8579"/>
            </a:avLst>
          </a:prstGeom>
          <a:noFill/>
          <a:ln w="2540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甲、乙、丙做功谁最快？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839" y="5411398"/>
            <a:ext cx="5054321" cy="755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  <a:cs typeface="楷体" panose="02010609060101010101" charset="-122"/>
              </a:rPr>
              <a:t> 应选取同一标准进行比较。</a:t>
            </a:r>
            <a:endParaRPr lang="zh-CN" altLang="en-US" sz="3200" b="1">
              <a:solidFill>
                <a:srgbClr val="CC0000"/>
              </a:solidFill>
              <a:latin typeface="宋体" panose="02010600030101010101" pitchFamily="2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1" grpId="0"/>
      <p:bldP spid="37972" grpId="0"/>
      <p:bldP spid="37973" grpId="0"/>
      <p:bldP spid="37974" grpId="0"/>
      <p:bldP spid="3797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思考与讨论</a:t>
            </a:r>
            <a:endParaRPr lang="zh-CN" altLang="en-US"/>
          </a:p>
        </p:txBody>
      </p:sp>
      <p:sp>
        <p:nvSpPr>
          <p:cNvPr id="38924" name="AutoShape 59"/>
          <p:cNvSpPr/>
          <p:nvPr/>
        </p:nvSpPr>
        <p:spPr>
          <a:xfrm>
            <a:off x="6151228" y="978921"/>
            <a:ext cx="1620520" cy="278553"/>
          </a:xfrm>
          <a:prstGeom prst="rightArrow">
            <a:avLst>
              <a:gd name="adj1" fmla="val 50000"/>
              <a:gd name="adj2" fmla="val 17614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9048" name="表格 39047"/>
          <p:cNvGraphicFramePr>
            <a:graphicFrameLocks noGrp="1"/>
          </p:cNvGraphicFramePr>
          <p:nvPr/>
        </p:nvGraphicFramePr>
        <p:xfrm>
          <a:off x="735542" y="1890579"/>
          <a:ext cx="10721340" cy="3498215"/>
        </p:xfrm>
        <a:graphic>
          <a:graphicData uri="http://schemas.openxmlformats.org/drawingml/2006/table">
            <a:tbl>
              <a:tblPr/>
              <a:tblGrid>
                <a:gridCol w="4261485"/>
                <a:gridCol w="2200910"/>
                <a:gridCol w="2201545"/>
                <a:gridCol w="2057400"/>
              </a:tblGrid>
              <a:tr h="63246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46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砖数（块）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46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做功（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32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32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32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46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时间（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zh-CN" altLang="en-US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vert="horz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6" name="矩形 38955"/>
          <p:cNvSpPr/>
          <p:nvPr/>
        </p:nvSpPr>
        <p:spPr>
          <a:xfrm>
            <a:off x="5618268" y="3031886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600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57" name="矩形 38956"/>
          <p:cNvSpPr/>
          <p:nvPr/>
        </p:nvSpPr>
        <p:spPr>
          <a:xfrm>
            <a:off x="9956588" y="3031886"/>
            <a:ext cx="1140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450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58" name="矩形 38957"/>
          <p:cNvSpPr/>
          <p:nvPr/>
        </p:nvSpPr>
        <p:spPr>
          <a:xfrm>
            <a:off x="7760335" y="3031886"/>
            <a:ext cx="1140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600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89" name="矩形 38988"/>
          <p:cNvSpPr/>
          <p:nvPr/>
        </p:nvSpPr>
        <p:spPr>
          <a:xfrm>
            <a:off x="5618268" y="4507626"/>
            <a:ext cx="9575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90" name="矩形 38989"/>
          <p:cNvSpPr/>
          <p:nvPr/>
        </p:nvSpPr>
        <p:spPr>
          <a:xfrm>
            <a:off x="7991475" y="4507626"/>
            <a:ext cx="909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30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91" name="矩形 38990"/>
          <p:cNvSpPr/>
          <p:nvPr/>
        </p:nvSpPr>
        <p:spPr>
          <a:xfrm>
            <a:off x="9893088" y="4449206"/>
            <a:ext cx="1203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22.5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342" y="719081"/>
            <a:ext cx="5089313" cy="755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  <a:cs typeface="楷体" panose="02010609060101010101" charset="-122"/>
              </a:rPr>
              <a:t> 选取时间为标准进行比较</a:t>
            </a:r>
            <a:endParaRPr lang="zh-CN" altLang="en-US" sz="3200" b="1">
              <a:solidFill>
                <a:srgbClr val="CC0000"/>
              </a:solidFill>
              <a:latin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38994" name="流程图: 可选过程 38993"/>
          <p:cNvSpPr/>
          <p:nvPr/>
        </p:nvSpPr>
        <p:spPr>
          <a:xfrm>
            <a:off x="2035175" y="5611633"/>
            <a:ext cx="7974008" cy="612987"/>
          </a:xfrm>
          <a:prstGeom prst="flowChartAlternateProcess">
            <a:avLst/>
          </a:prstGeom>
          <a:solidFill>
            <a:srgbClr val="00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功与做功时间的比表示物体做功的快慢。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999" name="矩形 38998"/>
          <p:cNvSpPr/>
          <p:nvPr/>
        </p:nvSpPr>
        <p:spPr>
          <a:xfrm>
            <a:off x="3271308" y="4449206"/>
            <a:ext cx="1625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(J/min)</a:t>
            </a:r>
            <a:endParaRPr lang="en-US" altLang="zh-CN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93922" y="533458"/>
            <a:ext cx="2448560" cy="1225973"/>
            <a:chOff x="10378" y="955"/>
            <a:chExt cx="2892" cy="1448"/>
          </a:xfrm>
        </p:grpSpPr>
        <p:sp>
          <p:nvSpPr>
            <p:cNvPr id="2" name="矩形 1"/>
            <p:cNvSpPr/>
            <p:nvPr/>
          </p:nvSpPr>
          <p:spPr>
            <a:xfrm>
              <a:off x="10633" y="955"/>
              <a:ext cx="2524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所做的功</a:t>
              </a:r>
              <a:endParaRPr lang="zh-CN" altLang="en-US" sz="32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0633" y="1714"/>
              <a:ext cx="2524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做功时间</a:t>
              </a:r>
              <a:endParaRPr lang="zh-CN" altLang="en-US" sz="32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0378" y="1680"/>
              <a:ext cx="2892" cy="0"/>
            </a:xfrm>
            <a:prstGeom prst="line">
              <a:avLst/>
            </a:prstGeom>
            <a:ln w="28575" cmpd="sng">
              <a:solidFill>
                <a:srgbClr val="CC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10895" y="4196053"/>
            <a:ext cx="2448560" cy="1225973"/>
            <a:chOff x="10378" y="955"/>
            <a:chExt cx="2892" cy="1448"/>
          </a:xfrm>
        </p:grpSpPr>
        <p:sp>
          <p:nvSpPr>
            <p:cNvPr id="7" name="矩形 6"/>
            <p:cNvSpPr/>
            <p:nvPr/>
          </p:nvSpPr>
          <p:spPr>
            <a:xfrm>
              <a:off x="10633" y="955"/>
              <a:ext cx="2524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rgbClr val="CC0000"/>
                  </a:solidFill>
                  <a:latin typeface="楷体" panose="02010609060101010101" charset="-122"/>
                  <a:ea typeface="楷体" panose="02010609060101010101" charset="-122"/>
                </a:rPr>
                <a:t>所做的功</a:t>
              </a:r>
              <a:endParaRPr lang="zh-CN" altLang="en-US" sz="32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633" y="1714"/>
              <a:ext cx="2524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>
                  <a:solidFill>
                    <a:srgbClr val="CC0000"/>
                  </a:solidFill>
                  <a:latin typeface="楷体" panose="02010609060101010101" charset="-122"/>
                  <a:ea typeface="楷体" panose="02010609060101010101" charset="-122"/>
                </a:rPr>
                <a:t>做功时间</a:t>
              </a:r>
              <a:endParaRPr lang="zh-CN" altLang="en-US" sz="32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0378" y="1680"/>
              <a:ext cx="2892" cy="0"/>
            </a:xfrm>
            <a:prstGeom prst="line">
              <a:avLst/>
            </a:prstGeom>
            <a:ln w="28575" cmpd="sng">
              <a:solidFill>
                <a:srgbClr val="CC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89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89" grpId="0"/>
      <p:bldP spid="38990" grpId="0"/>
      <p:bldP spid="38991" grpId="0"/>
      <p:bldP spid="9" grpId="0"/>
      <p:bldP spid="38994" grpId="0"/>
      <p:bldP spid="389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功率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6" y="970245"/>
            <a:ext cx="1698625" cy="2350771"/>
          </a:xfrm>
          <a:prstGeom prst="rect">
            <a:avLst/>
          </a:prstGeom>
        </p:spPr>
      </p:pic>
      <p:sp>
        <p:nvSpPr>
          <p:cNvPr id="36867" name="Text Box 3"/>
          <p:cNvSpPr txBox="1"/>
          <p:nvPr/>
        </p:nvSpPr>
        <p:spPr>
          <a:xfrm>
            <a:off x="1754362" y="1120940"/>
            <a:ext cx="9755293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单位时间内所做的功叫作功率。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49160" name="Rectangle 8"/>
          <p:cNvSpPr/>
          <p:nvPr/>
        </p:nvSpPr>
        <p:spPr>
          <a:xfrm>
            <a:off x="3800475" y="2746798"/>
            <a:ext cx="242146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表达式：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830071" y="5581458"/>
            <a:ext cx="2762673" cy="682413"/>
          </a:xfrm>
          <a:prstGeom prst="rect">
            <a:avLst/>
          </a:prstGeom>
          <a:noFill/>
          <a:ln w="9525">
            <a:solidFill>
              <a:srgbClr val="00B050"/>
            </a:solidFill>
            <a:prstDash val="sysDot"/>
          </a:ln>
        </p:spPr>
        <p:txBody>
          <a:bodyPr lIns="92085" tIns="46042" rIns="92085" bIns="46042"/>
          <a:lstStyle/>
          <a:p>
            <a:pPr marL="342900" indent="-34290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kW= 10</a:t>
            </a:r>
            <a:r>
              <a:rPr lang="en-US" altLang="zh-CN" sz="3200" b="1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W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9185" name="组合 49184"/>
          <p:cNvGrpSpPr/>
          <p:nvPr/>
        </p:nvGrpSpPr>
        <p:grpSpPr>
          <a:xfrm>
            <a:off x="3399347" y="4051532"/>
            <a:ext cx="2260600" cy="582914"/>
            <a:chOff x="3402" y="2218"/>
            <a:chExt cx="1224" cy="367"/>
          </a:xfrm>
        </p:grpSpPr>
        <p:sp>
          <p:nvSpPr>
            <p:cNvPr id="49173" name="直接连接符 49172"/>
            <p:cNvSpPr/>
            <p:nvPr/>
          </p:nvSpPr>
          <p:spPr>
            <a:xfrm>
              <a:off x="3402" y="2422"/>
              <a:ext cx="544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49174" name="文本框 49173"/>
            <p:cNvSpPr txBox="1"/>
            <p:nvPr/>
          </p:nvSpPr>
          <p:spPr>
            <a:xfrm>
              <a:off x="3992" y="2218"/>
              <a:ext cx="634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焦耳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80" name="组合 49179"/>
          <p:cNvGrpSpPr/>
          <p:nvPr/>
        </p:nvGrpSpPr>
        <p:grpSpPr>
          <a:xfrm>
            <a:off x="3435754" y="4735638"/>
            <a:ext cx="1928707" cy="582814"/>
            <a:chOff x="3425" y="2591"/>
            <a:chExt cx="1044" cy="367"/>
          </a:xfrm>
        </p:grpSpPr>
        <p:sp>
          <p:nvSpPr>
            <p:cNvPr id="49175" name="文本框 49174"/>
            <p:cNvSpPr txBox="1"/>
            <p:nvPr/>
          </p:nvSpPr>
          <p:spPr>
            <a:xfrm>
              <a:off x="3970" y="2591"/>
              <a:ext cx="499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秒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6" name="直接连接符 49175"/>
            <p:cNvSpPr/>
            <p:nvPr/>
          </p:nvSpPr>
          <p:spPr>
            <a:xfrm>
              <a:off x="3425" y="2750"/>
              <a:ext cx="544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49187" name="组合 49186"/>
          <p:cNvGrpSpPr/>
          <p:nvPr/>
        </p:nvGrpSpPr>
        <p:grpSpPr>
          <a:xfrm>
            <a:off x="7729375" y="4364553"/>
            <a:ext cx="1600731" cy="583941"/>
            <a:chOff x="1355" y="2160"/>
            <a:chExt cx="867" cy="412"/>
          </a:xfrm>
        </p:grpSpPr>
        <p:sp>
          <p:nvSpPr>
            <p:cNvPr id="49177" name="直接连接符 49176"/>
            <p:cNvSpPr/>
            <p:nvPr/>
          </p:nvSpPr>
          <p:spPr>
            <a:xfrm flipV="1">
              <a:off x="1355" y="2390"/>
              <a:ext cx="191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49178" name="文本框 49177"/>
            <p:cNvSpPr txBox="1"/>
            <p:nvPr/>
          </p:nvSpPr>
          <p:spPr>
            <a:xfrm>
              <a:off x="1519" y="2160"/>
              <a:ext cx="703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瓦特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89" name="组合 49188"/>
          <p:cNvGrpSpPr/>
          <p:nvPr/>
        </p:nvGrpSpPr>
        <p:grpSpPr>
          <a:xfrm>
            <a:off x="5534640" y="4158522"/>
            <a:ext cx="2194735" cy="1025768"/>
            <a:chOff x="3696" y="2727"/>
            <a:chExt cx="1188" cy="431"/>
          </a:xfrm>
        </p:grpSpPr>
        <p:sp>
          <p:nvSpPr>
            <p:cNvPr id="49184" name="文本框 49183"/>
            <p:cNvSpPr txBox="1"/>
            <p:nvPr/>
          </p:nvSpPr>
          <p:spPr>
            <a:xfrm>
              <a:off x="3948" y="2814"/>
              <a:ext cx="936" cy="2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焦耳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秒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186" name="右大括号 49185"/>
            <p:cNvSpPr/>
            <p:nvPr/>
          </p:nvSpPr>
          <p:spPr>
            <a:xfrm>
              <a:off x="3696" y="2727"/>
              <a:ext cx="181" cy="431"/>
            </a:xfrm>
            <a:prstGeom prst="rightBrace">
              <a:avLst>
                <a:gd name="adj1" fmla="val 19843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9188" name="矩形 49187"/>
          <p:cNvSpPr/>
          <p:nvPr/>
        </p:nvSpPr>
        <p:spPr>
          <a:xfrm>
            <a:off x="9040687" y="4398665"/>
            <a:ext cx="192701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05755" y="2425912"/>
            <a:ext cx="3710093" cy="1225973"/>
            <a:chOff x="3867" y="2570"/>
            <a:chExt cx="4382" cy="1448"/>
          </a:xfrm>
        </p:grpSpPr>
        <p:sp>
          <p:nvSpPr>
            <p:cNvPr id="49172" name="文本框 49171"/>
            <p:cNvSpPr txBox="1"/>
            <p:nvPr/>
          </p:nvSpPr>
          <p:spPr>
            <a:xfrm>
              <a:off x="3867" y="2938"/>
              <a:ext cx="1702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功率</a:t>
              </a:r>
              <a:r>
                <a:rPr lang="en-US" altLang="zh-CN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=</a:t>
              </a:r>
              <a:endPara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357" y="2570"/>
              <a:ext cx="2892" cy="1448"/>
              <a:chOff x="10378" y="955"/>
              <a:chExt cx="2892" cy="144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0633" y="955"/>
                <a:ext cx="2524" cy="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</a:rPr>
                  <a:t>所做的功</a:t>
                </a:r>
                <a:endParaRPr lang="zh-CN" altLang="en-US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0633" y="1714"/>
                <a:ext cx="2524" cy="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</a:rPr>
                  <a:t>做功时间</a:t>
                </a:r>
                <a:endParaRPr lang="zh-CN" altLang="en-US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0378" y="1680"/>
                <a:ext cx="2892" cy="0"/>
              </a:xfrm>
              <a:prstGeom prst="line">
                <a:avLst/>
              </a:prstGeom>
              <a:ln w="28575" cmpd="sng">
                <a:solidFill>
                  <a:srgbClr val="CC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1534987" y="4069312"/>
            <a:ext cx="1757680" cy="1225973"/>
            <a:chOff x="4410" y="2570"/>
            <a:chExt cx="2076" cy="1448"/>
          </a:xfrm>
        </p:grpSpPr>
        <p:sp>
          <p:nvSpPr>
            <p:cNvPr id="15" name="文本框 14"/>
            <p:cNvSpPr txBox="1"/>
            <p:nvPr/>
          </p:nvSpPr>
          <p:spPr>
            <a:xfrm>
              <a:off x="4410" y="2932"/>
              <a:ext cx="983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 =</a:t>
              </a:r>
              <a:endPara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57" y="2570"/>
              <a:ext cx="1129" cy="1448"/>
              <a:chOff x="10378" y="955"/>
              <a:chExt cx="1129" cy="144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0490" y="955"/>
                <a:ext cx="965" cy="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</a:t>
                </a:r>
                <a:endParaRPr lang="en-US" altLang="zh-CN" sz="32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633" y="1714"/>
                <a:ext cx="874" cy="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endParaRPr lang="en-US" altLang="zh-CN" sz="32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10378" y="1679"/>
                <a:ext cx="938" cy="1"/>
              </a:xfrm>
              <a:prstGeom prst="line">
                <a:avLst/>
              </a:prstGeom>
              <a:ln w="28575" cmpd="sng">
                <a:solidFill>
                  <a:srgbClr val="CC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23"/>
          <p:cNvSpPr txBox="1"/>
          <p:nvPr/>
        </p:nvSpPr>
        <p:spPr>
          <a:xfrm>
            <a:off x="5659947" y="5650038"/>
            <a:ext cx="61451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1W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1s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做功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1J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，功率就是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1W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49160" grpId="0"/>
      <p:bldP spid="10" grpId="0"/>
      <p:bldP spid="4918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66395" y="1572260"/>
            <a:ext cx="10972165" cy="529590"/>
          </a:xfrm>
        </p:spPr>
        <p:txBody>
          <a:bodyPr/>
          <a:p>
            <a:r>
              <a:rPr lang="zh-CN" altLang="en-US" sz="4400">
                <a:solidFill>
                  <a:srgbClr val="FF0000"/>
                </a:solidFill>
              </a:rPr>
              <a:t>功率表示做功的快慢，不是多少，不是大小。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365" y="3510280"/>
            <a:ext cx="1018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功率大，做功快，功率小，做功慢。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功率</a:t>
            </a:r>
            <a:endParaRPr lang="zh-CN" altLang="en-US"/>
          </a:p>
        </p:txBody>
      </p:sp>
      <p:pic>
        <p:nvPicPr>
          <p:cNvPr id="60436" name="图片 60435" descr="3d123fcd9d2db94a0eb345c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0545" y="3048000"/>
            <a:ext cx="3810000" cy="285750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0427" name="图片 60426" descr="U574P461T5D216654F154DT20080816225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55" y="1210310"/>
            <a:ext cx="2436813" cy="3386138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0428" name="文本框 60427"/>
          <p:cNvSpPr txBox="1"/>
          <p:nvPr/>
        </p:nvSpPr>
        <p:spPr>
          <a:xfrm>
            <a:off x="1954213" y="3908425"/>
            <a:ext cx="23955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骑车功率约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 W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429" name="文本框 60428"/>
          <p:cNvSpPr txBox="1"/>
          <p:nvPr/>
        </p:nvSpPr>
        <p:spPr>
          <a:xfrm>
            <a:off x="4681538" y="5980113"/>
            <a:ext cx="2917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慢跑功率约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几十瓦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430" name="文本框 60429"/>
          <p:cNvSpPr txBox="1"/>
          <p:nvPr/>
        </p:nvSpPr>
        <p:spPr>
          <a:xfrm>
            <a:off x="6332538" y="666750"/>
            <a:ext cx="36623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百米飞人的功率可达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kW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0434" name="图片 60433" descr="A0006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74433"/>
            <a:ext cx="3886200" cy="2563812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  <p:bldP spid="60429" grpId="0"/>
      <p:bldP spid="604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功率</a:t>
            </a:r>
            <a:endParaRPr lang="zh-CN" altLang="en-US"/>
          </a:p>
        </p:txBody>
      </p:sp>
      <p:pic>
        <p:nvPicPr>
          <p:cNvPr id="103428" name="图片 103427" descr="0cce6cd2af6cc11d3af3cf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3284220"/>
            <a:ext cx="4724400" cy="320040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430" name="图片 103429" descr="c81329f18d382db2a40f523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09600"/>
            <a:ext cx="4800600" cy="331470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03431" name="文本框 103430"/>
          <p:cNvSpPr txBox="1"/>
          <p:nvPr/>
        </p:nvSpPr>
        <p:spPr>
          <a:xfrm>
            <a:off x="6629400" y="5638800"/>
            <a:ext cx="3505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功率可达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5 000 kW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433" name="文本框 103432"/>
          <p:cNvSpPr txBox="1"/>
          <p:nvPr/>
        </p:nvSpPr>
        <p:spPr>
          <a:xfrm>
            <a:off x="7232650" y="3981450"/>
            <a:ext cx="2187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电力机车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434" name="文本框 103433"/>
          <p:cNvSpPr txBox="1"/>
          <p:nvPr/>
        </p:nvSpPr>
        <p:spPr>
          <a:xfrm>
            <a:off x="3463925" y="2765425"/>
            <a:ext cx="1603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内燃机车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3" grpId="0"/>
      <p:bldP spid="10343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8.xml><?xml version="1.0" encoding="utf-8"?>
<p:tagLst xmlns:p="http://schemas.openxmlformats.org/presentationml/2006/main">
  <p:tag name="TIMING" val="|8.9|1.7|2.1|3.4|6.8|8.1|6.2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85fdd115-aa8f-4337-853b-29aca7eb1694"/>
  <p:tag name="COMMONDATA" val="eyJoZGlkIjoiMzhjMGRlZjUxYzk1MDA0ZTMwMTBlZmEyMTI1NDc1ZWM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heme/theme1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清风素材 https://12sc.taobao.com">
  <a:themeElements>
    <a:clrScheme name="自定义 7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D078A5"/>
      </a:accent1>
      <a:accent2>
        <a:srgbClr val="7E4460"/>
      </a:accent2>
      <a:accent3>
        <a:srgbClr val="F3D06C"/>
      </a:accent3>
      <a:accent4>
        <a:srgbClr val="F4445A"/>
      </a:accent4>
      <a:accent5>
        <a:srgbClr val="E4DBCD"/>
      </a:accent5>
      <a:accent6>
        <a:srgbClr val="515151"/>
      </a:accent6>
      <a:hlink>
        <a:srgbClr val="0563C1"/>
      </a:hlink>
      <a:folHlink>
        <a:srgbClr val="954F72"/>
      </a:folHlink>
    </a:clrScheme>
    <a:fontScheme name="htlaupaf">
      <a:majorFont>
        <a:latin typeface="Arial"/>
        <a:ea typeface="阿里巴巴普惠体 R"/>
        <a:cs typeface="Arial"/>
      </a:majorFont>
      <a:minorFont>
        <a:latin typeface="Arial"/>
        <a:ea typeface="阿里巴巴普惠体 R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世纪教育网精品课件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相交线第1课时（北京2中分校何鸾）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21世纪教育网精品课件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演示</Application>
  <PresentationFormat>宽屏</PresentationFormat>
  <Paragraphs>245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47" baseType="lpstr">
      <vt:lpstr>Arial</vt:lpstr>
      <vt:lpstr>宋体</vt:lpstr>
      <vt:lpstr>Wingdings</vt:lpstr>
      <vt:lpstr>Impact</vt:lpstr>
      <vt:lpstr>微软雅黑</vt:lpstr>
      <vt:lpstr>黑体</vt:lpstr>
      <vt:lpstr>Segoe Print</vt:lpstr>
      <vt:lpstr>华文行楷</vt:lpstr>
      <vt:lpstr>华文新魏</vt:lpstr>
      <vt:lpstr>阿里巴巴普惠体 R</vt:lpstr>
      <vt:lpstr>楷体</vt:lpstr>
      <vt:lpstr>Times New Roman</vt:lpstr>
      <vt:lpstr>Comic Sans MS</vt:lpstr>
      <vt:lpstr>仿宋</vt:lpstr>
      <vt:lpstr>Arial Unicode MS</vt:lpstr>
      <vt:lpstr>Calibri</vt:lpstr>
      <vt:lpstr>阿里巴巴普惠体 R</vt:lpstr>
      <vt:lpstr>1_《七彩课堂》课件模板（新）</vt:lpstr>
      <vt:lpstr>21世纪教育网精品课件模板</vt:lpstr>
      <vt:lpstr>相交线第1课时（北京2中分校何鸾）</vt:lpstr>
      <vt:lpstr>1_21世纪教育网精品课件模板</vt:lpstr>
      <vt:lpstr>自定义设计方案</vt:lpstr>
      <vt:lpstr>2_《七彩课堂》课件模板（新）</vt:lpstr>
      <vt:lpstr>3_《七彩课堂》课件模板（新）</vt:lpstr>
      <vt:lpstr>4_《七彩课堂》课件模板（新）</vt:lpstr>
      <vt:lpstr>5_《七彩课堂》课件模板（新）</vt:lpstr>
      <vt:lpstr>清风素材 https://12sc.taobao.com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不吃甜的小李</dc:creator>
  <cp:lastModifiedBy>黄胖胖</cp:lastModifiedBy>
  <cp:revision>136</cp:revision>
  <dcterms:created xsi:type="dcterms:W3CDTF">2020-07-27T08:34:00Z</dcterms:created>
  <dcterms:modified xsi:type="dcterms:W3CDTF">2022-10-31T12:07:48Z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84EB7F32F1F747139666D9150878EE43</vt:lpwstr>
  </property>
  <property fmtid="{D5CDD505-2E9C-101B-9397-08002B2CF9AE}" pid="3" name="KSOProductBuildVer">
    <vt:lpwstr>2052-11.1.0.12763</vt:lpwstr>
  </property>
</Properties>
</file>