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76" r:id="rId4"/>
    <p:sldId id="278" r:id="rId5"/>
    <p:sldId id="279" r:id="rId6"/>
    <p:sldId id="280" r:id="rId7"/>
    <p:sldId id="281" r:id="rId8"/>
    <p:sldId id="282" r:id="rId9"/>
    <p:sldId id="283"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Lst>
  <p:sldSz cx="12192000" cy="6858000"/>
  <p:notesSz cx="6858000" cy="9144000"/>
  <p:custDataLst>
    <p:tags r:id="rId27"/>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7124"/>
    <a:srgbClr val="EF7509"/>
    <a:srgbClr val="8CC5B1"/>
    <a:srgbClr val="202E4A"/>
    <a:srgbClr val="68BC9E"/>
    <a:srgbClr val="FEFEFE"/>
    <a:srgbClr val="009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p:restoredTop sz="94676"/>
  </p:normalViewPr>
  <p:slideViewPr>
    <p:cSldViewPr snapToGrid="0" showGuides="1">
      <p:cViewPr varScale="1">
        <p:scale>
          <a:sx n="108" d="100"/>
          <a:sy n="108" d="100"/>
        </p:scale>
        <p:origin x="-618" y="-78"/>
      </p:cViewPr>
      <p:guideLst>
        <p:guide orient="horz" pos="2159"/>
        <p:guide pos="3840"/>
      </p:guideLst>
    </p:cSldViewPr>
  </p:slideViewPr>
  <p:notesTextViewPr>
    <p:cViewPr>
      <p:scale>
        <a:sx n="1" d="1"/>
        <a:sy n="1" d="1"/>
      </p:scale>
      <p:origin x="0" y="0"/>
    </p:cViewPr>
  </p:notesTextViewPr>
  <p:sorterViewPr showFormatting="0">
    <p:cViewPr varScale="1">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en-US"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Content Placeholder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Content Placeholder 3"/>
          <p:cNvSpPr>
            <a:spLocks noGrp="1"/>
          </p:cNvSpPr>
          <p:nvPr>
            <p:ph sz="half" idx="2"/>
          </p:nvPr>
        </p:nvSpPr>
        <p:spPr>
          <a:xfrm>
            <a:off x="839789" y="2505075"/>
            <a:ext cx="515778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Content Placeholder 5"/>
          <p:cNvSpPr>
            <a:spLocks noGrp="1"/>
          </p:cNvSpPr>
          <p:nvPr>
            <p:ph sz="quarter" idx="4"/>
          </p:nvPr>
        </p:nvSpPr>
        <p:spPr>
          <a:xfrm>
            <a:off x="6172201" y="2505075"/>
            <a:ext cx="51831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en-US" noProof="1"/>
          </a:p>
        </p:txBody>
      </p:sp>
      <p:sp>
        <p:nvSpPr>
          <p:cNvPr id="3" name="Picture Placeholder 2"/>
          <p:cNvSpPr>
            <a:spLocks noGrp="1" noChangeAspect="1"/>
          </p:cNvSpPr>
          <p:nvPr>
            <p:ph type="pic" idx="1"/>
          </p:nvPr>
        </p:nvSpPr>
        <p:spPr>
          <a:xfrm>
            <a:off x="5183188" y="987427"/>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buFontTx/>
              <a:buNone/>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buFontTx/>
              <a:buNone/>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6.emf"/><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png"/><Relationship Id="rId5" Type="http://schemas.openxmlformats.org/officeDocument/2006/relationships/hyperlink" Target="SMA4.AVI" TargetMode="External"/><Relationship Id="rId4" Type="http://schemas.openxmlformats.org/officeDocument/2006/relationships/hyperlink" Target="SMA2.AVI" TargetMode="External"/><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7.jpeg"/><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1.emf"/><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矩形 35"/>
          <p:cNvSpPr>
            <a:spLocks noChangeArrowheads="1"/>
          </p:cNvSpPr>
          <p:nvPr/>
        </p:nvSpPr>
        <p:spPr bwMode="auto">
          <a:xfrm>
            <a:off x="3342640" y="2068195"/>
            <a:ext cx="6075680" cy="101473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6000" b="1" i="0" u="none" strike="noStrike" kern="1200" cap="none" spc="0" normalizeH="0" baseline="0" noProof="0" dirty="0">
                <a:ln>
                  <a:noFill/>
                </a:ln>
                <a:solidFill>
                  <a:schemeClr val="bg2">
                    <a:lumMod val="25000"/>
                  </a:schemeClr>
                </a:solidFill>
                <a:effectLst/>
                <a:uLnTx/>
                <a:uFillTx/>
                <a:latin typeface="思源黑体 CN Bold" pitchFamily="34" charset="-122"/>
                <a:ea typeface="思源黑体 CN Bold" pitchFamily="34" charset="-122"/>
                <a:cs typeface="+mn-cs"/>
                <a:sym typeface="+mn-ea"/>
              </a:rPr>
              <a:t>第一节 金属材料</a:t>
            </a:r>
            <a:endParaRPr kumimoji="0" lang="zh-CN" altLang="en-US" sz="6000" b="1" i="0" u="none" strike="noStrike" kern="1200" cap="none" spc="0" normalizeH="0" baseline="0" noProof="0" dirty="0">
              <a:ln>
                <a:noFill/>
              </a:ln>
              <a:solidFill>
                <a:schemeClr val="bg2">
                  <a:lumMod val="25000"/>
                </a:schemeClr>
              </a:solidFill>
              <a:effectLst/>
              <a:uLnTx/>
              <a:uFillTx/>
              <a:latin typeface="思源黑体 CN Bold" pitchFamily="34" charset="-122"/>
              <a:ea typeface="思源黑体 CN Bold" pitchFamily="34" charset="-122"/>
              <a:cs typeface="+mn-cs"/>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4338"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4339"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4340"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59393" name="文本框 12291"/>
          <p:cNvSpPr txBox="1"/>
          <p:nvPr/>
        </p:nvSpPr>
        <p:spPr>
          <a:xfrm>
            <a:off x="1384300" y="1614488"/>
            <a:ext cx="8305800" cy="523875"/>
          </a:xfrm>
          <a:prstGeom prst="rect">
            <a:avLst/>
          </a:prstGeom>
          <a:noFill/>
          <a:ln w="9525">
            <a:noFill/>
          </a:ln>
        </p:spPr>
        <p:txBody>
          <a:bodyPr>
            <a:spAutoFit/>
          </a:bodyPr>
          <a:p>
            <a:pPr>
              <a:spcBef>
                <a:spcPct val="50000"/>
              </a:spcBef>
            </a:pP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rPr>
              <a:t>钢：是最常见、</a:t>
            </a:r>
            <a:r>
              <a:rPr lang="zh-CN" altLang="en-US" sz="2800" b="1" dirty="0">
                <a:latin typeface="微软雅黑" panose="020B0503020204020204" pitchFamily="34" charset="-122"/>
                <a:ea typeface="微软雅黑" panose="020B0503020204020204" pitchFamily="34" charset="-122"/>
              </a:rPr>
              <a:t>应用最广的一种合金材料。</a:t>
            </a:r>
            <a:endParaRPr lang="zh-CN" altLang="en-US" sz="2800" b="1" dirty="0">
              <a:latin typeface="微软雅黑" panose="020B0503020204020204" pitchFamily="34" charset="-122"/>
              <a:ea typeface="微软雅黑" panose="020B0503020204020204" pitchFamily="34" charset="-122"/>
            </a:endParaRPr>
          </a:p>
        </p:txBody>
      </p:sp>
      <p:sp>
        <p:nvSpPr>
          <p:cNvPr id="12293" name="文本框 12292"/>
          <p:cNvSpPr txBox="1"/>
          <p:nvPr/>
        </p:nvSpPr>
        <p:spPr>
          <a:xfrm>
            <a:off x="1447800" y="2720975"/>
            <a:ext cx="9863138" cy="522288"/>
          </a:xfrm>
          <a:prstGeom prst="rect">
            <a:avLst/>
          </a:prstGeom>
          <a:noFill/>
          <a:ln w="9525">
            <a:noFill/>
          </a:ln>
        </p:spPr>
        <p:txBody>
          <a:bodyPr>
            <a:spAutoFit/>
          </a:bodyPr>
          <a:p>
            <a:pPr>
              <a:spcBef>
                <a:spcPct val="50000"/>
              </a:spcBef>
            </a:pPr>
            <a:r>
              <a:rPr lang="zh-CN" altLang="en-US" sz="2800" b="1" dirty="0">
                <a:solidFill>
                  <a:srgbClr val="0000CC"/>
                </a:solidFill>
                <a:latin typeface="微软雅黑" panose="020B0503020204020204" pitchFamily="34" charset="-122"/>
                <a:ea typeface="微软雅黑" panose="020B0503020204020204" pitchFamily="34" charset="-122"/>
              </a:rPr>
              <a:t>成分</a:t>
            </a:r>
            <a:r>
              <a:rPr lang="zh-CN" altLang="en-US" sz="2800" b="1" dirty="0">
                <a:latin typeface="微软雅黑" panose="020B0503020204020204" pitchFamily="34" charset="-122"/>
                <a:ea typeface="微软雅黑" panose="020B0503020204020204" pitchFamily="34" charset="-122"/>
              </a:rPr>
              <a:t>：一种由铁和碳等元素组成的合金，含碳量</a:t>
            </a:r>
            <a:r>
              <a:rPr lang="en-US" altLang="zh-CN" sz="2800" b="1" dirty="0">
                <a:latin typeface="微软雅黑" panose="020B0503020204020204" pitchFamily="34" charset="-122"/>
                <a:ea typeface="微软雅黑" panose="020B0503020204020204" pitchFamily="34" charset="-122"/>
              </a:rPr>
              <a:t>0.03%</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2% </a:t>
            </a:r>
            <a:endParaRPr lang="zh-CN" altLang="en-US" sz="2800" b="1" dirty="0">
              <a:latin typeface="微软雅黑" panose="020B0503020204020204" pitchFamily="34" charset="-122"/>
              <a:ea typeface="微软雅黑" panose="020B0503020204020204" pitchFamily="34" charset="-122"/>
            </a:endParaRPr>
          </a:p>
        </p:txBody>
      </p:sp>
      <p:sp>
        <p:nvSpPr>
          <p:cNvPr id="20487" name="左大括号 12293"/>
          <p:cNvSpPr/>
          <p:nvPr/>
        </p:nvSpPr>
        <p:spPr>
          <a:xfrm>
            <a:off x="1060450" y="2646363"/>
            <a:ext cx="387350" cy="2924175"/>
          </a:xfrm>
          <a:prstGeom prst="leftBrace">
            <a:avLst>
              <a:gd name="adj1" fmla="val 121940"/>
              <a:gd name="adj2" fmla="val 50000"/>
            </a:avLst>
          </a:prstGeom>
          <a:noFill/>
          <a:ln w="38100" cap="flat" cmpd="sng">
            <a:solidFill>
              <a:srgbClr val="FF0000"/>
            </a:solidFill>
            <a:prstDash val="solid"/>
            <a:headEnd type="none" w="med" len="med"/>
            <a:tailEnd type="none" w="med" len="med"/>
          </a:ln>
        </p:spPr>
        <p:txBody>
          <a:bodyPr/>
          <a:p>
            <a:endParaRPr lang="zh-CN" altLang="en-US" sz="2400" b="1" dirty="0">
              <a:latin typeface="微软雅黑" panose="020B0503020204020204" pitchFamily="34" charset="-122"/>
              <a:ea typeface="微软雅黑" panose="020B0503020204020204" pitchFamily="34" charset="-122"/>
            </a:endParaRPr>
          </a:p>
        </p:txBody>
      </p:sp>
      <p:sp>
        <p:nvSpPr>
          <p:cNvPr id="12295" name="文本框 12294"/>
          <p:cNvSpPr txBox="1"/>
          <p:nvPr/>
        </p:nvSpPr>
        <p:spPr>
          <a:xfrm>
            <a:off x="1384300" y="3568700"/>
            <a:ext cx="8534400" cy="522288"/>
          </a:xfrm>
          <a:prstGeom prst="rect">
            <a:avLst/>
          </a:prstGeom>
          <a:noFill/>
          <a:ln w="9525">
            <a:noFill/>
          </a:ln>
        </p:spPr>
        <p:txBody>
          <a:bodyPr>
            <a:spAutoFit/>
          </a:bodyPr>
          <a:p>
            <a:pPr>
              <a:spcBef>
                <a:spcPct val="50000"/>
              </a:spcBef>
            </a:pPr>
            <a:r>
              <a:rPr lang="zh-CN" altLang="en-US" sz="2800" b="1" dirty="0">
                <a:solidFill>
                  <a:srgbClr val="0000CC"/>
                </a:solidFill>
                <a:latin typeface="微软雅黑" panose="020B0503020204020204" pitchFamily="34" charset="-122"/>
                <a:ea typeface="微软雅黑" panose="020B0503020204020204" pitchFamily="34" charset="-122"/>
              </a:rPr>
              <a:t>机械性能好</a:t>
            </a:r>
            <a:r>
              <a:rPr lang="zh-CN" altLang="en-US" sz="2800" b="1" dirty="0">
                <a:latin typeface="微软雅黑" panose="020B0503020204020204" pitchFamily="34" charset="-122"/>
                <a:ea typeface="微软雅黑" panose="020B0503020204020204" pitchFamily="34" charset="-122"/>
              </a:rPr>
              <a:t>：质坚硬、有弹性和延展性。</a:t>
            </a:r>
            <a:endParaRPr lang="zh-CN" altLang="en-US" sz="2800" b="1" dirty="0">
              <a:latin typeface="微软雅黑" panose="020B0503020204020204" pitchFamily="34" charset="-122"/>
              <a:ea typeface="微软雅黑" panose="020B0503020204020204" pitchFamily="34" charset="-122"/>
            </a:endParaRPr>
          </a:p>
        </p:txBody>
      </p:sp>
      <p:sp>
        <p:nvSpPr>
          <p:cNvPr id="12296" name="文本框 12295"/>
          <p:cNvSpPr txBox="1"/>
          <p:nvPr/>
        </p:nvSpPr>
        <p:spPr>
          <a:xfrm>
            <a:off x="1384300" y="4276725"/>
            <a:ext cx="8534400" cy="522288"/>
          </a:xfrm>
          <a:prstGeom prst="rect">
            <a:avLst/>
          </a:prstGeom>
          <a:noFill/>
          <a:ln w="9525">
            <a:noFill/>
          </a:ln>
        </p:spPr>
        <p:txBody>
          <a:bodyPr>
            <a:spAutoFit/>
          </a:bodyPr>
          <a:p>
            <a:pPr>
              <a:spcBef>
                <a:spcPct val="50000"/>
              </a:spcBef>
            </a:pPr>
            <a:r>
              <a:rPr lang="zh-CN" altLang="en-US" sz="2800" b="1" dirty="0">
                <a:solidFill>
                  <a:srgbClr val="0000CC"/>
                </a:solidFill>
                <a:latin typeface="微软雅黑" panose="020B0503020204020204" pitchFamily="34" charset="-122"/>
                <a:ea typeface="微软雅黑" panose="020B0503020204020204" pitchFamily="34" charset="-122"/>
              </a:rPr>
              <a:t>用途</a:t>
            </a:r>
            <a:r>
              <a:rPr lang="zh-CN" altLang="en-US" sz="2800" b="1" dirty="0">
                <a:latin typeface="微软雅黑" panose="020B0503020204020204" pitchFamily="34" charset="-122"/>
                <a:ea typeface="微软雅黑" panose="020B0503020204020204" pitchFamily="34" charset="-122"/>
              </a:rPr>
              <a:t>：制作车身、刀具、量具、模具。</a:t>
            </a:r>
            <a:endParaRPr lang="zh-CN" altLang="en-US" sz="2800" b="1" dirty="0">
              <a:latin typeface="微软雅黑" panose="020B0503020204020204" pitchFamily="34" charset="-122"/>
              <a:ea typeface="微软雅黑" panose="020B0503020204020204" pitchFamily="34" charset="-122"/>
            </a:endParaRPr>
          </a:p>
        </p:txBody>
      </p:sp>
      <p:sp>
        <p:nvSpPr>
          <p:cNvPr id="12297" name="文本框 12296"/>
          <p:cNvSpPr txBox="1"/>
          <p:nvPr/>
        </p:nvSpPr>
        <p:spPr>
          <a:xfrm>
            <a:off x="1384300" y="5049838"/>
            <a:ext cx="8534400" cy="522287"/>
          </a:xfrm>
          <a:prstGeom prst="rect">
            <a:avLst/>
          </a:prstGeom>
          <a:noFill/>
          <a:ln w="9525">
            <a:noFill/>
          </a:ln>
        </p:spPr>
        <p:txBody>
          <a:bodyPr>
            <a:spAutoFit/>
          </a:bodyPr>
          <a:p>
            <a:pPr>
              <a:spcBef>
                <a:spcPct val="50000"/>
              </a:spcBef>
            </a:pPr>
            <a:r>
              <a:rPr lang="zh-CN" altLang="en-US" sz="2800" b="1" dirty="0">
                <a:solidFill>
                  <a:srgbClr val="0000CC"/>
                </a:solidFill>
                <a:latin typeface="微软雅黑" panose="020B0503020204020204" pitchFamily="34" charset="-122"/>
                <a:ea typeface="微软雅黑" panose="020B0503020204020204" pitchFamily="34" charset="-122"/>
              </a:rPr>
              <a:t>注意</a:t>
            </a:r>
            <a:r>
              <a:rPr lang="zh-CN" altLang="en-US" sz="2800" b="1" dirty="0">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rPr>
              <a:t>钢和铁的成分都是铁的合金，属于混合物。</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9194800" y="4530725"/>
            <a:ext cx="2997200" cy="19097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3"/>
                                        </p:tgtEl>
                                        <p:attrNameLst>
                                          <p:attrName>style.visibility</p:attrName>
                                        </p:attrNameLst>
                                      </p:cBhvr>
                                      <p:to>
                                        <p:strVal val="visible"/>
                                      </p:to>
                                    </p:set>
                                    <p:anim calcmode="lin" valueType="num">
                                      <p:cBhvr additive="base">
                                        <p:cTn id="7" dur="500" fill="hold"/>
                                        <p:tgtEl>
                                          <p:spTgt spid="59393"/>
                                        </p:tgtEl>
                                        <p:attrNameLst>
                                          <p:attrName>ppt_x</p:attrName>
                                        </p:attrNameLst>
                                      </p:cBhvr>
                                      <p:tavLst>
                                        <p:tav tm="0">
                                          <p:val>
                                            <p:strVal val="#ppt_x"/>
                                          </p:val>
                                        </p:tav>
                                        <p:tav tm="100000">
                                          <p:val>
                                            <p:strVal val="#ppt_x"/>
                                          </p:val>
                                        </p:tav>
                                      </p:tavLst>
                                    </p:anim>
                                    <p:anim calcmode="lin" valueType="num">
                                      <p:cBhvr additive="base">
                                        <p:cTn id="8" dur="500" fill="hold"/>
                                        <p:tgtEl>
                                          <p:spTgt spid="593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487"/>
                                        </p:tgtEl>
                                        <p:attrNameLst>
                                          <p:attrName>style.visibility</p:attrName>
                                        </p:attrNameLst>
                                      </p:cBhvr>
                                      <p:to>
                                        <p:strVal val="visible"/>
                                      </p:to>
                                    </p:set>
                                    <p:anim calcmode="lin" valueType="num">
                                      <p:cBhvr additive="base">
                                        <p:cTn id="20" dur="500" fill="hold"/>
                                        <p:tgtEl>
                                          <p:spTgt spid="20487"/>
                                        </p:tgtEl>
                                        <p:attrNameLst>
                                          <p:attrName>ppt_x</p:attrName>
                                        </p:attrNameLst>
                                      </p:cBhvr>
                                      <p:tavLst>
                                        <p:tav tm="0">
                                          <p:val>
                                            <p:strVal val="#ppt_x"/>
                                          </p:val>
                                        </p:tav>
                                        <p:tav tm="100000">
                                          <p:val>
                                            <p:strVal val="#ppt_x"/>
                                          </p:val>
                                        </p:tav>
                                      </p:tavLst>
                                    </p:anim>
                                    <p:anim calcmode="lin" valueType="num">
                                      <p:cBhvr additive="base">
                                        <p:cTn id="21"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93"/>
                                        </p:tgtEl>
                                        <p:attrNameLst>
                                          <p:attrName>style.visibility</p:attrName>
                                        </p:attrNameLst>
                                      </p:cBhvr>
                                      <p:to>
                                        <p:strVal val="visible"/>
                                      </p:to>
                                    </p:set>
                                    <p:animEffect transition="in" filter="dissolve">
                                      <p:cBhvr>
                                        <p:cTn id="26" dur="500"/>
                                        <p:tgtEl>
                                          <p:spTgt spid="1229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295"/>
                                        </p:tgtEl>
                                        <p:attrNameLst>
                                          <p:attrName>style.visibility</p:attrName>
                                        </p:attrNameLst>
                                      </p:cBhvr>
                                      <p:to>
                                        <p:strVal val="visible"/>
                                      </p:to>
                                    </p:set>
                                    <p:animEffect transition="in" filter="dissolve">
                                      <p:cBhvr>
                                        <p:cTn id="31" dur="500"/>
                                        <p:tgtEl>
                                          <p:spTgt spid="1229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296"/>
                                        </p:tgtEl>
                                        <p:attrNameLst>
                                          <p:attrName>style.visibility</p:attrName>
                                        </p:attrNameLst>
                                      </p:cBhvr>
                                      <p:to>
                                        <p:strVal val="visible"/>
                                      </p:to>
                                    </p:set>
                                    <p:animEffect transition="in" filter="dissolve">
                                      <p:cBhvr>
                                        <p:cTn id="36" dur="500"/>
                                        <p:tgtEl>
                                          <p:spTgt spid="1229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2297"/>
                                        </p:tgtEl>
                                        <p:attrNameLst>
                                          <p:attrName>style.visibility</p:attrName>
                                        </p:attrNameLst>
                                      </p:cBhvr>
                                      <p:to>
                                        <p:strVal val="visible"/>
                                      </p:to>
                                    </p:set>
                                    <p:animEffect transition="in" filter="dissolve">
                                      <p:cBhvr>
                                        <p:cTn id="41"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P spid="12293" grpId="0"/>
      <p:bldP spid="20487" grpId="0" animBg="1"/>
      <p:bldP spid="12295" grpId="0"/>
      <p:bldP spid="12296" grpId="0"/>
      <p:bldP spid="1229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5362"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5363"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5364"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2" name="文本框 1"/>
          <p:cNvSpPr txBox="1"/>
          <p:nvPr/>
        </p:nvSpPr>
        <p:spPr>
          <a:xfrm>
            <a:off x="1017588" y="1449388"/>
            <a:ext cx="8096250" cy="523875"/>
          </a:xfrm>
          <a:prstGeom prst="rect">
            <a:avLst/>
          </a:prstGeom>
          <a:noFill/>
          <a:ln w="9525">
            <a:noFill/>
          </a:ln>
        </p:spPr>
        <p:txBody>
          <a:bodyPr>
            <a:spAutoFit/>
          </a:bodyPr>
          <a:p>
            <a:r>
              <a:rPr lang="en-US" altLang="zh-CN" sz="2800" b="1" dirty="0">
                <a:solidFill>
                  <a:schemeClr val="tx1"/>
                </a:solidFill>
                <a:latin typeface="微软雅黑" panose="020B0503020204020204" pitchFamily="34" charset="-122"/>
                <a:ea typeface="微软雅黑" panose="020B0503020204020204" pitchFamily="34" charset="-122"/>
              </a:rPr>
              <a:t>4</a:t>
            </a:r>
            <a:r>
              <a:rPr lang="zh-CN" altLang="en-US" sz="2800" b="1" dirty="0">
                <a:solidFill>
                  <a:schemeClr val="tx1"/>
                </a:solidFill>
                <a:latin typeface="微软雅黑" panose="020B0503020204020204" pitchFamily="34" charset="-122"/>
                <a:ea typeface="微软雅黑" panose="020B0503020204020204" pitchFamily="34" charset="-122"/>
              </a:rPr>
              <a:t>、生铁：是最常见、应用最广的一种合金材料。</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3" name="左大括号 12293"/>
          <p:cNvSpPr/>
          <p:nvPr/>
        </p:nvSpPr>
        <p:spPr>
          <a:xfrm>
            <a:off x="536575" y="2220913"/>
            <a:ext cx="385763" cy="1223962"/>
          </a:xfrm>
          <a:prstGeom prst="leftBrace">
            <a:avLst>
              <a:gd name="adj1" fmla="val 79291"/>
              <a:gd name="adj2" fmla="val 50000"/>
            </a:avLst>
          </a:prstGeom>
          <a:noFill/>
          <a:ln w="38100" cap="flat" cmpd="sng">
            <a:solidFill>
              <a:srgbClr val="FF0000"/>
            </a:solidFill>
            <a:prstDash val="solid"/>
            <a:headEnd type="none" w="med" len="med"/>
            <a:tailEnd type="none" w="med" len="med"/>
          </a:ln>
        </p:spPr>
        <p:txBody>
          <a:bodyPr/>
          <a:p>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922338" y="2138363"/>
            <a:ext cx="6228080" cy="521970"/>
          </a:xfrm>
          <a:prstGeom prst="rect">
            <a:avLst/>
          </a:prstGeom>
          <a:noFill/>
          <a:ln w="9525">
            <a:noFill/>
          </a:ln>
        </p:spPr>
        <p:txBody>
          <a:bodyPr wrap="none">
            <a:spAutoFit/>
          </a:bodyPr>
          <a:p>
            <a:pPr>
              <a:spcBef>
                <a:spcPct val="50000"/>
              </a:spcBef>
            </a:pPr>
            <a:r>
              <a:rPr lang="zh-CN" altLang="en-US" sz="2800" b="1" dirty="0">
                <a:solidFill>
                  <a:srgbClr val="0000CC"/>
                </a:solidFill>
                <a:latin typeface="微软雅黑" panose="020B0503020204020204" pitchFamily="34" charset="-122"/>
                <a:ea typeface="微软雅黑" panose="020B0503020204020204" pitchFamily="34" charset="-122"/>
              </a:rPr>
              <a:t>成分</a:t>
            </a:r>
            <a:r>
              <a:rPr lang="zh-CN" altLang="en-US" sz="2800" b="1" dirty="0">
                <a:latin typeface="微软雅黑" panose="020B0503020204020204" pitchFamily="34" charset="-122"/>
                <a:ea typeface="微软雅黑" panose="020B0503020204020204" pitchFamily="34" charset="-122"/>
              </a:rPr>
              <a:t>：一种由铁和碳等元素组成的合金</a:t>
            </a:r>
            <a:endParaRPr lang="en-US" altLang="zh-CN" sz="28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文本框 4"/>
          <p:cNvSpPr txBox="1"/>
          <p:nvPr/>
        </p:nvSpPr>
        <p:spPr>
          <a:xfrm>
            <a:off x="960438" y="2925763"/>
            <a:ext cx="8534400" cy="522287"/>
          </a:xfrm>
          <a:prstGeom prst="rect">
            <a:avLst/>
          </a:prstGeom>
          <a:noFill/>
          <a:ln w="9525">
            <a:noFill/>
          </a:ln>
        </p:spPr>
        <p:txBody>
          <a:bodyPr>
            <a:spAutoFit/>
          </a:bodyPr>
          <a:p>
            <a:r>
              <a:rPr lang="zh-CN" altLang="en-US" sz="2800" b="1" dirty="0">
                <a:solidFill>
                  <a:srgbClr val="0000CC"/>
                </a:solidFill>
                <a:latin typeface="微软雅黑" panose="020B0503020204020204" pitchFamily="34" charset="-122"/>
                <a:ea typeface="微软雅黑" panose="020B0503020204020204" pitchFamily="34" charset="-122"/>
              </a:rPr>
              <a:t>机械性能好</a:t>
            </a:r>
            <a:r>
              <a:rPr lang="zh-CN" altLang="en-US" sz="2800" b="1" dirty="0">
                <a:latin typeface="微软雅黑" panose="020B0503020204020204" pitchFamily="34" charset="-122"/>
                <a:ea typeface="微软雅黑" panose="020B0503020204020204" pitchFamily="34" charset="-122"/>
              </a:rPr>
              <a:t>：机械性能硬而脆、无韧性、可铸不可锻</a:t>
            </a:r>
            <a:endParaRPr lang="zh-CN" altLang="en-US" sz="280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7645400" y="4221163"/>
            <a:ext cx="3294063" cy="1847850"/>
          </a:xfrm>
          <a:prstGeom prst="rect">
            <a:avLst/>
          </a:prstGeom>
          <a:noFill/>
          <a:ln w="9525">
            <a:noFill/>
          </a:ln>
        </p:spPr>
      </p:pic>
      <p:pic>
        <p:nvPicPr>
          <p:cNvPr id="8" name="图片 7"/>
          <p:cNvPicPr>
            <a:picLocks noChangeAspect="1"/>
          </p:cNvPicPr>
          <p:nvPr/>
        </p:nvPicPr>
        <p:blipFill>
          <a:blip r:embed="rId4"/>
          <a:stretch>
            <a:fillRect/>
          </a:stretch>
        </p:blipFill>
        <p:spPr>
          <a:xfrm>
            <a:off x="4589463" y="3817938"/>
            <a:ext cx="2641600" cy="2322512"/>
          </a:xfrm>
          <a:prstGeom prst="rect">
            <a:avLst/>
          </a:prstGeom>
          <a:noFill/>
          <a:ln w="9525">
            <a:noFill/>
          </a:ln>
        </p:spPr>
      </p:pic>
      <p:pic>
        <p:nvPicPr>
          <p:cNvPr id="10" name="图片 9"/>
          <p:cNvPicPr>
            <a:picLocks noChangeAspect="1"/>
          </p:cNvPicPr>
          <p:nvPr/>
        </p:nvPicPr>
        <p:blipFill>
          <a:blip r:embed="rId5"/>
          <a:stretch>
            <a:fillRect/>
          </a:stretch>
        </p:blipFill>
        <p:spPr>
          <a:xfrm>
            <a:off x="922338" y="4046538"/>
            <a:ext cx="2779712" cy="20939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6386"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6387"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6388"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7" name="文本框 6"/>
          <p:cNvSpPr txBox="1"/>
          <p:nvPr/>
        </p:nvSpPr>
        <p:spPr>
          <a:xfrm>
            <a:off x="585788" y="1644650"/>
            <a:ext cx="10566400" cy="1135063"/>
          </a:xfrm>
          <a:prstGeom prst="rect">
            <a:avLst/>
          </a:prstGeom>
          <a:noFill/>
          <a:ln w="9525">
            <a:noFill/>
          </a:ln>
        </p:spPr>
        <p:txBody>
          <a:bodyPr>
            <a:spAutoFit/>
          </a:bodyPr>
          <a:p>
            <a:pPr>
              <a:lnSpc>
                <a:spcPct val="150000"/>
              </a:lnSpc>
            </a:pPr>
            <a:r>
              <a:rPr lang="en-US" altLang="zh-CN" sz="2400" b="1" dirty="0">
                <a:solidFill>
                  <a:schemeClr val="tx1"/>
                </a:solidFill>
                <a:latin typeface="微软雅黑" panose="020B0503020204020204" pitchFamily="34" charset="-122"/>
                <a:ea typeface="微软雅黑" panose="020B0503020204020204" pitchFamily="34" charset="-122"/>
              </a:rPr>
              <a:t>5</a:t>
            </a:r>
            <a:r>
              <a:rPr lang="zh-CN" altLang="en-US" sz="2400" b="1" dirty="0">
                <a:solidFill>
                  <a:schemeClr val="tx1"/>
                </a:solidFill>
                <a:latin typeface="微软雅黑" panose="020B0503020204020204" pitchFamily="34" charset="-122"/>
                <a:ea typeface="微软雅黑" panose="020B0503020204020204" pitchFamily="34" charset="-122"/>
              </a:rPr>
              <a:t>、不锈钢：不锈钢中除铁以外，还含有抗腐蚀性很强的铬和镍。铬的含量一般在</a:t>
            </a:r>
            <a:r>
              <a:rPr lang="en-US" altLang="zh-CN" sz="2400" b="1" dirty="0">
                <a:solidFill>
                  <a:schemeClr val="tx1"/>
                </a:solidFill>
                <a:latin typeface="微软雅黑" panose="020B0503020204020204" pitchFamily="34" charset="-122"/>
                <a:ea typeface="微软雅黑" panose="020B0503020204020204" pitchFamily="34" charset="-122"/>
              </a:rPr>
              <a:t>13</a:t>
            </a:r>
            <a:r>
              <a:rPr lang="zh-CN" altLang="en-US" sz="2400" b="1" dirty="0">
                <a:solidFill>
                  <a:schemeClr val="tx1"/>
                </a:solidFill>
                <a:latin typeface="微软雅黑" panose="020B0503020204020204" pitchFamily="34" charset="-122"/>
                <a:ea typeface="微软雅黑" panose="020B0503020204020204" pitchFamily="34" charset="-122"/>
              </a:rPr>
              <a:t>％以上，镍的含量也在</a:t>
            </a:r>
            <a:r>
              <a:rPr lang="en-US" altLang="zh-CN" sz="2400" b="1" dirty="0">
                <a:solidFill>
                  <a:schemeClr val="tx1"/>
                </a:solidFill>
                <a:latin typeface="微软雅黑" panose="020B0503020204020204" pitchFamily="34" charset="-122"/>
                <a:ea typeface="微软雅黑" panose="020B0503020204020204" pitchFamily="34" charset="-122"/>
              </a:rPr>
              <a:t>10%</a:t>
            </a:r>
            <a:r>
              <a:rPr lang="zh-CN" altLang="en-US" sz="2400" b="1" dirty="0">
                <a:solidFill>
                  <a:schemeClr val="tx1"/>
                </a:solidFill>
                <a:latin typeface="微软雅黑" panose="020B0503020204020204" pitchFamily="34" charset="-122"/>
                <a:ea typeface="微软雅黑" panose="020B0503020204020204" pitchFamily="34" charset="-122"/>
              </a:rPr>
              <a:t>左右。</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4094163" y="3508375"/>
            <a:ext cx="3494087" cy="2278063"/>
          </a:xfrm>
          <a:prstGeom prst="rect">
            <a:avLst/>
          </a:prstGeom>
          <a:noFill/>
          <a:ln w="9525">
            <a:noFill/>
          </a:ln>
        </p:spPr>
      </p:pic>
      <p:pic>
        <p:nvPicPr>
          <p:cNvPr id="8" name="图片 7"/>
          <p:cNvPicPr>
            <a:picLocks noChangeAspect="1"/>
          </p:cNvPicPr>
          <p:nvPr/>
        </p:nvPicPr>
        <p:blipFill>
          <a:blip r:embed="rId4"/>
          <a:stretch>
            <a:fillRect/>
          </a:stretch>
        </p:blipFill>
        <p:spPr>
          <a:xfrm>
            <a:off x="585788" y="3508375"/>
            <a:ext cx="3219450" cy="2265363"/>
          </a:xfrm>
          <a:prstGeom prst="rect">
            <a:avLst/>
          </a:prstGeom>
          <a:noFill/>
          <a:ln w="9525">
            <a:noFill/>
          </a:ln>
        </p:spPr>
      </p:pic>
      <p:pic>
        <p:nvPicPr>
          <p:cNvPr id="9" name="图片 8"/>
          <p:cNvPicPr>
            <a:picLocks noChangeAspect="1"/>
          </p:cNvPicPr>
          <p:nvPr/>
        </p:nvPicPr>
        <p:blipFill>
          <a:blip r:embed="rId5"/>
          <a:stretch>
            <a:fillRect/>
          </a:stretch>
        </p:blipFill>
        <p:spPr>
          <a:xfrm>
            <a:off x="8147050" y="3508375"/>
            <a:ext cx="3609975" cy="23034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7410"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7411"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7412"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17413" name="文本框 70660"/>
          <p:cNvSpPr txBox="1"/>
          <p:nvPr/>
        </p:nvSpPr>
        <p:spPr>
          <a:xfrm>
            <a:off x="423863" y="1423988"/>
            <a:ext cx="11431587" cy="1385887"/>
          </a:xfrm>
          <a:prstGeom prst="rect">
            <a:avLst/>
          </a:prstGeom>
          <a:noFill/>
          <a:ln w="9525">
            <a:noFill/>
          </a:ln>
        </p:spPr>
        <p:txBody>
          <a:bodyPr>
            <a:spAutoFit/>
          </a:bodyPr>
          <a:p>
            <a:pPr>
              <a:lnSpc>
                <a:spcPct val="150000"/>
              </a:lnSpc>
            </a:pPr>
            <a:r>
              <a:rPr lang="en-US" altLang="zh-CN" sz="2800" b="1" dirty="0">
                <a:solidFill>
                  <a:srgbClr val="3333FF"/>
                </a:solidFill>
                <a:latin typeface="微软雅黑" panose="020B0503020204020204" pitchFamily="34" charset="-122"/>
                <a:ea typeface="微软雅黑" panose="020B0503020204020204" pitchFamily="34" charset="-122"/>
              </a:rPr>
              <a:t>      1</a:t>
            </a:r>
            <a:r>
              <a:rPr lang="zh-CN" altLang="en-US" sz="2800" b="1" dirty="0">
                <a:solidFill>
                  <a:srgbClr val="3333FF"/>
                </a:solidFill>
                <a:latin typeface="微软雅黑" panose="020B0503020204020204" pitchFamily="34" charset="-122"/>
                <a:ea typeface="微软雅黑" panose="020B0503020204020204" pitchFamily="34" charset="-122"/>
              </a:rPr>
              <a:t>、现在同学们明白制造飞机的材料为什么使用铝合金而不使用纯金属铝了吗？</a:t>
            </a:r>
            <a:endParaRPr lang="zh-CN" altLang="en-US" sz="2800" b="1" dirty="0">
              <a:solidFill>
                <a:srgbClr val="3333FF"/>
              </a:solidFill>
              <a:latin typeface="微软雅黑" panose="020B0503020204020204" pitchFamily="34" charset="-122"/>
              <a:ea typeface="微软雅黑" panose="020B0503020204020204" pitchFamily="34" charset="-122"/>
            </a:endParaRPr>
          </a:p>
        </p:txBody>
      </p:sp>
      <p:pic>
        <p:nvPicPr>
          <p:cNvPr id="17414" name="图片 70657"/>
          <p:cNvPicPr>
            <a:picLocks noChangeAspect="1"/>
          </p:cNvPicPr>
          <p:nvPr/>
        </p:nvPicPr>
        <p:blipFill>
          <a:blip r:embed="rId3"/>
          <a:stretch>
            <a:fillRect/>
          </a:stretch>
        </p:blipFill>
        <p:spPr>
          <a:xfrm>
            <a:off x="6507163" y="2162175"/>
            <a:ext cx="4959350" cy="2384425"/>
          </a:xfrm>
          <a:prstGeom prst="rect">
            <a:avLst/>
          </a:prstGeom>
          <a:noFill/>
          <a:ln w="9525">
            <a:noFill/>
          </a:ln>
        </p:spPr>
      </p:pic>
      <p:grpSp>
        <p:nvGrpSpPr>
          <p:cNvPr id="17415" name="组合 91"/>
          <p:cNvGrpSpPr/>
          <p:nvPr/>
        </p:nvGrpSpPr>
        <p:grpSpPr>
          <a:xfrm>
            <a:off x="4413250" y="669925"/>
            <a:ext cx="2836863" cy="754063"/>
            <a:chOff x="-556" y="2282"/>
            <a:chExt cx="4466" cy="1188"/>
          </a:xfrm>
        </p:grpSpPr>
        <p:pic>
          <p:nvPicPr>
            <p:cNvPr id="17417" name="图片 89"/>
            <p:cNvPicPr>
              <a:picLocks noChangeAspect="1"/>
            </p:cNvPicPr>
            <p:nvPr/>
          </p:nvPicPr>
          <p:blipFill>
            <a:blip r:embed="rId4"/>
            <a:stretch>
              <a:fillRect/>
            </a:stretch>
          </p:blipFill>
          <p:spPr>
            <a:xfrm>
              <a:off x="1883" y="2282"/>
              <a:ext cx="2027" cy="1188"/>
            </a:xfrm>
            <a:prstGeom prst="rect">
              <a:avLst/>
            </a:prstGeom>
            <a:noFill/>
            <a:ln w="9525">
              <a:noFill/>
            </a:ln>
          </p:spPr>
        </p:pic>
        <p:sp>
          <p:nvSpPr>
            <p:cNvPr id="17418" name="文本框 90"/>
            <p:cNvSpPr txBox="1"/>
            <p:nvPr/>
          </p:nvSpPr>
          <p:spPr>
            <a:xfrm>
              <a:off x="-556" y="2512"/>
              <a:ext cx="3452" cy="728"/>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小组讨论</a:t>
              </a:r>
              <a:endParaRPr lang="zh-CN" altLang="en-US" sz="2400" b="1" dirty="0">
                <a:latin typeface="微软雅黑" panose="020B0503020204020204" pitchFamily="34" charset="-122"/>
                <a:ea typeface="微软雅黑" panose="020B0503020204020204" pitchFamily="34" charset="-122"/>
              </a:endParaRPr>
            </a:p>
          </p:txBody>
        </p:sp>
      </p:grpSp>
      <p:sp>
        <p:nvSpPr>
          <p:cNvPr id="69635" name="文本占位符 69634"/>
          <p:cNvSpPr>
            <a:spLocks noGrp="1"/>
          </p:cNvSpPr>
          <p:nvPr>
            <p:ph type="body" idx="4294967295"/>
          </p:nvPr>
        </p:nvSpPr>
        <p:spPr>
          <a:xfrm>
            <a:off x="1147763" y="3354388"/>
            <a:ext cx="8893175" cy="2736850"/>
          </a:xfrm>
        </p:spPr>
        <p:txBody>
          <a:bodyPr vert="horz" wrap="square" lIns="91440" tIns="45720" rIns="91440" bIns="45720" numCol="1" anchor="t" anchorCtr="0" compatLnSpc="1"/>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铝合金有以下特点：</a:t>
            </a: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7330" marR="0" lvl="0" indent="-22733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更大的硬度</a:t>
            </a: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7330" marR="0" lvl="0" indent="-22733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较低的熔点</a:t>
            </a: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7330" marR="0" lvl="0" indent="-22733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更高的强度</a:t>
            </a:r>
            <a:r>
              <a:rPr kumimoji="0" lang="en-US" altLang="zh-CN"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韧性好、耐拉伸、耐弯曲、耐压打</a:t>
            </a:r>
            <a:r>
              <a:rPr kumimoji="0" lang="en-US" altLang="zh-CN"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7330" marR="0" lvl="0" indent="-22733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r>
              <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更好的抗腐蚀性能</a:t>
            </a: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8434"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8435"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8436"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18437" name="文本框 1"/>
          <p:cNvSpPr txBox="1"/>
          <p:nvPr/>
        </p:nvSpPr>
        <p:spPr>
          <a:xfrm>
            <a:off x="463550" y="1374775"/>
            <a:ext cx="11496675" cy="952500"/>
          </a:xfrm>
          <a:prstGeom prst="rect">
            <a:avLst/>
          </a:prstGeom>
          <a:noFill/>
          <a:ln w="9525">
            <a:noFill/>
          </a:ln>
        </p:spPr>
        <p:txBody>
          <a:bodyPr>
            <a:spAutoFit/>
          </a:bodyPr>
          <a:p>
            <a:r>
              <a:rPr lang="zh-CN" altLang="en-US" sz="2800" b="1" dirty="0">
                <a:solidFill>
                  <a:srgbClr val="2E75B6"/>
                </a:solidFill>
                <a:latin typeface="微软雅黑" panose="020B0503020204020204" pitchFamily="34" charset="-122"/>
                <a:ea typeface="微软雅黑" panose="020B0503020204020204" pitchFamily="34" charset="-122"/>
              </a:rPr>
              <a:t>2．有些同学的牙齿排列不整齐，你知道医学上是采用什么办法进行牙齿矫正的吗？</a:t>
            </a:r>
            <a:endParaRPr lang="zh-CN" altLang="en-US" sz="2800" b="1" dirty="0">
              <a:solidFill>
                <a:srgbClr val="2E75B6"/>
              </a:solidFill>
              <a:latin typeface="微软雅黑" panose="020B0503020204020204" pitchFamily="34" charset="-122"/>
              <a:ea typeface="微软雅黑" panose="020B0503020204020204" pitchFamily="34" charset="-122"/>
            </a:endParaRPr>
          </a:p>
        </p:txBody>
      </p:sp>
      <p:grpSp>
        <p:nvGrpSpPr>
          <p:cNvPr id="18438" name="组合 91"/>
          <p:cNvGrpSpPr/>
          <p:nvPr/>
        </p:nvGrpSpPr>
        <p:grpSpPr>
          <a:xfrm>
            <a:off x="4159250" y="493713"/>
            <a:ext cx="2789238" cy="754062"/>
            <a:chOff x="-481" y="2282"/>
            <a:chExt cx="4391" cy="1188"/>
          </a:xfrm>
        </p:grpSpPr>
        <p:pic>
          <p:nvPicPr>
            <p:cNvPr id="18448" name="图片 89"/>
            <p:cNvPicPr>
              <a:picLocks noChangeAspect="1"/>
            </p:cNvPicPr>
            <p:nvPr/>
          </p:nvPicPr>
          <p:blipFill>
            <a:blip r:embed="rId3"/>
            <a:stretch>
              <a:fillRect/>
            </a:stretch>
          </p:blipFill>
          <p:spPr>
            <a:xfrm>
              <a:off x="1883" y="2282"/>
              <a:ext cx="2027" cy="1188"/>
            </a:xfrm>
            <a:prstGeom prst="rect">
              <a:avLst/>
            </a:prstGeom>
            <a:noFill/>
            <a:ln w="9525">
              <a:noFill/>
            </a:ln>
          </p:spPr>
        </p:pic>
        <p:sp>
          <p:nvSpPr>
            <p:cNvPr id="18449" name="文本框 90"/>
            <p:cNvSpPr txBox="1"/>
            <p:nvPr/>
          </p:nvSpPr>
          <p:spPr>
            <a:xfrm>
              <a:off x="-481" y="2616"/>
              <a:ext cx="2631" cy="728"/>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小组讨论</a:t>
              </a:r>
              <a:endParaRPr lang="zh-CN" altLang="en-US" sz="2400" b="1" dirty="0">
                <a:latin typeface="微软雅黑" panose="020B0503020204020204" pitchFamily="34" charset="-122"/>
                <a:ea typeface="微软雅黑" panose="020B0503020204020204" pitchFamily="34" charset="-122"/>
              </a:endParaRPr>
            </a:p>
          </p:txBody>
        </p:sp>
      </p:grpSp>
      <p:grpSp>
        <p:nvGrpSpPr>
          <p:cNvPr id="3" name="组合 125958"/>
          <p:cNvGrpSpPr/>
          <p:nvPr/>
        </p:nvGrpSpPr>
        <p:grpSpPr>
          <a:xfrm>
            <a:off x="5038725" y="2070100"/>
            <a:ext cx="1698625" cy="611188"/>
            <a:chOff x="1837" y="1231"/>
            <a:chExt cx="1406" cy="385"/>
          </a:xfrm>
        </p:grpSpPr>
        <p:sp>
          <p:nvSpPr>
            <p:cNvPr id="18446" name="文本框 125959">
              <a:hlinkClick r:id="rId4" action="ppaction://hlinkfile"/>
            </p:cNvPr>
            <p:cNvSpPr txBox="1"/>
            <p:nvPr/>
          </p:nvSpPr>
          <p:spPr>
            <a:xfrm>
              <a:off x="1837" y="1231"/>
              <a:ext cx="1329" cy="329"/>
            </a:xfrm>
            <a:prstGeom prst="rect">
              <a:avLst/>
            </a:prstGeom>
            <a:noFill/>
            <a:ln w="9525">
              <a:noFill/>
            </a:ln>
          </p:spPr>
          <p:txBody>
            <a:bodyPr wrap="none">
              <a:spAutoFit/>
            </a:bodyPr>
            <a:p>
              <a:r>
                <a:rPr lang="zh-CN" altLang="en-US" sz="2800" b="1" dirty="0">
                  <a:latin typeface="微软雅黑" panose="020B0503020204020204" pitchFamily="34" charset="-122"/>
                  <a:ea typeface="微软雅黑" panose="020B0503020204020204" pitchFamily="34" charset="-122"/>
                </a:rPr>
                <a:t>记忆合金</a:t>
              </a:r>
              <a:endParaRPr lang="zh-CN" altLang="en-US" sz="2800" b="1" dirty="0">
                <a:latin typeface="微软雅黑" panose="020B0503020204020204" pitchFamily="34" charset="-122"/>
                <a:ea typeface="微软雅黑" panose="020B0503020204020204" pitchFamily="34" charset="-122"/>
              </a:endParaRPr>
            </a:p>
          </p:txBody>
        </p:sp>
        <p:sp>
          <p:nvSpPr>
            <p:cNvPr id="18447" name="直接连接符 125960"/>
            <p:cNvSpPr/>
            <p:nvPr/>
          </p:nvSpPr>
          <p:spPr>
            <a:xfrm>
              <a:off x="1973" y="1616"/>
              <a:ext cx="1270" cy="0"/>
            </a:xfrm>
            <a:prstGeom prst="line">
              <a:avLst/>
            </a:prstGeom>
            <a:ln w="57150" cap="flat" cmpd="thickThin">
              <a:solidFill>
                <a:srgbClr val="FF0000"/>
              </a:solidFill>
              <a:prstDash val="solid"/>
              <a:headEnd type="none" w="med" len="med"/>
              <a:tailEnd type="none" w="med" len="med"/>
            </a:ln>
          </p:spPr>
        </p:sp>
      </p:grpSp>
      <p:grpSp>
        <p:nvGrpSpPr>
          <p:cNvPr id="4" name="组合 125954"/>
          <p:cNvGrpSpPr/>
          <p:nvPr/>
        </p:nvGrpSpPr>
        <p:grpSpPr>
          <a:xfrm>
            <a:off x="406400" y="2738438"/>
            <a:ext cx="11176000" cy="2525712"/>
            <a:chOff x="0" y="0"/>
            <a:chExt cx="5760" cy="1591"/>
          </a:xfrm>
        </p:grpSpPr>
        <p:sp>
          <p:nvSpPr>
            <p:cNvPr id="18444" name="矩形 125955"/>
            <p:cNvSpPr/>
            <p:nvPr/>
          </p:nvSpPr>
          <p:spPr>
            <a:xfrm>
              <a:off x="0" y="0"/>
              <a:ext cx="0" cy="0"/>
            </a:xfrm>
            <a:prstGeom prst="rect">
              <a:avLst/>
            </a:prstGeom>
            <a:noFill/>
            <a:ln w="9525">
              <a:noFill/>
            </a:ln>
          </p:spPr>
          <p:txBody>
            <a:bodyPr/>
            <a:p>
              <a:pPr>
                <a:lnSpc>
                  <a:spcPts val="3200"/>
                </a:lnSpc>
              </a:pPr>
              <a:endParaRPr lang="zh-CN" altLang="en-US" sz="2400" b="1" dirty="0">
                <a:latin typeface="微软雅黑" panose="020B0503020204020204" pitchFamily="34" charset="-122"/>
                <a:ea typeface="微软雅黑" panose="020B0503020204020204" pitchFamily="34" charset="-122"/>
              </a:endParaRPr>
            </a:p>
          </p:txBody>
        </p:sp>
        <p:sp>
          <p:nvSpPr>
            <p:cNvPr id="18445" name="矩形 125956"/>
            <p:cNvSpPr/>
            <p:nvPr/>
          </p:nvSpPr>
          <p:spPr>
            <a:xfrm>
              <a:off x="0" y="0"/>
              <a:ext cx="5760" cy="1591"/>
            </a:xfrm>
            <a:prstGeom prst="rect">
              <a:avLst/>
            </a:prstGeom>
            <a:noFill/>
            <a:ln w="9525">
              <a:noFill/>
            </a:ln>
          </p:spPr>
          <p:txBody>
            <a:bodyPr>
              <a:spAutoFit/>
            </a:bodyPr>
            <a:p>
              <a:pPr>
                <a:lnSpc>
                  <a:spcPts val="3200"/>
                </a:lnSpc>
                <a:buClr>
                  <a:schemeClr val="bg1"/>
                </a:buClr>
              </a:pPr>
              <a:r>
                <a:rPr lang="en-US" altLang="zh-CN" sz="2400" b="1" dirty="0">
                  <a:latin typeface="微软雅黑" panose="020B0503020204020204" pitchFamily="34" charset="-122"/>
                  <a:ea typeface="微软雅黑" panose="020B0503020204020204" pitchFamily="34" charset="-122"/>
                </a:rPr>
                <a:t>      1932</a:t>
              </a:r>
              <a:r>
                <a:rPr lang="zh-CN" altLang="en-US" sz="2400" b="1" dirty="0">
                  <a:latin typeface="微软雅黑" panose="020B0503020204020204" pitchFamily="34" charset="-122"/>
                  <a:ea typeface="微软雅黑" panose="020B0503020204020204" pitchFamily="34" charset="-122"/>
                </a:rPr>
                <a:t>年</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瑞典人奥兰德在金镉合金中首次观察到“记忆”效应，即合金的形状被改变之后，一旦加热到一定的跃变温度时，它又可以魔术般地变回到原来的形状，人们把具有这种特殊功能的合金称为形状记忆合金。被广泛用于做人造卫星和宇宙飞船的天线，水暖系统、防火门和电路断电的自动控制开关，以及牙齿矫正等医疗材料。</a:t>
              </a:r>
              <a:endParaRPr lang="zh-CN" altLang="en-US" sz="2400" b="1" dirty="0">
                <a:latin typeface="微软雅黑" panose="020B0503020204020204" pitchFamily="34" charset="-122"/>
                <a:ea typeface="微软雅黑" panose="020B0503020204020204" pitchFamily="34" charset="-122"/>
              </a:endParaRPr>
            </a:p>
            <a:p>
              <a:pPr>
                <a:lnSpc>
                  <a:spcPts val="3200"/>
                </a:lnSpc>
                <a:buClr>
                  <a:schemeClr val="bg1"/>
                </a:buClr>
              </a:pPr>
              <a:endParaRPr lang="zh-CN" altLang="en-US" sz="2400" b="1" dirty="0">
                <a:latin typeface="微软雅黑" panose="020B0503020204020204" pitchFamily="34" charset="-122"/>
                <a:ea typeface="微软雅黑" panose="020B0503020204020204" pitchFamily="34" charset="-122"/>
              </a:endParaRPr>
            </a:p>
          </p:txBody>
        </p:sp>
      </p:grpSp>
      <p:pic>
        <p:nvPicPr>
          <p:cNvPr id="125964" name="图片 125963" descr="无标题">
            <a:hlinkClick r:id="rId5"/>
          </p:cNvPr>
          <p:cNvPicPr>
            <a:picLocks noChangeAspect="1"/>
          </p:cNvPicPr>
          <p:nvPr/>
        </p:nvPicPr>
        <p:blipFill>
          <a:blip r:embed="rId6"/>
          <a:stretch>
            <a:fillRect/>
          </a:stretch>
        </p:blipFill>
        <p:spPr>
          <a:xfrm>
            <a:off x="3022600" y="4933950"/>
            <a:ext cx="2808288" cy="1663700"/>
          </a:xfrm>
          <a:prstGeom prst="rect">
            <a:avLst/>
          </a:prstGeom>
          <a:noFill/>
          <a:ln w="9525">
            <a:noFill/>
          </a:ln>
        </p:spPr>
      </p:pic>
      <p:pic>
        <p:nvPicPr>
          <p:cNvPr id="125965" name="图片 125964" descr="记忆合金在医学界的应用"/>
          <p:cNvPicPr>
            <a:picLocks noChangeAspect="1"/>
          </p:cNvPicPr>
          <p:nvPr/>
        </p:nvPicPr>
        <p:blipFill>
          <a:blip r:embed="rId7"/>
          <a:srcRect l="3647" t="17252" b="19450"/>
          <a:stretch>
            <a:fillRect/>
          </a:stretch>
        </p:blipFill>
        <p:spPr>
          <a:xfrm>
            <a:off x="69850" y="4933950"/>
            <a:ext cx="2952750" cy="1663700"/>
          </a:xfrm>
          <a:prstGeom prst="rect">
            <a:avLst/>
          </a:prstGeom>
          <a:noFill/>
          <a:ln w="9525">
            <a:noFill/>
          </a:ln>
        </p:spPr>
      </p:pic>
      <p:pic>
        <p:nvPicPr>
          <p:cNvPr id="21522" name="图片 73729" descr="pic_21785"/>
          <p:cNvPicPr>
            <a:picLocks noChangeAspect="1"/>
          </p:cNvPicPr>
          <p:nvPr/>
        </p:nvPicPr>
        <p:blipFill>
          <a:blip r:embed="rId8"/>
          <a:srcRect b="27934"/>
          <a:stretch>
            <a:fillRect/>
          </a:stretch>
        </p:blipFill>
        <p:spPr>
          <a:xfrm>
            <a:off x="5830888" y="4883150"/>
            <a:ext cx="6272212" cy="1698625"/>
          </a:xfrm>
          <a:prstGeom prst="rect">
            <a:avLst/>
          </a:prstGeom>
          <a:solidFill>
            <a:schemeClr val="tx1"/>
          </a:solidFill>
          <a:ln w="9525">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9458"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9459"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9460"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19461" name="文本框 43011"/>
          <p:cNvSpPr txBox="1"/>
          <p:nvPr/>
        </p:nvSpPr>
        <p:spPr>
          <a:xfrm>
            <a:off x="2887663" y="657225"/>
            <a:ext cx="6400800" cy="522288"/>
          </a:xfrm>
          <a:prstGeom prst="rect">
            <a:avLst/>
          </a:prstGeom>
          <a:noFill/>
          <a:ln w="9525">
            <a:noFill/>
          </a:ln>
        </p:spPr>
        <p:txBody>
          <a:bodyPr>
            <a:spAutoFit/>
          </a:bodyPr>
          <a:p>
            <a:pPr>
              <a:spcBef>
                <a:spcPct val="50000"/>
              </a:spcBef>
              <a:buClr>
                <a:schemeClr val="bg1"/>
              </a:buClr>
            </a:pPr>
            <a:r>
              <a:rPr lang="zh-CN" altLang="en-US" sz="2800" b="1" dirty="0">
                <a:latin typeface="微软雅黑" panose="020B0503020204020204" pitchFamily="34" charset="-122"/>
                <a:ea typeface="微软雅黑" panose="020B0503020204020204" pitchFamily="34" charset="-122"/>
              </a:rPr>
              <a:t>三、金属的污染和回收利用</a:t>
            </a:r>
            <a:endParaRPr lang="zh-CN" altLang="en-US" sz="2800" b="1" dirty="0">
              <a:latin typeface="微软雅黑" panose="020B0503020204020204" pitchFamily="34" charset="-122"/>
              <a:ea typeface="微软雅黑" panose="020B0503020204020204" pitchFamily="34" charset="-122"/>
            </a:endParaRPr>
          </a:p>
        </p:txBody>
      </p:sp>
      <p:sp>
        <p:nvSpPr>
          <p:cNvPr id="23559" name="Text Box 4"/>
          <p:cNvSpPr txBox="1"/>
          <p:nvPr/>
        </p:nvSpPr>
        <p:spPr>
          <a:xfrm>
            <a:off x="622300" y="1355725"/>
            <a:ext cx="3644900" cy="522288"/>
          </a:xfrm>
          <a:prstGeom prst="rect">
            <a:avLst/>
          </a:prstGeom>
          <a:noFill/>
          <a:ln w="9525">
            <a:noFill/>
          </a:ln>
        </p:spPr>
        <p:txBody>
          <a:bodyPr>
            <a:spAutoFit/>
          </a:bodyPr>
          <a:p>
            <a:pPr>
              <a:spcBef>
                <a:spcPct val="50000"/>
              </a:spcBef>
            </a:pPr>
            <a:r>
              <a:rPr lang="en-US" altLang="zh-CN" sz="2800" b="1" dirty="0">
                <a:solidFill>
                  <a:srgbClr val="FF0000"/>
                </a:solidFill>
                <a:latin typeface="微软雅黑" panose="020B0503020204020204" pitchFamily="34" charset="-122"/>
                <a:ea typeface="微软雅黑" panose="020B0503020204020204" pitchFamily="34" charset="-122"/>
              </a:rPr>
              <a:t>1</a:t>
            </a:r>
            <a:r>
              <a:rPr lang="zh-CN" altLang="en-US" sz="2800" b="1" dirty="0">
                <a:solidFill>
                  <a:srgbClr val="FF0000"/>
                </a:solidFill>
                <a:latin typeface="微软雅黑" panose="020B0503020204020204" pitchFamily="34" charset="-122"/>
                <a:ea typeface="微软雅黑" panose="020B0503020204020204" pitchFamily="34" charset="-122"/>
              </a:rPr>
              <a:t>、废金属的种类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81925" name="Text Box 5"/>
          <p:cNvSpPr txBox="1"/>
          <p:nvPr/>
        </p:nvSpPr>
        <p:spPr>
          <a:xfrm>
            <a:off x="692150" y="1801813"/>
            <a:ext cx="11258550" cy="1382712"/>
          </a:xfrm>
          <a:prstGeom prst="rect">
            <a:avLst/>
          </a:prstGeom>
          <a:noFill/>
          <a:ln w="9525">
            <a:noFill/>
          </a:ln>
        </p:spPr>
        <p:txBody>
          <a:bodyPr>
            <a:spAutoFit/>
          </a:bodyPr>
          <a:p>
            <a:pPr algn="just">
              <a:lnSpc>
                <a:spcPct val="150000"/>
              </a:lnSpc>
            </a:pPr>
            <a:r>
              <a:rPr lang="en-US" altLang="zh-CN" sz="2800" b="1"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冶金工业、金属加工业和日常生活中丢弃的金属碎屑、碎块，锈蚀和报废的金属物品。</a:t>
            </a:r>
            <a:endParaRPr lang="zh-CN" altLang="en-US" sz="2800" b="1" dirty="0">
              <a:latin typeface="微软雅黑" panose="020B0503020204020204" pitchFamily="34" charset="-122"/>
              <a:ea typeface="微软雅黑" panose="020B0503020204020204" pitchFamily="34" charset="-122"/>
            </a:endParaRPr>
          </a:p>
        </p:txBody>
      </p:sp>
      <p:pic>
        <p:nvPicPr>
          <p:cNvPr id="60420" name="图片 60419" descr="螺丝"/>
          <p:cNvPicPr>
            <a:picLocks noChangeAspect="1" noChangeArrowheads="1"/>
          </p:cNvPicPr>
          <p:nvPr/>
        </p:nvPicPr>
        <p:blipFill>
          <a:blip r:embed="rId3"/>
          <a:srcRect/>
          <a:stretch>
            <a:fillRect/>
          </a:stretch>
        </p:blipFill>
        <p:spPr bwMode="auto">
          <a:xfrm>
            <a:off x="212725" y="3406775"/>
            <a:ext cx="3714750" cy="2975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7829" name="图片 77828" descr="未命名"/>
          <p:cNvPicPr>
            <a:picLocks noChangeAspect="1" noChangeArrowheads="1"/>
          </p:cNvPicPr>
          <p:nvPr/>
        </p:nvPicPr>
        <p:blipFill>
          <a:blip r:embed="rId4"/>
          <a:srcRect/>
          <a:stretch>
            <a:fillRect/>
          </a:stretch>
        </p:blipFill>
        <p:spPr bwMode="auto">
          <a:xfrm>
            <a:off x="4083051" y="3406775"/>
            <a:ext cx="3513562" cy="2975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图片 1"/>
          <p:cNvPicPr>
            <a:picLocks noChangeAspect="1" noChangeArrowheads="1"/>
          </p:cNvPicPr>
          <p:nvPr/>
        </p:nvPicPr>
        <p:blipFill>
          <a:blip r:embed="rId5"/>
          <a:srcRect r="19307"/>
          <a:stretch>
            <a:fillRect/>
          </a:stretch>
        </p:blipFill>
        <p:spPr bwMode="auto">
          <a:xfrm>
            <a:off x="7853990" y="3406775"/>
            <a:ext cx="3852721" cy="2975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500" fill="hold"/>
                                        <p:tgtEl>
                                          <p:spTgt spid="23559"/>
                                        </p:tgtEl>
                                        <p:attrNameLst>
                                          <p:attrName>ppt_x</p:attrName>
                                        </p:attrNameLst>
                                      </p:cBhvr>
                                      <p:tavLst>
                                        <p:tav tm="0">
                                          <p:val>
                                            <p:strVal val="#ppt_x"/>
                                          </p:val>
                                        </p:tav>
                                        <p:tav tm="100000">
                                          <p:val>
                                            <p:strVal val="#ppt_x"/>
                                          </p:val>
                                        </p:tav>
                                      </p:tavLst>
                                    </p:anim>
                                    <p:anim calcmode="lin" valueType="num">
                                      <p:cBhvr>
                                        <p:cTn id="8"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1925">
                                            <p:txEl>
                                              <p:charRg st="0" end="43"/>
                                            </p:txEl>
                                          </p:spTgt>
                                        </p:tgtEl>
                                        <p:attrNameLst>
                                          <p:attrName>style.visibility</p:attrName>
                                        </p:attrNameLst>
                                      </p:cBhvr>
                                      <p:to>
                                        <p:strVal val="visible"/>
                                      </p:to>
                                    </p:set>
                                    <p:animEffect transition="in" filter="slide(fromBottom)">
                                      <p:cBhvr>
                                        <p:cTn id="13" dur="500"/>
                                        <p:tgtEl>
                                          <p:spTgt spid="81925">
                                            <p:txEl>
                                              <p:charRg st="0" end="43"/>
                                            </p:txEl>
                                          </p:spTgt>
                                        </p:tgtEl>
                                      </p:cBhvr>
                                    </p:animEffect>
                                  </p:childTnLst>
                                </p:cTn>
                              </p:par>
                            </p:childTnLst>
                          </p:cTn>
                        </p:par>
                        <p:par>
                          <p:cTn id="14" fill="hold">
                            <p:stCondLst>
                              <p:cond delay="500"/>
                            </p:stCondLst>
                            <p:childTnLst>
                              <p:par>
                                <p:cTn id="15" presetID="4" presetClass="entr" presetSubtype="16" fill="hold" nodeType="after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box(in)">
                                      <p:cBhvr>
                                        <p:cTn id="17" dur="500"/>
                                        <p:tgtEl>
                                          <p:spTgt spid="60420"/>
                                        </p:tgtEl>
                                      </p:cBhvr>
                                    </p:animEffect>
                                  </p:childTnLst>
                                </p:cTn>
                              </p:par>
                              <p:par>
                                <p:cTn id="18" presetID="3" presetClass="entr" presetSubtype="10" fill="hold" nodeType="withEffect">
                                  <p:stCondLst>
                                    <p:cond delay="0"/>
                                  </p:stCondLst>
                                  <p:childTnLst>
                                    <p:set>
                                      <p:cBhvr>
                                        <p:cTn id="19" dur="1" fill="hold">
                                          <p:stCondLst>
                                            <p:cond delay="0"/>
                                          </p:stCondLst>
                                        </p:cTn>
                                        <p:tgtEl>
                                          <p:spTgt spid="77829"/>
                                        </p:tgtEl>
                                        <p:attrNameLst>
                                          <p:attrName>style.visibility</p:attrName>
                                        </p:attrNameLst>
                                      </p:cBhvr>
                                      <p:to>
                                        <p:strVal val="visible"/>
                                      </p:to>
                                    </p:set>
                                    <p:animEffect transition="in" filter="blinds(horizontal)">
                                      <p:cBhvr>
                                        <p:cTn id="20" dur="500"/>
                                        <p:tgtEl>
                                          <p:spTgt spid="778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3552825" y="1057275"/>
            <a:ext cx="8632825" cy="6092825"/>
          </a:xfrm>
          <a:prstGeom prst="rect">
            <a:avLst/>
          </a:prstGeom>
          <a:noFill/>
          <a:ln w="9525">
            <a:noFill/>
          </a:ln>
        </p:spPr>
        <p:txBody>
          <a:bodyPr>
            <a:spAutoFit/>
          </a:bodyPr>
          <a:p>
            <a:pPr eaLnBrk="1" hangingPunct="1">
              <a:lnSpc>
                <a:spcPct val="125000"/>
              </a:lnSpc>
            </a:pPr>
            <a:r>
              <a:rPr lang="en-US" altLang="zh-CN" sz="2400" b="1" dirty="0">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zh-CN" sz="2400" b="1" dirty="0">
                <a:solidFill>
                  <a:srgbClr val="FF0000"/>
                </a:solidFill>
                <a:latin typeface="微软雅黑" panose="020B0503020204020204" pitchFamily="34" charset="-122"/>
                <a:ea typeface="微软雅黑" panose="020B0503020204020204" pitchFamily="34" charset="-122"/>
              </a:rPr>
              <a:t>根据金属的密度把金属分成重金属和轻金属，常把密度大于</a:t>
            </a:r>
            <a:r>
              <a:rPr lang="en-US" altLang="zh-CN" sz="2400" b="1" dirty="0">
                <a:solidFill>
                  <a:srgbClr val="FF0000"/>
                </a:solidFill>
                <a:latin typeface="微软雅黑" panose="020B0503020204020204" pitchFamily="34" charset="-122"/>
                <a:ea typeface="微软雅黑" panose="020B0503020204020204" pitchFamily="34" charset="-122"/>
              </a:rPr>
              <a:t>5g/cm</a:t>
            </a:r>
            <a:r>
              <a:rPr lang="en-US" altLang="zh-CN" sz="2400" b="1" baseline="30000" dirty="0">
                <a:solidFill>
                  <a:srgbClr val="FF0000"/>
                </a:solidFill>
                <a:latin typeface="微软雅黑" panose="020B0503020204020204" pitchFamily="34" charset="-122"/>
                <a:ea typeface="微软雅黑" panose="020B0503020204020204" pitchFamily="34" charset="-122"/>
              </a:rPr>
              <a:t>3</a:t>
            </a:r>
            <a:r>
              <a:rPr lang="zh-CN" altLang="zh-CN" sz="2400" b="1" dirty="0">
                <a:solidFill>
                  <a:srgbClr val="FF0000"/>
                </a:solidFill>
                <a:latin typeface="微软雅黑" panose="020B0503020204020204" pitchFamily="34" charset="-122"/>
                <a:ea typeface="微软雅黑" panose="020B0503020204020204" pitchFamily="34" charset="-122"/>
              </a:rPr>
              <a:t>的金属称为重金属，如：金、银、铜、铅、锌、镍、钴、铬、汞、镉等大约</a:t>
            </a:r>
            <a:r>
              <a:rPr lang="en-US" altLang="zh-CN" sz="2400" b="1" dirty="0">
                <a:solidFill>
                  <a:srgbClr val="FF0000"/>
                </a:solidFill>
                <a:latin typeface="微软雅黑" panose="020B0503020204020204" pitchFamily="34" charset="-122"/>
                <a:ea typeface="微软雅黑" panose="020B0503020204020204" pitchFamily="34" charset="-122"/>
              </a:rPr>
              <a:t>45</a:t>
            </a:r>
            <a:r>
              <a:rPr lang="zh-CN" altLang="zh-CN" sz="2400" b="1" dirty="0">
                <a:solidFill>
                  <a:srgbClr val="FF0000"/>
                </a:solidFill>
                <a:latin typeface="微软雅黑" panose="020B0503020204020204" pitchFamily="34" charset="-122"/>
                <a:ea typeface="微软雅黑" panose="020B0503020204020204" pitchFamily="34" charset="-122"/>
              </a:rPr>
              <a:t>种。 对人体危害最大的有</a:t>
            </a:r>
            <a:r>
              <a:rPr lang="en-US" altLang="zh-CN" sz="2400" b="1" dirty="0">
                <a:solidFill>
                  <a:srgbClr val="FF0000"/>
                </a:solidFill>
                <a:latin typeface="微软雅黑" panose="020B0503020204020204" pitchFamily="34" charset="-122"/>
                <a:ea typeface="微软雅黑" panose="020B0503020204020204" pitchFamily="34" charset="-122"/>
              </a:rPr>
              <a:t>5</a:t>
            </a:r>
            <a:r>
              <a:rPr lang="zh-CN" altLang="zh-CN" sz="2400" b="1" dirty="0">
                <a:solidFill>
                  <a:srgbClr val="FF0000"/>
                </a:solidFill>
                <a:latin typeface="微软雅黑" panose="020B0503020204020204" pitchFamily="34" charset="-122"/>
                <a:ea typeface="微软雅黑" panose="020B0503020204020204" pitchFamily="34" charset="-122"/>
              </a:rPr>
              <a:t>种如铅、汞、铬、砷、镉等。 </a:t>
            </a:r>
            <a:endParaRPr lang="zh-CN" altLang="zh-CN" sz="2400" b="1" dirty="0">
              <a:solidFill>
                <a:srgbClr val="FF0000"/>
              </a:solidFill>
              <a:latin typeface="微软雅黑" panose="020B0503020204020204" pitchFamily="34" charset="-122"/>
              <a:ea typeface="微软雅黑" panose="020B0503020204020204" pitchFamily="34" charset="-122"/>
            </a:endParaRPr>
          </a:p>
          <a:p>
            <a:pPr eaLnBrk="1" hangingPunct="1">
              <a:lnSpc>
                <a:spcPct val="125000"/>
              </a:lnSpc>
            </a:pPr>
            <a:r>
              <a:rPr lang="zh-CN" altLang="zh-CN" sz="2400" b="1" dirty="0">
                <a:latin typeface="微软雅黑" panose="020B0503020204020204" pitchFamily="34" charset="-122"/>
                <a:ea typeface="微软雅黑" panose="020B0503020204020204" pitchFamily="34" charset="-122"/>
              </a:rPr>
              <a:t>重金属对人体的伤害常见的有：</a:t>
            </a:r>
            <a:r>
              <a:rPr lang="en-US" altLang="zh-CN" sz="2400" b="1" dirty="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a:p>
            <a:pPr eaLnBrk="1" hangingPunct="1">
              <a:lnSpc>
                <a:spcPct val="125000"/>
              </a:lnSpc>
            </a:pPr>
            <a:r>
              <a:rPr lang="zh-CN" altLang="zh-CN" sz="2400" b="1" dirty="0">
                <a:solidFill>
                  <a:srgbClr val="0070C0"/>
                </a:solidFill>
                <a:latin typeface="微软雅黑" panose="020B0503020204020204" pitchFamily="34" charset="-122"/>
                <a:ea typeface="微软雅黑" panose="020B0503020204020204" pitchFamily="34" charset="-122"/>
              </a:rPr>
              <a:t>铅</a:t>
            </a:r>
            <a:r>
              <a:rPr lang="zh-CN" altLang="zh-CN" sz="2400" b="1" dirty="0">
                <a:latin typeface="微软雅黑" panose="020B0503020204020204" pitchFamily="34" charset="-122"/>
                <a:ea typeface="微软雅黑" panose="020B0503020204020204" pitchFamily="34" charset="-122"/>
              </a:rPr>
              <a:t>：伤害人的脑细胞，致癌致突变等。</a:t>
            </a:r>
            <a:r>
              <a:rPr lang="en-US" altLang="zh-CN" sz="2400" b="1" dirty="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a:p>
            <a:pPr eaLnBrk="1" hangingPunct="1">
              <a:lnSpc>
                <a:spcPct val="125000"/>
              </a:lnSpc>
            </a:pPr>
            <a:r>
              <a:rPr lang="zh-CN" altLang="zh-CN" sz="2400" b="1" dirty="0">
                <a:solidFill>
                  <a:srgbClr val="0070C0"/>
                </a:solidFill>
                <a:latin typeface="微软雅黑" panose="020B0503020204020204" pitchFamily="34" charset="-122"/>
                <a:ea typeface="微软雅黑" panose="020B0503020204020204" pitchFamily="34" charset="-122"/>
              </a:rPr>
              <a:t>汞</a:t>
            </a:r>
            <a:r>
              <a:rPr lang="zh-CN" altLang="zh-CN" sz="2400" b="1" dirty="0">
                <a:latin typeface="微软雅黑" panose="020B0503020204020204" pitchFamily="34" charset="-122"/>
                <a:ea typeface="微软雅黑" panose="020B0503020204020204" pitchFamily="34" charset="-122"/>
              </a:rPr>
              <a:t>：食入后直接沉入肝脏，对大脑神精视力破坏及大。天然水每升水中含</a:t>
            </a:r>
            <a:r>
              <a:rPr lang="en-US" altLang="zh-CN" sz="2400" b="1" dirty="0">
                <a:latin typeface="微软雅黑" panose="020B0503020204020204" pitchFamily="34" charset="-122"/>
                <a:ea typeface="微软雅黑" panose="020B0503020204020204" pitchFamily="34" charset="-122"/>
              </a:rPr>
              <a:t>0.01</a:t>
            </a:r>
            <a:r>
              <a:rPr lang="zh-CN" altLang="zh-CN" sz="2400" b="1" dirty="0">
                <a:latin typeface="微软雅黑" panose="020B0503020204020204" pitchFamily="34" charset="-122"/>
                <a:ea typeface="微软雅黑" panose="020B0503020204020204" pitchFamily="34" charset="-122"/>
              </a:rPr>
              <a:t>毫克，就会强烈中毒。 </a:t>
            </a:r>
            <a:endParaRPr lang="zh-CN" altLang="zh-CN" sz="2400" b="1" dirty="0">
              <a:latin typeface="微软雅黑" panose="020B0503020204020204" pitchFamily="34" charset="-122"/>
              <a:ea typeface="微软雅黑" panose="020B0503020204020204" pitchFamily="34" charset="-122"/>
            </a:endParaRPr>
          </a:p>
          <a:p>
            <a:pPr eaLnBrk="1" hangingPunct="1">
              <a:lnSpc>
                <a:spcPct val="125000"/>
              </a:lnSpc>
            </a:pPr>
            <a:r>
              <a:rPr lang="zh-CN" altLang="zh-CN" sz="2400" b="1" dirty="0">
                <a:solidFill>
                  <a:srgbClr val="0070C0"/>
                </a:solidFill>
                <a:latin typeface="微软雅黑" panose="020B0503020204020204" pitchFamily="34" charset="-122"/>
                <a:ea typeface="微软雅黑" panose="020B0503020204020204" pitchFamily="34" charset="-122"/>
              </a:rPr>
              <a:t>铬</a:t>
            </a:r>
            <a:r>
              <a:rPr lang="zh-CN" altLang="zh-CN" sz="2400" b="1" dirty="0">
                <a:latin typeface="微软雅黑" panose="020B0503020204020204" pitchFamily="34" charset="-122"/>
                <a:ea typeface="微软雅黑" panose="020B0503020204020204" pitchFamily="34" charset="-122"/>
              </a:rPr>
              <a:t>：会造成四肢麻木，精神异常。</a:t>
            </a:r>
            <a:r>
              <a:rPr lang="en-US" altLang="zh-CN" sz="2400" b="1" dirty="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a:p>
            <a:pPr eaLnBrk="1" hangingPunct="1">
              <a:lnSpc>
                <a:spcPct val="125000"/>
              </a:lnSpc>
            </a:pPr>
            <a:r>
              <a:rPr lang="zh-CN" altLang="zh-CN" sz="2400" b="1" dirty="0">
                <a:solidFill>
                  <a:srgbClr val="0070C0"/>
                </a:solidFill>
                <a:latin typeface="微软雅黑" panose="020B0503020204020204" pitchFamily="34" charset="-122"/>
                <a:ea typeface="微软雅黑" panose="020B0503020204020204" pitchFamily="34" charset="-122"/>
              </a:rPr>
              <a:t>砷</a:t>
            </a:r>
            <a:r>
              <a:rPr lang="zh-CN" altLang="zh-CN" sz="2400" b="1" dirty="0">
                <a:latin typeface="微软雅黑" panose="020B0503020204020204" pitchFamily="34" charset="-122"/>
                <a:ea typeface="微软雅黑" panose="020B0503020204020204" pitchFamily="34" charset="-122"/>
              </a:rPr>
              <a:t>：会使皮肤色素沉着，导致异常角质化。</a:t>
            </a:r>
            <a:r>
              <a:rPr lang="en-US" altLang="zh-CN" sz="2400" b="1" dirty="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a:p>
            <a:pPr eaLnBrk="1" hangingPunct="1">
              <a:lnSpc>
                <a:spcPct val="125000"/>
              </a:lnSpc>
            </a:pPr>
            <a:r>
              <a:rPr lang="zh-CN" altLang="zh-CN" sz="2400" b="1" dirty="0">
                <a:solidFill>
                  <a:srgbClr val="0070C0"/>
                </a:solidFill>
                <a:latin typeface="微软雅黑" panose="020B0503020204020204" pitchFamily="34" charset="-122"/>
                <a:ea typeface="微软雅黑" panose="020B0503020204020204" pitchFamily="34" charset="-122"/>
              </a:rPr>
              <a:t>镉</a:t>
            </a:r>
            <a:r>
              <a:rPr lang="zh-CN" altLang="zh-CN" sz="2400" b="1" dirty="0">
                <a:latin typeface="微软雅黑" panose="020B0503020204020204" pitchFamily="34" charset="-122"/>
                <a:ea typeface="微软雅黑" panose="020B0503020204020204" pitchFamily="34" charset="-122"/>
              </a:rPr>
              <a:t>：导致高血压，引起心脑血管疾病；破坏骨钙，引起肾功能失调。</a:t>
            </a:r>
            <a:r>
              <a:rPr lang="en-US" altLang="zh-CN" sz="2400" b="1" dirty="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a:p>
            <a:pPr eaLnBrk="1" hangingPunct="1">
              <a:lnSpc>
                <a:spcPct val="125000"/>
              </a:lnSpc>
            </a:pPr>
            <a:endParaRPr lang="zh-CN" altLang="en-US" sz="2400" b="1" dirty="0">
              <a:latin typeface="微软雅黑" panose="020B0503020204020204" pitchFamily="34" charset="-122"/>
              <a:ea typeface="微软雅黑" panose="020B0503020204020204" pitchFamily="34" charset="-122"/>
            </a:endParaRPr>
          </a:p>
        </p:txBody>
      </p:sp>
      <p:pic>
        <p:nvPicPr>
          <p:cNvPr id="20483"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20484"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20485"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20486" name="文本框 43011"/>
          <p:cNvSpPr txBox="1"/>
          <p:nvPr/>
        </p:nvSpPr>
        <p:spPr>
          <a:xfrm>
            <a:off x="2887663" y="546100"/>
            <a:ext cx="6400800" cy="522288"/>
          </a:xfrm>
          <a:prstGeom prst="rect">
            <a:avLst/>
          </a:prstGeom>
          <a:noFill/>
          <a:ln w="9525">
            <a:noFill/>
          </a:ln>
        </p:spPr>
        <p:txBody>
          <a:bodyPr>
            <a:spAutoFit/>
          </a:bodyPr>
          <a:p>
            <a:pPr>
              <a:spcBef>
                <a:spcPct val="50000"/>
              </a:spcBef>
              <a:buClr>
                <a:schemeClr val="bg1"/>
              </a:buClr>
            </a:pPr>
            <a:r>
              <a:rPr lang="zh-CN" altLang="en-US" sz="2800" b="1" dirty="0">
                <a:latin typeface="微软雅黑" panose="020B0503020204020204" pitchFamily="34" charset="-122"/>
                <a:ea typeface="微软雅黑" panose="020B0503020204020204" pitchFamily="34" charset="-122"/>
              </a:rPr>
              <a:t>三、金属的污染和回收利用</a:t>
            </a:r>
            <a:endParaRPr lang="zh-CN" altLang="en-US" sz="2800" b="1" dirty="0">
              <a:latin typeface="微软雅黑" panose="020B0503020204020204" pitchFamily="34" charset="-122"/>
              <a:ea typeface="微软雅黑" panose="020B0503020204020204" pitchFamily="34" charset="-122"/>
            </a:endParaRPr>
          </a:p>
        </p:txBody>
      </p:sp>
      <p:sp>
        <p:nvSpPr>
          <p:cNvPr id="23561" name="Text Box 6"/>
          <p:cNvSpPr txBox="1"/>
          <p:nvPr/>
        </p:nvSpPr>
        <p:spPr>
          <a:xfrm>
            <a:off x="114300" y="1355725"/>
            <a:ext cx="2971800" cy="522288"/>
          </a:xfrm>
          <a:prstGeom prst="rect">
            <a:avLst/>
          </a:prstGeom>
          <a:noFill/>
          <a:ln w="9525">
            <a:noFill/>
          </a:ln>
        </p:spPr>
        <p:txBody>
          <a:bodyPr>
            <a:spAutoFit/>
          </a:bodyPr>
          <a:p>
            <a:pPr>
              <a:spcBef>
                <a:spcPct val="50000"/>
              </a:spcBef>
            </a:pPr>
            <a:r>
              <a:rPr lang="en-US" altLang="zh-CN" sz="2800" b="1" dirty="0">
                <a:solidFill>
                  <a:srgbClr val="FF0000"/>
                </a:solidFill>
                <a:latin typeface="微软雅黑" panose="020B0503020204020204" pitchFamily="34" charset="-122"/>
                <a:ea typeface="微软雅黑" panose="020B0503020204020204" pitchFamily="34" charset="-122"/>
              </a:rPr>
              <a:t>2</a:t>
            </a:r>
            <a:r>
              <a:rPr lang="zh-CN" altLang="en-US" sz="2800" b="1" dirty="0">
                <a:solidFill>
                  <a:srgbClr val="FF0000"/>
                </a:solidFill>
                <a:latin typeface="微软雅黑" panose="020B0503020204020204" pitchFamily="34" charset="-122"/>
                <a:ea typeface="微软雅黑" panose="020B0503020204020204" pitchFamily="34" charset="-122"/>
              </a:rPr>
              <a:t>、废金属的危害</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81927" name="Text Box 7"/>
          <p:cNvSpPr txBox="1"/>
          <p:nvPr/>
        </p:nvSpPr>
        <p:spPr>
          <a:xfrm>
            <a:off x="327025" y="1878013"/>
            <a:ext cx="2468563" cy="2030412"/>
          </a:xfrm>
          <a:prstGeom prst="rect">
            <a:avLst/>
          </a:prstGeom>
          <a:solidFill>
            <a:srgbClr val="FFFF00"/>
          </a:solidFill>
          <a:ln w="9525">
            <a:noFill/>
          </a:ln>
        </p:spPr>
        <p:txBody>
          <a:bodyPr>
            <a:spAutoFit/>
          </a:bodyPr>
          <a:p>
            <a:pPr>
              <a:lnSpc>
                <a:spcPct val="150000"/>
              </a:lnSpc>
            </a:pPr>
            <a:r>
              <a:rPr lang="zh-CN" altLang="en-US" sz="2800" b="1" dirty="0">
                <a:latin typeface="微软雅黑" panose="020B0503020204020204" pitchFamily="34" charset="-122"/>
                <a:ea typeface="微软雅黑" panose="020B0503020204020204" pitchFamily="34" charset="-122"/>
              </a:rPr>
              <a:t>造成资源浪费和</a:t>
            </a:r>
            <a:r>
              <a:rPr lang="zh-CN" altLang="en-US" sz="2800" b="1" dirty="0">
                <a:latin typeface="微软雅黑" panose="020B0503020204020204" pitchFamily="34" charset="-122"/>
                <a:ea typeface="微软雅黑" panose="020B0503020204020204" pitchFamily="34" charset="-122"/>
                <a:sym typeface="宋体" panose="02010600030101010101" pitchFamily="2" charset="-122"/>
              </a:rPr>
              <a:t>有毒金属对</a:t>
            </a:r>
            <a:r>
              <a:rPr lang="zh-CN" altLang="en-US" sz="2800" b="1" dirty="0">
                <a:latin typeface="微软雅黑" panose="020B0503020204020204" pitchFamily="34" charset="-122"/>
                <a:ea typeface="微软雅黑" panose="020B0503020204020204" pitchFamily="34" charset="-122"/>
              </a:rPr>
              <a:t>环境污染</a:t>
            </a:r>
            <a:endParaRPr lang="zh-CN" altLang="en-US" sz="2800" b="1" dirty="0">
              <a:latin typeface="微软雅黑" panose="020B0503020204020204" pitchFamily="34" charset="-122"/>
              <a:ea typeface="微软雅黑" panose="020B0503020204020204" pitchFamily="34" charset="-122"/>
            </a:endParaRPr>
          </a:p>
        </p:txBody>
      </p:sp>
      <p:pic>
        <p:nvPicPr>
          <p:cNvPr id="22537" name="图片 1"/>
          <p:cNvPicPr>
            <a:picLocks noChangeAspect="1"/>
          </p:cNvPicPr>
          <p:nvPr/>
        </p:nvPicPr>
        <p:blipFill>
          <a:blip r:embed="rId3"/>
          <a:stretch>
            <a:fillRect/>
          </a:stretch>
        </p:blipFill>
        <p:spPr>
          <a:xfrm>
            <a:off x="114300" y="3908425"/>
            <a:ext cx="3248025" cy="2673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ppt_x</p:attrName>
                                        </p:attrNameLst>
                                      </p:cBhvr>
                                      <p:tavLst>
                                        <p:tav tm="0">
                                          <p:val>
                                            <p:strVal val="#ppt_x"/>
                                          </p:val>
                                        </p:tav>
                                        <p:tav tm="100000">
                                          <p:val>
                                            <p:strVal val="#ppt_x"/>
                                          </p:val>
                                        </p:tav>
                                      </p:tavLst>
                                    </p:anim>
                                    <p:anim calcmode="lin" valueType="num">
                                      <p:cBhvr>
                                        <p:cTn id="8"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7"/>
                                        </p:tgtEl>
                                        <p:attrNameLst>
                                          <p:attrName>style.visibility</p:attrName>
                                        </p:attrNameLst>
                                      </p:cBhvr>
                                      <p:to>
                                        <p:strVal val="visible"/>
                                      </p:to>
                                    </p:set>
                                    <p:anim calcmode="lin" valueType="num">
                                      <p:cBhvr additive="base">
                                        <p:cTn id="13" dur="500" fill="hold"/>
                                        <p:tgtEl>
                                          <p:spTgt spid="81927"/>
                                        </p:tgtEl>
                                        <p:attrNameLst>
                                          <p:attrName>ppt_x</p:attrName>
                                        </p:attrNameLst>
                                      </p:cBhvr>
                                      <p:tavLst>
                                        <p:tav tm="0">
                                          <p:val>
                                            <p:strVal val="#ppt_x"/>
                                          </p:val>
                                        </p:tav>
                                        <p:tav tm="100000">
                                          <p:val>
                                            <p:strVal val="#ppt_x"/>
                                          </p:val>
                                        </p:tav>
                                      </p:tavLst>
                                    </p:anim>
                                    <p:anim calcmode="lin" valueType="num">
                                      <p:cBhvr additive="base">
                                        <p:cTn id="14" dur="500" fill="hold"/>
                                        <p:tgtEl>
                                          <p:spTgt spid="819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7"/>
                                        </p:tgtEl>
                                        <p:attrNameLst>
                                          <p:attrName>style.visibility</p:attrName>
                                        </p:attrNameLst>
                                      </p:cBhvr>
                                      <p:to>
                                        <p:strVal val="visible"/>
                                      </p:to>
                                    </p:set>
                                    <p:anim calcmode="lin" valueType="num">
                                      <p:cBhvr additive="base">
                                        <p:cTn id="17" dur="500" fill="hold"/>
                                        <p:tgtEl>
                                          <p:spTgt spid="22537"/>
                                        </p:tgtEl>
                                        <p:attrNameLst>
                                          <p:attrName>ppt_x</p:attrName>
                                        </p:attrNameLst>
                                      </p:cBhvr>
                                      <p:tavLst>
                                        <p:tav tm="0">
                                          <p:val>
                                            <p:strVal val="#ppt_x"/>
                                          </p:val>
                                        </p:tav>
                                        <p:tav tm="100000">
                                          <p:val>
                                            <p:strVal val="#ppt_x"/>
                                          </p:val>
                                        </p:tav>
                                      </p:tavLst>
                                    </p:anim>
                                    <p:anim calcmode="lin" valueType="num">
                                      <p:cBhvr additive="base">
                                        <p:cTn id="18"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3561" grpId="0"/>
      <p:bldP spid="819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1506"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21507"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21508"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21509" name="文本框 43011"/>
          <p:cNvSpPr txBox="1"/>
          <p:nvPr/>
        </p:nvSpPr>
        <p:spPr>
          <a:xfrm>
            <a:off x="2887663" y="657225"/>
            <a:ext cx="6400800" cy="522288"/>
          </a:xfrm>
          <a:prstGeom prst="rect">
            <a:avLst/>
          </a:prstGeom>
          <a:noFill/>
          <a:ln w="9525">
            <a:noFill/>
          </a:ln>
        </p:spPr>
        <p:txBody>
          <a:bodyPr>
            <a:spAutoFit/>
          </a:bodyPr>
          <a:p>
            <a:pPr>
              <a:spcBef>
                <a:spcPct val="50000"/>
              </a:spcBef>
              <a:buClr>
                <a:schemeClr val="bg1"/>
              </a:buClr>
            </a:pPr>
            <a:r>
              <a:rPr lang="zh-CN" altLang="en-US" sz="2800" b="1" dirty="0">
                <a:latin typeface="微软雅黑" panose="020B0503020204020204" pitchFamily="34" charset="-122"/>
                <a:ea typeface="微软雅黑" panose="020B0503020204020204" pitchFamily="34" charset="-122"/>
              </a:rPr>
              <a:t>三、金属的污染和回收利用</a:t>
            </a:r>
            <a:endParaRPr lang="zh-CN" altLang="en-US" sz="2800" b="1" dirty="0">
              <a:latin typeface="微软雅黑" panose="020B0503020204020204" pitchFamily="34" charset="-122"/>
              <a:ea typeface="微软雅黑" panose="020B0503020204020204" pitchFamily="34" charset="-122"/>
            </a:endParaRPr>
          </a:p>
        </p:txBody>
      </p:sp>
      <p:sp>
        <p:nvSpPr>
          <p:cNvPr id="23564" name="文本框 3"/>
          <p:cNvSpPr txBox="1"/>
          <p:nvPr/>
        </p:nvSpPr>
        <p:spPr>
          <a:xfrm>
            <a:off x="212725" y="1355725"/>
            <a:ext cx="3602038" cy="520700"/>
          </a:xfrm>
          <a:prstGeom prst="rect">
            <a:avLst/>
          </a:prstGeom>
          <a:noFill/>
          <a:ln w="9525">
            <a:noFill/>
          </a:ln>
        </p:spPr>
        <p:txBody>
          <a:bodyPr wrap="none">
            <a:spAutoFit/>
          </a:bodyPr>
          <a:p>
            <a:r>
              <a:rPr lang="en-US" altLang="zh-CN" sz="2800" b="1" dirty="0">
                <a:solidFill>
                  <a:srgbClr val="FF0000"/>
                </a:solidFill>
                <a:latin typeface="微软雅黑" panose="020B0503020204020204" pitchFamily="34" charset="-122"/>
                <a:ea typeface="微软雅黑" panose="020B0503020204020204" pitchFamily="34" charset="-122"/>
              </a:rPr>
              <a:t>3</a:t>
            </a:r>
            <a:r>
              <a:rPr lang="zh-CN" altLang="en-US" sz="2800" b="1" dirty="0">
                <a:solidFill>
                  <a:srgbClr val="FF0000"/>
                </a:solidFill>
                <a:latin typeface="微软雅黑" panose="020B0503020204020204" pitchFamily="34" charset="-122"/>
                <a:ea typeface="微软雅黑" panose="020B0503020204020204" pitchFamily="34" charset="-122"/>
              </a:rPr>
              <a:t>、防治金属污染方法</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20725" y="3125788"/>
            <a:ext cx="3714750" cy="3455987"/>
            <a:chOff x="640" y="4738"/>
            <a:chExt cx="3974" cy="5444"/>
          </a:xfrm>
        </p:grpSpPr>
        <p:pic>
          <p:nvPicPr>
            <p:cNvPr id="21514" name="图片 82946" descr="铁熔化后可铸造"/>
            <p:cNvPicPr>
              <a:picLocks noChangeAspect="1"/>
            </p:cNvPicPr>
            <p:nvPr/>
          </p:nvPicPr>
          <p:blipFill>
            <a:blip r:embed="rId3"/>
            <a:stretch>
              <a:fillRect/>
            </a:stretch>
          </p:blipFill>
          <p:spPr>
            <a:xfrm>
              <a:off x="640" y="4738"/>
              <a:ext cx="3974" cy="4576"/>
            </a:xfrm>
            <a:prstGeom prst="rect">
              <a:avLst/>
            </a:prstGeom>
            <a:noFill/>
            <a:ln w="9525">
              <a:noFill/>
            </a:ln>
          </p:spPr>
        </p:pic>
        <p:sp>
          <p:nvSpPr>
            <p:cNvPr id="21515" name="文本框 82947"/>
            <p:cNvSpPr txBox="1"/>
            <p:nvPr/>
          </p:nvSpPr>
          <p:spPr>
            <a:xfrm>
              <a:off x="1004" y="9360"/>
              <a:ext cx="3440" cy="822"/>
            </a:xfrm>
            <a:prstGeom prst="rect">
              <a:avLst/>
            </a:prstGeom>
            <a:noFill/>
            <a:ln w="9525">
              <a:noFill/>
            </a:ln>
          </p:spPr>
          <p:txBody>
            <a:bodyPr>
              <a:spAutoFit/>
            </a:bodyPr>
            <a:p>
              <a:pPr eaLnBrk="1" hangingPunct="1">
                <a:spcBef>
                  <a:spcPct val="50000"/>
                </a:spcBef>
                <a:buClr>
                  <a:schemeClr val="bg1"/>
                </a:buClr>
              </a:pPr>
              <a:r>
                <a:rPr lang="zh-CN" altLang="en-US" sz="2800" b="1" dirty="0">
                  <a:solidFill>
                    <a:srgbClr val="0000FF"/>
                  </a:solidFill>
                  <a:latin typeface="微软雅黑" panose="020B0503020204020204" pitchFamily="34" charset="-122"/>
                  <a:ea typeface="微软雅黑" panose="020B0503020204020204" pitchFamily="34" charset="-122"/>
                </a:rPr>
                <a:t>铁熔化后可铸造</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grpSp>
      <p:sp>
        <p:nvSpPr>
          <p:cNvPr id="82949" name="文本框 82948"/>
          <p:cNvSpPr txBox="1"/>
          <p:nvPr/>
        </p:nvSpPr>
        <p:spPr>
          <a:xfrm>
            <a:off x="4689475" y="3562350"/>
            <a:ext cx="7138988" cy="2032000"/>
          </a:xfrm>
          <a:prstGeom prst="rect">
            <a:avLst/>
          </a:prstGeom>
          <a:noFill/>
          <a:ln w="9525">
            <a:noFill/>
          </a:ln>
        </p:spPr>
        <p:txBody>
          <a:bodyPr>
            <a:spAutoFit/>
          </a:bodyPr>
          <a:p>
            <a:pPr eaLnBrk="1" hangingPunct="1">
              <a:lnSpc>
                <a:spcPct val="150000"/>
              </a:lnSpc>
            </a:pPr>
            <a:r>
              <a:rPr lang="en-US" altLang="zh-CN" sz="2800" b="1" dirty="0">
                <a:solidFill>
                  <a:schemeClr val="tx2"/>
                </a:solidFill>
                <a:latin typeface="微软雅黑" panose="020B0503020204020204" pitchFamily="34" charset="-122"/>
                <a:ea typeface="微软雅黑" panose="020B0503020204020204" pitchFamily="34" charset="-122"/>
              </a:rPr>
              <a:t> </a:t>
            </a:r>
            <a:r>
              <a:rPr lang="zh-CN" altLang="en-US" sz="2800" b="1" dirty="0">
                <a:solidFill>
                  <a:srgbClr val="FF0000"/>
                </a:solidFill>
                <a:latin typeface="微软雅黑" panose="020B0503020204020204" pitchFamily="34" charset="-122"/>
                <a:ea typeface="微软雅黑" panose="020B0503020204020204" pitchFamily="34" charset="-122"/>
              </a:rPr>
              <a:t>例如将废钢铁回炉炼成钢等，既可以节约大量煤和铁矿石，又能减少污染。</a:t>
            </a:r>
            <a:r>
              <a:rPr lang="zh-CN" altLang="en-US" sz="28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回收利用废金属，有着巨大的社会效益和经济效益。</a:t>
            </a:r>
            <a:endParaRPr lang="zh-CN" altLang="en-US" sz="28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文本框 38920"/>
          <p:cNvSpPr txBox="1"/>
          <p:nvPr/>
        </p:nvSpPr>
        <p:spPr>
          <a:xfrm>
            <a:off x="319088" y="1790700"/>
            <a:ext cx="11537950" cy="2032000"/>
          </a:xfrm>
          <a:prstGeom prst="rect">
            <a:avLst/>
          </a:prstGeom>
          <a:noFill/>
          <a:ln w="9525">
            <a:noFill/>
          </a:ln>
        </p:spPr>
        <p:txBody>
          <a:bodyPr>
            <a:spAutoFit/>
          </a:bodyPr>
          <a:p>
            <a:pPr>
              <a:lnSpc>
                <a:spcPct val="150000"/>
              </a:lnSpc>
              <a:spcBef>
                <a:spcPct val="50000"/>
              </a:spcBef>
            </a:pPr>
            <a:r>
              <a:rPr lang="en-US" altLang="zh-CN" sz="2800" b="1"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垃圾进行分类回收、分类回收各种废弃的金属材料、使用无铅汽油、</a:t>
            </a:r>
            <a:r>
              <a:rPr lang="zh-CN" altLang="en-US" sz="2800" b="1" dirty="0">
                <a:latin typeface="微软雅黑" panose="020B0503020204020204" pitchFamily="34" charset="-122"/>
                <a:ea typeface="微软雅黑" panose="020B0503020204020204" pitchFamily="34" charset="-122"/>
                <a:sym typeface="宋体" panose="02010600030101010101" pitchFamily="2" charset="-122"/>
              </a:rPr>
              <a:t>废旧电池不能任意丢弃、</a:t>
            </a:r>
            <a:r>
              <a:rPr lang="zh-CN" altLang="en-US" sz="2800" b="1" dirty="0">
                <a:latin typeface="微软雅黑" panose="020B0503020204020204" pitchFamily="34" charset="-122"/>
                <a:ea typeface="微软雅黑" panose="020B0503020204020204" pitchFamily="34" charset="-122"/>
              </a:rPr>
              <a:t>工业废水和废渣不能任意排放和堆放。</a:t>
            </a:r>
            <a:endParaRPr lang="zh-CN" altLang="en-US" sz="2800" b="1" dirty="0">
              <a:latin typeface="微软雅黑" panose="020B0503020204020204" pitchFamily="34" charset="-122"/>
              <a:ea typeface="微软雅黑" panose="020B0503020204020204" pitchFamily="34" charset="-122"/>
            </a:endParaRPr>
          </a:p>
          <a:p>
            <a:pPr>
              <a:spcBef>
                <a:spcPct val="50000"/>
              </a:spcBef>
            </a:pPr>
            <a:endParaRPr lang="zh-CN" altLang="en-US" sz="2800" b="1" dirty="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 calcmode="lin" valueType="num">
                                      <p:cBhvr>
                                        <p:cTn id="7" dur="500" fill="hold"/>
                                        <p:tgtEl>
                                          <p:spTgt spid="23564"/>
                                        </p:tgtEl>
                                        <p:attrNameLst>
                                          <p:attrName>ppt_x</p:attrName>
                                        </p:attrNameLst>
                                      </p:cBhvr>
                                      <p:tavLst>
                                        <p:tav tm="0">
                                          <p:val>
                                            <p:strVal val="#ppt_x"/>
                                          </p:val>
                                        </p:tav>
                                        <p:tav tm="100000">
                                          <p:val>
                                            <p:strVal val="#ppt_x"/>
                                          </p:val>
                                        </p:tav>
                                      </p:tavLst>
                                    </p:anim>
                                    <p:anim calcmode="lin" valueType="num">
                                      <p:cBhvr>
                                        <p:cTn id="8"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949"/>
                                        </p:tgtEl>
                                        <p:attrNameLst>
                                          <p:attrName>style.visibility</p:attrName>
                                        </p:attrNameLst>
                                      </p:cBhvr>
                                      <p:to>
                                        <p:strVal val="visible"/>
                                      </p:to>
                                    </p:set>
                                    <p:anim calcmode="lin" valueType="num">
                                      <p:cBhvr additive="base">
                                        <p:cTn id="25" dur="500" fill="hold"/>
                                        <p:tgtEl>
                                          <p:spTgt spid="82949"/>
                                        </p:tgtEl>
                                        <p:attrNameLst>
                                          <p:attrName>ppt_x</p:attrName>
                                        </p:attrNameLst>
                                      </p:cBhvr>
                                      <p:tavLst>
                                        <p:tav tm="0">
                                          <p:val>
                                            <p:strVal val="#ppt_x"/>
                                          </p:val>
                                        </p:tav>
                                        <p:tav tm="100000">
                                          <p:val>
                                            <p:strVal val="#ppt_x"/>
                                          </p:val>
                                        </p:tav>
                                      </p:tavLst>
                                    </p:anim>
                                    <p:anim calcmode="lin" valueType="num">
                                      <p:cBhvr additive="base">
                                        <p:cTn id="26" dur="500" fill="hold"/>
                                        <p:tgtEl>
                                          <p:spTgt spid="829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p:bldP spid="82949"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2530"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22531"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22532" name="文本框 7"/>
          <p:cNvSpPr txBox="1"/>
          <p:nvPr/>
        </p:nvSpPr>
        <p:spPr>
          <a:xfrm>
            <a:off x="1060450" y="752475"/>
            <a:ext cx="1406525" cy="460375"/>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知识拓展</a:t>
            </a:r>
            <a:endParaRPr lang="zh-CN" altLang="en-US" sz="2400" b="1" dirty="0">
              <a:solidFill>
                <a:srgbClr val="EF7509"/>
              </a:solidFill>
              <a:latin typeface="思源黑体 CN Heavy" charset="-122"/>
              <a:ea typeface="思源黑体 CN Heavy" charset="-122"/>
            </a:endParaRPr>
          </a:p>
        </p:txBody>
      </p:sp>
      <p:sp>
        <p:nvSpPr>
          <p:cNvPr id="22533" name="Text Box 3"/>
          <p:cNvSpPr txBox="1"/>
          <p:nvPr/>
        </p:nvSpPr>
        <p:spPr>
          <a:xfrm>
            <a:off x="766763" y="2016125"/>
            <a:ext cx="7277100" cy="3970338"/>
          </a:xfrm>
          <a:prstGeom prst="rect">
            <a:avLst/>
          </a:prstGeom>
          <a:noFill/>
          <a:ln w="9525">
            <a:noFill/>
          </a:ln>
        </p:spPr>
        <p:txBody>
          <a:bodyPr>
            <a:spAutoFit/>
          </a:bodyPr>
          <a:p>
            <a:pPr>
              <a:lnSpc>
                <a:spcPct val="150000"/>
              </a:lnSpc>
            </a:pPr>
            <a:r>
              <a:rPr lang="en-US" altLang="zh-CN" sz="2400" b="1" dirty="0">
                <a:solidFill>
                  <a:schemeClr val="tx2"/>
                </a:solidFill>
                <a:latin typeface="微软雅黑" panose="020B0503020204020204" pitchFamily="34" charset="-122"/>
                <a:ea typeface="微软雅黑" panose="020B0503020204020204" pitchFamily="34" charset="-122"/>
              </a:rPr>
              <a:t>      </a:t>
            </a:r>
            <a:r>
              <a:rPr lang="en-US" altLang="zh-CN"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rPr>
              <a:t>我国废旧金属的回收再利用已经被许多发达国家政府高度重视。我国铜的再生利用率在</a:t>
            </a:r>
            <a:r>
              <a:rPr lang="en-US" altLang="zh-CN" sz="2400" b="1" dirty="0">
                <a:solidFill>
                  <a:schemeClr val="tx1"/>
                </a:solidFill>
                <a:latin typeface="微软雅黑" panose="020B0503020204020204" pitchFamily="34" charset="-122"/>
                <a:ea typeface="微软雅黑" panose="020B0503020204020204" pitchFamily="34" charset="-122"/>
              </a:rPr>
              <a:t>1992</a:t>
            </a:r>
            <a:r>
              <a:rPr lang="zh-CN" altLang="en-US" sz="2400" b="1" dirty="0">
                <a:solidFill>
                  <a:schemeClr val="tx1"/>
                </a:solidFill>
                <a:latin typeface="微软雅黑" panose="020B0503020204020204" pitchFamily="34" charset="-122"/>
                <a:ea typeface="微软雅黑" panose="020B0503020204020204" pitchFamily="34" charset="-122"/>
              </a:rPr>
              <a:t>年、</a:t>
            </a:r>
            <a:r>
              <a:rPr lang="en-US" altLang="zh-CN" sz="2400" b="1" dirty="0">
                <a:solidFill>
                  <a:schemeClr val="tx1"/>
                </a:solidFill>
                <a:latin typeface="微软雅黑" panose="020B0503020204020204" pitchFamily="34" charset="-122"/>
                <a:ea typeface="微软雅黑" panose="020B0503020204020204" pitchFamily="34" charset="-122"/>
              </a:rPr>
              <a:t>1994</a:t>
            </a:r>
            <a:r>
              <a:rPr lang="zh-CN" altLang="en-US" sz="2400" b="1" dirty="0">
                <a:solidFill>
                  <a:schemeClr val="tx1"/>
                </a:solidFill>
                <a:latin typeface="微软雅黑" panose="020B0503020204020204" pitchFamily="34" charset="-122"/>
                <a:ea typeface="微软雅黑" panose="020B0503020204020204" pitchFamily="34" charset="-122"/>
              </a:rPr>
              <a:t>年和</a:t>
            </a:r>
            <a:r>
              <a:rPr lang="en-US" altLang="zh-CN" sz="2400" b="1" dirty="0">
                <a:solidFill>
                  <a:schemeClr val="tx1"/>
                </a:solidFill>
                <a:latin typeface="微软雅黑" panose="020B0503020204020204" pitchFamily="34" charset="-122"/>
                <a:ea typeface="微软雅黑" panose="020B0503020204020204" pitchFamily="34" charset="-122"/>
              </a:rPr>
              <a:t>1996 </a:t>
            </a:r>
            <a:r>
              <a:rPr lang="zh-CN" altLang="en-US" sz="2400" b="1" dirty="0">
                <a:solidFill>
                  <a:schemeClr val="tx1"/>
                </a:solidFill>
                <a:latin typeface="微软雅黑" panose="020B0503020204020204" pitchFamily="34" charset="-122"/>
                <a:ea typeface="微软雅黑" panose="020B0503020204020204" pitchFamily="34" charset="-122"/>
              </a:rPr>
              <a:t>年间分别占当年精炼铜产量的</a:t>
            </a:r>
            <a:r>
              <a:rPr lang="en-US" altLang="zh-CN" sz="2400" b="1" dirty="0">
                <a:solidFill>
                  <a:schemeClr val="tx1"/>
                </a:solidFill>
                <a:latin typeface="微软雅黑" panose="020B0503020204020204" pitchFamily="34" charset="-122"/>
                <a:ea typeface="微软雅黑" panose="020B0503020204020204" pitchFamily="34" charset="-122"/>
              </a:rPr>
              <a:t>36</a:t>
            </a:r>
            <a:r>
              <a:rPr lang="zh-CN" altLang="en-US" sz="2400" b="1" dirty="0">
                <a:solidFill>
                  <a:schemeClr val="tx1"/>
                </a:solidFill>
                <a:latin typeface="微软雅黑" panose="020B0503020204020204" pitchFamily="34" charset="-122"/>
                <a:ea typeface="微软雅黑" panose="020B0503020204020204" pitchFamily="34" charset="-122"/>
              </a:rPr>
              <a:t>％、</a:t>
            </a:r>
            <a:r>
              <a:rPr lang="en-US" altLang="zh-CN" sz="2400" b="1" dirty="0">
                <a:solidFill>
                  <a:schemeClr val="tx1"/>
                </a:solidFill>
                <a:latin typeface="微软雅黑" panose="020B0503020204020204" pitchFamily="34" charset="-122"/>
                <a:ea typeface="微软雅黑" panose="020B0503020204020204" pitchFamily="34" charset="-122"/>
              </a:rPr>
              <a:t>35.8</a:t>
            </a:r>
            <a:r>
              <a:rPr lang="zh-CN" altLang="en-US" sz="2400" b="1" dirty="0">
                <a:solidFill>
                  <a:schemeClr val="tx1"/>
                </a:solidFill>
                <a:latin typeface="微软雅黑" panose="020B0503020204020204" pitchFamily="34" charset="-122"/>
                <a:ea typeface="微软雅黑" panose="020B0503020204020204" pitchFamily="34" charset="-122"/>
              </a:rPr>
              <a:t>％和</a:t>
            </a:r>
            <a:r>
              <a:rPr lang="en-US" altLang="zh-CN" sz="2400" b="1" dirty="0">
                <a:solidFill>
                  <a:schemeClr val="tx1"/>
                </a:solidFill>
                <a:latin typeface="微软雅黑" panose="020B0503020204020204" pitchFamily="34" charset="-122"/>
                <a:ea typeface="微软雅黑" panose="020B0503020204020204" pitchFamily="34" charset="-122"/>
              </a:rPr>
              <a:t>61</a:t>
            </a:r>
            <a:r>
              <a:rPr lang="zh-CN" altLang="en-US" sz="2400" b="1" dirty="0">
                <a:solidFill>
                  <a:schemeClr val="tx1"/>
                </a:solidFill>
                <a:latin typeface="微软雅黑" panose="020B0503020204020204" pitchFamily="34" charset="-122"/>
                <a:ea typeface="微软雅黑" panose="020B0503020204020204" pitchFamily="34" charset="-122"/>
              </a:rPr>
              <a:t>％，与发达国家相近。但铝的平均回收率不足</a:t>
            </a:r>
            <a:r>
              <a:rPr lang="en-US" altLang="zh-CN" sz="2400" b="1" dirty="0">
                <a:solidFill>
                  <a:schemeClr val="tx1"/>
                </a:solidFill>
                <a:latin typeface="微软雅黑" panose="020B0503020204020204" pitchFamily="34" charset="-122"/>
                <a:ea typeface="微软雅黑" panose="020B0503020204020204" pitchFamily="34" charset="-122"/>
              </a:rPr>
              <a:t>3</a:t>
            </a:r>
            <a:r>
              <a:rPr lang="zh-CN" altLang="en-US" sz="2400" b="1" dirty="0">
                <a:solidFill>
                  <a:schemeClr val="tx1"/>
                </a:solidFill>
                <a:latin typeface="微软雅黑" panose="020B0503020204020204" pitchFamily="34" charset="-122"/>
                <a:ea typeface="微软雅黑" panose="020B0503020204020204" pitchFamily="34" charset="-122"/>
              </a:rPr>
              <a:t>％，锌的回收率不足</a:t>
            </a:r>
            <a:r>
              <a:rPr lang="en-US" altLang="zh-CN" sz="2400" b="1" dirty="0">
                <a:solidFill>
                  <a:schemeClr val="tx1"/>
                </a:solidFill>
                <a:latin typeface="微软雅黑" panose="020B0503020204020204" pitchFamily="34" charset="-122"/>
                <a:ea typeface="微软雅黑" panose="020B0503020204020204" pitchFamily="34" charset="-122"/>
              </a:rPr>
              <a:t>5</a:t>
            </a:r>
            <a:r>
              <a:rPr lang="zh-CN" altLang="en-US" sz="2400" b="1" dirty="0">
                <a:solidFill>
                  <a:schemeClr val="tx1"/>
                </a:solidFill>
                <a:latin typeface="微软雅黑" panose="020B0503020204020204" pitchFamily="34" charset="-122"/>
                <a:ea typeface="微软雅黑" panose="020B0503020204020204" pitchFamily="34" charset="-122"/>
              </a:rPr>
              <a:t>％。随着我国金属用量的不断增加，再生利用废旧金属对于缓解资源短缺具有重要作用，意义深远。</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pic>
        <p:nvPicPr>
          <p:cNvPr id="22534" name="Picture 4" descr="u=1160337087,893610585&amp;fm=0&amp;gp=4"/>
          <p:cNvPicPr>
            <a:picLocks noChangeAspect="1"/>
          </p:cNvPicPr>
          <p:nvPr/>
        </p:nvPicPr>
        <p:blipFill>
          <a:blip r:embed="rId3"/>
          <a:stretch>
            <a:fillRect/>
          </a:stretch>
        </p:blipFill>
        <p:spPr>
          <a:xfrm>
            <a:off x="8983663" y="658813"/>
            <a:ext cx="1838325" cy="1501775"/>
          </a:xfrm>
          <a:prstGeom prst="rect">
            <a:avLst/>
          </a:prstGeom>
          <a:noFill/>
          <a:ln w="9525">
            <a:noFill/>
          </a:ln>
        </p:spPr>
      </p:pic>
      <p:sp>
        <p:nvSpPr>
          <p:cNvPr id="27656" name="Text Box 5"/>
          <p:cNvSpPr txBox="1">
            <a:spLocks noChangeArrowheads="1"/>
          </p:cNvSpPr>
          <p:nvPr/>
        </p:nvSpPr>
        <p:spPr bwMode="auto">
          <a:xfrm>
            <a:off x="8777288" y="2333625"/>
            <a:ext cx="2524125" cy="522288"/>
          </a:xfrm>
          <a:prstGeom prst="rect">
            <a:avLst/>
          </a:prstGeom>
          <a:gradFill rotWithShape="1">
            <a:gsLst>
              <a:gs pos="0">
                <a:srgbClr val="CC99FF"/>
              </a:gs>
              <a:gs pos="50000">
                <a:schemeClr val="bg1"/>
              </a:gs>
              <a:gs pos="100000">
                <a:srgbClr val="CC99FF"/>
              </a:gs>
            </a:gsLst>
            <a:lin ang="5400000" scaled="1"/>
          </a:grad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0000FF"/>
                </a:solidFill>
                <a:effectLst/>
                <a:uLnTx/>
                <a:uFillTx/>
                <a:latin typeface="微软雅黑" panose="020B0503020204020204" pitchFamily="34" charset="-122"/>
                <a:ea typeface="微软雅黑" panose="020B0503020204020204" pitchFamily="34" charset="-122"/>
                <a:cs typeface="+mn-cs"/>
              </a:rPr>
              <a:t>金属回收标志</a:t>
            </a:r>
            <a:endParaRPr kumimoji="0" lang="zh-CN" altLang="en-US" sz="2800" b="1" i="0" u="none" strike="noStrike" kern="1200" cap="none" spc="0" normalizeH="0" baseline="0" noProof="0" smtClean="0">
              <a:ln>
                <a:noFill/>
              </a:ln>
              <a:solidFill>
                <a:srgbClr val="0000FF"/>
              </a:solidFill>
              <a:effectLst/>
              <a:uLnTx/>
              <a:uFillTx/>
              <a:latin typeface="微软雅黑" panose="020B0503020204020204" pitchFamily="34" charset="-122"/>
              <a:ea typeface="微软雅黑" panose="020B0503020204020204" pitchFamily="34" charset="-122"/>
              <a:cs typeface="+mn-cs"/>
            </a:endParaRPr>
          </a:p>
        </p:txBody>
      </p:sp>
      <p:sp>
        <p:nvSpPr>
          <p:cNvPr id="22536" name="文本框 1"/>
          <p:cNvSpPr txBox="1"/>
          <p:nvPr/>
        </p:nvSpPr>
        <p:spPr>
          <a:xfrm>
            <a:off x="3238500" y="752475"/>
            <a:ext cx="4805363" cy="522288"/>
          </a:xfrm>
          <a:prstGeom prst="rect">
            <a:avLst/>
          </a:prstGeom>
          <a:noFill/>
          <a:ln w="9525">
            <a:noFill/>
          </a:ln>
        </p:spPr>
        <p:txBody>
          <a:bodyPr wrap="none">
            <a:spAutoFit/>
          </a:bodyPr>
          <a:p>
            <a:pPr>
              <a:spcBef>
                <a:spcPct val="50000"/>
              </a:spcBef>
            </a:pPr>
            <a:r>
              <a:rPr lang="zh-CN" altLang="en-US" sz="2800" b="1" dirty="0">
                <a:solidFill>
                  <a:srgbClr val="FF0000"/>
                </a:solidFill>
                <a:latin typeface="微软雅黑" panose="020B0503020204020204" pitchFamily="34" charset="-122"/>
                <a:ea typeface="微软雅黑" panose="020B0503020204020204" pitchFamily="34" charset="-122"/>
              </a:rPr>
              <a:t>我国在回收废金属方面的情况</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22537" name="Picture 3" descr="铁熔化后可铸造"/>
          <p:cNvPicPr>
            <a:picLocks noChangeAspect="1"/>
          </p:cNvPicPr>
          <p:nvPr/>
        </p:nvPicPr>
        <p:blipFill>
          <a:blip r:embed="rId4"/>
          <a:stretch>
            <a:fillRect/>
          </a:stretch>
        </p:blipFill>
        <p:spPr>
          <a:xfrm>
            <a:off x="8620125" y="3003550"/>
            <a:ext cx="2935288" cy="2982913"/>
          </a:xfrm>
          <a:prstGeom prst="rect">
            <a:avLst/>
          </a:prstGeom>
          <a:noFill/>
          <a:ln w="9525">
            <a:noFill/>
          </a:ln>
        </p:spPr>
      </p:pic>
      <p:sp>
        <p:nvSpPr>
          <p:cNvPr id="22538" name="Text Box 4"/>
          <p:cNvSpPr txBox="1"/>
          <p:nvPr/>
        </p:nvSpPr>
        <p:spPr>
          <a:xfrm>
            <a:off x="8620125" y="5967413"/>
            <a:ext cx="3273425" cy="522287"/>
          </a:xfrm>
          <a:prstGeom prst="rect">
            <a:avLst/>
          </a:prstGeom>
          <a:noFill/>
          <a:ln w="9525">
            <a:noFill/>
          </a:ln>
        </p:spPr>
        <p:txBody>
          <a:bodyPr>
            <a:spAutoFit/>
          </a:bodyPr>
          <a:p>
            <a:pPr>
              <a:spcBef>
                <a:spcPct val="50000"/>
              </a:spcBef>
            </a:pPr>
            <a:r>
              <a:rPr lang="zh-CN" altLang="en-US" sz="2800" b="1" dirty="0">
                <a:solidFill>
                  <a:srgbClr val="0000FF"/>
                </a:solidFill>
                <a:latin typeface="微软雅黑" panose="020B0503020204020204" pitchFamily="34" charset="-122"/>
                <a:ea typeface="微软雅黑" panose="020B0503020204020204" pitchFamily="34" charset="-122"/>
              </a:rPr>
              <a:t>铁熔化后可再铸造</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3554"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23555"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23556"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课堂练习</a:t>
            </a:r>
            <a:endParaRPr lang="zh-CN" altLang="en-US" sz="2400" b="1" dirty="0">
              <a:solidFill>
                <a:srgbClr val="EF7509"/>
              </a:solidFill>
              <a:latin typeface="思源黑体 CN Heavy" charset="-122"/>
              <a:ea typeface="思源黑体 CN Heavy" charset="-122"/>
            </a:endParaRPr>
          </a:p>
        </p:txBody>
      </p:sp>
      <p:sp>
        <p:nvSpPr>
          <p:cNvPr id="23557" name="文本框 1"/>
          <p:cNvSpPr txBox="1"/>
          <p:nvPr/>
        </p:nvSpPr>
        <p:spPr>
          <a:xfrm>
            <a:off x="754063" y="1582738"/>
            <a:ext cx="9883775" cy="3752850"/>
          </a:xfrm>
          <a:prstGeom prst="rect">
            <a:avLst/>
          </a:prstGeom>
          <a:noFill/>
          <a:ln w="9525">
            <a:noFill/>
          </a:ln>
        </p:spPr>
        <p:txBody>
          <a:bodyPr>
            <a:spAutoFit/>
          </a:bodyPr>
          <a:p>
            <a:pPr eaLnBrk="1" hangingPunct="1">
              <a:lnSpc>
                <a:spcPct val="150000"/>
              </a:lnSpc>
            </a:pPr>
            <a:r>
              <a:rPr lang="en-US" altLang="zh-CN" sz="2800" b="1" dirty="0">
                <a:latin typeface="微软雅黑" panose="020B0503020204020204" pitchFamily="34" charset="-122"/>
                <a:ea typeface="微软雅黑" panose="020B0503020204020204" pitchFamily="34" charset="-122"/>
              </a:rPr>
              <a:t>1</a:t>
            </a:r>
            <a:r>
              <a:rPr lang="zh-CN" altLang="zh-CN" sz="2800" b="1" dirty="0">
                <a:latin typeface="微软雅黑" panose="020B0503020204020204" pitchFamily="34" charset="-122"/>
                <a:ea typeface="微软雅黑" panose="020B0503020204020204" pitchFamily="34" charset="-122"/>
              </a:rPr>
              <a:t>．下列推理正确的是（　　）</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A</a:t>
            </a:r>
            <a:r>
              <a:rPr lang="zh-CN" altLang="zh-CN" sz="2800" b="1" dirty="0">
                <a:latin typeface="微软雅黑" panose="020B0503020204020204" pitchFamily="34" charset="-122"/>
                <a:ea typeface="微软雅黑" panose="020B0503020204020204" pitchFamily="34" charset="-122"/>
              </a:rPr>
              <a:t>．木炭和石墨都属于碳单质，所以性质相似</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B</a:t>
            </a:r>
            <a:r>
              <a:rPr lang="zh-CN" altLang="zh-CN" sz="2800" b="1" dirty="0">
                <a:latin typeface="微软雅黑" panose="020B0503020204020204" pitchFamily="34" charset="-122"/>
                <a:ea typeface="微软雅黑" panose="020B0503020204020204" pitchFamily="34" charset="-122"/>
              </a:rPr>
              <a:t>．氧化物中都含有氧元素，所以含有氧元素的物质是氧化物</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C</a:t>
            </a: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CO</a:t>
            </a:r>
            <a:r>
              <a:rPr lang="en-US" altLang="zh-CN" sz="2800" b="1" baseline="-25000"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能用于灭火，所以</a:t>
            </a:r>
            <a:r>
              <a:rPr lang="en-US" altLang="zh-CN" sz="2800" b="1" dirty="0">
                <a:latin typeface="微软雅黑" panose="020B0503020204020204" pitchFamily="34" charset="-122"/>
                <a:ea typeface="微软雅黑" panose="020B0503020204020204" pitchFamily="34" charset="-122"/>
              </a:rPr>
              <a:t>CO</a:t>
            </a:r>
            <a:r>
              <a:rPr lang="zh-CN" altLang="zh-CN" sz="2800" b="1" dirty="0">
                <a:latin typeface="微软雅黑" panose="020B0503020204020204" pitchFamily="34" charset="-122"/>
                <a:ea typeface="微软雅黑" panose="020B0503020204020204" pitchFamily="34" charset="-122"/>
              </a:rPr>
              <a:t>也能用于灭火</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D</a:t>
            </a:r>
            <a:r>
              <a:rPr lang="zh-CN" altLang="zh-CN" sz="2800" b="1" dirty="0">
                <a:latin typeface="微软雅黑" panose="020B0503020204020204" pitchFamily="34" charset="-122"/>
                <a:ea typeface="微软雅黑" panose="020B0503020204020204" pitchFamily="34" charset="-122"/>
              </a:rPr>
              <a:t>．合金的硬度比纯金属大，所以钢的硬度比纯铁大</a:t>
            </a:r>
            <a:endParaRPr lang="zh-CN" altLang="zh-CN" sz="2800" b="1" dirty="0">
              <a:latin typeface="微软雅黑" panose="020B0503020204020204" pitchFamily="34" charset="-122"/>
              <a:ea typeface="微软雅黑" panose="020B0503020204020204" pitchFamily="34" charset="-122"/>
            </a:endParaRPr>
          </a:p>
          <a:p>
            <a:pPr eaLnBrk="1" hangingPunct="1"/>
            <a:endParaRPr lang="zh-CN" altLang="en-US" sz="28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730750" y="1582738"/>
            <a:ext cx="541338" cy="706437"/>
          </a:xfrm>
          <a:prstGeom prst="rect">
            <a:avLst/>
          </a:prstGeom>
          <a:noFill/>
          <a:ln w="9525">
            <a:noFill/>
          </a:ln>
        </p:spPr>
        <p:txBody>
          <a:bodyPr>
            <a:spAutoFit/>
          </a:bodyPr>
          <a:p>
            <a:pPr eaLnBrk="1" hangingPunct="1"/>
            <a:r>
              <a:rPr lang="en-US" altLang="zh-CN" sz="4000" b="1" dirty="0">
                <a:solidFill>
                  <a:srgbClr val="FF0000"/>
                </a:solidFill>
                <a:latin typeface="Calibri" panose="020F0502020204030204" pitchFamily="34" charset="0"/>
              </a:rPr>
              <a:t>D</a:t>
            </a:r>
            <a:endParaRPr lang="en-US" altLang="zh-CN" sz="40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098"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4099"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4100"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8" name="文本框 7"/>
          <p:cNvSpPr txBox="1"/>
          <p:nvPr/>
        </p:nvSpPr>
        <p:spPr>
          <a:xfrm>
            <a:off x="3213100" y="658813"/>
            <a:ext cx="4149725" cy="522287"/>
          </a:xfrm>
          <a:prstGeom prst="rect">
            <a:avLst/>
          </a:prstGeom>
          <a:noFill/>
          <a:ln w="9525">
            <a:noFill/>
          </a:ln>
        </p:spPr>
        <p:txBody>
          <a:bodyPr>
            <a:spAutoFit/>
          </a:bodyPr>
          <a:p>
            <a:r>
              <a:rPr lang="zh-CN" altLang="en-US" sz="2800" b="1" dirty="0">
                <a:latin typeface="微软雅黑" panose="020B0503020204020204" pitchFamily="34" charset="-122"/>
                <a:ea typeface="微软雅黑" panose="020B0503020204020204" pitchFamily="34" charset="-122"/>
              </a:rPr>
              <a:t>一、金属与非金属</a:t>
            </a:r>
            <a:endParaRPr lang="zh-CN" altLang="en-US" sz="2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01688" y="1355725"/>
            <a:ext cx="4940300" cy="522288"/>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金属很容易根据外观来辨认。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01688" y="1878013"/>
            <a:ext cx="11223625" cy="952500"/>
          </a:xfrm>
          <a:prstGeom prst="rect">
            <a:avLst/>
          </a:prstGeom>
          <a:noFill/>
          <a:ln w="9525">
            <a:noFill/>
          </a:ln>
        </p:spPr>
        <p:txBody>
          <a:bodyPr>
            <a:spAutoFit/>
          </a:bodyPr>
          <a:p>
            <a:r>
              <a:rPr lang="zh-CN" altLang="en-US" sz="2800" b="1" dirty="0">
                <a:latin typeface="微软雅黑" panose="020B0503020204020204" pitchFamily="34" charset="-122"/>
                <a:ea typeface="微软雅黑" panose="020B0503020204020204" pitchFamily="34" charset="-122"/>
              </a:rPr>
              <a:t>下面是一些常见的金属和非金属的样品，请仔细观察和记录这些样品的外观，想想它们之间有什么不同。 </a:t>
            </a:r>
            <a:endParaRPr lang="zh-CN" altLang="en-US" sz="28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960438" y="2830513"/>
            <a:ext cx="10828337" cy="37512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4578"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24579"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24580"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课堂练习</a:t>
            </a:r>
            <a:endParaRPr lang="zh-CN" altLang="en-US" sz="2400" b="1" dirty="0">
              <a:solidFill>
                <a:srgbClr val="EF7509"/>
              </a:solidFill>
              <a:latin typeface="思源黑体 CN Heavy" charset="-122"/>
              <a:ea typeface="思源黑体 CN Heavy" charset="-122"/>
            </a:endParaRPr>
          </a:p>
        </p:txBody>
      </p:sp>
      <p:sp>
        <p:nvSpPr>
          <p:cNvPr id="24581" name="文本框 99"/>
          <p:cNvSpPr txBox="1"/>
          <p:nvPr/>
        </p:nvSpPr>
        <p:spPr>
          <a:xfrm>
            <a:off x="581025" y="1444625"/>
            <a:ext cx="11358563" cy="3968750"/>
          </a:xfrm>
          <a:prstGeom prst="rect">
            <a:avLst/>
          </a:prstGeom>
          <a:noFill/>
          <a:ln w="9525">
            <a:noFill/>
          </a:ln>
        </p:spPr>
        <p:txBody>
          <a:bodyPr>
            <a:spAutoFit/>
          </a:bodyPr>
          <a:p>
            <a:pPr eaLnBrk="1" hangingPunct="1">
              <a:lnSpc>
                <a:spcPct val="150000"/>
              </a:lnSpc>
            </a:pPr>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．下列说法不正确的是（　　）</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A</a:t>
            </a:r>
            <a:r>
              <a:rPr lang="zh-CN" altLang="zh-CN" sz="2800" b="1" dirty="0">
                <a:latin typeface="微软雅黑" panose="020B0503020204020204" pitchFamily="34" charset="-122"/>
                <a:ea typeface="微软雅黑" panose="020B0503020204020204" pitchFamily="34" charset="-122"/>
              </a:rPr>
              <a:t>．生铁和钢性能不同的原因是含碳量不同</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B</a:t>
            </a:r>
            <a:r>
              <a:rPr lang="zh-CN" altLang="zh-CN" sz="2800" b="1" dirty="0">
                <a:latin typeface="微软雅黑" panose="020B0503020204020204" pitchFamily="34" charset="-122"/>
                <a:ea typeface="微软雅黑" panose="020B0503020204020204" pitchFamily="34" charset="-122"/>
              </a:rPr>
              <a:t>．金刚石和石墨物理性质不同的原因是构成物质的原子种类不同</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C</a:t>
            </a:r>
            <a:r>
              <a:rPr lang="zh-CN" altLang="zh-CN" sz="2800" b="1" dirty="0">
                <a:latin typeface="微软雅黑" panose="020B0503020204020204" pitchFamily="34" charset="-122"/>
                <a:ea typeface="微软雅黑" panose="020B0503020204020204" pitchFamily="34" charset="-122"/>
              </a:rPr>
              <a:t>．一氧化碳和二氧化碳化学性质不同的原因是分子构成不同</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en-US" altLang="zh-CN" sz="2800" b="1" dirty="0">
                <a:latin typeface="微软雅黑" panose="020B0503020204020204" pitchFamily="34" charset="-122"/>
                <a:ea typeface="微软雅黑" panose="020B0503020204020204" pitchFamily="34" charset="-122"/>
              </a:rPr>
              <a:t>D</a:t>
            </a:r>
            <a:r>
              <a:rPr lang="zh-CN" altLang="zh-CN" sz="2800" b="1" dirty="0">
                <a:latin typeface="微软雅黑" panose="020B0503020204020204" pitchFamily="34" charset="-122"/>
                <a:ea typeface="微软雅黑" panose="020B0503020204020204" pitchFamily="34" charset="-122"/>
              </a:rPr>
              <a:t>．钠原子和钠离子化学性质不同的原因是最外层电子数不同</a:t>
            </a:r>
            <a:endParaRPr lang="en-US" altLang="zh-CN" sz="2800" b="1" dirty="0">
              <a:latin typeface="微软雅黑" panose="020B0503020204020204" pitchFamily="34" charset="-122"/>
              <a:ea typeface="微软雅黑" panose="020B0503020204020204" pitchFamily="34" charset="-122"/>
            </a:endParaRPr>
          </a:p>
          <a:p>
            <a:pPr eaLnBrk="1" hangingPunct="1">
              <a:lnSpc>
                <a:spcPct val="150000"/>
              </a:lnSpc>
            </a:pPr>
            <a:r>
              <a:rPr lang="zh-CN" altLang="zh-CN"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824413" y="1355725"/>
            <a:ext cx="1858962" cy="1106488"/>
          </a:xfrm>
          <a:prstGeom prst="rect">
            <a:avLst/>
          </a:prstGeom>
          <a:noFill/>
          <a:ln w="9525">
            <a:noFill/>
          </a:ln>
        </p:spPr>
        <p:txBody>
          <a:bodyPr>
            <a:spAutoFit/>
          </a:bodyPr>
          <a:p>
            <a:pPr eaLnBrk="1" hangingPunct="1"/>
            <a:r>
              <a:rPr lang="en-US" altLang="zh-CN" sz="6600" b="1" dirty="0">
                <a:solidFill>
                  <a:srgbClr val="FF0000"/>
                </a:solidFill>
                <a:latin typeface="Calibri" panose="020F0502020204030204" pitchFamily="34" charset="0"/>
              </a:rPr>
              <a:t>B</a:t>
            </a:r>
            <a:endParaRPr lang="en-US" altLang="zh-CN" sz="66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7410" name="Text Box 2"/>
          <p:cNvSpPr txBox="1"/>
          <p:nvPr/>
        </p:nvSpPr>
        <p:spPr>
          <a:xfrm>
            <a:off x="4448175" y="1352550"/>
            <a:ext cx="4295775" cy="523875"/>
          </a:xfrm>
          <a:prstGeom prst="rect">
            <a:avLst/>
          </a:prstGeom>
          <a:noFill/>
          <a:ln w="9525">
            <a:noFill/>
          </a:ln>
        </p:spPr>
        <p:txBody>
          <a:bodyPr>
            <a:spAutoFit/>
          </a:bodyPr>
          <a:p>
            <a:pPr eaLnBrk="1" hangingPunct="1"/>
            <a:r>
              <a:rPr lang="zh-CN" altLang="en-US" sz="2800" b="1" dirty="0">
                <a:solidFill>
                  <a:srgbClr val="0000FF"/>
                </a:solidFill>
                <a:latin typeface="微软雅黑" panose="020B0503020204020204" pitchFamily="34" charset="-122"/>
                <a:ea typeface="微软雅黑" panose="020B0503020204020204" pitchFamily="34" charset="-122"/>
                <a:sym typeface="Arial" panose="020B0604020202020204" pitchFamily="34" charset="0"/>
              </a:rPr>
              <a:t>金属与非金属的区别</a:t>
            </a:r>
            <a:endParaRPr lang="zh-CN" altLang="en-US" sz="2800" b="1" dirty="0">
              <a:solidFill>
                <a:srgbClr val="0000FF"/>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17411" name="Group 3"/>
          <p:cNvGraphicFramePr>
            <a:graphicFrameLocks noGrp="1"/>
          </p:cNvGraphicFramePr>
          <p:nvPr/>
        </p:nvGraphicFramePr>
        <p:xfrm>
          <a:off x="595313" y="1965325"/>
          <a:ext cx="11176000" cy="3994150"/>
        </p:xfrm>
        <a:graphic>
          <a:graphicData uri="http://schemas.openxmlformats.org/drawingml/2006/table">
            <a:tbl>
              <a:tblPr/>
              <a:tblGrid>
                <a:gridCol w="1233687"/>
                <a:gridCol w="4986433"/>
                <a:gridCol w="4955880"/>
              </a:tblGrid>
              <a:tr h="59969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905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905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金  属</a:t>
                      </a:r>
                      <a:endParaRPr kumimoji="0" lang="zh-CN" altLang="en-US" sz="2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905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非金属</a:t>
                      </a:r>
                      <a:endParaRPr kumimoji="0" lang="zh-CN" altLang="zh-CN" sz="2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9050" cap="flat" cmpd="sng" algn="ctr">
                      <a:solidFill>
                        <a:schemeClr val="tx1"/>
                      </a:solidFill>
                      <a:prstDash val="solid"/>
                      <a:bevel/>
                      <a:headEnd type="none" w="med" len="med"/>
                      <a:tailEnd type="none" w="med" len="med"/>
                    </a:lnR>
                    <a:lnT w="1905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r>
              <a:tr h="86671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颜色</a:t>
                      </a:r>
                      <a:endParaRPr kumimoji="0" lang="zh-CN" altLang="zh-CN" sz="2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905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905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r>
              <a:tr h="93557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状态</a:t>
                      </a:r>
                      <a:endParaRPr kumimoji="0" lang="zh-CN" altLang="zh-CN" sz="2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905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905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chemeClr val="bg1"/>
                    </a:solidFill>
                  </a:tcPr>
                </a:tc>
              </a:tr>
              <a:tr h="159216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性质</a:t>
                      </a:r>
                      <a:endParaRPr kumimoji="0" lang="zh-CN" altLang="zh-CN" sz="2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905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905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9050" cap="flat" cmpd="sng" algn="ctr">
                      <a:solidFill>
                        <a:schemeClr val="tx1"/>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0166" marR="90166" marT="46985" marB="46985" anchor="ctr" horzOverflow="overflow">
                    <a:lnL w="12700" cap="flat" cmpd="sng" algn="ctr">
                      <a:solidFill>
                        <a:schemeClr val="tx1"/>
                      </a:solidFill>
                      <a:prstDash val="solid"/>
                      <a:bevel/>
                      <a:headEnd type="none" w="med" len="med"/>
                      <a:tailEnd type="none" w="med" len="med"/>
                    </a:lnL>
                    <a:lnR w="1905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9050" cap="flat" cmpd="sng" algn="ctr">
                      <a:solidFill>
                        <a:schemeClr val="tx1"/>
                      </a:solidFill>
                      <a:prstDash val="solid"/>
                      <a:bevel/>
                      <a:headEnd type="none" w="med" len="med"/>
                      <a:tailEnd type="none" w="med" len="med"/>
                    </a:lnB>
                    <a:lnTlToBr>
                      <a:noFill/>
                    </a:lnTlToBr>
                    <a:lnBlToTr>
                      <a:noFill/>
                    </a:lnBlToTr>
                    <a:solidFill>
                      <a:schemeClr val="bg1"/>
                    </a:solidFill>
                  </a:tcPr>
                </a:tc>
              </a:tr>
            </a:tbl>
          </a:graphicData>
        </a:graphic>
      </p:graphicFrame>
      <p:sp>
        <p:nvSpPr>
          <p:cNvPr id="17439" name="Text Box 31"/>
          <p:cNvSpPr txBox="1"/>
          <p:nvPr/>
        </p:nvSpPr>
        <p:spPr>
          <a:xfrm>
            <a:off x="1879600" y="2782888"/>
            <a:ext cx="5243513" cy="461962"/>
          </a:xfrm>
          <a:prstGeom prst="rect">
            <a:avLst/>
          </a:prstGeom>
          <a:noFill/>
          <a:ln w="9525">
            <a:noFill/>
          </a:ln>
        </p:spPr>
        <p:txBody>
          <a:bodyPr>
            <a:spAutoFit/>
          </a:bodyPr>
          <a:p>
            <a:pPr eaLnBrk="1" hangingPunct="1"/>
            <a:r>
              <a:rPr lang="zh-CN" altLang="zh-CN" sz="2400" b="1" dirty="0">
                <a:solidFill>
                  <a:srgbClr val="FF0000"/>
                </a:solidFill>
                <a:latin typeface="微软雅黑" panose="020B0503020204020204" pitchFamily="34" charset="-122"/>
                <a:ea typeface="微软雅黑" panose="020B0503020204020204" pitchFamily="34" charset="-122"/>
              </a:rPr>
              <a:t>有光泽，一般为银白色或灰色。</a:t>
            </a:r>
            <a:endParaRPr lang="zh-CN" altLang="zh-CN" sz="2400" b="1" dirty="0">
              <a:solidFill>
                <a:srgbClr val="FF0000"/>
              </a:solidFill>
              <a:latin typeface="微软雅黑" panose="020B0503020204020204" pitchFamily="34" charset="-122"/>
              <a:ea typeface="微软雅黑" panose="020B0503020204020204" pitchFamily="34" charset="-122"/>
            </a:endParaRPr>
          </a:p>
        </p:txBody>
      </p:sp>
      <p:sp>
        <p:nvSpPr>
          <p:cNvPr id="17440" name="Text Box 32"/>
          <p:cNvSpPr txBox="1"/>
          <p:nvPr/>
        </p:nvSpPr>
        <p:spPr>
          <a:xfrm>
            <a:off x="6816725" y="2747963"/>
            <a:ext cx="4821238" cy="460375"/>
          </a:xfrm>
          <a:prstGeom prst="rect">
            <a:avLst/>
          </a:prstGeom>
          <a:noFill/>
          <a:ln w="9525">
            <a:noFill/>
          </a:ln>
        </p:spPr>
        <p:txBody>
          <a:bodyPr>
            <a:spAutoFit/>
          </a:bodyPr>
          <a:p>
            <a:pPr eaLnBrk="1" hangingPunct="1"/>
            <a:r>
              <a:rPr lang="zh-CN" altLang="zh-CN" sz="2400" b="1" dirty="0">
                <a:solidFill>
                  <a:srgbClr val="0000FF"/>
                </a:solidFill>
                <a:latin typeface="微软雅黑" panose="020B0503020204020204" pitchFamily="34" charset="-122"/>
                <a:ea typeface="微软雅黑" panose="020B0503020204020204" pitchFamily="34" charset="-122"/>
              </a:rPr>
              <a:t>无光泽</a:t>
            </a:r>
            <a:endParaRPr lang="zh-CN" altLang="zh-CN" sz="2400" b="1" dirty="0">
              <a:solidFill>
                <a:srgbClr val="0000FF"/>
              </a:solidFill>
              <a:latin typeface="微软雅黑" panose="020B0503020204020204" pitchFamily="34" charset="-122"/>
              <a:ea typeface="微软雅黑" panose="020B0503020204020204" pitchFamily="34" charset="-122"/>
            </a:endParaRPr>
          </a:p>
        </p:txBody>
      </p:sp>
      <p:sp>
        <p:nvSpPr>
          <p:cNvPr id="17441" name="Text Box 33"/>
          <p:cNvSpPr txBox="1"/>
          <p:nvPr/>
        </p:nvSpPr>
        <p:spPr>
          <a:xfrm>
            <a:off x="1879600" y="3700463"/>
            <a:ext cx="4716463" cy="460375"/>
          </a:xfrm>
          <a:prstGeom prst="rect">
            <a:avLst/>
          </a:prstGeom>
          <a:noFill/>
          <a:ln w="9525">
            <a:noFill/>
          </a:ln>
        </p:spPr>
        <p:txBody>
          <a:bodyPr>
            <a:spAutoFit/>
          </a:bodyPr>
          <a:p>
            <a:pPr eaLnBrk="1" hangingPunct="1"/>
            <a:r>
              <a:rPr lang="zh-CN" altLang="zh-CN" sz="2400" b="1" dirty="0">
                <a:solidFill>
                  <a:srgbClr val="FF0000"/>
                </a:solidFill>
                <a:latin typeface="微软雅黑" panose="020B0503020204020204" pitchFamily="34" charset="-122"/>
                <a:ea typeface="微软雅黑" panose="020B0503020204020204" pitchFamily="34" charset="-122"/>
              </a:rPr>
              <a:t>一般为固体（汞为液体）。</a:t>
            </a:r>
            <a:endParaRPr lang="zh-CN" altLang="zh-CN" sz="2400" b="1" dirty="0">
              <a:solidFill>
                <a:srgbClr val="FF0000"/>
              </a:solidFill>
              <a:latin typeface="微软雅黑" panose="020B0503020204020204" pitchFamily="34" charset="-122"/>
              <a:ea typeface="微软雅黑" panose="020B0503020204020204" pitchFamily="34" charset="-122"/>
            </a:endParaRPr>
          </a:p>
        </p:txBody>
      </p:sp>
      <p:sp>
        <p:nvSpPr>
          <p:cNvPr id="17442" name="Text Box 34"/>
          <p:cNvSpPr txBox="1"/>
          <p:nvPr/>
        </p:nvSpPr>
        <p:spPr>
          <a:xfrm>
            <a:off x="6816725" y="3516313"/>
            <a:ext cx="4672013" cy="460375"/>
          </a:xfrm>
          <a:prstGeom prst="rect">
            <a:avLst/>
          </a:prstGeom>
          <a:noFill/>
          <a:ln w="9525">
            <a:noFill/>
          </a:ln>
        </p:spPr>
        <p:txBody>
          <a:bodyPr>
            <a:spAutoFit/>
          </a:bodyPr>
          <a:p>
            <a:pPr eaLnBrk="1" hangingPunct="1"/>
            <a:r>
              <a:rPr lang="zh-CN" altLang="zh-CN" sz="2400" b="1" dirty="0">
                <a:solidFill>
                  <a:srgbClr val="0000FF"/>
                </a:solidFill>
                <a:latin typeface="微软雅黑" panose="020B0503020204020204" pitchFamily="34" charset="-122"/>
                <a:ea typeface="微软雅黑" panose="020B0503020204020204" pitchFamily="34" charset="-122"/>
              </a:rPr>
              <a:t>一般为气体或固体（溴为液体）。</a:t>
            </a:r>
            <a:endParaRPr lang="zh-CN" altLang="zh-CN" sz="2400" b="1" dirty="0">
              <a:solidFill>
                <a:srgbClr val="0000FF"/>
              </a:solidFill>
              <a:latin typeface="微软雅黑" panose="020B0503020204020204" pitchFamily="34" charset="-122"/>
              <a:ea typeface="微软雅黑" panose="020B0503020204020204" pitchFamily="34" charset="-122"/>
            </a:endParaRPr>
          </a:p>
        </p:txBody>
      </p:sp>
      <p:sp>
        <p:nvSpPr>
          <p:cNvPr id="17443" name="Text Box 35"/>
          <p:cNvSpPr txBox="1"/>
          <p:nvPr/>
        </p:nvSpPr>
        <p:spPr>
          <a:xfrm>
            <a:off x="1827213" y="5194300"/>
            <a:ext cx="4938712" cy="461963"/>
          </a:xfrm>
          <a:prstGeom prst="rect">
            <a:avLst/>
          </a:prstGeom>
          <a:noFill/>
          <a:ln w="9525">
            <a:noFill/>
          </a:ln>
        </p:spPr>
        <p:txBody>
          <a:bodyPr>
            <a:spAutoFit/>
          </a:bodyPr>
          <a:p>
            <a:pPr eaLnBrk="1" hangingPunct="1"/>
            <a:r>
              <a:rPr lang="zh-CN" altLang="zh-CN" sz="2400" b="1" dirty="0">
                <a:solidFill>
                  <a:srgbClr val="FF0000"/>
                </a:solidFill>
                <a:latin typeface="微软雅黑" panose="020B0503020204020204" pitchFamily="34" charset="-122"/>
                <a:ea typeface="微软雅黑" panose="020B0503020204020204" pitchFamily="34" charset="-122"/>
              </a:rPr>
              <a:t>有良好的导电性、导热性、延展性。</a:t>
            </a:r>
            <a:endParaRPr lang="zh-CN" altLang="zh-CN" sz="2400" b="1" dirty="0">
              <a:solidFill>
                <a:srgbClr val="FF0000"/>
              </a:solidFill>
              <a:latin typeface="微软雅黑" panose="020B0503020204020204" pitchFamily="34" charset="-122"/>
              <a:ea typeface="微软雅黑" panose="020B0503020204020204" pitchFamily="34" charset="-122"/>
            </a:endParaRPr>
          </a:p>
        </p:txBody>
      </p:sp>
      <p:sp>
        <p:nvSpPr>
          <p:cNvPr id="17444" name="Text Box 36"/>
          <p:cNvSpPr txBox="1"/>
          <p:nvPr/>
        </p:nvSpPr>
        <p:spPr>
          <a:xfrm>
            <a:off x="6886575" y="5073650"/>
            <a:ext cx="5045075" cy="831850"/>
          </a:xfrm>
          <a:prstGeom prst="rect">
            <a:avLst/>
          </a:prstGeom>
          <a:noFill/>
          <a:ln w="9525">
            <a:noFill/>
          </a:ln>
        </p:spPr>
        <p:txBody>
          <a:bodyPr>
            <a:spAutoFit/>
          </a:bodyPr>
          <a:p>
            <a:pPr eaLnBrk="1" hangingPunct="1"/>
            <a:r>
              <a:rPr lang="zh-CN" altLang="zh-CN" sz="2400" b="1" dirty="0">
                <a:solidFill>
                  <a:srgbClr val="0000FF"/>
                </a:solidFill>
                <a:latin typeface="微软雅黑" panose="020B0503020204020204" pitchFamily="34" charset="-122"/>
                <a:ea typeface="微软雅黑" panose="020B0503020204020204" pitchFamily="34" charset="-122"/>
              </a:rPr>
              <a:t>导电性、导热性较差，无延展性</a:t>
            </a:r>
            <a:r>
              <a:rPr lang="zh-CN" altLang="en-US" sz="2400" b="1" dirty="0">
                <a:solidFill>
                  <a:srgbClr val="0000FF"/>
                </a:solidFill>
                <a:latin typeface="微软雅黑" panose="020B0503020204020204" pitchFamily="34" charset="-122"/>
                <a:ea typeface="微软雅黑" panose="020B0503020204020204" pitchFamily="34" charset="-122"/>
              </a:rPr>
              <a:t>，但石墨的导电性和导热性较好</a:t>
            </a:r>
            <a:r>
              <a:rPr lang="zh-CN" altLang="zh-CN" sz="2400" b="1" dirty="0">
                <a:solidFill>
                  <a:srgbClr val="0000FF"/>
                </a:solidFill>
                <a:latin typeface="微软雅黑" panose="020B0503020204020204" pitchFamily="34" charset="-122"/>
                <a:ea typeface="微软雅黑" panose="020B0503020204020204" pitchFamily="34" charset="-122"/>
              </a:rPr>
              <a:t>。</a:t>
            </a:r>
            <a:endParaRPr lang="zh-CN" altLang="zh-CN" sz="2400" b="1" dirty="0">
              <a:solidFill>
                <a:srgbClr val="0000FF"/>
              </a:solidFill>
              <a:latin typeface="微软雅黑" panose="020B0503020204020204" pitchFamily="34" charset="-122"/>
              <a:ea typeface="微软雅黑" panose="020B0503020204020204" pitchFamily="34" charset="-122"/>
            </a:endParaRPr>
          </a:p>
        </p:txBody>
      </p:sp>
      <p:pic>
        <p:nvPicPr>
          <p:cNvPr id="6175" name="图片 1" descr="组48325同意"/>
          <p:cNvPicPr>
            <a:picLocks noChangeAspect="1"/>
          </p:cNvPicPr>
          <p:nvPr/>
        </p:nvPicPr>
        <p:blipFill>
          <a:blip r:embed="rId1"/>
          <a:stretch>
            <a:fillRect/>
          </a:stretch>
        </p:blipFill>
        <p:spPr>
          <a:xfrm>
            <a:off x="306388" y="554038"/>
            <a:ext cx="2390775" cy="608012"/>
          </a:xfrm>
          <a:prstGeom prst="rect">
            <a:avLst/>
          </a:prstGeom>
          <a:noFill/>
          <a:ln w="9525">
            <a:noFill/>
          </a:ln>
        </p:spPr>
      </p:pic>
      <p:pic>
        <p:nvPicPr>
          <p:cNvPr id="6176" name="图片 6" descr="盒子2"/>
          <p:cNvPicPr>
            <a:picLocks noChangeAspect="1"/>
          </p:cNvPicPr>
          <p:nvPr/>
        </p:nvPicPr>
        <p:blipFill>
          <a:blip r:embed="rId2"/>
          <a:stretch>
            <a:fillRect/>
          </a:stretch>
        </p:blipFill>
        <p:spPr>
          <a:xfrm>
            <a:off x="112713" y="506413"/>
            <a:ext cx="749300" cy="744537"/>
          </a:xfrm>
          <a:prstGeom prst="rect">
            <a:avLst/>
          </a:prstGeom>
          <a:noFill/>
          <a:ln w="9525">
            <a:noFill/>
          </a:ln>
        </p:spPr>
      </p:pic>
      <p:sp>
        <p:nvSpPr>
          <p:cNvPr id="6177" name="文本框 7"/>
          <p:cNvSpPr txBox="1"/>
          <p:nvPr/>
        </p:nvSpPr>
        <p:spPr>
          <a:xfrm>
            <a:off x="862013" y="627063"/>
            <a:ext cx="1422400" cy="461962"/>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2" name="文本框 1"/>
          <p:cNvSpPr txBox="1"/>
          <p:nvPr/>
        </p:nvSpPr>
        <p:spPr>
          <a:xfrm>
            <a:off x="6869113" y="4486275"/>
            <a:ext cx="4292600" cy="461963"/>
          </a:xfrm>
          <a:prstGeom prst="rect">
            <a:avLst/>
          </a:prstGeom>
          <a:noFill/>
          <a:ln w="9525">
            <a:noFill/>
          </a:ln>
        </p:spPr>
        <p:txBody>
          <a:bodyPr>
            <a:spAutoFit/>
          </a:bodyPr>
          <a:p>
            <a:pPr eaLnBrk="1" hangingPunct="1"/>
            <a:r>
              <a:rPr lang="zh-CN" altLang="en-US" sz="2400" b="1" dirty="0">
                <a:solidFill>
                  <a:srgbClr val="0000FF"/>
                </a:solidFill>
                <a:latin typeface="微软雅黑" panose="020B0503020204020204" pitchFamily="34" charset="-122"/>
                <a:ea typeface="微软雅黑" panose="020B0503020204020204" pitchFamily="34" charset="-122"/>
              </a:rPr>
              <a:t>密度较小，熔点较低。</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879600" y="4627563"/>
            <a:ext cx="4021138" cy="461962"/>
          </a:xfrm>
          <a:prstGeom prst="rect">
            <a:avLst/>
          </a:prstGeom>
          <a:noFill/>
          <a:ln w="9525">
            <a:noFill/>
          </a:ln>
        </p:spPr>
        <p:txBody>
          <a:bodyPr>
            <a:spAutoFit/>
          </a:bodyPr>
          <a:p>
            <a:pPr eaLnBrk="1" hangingPunct="1"/>
            <a:r>
              <a:rPr lang="zh-CN" altLang="en-US" sz="2400" b="1" dirty="0">
                <a:solidFill>
                  <a:srgbClr val="FF0000"/>
                </a:solidFill>
                <a:latin typeface="微软雅黑" panose="020B0503020204020204" pitchFamily="34" charset="-122"/>
                <a:ea typeface="微软雅黑" panose="020B0503020204020204" pitchFamily="34" charset="-122"/>
              </a:rPr>
              <a:t>密度较大，熔点较高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lide(fromBottom)">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ox(in)">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39"/>
                                        </p:tgtEl>
                                        <p:attrNameLst>
                                          <p:attrName>style.visibility</p:attrName>
                                        </p:attrNameLst>
                                      </p:cBhvr>
                                      <p:to>
                                        <p:strVal val="visible"/>
                                      </p:to>
                                    </p:set>
                                    <p:animEffect transition="in" filter="box(in)">
                                      <p:cBhvr>
                                        <p:cTn id="17" dur="500"/>
                                        <p:tgtEl>
                                          <p:spTgt spid="174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40"/>
                                        </p:tgtEl>
                                        <p:attrNameLst>
                                          <p:attrName>style.visibility</p:attrName>
                                        </p:attrNameLst>
                                      </p:cBhvr>
                                      <p:to>
                                        <p:strVal val="visible"/>
                                      </p:to>
                                    </p:set>
                                    <p:animEffect transition="in" filter="box(in)">
                                      <p:cBhvr>
                                        <p:cTn id="22" dur="500"/>
                                        <p:tgtEl>
                                          <p:spTgt spid="174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441"/>
                                        </p:tgtEl>
                                        <p:attrNameLst>
                                          <p:attrName>style.visibility</p:attrName>
                                        </p:attrNameLst>
                                      </p:cBhvr>
                                      <p:to>
                                        <p:strVal val="visible"/>
                                      </p:to>
                                    </p:set>
                                    <p:animEffect transition="in" filter="box(in)">
                                      <p:cBhvr>
                                        <p:cTn id="27" dur="500"/>
                                        <p:tgtEl>
                                          <p:spTgt spid="1744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442"/>
                                        </p:tgtEl>
                                        <p:attrNameLst>
                                          <p:attrName>style.visibility</p:attrName>
                                        </p:attrNameLst>
                                      </p:cBhvr>
                                      <p:to>
                                        <p:strVal val="visible"/>
                                      </p:to>
                                    </p:set>
                                    <p:animEffect transition="in" filter="box(in)">
                                      <p:cBhvr>
                                        <p:cTn id="32" dur="500"/>
                                        <p:tgtEl>
                                          <p:spTgt spid="174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443"/>
                                        </p:tgtEl>
                                        <p:attrNameLst>
                                          <p:attrName>style.visibility</p:attrName>
                                        </p:attrNameLst>
                                      </p:cBhvr>
                                      <p:to>
                                        <p:strVal val="visible"/>
                                      </p:to>
                                    </p:set>
                                    <p:animEffect transition="in" filter="box(in)">
                                      <p:cBhvr>
                                        <p:cTn id="47" dur="500"/>
                                        <p:tgtEl>
                                          <p:spTgt spid="1744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444"/>
                                        </p:tgtEl>
                                        <p:attrNameLst>
                                          <p:attrName>style.visibility</p:attrName>
                                        </p:attrNameLst>
                                      </p:cBhvr>
                                      <p:to>
                                        <p:strVal val="visible"/>
                                      </p:to>
                                    </p:set>
                                    <p:animEffect transition="in" filter="box(in)">
                                      <p:cBhvr>
                                        <p:cTn id="52" dur="500"/>
                                        <p:tgtEl>
                                          <p:spTgt spid="1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P spid="17439" grpId="0" bldLvl="0"/>
      <p:bldP spid="17440" grpId="0" bldLvl="0"/>
      <p:bldP spid="17441" grpId="0" bldLvl="0"/>
      <p:bldP spid="17442" grpId="0" bldLvl="0"/>
      <p:bldP spid="17443" grpId="0" bldLvl="0"/>
      <p:bldP spid="17444" grpId="0" bldLvl="0"/>
      <p:bldP spid="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7170"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7171"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7172" name="文本框 7"/>
          <p:cNvSpPr txBox="1"/>
          <p:nvPr/>
        </p:nvSpPr>
        <p:spPr>
          <a:xfrm>
            <a:off x="1060450" y="752475"/>
            <a:ext cx="1406525" cy="460375"/>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知识拓展</a:t>
            </a:r>
            <a:endParaRPr lang="zh-CN" altLang="en-US" sz="2400" b="1" dirty="0">
              <a:solidFill>
                <a:srgbClr val="EF7509"/>
              </a:solidFill>
              <a:latin typeface="思源黑体 CN Heavy" charset="-122"/>
              <a:ea typeface="思源黑体 CN Heavy" charset="-122"/>
            </a:endParaRPr>
          </a:p>
        </p:txBody>
      </p:sp>
      <p:sp>
        <p:nvSpPr>
          <p:cNvPr id="102402" name="文本框 102401"/>
          <p:cNvSpPr txBox="1"/>
          <p:nvPr/>
        </p:nvSpPr>
        <p:spPr>
          <a:xfrm>
            <a:off x="3035300" y="714375"/>
            <a:ext cx="1604963" cy="520700"/>
          </a:xfrm>
          <a:prstGeom prst="rect">
            <a:avLst/>
          </a:prstGeom>
          <a:noFill/>
          <a:ln w="9525">
            <a:noFill/>
          </a:ln>
        </p:spPr>
        <p:txBody>
          <a:bodyPr wrap="none">
            <a:spAutoFit/>
          </a:bodyPr>
          <a:p>
            <a:r>
              <a:rPr lang="zh-CN" altLang="en-US" sz="2800" b="1" dirty="0">
                <a:latin typeface="微软雅黑" panose="020B0503020204020204" pitchFamily="34" charset="-122"/>
                <a:ea typeface="微软雅黑" panose="020B0503020204020204" pitchFamily="34" charset="-122"/>
              </a:rPr>
              <a:t>注意点：</a:t>
            </a:r>
            <a:endParaRPr lang="zh-CN" altLang="en-US" sz="2800" b="1" dirty="0">
              <a:latin typeface="微软雅黑" panose="020B0503020204020204" pitchFamily="34" charset="-122"/>
              <a:ea typeface="微软雅黑" panose="020B0503020204020204" pitchFamily="34" charset="-122"/>
            </a:endParaRPr>
          </a:p>
        </p:txBody>
      </p:sp>
      <p:sp>
        <p:nvSpPr>
          <p:cNvPr id="102403" name="文本框 102402"/>
          <p:cNvSpPr txBox="1"/>
          <p:nvPr/>
        </p:nvSpPr>
        <p:spPr>
          <a:xfrm>
            <a:off x="846138" y="2868613"/>
            <a:ext cx="11001375" cy="829945"/>
          </a:xfrm>
          <a:prstGeom prst="rect">
            <a:avLst/>
          </a:prstGeom>
          <a:noFill/>
          <a:ln w="9525">
            <a:noFill/>
          </a:ln>
        </p:spPr>
        <p:txBody>
          <a:bodyPr>
            <a:spAutoFit/>
          </a:bodyPr>
          <a:p>
            <a:r>
              <a:rPr lang="zh-CN" altLang="en-US" sz="2400" b="1" dirty="0">
                <a:solidFill>
                  <a:schemeClr val="tx1"/>
                </a:solidFill>
                <a:latin typeface="微软雅黑" panose="020B0503020204020204" pitchFamily="34" charset="-122"/>
                <a:ea typeface="微软雅黑" panose="020B0503020204020204" pitchFamily="34" charset="-122"/>
              </a:rPr>
              <a:t>（</a:t>
            </a:r>
            <a:r>
              <a:rPr lang="en-US" altLang="zh-CN" sz="2400" b="1" dirty="0">
                <a:solidFill>
                  <a:schemeClr val="tx1"/>
                </a:solidFill>
                <a:latin typeface="微软雅黑" panose="020B0503020204020204" pitchFamily="34" charset="-122"/>
                <a:ea typeface="微软雅黑" panose="020B0503020204020204" pitchFamily="34" charset="-122"/>
              </a:rPr>
              <a:t>3</a:t>
            </a:r>
            <a:r>
              <a:rPr lang="zh-CN" altLang="en-US" sz="2400" b="1" dirty="0">
                <a:solidFill>
                  <a:schemeClr val="tx1"/>
                </a:solidFill>
                <a:latin typeface="微软雅黑" panose="020B0503020204020204" pitchFamily="34" charset="-122"/>
                <a:ea typeface="微软雅黑" panose="020B0503020204020204" pitchFamily="34" charset="-122"/>
              </a:rPr>
              <a:t>）金属一定能导电、导热，但能导电导热的单质不一定是金属。如非金属石墨也能导电，也能导热。</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102404" name="文本框 102403"/>
          <p:cNvSpPr txBox="1"/>
          <p:nvPr/>
        </p:nvSpPr>
        <p:spPr>
          <a:xfrm>
            <a:off x="960438" y="1343025"/>
            <a:ext cx="10712450" cy="830263"/>
          </a:xfrm>
          <a:prstGeom prst="rect">
            <a:avLst/>
          </a:prstGeom>
          <a:noFill/>
          <a:ln w="9525">
            <a:noFill/>
          </a:ln>
        </p:spPr>
        <p:txBody>
          <a:bodyPr>
            <a:spAutoFit/>
          </a:bodyPr>
          <a:p>
            <a:r>
              <a:rPr lang="zh-CN" altLang="en-US" sz="2400" b="1" dirty="0">
                <a:solidFill>
                  <a:schemeClr val="tx1"/>
                </a:solidFill>
                <a:latin typeface="微软雅黑" panose="020B0503020204020204" pitchFamily="34" charset="-122"/>
                <a:ea typeface="微软雅黑" panose="020B0503020204020204" pitchFamily="34" charset="-122"/>
              </a:rPr>
              <a:t>（</a:t>
            </a:r>
            <a:r>
              <a:rPr lang="en-US" altLang="zh-CN" sz="2400" b="1" dirty="0">
                <a:solidFill>
                  <a:schemeClr val="tx1"/>
                </a:solidFill>
                <a:latin typeface="微软雅黑" panose="020B0503020204020204" pitchFamily="34" charset="-122"/>
                <a:ea typeface="微软雅黑" panose="020B0503020204020204" pitchFamily="34" charset="-122"/>
              </a:rPr>
              <a:t>1</a:t>
            </a:r>
            <a:r>
              <a:rPr lang="zh-CN" altLang="en-US" sz="2400" b="1" dirty="0">
                <a:solidFill>
                  <a:schemeClr val="tx1"/>
                </a:solidFill>
                <a:latin typeface="微软雅黑" panose="020B0503020204020204" pitchFamily="34" charset="-122"/>
                <a:ea typeface="微软雅黑" panose="020B0503020204020204" pitchFamily="34" charset="-122"/>
              </a:rPr>
              <a:t>）金属在常温下，除汞是液态外， 一般都是固态。</a:t>
            </a:r>
            <a:endParaRPr lang="zh-CN" altLang="en-US" sz="2400" b="1" dirty="0">
              <a:solidFill>
                <a:schemeClr val="tx1"/>
              </a:solidFill>
              <a:latin typeface="微软雅黑" panose="020B0503020204020204" pitchFamily="34" charset="-122"/>
              <a:ea typeface="微软雅黑" panose="020B0503020204020204" pitchFamily="34" charset="-122"/>
            </a:endParaRPr>
          </a:p>
          <a:p>
            <a:r>
              <a:rPr lang="zh-CN" altLang="en-US" sz="2400" b="1" dirty="0">
                <a:solidFill>
                  <a:schemeClr val="tx1"/>
                </a:solidFill>
                <a:latin typeface="微软雅黑" panose="020B0503020204020204" pitchFamily="34" charset="-122"/>
                <a:ea typeface="微软雅黑" panose="020B0503020204020204" pitchFamily="34" charset="-122"/>
              </a:rPr>
              <a:t>         非金属在常温，除溴是液态外， 一般都是气态或固态 。</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0450" y="2230438"/>
            <a:ext cx="10544175" cy="460375"/>
          </a:xfrm>
          <a:prstGeom prst="rect">
            <a:avLst/>
          </a:prstGeom>
          <a:noFill/>
          <a:ln w="9525">
            <a:noFill/>
          </a:ln>
        </p:spPr>
        <p:txBody>
          <a:bodyPr>
            <a:spAutoFit/>
          </a:bodyPr>
          <a:p>
            <a:r>
              <a:rPr lang="en-US" altLang="zh-CN" sz="2400" b="1" dirty="0">
                <a:solidFill>
                  <a:schemeClr val="tx1"/>
                </a:solidFill>
                <a:latin typeface="微软雅黑" panose="020B0503020204020204" pitchFamily="34" charset="-122"/>
                <a:ea typeface="微软雅黑" panose="020B0503020204020204" pitchFamily="34" charset="-122"/>
              </a:rPr>
              <a:t>(2) </a:t>
            </a:r>
            <a:r>
              <a:rPr lang="zh-CN" altLang="en-US" sz="2400" b="1" dirty="0">
                <a:solidFill>
                  <a:schemeClr val="tx1"/>
                </a:solidFill>
                <a:latin typeface="微软雅黑" panose="020B0503020204020204" pitchFamily="34" charset="-122"/>
                <a:ea typeface="微软雅黑" panose="020B0503020204020204" pitchFamily="34" charset="-122"/>
              </a:rPr>
              <a:t>大多数金属为银白色或灰色、金（Au）呈 金黄色 </a:t>
            </a:r>
            <a:r>
              <a:rPr lang="en-US" altLang="zh-CN" sz="2400" b="1" dirty="0">
                <a:solidFill>
                  <a:schemeClr val="tx1"/>
                </a:solidFill>
                <a:latin typeface="微软雅黑" panose="020B0503020204020204" pitchFamily="34" charset="-122"/>
                <a:ea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rPr>
              <a:t>铜（Cu）为紫红色。</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59394" name="标题 59393"/>
          <p:cNvSpPr>
            <a:spLocks noGrp="1"/>
          </p:cNvSpPr>
          <p:nvPr>
            <p:ph type="title"/>
          </p:nvPr>
        </p:nvSpPr>
        <p:spPr>
          <a:xfrm>
            <a:off x="846138" y="3787775"/>
            <a:ext cx="10920412" cy="914400"/>
          </a:xfrm>
        </p:spPr>
        <p:txBody>
          <a:bodyPr vert="horz" wrap="square" lIns="91440" tIns="45720" rIns="91440" bIns="45720" anchor="ctr" anchorCtr="0"/>
          <a:p>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）金属之最</a:t>
            </a:r>
            <a:endParaRPr lang="zh-CN" altLang="en-US" sz="2400" b="1" dirty="0">
              <a:latin typeface="微软雅黑" panose="020B0503020204020204" pitchFamily="34" charset="-122"/>
              <a:ea typeface="微软雅黑" panose="020B0503020204020204" pitchFamily="34" charset="-122"/>
            </a:endParaRPr>
          </a:p>
        </p:txBody>
      </p:sp>
      <p:sp>
        <p:nvSpPr>
          <p:cNvPr id="59395" name="文本占位符 59394"/>
          <p:cNvSpPr>
            <a:spLocks noGrp="1"/>
          </p:cNvSpPr>
          <p:nvPr>
            <p:ph type="body"/>
          </p:nvPr>
        </p:nvSpPr>
        <p:spPr>
          <a:xfrm>
            <a:off x="520700" y="4532313"/>
            <a:ext cx="11301413" cy="4297362"/>
          </a:xfrm>
        </p:spPr>
        <p:txBody>
          <a:bodyPr vert="horz" wrap="square" lIns="91440" tIns="45720" rIns="91440" bIns="45720" anchor="t" anchorCtr="0"/>
          <a:p>
            <a:r>
              <a:rPr lang="zh-CN" altLang="en-US" b="1" dirty="0">
                <a:solidFill>
                  <a:schemeClr val="tx1"/>
                </a:solidFill>
                <a:latin typeface="微软雅黑" panose="020B0503020204020204" pitchFamily="34" charset="-122"/>
                <a:ea typeface="微软雅黑" panose="020B0503020204020204" pitchFamily="34" charset="-122"/>
              </a:rPr>
              <a:t>地壳中含量最多的金属元素</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人体中含量最高的金属元素</a:t>
            </a:r>
            <a:r>
              <a:rPr lang="en-US" altLang="zh-CN" b="1" dirty="0">
                <a:solidFill>
                  <a:schemeClr val="tx1"/>
                </a:solidFill>
                <a:latin typeface="微软雅黑" panose="020B0503020204020204" pitchFamily="34" charset="-122"/>
                <a:ea typeface="微软雅黑" panose="020B0503020204020204" pitchFamily="34" charset="-122"/>
              </a:rPr>
              <a:t>──</a:t>
            </a:r>
            <a:endParaRPr lang="en-US" altLang="zh-CN" b="1" dirty="0">
              <a:solidFill>
                <a:schemeClr val="tx1"/>
              </a:solidFill>
              <a:latin typeface="微软雅黑" panose="020B0503020204020204" pitchFamily="34" charset="-122"/>
              <a:ea typeface="微软雅黑" panose="020B0503020204020204" pitchFamily="34" charset="-122"/>
            </a:endParaRPr>
          </a:p>
          <a:p>
            <a:r>
              <a:rPr lang="zh-CN" altLang="en-US" b="1" dirty="0">
                <a:solidFill>
                  <a:schemeClr val="tx1"/>
                </a:solidFill>
                <a:latin typeface="微软雅黑" panose="020B0503020204020204" pitchFamily="34" charset="-122"/>
                <a:ea typeface="微软雅黑" panose="020B0503020204020204" pitchFamily="34" charset="-122"/>
              </a:rPr>
              <a:t>目前世界年产量最高的金属</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导电、导热性最好的金属</a:t>
            </a:r>
            <a:r>
              <a:rPr lang="en-US" altLang="zh-CN" b="1" dirty="0">
                <a:solidFill>
                  <a:schemeClr val="tx1"/>
                </a:solidFill>
                <a:latin typeface="微软雅黑" panose="020B0503020204020204" pitchFamily="34" charset="-122"/>
                <a:ea typeface="微软雅黑" panose="020B0503020204020204" pitchFamily="34" charset="-122"/>
              </a:rPr>
              <a:t>──</a:t>
            </a:r>
            <a:endParaRPr lang="en-US" altLang="zh-CN" b="1" dirty="0">
              <a:solidFill>
                <a:schemeClr val="tx1"/>
              </a:solidFill>
              <a:latin typeface="微软雅黑" panose="020B0503020204020204" pitchFamily="34" charset="-122"/>
              <a:ea typeface="微软雅黑" panose="020B0503020204020204" pitchFamily="34" charset="-122"/>
            </a:endParaRPr>
          </a:p>
          <a:p>
            <a:r>
              <a:rPr lang="zh-CN" altLang="en-US" b="1" dirty="0">
                <a:solidFill>
                  <a:schemeClr val="tx1"/>
                </a:solidFill>
                <a:latin typeface="微软雅黑" panose="020B0503020204020204" pitchFamily="34" charset="-122"/>
                <a:ea typeface="微软雅黑" panose="020B0503020204020204" pitchFamily="34" charset="-122"/>
              </a:rPr>
              <a:t>硬度最高的金属</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熔点最高的金属</a:t>
            </a:r>
            <a:r>
              <a:rPr lang="en-US" altLang="zh-CN" b="1" dirty="0">
                <a:solidFill>
                  <a:schemeClr val="tx1"/>
                </a:solidFill>
                <a:latin typeface="微软雅黑" panose="020B0503020204020204" pitchFamily="34" charset="-122"/>
                <a:ea typeface="微软雅黑" panose="020B0503020204020204" pitchFamily="34" charset="-122"/>
              </a:rPr>
              <a:t>──</a:t>
            </a:r>
            <a:endParaRPr lang="en-US" altLang="zh-CN" b="1" dirty="0">
              <a:solidFill>
                <a:schemeClr val="tx1"/>
              </a:solidFill>
              <a:latin typeface="微软雅黑" panose="020B0503020204020204" pitchFamily="34" charset="-122"/>
              <a:ea typeface="微软雅黑" panose="020B0503020204020204" pitchFamily="34" charset="-122"/>
            </a:endParaRPr>
          </a:p>
          <a:p>
            <a:r>
              <a:rPr lang="zh-CN" altLang="en-US" b="1" dirty="0">
                <a:solidFill>
                  <a:schemeClr val="tx1"/>
                </a:solidFill>
                <a:latin typeface="微软雅黑" panose="020B0503020204020204" pitchFamily="34" charset="-122"/>
                <a:ea typeface="微软雅黑" panose="020B0503020204020204" pitchFamily="34" charset="-122"/>
              </a:rPr>
              <a:t>熔点最低的金属</a:t>
            </a:r>
            <a:r>
              <a:rPr lang="en-US" altLang="zh-CN" b="1" dirty="0">
                <a:solidFill>
                  <a:schemeClr val="tx1"/>
                </a:solidFill>
                <a:latin typeface="微软雅黑" panose="020B0503020204020204" pitchFamily="34" charset="-122"/>
                <a:ea typeface="微软雅黑" panose="020B0503020204020204" pitchFamily="34" charset="-122"/>
              </a:rPr>
              <a:t>──</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59396" name="矩形 59395"/>
          <p:cNvSpPr/>
          <p:nvPr/>
        </p:nvSpPr>
        <p:spPr>
          <a:xfrm>
            <a:off x="5854700" y="4532313"/>
            <a:ext cx="765175" cy="522287"/>
          </a:xfrm>
          <a:prstGeom prst="rect">
            <a:avLst/>
          </a:prstGeom>
          <a:noFill/>
          <a:ln w="9525">
            <a:noFill/>
          </a:ln>
        </p:spPr>
        <p:txBody>
          <a:bodyPr>
            <a:spAutoFit/>
          </a:bodyPr>
          <a:p>
            <a:r>
              <a:rPr lang="zh-CN" altLang="en-US" sz="2800" b="1" dirty="0">
                <a:solidFill>
                  <a:srgbClr val="FF0066"/>
                </a:solidFill>
                <a:latin typeface="微软雅黑" panose="020B0503020204020204" pitchFamily="34" charset="-122"/>
                <a:ea typeface="微软雅黑" panose="020B0503020204020204" pitchFamily="34" charset="-122"/>
              </a:rPr>
              <a:t>铝</a:t>
            </a:r>
            <a:endParaRPr lang="zh-CN" altLang="en-US" sz="2800" b="1" dirty="0">
              <a:solidFill>
                <a:srgbClr val="FF0066"/>
              </a:solidFill>
              <a:latin typeface="微软雅黑" panose="020B0503020204020204" pitchFamily="34" charset="-122"/>
              <a:ea typeface="微软雅黑" panose="020B0503020204020204" pitchFamily="34" charset="-122"/>
            </a:endParaRPr>
          </a:p>
        </p:txBody>
      </p:sp>
      <p:sp>
        <p:nvSpPr>
          <p:cNvPr id="59397" name="矩形 59396"/>
          <p:cNvSpPr/>
          <p:nvPr/>
        </p:nvSpPr>
        <p:spPr>
          <a:xfrm>
            <a:off x="11426825" y="4532313"/>
            <a:ext cx="765175" cy="522287"/>
          </a:xfrm>
          <a:prstGeom prst="rect">
            <a:avLst/>
          </a:prstGeom>
          <a:noFill/>
          <a:ln w="9525">
            <a:noFill/>
          </a:ln>
        </p:spPr>
        <p:txBody>
          <a:bodyPr>
            <a:spAutoFit/>
          </a:bodyPr>
          <a:p>
            <a:r>
              <a:rPr lang="zh-CN" altLang="en-US" sz="2800" b="1" dirty="0">
                <a:solidFill>
                  <a:srgbClr val="FF0066"/>
                </a:solidFill>
                <a:latin typeface="微软雅黑" panose="020B0503020204020204" pitchFamily="34" charset="-122"/>
                <a:ea typeface="微软雅黑" panose="020B0503020204020204" pitchFamily="34" charset="-122"/>
              </a:rPr>
              <a:t>钙</a:t>
            </a:r>
            <a:endParaRPr lang="zh-CN" altLang="en-US" sz="2800" b="1" dirty="0">
              <a:solidFill>
                <a:srgbClr val="FF0066"/>
              </a:solidFill>
              <a:latin typeface="微软雅黑" panose="020B0503020204020204" pitchFamily="34" charset="-122"/>
              <a:ea typeface="微软雅黑" panose="020B0503020204020204" pitchFamily="34" charset="-122"/>
            </a:endParaRPr>
          </a:p>
        </p:txBody>
      </p:sp>
      <p:sp>
        <p:nvSpPr>
          <p:cNvPr id="59398" name="矩形 59397"/>
          <p:cNvSpPr/>
          <p:nvPr/>
        </p:nvSpPr>
        <p:spPr>
          <a:xfrm>
            <a:off x="5697538" y="5024438"/>
            <a:ext cx="763587" cy="520700"/>
          </a:xfrm>
          <a:prstGeom prst="rect">
            <a:avLst/>
          </a:prstGeom>
          <a:noFill/>
          <a:ln w="9525">
            <a:noFill/>
          </a:ln>
        </p:spPr>
        <p:txBody>
          <a:bodyPr>
            <a:spAutoFit/>
          </a:bodyPr>
          <a:p>
            <a:r>
              <a:rPr lang="zh-CN" altLang="en-US" sz="2800" b="1" dirty="0">
                <a:solidFill>
                  <a:srgbClr val="FF0066"/>
                </a:solidFill>
                <a:latin typeface="微软雅黑" panose="020B0503020204020204" pitchFamily="34" charset="-122"/>
                <a:ea typeface="微软雅黑" panose="020B0503020204020204" pitchFamily="34" charset="-122"/>
              </a:rPr>
              <a:t>铁</a:t>
            </a:r>
            <a:endParaRPr lang="zh-CN" altLang="en-US" sz="2800" b="1" dirty="0">
              <a:solidFill>
                <a:srgbClr val="FF0066"/>
              </a:solidFill>
              <a:latin typeface="微软雅黑" panose="020B0503020204020204" pitchFamily="34" charset="-122"/>
              <a:ea typeface="微软雅黑" panose="020B0503020204020204" pitchFamily="34" charset="-122"/>
            </a:endParaRPr>
          </a:p>
        </p:txBody>
      </p:sp>
      <p:sp>
        <p:nvSpPr>
          <p:cNvPr id="59399" name="矩形 59398"/>
          <p:cNvSpPr/>
          <p:nvPr/>
        </p:nvSpPr>
        <p:spPr>
          <a:xfrm>
            <a:off x="11161713" y="4992688"/>
            <a:ext cx="763587" cy="522287"/>
          </a:xfrm>
          <a:prstGeom prst="rect">
            <a:avLst/>
          </a:prstGeom>
          <a:noFill/>
          <a:ln w="9525">
            <a:noFill/>
          </a:ln>
        </p:spPr>
        <p:txBody>
          <a:bodyPr>
            <a:spAutoFit/>
          </a:bodyPr>
          <a:p>
            <a:r>
              <a:rPr lang="zh-CN" altLang="en-US" sz="2800" b="1" dirty="0">
                <a:solidFill>
                  <a:srgbClr val="FF0066"/>
                </a:solidFill>
                <a:latin typeface="微软雅黑" panose="020B0503020204020204" pitchFamily="34" charset="-122"/>
                <a:ea typeface="微软雅黑" panose="020B0503020204020204" pitchFamily="34" charset="-122"/>
              </a:rPr>
              <a:t>银</a:t>
            </a:r>
            <a:endParaRPr lang="zh-CN" altLang="en-US" sz="2800" b="1" dirty="0">
              <a:solidFill>
                <a:srgbClr val="FF0066"/>
              </a:solidFill>
              <a:latin typeface="微软雅黑" panose="020B0503020204020204" pitchFamily="34" charset="-122"/>
              <a:ea typeface="微软雅黑" panose="020B0503020204020204" pitchFamily="34" charset="-122"/>
            </a:endParaRPr>
          </a:p>
        </p:txBody>
      </p:sp>
      <p:sp>
        <p:nvSpPr>
          <p:cNvPr id="59400" name="矩形 59399"/>
          <p:cNvSpPr/>
          <p:nvPr/>
        </p:nvSpPr>
        <p:spPr>
          <a:xfrm>
            <a:off x="3838575" y="5545138"/>
            <a:ext cx="763588" cy="522287"/>
          </a:xfrm>
          <a:prstGeom prst="rect">
            <a:avLst/>
          </a:prstGeom>
          <a:noFill/>
          <a:ln w="9525">
            <a:noFill/>
          </a:ln>
        </p:spPr>
        <p:txBody>
          <a:bodyPr>
            <a:spAutoFit/>
          </a:bodyPr>
          <a:p>
            <a:r>
              <a:rPr lang="zh-CN" altLang="en-US" sz="2800" b="1" dirty="0">
                <a:solidFill>
                  <a:srgbClr val="FF0066"/>
                </a:solidFill>
                <a:latin typeface="微软雅黑" panose="020B0503020204020204" pitchFamily="34" charset="-122"/>
                <a:ea typeface="微软雅黑" panose="020B0503020204020204" pitchFamily="34" charset="-122"/>
              </a:rPr>
              <a:t>铬</a:t>
            </a:r>
            <a:endParaRPr lang="zh-CN" altLang="en-US" sz="2800" b="1" dirty="0">
              <a:solidFill>
                <a:srgbClr val="FF0066"/>
              </a:solidFill>
              <a:latin typeface="微软雅黑" panose="020B0503020204020204" pitchFamily="34" charset="-122"/>
              <a:ea typeface="微软雅黑" panose="020B0503020204020204" pitchFamily="34" charset="-122"/>
            </a:endParaRPr>
          </a:p>
        </p:txBody>
      </p:sp>
      <p:sp>
        <p:nvSpPr>
          <p:cNvPr id="59401" name="矩形 59400"/>
          <p:cNvSpPr/>
          <p:nvPr/>
        </p:nvSpPr>
        <p:spPr>
          <a:xfrm>
            <a:off x="9902825" y="5545138"/>
            <a:ext cx="765175" cy="522287"/>
          </a:xfrm>
          <a:prstGeom prst="rect">
            <a:avLst/>
          </a:prstGeom>
          <a:noFill/>
          <a:ln w="9525">
            <a:noFill/>
          </a:ln>
        </p:spPr>
        <p:txBody>
          <a:bodyPr>
            <a:spAutoFit/>
          </a:bodyPr>
          <a:p>
            <a:r>
              <a:rPr lang="zh-CN" altLang="en-US" sz="2800" b="1" dirty="0">
                <a:solidFill>
                  <a:srgbClr val="FF0066"/>
                </a:solidFill>
                <a:latin typeface="微软雅黑" panose="020B0503020204020204" pitchFamily="34" charset="-122"/>
                <a:ea typeface="微软雅黑" panose="020B0503020204020204" pitchFamily="34" charset="-122"/>
              </a:rPr>
              <a:t>钨</a:t>
            </a:r>
            <a:endParaRPr lang="zh-CN" altLang="en-US" sz="2800" b="1" dirty="0">
              <a:solidFill>
                <a:srgbClr val="FF0066"/>
              </a:solidFill>
              <a:latin typeface="微软雅黑" panose="020B0503020204020204" pitchFamily="34" charset="-122"/>
              <a:ea typeface="微软雅黑" panose="020B0503020204020204" pitchFamily="34" charset="-122"/>
            </a:endParaRPr>
          </a:p>
        </p:txBody>
      </p:sp>
      <p:sp>
        <p:nvSpPr>
          <p:cNvPr id="59402" name="矩形 59401"/>
          <p:cNvSpPr/>
          <p:nvPr/>
        </p:nvSpPr>
        <p:spPr>
          <a:xfrm>
            <a:off x="3838575" y="6067425"/>
            <a:ext cx="763588" cy="522288"/>
          </a:xfrm>
          <a:prstGeom prst="rect">
            <a:avLst/>
          </a:prstGeom>
          <a:noFill/>
          <a:ln w="9525">
            <a:noFill/>
          </a:ln>
        </p:spPr>
        <p:txBody>
          <a:bodyPr>
            <a:spAutoFit/>
          </a:bodyPr>
          <a:p>
            <a:r>
              <a:rPr lang="zh-CN" altLang="en-US" sz="2800" b="1" dirty="0">
                <a:solidFill>
                  <a:srgbClr val="FF0066"/>
                </a:solidFill>
                <a:latin typeface="微软雅黑" panose="020B0503020204020204" pitchFamily="34" charset="-122"/>
                <a:ea typeface="微软雅黑" panose="020B0503020204020204" pitchFamily="34" charset="-122"/>
              </a:rPr>
              <a:t>汞</a:t>
            </a:r>
            <a:endParaRPr lang="zh-CN" altLang="en-US" sz="2800" b="1" dirty="0">
              <a:solidFill>
                <a:srgbClr val="FF006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ppt_x</p:attrName>
                                        </p:attrNameLst>
                                      </p:cBhvr>
                                      <p:tavLst>
                                        <p:tav tm="0">
                                          <p:val>
                                            <p:strVal val="#ppt_x"/>
                                          </p:val>
                                        </p:tav>
                                        <p:tav tm="100000">
                                          <p:val>
                                            <p:strVal val="#ppt_x"/>
                                          </p:val>
                                        </p:tav>
                                      </p:tavLst>
                                    </p:anim>
                                    <p:anim calcmode="lin" valueType="num">
                                      <p:cBhvr>
                                        <p:cTn id="8" dur="500" fill="hold"/>
                                        <p:tgtEl>
                                          <p:spTgt spid="1024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p:cTn id="13" dur="500" fill="hold"/>
                                        <p:tgtEl>
                                          <p:spTgt spid="102404"/>
                                        </p:tgtEl>
                                        <p:attrNameLst>
                                          <p:attrName>ppt_x</p:attrName>
                                        </p:attrNameLst>
                                      </p:cBhvr>
                                      <p:tavLst>
                                        <p:tav tm="0">
                                          <p:val>
                                            <p:strVal val="#ppt_x"/>
                                          </p:val>
                                        </p:tav>
                                        <p:tav tm="100000">
                                          <p:val>
                                            <p:strVal val="#ppt_x"/>
                                          </p:val>
                                        </p:tav>
                                      </p:tavLst>
                                    </p:anim>
                                    <p:anim calcmode="lin" valueType="num">
                                      <p:cBhvr>
                                        <p:cTn id="14"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03"/>
                                        </p:tgtEl>
                                        <p:attrNameLst>
                                          <p:attrName>style.visibility</p:attrName>
                                        </p:attrNameLst>
                                      </p:cBhvr>
                                      <p:to>
                                        <p:strVal val="visible"/>
                                      </p:to>
                                    </p:set>
                                    <p:anim calcmode="lin" valueType="num">
                                      <p:cBhvr>
                                        <p:cTn id="25" dur="500" fill="hold"/>
                                        <p:tgtEl>
                                          <p:spTgt spid="102403"/>
                                        </p:tgtEl>
                                        <p:attrNameLst>
                                          <p:attrName>ppt_x</p:attrName>
                                        </p:attrNameLst>
                                      </p:cBhvr>
                                      <p:tavLst>
                                        <p:tav tm="0">
                                          <p:val>
                                            <p:strVal val="#ppt_x"/>
                                          </p:val>
                                        </p:tav>
                                        <p:tav tm="100000">
                                          <p:val>
                                            <p:strVal val="#ppt_x"/>
                                          </p:val>
                                        </p:tav>
                                      </p:tavLst>
                                    </p:anim>
                                    <p:anim calcmode="lin" valueType="num">
                                      <p:cBhvr>
                                        <p:cTn id="26"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4"/>
                                        </p:tgtEl>
                                        <p:attrNameLst>
                                          <p:attrName>style.visibility</p:attrName>
                                        </p:attrNameLst>
                                      </p:cBhvr>
                                      <p:to>
                                        <p:strVal val="visible"/>
                                      </p:to>
                                    </p:set>
                                    <p:anim calcmode="lin" valueType="num">
                                      <p:cBhvr additive="base">
                                        <p:cTn id="31" dur="500" fill="hold"/>
                                        <p:tgtEl>
                                          <p:spTgt spid="59394"/>
                                        </p:tgtEl>
                                        <p:attrNameLst>
                                          <p:attrName>ppt_x</p:attrName>
                                        </p:attrNameLst>
                                      </p:cBhvr>
                                      <p:tavLst>
                                        <p:tav tm="0">
                                          <p:val>
                                            <p:strVal val="#ppt_x"/>
                                          </p:val>
                                        </p:tav>
                                        <p:tav tm="100000">
                                          <p:val>
                                            <p:strVal val="#ppt_x"/>
                                          </p:val>
                                        </p:tav>
                                      </p:tavLst>
                                    </p:anim>
                                    <p:anim calcmode="lin" valueType="num">
                                      <p:cBhvr additive="base">
                                        <p:cTn id="32"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charRg st="0" end="37"/>
                                            </p:txEl>
                                          </p:spTgt>
                                        </p:tgtEl>
                                        <p:attrNameLst>
                                          <p:attrName>style.visibility</p:attrName>
                                        </p:attrNameLst>
                                      </p:cBhvr>
                                      <p:to>
                                        <p:strVal val="visible"/>
                                      </p:to>
                                    </p:set>
                                    <p:anim calcmode="lin" valueType="num">
                                      <p:cBhvr additive="base">
                                        <p:cTn id="37" dur="500" fill="hold"/>
                                        <p:tgtEl>
                                          <p:spTgt spid="59395">
                                            <p:txEl>
                                              <p:charRg st="0" end="3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charRg st="0" end="3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charRg st="37" end="76"/>
                                            </p:txEl>
                                          </p:spTgt>
                                        </p:tgtEl>
                                        <p:attrNameLst>
                                          <p:attrName>style.visibility</p:attrName>
                                        </p:attrNameLst>
                                      </p:cBhvr>
                                      <p:to>
                                        <p:strVal val="visible"/>
                                      </p:to>
                                    </p:set>
                                    <p:anim calcmode="lin" valueType="num">
                                      <p:cBhvr additive="base">
                                        <p:cTn id="43" dur="500" fill="hold"/>
                                        <p:tgtEl>
                                          <p:spTgt spid="59395">
                                            <p:txEl>
                                              <p:charRg st="37" end="7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charRg st="37" end="7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5">
                                            <p:txEl>
                                              <p:charRg st="76" end="124"/>
                                            </p:txEl>
                                          </p:spTgt>
                                        </p:tgtEl>
                                        <p:attrNameLst>
                                          <p:attrName>style.visibility</p:attrName>
                                        </p:attrNameLst>
                                      </p:cBhvr>
                                      <p:to>
                                        <p:strVal val="visible"/>
                                      </p:to>
                                    </p:set>
                                    <p:anim calcmode="lin" valueType="num">
                                      <p:cBhvr additive="base">
                                        <p:cTn id="49" dur="500" fill="hold"/>
                                        <p:tgtEl>
                                          <p:spTgt spid="59395">
                                            <p:txEl>
                                              <p:charRg st="76" end="12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9395">
                                            <p:txEl>
                                              <p:charRg st="76" end="12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9395">
                                            <p:txEl>
                                              <p:charRg st="124" end="134"/>
                                            </p:txEl>
                                          </p:spTgt>
                                        </p:tgtEl>
                                        <p:attrNameLst>
                                          <p:attrName>style.visibility</p:attrName>
                                        </p:attrNameLst>
                                      </p:cBhvr>
                                      <p:to>
                                        <p:strVal val="visible"/>
                                      </p:to>
                                    </p:set>
                                    <p:anim calcmode="lin" valueType="num">
                                      <p:cBhvr additive="base">
                                        <p:cTn id="55" dur="500" fill="hold"/>
                                        <p:tgtEl>
                                          <p:spTgt spid="59395">
                                            <p:txEl>
                                              <p:charRg st="124" end="13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9395">
                                            <p:txEl>
                                              <p:charRg st="124" end="13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9396"/>
                                        </p:tgtEl>
                                        <p:attrNameLst>
                                          <p:attrName>style.visibility</p:attrName>
                                        </p:attrNameLst>
                                      </p:cBhvr>
                                      <p:to>
                                        <p:strVal val="visible"/>
                                      </p:to>
                                    </p:set>
                                    <p:anim calcmode="lin" valueType="num">
                                      <p:cBhvr additive="base">
                                        <p:cTn id="61" dur="500" fill="hold"/>
                                        <p:tgtEl>
                                          <p:spTgt spid="59396"/>
                                        </p:tgtEl>
                                        <p:attrNameLst>
                                          <p:attrName>ppt_x</p:attrName>
                                        </p:attrNameLst>
                                      </p:cBhvr>
                                      <p:tavLst>
                                        <p:tav tm="0">
                                          <p:val>
                                            <p:strVal val="#ppt_x"/>
                                          </p:val>
                                        </p:tav>
                                        <p:tav tm="100000">
                                          <p:val>
                                            <p:strVal val="#ppt_x"/>
                                          </p:val>
                                        </p:tav>
                                      </p:tavLst>
                                    </p:anim>
                                    <p:anim calcmode="lin" valueType="num">
                                      <p:cBhvr additive="base">
                                        <p:cTn id="62"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9397"/>
                                        </p:tgtEl>
                                        <p:attrNameLst>
                                          <p:attrName>style.visibility</p:attrName>
                                        </p:attrNameLst>
                                      </p:cBhvr>
                                      <p:to>
                                        <p:strVal val="visible"/>
                                      </p:to>
                                    </p:set>
                                    <p:anim calcmode="lin" valueType="num">
                                      <p:cBhvr additive="base">
                                        <p:cTn id="67" dur="500" fill="hold"/>
                                        <p:tgtEl>
                                          <p:spTgt spid="59397"/>
                                        </p:tgtEl>
                                        <p:attrNameLst>
                                          <p:attrName>ppt_x</p:attrName>
                                        </p:attrNameLst>
                                      </p:cBhvr>
                                      <p:tavLst>
                                        <p:tav tm="0">
                                          <p:val>
                                            <p:strVal val="#ppt_x"/>
                                          </p:val>
                                        </p:tav>
                                        <p:tav tm="100000">
                                          <p:val>
                                            <p:strVal val="#ppt_x"/>
                                          </p:val>
                                        </p:tav>
                                      </p:tavLst>
                                    </p:anim>
                                    <p:anim calcmode="lin" valueType="num">
                                      <p:cBhvr additive="base">
                                        <p:cTn id="68" dur="500" fill="hold"/>
                                        <p:tgtEl>
                                          <p:spTgt spid="5939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9398"/>
                                        </p:tgtEl>
                                        <p:attrNameLst>
                                          <p:attrName>style.visibility</p:attrName>
                                        </p:attrNameLst>
                                      </p:cBhvr>
                                      <p:to>
                                        <p:strVal val="visible"/>
                                      </p:to>
                                    </p:set>
                                    <p:anim calcmode="lin" valueType="num">
                                      <p:cBhvr additive="base">
                                        <p:cTn id="73" dur="500" fill="hold"/>
                                        <p:tgtEl>
                                          <p:spTgt spid="59398"/>
                                        </p:tgtEl>
                                        <p:attrNameLst>
                                          <p:attrName>ppt_x</p:attrName>
                                        </p:attrNameLst>
                                      </p:cBhvr>
                                      <p:tavLst>
                                        <p:tav tm="0">
                                          <p:val>
                                            <p:strVal val="#ppt_x"/>
                                          </p:val>
                                        </p:tav>
                                        <p:tav tm="100000">
                                          <p:val>
                                            <p:strVal val="#ppt_x"/>
                                          </p:val>
                                        </p:tav>
                                      </p:tavLst>
                                    </p:anim>
                                    <p:anim calcmode="lin" valueType="num">
                                      <p:cBhvr additive="base">
                                        <p:cTn id="74"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9399"/>
                                        </p:tgtEl>
                                        <p:attrNameLst>
                                          <p:attrName>style.visibility</p:attrName>
                                        </p:attrNameLst>
                                      </p:cBhvr>
                                      <p:to>
                                        <p:strVal val="visible"/>
                                      </p:to>
                                    </p:set>
                                    <p:anim calcmode="lin" valueType="num">
                                      <p:cBhvr additive="base">
                                        <p:cTn id="79" dur="500" fill="hold"/>
                                        <p:tgtEl>
                                          <p:spTgt spid="59399"/>
                                        </p:tgtEl>
                                        <p:attrNameLst>
                                          <p:attrName>ppt_x</p:attrName>
                                        </p:attrNameLst>
                                      </p:cBhvr>
                                      <p:tavLst>
                                        <p:tav tm="0">
                                          <p:val>
                                            <p:strVal val="#ppt_x"/>
                                          </p:val>
                                        </p:tav>
                                        <p:tav tm="100000">
                                          <p:val>
                                            <p:strVal val="#ppt_x"/>
                                          </p:val>
                                        </p:tav>
                                      </p:tavLst>
                                    </p:anim>
                                    <p:anim calcmode="lin" valueType="num">
                                      <p:cBhvr additive="base">
                                        <p:cTn id="80" dur="500" fill="hold"/>
                                        <p:tgtEl>
                                          <p:spTgt spid="593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9400"/>
                                        </p:tgtEl>
                                        <p:attrNameLst>
                                          <p:attrName>style.visibility</p:attrName>
                                        </p:attrNameLst>
                                      </p:cBhvr>
                                      <p:to>
                                        <p:strVal val="visible"/>
                                      </p:to>
                                    </p:set>
                                    <p:anim calcmode="lin" valueType="num">
                                      <p:cBhvr additive="base">
                                        <p:cTn id="85" dur="500" fill="hold"/>
                                        <p:tgtEl>
                                          <p:spTgt spid="59400"/>
                                        </p:tgtEl>
                                        <p:attrNameLst>
                                          <p:attrName>ppt_x</p:attrName>
                                        </p:attrNameLst>
                                      </p:cBhvr>
                                      <p:tavLst>
                                        <p:tav tm="0">
                                          <p:val>
                                            <p:strVal val="#ppt_x"/>
                                          </p:val>
                                        </p:tav>
                                        <p:tav tm="100000">
                                          <p:val>
                                            <p:strVal val="#ppt_x"/>
                                          </p:val>
                                        </p:tav>
                                      </p:tavLst>
                                    </p:anim>
                                    <p:anim calcmode="lin" valueType="num">
                                      <p:cBhvr additive="base">
                                        <p:cTn id="86"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9401"/>
                                        </p:tgtEl>
                                        <p:attrNameLst>
                                          <p:attrName>style.visibility</p:attrName>
                                        </p:attrNameLst>
                                      </p:cBhvr>
                                      <p:to>
                                        <p:strVal val="visible"/>
                                      </p:to>
                                    </p:set>
                                    <p:anim calcmode="lin" valueType="num">
                                      <p:cBhvr additive="base">
                                        <p:cTn id="91" dur="500" fill="hold"/>
                                        <p:tgtEl>
                                          <p:spTgt spid="59401"/>
                                        </p:tgtEl>
                                        <p:attrNameLst>
                                          <p:attrName>ppt_x</p:attrName>
                                        </p:attrNameLst>
                                      </p:cBhvr>
                                      <p:tavLst>
                                        <p:tav tm="0">
                                          <p:val>
                                            <p:strVal val="#ppt_x"/>
                                          </p:val>
                                        </p:tav>
                                        <p:tav tm="100000">
                                          <p:val>
                                            <p:strVal val="#ppt_x"/>
                                          </p:val>
                                        </p:tav>
                                      </p:tavLst>
                                    </p:anim>
                                    <p:anim calcmode="lin" valueType="num">
                                      <p:cBhvr additive="base">
                                        <p:cTn id="92" dur="500" fill="hold"/>
                                        <p:tgtEl>
                                          <p:spTgt spid="5940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9402"/>
                                        </p:tgtEl>
                                        <p:attrNameLst>
                                          <p:attrName>style.visibility</p:attrName>
                                        </p:attrNameLst>
                                      </p:cBhvr>
                                      <p:to>
                                        <p:strVal val="visible"/>
                                      </p:to>
                                    </p:set>
                                    <p:anim calcmode="lin" valueType="num">
                                      <p:cBhvr additive="base">
                                        <p:cTn id="97" dur="500" fill="hold"/>
                                        <p:tgtEl>
                                          <p:spTgt spid="59402"/>
                                        </p:tgtEl>
                                        <p:attrNameLst>
                                          <p:attrName>ppt_x</p:attrName>
                                        </p:attrNameLst>
                                      </p:cBhvr>
                                      <p:tavLst>
                                        <p:tav tm="0">
                                          <p:val>
                                            <p:strVal val="#ppt_x"/>
                                          </p:val>
                                        </p:tav>
                                        <p:tav tm="100000">
                                          <p:val>
                                            <p:strVal val="#ppt_x"/>
                                          </p:val>
                                        </p:tav>
                                      </p:tavLst>
                                    </p:anim>
                                    <p:anim calcmode="lin" valueType="num">
                                      <p:cBhvr additive="base">
                                        <p:cTn id="98" dur="500" fill="hold"/>
                                        <p:tgtEl>
                                          <p:spTgt spid="59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P spid="102404" grpId="0"/>
      <p:bldP spid="2" grpId="0"/>
      <p:bldP spid="59394" grpId="0"/>
      <p:bldP spid="59395" grpId="0" build="p"/>
      <p:bldP spid="59396" grpId="0"/>
      <p:bldP spid="59397" grpId="0"/>
      <p:bldP spid="59398" grpId="0"/>
      <p:bldP spid="59399" grpId="0"/>
      <p:bldP spid="59400" grpId="0"/>
      <p:bldP spid="59401" grpId="0"/>
      <p:bldP spid="5940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8194"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8195"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8196"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8197" name="文本框 1"/>
          <p:cNvSpPr txBox="1"/>
          <p:nvPr/>
        </p:nvSpPr>
        <p:spPr>
          <a:xfrm>
            <a:off x="2354263" y="1489075"/>
            <a:ext cx="9877425" cy="460375"/>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现有一种单质，要分辨它是金属还是非金属，你可以用到哪些方法？ </a:t>
            </a:r>
            <a:endParaRPr lang="zh-CN" altLang="en-US" sz="2400" b="1" dirty="0">
              <a:latin typeface="微软雅黑" panose="020B0503020204020204" pitchFamily="34" charset="-122"/>
              <a:ea typeface="微软雅黑" panose="020B0503020204020204" pitchFamily="34" charset="-122"/>
            </a:endParaRPr>
          </a:p>
        </p:txBody>
      </p:sp>
      <p:grpSp>
        <p:nvGrpSpPr>
          <p:cNvPr id="8198" name="组合 91"/>
          <p:cNvGrpSpPr/>
          <p:nvPr/>
        </p:nvGrpSpPr>
        <p:grpSpPr>
          <a:xfrm>
            <a:off x="184150" y="1346200"/>
            <a:ext cx="2060575" cy="828675"/>
            <a:chOff x="665" y="2267"/>
            <a:chExt cx="3244" cy="1306"/>
          </a:xfrm>
        </p:grpSpPr>
        <p:pic>
          <p:nvPicPr>
            <p:cNvPr id="8205" name="图片 89"/>
            <p:cNvPicPr>
              <a:picLocks noChangeAspect="1"/>
            </p:cNvPicPr>
            <p:nvPr/>
          </p:nvPicPr>
          <p:blipFill>
            <a:blip r:embed="rId3"/>
            <a:stretch>
              <a:fillRect/>
            </a:stretch>
          </p:blipFill>
          <p:spPr>
            <a:xfrm>
              <a:off x="1883" y="2282"/>
              <a:ext cx="2027" cy="1188"/>
            </a:xfrm>
            <a:prstGeom prst="rect">
              <a:avLst/>
            </a:prstGeom>
            <a:noFill/>
            <a:ln w="9525">
              <a:noFill/>
            </a:ln>
          </p:spPr>
        </p:pic>
        <p:sp>
          <p:nvSpPr>
            <p:cNvPr id="8206" name="文本框 90"/>
            <p:cNvSpPr txBox="1"/>
            <p:nvPr/>
          </p:nvSpPr>
          <p:spPr>
            <a:xfrm>
              <a:off x="665" y="2267"/>
              <a:ext cx="1439" cy="1307"/>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小组</a:t>
              </a:r>
              <a:endParaRPr lang="zh-CN" altLang="en-US"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讨论</a:t>
              </a:r>
              <a:endParaRPr lang="zh-CN" altLang="en-US" sz="2400" b="1" dirty="0">
                <a:latin typeface="微软雅黑" panose="020B0503020204020204" pitchFamily="34" charset="-122"/>
                <a:ea typeface="微软雅黑" panose="020B0503020204020204" pitchFamily="34" charset="-122"/>
              </a:endParaRPr>
            </a:p>
          </p:txBody>
        </p:sp>
      </p:grpSp>
      <p:sp>
        <p:nvSpPr>
          <p:cNvPr id="3" name="文本框 2"/>
          <p:cNvSpPr txBox="1"/>
          <p:nvPr/>
        </p:nvSpPr>
        <p:spPr>
          <a:xfrm>
            <a:off x="1060450" y="2212975"/>
            <a:ext cx="8375650" cy="461963"/>
          </a:xfrm>
          <a:prstGeom prst="rect">
            <a:avLst/>
          </a:prstGeom>
          <a:noFill/>
          <a:ln w="9525">
            <a:noFill/>
          </a:ln>
        </p:spPr>
        <p:txBody>
          <a:bodyPr wrap="none">
            <a:spAutoFit/>
          </a:bodyPr>
          <a:p>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solidFill>
                  <a:srgbClr val="FF0000"/>
                </a:solidFill>
                <a:latin typeface="微软雅黑" panose="020B0503020204020204" pitchFamily="34" charset="-122"/>
                <a:ea typeface="微软雅黑" panose="020B0503020204020204" pitchFamily="34" charset="-122"/>
              </a:rPr>
              <a:t>、做导电性实验，能导电的是金属，不能导电的是非金属。</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04450" name="文本框 104449"/>
          <p:cNvSpPr txBox="1"/>
          <p:nvPr/>
        </p:nvSpPr>
        <p:spPr>
          <a:xfrm>
            <a:off x="923925" y="2763838"/>
            <a:ext cx="11004550" cy="830262"/>
          </a:xfrm>
          <a:prstGeom prst="rect">
            <a:avLst/>
          </a:prstGeom>
          <a:noFill/>
          <a:ln w="9525">
            <a:noFill/>
          </a:ln>
        </p:spPr>
        <p:txBody>
          <a:bodyPr>
            <a:spAutoFit/>
          </a:bodyPr>
          <a:p>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rPr>
              <a:t>、放在光照处，根据颜色可分辨，具有特殊金属光泽的是金属单质，反之是非金属单质。</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04451" name="文本框 104450"/>
          <p:cNvSpPr txBox="1"/>
          <p:nvPr/>
        </p:nvSpPr>
        <p:spPr>
          <a:xfrm>
            <a:off x="923925" y="3724275"/>
            <a:ext cx="10910888" cy="831850"/>
          </a:xfrm>
          <a:prstGeom prst="rect">
            <a:avLst/>
          </a:prstGeom>
          <a:noFill/>
          <a:ln w="9525">
            <a:noFill/>
          </a:ln>
        </p:spPr>
        <p:txBody>
          <a:bodyPr>
            <a:spAutoFit/>
          </a:bodyPr>
          <a:p>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、手拿单质在火边烤，根据导热性可分辩，手感到单质发烫的，具有导热性是金属，反之是非金属。</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04452" name="文本框 104451"/>
          <p:cNvSpPr txBox="1"/>
          <p:nvPr/>
        </p:nvSpPr>
        <p:spPr>
          <a:xfrm>
            <a:off x="923925" y="4776788"/>
            <a:ext cx="10910888" cy="830262"/>
          </a:xfrm>
          <a:prstGeom prst="rect">
            <a:avLst/>
          </a:prstGeom>
          <a:noFill/>
          <a:ln w="9525">
            <a:noFill/>
          </a:ln>
        </p:spPr>
        <p:txBody>
          <a:bodyPr>
            <a:spAutoFit/>
          </a:bodyPr>
          <a:p>
            <a:r>
              <a:rPr lang="en-US" altLang="zh-CN" sz="2400" b="1" dirty="0">
                <a:solidFill>
                  <a:srgbClr val="FF0000"/>
                </a:solidFill>
                <a:latin typeface="微软雅黑" panose="020B0503020204020204" pitchFamily="34" charset="-122"/>
                <a:ea typeface="微软雅黑" panose="020B0503020204020204" pitchFamily="34" charset="-122"/>
              </a:rPr>
              <a:t>4</a:t>
            </a:r>
            <a:r>
              <a:rPr lang="zh-CN" altLang="en-US" sz="2400" b="1" dirty="0">
                <a:solidFill>
                  <a:srgbClr val="FF0000"/>
                </a:solidFill>
                <a:latin typeface="微软雅黑" panose="020B0503020204020204" pitchFamily="34" charset="-122"/>
                <a:ea typeface="微软雅黑" panose="020B0503020204020204" pitchFamily="34" charset="-122"/>
              </a:rPr>
              <a:t>、用硬物单击单质，可根据可锻性来分辨，可锻的是金属，重击后碎裂的是非金属。</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04453" name="文本框 104452"/>
          <p:cNvSpPr txBox="1"/>
          <p:nvPr/>
        </p:nvSpPr>
        <p:spPr>
          <a:xfrm>
            <a:off x="923925" y="5764213"/>
            <a:ext cx="11307763" cy="461962"/>
          </a:xfrm>
          <a:prstGeom prst="rect">
            <a:avLst/>
          </a:prstGeom>
          <a:noFill/>
          <a:ln w="9525">
            <a:noFill/>
          </a:ln>
        </p:spPr>
        <p:txBody>
          <a:bodyPr>
            <a:spAutoFit/>
          </a:bodyPr>
          <a:p>
            <a:r>
              <a:rPr lang="en-US" altLang="zh-CN" sz="2400" b="1" dirty="0">
                <a:solidFill>
                  <a:srgbClr val="FF0000"/>
                </a:solidFill>
                <a:latin typeface="微软雅黑" panose="020B0503020204020204" pitchFamily="34" charset="-122"/>
                <a:ea typeface="微软雅黑" panose="020B0503020204020204" pitchFamily="34" charset="-122"/>
              </a:rPr>
              <a:t>5</a:t>
            </a:r>
            <a:r>
              <a:rPr lang="zh-CN" altLang="en-US" sz="2400" b="1" dirty="0">
                <a:solidFill>
                  <a:srgbClr val="FF0000"/>
                </a:solidFill>
                <a:latin typeface="微软雅黑" panose="020B0503020204020204" pitchFamily="34" charset="-122"/>
                <a:ea typeface="微软雅黑" panose="020B0503020204020204" pitchFamily="34" charset="-122"/>
              </a:rPr>
              <a:t>、用力拉单质，可根据延展性来分辨，伸长的是金属，发生折断的是非金属。</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262313" y="722313"/>
            <a:ext cx="7775575" cy="522287"/>
          </a:xfrm>
          <a:prstGeom prst="rect">
            <a:avLst/>
          </a:prstGeom>
          <a:solidFill>
            <a:srgbClr val="FFFF00"/>
          </a:solid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总结：观察颜色、状态、比较硬度、测导电性等</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0"/>
                                        </p:tgtEl>
                                        <p:attrNameLst>
                                          <p:attrName>style.visibility</p:attrName>
                                        </p:attrNameLst>
                                      </p:cBhvr>
                                      <p:to>
                                        <p:strVal val="visible"/>
                                      </p:to>
                                    </p:set>
                                    <p:anim calcmode="lin" valueType="num">
                                      <p:cBhvr>
                                        <p:cTn id="13" dur="500" fill="hold"/>
                                        <p:tgtEl>
                                          <p:spTgt spid="104450"/>
                                        </p:tgtEl>
                                        <p:attrNameLst>
                                          <p:attrName>ppt_x</p:attrName>
                                        </p:attrNameLst>
                                      </p:cBhvr>
                                      <p:tavLst>
                                        <p:tav tm="0">
                                          <p:val>
                                            <p:strVal val="#ppt_x"/>
                                          </p:val>
                                        </p:tav>
                                        <p:tav tm="100000">
                                          <p:val>
                                            <p:strVal val="#ppt_x"/>
                                          </p:val>
                                        </p:tav>
                                      </p:tavLst>
                                    </p:anim>
                                    <p:anim calcmode="lin" valueType="num">
                                      <p:cBhvr>
                                        <p:cTn id="14"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gtEl>
                                        <p:attrNameLst>
                                          <p:attrName>style.visibility</p:attrName>
                                        </p:attrNameLst>
                                      </p:cBhvr>
                                      <p:to>
                                        <p:strVal val="visible"/>
                                      </p:to>
                                    </p:set>
                                    <p:anim calcmode="lin" valueType="num">
                                      <p:cBhvr>
                                        <p:cTn id="19" dur="500" fill="hold"/>
                                        <p:tgtEl>
                                          <p:spTgt spid="104451"/>
                                        </p:tgtEl>
                                        <p:attrNameLst>
                                          <p:attrName>ppt_x</p:attrName>
                                        </p:attrNameLst>
                                      </p:cBhvr>
                                      <p:tavLst>
                                        <p:tav tm="0">
                                          <p:val>
                                            <p:strVal val="0-#ppt_w/2"/>
                                          </p:val>
                                        </p:tav>
                                        <p:tav tm="100000">
                                          <p:val>
                                            <p:strVal val="#ppt_x"/>
                                          </p:val>
                                        </p:tav>
                                      </p:tavLst>
                                    </p:anim>
                                    <p:anim calcmode="lin" valueType="num">
                                      <p:cBhvr>
                                        <p:cTn id="20" dur="500" fill="hold"/>
                                        <p:tgtEl>
                                          <p:spTgt spid="1044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52"/>
                                        </p:tgtEl>
                                        <p:attrNameLst>
                                          <p:attrName>style.visibility</p:attrName>
                                        </p:attrNameLst>
                                      </p:cBhvr>
                                      <p:to>
                                        <p:strVal val="visible"/>
                                      </p:to>
                                    </p:set>
                                    <p:anim calcmode="lin" valueType="num">
                                      <p:cBhvr>
                                        <p:cTn id="25" dur="500" fill="hold"/>
                                        <p:tgtEl>
                                          <p:spTgt spid="104452"/>
                                        </p:tgtEl>
                                        <p:attrNameLst>
                                          <p:attrName>ppt_x</p:attrName>
                                        </p:attrNameLst>
                                      </p:cBhvr>
                                      <p:tavLst>
                                        <p:tav tm="0">
                                          <p:val>
                                            <p:strVal val="0-#ppt_w/2"/>
                                          </p:val>
                                        </p:tav>
                                        <p:tav tm="100000">
                                          <p:val>
                                            <p:strVal val="#ppt_x"/>
                                          </p:val>
                                        </p:tav>
                                      </p:tavLst>
                                    </p:anim>
                                    <p:anim calcmode="lin" valueType="num">
                                      <p:cBhvr>
                                        <p:cTn id="26" dur="500" fill="hold"/>
                                        <p:tgtEl>
                                          <p:spTgt spid="1044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3"/>
                                        </p:tgtEl>
                                        <p:attrNameLst>
                                          <p:attrName>style.visibility</p:attrName>
                                        </p:attrNameLst>
                                      </p:cBhvr>
                                      <p:to>
                                        <p:strVal val="visible"/>
                                      </p:to>
                                    </p:set>
                                    <p:anim calcmode="lin" valueType="num">
                                      <p:cBhvr>
                                        <p:cTn id="31" dur="500" fill="hold"/>
                                        <p:tgtEl>
                                          <p:spTgt spid="104453"/>
                                        </p:tgtEl>
                                        <p:attrNameLst>
                                          <p:attrName>ppt_x</p:attrName>
                                        </p:attrNameLst>
                                      </p:cBhvr>
                                      <p:tavLst>
                                        <p:tav tm="0">
                                          <p:val>
                                            <p:strVal val="#ppt_x"/>
                                          </p:val>
                                        </p:tav>
                                        <p:tav tm="100000">
                                          <p:val>
                                            <p:strVal val="#ppt_x"/>
                                          </p:val>
                                        </p:tav>
                                      </p:tavLst>
                                    </p:anim>
                                    <p:anim calcmode="lin" valueType="num">
                                      <p:cBhvr>
                                        <p:cTn id="32" dur="500" fill="hold"/>
                                        <p:tgtEl>
                                          <p:spTgt spid="1044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4450" grpId="0"/>
      <p:bldP spid="104451" grpId="0"/>
      <p:bldP spid="104452" grpId="0"/>
      <p:bldP spid="10445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9218"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9219"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9220"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9221" name="文本框 1"/>
          <p:cNvSpPr txBox="1"/>
          <p:nvPr/>
        </p:nvSpPr>
        <p:spPr>
          <a:xfrm>
            <a:off x="3048000" y="658813"/>
            <a:ext cx="8191500" cy="522287"/>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金属的用途非常广泛，不同的金属有不同的用途。</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nvGrpSpPr>
          <p:cNvPr id="9222" name="组合 4"/>
          <p:cNvGrpSpPr/>
          <p:nvPr/>
        </p:nvGrpSpPr>
        <p:grpSpPr>
          <a:xfrm>
            <a:off x="142875" y="1500188"/>
            <a:ext cx="1746250" cy="706437"/>
            <a:chOff x="375" y="2462"/>
            <a:chExt cx="2749" cy="1112"/>
          </a:xfrm>
        </p:grpSpPr>
        <p:pic>
          <p:nvPicPr>
            <p:cNvPr id="9229" name="图片 2"/>
            <p:cNvPicPr>
              <a:picLocks noChangeAspect="1"/>
            </p:cNvPicPr>
            <p:nvPr/>
          </p:nvPicPr>
          <p:blipFill>
            <a:blip r:embed="rId3"/>
            <a:stretch>
              <a:fillRect/>
            </a:stretch>
          </p:blipFill>
          <p:spPr>
            <a:xfrm>
              <a:off x="1344" y="2462"/>
              <a:ext cx="1781" cy="1030"/>
            </a:xfrm>
            <a:prstGeom prst="rect">
              <a:avLst/>
            </a:prstGeom>
            <a:noFill/>
            <a:ln w="9525">
              <a:noFill/>
            </a:ln>
          </p:spPr>
        </p:pic>
        <p:sp>
          <p:nvSpPr>
            <p:cNvPr id="9230" name="文本框 3"/>
            <p:cNvSpPr txBox="1"/>
            <p:nvPr/>
          </p:nvSpPr>
          <p:spPr>
            <a:xfrm>
              <a:off x="375" y="2462"/>
              <a:ext cx="1295" cy="1113"/>
            </a:xfrm>
            <a:prstGeom prst="rect">
              <a:avLst/>
            </a:prstGeom>
            <a:noFill/>
            <a:ln w="9525">
              <a:noFill/>
            </a:ln>
          </p:spPr>
          <p:txBody>
            <a:bodyPr>
              <a:spAutoFit/>
            </a:bodyPr>
            <a:p>
              <a:r>
                <a:rPr lang="zh-CN" altLang="en-US" sz="2000" b="1" dirty="0">
                  <a:latin typeface="微软雅黑" panose="020B0503020204020204" pitchFamily="34" charset="-122"/>
                  <a:ea typeface="微软雅黑" panose="020B0503020204020204" pitchFamily="34" charset="-122"/>
                </a:rPr>
                <a:t>实验探究</a:t>
              </a:r>
              <a:endParaRPr lang="zh-CN" altLang="en-US" sz="2000" b="1" dirty="0">
                <a:latin typeface="微软雅黑" panose="020B0503020204020204" pitchFamily="34" charset="-122"/>
                <a:ea typeface="微软雅黑" panose="020B0503020204020204" pitchFamily="34" charset="-122"/>
              </a:endParaRPr>
            </a:p>
          </p:txBody>
        </p:sp>
      </p:grpSp>
      <p:sp>
        <p:nvSpPr>
          <p:cNvPr id="9223" name="文本框 5"/>
          <p:cNvSpPr txBox="1"/>
          <p:nvPr/>
        </p:nvSpPr>
        <p:spPr>
          <a:xfrm>
            <a:off x="2122488" y="1304925"/>
            <a:ext cx="8636000" cy="4615815"/>
          </a:xfrm>
          <a:prstGeom prst="rect">
            <a:avLst/>
          </a:prstGeom>
          <a:noFill/>
          <a:ln w="9525">
            <a:noFill/>
          </a:ln>
        </p:spPr>
        <p:txBody>
          <a:bodyPr>
            <a:spAutoFit/>
          </a:bodyPr>
          <a:p>
            <a:pPr>
              <a:lnSpc>
                <a:spcPct val="150000"/>
              </a:lnSpc>
            </a:pPr>
            <a:r>
              <a:rPr lang="zh-CN" altLang="en-US" sz="2800" b="1" dirty="0">
                <a:latin typeface="微软雅黑" panose="020B0503020204020204" pitchFamily="34" charset="-122"/>
                <a:ea typeface="微软雅黑" panose="020B0503020204020204" pitchFamily="34" charset="-122"/>
              </a:rPr>
              <a:t>1．根据常见金属的一些物理性质，我们可以推测出它的用途。 </a:t>
            </a:r>
            <a:r>
              <a:rPr lang="zh-CN" altLang="en-US" sz="2800" b="1" dirty="0">
                <a:solidFill>
                  <a:srgbClr val="FF0000"/>
                </a:solidFill>
                <a:latin typeface="微软雅黑" panose="020B0503020204020204" pitchFamily="34" charset="-122"/>
                <a:ea typeface="微软雅黑" panose="020B0503020204020204" pitchFamily="34" charset="-122"/>
              </a:rPr>
              <a:t>有金属光泽—可以用来做装饰品。</a:t>
            </a:r>
            <a:r>
              <a:rPr lang="zh-CN" altLang="en-US"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endParaRPr>
          </a:p>
          <a:p>
            <a:pPr>
              <a:lnSpc>
                <a:spcPct val="150000"/>
              </a:lnSpc>
            </a:pPr>
            <a:r>
              <a:rPr lang="zh-CN" altLang="en-US" sz="2800" b="1" dirty="0">
                <a:latin typeface="微软雅黑" panose="020B0503020204020204" pitchFamily="34" charset="-122"/>
                <a:ea typeface="微软雅黑" panose="020B0503020204020204" pitchFamily="34" charset="-122"/>
              </a:rPr>
              <a:t>熔点高，不易熔化—_______________。</a:t>
            </a:r>
            <a:endParaRPr lang="zh-CN" altLang="en-US" sz="2800" b="1" dirty="0">
              <a:latin typeface="微软雅黑" panose="020B0503020204020204" pitchFamily="34" charset="-122"/>
              <a:ea typeface="微软雅黑" panose="020B0503020204020204" pitchFamily="34" charset="-122"/>
            </a:endParaRPr>
          </a:p>
          <a:p>
            <a:pPr>
              <a:lnSpc>
                <a:spcPct val="150000"/>
              </a:lnSpc>
            </a:pPr>
            <a:r>
              <a:rPr lang="zh-CN" altLang="en-US" sz="2800" b="1" dirty="0">
                <a:latin typeface="微软雅黑" panose="020B0503020204020204" pitchFamily="34" charset="-122"/>
                <a:ea typeface="微软雅黑" panose="020B0503020204020204" pitchFamily="34" charset="-122"/>
              </a:rPr>
              <a:t>比较硬— ____________________。 </a:t>
            </a:r>
            <a:endParaRPr lang="zh-CN" altLang="en-US" sz="2800" b="1" dirty="0">
              <a:latin typeface="微软雅黑" panose="020B0503020204020204" pitchFamily="34" charset="-122"/>
              <a:ea typeface="微软雅黑" panose="020B0503020204020204" pitchFamily="34" charset="-122"/>
            </a:endParaRPr>
          </a:p>
          <a:p>
            <a:pPr>
              <a:lnSpc>
                <a:spcPct val="150000"/>
              </a:lnSpc>
            </a:pPr>
            <a:r>
              <a:rPr lang="zh-CN" altLang="en-US" sz="2800" b="1" dirty="0">
                <a:latin typeface="微软雅黑" panose="020B0503020204020204" pitchFamily="34" charset="-122"/>
                <a:ea typeface="微软雅黑" panose="020B0503020204020204" pitchFamily="34" charset="-122"/>
              </a:rPr>
              <a:t>有延展性—____________________。 </a:t>
            </a:r>
            <a:endParaRPr lang="zh-CN" altLang="en-US" sz="2800" b="1" dirty="0">
              <a:latin typeface="微软雅黑" panose="020B0503020204020204" pitchFamily="34" charset="-122"/>
              <a:ea typeface="微软雅黑" panose="020B0503020204020204" pitchFamily="34" charset="-122"/>
            </a:endParaRPr>
          </a:p>
          <a:p>
            <a:pPr>
              <a:lnSpc>
                <a:spcPct val="150000"/>
              </a:lnSpc>
            </a:pPr>
            <a:r>
              <a:rPr lang="zh-CN" altLang="en-US" sz="2800" b="1" dirty="0">
                <a:latin typeface="微软雅黑" panose="020B0503020204020204" pitchFamily="34" charset="-122"/>
                <a:ea typeface="微软雅黑" panose="020B0503020204020204" pitchFamily="34" charset="-122"/>
              </a:rPr>
              <a:t>有导电性—____________________。 </a:t>
            </a:r>
            <a:endParaRPr lang="zh-CN" altLang="en-US" sz="2800" b="1" dirty="0">
              <a:latin typeface="微软雅黑" panose="020B0503020204020204" pitchFamily="34" charset="-122"/>
              <a:ea typeface="微软雅黑" panose="020B0503020204020204" pitchFamily="34" charset="-122"/>
            </a:endParaRPr>
          </a:p>
          <a:p>
            <a:pPr>
              <a:lnSpc>
                <a:spcPct val="150000"/>
              </a:lnSpc>
            </a:pPr>
            <a:r>
              <a:rPr lang="zh-CN" altLang="en-US" sz="2800" b="1" dirty="0">
                <a:latin typeface="微软雅黑" panose="020B0503020204020204" pitchFamily="34" charset="-122"/>
                <a:ea typeface="微软雅黑" panose="020B0503020204020204" pitchFamily="34" charset="-122"/>
              </a:rPr>
              <a:t>有导热性—____________________。</a:t>
            </a:r>
            <a:endParaRPr lang="zh-CN" altLang="en-US" sz="28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924550" y="2628900"/>
            <a:ext cx="1031875" cy="522288"/>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炊具</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976688" y="3289300"/>
            <a:ext cx="5508625" cy="522288"/>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菜刀、锤子、机器外壳</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341813" y="3949700"/>
            <a:ext cx="3746500" cy="522288"/>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金属丝</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341813" y="4610100"/>
            <a:ext cx="3746500" cy="522288"/>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导线</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76738" y="5194300"/>
            <a:ext cx="1031875" cy="522288"/>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锅</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0242"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0243"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0244"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grpSp>
        <p:nvGrpSpPr>
          <p:cNvPr id="10245" name="组合 101379"/>
          <p:cNvGrpSpPr/>
          <p:nvPr/>
        </p:nvGrpSpPr>
        <p:grpSpPr>
          <a:xfrm>
            <a:off x="2827338" y="1487488"/>
            <a:ext cx="9097962" cy="5862637"/>
            <a:chOff x="0" y="469"/>
            <a:chExt cx="2870" cy="3563"/>
          </a:xfrm>
        </p:grpSpPr>
        <p:grpSp>
          <p:nvGrpSpPr>
            <p:cNvPr id="10267" name="组合 101380"/>
            <p:cNvGrpSpPr/>
            <p:nvPr/>
          </p:nvGrpSpPr>
          <p:grpSpPr>
            <a:xfrm>
              <a:off x="0" y="480"/>
              <a:ext cx="585" cy="384"/>
              <a:chOff x="0" y="480"/>
              <a:chExt cx="585" cy="384"/>
            </a:xfrm>
          </p:grpSpPr>
          <p:sp>
            <p:nvSpPr>
              <p:cNvPr id="10322" name="矩形 101381"/>
              <p:cNvSpPr/>
              <p:nvPr/>
            </p:nvSpPr>
            <p:spPr>
              <a:xfrm>
                <a:off x="43" y="480"/>
                <a:ext cx="542" cy="384"/>
              </a:xfrm>
              <a:prstGeom prst="rect">
                <a:avLst/>
              </a:prstGeom>
              <a:noFill/>
              <a:ln w="9525">
                <a:noFill/>
              </a:ln>
            </p:spPr>
            <p:txBody>
              <a:bodyPr/>
              <a:p>
                <a:pPr algn="ctr">
                  <a:buClr>
                    <a:schemeClr val="bg1"/>
                  </a:buClr>
                </a:pPr>
                <a:r>
                  <a:rPr lang="zh-CN" altLang="en-US" sz="2800" b="1" dirty="0">
                    <a:latin typeface="微软雅黑" panose="020B0503020204020204" pitchFamily="34" charset="-122"/>
                    <a:ea typeface="微软雅黑" panose="020B0503020204020204" pitchFamily="34" charset="-122"/>
                  </a:rPr>
                  <a:t>金属名称</a:t>
                </a:r>
                <a:r>
                  <a:rPr lang="en-US" altLang="zh-CN" sz="2800" b="1" dirty="0">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a:p>
                <a:pPr algn="ctr">
                  <a:buClr>
                    <a:schemeClr val="bg1"/>
                  </a:buClr>
                </a:pPr>
                <a:endParaRPr lang="en-US" altLang="zh-CN" sz="2800" b="1" dirty="0">
                  <a:latin typeface="微软雅黑" panose="020B0503020204020204" pitchFamily="34" charset="-122"/>
                  <a:ea typeface="微软雅黑" panose="020B0503020204020204" pitchFamily="34" charset="-122"/>
                </a:endParaRPr>
              </a:p>
            </p:txBody>
          </p:sp>
          <p:sp>
            <p:nvSpPr>
              <p:cNvPr id="10323" name="矩形 101382"/>
              <p:cNvSpPr/>
              <p:nvPr/>
            </p:nvSpPr>
            <p:spPr>
              <a:xfrm>
                <a:off x="0" y="480"/>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68" name="组合 101383"/>
            <p:cNvGrpSpPr/>
            <p:nvPr/>
          </p:nvGrpSpPr>
          <p:grpSpPr>
            <a:xfrm>
              <a:off x="585" y="469"/>
              <a:ext cx="1136" cy="395"/>
              <a:chOff x="585" y="469"/>
              <a:chExt cx="1136" cy="395"/>
            </a:xfrm>
          </p:grpSpPr>
          <p:sp>
            <p:nvSpPr>
              <p:cNvPr id="10320" name="矩形 101384"/>
              <p:cNvSpPr/>
              <p:nvPr/>
            </p:nvSpPr>
            <p:spPr>
              <a:xfrm>
                <a:off x="599" y="469"/>
                <a:ext cx="916" cy="384"/>
              </a:xfrm>
              <a:prstGeom prst="rect">
                <a:avLst/>
              </a:prstGeom>
              <a:noFill/>
              <a:ln w="9525">
                <a:noFill/>
              </a:ln>
            </p:spPr>
            <p:txBody>
              <a:bodyPr/>
              <a:p>
                <a:pPr algn="ctr">
                  <a:buClr>
                    <a:schemeClr val="bg1"/>
                  </a:buClr>
                </a:pPr>
                <a:r>
                  <a:rPr lang="zh-CN" altLang="en-US" sz="2800" b="1" dirty="0">
                    <a:latin typeface="微软雅黑" panose="020B0503020204020204" pitchFamily="34" charset="-122"/>
                    <a:ea typeface="微软雅黑" panose="020B0503020204020204" pitchFamily="34" charset="-122"/>
                  </a:rPr>
                  <a:t>金属性质</a:t>
                </a:r>
                <a:endParaRPr lang="zh-CN" altLang="en-US" sz="2800" b="1" dirty="0">
                  <a:latin typeface="微软雅黑" panose="020B0503020204020204" pitchFamily="34" charset="-122"/>
                  <a:ea typeface="微软雅黑" panose="020B0503020204020204" pitchFamily="34" charset="-122"/>
                </a:endParaRPr>
              </a:p>
            </p:txBody>
          </p:sp>
          <p:sp>
            <p:nvSpPr>
              <p:cNvPr id="10321" name="矩形 101385"/>
              <p:cNvSpPr/>
              <p:nvPr/>
            </p:nvSpPr>
            <p:spPr>
              <a:xfrm>
                <a:off x="585" y="480"/>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69" name="组合 101386"/>
            <p:cNvGrpSpPr/>
            <p:nvPr/>
          </p:nvGrpSpPr>
          <p:grpSpPr>
            <a:xfrm>
              <a:off x="1721" y="480"/>
              <a:ext cx="1149" cy="384"/>
              <a:chOff x="1721" y="480"/>
              <a:chExt cx="1149" cy="384"/>
            </a:xfrm>
          </p:grpSpPr>
          <p:sp>
            <p:nvSpPr>
              <p:cNvPr id="10318" name="矩形 101387"/>
              <p:cNvSpPr/>
              <p:nvPr/>
            </p:nvSpPr>
            <p:spPr>
              <a:xfrm>
                <a:off x="1764" y="480"/>
                <a:ext cx="1063" cy="384"/>
              </a:xfrm>
              <a:prstGeom prst="rect">
                <a:avLst/>
              </a:prstGeom>
              <a:noFill/>
              <a:ln w="9525">
                <a:noFill/>
              </a:ln>
            </p:spPr>
            <p:txBody>
              <a:bodyPr/>
              <a:p>
                <a:pPr algn="ctr">
                  <a:buClr>
                    <a:schemeClr val="bg1"/>
                  </a:buClr>
                </a:pPr>
                <a:r>
                  <a:rPr lang="zh-CN" altLang="en-US" sz="2800" b="1" dirty="0">
                    <a:latin typeface="微软雅黑" panose="020B0503020204020204" pitchFamily="34" charset="-122"/>
                    <a:ea typeface="微软雅黑" panose="020B0503020204020204" pitchFamily="34" charset="-122"/>
                  </a:rPr>
                  <a:t>用途</a:t>
                </a:r>
                <a:endParaRPr lang="zh-CN" altLang="en-US" sz="2800" b="1" dirty="0">
                  <a:latin typeface="微软雅黑" panose="020B0503020204020204" pitchFamily="34" charset="-122"/>
                  <a:ea typeface="微软雅黑" panose="020B0503020204020204" pitchFamily="34" charset="-122"/>
                </a:endParaRPr>
              </a:p>
              <a:p>
                <a:pPr algn="ctr">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10319" name="矩形 101388"/>
              <p:cNvSpPr/>
              <p:nvPr/>
            </p:nvSpPr>
            <p:spPr>
              <a:xfrm>
                <a:off x="1721" y="480"/>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70" name="组合 101389"/>
            <p:cNvGrpSpPr/>
            <p:nvPr/>
          </p:nvGrpSpPr>
          <p:grpSpPr>
            <a:xfrm>
              <a:off x="0" y="864"/>
              <a:ext cx="585" cy="628"/>
              <a:chOff x="0" y="864"/>
              <a:chExt cx="585" cy="628"/>
            </a:xfrm>
          </p:grpSpPr>
          <p:sp>
            <p:nvSpPr>
              <p:cNvPr id="10316" name="矩形 101390"/>
              <p:cNvSpPr/>
              <p:nvPr/>
            </p:nvSpPr>
            <p:spPr>
              <a:xfrm>
                <a:off x="43" y="1012"/>
                <a:ext cx="499" cy="480"/>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黄金</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10317" name="矩形 101391"/>
              <p:cNvSpPr/>
              <p:nvPr/>
            </p:nvSpPr>
            <p:spPr>
              <a:xfrm>
                <a:off x="0" y="864"/>
                <a:ext cx="585" cy="480"/>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71" name="组合 101392"/>
            <p:cNvGrpSpPr/>
            <p:nvPr/>
          </p:nvGrpSpPr>
          <p:grpSpPr>
            <a:xfrm>
              <a:off x="585" y="864"/>
              <a:ext cx="1136" cy="480"/>
              <a:chOff x="585" y="864"/>
              <a:chExt cx="1136" cy="480"/>
            </a:xfrm>
          </p:grpSpPr>
          <p:sp>
            <p:nvSpPr>
              <p:cNvPr id="10314" name="矩形 101393"/>
              <p:cNvSpPr/>
              <p:nvPr/>
            </p:nvSpPr>
            <p:spPr>
              <a:xfrm>
                <a:off x="628" y="864"/>
                <a:ext cx="1050" cy="480"/>
              </a:xfrm>
              <a:prstGeom prst="rect">
                <a:avLst/>
              </a:prstGeom>
              <a:noFill/>
              <a:ln w="9525">
                <a:noFill/>
              </a:ln>
            </p:spPr>
            <p:txBody>
              <a:bodyPr/>
              <a:p>
                <a:pPr algn="just">
                  <a:buClr>
                    <a:schemeClr val="bg1"/>
                  </a:buClr>
                </a:pPr>
                <a:endParaRPr lang="zh-CN" altLang="zh-CN" sz="2800" b="1" dirty="0">
                  <a:latin typeface="微软雅黑" panose="020B0503020204020204" pitchFamily="34" charset="-122"/>
                  <a:ea typeface="微软雅黑" panose="020B0503020204020204" pitchFamily="34" charset="-122"/>
                </a:endParaRPr>
              </a:p>
            </p:txBody>
          </p:sp>
          <p:sp>
            <p:nvSpPr>
              <p:cNvPr id="10315" name="矩形 101394"/>
              <p:cNvSpPr/>
              <p:nvPr/>
            </p:nvSpPr>
            <p:spPr>
              <a:xfrm>
                <a:off x="585" y="864"/>
                <a:ext cx="1136" cy="480"/>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10272" name="矩形 101397"/>
            <p:cNvSpPr/>
            <p:nvPr/>
          </p:nvSpPr>
          <p:spPr>
            <a:xfrm>
              <a:off x="1721" y="892"/>
              <a:ext cx="1149" cy="480"/>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nvGrpSpPr>
            <p:cNvPr id="10273" name="组合 101398"/>
            <p:cNvGrpSpPr/>
            <p:nvPr/>
          </p:nvGrpSpPr>
          <p:grpSpPr>
            <a:xfrm>
              <a:off x="0" y="1344"/>
              <a:ext cx="585" cy="384"/>
              <a:chOff x="0" y="1344"/>
              <a:chExt cx="585" cy="384"/>
            </a:xfrm>
          </p:grpSpPr>
          <p:sp>
            <p:nvSpPr>
              <p:cNvPr id="10312" name="矩形 101399"/>
              <p:cNvSpPr/>
              <p:nvPr/>
            </p:nvSpPr>
            <p:spPr>
              <a:xfrm>
                <a:off x="43" y="1344"/>
                <a:ext cx="499" cy="384"/>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银</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10313" name="矩形 101400"/>
              <p:cNvSpPr/>
              <p:nvPr/>
            </p:nvSpPr>
            <p:spPr>
              <a:xfrm>
                <a:off x="0" y="1344"/>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74" name="组合 101401"/>
            <p:cNvGrpSpPr/>
            <p:nvPr/>
          </p:nvGrpSpPr>
          <p:grpSpPr>
            <a:xfrm>
              <a:off x="585" y="1344"/>
              <a:ext cx="1136" cy="384"/>
              <a:chOff x="585" y="1344"/>
              <a:chExt cx="1136" cy="384"/>
            </a:xfrm>
          </p:grpSpPr>
          <p:sp>
            <p:nvSpPr>
              <p:cNvPr id="10310" name="矩形 101402"/>
              <p:cNvSpPr/>
              <p:nvPr/>
            </p:nvSpPr>
            <p:spPr>
              <a:xfrm>
                <a:off x="628" y="1344"/>
                <a:ext cx="1050" cy="384"/>
              </a:xfrm>
              <a:prstGeom prst="rect">
                <a:avLst/>
              </a:prstGeom>
              <a:noFill/>
              <a:ln w="9525">
                <a:noFill/>
              </a:ln>
            </p:spPr>
            <p:txBody>
              <a:bodyPr/>
              <a:p>
                <a:pPr algn="just">
                  <a:buClr>
                    <a:schemeClr val="bg1"/>
                  </a:buClr>
                </a:pPr>
                <a:endParaRPr lang="en-US" altLang="zh-CN" sz="2800" b="1" dirty="0">
                  <a:latin typeface="微软雅黑" panose="020B0503020204020204" pitchFamily="34" charset="-122"/>
                  <a:ea typeface="微软雅黑" panose="020B0503020204020204" pitchFamily="34" charset="-122"/>
                </a:endParaRPr>
              </a:p>
              <a:p>
                <a:pPr algn="just">
                  <a:buClr>
                    <a:schemeClr val="bg1"/>
                  </a:buClr>
                </a:pPr>
                <a:endParaRPr lang="en-US" altLang="zh-CN" sz="2800" b="1" dirty="0">
                  <a:latin typeface="微软雅黑" panose="020B0503020204020204" pitchFamily="34" charset="-122"/>
                  <a:ea typeface="微软雅黑" panose="020B0503020204020204" pitchFamily="34" charset="-122"/>
                </a:endParaRPr>
              </a:p>
            </p:txBody>
          </p:sp>
          <p:sp>
            <p:nvSpPr>
              <p:cNvPr id="10311" name="矩形 101403"/>
              <p:cNvSpPr/>
              <p:nvPr/>
            </p:nvSpPr>
            <p:spPr>
              <a:xfrm>
                <a:off x="585" y="1344"/>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10275" name="矩形 101406"/>
            <p:cNvSpPr/>
            <p:nvPr/>
          </p:nvSpPr>
          <p:spPr>
            <a:xfrm>
              <a:off x="1721" y="1344"/>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nvGrpSpPr>
            <p:cNvPr id="10276" name="组合 101407"/>
            <p:cNvGrpSpPr/>
            <p:nvPr/>
          </p:nvGrpSpPr>
          <p:grpSpPr>
            <a:xfrm>
              <a:off x="0" y="1728"/>
              <a:ext cx="585" cy="384"/>
              <a:chOff x="0" y="1728"/>
              <a:chExt cx="585" cy="384"/>
            </a:xfrm>
          </p:grpSpPr>
          <p:sp>
            <p:nvSpPr>
              <p:cNvPr id="10308" name="矩形 101408"/>
              <p:cNvSpPr/>
              <p:nvPr/>
            </p:nvSpPr>
            <p:spPr>
              <a:xfrm>
                <a:off x="43" y="1728"/>
                <a:ext cx="499" cy="384"/>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铁</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10309" name="矩形 101409"/>
              <p:cNvSpPr/>
              <p:nvPr/>
            </p:nvSpPr>
            <p:spPr>
              <a:xfrm>
                <a:off x="0" y="1728"/>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77" name="组合 101410"/>
            <p:cNvGrpSpPr/>
            <p:nvPr/>
          </p:nvGrpSpPr>
          <p:grpSpPr>
            <a:xfrm>
              <a:off x="585" y="1728"/>
              <a:ext cx="1136" cy="384"/>
              <a:chOff x="585" y="1728"/>
              <a:chExt cx="1136" cy="384"/>
            </a:xfrm>
          </p:grpSpPr>
          <p:sp>
            <p:nvSpPr>
              <p:cNvPr id="10306" name="矩形 101411"/>
              <p:cNvSpPr/>
              <p:nvPr/>
            </p:nvSpPr>
            <p:spPr>
              <a:xfrm>
                <a:off x="628" y="1728"/>
                <a:ext cx="1050" cy="384"/>
              </a:xfrm>
              <a:prstGeom prst="rect">
                <a:avLst/>
              </a:prstGeom>
              <a:noFill/>
              <a:ln w="9525">
                <a:noFill/>
              </a:ln>
            </p:spPr>
            <p:txBody>
              <a:bodyPr/>
              <a:p>
                <a:pPr algn="just">
                  <a:buClr>
                    <a:schemeClr val="bg1"/>
                  </a:buClr>
                </a:pPr>
                <a:endParaRPr lang="zh-CN" altLang="zh-CN" sz="2800" b="1" dirty="0">
                  <a:latin typeface="微软雅黑" panose="020B0503020204020204" pitchFamily="34" charset="-122"/>
                  <a:ea typeface="微软雅黑" panose="020B0503020204020204" pitchFamily="34" charset="-122"/>
                </a:endParaRPr>
              </a:p>
            </p:txBody>
          </p:sp>
          <p:sp>
            <p:nvSpPr>
              <p:cNvPr id="10307" name="矩形 101412"/>
              <p:cNvSpPr/>
              <p:nvPr/>
            </p:nvSpPr>
            <p:spPr>
              <a:xfrm>
                <a:off x="585" y="1728"/>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10278" name="矩形 101415"/>
            <p:cNvSpPr/>
            <p:nvPr/>
          </p:nvSpPr>
          <p:spPr>
            <a:xfrm>
              <a:off x="1721" y="1728"/>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nvGrpSpPr>
            <p:cNvPr id="10279" name="组合 101416"/>
            <p:cNvGrpSpPr/>
            <p:nvPr/>
          </p:nvGrpSpPr>
          <p:grpSpPr>
            <a:xfrm>
              <a:off x="0" y="2112"/>
              <a:ext cx="585" cy="384"/>
              <a:chOff x="0" y="2112"/>
              <a:chExt cx="585" cy="384"/>
            </a:xfrm>
          </p:grpSpPr>
          <p:sp>
            <p:nvSpPr>
              <p:cNvPr id="10304" name="矩形 101417"/>
              <p:cNvSpPr/>
              <p:nvPr/>
            </p:nvSpPr>
            <p:spPr>
              <a:xfrm>
                <a:off x="43" y="2112"/>
                <a:ext cx="499" cy="384"/>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铝</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10305" name="矩形 101418"/>
              <p:cNvSpPr/>
              <p:nvPr/>
            </p:nvSpPr>
            <p:spPr>
              <a:xfrm>
                <a:off x="0" y="2112"/>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80" name="组合 101419"/>
            <p:cNvGrpSpPr/>
            <p:nvPr/>
          </p:nvGrpSpPr>
          <p:grpSpPr>
            <a:xfrm>
              <a:off x="585" y="2112"/>
              <a:ext cx="1136" cy="384"/>
              <a:chOff x="585" y="2112"/>
              <a:chExt cx="1136" cy="384"/>
            </a:xfrm>
          </p:grpSpPr>
          <p:sp>
            <p:nvSpPr>
              <p:cNvPr id="10302" name="矩形 101420"/>
              <p:cNvSpPr/>
              <p:nvPr/>
            </p:nvSpPr>
            <p:spPr>
              <a:xfrm>
                <a:off x="628" y="2112"/>
                <a:ext cx="1050" cy="384"/>
              </a:xfrm>
              <a:prstGeom prst="rect">
                <a:avLst/>
              </a:prstGeom>
              <a:noFill/>
              <a:ln w="9525">
                <a:noFill/>
              </a:ln>
            </p:spPr>
            <p:txBody>
              <a:bodyPr/>
              <a:p>
                <a:pPr algn="just">
                  <a:buClr>
                    <a:schemeClr val="bg1"/>
                  </a:buClr>
                </a:pPr>
                <a:endParaRPr lang="en-US" altLang="zh-CN" sz="2800" b="1" dirty="0">
                  <a:latin typeface="微软雅黑" panose="020B0503020204020204" pitchFamily="34" charset="-122"/>
                  <a:ea typeface="微软雅黑" panose="020B0503020204020204" pitchFamily="34" charset="-122"/>
                </a:endParaRPr>
              </a:p>
              <a:p>
                <a:pPr algn="just">
                  <a:buClr>
                    <a:schemeClr val="bg1"/>
                  </a:buClr>
                </a:pPr>
                <a:endParaRPr lang="en-US" altLang="zh-CN" sz="2800" b="1" dirty="0">
                  <a:latin typeface="微软雅黑" panose="020B0503020204020204" pitchFamily="34" charset="-122"/>
                  <a:ea typeface="微软雅黑" panose="020B0503020204020204" pitchFamily="34" charset="-122"/>
                </a:endParaRPr>
              </a:p>
            </p:txBody>
          </p:sp>
          <p:sp>
            <p:nvSpPr>
              <p:cNvPr id="10303" name="矩形 101421"/>
              <p:cNvSpPr/>
              <p:nvPr/>
            </p:nvSpPr>
            <p:spPr>
              <a:xfrm>
                <a:off x="585" y="2112"/>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10281" name="矩形 101424"/>
            <p:cNvSpPr/>
            <p:nvPr/>
          </p:nvSpPr>
          <p:spPr>
            <a:xfrm>
              <a:off x="1721" y="2112"/>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nvGrpSpPr>
            <p:cNvPr id="10282" name="组合 101425"/>
            <p:cNvGrpSpPr/>
            <p:nvPr/>
          </p:nvGrpSpPr>
          <p:grpSpPr>
            <a:xfrm>
              <a:off x="0" y="2496"/>
              <a:ext cx="585" cy="424"/>
              <a:chOff x="0" y="2496"/>
              <a:chExt cx="585" cy="424"/>
            </a:xfrm>
          </p:grpSpPr>
          <p:sp>
            <p:nvSpPr>
              <p:cNvPr id="34866" name="矩形 101426"/>
              <p:cNvSpPr/>
              <p:nvPr/>
            </p:nvSpPr>
            <p:spPr>
              <a:xfrm>
                <a:off x="43" y="2536"/>
                <a:ext cx="499" cy="384"/>
              </a:xfrm>
              <a:prstGeom prst="rect">
                <a:avLst/>
              </a:prstGeom>
              <a:noFill/>
              <a:ln w="9525">
                <a:noFill/>
              </a:ln>
            </p:spPr>
            <p:txBody>
              <a:bodyPr/>
              <a:lstStyle/>
              <a:p>
                <a:pPr marL="0" marR="0" lvl="0" indent="0" algn="just" defTabSz="914400" rtl="0" eaLnBrk="0" fontAlgn="base" latinLnBrk="0" hangingPunct="0">
                  <a:lnSpc>
                    <a:spcPct val="100000"/>
                  </a:lnSpc>
                  <a:spcBef>
                    <a:spcPct val="0"/>
                  </a:spcBef>
                  <a:spcAft>
                    <a:spcPct val="0"/>
                  </a:spcAft>
                  <a:buClr>
                    <a:schemeClr val="bg1"/>
                  </a:buClr>
                  <a:buSzTx/>
                  <a:buFont typeface="Arial" panose="020B0604020202020204" pitchFamily="34" charset="0"/>
                  <a:buNone/>
                  <a:defRPr/>
                </a:pPr>
                <a:r>
                  <a:rPr kumimoji="0" lang="zh-CN" altLang="en-US" sz="2800" b="1" i="0" u="none" strike="noStrike" kern="1200" cap="none" spc="0" normalizeH="0" baseline="0" noProof="1">
                    <a:ln>
                      <a:noFill/>
                    </a:ln>
                    <a:solidFill>
                      <a:schemeClr val="tx1"/>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mn-ea"/>
                  </a:rPr>
                  <a:t>锡</a:t>
                </a: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00000"/>
                  </a:lnSpc>
                  <a:spcBef>
                    <a:spcPct val="0"/>
                  </a:spcBef>
                  <a:spcAft>
                    <a:spcPct val="0"/>
                  </a:spcAft>
                  <a:buClr>
                    <a:schemeClr val="bg1"/>
                  </a:buClr>
                  <a:buSzTx/>
                  <a:buFont typeface="Arial" panose="020B0604020202020204" pitchFamily="34" charset="0"/>
                  <a:buNone/>
                  <a:defRPr/>
                </a:pP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301" name="矩形 101427"/>
              <p:cNvSpPr/>
              <p:nvPr/>
            </p:nvSpPr>
            <p:spPr>
              <a:xfrm>
                <a:off x="0" y="2496"/>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10283" name="矩形 101430"/>
            <p:cNvSpPr/>
            <p:nvPr/>
          </p:nvSpPr>
          <p:spPr>
            <a:xfrm>
              <a:off x="585" y="2496"/>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nvGrpSpPr>
            <p:cNvPr id="10284" name="组合 101431"/>
            <p:cNvGrpSpPr/>
            <p:nvPr/>
          </p:nvGrpSpPr>
          <p:grpSpPr>
            <a:xfrm>
              <a:off x="1721" y="2496"/>
              <a:ext cx="1149" cy="384"/>
              <a:chOff x="1721" y="2496"/>
              <a:chExt cx="1149" cy="384"/>
            </a:xfrm>
          </p:grpSpPr>
          <p:sp>
            <p:nvSpPr>
              <p:cNvPr id="10298" name="矩形 101432"/>
              <p:cNvSpPr/>
              <p:nvPr/>
            </p:nvSpPr>
            <p:spPr>
              <a:xfrm>
                <a:off x="1764" y="2496"/>
                <a:ext cx="1063" cy="384"/>
              </a:xfrm>
              <a:prstGeom prst="rect">
                <a:avLst/>
              </a:prstGeom>
              <a:noFill/>
              <a:ln w="9525">
                <a:noFill/>
              </a:ln>
            </p:spPr>
            <p:txBody>
              <a:bodyPr/>
              <a:p>
                <a:pPr algn="just">
                  <a:buClr>
                    <a:schemeClr val="bg1"/>
                  </a:buClr>
                </a:pPr>
                <a:endParaRPr lang="zh-CN" altLang="zh-CN" sz="2800" b="1" dirty="0">
                  <a:latin typeface="微软雅黑" panose="020B0503020204020204" pitchFamily="34" charset="-122"/>
                  <a:ea typeface="微软雅黑" panose="020B0503020204020204" pitchFamily="34" charset="-122"/>
                </a:endParaRPr>
              </a:p>
            </p:txBody>
          </p:sp>
          <p:sp>
            <p:nvSpPr>
              <p:cNvPr id="10299" name="矩形 101433"/>
              <p:cNvSpPr/>
              <p:nvPr/>
            </p:nvSpPr>
            <p:spPr>
              <a:xfrm>
                <a:off x="1721" y="2496"/>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grpSp>
          <p:nvGrpSpPr>
            <p:cNvPr id="10285" name="组合 101434"/>
            <p:cNvGrpSpPr/>
            <p:nvPr/>
          </p:nvGrpSpPr>
          <p:grpSpPr>
            <a:xfrm>
              <a:off x="0" y="2880"/>
              <a:ext cx="585" cy="384"/>
              <a:chOff x="0" y="2880"/>
              <a:chExt cx="585" cy="384"/>
            </a:xfrm>
          </p:grpSpPr>
          <p:sp>
            <p:nvSpPr>
              <p:cNvPr id="10296" name="矩形 101435"/>
              <p:cNvSpPr/>
              <p:nvPr/>
            </p:nvSpPr>
            <p:spPr>
              <a:xfrm>
                <a:off x="43" y="2880"/>
                <a:ext cx="499" cy="384"/>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钢</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10297" name="矩形 101436"/>
              <p:cNvSpPr/>
              <p:nvPr/>
            </p:nvSpPr>
            <p:spPr>
              <a:xfrm>
                <a:off x="0" y="2880"/>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10286" name="矩形 101439"/>
            <p:cNvSpPr/>
            <p:nvPr/>
          </p:nvSpPr>
          <p:spPr>
            <a:xfrm>
              <a:off x="585" y="2880"/>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nvGrpSpPr>
            <p:cNvPr id="10287" name="组合 101440"/>
            <p:cNvGrpSpPr/>
            <p:nvPr/>
          </p:nvGrpSpPr>
          <p:grpSpPr>
            <a:xfrm>
              <a:off x="1721" y="2880"/>
              <a:ext cx="1149" cy="384"/>
              <a:chOff x="1721" y="2880"/>
              <a:chExt cx="1149" cy="384"/>
            </a:xfrm>
          </p:grpSpPr>
          <p:sp>
            <p:nvSpPr>
              <p:cNvPr id="10294" name="矩形 101441"/>
              <p:cNvSpPr/>
              <p:nvPr/>
            </p:nvSpPr>
            <p:spPr>
              <a:xfrm>
                <a:off x="1764" y="2880"/>
                <a:ext cx="1063" cy="384"/>
              </a:xfrm>
              <a:prstGeom prst="rect">
                <a:avLst/>
              </a:prstGeom>
              <a:noFill/>
              <a:ln w="9525">
                <a:noFill/>
              </a:ln>
            </p:spPr>
            <p:txBody>
              <a:bodyPr/>
              <a:p>
                <a:pPr algn="just">
                  <a:buClr>
                    <a:schemeClr val="bg1"/>
                  </a:buClr>
                </a:pPr>
                <a:endParaRPr lang="en-US" altLang="zh-CN" sz="2800" b="1" dirty="0">
                  <a:latin typeface="微软雅黑" panose="020B0503020204020204" pitchFamily="34" charset="-122"/>
                  <a:ea typeface="微软雅黑" panose="020B0503020204020204" pitchFamily="34" charset="-122"/>
                </a:endParaRPr>
              </a:p>
              <a:p>
                <a:pPr algn="just">
                  <a:buClr>
                    <a:schemeClr val="bg1"/>
                  </a:buClr>
                </a:pPr>
                <a:endParaRPr lang="en-US" altLang="zh-CN" sz="2800" b="1" dirty="0">
                  <a:latin typeface="微软雅黑" panose="020B0503020204020204" pitchFamily="34" charset="-122"/>
                  <a:ea typeface="微软雅黑" panose="020B0503020204020204" pitchFamily="34" charset="-122"/>
                </a:endParaRPr>
              </a:p>
            </p:txBody>
          </p:sp>
          <p:sp>
            <p:nvSpPr>
              <p:cNvPr id="10295" name="矩形 101442"/>
              <p:cNvSpPr/>
              <p:nvPr/>
            </p:nvSpPr>
            <p:spPr>
              <a:xfrm>
                <a:off x="1721" y="2880"/>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10288" name="矩形 101445"/>
            <p:cNvSpPr/>
            <p:nvPr/>
          </p:nvSpPr>
          <p:spPr>
            <a:xfrm>
              <a:off x="0" y="3264"/>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sp>
          <p:nvSpPr>
            <p:cNvPr id="10289" name="矩形 101448"/>
            <p:cNvSpPr/>
            <p:nvPr/>
          </p:nvSpPr>
          <p:spPr>
            <a:xfrm>
              <a:off x="585" y="3264"/>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sp>
          <p:nvSpPr>
            <p:cNvPr id="10290" name="矩形 101451"/>
            <p:cNvSpPr/>
            <p:nvPr/>
          </p:nvSpPr>
          <p:spPr>
            <a:xfrm>
              <a:off x="1721" y="3264"/>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sp>
          <p:nvSpPr>
            <p:cNvPr id="10291" name="矩形 101454"/>
            <p:cNvSpPr/>
            <p:nvPr/>
          </p:nvSpPr>
          <p:spPr>
            <a:xfrm>
              <a:off x="0" y="3648"/>
              <a:ext cx="585"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sp>
          <p:nvSpPr>
            <p:cNvPr id="10292" name="矩形 101457"/>
            <p:cNvSpPr/>
            <p:nvPr/>
          </p:nvSpPr>
          <p:spPr>
            <a:xfrm>
              <a:off x="585" y="3648"/>
              <a:ext cx="1136"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sp>
          <p:nvSpPr>
            <p:cNvPr id="10293" name="矩形 101460"/>
            <p:cNvSpPr/>
            <p:nvPr/>
          </p:nvSpPr>
          <p:spPr>
            <a:xfrm>
              <a:off x="1721" y="3648"/>
              <a:ext cx="1149" cy="384"/>
            </a:xfrm>
            <a:prstGeom prst="rect">
              <a:avLst/>
            </a:prstGeom>
            <a:noFill/>
            <a:ln w="7" cap="flat" cmpd="sng">
              <a:solidFill>
                <a:srgbClr val="A0A0A0"/>
              </a:solidFill>
              <a:prstDash val="solid"/>
              <a:miter/>
              <a:headEnd type="none" w="med" len="med"/>
              <a:tailEnd type="none" w="med" len="med"/>
            </a:ln>
          </p:spPr>
          <p:txBody>
            <a:bodyPr/>
            <a:p>
              <a:endParaRPr lang="zh-CN" altLang="en-US" sz="2800" b="1" dirty="0">
                <a:latin typeface="微软雅黑" panose="020B0503020204020204" pitchFamily="34" charset="-122"/>
                <a:ea typeface="微软雅黑" panose="020B0503020204020204" pitchFamily="34" charset="-122"/>
              </a:endParaRPr>
            </a:p>
          </p:txBody>
        </p:sp>
      </p:grpSp>
      <p:sp>
        <p:nvSpPr>
          <p:cNvPr id="86" name="文本框 85"/>
          <p:cNvSpPr txBox="1"/>
          <p:nvPr/>
        </p:nvSpPr>
        <p:spPr>
          <a:xfrm>
            <a:off x="4826000" y="2309813"/>
            <a:ext cx="3097213" cy="522287"/>
          </a:xfrm>
          <a:prstGeom prst="rect">
            <a:avLst/>
          </a:prstGeom>
          <a:noFill/>
          <a:ln w="9525">
            <a:noFill/>
          </a:ln>
        </p:spPr>
        <p:txBody>
          <a:bodyPr>
            <a:spAutoFit/>
          </a:bodyPr>
          <a:p>
            <a:pPr algn="ctr">
              <a:buClr>
                <a:schemeClr val="bg1"/>
              </a:buClr>
            </a:pPr>
            <a:r>
              <a:rPr lang="zh-CN" altLang="en-US" sz="2800" b="1" dirty="0">
                <a:latin typeface="微软雅黑" panose="020B0503020204020204" pitchFamily="34" charset="-122"/>
                <a:ea typeface="微软雅黑" panose="020B0503020204020204" pitchFamily="34" charset="-122"/>
              </a:rPr>
              <a:t>具特殊的金属光泽</a:t>
            </a:r>
            <a:endParaRPr lang="zh-CN" altLang="en-US" sz="2800" b="1"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4784725" y="2995613"/>
            <a:ext cx="2879725" cy="522287"/>
          </a:xfrm>
          <a:prstGeom prst="rect">
            <a:avLst/>
          </a:prstGeom>
          <a:noFill/>
          <a:ln w="9525">
            <a:noFill/>
          </a:ln>
        </p:spPr>
        <p:txBody>
          <a:bodyPr>
            <a:spAutoFit/>
          </a:bodyPr>
          <a:p>
            <a:pPr algn="ctr">
              <a:spcBef>
                <a:spcPct val="50000"/>
              </a:spcBef>
            </a:pPr>
            <a:r>
              <a:rPr lang="zh-CN" altLang="en-US" sz="2800" b="1" dirty="0">
                <a:latin typeface="微软雅黑" panose="020B0503020204020204" pitchFamily="34" charset="-122"/>
                <a:ea typeface="微软雅黑" panose="020B0503020204020204" pitchFamily="34" charset="-122"/>
              </a:rPr>
              <a:t>具良好的导电性</a:t>
            </a:r>
            <a:endParaRPr lang="zh-CN" altLang="en-US" sz="2800" b="1" dirty="0">
              <a:latin typeface="微软雅黑" panose="020B0503020204020204" pitchFamily="34" charset="-122"/>
              <a:ea typeface="微软雅黑" panose="020B0503020204020204" pitchFamily="34" charset="-122"/>
            </a:endParaRPr>
          </a:p>
        </p:txBody>
      </p:sp>
      <p:sp>
        <p:nvSpPr>
          <p:cNvPr id="88" name="文本框 87"/>
          <p:cNvSpPr txBox="1"/>
          <p:nvPr/>
        </p:nvSpPr>
        <p:spPr>
          <a:xfrm>
            <a:off x="4848225" y="3589338"/>
            <a:ext cx="2735263" cy="1168400"/>
          </a:xfrm>
          <a:prstGeom prst="rect">
            <a:avLst/>
          </a:prstGeom>
          <a:noFill/>
          <a:ln w="9525">
            <a:noFill/>
          </a:ln>
        </p:spPr>
        <p:txBody>
          <a:bodyPr>
            <a:spAutoFit/>
          </a:bodyPr>
          <a:p>
            <a:pPr algn="ctr">
              <a:buClr>
                <a:schemeClr val="bg1"/>
              </a:buClr>
            </a:pPr>
            <a:r>
              <a:rPr lang="zh-CN" altLang="en-US" sz="2800" b="1" dirty="0">
                <a:latin typeface="微软雅黑" panose="020B0503020204020204" pitchFamily="34" charset="-122"/>
                <a:ea typeface="微软雅黑" panose="020B0503020204020204" pitchFamily="34" charset="-122"/>
              </a:rPr>
              <a:t>具良好的可锻性</a:t>
            </a:r>
            <a:endParaRPr lang="zh-CN" altLang="en-US" sz="2800" b="1" dirty="0">
              <a:latin typeface="微软雅黑" panose="020B0503020204020204" pitchFamily="34" charset="-122"/>
              <a:ea typeface="微软雅黑" panose="020B0503020204020204" pitchFamily="34" charset="-122"/>
            </a:endParaRPr>
          </a:p>
          <a:p>
            <a:pPr algn="ctr">
              <a:spcBef>
                <a:spcPct val="50000"/>
              </a:spcBef>
            </a:pPr>
            <a:endParaRPr lang="zh-CN" altLang="en-US" sz="2800" b="1"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4368800" y="4167188"/>
            <a:ext cx="2178050" cy="522287"/>
          </a:xfrm>
          <a:prstGeom prst="rect">
            <a:avLst/>
          </a:prstGeom>
          <a:noFill/>
          <a:ln w="9525">
            <a:noFill/>
          </a:ln>
        </p:spPr>
        <p:txBody>
          <a:bodyPr>
            <a:spAutoFit/>
          </a:bodyPr>
          <a:p>
            <a:pPr algn="ctr">
              <a:spcBef>
                <a:spcPct val="50000"/>
              </a:spcBef>
            </a:pPr>
            <a:r>
              <a:rPr lang="zh-CN" altLang="en-US" sz="2800" b="1" dirty="0">
                <a:latin typeface="微软雅黑" panose="020B0503020204020204" pitchFamily="34" charset="-122"/>
                <a:ea typeface="微软雅黑" panose="020B0503020204020204" pitchFamily="34" charset="-122"/>
              </a:rPr>
              <a:t>延展性</a:t>
            </a:r>
            <a:endParaRPr lang="zh-CN" altLang="en-US" sz="2800" b="1" dirty="0">
              <a:latin typeface="微软雅黑" panose="020B0503020204020204" pitchFamily="34" charset="-122"/>
              <a:ea typeface="微软雅黑" panose="020B0503020204020204" pitchFamily="34" charset="-122"/>
            </a:endParaRPr>
          </a:p>
        </p:txBody>
      </p:sp>
      <p:sp>
        <p:nvSpPr>
          <p:cNvPr id="101467" name="文本框 101466"/>
          <p:cNvSpPr txBox="1"/>
          <p:nvPr/>
        </p:nvSpPr>
        <p:spPr>
          <a:xfrm>
            <a:off x="7747000" y="4902200"/>
            <a:ext cx="2667000" cy="522288"/>
          </a:xfrm>
          <a:prstGeom prst="rect">
            <a:avLst/>
          </a:prstGeom>
          <a:noFill/>
          <a:ln w="9525">
            <a:noFill/>
          </a:ln>
        </p:spPr>
        <p:txBody>
          <a:bodyPr>
            <a:spAutoFit/>
          </a:bodyPr>
          <a:p>
            <a:pPr algn="ctr">
              <a:buClr>
                <a:schemeClr val="bg1"/>
              </a:buClr>
            </a:pPr>
            <a:r>
              <a:rPr lang="zh-CN" altLang="en-US" sz="2800" b="1" dirty="0">
                <a:latin typeface="微软雅黑" panose="020B0503020204020204" pitchFamily="34" charset="-122"/>
                <a:ea typeface="微软雅黑" panose="020B0503020204020204" pitchFamily="34" charset="-122"/>
              </a:rPr>
              <a:t>保险丝</a:t>
            </a:r>
            <a:endParaRPr lang="zh-CN" altLang="en-US" sz="2800" b="1" dirty="0">
              <a:latin typeface="微软雅黑" panose="020B0503020204020204" pitchFamily="34" charset="-122"/>
              <a:ea typeface="微软雅黑" panose="020B0503020204020204" pitchFamily="34" charset="-122"/>
            </a:endParaRPr>
          </a:p>
        </p:txBody>
      </p:sp>
      <p:sp>
        <p:nvSpPr>
          <p:cNvPr id="101468" name="文本框 101467"/>
          <p:cNvSpPr txBox="1"/>
          <p:nvPr/>
        </p:nvSpPr>
        <p:spPr>
          <a:xfrm>
            <a:off x="8412163" y="5451475"/>
            <a:ext cx="3457575" cy="522288"/>
          </a:xfrm>
          <a:prstGeom prst="rect">
            <a:avLst/>
          </a:prstGeom>
          <a:noFill/>
          <a:ln w="9525">
            <a:noFill/>
          </a:ln>
        </p:spPr>
        <p:txBody>
          <a:bodyPr>
            <a:spAutoFit/>
          </a:bodyPr>
          <a:p>
            <a:pPr>
              <a:spcBef>
                <a:spcPct val="50000"/>
              </a:spcBef>
            </a:pPr>
            <a:r>
              <a:rPr lang="zh-CN" altLang="en-US" sz="2800" b="1" dirty="0">
                <a:latin typeface="微软雅黑" panose="020B0503020204020204" pitchFamily="34" charset="-122"/>
                <a:ea typeface="微软雅黑" panose="020B0503020204020204" pitchFamily="34" charset="-122"/>
              </a:rPr>
              <a:t>机器外壳、铁轨</a:t>
            </a:r>
            <a:endParaRPr lang="zh-CN" altLang="en-US" sz="2800" b="1" dirty="0">
              <a:latin typeface="微软雅黑" panose="020B0503020204020204" pitchFamily="34" charset="-122"/>
              <a:ea typeface="微软雅黑" panose="020B0503020204020204" pitchFamily="34" charset="-122"/>
            </a:endParaRPr>
          </a:p>
        </p:txBody>
      </p:sp>
      <p:sp>
        <p:nvSpPr>
          <p:cNvPr id="100395" name="文本框 100394"/>
          <p:cNvSpPr txBox="1"/>
          <p:nvPr/>
        </p:nvSpPr>
        <p:spPr>
          <a:xfrm>
            <a:off x="158750" y="2341563"/>
            <a:ext cx="2324100" cy="3106737"/>
          </a:xfrm>
          <a:prstGeom prst="rect">
            <a:avLst/>
          </a:prstGeom>
          <a:noFill/>
          <a:ln w="9525">
            <a:noFill/>
          </a:ln>
        </p:spPr>
        <p:txBody>
          <a:bodyPr>
            <a:spAutoFit/>
          </a:bodyPr>
          <a:p>
            <a:pPr>
              <a:spcBef>
                <a:spcPct val="50000"/>
              </a:spcBef>
            </a:pPr>
            <a:r>
              <a:rPr lang="zh-CN" altLang="en-US" sz="2800" b="1" dirty="0">
                <a:solidFill>
                  <a:srgbClr val="FF3300"/>
                </a:solidFill>
                <a:latin typeface="微软雅黑" panose="020B0503020204020204" pitchFamily="34" charset="-122"/>
                <a:ea typeface="微软雅黑" panose="020B0503020204020204" pitchFamily="34" charset="-122"/>
              </a:rPr>
              <a:t>举例分析常见的金属有哪些物理性质，以及分别有什么用途，将你的分 析结果填入表中</a:t>
            </a:r>
            <a:endParaRPr lang="zh-CN" altLang="en-US" sz="2800" b="1" dirty="0">
              <a:solidFill>
                <a:srgbClr val="FF3300"/>
              </a:solidFill>
              <a:latin typeface="微软雅黑" panose="020B0503020204020204" pitchFamily="34" charset="-122"/>
              <a:ea typeface="微软雅黑" panose="020B0503020204020204" pitchFamily="34" charset="-122"/>
            </a:endParaRPr>
          </a:p>
        </p:txBody>
      </p:sp>
      <p:grpSp>
        <p:nvGrpSpPr>
          <p:cNvPr id="10253" name="组合 91"/>
          <p:cNvGrpSpPr/>
          <p:nvPr/>
        </p:nvGrpSpPr>
        <p:grpSpPr>
          <a:xfrm>
            <a:off x="69850" y="1346200"/>
            <a:ext cx="2060575" cy="828675"/>
            <a:chOff x="665" y="2267"/>
            <a:chExt cx="3244" cy="1306"/>
          </a:xfrm>
        </p:grpSpPr>
        <p:pic>
          <p:nvPicPr>
            <p:cNvPr id="10265" name="图片 89"/>
            <p:cNvPicPr>
              <a:picLocks noChangeAspect="1"/>
            </p:cNvPicPr>
            <p:nvPr/>
          </p:nvPicPr>
          <p:blipFill>
            <a:blip r:embed="rId3"/>
            <a:stretch>
              <a:fillRect/>
            </a:stretch>
          </p:blipFill>
          <p:spPr>
            <a:xfrm>
              <a:off x="1883" y="2282"/>
              <a:ext cx="2027" cy="1188"/>
            </a:xfrm>
            <a:prstGeom prst="rect">
              <a:avLst/>
            </a:prstGeom>
            <a:noFill/>
            <a:ln w="9525">
              <a:noFill/>
            </a:ln>
          </p:spPr>
        </p:pic>
        <p:sp>
          <p:nvSpPr>
            <p:cNvPr id="10266" name="文本框 90"/>
            <p:cNvSpPr txBox="1"/>
            <p:nvPr/>
          </p:nvSpPr>
          <p:spPr>
            <a:xfrm>
              <a:off x="665" y="2267"/>
              <a:ext cx="1439" cy="1307"/>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小组</a:t>
              </a:r>
              <a:endParaRPr lang="zh-CN" altLang="en-US"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讨论</a:t>
              </a:r>
              <a:endParaRPr lang="zh-CN" altLang="en-US" sz="2400" b="1" dirty="0">
                <a:latin typeface="微软雅黑" panose="020B0503020204020204" pitchFamily="34" charset="-122"/>
                <a:ea typeface="微软雅黑" panose="020B0503020204020204" pitchFamily="34" charset="-122"/>
              </a:endParaRPr>
            </a:p>
          </p:txBody>
        </p:sp>
      </p:grpSp>
      <p:sp>
        <p:nvSpPr>
          <p:cNvPr id="93" name="文本框 92"/>
          <p:cNvSpPr txBox="1"/>
          <p:nvPr/>
        </p:nvSpPr>
        <p:spPr>
          <a:xfrm>
            <a:off x="3041650" y="722313"/>
            <a:ext cx="3968750" cy="522287"/>
          </a:xfrm>
          <a:prstGeom prst="rect">
            <a:avLst/>
          </a:prstGeom>
          <a:noFill/>
          <a:ln w="9525">
            <a:noFill/>
          </a:ln>
        </p:spPr>
        <p:txBody>
          <a:bodyPr>
            <a:spAutoFit/>
          </a:bodyPr>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、金属的物理性质</a:t>
            </a:r>
            <a:endParaRPr lang="zh-CN" altLang="en-US" sz="2800" b="1" dirty="0">
              <a:latin typeface="微软雅黑" panose="020B0503020204020204" pitchFamily="34" charset="-122"/>
              <a:ea typeface="微软雅黑" panose="020B0503020204020204" pitchFamily="34" charset="-122"/>
            </a:endParaRPr>
          </a:p>
        </p:txBody>
      </p:sp>
      <p:sp>
        <p:nvSpPr>
          <p:cNvPr id="94" name="矩形 101396"/>
          <p:cNvSpPr/>
          <p:nvPr/>
        </p:nvSpPr>
        <p:spPr>
          <a:xfrm>
            <a:off x="8389938" y="2251075"/>
            <a:ext cx="3379788" cy="852488"/>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
                <a:schemeClr val="bg1"/>
              </a:buClr>
              <a:buSzTx/>
              <a:buFont typeface="Arial" panose="020B0604020202020204" pitchFamily="34" charset="0"/>
              <a:buNone/>
              <a:defRPr/>
            </a:pPr>
            <a:r>
              <a:rPr kumimoji="0" lang="zh-CN" altLang="en-US" sz="2800" b="1" i="0" u="none" strike="noStrike" kern="1200" cap="none" spc="0" normalizeH="0" baseline="0" noProof="1">
                <a:ln>
                  <a:noFill/>
                </a:ln>
                <a:solidFill>
                  <a:schemeClr val="tx1"/>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mn-ea"/>
              </a:rPr>
              <a:t>货币、首饰等</a:t>
            </a:r>
            <a:endParaRPr kumimoji="0" lang="zh-CN" altLang="en-US" sz="2800" b="1" i="0" u="none" strike="noStrike" kern="1200" cap="none" spc="0" normalizeH="0" baseline="0" noProof="1">
              <a:ln>
                <a:noFill/>
              </a:ln>
              <a:solidFill>
                <a:schemeClr val="tx1"/>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00000"/>
              </a:lnSpc>
              <a:spcBef>
                <a:spcPct val="0"/>
              </a:spcBef>
              <a:spcAft>
                <a:spcPct val="0"/>
              </a:spcAft>
              <a:buClr>
                <a:schemeClr val="bg1"/>
              </a:buClr>
              <a:buSzTx/>
              <a:buFont typeface="Arial" panose="020B0604020202020204" pitchFamily="34" charset="0"/>
              <a:buNone/>
              <a:defRPr/>
            </a:pP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00000"/>
              </a:lnSpc>
              <a:spcBef>
                <a:spcPct val="0"/>
              </a:spcBef>
              <a:spcAft>
                <a:spcPct val="0"/>
              </a:spcAft>
              <a:buClr>
                <a:schemeClr val="bg1"/>
              </a:buClr>
              <a:buSzTx/>
              <a:buFont typeface="Arial" panose="020B0604020202020204" pitchFamily="34" charset="0"/>
              <a:buNone/>
              <a:defRPr/>
            </a:pP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95" name="矩形 101405"/>
          <p:cNvSpPr/>
          <p:nvPr/>
        </p:nvSpPr>
        <p:spPr>
          <a:xfrm>
            <a:off x="8251825" y="3019425"/>
            <a:ext cx="3962400" cy="574675"/>
          </a:xfrm>
          <a:prstGeom prst="rect">
            <a:avLst/>
          </a:prstGeom>
          <a:noFill/>
          <a:ln w="9525">
            <a:no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0" fontAlgn="base" latinLnBrk="0" hangingPunct="0">
              <a:lnSpc>
                <a:spcPct val="100000"/>
              </a:lnSpc>
              <a:spcBef>
                <a:spcPct val="0"/>
              </a:spcBef>
              <a:spcAft>
                <a:spcPct val="0"/>
              </a:spcAft>
              <a:buClr>
                <a:schemeClr val="bg1"/>
              </a:buClr>
              <a:buSzTx/>
              <a:buFont typeface="Arial" panose="020B0604020202020204" pitchFamily="34" charset="0"/>
              <a:buNone/>
              <a:defRPr/>
            </a:pPr>
            <a:r>
              <a:rPr kumimoji="0" lang="zh-CN" altLang="en-US" sz="2800" b="1" i="0" u="none" strike="noStrike" kern="120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Arial" panose="020B0604020202020204" pitchFamily="34" charset="0"/>
                <a:sym typeface="+mn-ea"/>
              </a:rPr>
              <a:t>灵敏度极高的电子元件</a:t>
            </a:r>
            <a:endParaRPr kumimoji="0" lang="zh-CN" altLang="en-US" sz="2800" b="1" i="0" u="none" strike="noStrike" kern="120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00000"/>
              </a:lnSpc>
              <a:spcBef>
                <a:spcPct val="0"/>
              </a:spcBef>
              <a:spcAft>
                <a:spcPct val="0"/>
              </a:spcAft>
              <a:buClr>
                <a:schemeClr val="bg1"/>
              </a:buClr>
              <a:buSzTx/>
              <a:buFont typeface="Arial" panose="020B0604020202020204" pitchFamily="34" charset="0"/>
              <a:buNone/>
              <a:defRPr/>
            </a:pPr>
            <a:endParaRPr kumimoji="0" lang="zh-CN" altLang="en-US" sz="2800" b="1" i="0" u="none" strike="noStrike" kern="1200" cap="none" spc="0" normalizeH="0" baseline="0" noProof="1"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endParaRPr>
          </a:p>
        </p:txBody>
      </p:sp>
      <p:sp>
        <p:nvSpPr>
          <p:cNvPr id="96" name="矩形 101423"/>
          <p:cNvSpPr/>
          <p:nvPr/>
        </p:nvSpPr>
        <p:spPr>
          <a:xfrm>
            <a:off x="8389938" y="4259263"/>
            <a:ext cx="3379787" cy="576262"/>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易拉罐</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97" name="矩形 101429"/>
          <p:cNvSpPr/>
          <p:nvPr/>
        </p:nvSpPr>
        <p:spPr>
          <a:xfrm>
            <a:off x="4776788" y="4851400"/>
            <a:ext cx="3338512" cy="574675"/>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熔点低</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98" name="矩形 101438"/>
          <p:cNvSpPr/>
          <p:nvPr/>
        </p:nvSpPr>
        <p:spPr>
          <a:xfrm>
            <a:off x="4776788" y="5578475"/>
            <a:ext cx="3338512" cy="576263"/>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良好的硬度</a:t>
            </a:r>
            <a:endParaRPr lang="zh-CN" altLang="en-US" sz="2800" b="1" dirty="0">
              <a:latin typeface="微软雅黑" panose="020B0503020204020204" pitchFamily="34" charset="-122"/>
              <a:ea typeface="微软雅黑" panose="020B0503020204020204" pitchFamily="34" charset="-122"/>
            </a:endParaRPr>
          </a:p>
          <a:p>
            <a:pPr algn="just">
              <a:buClr>
                <a:schemeClr val="bg1"/>
              </a:buClr>
            </a:pPr>
            <a:endParaRPr lang="zh-CN" altLang="en-US" sz="2800" b="1" dirty="0">
              <a:latin typeface="微软雅黑" panose="020B0503020204020204" pitchFamily="34" charset="-122"/>
              <a:ea typeface="微软雅黑" panose="020B0503020204020204" pitchFamily="34" charset="-122"/>
            </a:endParaRPr>
          </a:p>
        </p:txBody>
      </p:sp>
      <p:sp>
        <p:nvSpPr>
          <p:cNvPr id="99" name="矩形 101414"/>
          <p:cNvSpPr/>
          <p:nvPr/>
        </p:nvSpPr>
        <p:spPr>
          <a:xfrm>
            <a:off x="8389938" y="3562350"/>
            <a:ext cx="3379787" cy="574675"/>
          </a:xfrm>
          <a:prstGeom prst="rect">
            <a:avLst/>
          </a:prstGeom>
          <a:noFill/>
          <a:ln w="9525">
            <a:noFill/>
          </a:ln>
        </p:spPr>
        <p:txBody>
          <a:bodyPr/>
          <a:p>
            <a:pPr algn="just">
              <a:buClr>
                <a:schemeClr val="bg1"/>
              </a:buClr>
            </a:pPr>
            <a:r>
              <a:rPr lang="zh-CN" altLang="en-US" sz="2800" b="1" dirty="0">
                <a:latin typeface="微软雅黑" panose="020B0503020204020204" pitchFamily="34" charset="-122"/>
                <a:ea typeface="微软雅黑" panose="020B0503020204020204" pitchFamily="34" charset="-122"/>
              </a:rPr>
              <a:t>各种工具</a:t>
            </a:r>
            <a:endParaRPr lang="zh-CN" altLang="en-US" sz="2800" b="1" dirty="0">
              <a:latin typeface="微软雅黑" panose="020B0503020204020204" pitchFamily="34" charset="-122"/>
              <a:ea typeface="微软雅黑" panose="020B0503020204020204" pitchFamily="34" charset="-122"/>
            </a:endParaRPr>
          </a:p>
        </p:txBody>
      </p:sp>
      <p:sp>
        <p:nvSpPr>
          <p:cNvPr id="10261" name="右箭头 100"/>
          <p:cNvSpPr/>
          <p:nvPr/>
        </p:nvSpPr>
        <p:spPr>
          <a:xfrm>
            <a:off x="6662738" y="1085850"/>
            <a:ext cx="1665287" cy="79375"/>
          </a:xfrm>
          <a:prstGeom prst="rightArrow">
            <a:avLst>
              <a:gd name="adj1" fmla="val 50000"/>
              <a:gd name="adj2" fmla="val 49730"/>
            </a:avLst>
          </a:prstGeom>
          <a:noFill/>
          <a:ln w="9525">
            <a:noFill/>
          </a:ln>
        </p:spPr>
        <p:txBody>
          <a:bodyPr/>
          <a:p>
            <a:pPr algn="ctr">
              <a:buClr>
                <a:schemeClr val="bg1"/>
              </a:buClr>
            </a:pPr>
            <a:endParaRPr lang="en-US" altLang="zh-CN" sz="2800" b="1" dirty="0">
              <a:latin typeface="微软雅黑" panose="020B0503020204020204" pitchFamily="34" charset="-122"/>
              <a:ea typeface="微软雅黑" panose="020B0503020204020204" pitchFamily="34" charset="-122"/>
            </a:endParaRPr>
          </a:p>
        </p:txBody>
      </p:sp>
      <p:cxnSp>
        <p:nvCxnSpPr>
          <p:cNvPr id="102" name="直接箭头连接符 101"/>
          <p:cNvCxnSpPr/>
          <p:nvPr/>
        </p:nvCxnSpPr>
        <p:spPr>
          <a:xfrm>
            <a:off x="6253163" y="1012825"/>
            <a:ext cx="2049463" cy="63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6697663" y="511175"/>
            <a:ext cx="1585912" cy="522288"/>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决定</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8412163" y="744538"/>
            <a:ext cx="2428875" cy="522287"/>
          </a:xfrm>
          <a:prstGeom prst="rect">
            <a:avLst/>
          </a:prstGeom>
          <a:noFill/>
          <a:ln w="9525">
            <a:noFill/>
          </a:ln>
        </p:spPr>
        <p:txBody>
          <a:bodyPr>
            <a:spAutoFit/>
          </a:bodyPr>
          <a:p>
            <a:r>
              <a:rPr lang="zh-CN" altLang="en-US" sz="2800" b="1" dirty="0">
                <a:latin typeface="微软雅黑" panose="020B0503020204020204" pitchFamily="34" charset="-122"/>
                <a:ea typeface="微软雅黑" panose="020B0503020204020204" pitchFamily="34" charset="-122"/>
              </a:rPr>
              <a:t>金属用途</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3" grpId="0"/>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1266"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1267"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1268"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grpSp>
        <p:nvGrpSpPr>
          <p:cNvPr id="11269" name="组合 91"/>
          <p:cNvGrpSpPr/>
          <p:nvPr/>
        </p:nvGrpSpPr>
        <p:grpSpPr>
          <a:xfrm>
            <a:off x="69850" y="1346200"/>
            <a:ext cx="2060575" cy="828675"/>
            <a:chOff x="665" y="2267"/>
            <a:chExt cx="3244" cy="1306"/>
          </a:xfrm>
        </p:grpSpPr>
        <p:pic>
          <p:nvPicPr>
            <p:cNvPr id="11277" name="图片 89"/>
            <p:cNvPicPr>
              <a:picLocks noChangeAspect="1"/>
            </p:cNvPicPr>
            <p:nvPr/>
          </p:nvPicPr>
          <p:blipFill>
            <a:blip r:embed="rId3"/>
            <a:stretch>
              <a:fillRect/>
            </a:stretch>
          </p:blipFill>
          <p:spPr>
            <a:xfrm>
              <a:off x="1883" y="2282"/>
              <a:ext cx="2027" cy="1188"/>
            </a:xfrm>
            <a:prstGeom prst="rect">
              <a:avLst/>
            </a:prstGeom>
            <a:noFill/>
            <a:ln w="9525">
              <a:noFill/>
            </a:ln>
          </p:spPr>
        </p:pic>
        <p:sp>
          <p:nvSpPr>
            <p:cNvPr id="11278" name="文本框 90"/>
            <p:cNvSpPr txBox="1"/>
            <p:nvPr/>
          </p:nvSpPr>
          <p:spPr>
            <a:xfrm>
              <a:off x="665" y="2267"/>
              <a:ext cx="1439" cy="1307"/>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小组</a:t>
              </a:r>
              <a:endParaRPr lang="zh-CN" altLang="en-US"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讨论</a:t>
              </a:r>
              <a:endParaRPr lang="zh-CN" altLang="en-US" sz="2400" b="1" dirty="0">
                <a:latin typeface="微软雅黑" panose="020B0503020204020204" pitchFamily="34" charset="-122"/>
                <a:ea typeface="微软雅黑" panose="020B0503020204020204" pitchFamily="34" charset="-122"/>
              </a:endParaRPr>
            </a:p>
          </p:txBody>
        </p:sp>
      </p:grpSp>
      <p:sp>
        <p:nvSpPr>
          <p:cNvPr id="11270" name="文本框 1"/>
          <p:cNvSpPr txBox="1"/>
          <p:nvPr/>
        </p:nvSpPr>
        <p:spPr>
          <a:xfrm>
            <a:off x="2482850" y="833438"/>
            <a:ext cx="7672388" cy="522287"/>
          </a:xfrm>
          <a:prstGeom prst="rect">
            <a:avLst/>
          </a:prstGeom>
          <a:noFill/>
          <a:ln w="9525">
            <a:noFill/>
          </a:ln>
        </p:spPr>
        <p:txBody>
          <a:bodyPr>
            <a:spAutoFit/>
          </a:bodyPr>
          <a:p>
            <a:pPr algn="ct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、银是最佳的导热体，为何不宜做炊具？</a:t>
            </a:r>
            <a:endParaRPr lang="zh-CN" altLang="en-US" sz="2800" b="1" dirty="0">
              <a:latin typeface="微软雅黑" panose="020B0503020204020204" pitchFamily="34" charset="-122"/>
              <a:ea typeface="微软雅黑" panose="020B0503020204020204" pitchFamily="34" charset="-122"/>
            </a:endParaRPr>
          </a:p>
        </p:txBody>
      </p:sp>
      <p:sp>
        <p:nvSpPr>
          <p:cNvPr id="109571" name="文本框 109570"/>
          <p:cNvSpPr txBox="1"/>
          <p:nvPr/>
        </p:nvSpPr>
        <p:spPr>
          <a:xfrm>
            <a:off x="3360738" y="1336675"/>
            <a:ext cx="5073650" cy="2032000"/>
          </a:xfrm>
          <a:prstGeom prst="rect">
            <a:avLst/>
          </a:prstGeom>
          <a:noFill/>
          <a:ln w="9525">
            <a:noFill/>
          </a:ln>
        </p:spPr>
        <p:txBody>
          <a:bodyPr wrap="none">
            <a:spAutoFit/>
          </a:bodyPr>
          <a:p>
            <a:pPr>
              <a:lnSpc>
                <a:spcPct val="150000"/>
              </a:lnSpc>
            </a:pPr>
            <a:r>
              <a:rPr lang="zh-CN" altLang="en-US" sz="2800" b="1" dirty="0">
                <a:solidFill>
                  <a:srgbClr val="0000FF"/>
                </a:solidFill>
                <a:latin typeface="微软雅黑" panose="020B0503020204020204" pitchFamily="34" charset="-122"/>
                <a:ea typeface="微软雅黑" panose="020B0503020204020204" pitchFamily="34" charset="-122"/>
              </a:rPr>
              <a:t>（</a:t>
            </a:r>
            <a:r>
              <a:rPr lang="en-US" altLang="zh-CN" sz="2800" b="1" dirty="0">
                <a:solidFill>
                  <a:srgbClr val="0000FF"/>
                </a:solidFill>
                <a:latin typeface="微软雅黑" panose="020B0503020204020204" pitchFamily="34" charset="-122"/>
                <a:ea typeface="微软雅黑" panose="020B0503020204020204" pitchFamily="34" charset="-122"/>
              </a:rPr>
              <a:t>1</a:t>
            </a:r>
            <a:r>
              <a:rPr lang="zh-CN" altLang="en-US" sz="2800" b="1" dirty="0">
                <a:solidFill>
                  <a:srgbClr val="0000FF"/>
                </a:solidFill>
                <a:latin typeface="微软雅黑" panose="020B0503020204020204" pitchFamily="34" charset="-122"/>
                <a:ea typeface="微软雅黑" panose="020B0503020204020204" pitchFamily="34" charset="-122"/>
              </a:rPr>
              <a:t>）易发生重金属中毒。</a:t>
            </a:r>
            <a:endParaRPr lang="zh-CN" altLang="en-US" sz="28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2800" b="1" dirty="0">
                <a:solidFill>
                  <a:srgbClr val="0000FF"/>
                </a:solidFill>
                <a:latin typeface="微软雅黑" panose="020B0503020204020204" pitchFamily="34" charset="-122"/>
                <a:ea typeface="微软雅黑" panose="020B0503020204020204" pitchFamily="34" charset="-122"/>
              </a:rPr>
              <a:t>（</a:t>
            </a:r>
            <a:r>
              <a:rPr lang="en-US" altLang="zh-CN" sz="2800" b="1" dirty="0">
                <a:solidFill>
                  <a:srgbClr val="0000FF"/>
                </a:solidFill>
                <a:latin typeface="微软雅黑" panose="020B0503020204020204" pitchFamily="34" charset="-122"/>
                <a:ea typeface="微软雅黑" panose="020B0503020204020204" pitchFamily="34" charset="-122"/>
              </a:rPr>
              <a:t>2</a:t>
            </a:r>
            <a:r>
              <a:rPr lang="zh-CN" altLang="en-US" sz="2800" b="1" dirty="0">
                <a:solidFill>
                  <a:srgbClr val="0000FF"/>
                </a:solidFill>
                <a:latin typeface="微软雅黑" panose="020B0503020204020204" pitchFamily="34" charset="-122"/>
                <a:ea typeface="微软雅黑" panose="020B0503020204020204" pitchFamily="34" charset="-122"/>
              </a:rPr>
              <a:t>）价格较贵。</a:t>
            </a:r>
            <a:endParaRPr lang="zh-CN" altLang="en-US" sz="2800" b="1" dirty="0">
              <a:solidFill>
                <a:srgbClr val="0000FF"/>
              </a:solidFill>
              <a:latin typeface="微软雅黑" panose="020B0503020204020204" pitchFamily="34" charset="-122"/>
              <a:ea typeface="微软雅黑" panose="020B0503020204020204" pitchFamily="34" charset="-122"/>
            </a:endParaRPr>
          </a:p>
          <a:p>
            <a:pPr>
              <a:lnSpc>
                <a:spcPct val="150000"/>
              </a:lnSpc>
            </a:pPr>
            <a:r>
              <a:rPr lang="zh-CN" altLang="en-US" sz="2800" b="1" dirty="0">
                <a:solidFill>
                  <a:srgbClr val="0000FF"/>
                </a:solidFill>
                <a:latin typeface="微软雅黑" panose="020B0503020204020204" pitchFamily="34" charset="-122"/>
                <a:ea typeface="微软雅黑" panose="020B0503020204020204" pitchFamily="34" charset="-122"/>
              </a:rPr>
              <a:t>（</a:t>
            </a:r>
            <a:r>
              <a:rPr lang="en-US" altLang="zh-CN" sz="2800" b="1" dirty="0">
                <a:solidFill>
                  <a:srgbClr val="0000FF"/>
                </a:solidFill>
                <a:latin typeface="微软雅黑" panose="020B0503020204020204" pitchFamily="34" charset="-122"/>
                <a:ea typeface="微软雅黑" panose="020B0503020204020204" pitchFamily="34" charset="-122"/>
              </a:rPr>
              <a:t>3</a:t>
            </a:r>
            <a:r>
              <a:rPr lang="zh-CN" altLang="en-US" sz="2800" b="1" dirty="0">
                <a:solidFill>
                  <a:srgbClr val="0000FF"/>
                </a:solidFill>
                <a:latin typeface="微软雅黑" panose="020B0503020204020204" pitchFamily="34" charset="-122"/>
                <a:ea typeface="微软雅黑" panose="020B0503020204020204" pitchFamily="34" charset="-122"/>
              </a:rPr>
              <a:t>）质地相对较软，熔点低。</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11272" name="文本框 2"/>
          <p:cNvSpPr txBox="1"/>
          <p:nvPr/>
        </p:nvSpPr>
        <p:spPr>
          <a:xfrm>
            <a:off x="2719388" y="3708400"/>
            <a:ext cx="7945437" cy="523875"/>
          </a:xfrm>
          <a:prstGeom prst="rect">
            <a:avLst/>
          </a:prstGeom>
          <a:noFill/>
          <a:ln w="9525">
            <a:noFill/>
          </a:ln>
        </p:spPr>
        <p:txBody>
          <a:bodyPr wrap="none">
            <a:spAutoFit/>
          </a:bodyPr>
          <a:p>
            <a:pPr algn="ct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、食品罐头用镀锡的铁制造，为何不用锡制造？</a:t>
            </a:r>
            <a:endParaRPr lang="zh-CN" altLang="en-US" sz="2800" b="1" dirty="0">
              <a:latin typeface="微软雅黑" panose="020B0503020204020204" pitchFamily="34" charset="-122"/>
              <a:ea typeface="微软雅黑" panose="020B0503020204020204" pitchFamily="34" charset="-122"/>
            </a:endParaRPr>
          </a:p>
        </p:txBody>
      </p:sp>
      <p:sp>
        <p:nvSpPr>
          <p:cNvPr id="109572" name="文本框 109571"/>
          <p:cNvSpPr txBox="1"/>
          <p:nvPr/>
        </p:nvSpPr>
        <p:spPr>
          <a:xfrm>
            <a:off x="2990850" y="4487863"/>
            <a:ext cx="6584950" cy="952500"/>
          </a:xfrm>
          <a:prstGeom prst="rect">
            <a:avLst/>
          </a:prstGeom>
          <a:noFill/>
          <a:ln w="9525">
            <a:noFill/>
          </a:ln>
        </p:spPr>
        <p:txBody>
          <a:bodyPr>
            <a:spAutoFit/>
          </a:bodyPr>
          <a:p>
            <a:r>
              <a:rPr lang="zh-CN" altLang="en-US" sz="2800" b="1" dirty="0">
                <a:solidFill>
                  <a:srgbClr val="0000FF"/>
                </a:solidFill>
                <a:latin typeface="微软雅黑" panose="020B0503020204020204" pitchFamily="34" charset="-122"/>
                <a:ea typeface="微软雅黑" panose="020B0503020204020204" pitchFamily="34" charset="-122"/>
              </a:rPr>
              <a:t>因为纯锡熔点低，硬度小，不易成型</a:t>
            </a:r>
            <a:endParaRPr lang="zh-CN" altLang="en-US" sz="2800" b="1" dirty="0">
              <a:solidFill>
                <a:srgbClr val="0000FF"/>
              </a:solidFill>
              <a:latin typeface="微软雅黑" panose="020B0503020204020204" pitchFamily="34" charset="-122"/>
              <a:ea typeface="微软雅黑" panose="020B0503020204020204" pitchFamily="34" charset="-122"/>
            </a:endParaRPr>
          </a:p>
          <a:p>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628900" y="5199063"/>
            <a:ext cx="8763000" cy="522287"/>
          </a:xfrm>
          <a:prstGeom prst="rect">
            <a:avLst/>
          </a:prstGeom>
          <a:noFill/>
          <a:ln w="9525">
            <a:noFill/>
          </a:ln>
        </p:spPr>
        <p:txBody>
          <a:bodyPr wrap="none">
            <a:spAutoFit/>
          </a:bodyPr>
          <a:p>
            <a:r>
              <a:rPr lang="zh-CN" altLang="en-US" sz="2800" b="1" dirty="0">
                <a:solidFill>
                  <a:srgbClr val="0000FF"/>
                </a:solidFill>
                <a:latin typeface="微软雅黑" panose="020B0503020204020204" pitchFamily="34" charset="-122"/>
                <a:ea typeface="微软雅黑" panose="020B0503020204020204" pitchFamily="34" charset="-122"/>
              </a:rPr>
              <a:t>镀锡的铁具有耐腐蚀、无毒、硬度高、延展性好等优点</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pic>
        <p:nvPicPr>
          <p:cNvPr id="11275" name="图片 108548" descr="baiying"/>
          <p:cNvPicPr>
            <a:picLocks noChangeAspect="1"/>
          </p:cNvPicPr>
          <p:nvPr/>
        </p:nvPicPr>
        <p:blipFill>
          <a:blip r:embed="rId4"/>
          <a:stretch>
            <a:fillRect/>
          </a:stretch>
        </p:blipFill>
        <p:spPr>
          <a:xfrm>
            <a:off x="9937750" y="450850"/>
            <a:ext cx="2254250" cy="2578100"/>
          </a:xfrm>
          <a:prstGeom prst="rect">
            <a:avLst/>
          </a:prstGeom>
          <a:noFill/>
          <a:ln w="9525">
            <a:noFill/>
          </a:ln>
        </p:spPr>
      </p:pic>
      <p:pic>
        <p:nvPicPr>
          <p:cNvPr id="11276" name="图片 1"/>
          <p:cNvPicPr>
            <a:picLocks noChangeAspect="1"/>
          </p:cNvPicPr>
          <p:nvPr/>
        </p:nvPicPr>
        <p:blipFill>
          <a:blip r:embed="rId5"/>
          <a:stretch>
            <a:fillRect/>
          </a:stretch>
        </p:blipFill>
        <p:spPr>
          <a:xfrm>
            <a:off x="20638" y="3814763"/>
            <a:ext cx="2238375" cy="27606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p:cTn id="7" dur="500" fill="hold"/>
                                        <p:tgtEl>
                                          <p:spTgt spid="109571"/>
                                        </p:tgtEl>
                                        <p:attrNameLst>
                                          <p:attrName>ppt_x</p:attrName>
                                        </p:attrNameLst>
                                      </p:cBhvr>
                                      <p:tavLst>
                                        <p:tav tm="0">
                                          <p:val>
                                            <p:strVal val="#ppt_x"/>
                                          </p:val>
                                        </p:tav>
                                        <p:tav tm="100000">
                                          <p:val>
                                            <p:strVal val="#ppt_x"/>
                                          </p:val>
                                        </p:tav>
                                      </p:tavLst>
                                    </p:anim>
                                    <p:anim calcmode="lin" valueType="num">
                                      <p:cBhvr>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9572"/>
                                        </p:tgtEl>
                                        <p:attrNameLst>
                                          <p:attrName>style.visibility</p:attrName>
                                        </p:attrNameLst>
                                      </p:cBhvr>
                                      <p:to>
                                        <p:strVal val="visible"/>
                                      </p:to>
                                    </p:set>
                                    <p:animEffect transition="in" filter="slide(fromBottom)">
                                      <p:cBhvr>
                                        <p:cTn id="13" dur="500"/>
                                        <p:tgtEl>
                                          <p:spTgt spid="10957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P spid="10957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3314" name="图片 1" descr="组48325同意"/>
          <p:cNvPicPr>
            <a:picLocks noChangeAspect="1"/>
          </p:cNvPicPr>
          <p:nvPr/>
        </p:nvPicPr>
        <p:blipFill>
          <a:blip r:embed="rId1"/>
          <a:stretch>
            <a:fillRect/>
          </a:stretch>
        </p:blipFill>
        <p:spPr>
          <a:xfrm>
            <a:off x="406400" y="658813"/>
            <a:ext cx="2389188" cy="608012"/>
          </a:xfrm>
          <a:prstGeom prst="rect">
            <a:avLst/>
          </a:prstGeom>
          <a:noFill/>
          <a:ln w="9525">
            <a:noFill/>
          </a:ln>
        </p:spPr>
      </p:pic>
      <p:pic>
        <p:nvPicPr>
          <p:cNvPr id="13315" name="图片 6" descr="盒子2"/>
          <p:cNvPicPr>
            <a:picLocks noChangeAspect="1"/>
          </p:cNvPicPr>
          <p:nvPr/>
        </p:nvPicPr>
        <p:blipFill>
          <a:blip r:embed="rId2"/>
          <a:stretch>
            <a:fillRect/>
          </a:stretch>
        </p:blipFill>
        <p:spPr>
          <a:xfrm>
            <a:off x="212725" y="611188"/>
            <a:ext cx="747713" cy="744537"/>
          </a:xfrm>
          <a:prstGeom prst="rect">
            <a:avLst/>
          </a:prstGeom>
          <a:noFill/>
          <a:ln w="9525">
            <a:noFill/>
          </a:ln>
        </p:spPr>
      </p:pic>
      <p:sp>
        <p:nvSpPr>
          <p:cNvPr id="13316" name="文本框 7"/>
          <p:cNvSpPr txBox="1"/>
          <p:nvPr/>
        </p:nvSpPr>
        <p:spPr>
          <a:xfrm>
            <a:off x="1060450" y="752475"/>
            <a:ext cx="1422400" cy="461963"/>
          </a:xfrm>
          <a:prstGeom prst="rect">
            <a:avLst/>
          </a:prstGeom>
          <a:noFill/>
          <a:ln w="9525">
            <a:noFill/>
          </a:ln>
        </p:spPr>
        <p:txBody>
          <a:bodyPr wrap="none">
            <a:spAutoFit/>
          </a:bodyPr>
          <a:p>
            <a:r>
              <a:rPr lang="zh-CN" altLang="en-US" sz="2400" b="1" dirty="0">
                <a:solidFill>
                  <a:srgbClr val="EF7509"/>
                </a:solidFill>
                <a:latin typeface="思源黑体 CN Heavy" charset="-122"/>
                <a:ea typeface="思源黑体 CN Heavy" charset="-122"/>
              </a:rPr>
              <a:t>新知讲解</a:t>
            </a:r>
            <a:endParaRPr lang="zh-CN" altLang="en-US" sz="2400" b="1" dirty="0">
              <a:solidFill>
                <a:srgbClr val="EF7509"/>
              </a:solidFill>
              <a:latin typeface="思源黑体 CN Heavy" charset="-122"/>
              <a:ea typeface="思源黑体 CN Heavy" charset="-122"/>
            </a:endParaRPr>
          </a:p>
        </p:txBody>
      </p:sp>
      <p:sp>
        <p:nvSpPr>
          <p:cNvPr id="13317" name="文本框 1"/>
          <p:cNvSpPr txBox="1"/>
          <p:nvPr/>
        </p:nvSpPr>
        <p:spPr>
          <a:xfrm>
            <a:off x="3063875" y="658813"/>
            <a:ext cx="3998913" cy="522287"/>
          </a:xfrm>
          <a:prstGeom prst="rect">
            <a:avLst/>
          </a:prstGeom>
          <a:noFill/>
          <a:ln w="9525">
            <a:noFill/>
          </a:ln>
        </p:spPr>
        <p:txBody>
          <a:bodyPr>
            <a:spAutoFit/>
          </a:bodyPr>
          <a:p>
            <a:r>
              <a:rPr lang="zh-CN" altLang="en-US" sz="2800" b="1" dirty="0">
                <a:latin typeface="微软雅黑" panose="020B0503020204020204" pitchFamily="34" charset="-122"/>
                <a:ea typeface="微软雅黑" panose="020B0503020204020204" pitchFamily="34" charset="-122"/>
              </a:rPr>
              <a:t>二、常见金属材料</a:t>
            </a:r>
            <a:endParaRPr lang="zh-CN" altLang="en-US" sz="2800" b="1" dirty="0">
              <a:latin typeface="微软雅黑" panose="020B0503020204020204" pitchFamily="34" charset="-122"/>
              <a:ea typeface="微软雅黑" panose="020B0503020204020204" pitchFamily="34" charset="-122"/>
            </a:endParaRPr>
          </a:p>
        </p:txBody>
      </p:sp>
      <p:sp>
        <p:nvSpPr>
          <p:cNvPr id="13318" name="文本框 2"/>
          <p:cNvSpPr txBox="1"/>
          <p:nvPr/>
        </p:nvSpPr>
        <p:spPr>
          <a:xfrm>
            <a:off x="585788" y="1414463"/>
            <a:ext cx="11604625" cy="830262"/>
          </a:xfrm>
          <a:prstGeom prst="rect">
            <a:avLst/>
          </a:prstGeom>
          <a:noFill/>
          <a:ln w="9525">
            <a:noFill/>
          </a:ln>
        </p:spPr>
        <p:txBody>
          <a:bodyPr>
            <a:spAutoFit/>
          </a:bodyPr>
          <a:p>
            <a:r>
              <a:rPr lang="zh-CN" altLang="en-US" sz="2400" b="1" dirty="0">
                <a:solidFill>
                  <a:schemeClr val="tx1"/>
                </a:solidFill>
                <a:latin typeface="微软雅黑" panose="020B0503020204020204" pitchFamily="34" charset="-122"/>
                <a:ea typeface="微软雅黑" panose="020B0503020204020204" pitchFamily="34" charset="-122"/>
              </a:rPr>
              <a:t>日常生活中有许多物品是由金属材料制成的，但大多数的金属材料实际上是合金,你知道这是为什么吗?</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nvGrpSpPr>
          <p:cNvPr id="13319" name="组合 7"/>
          <p:cNvGrpSpPr/>
          <p:nvPr/>
        </p:nvGrpSpPr>
        <p:grpSpPr>
          <a:xfrm>
            <a:off x="1365250" y="2460625"/>
            <a:ext cx="4470400" cy="2311400"/>
            <a:chOff x="2151" y="3875"/>
            <a:chExt cx="7038" cy="3640"/>
          </a:xfrm>
        </p:grpSpPr>
        <p:pic>
          <p:nvPicPr>
            <p:cNvPr id="13325" name="图片 3"/>
            <p:cNvPicPr>
              <a:picLocks noChangeAspect="1"/>
            </p:cNvPicPr>
            <p:nvPr/>
          </p:nvPicPr>
          <p:blipFill>
            <a:blip r:embed="rId3"/>
            <a:stretch>
              <a:fillRect/>
            </a:stretch>
          </p:blipFill>
          <p:spPr>
            <a:xfrm>
              <a:off x="2151" y="3875"/>
              <a:ext cx="7038" cy="3399"/>
            </a:xfrm>
            <a:prstGeom prst="rect">
              <a:avLst/>
            </a:prstGeom>
            <a:noFill/>
            <a:ln w="9525">
              <a:noFill/>
            </a:ln>
          </p:spPr>
        </p:pic>
        <p:sp>
          <p:nvSpPr>
            <p:cNvPr id="13326" name="文本框 5"/>
            <p:cNvSpPr txBox="1"/>
            <p:nvPr/>
          </p:nvSpPr>
          <p:spPr>
            <a:xfrm>
              <a:off x="5189" y="6693"/>
              <a:ext cx="3351" cy="822"/>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 合金钢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grpSp>
        <p:nvGrpSpPr>
          <p:cNvPr id="13320" name="组合 8"/>
          <p:cNvGrpSpPr/>
          <p:nvPr/>
        </p:nvGrpSpPr>
        <p:grpSpPr>
          <a:xfrm>
            <a:off x="7270750" y="2460625"/>
            <a:ext cx="3810000" cy="2387600"/>
            <a:chOff x="11450" y="3875"/>
            <a:chExt cx="6000" cy="3761"/>
          </a:xfrm>
        </p:grpSpPr>
        <p:pic>
          <p:nvPicPr>
            <p:cNvPr id="13323" name="图片 4"/>
            <p:cNvPicPr>
              <a:picLocks noChangeAspect="1"/>
            </p:cNvPicPr>
            <p:nvPr/>
          </p:nvPicPr>
          <p:blipFill>
            <a:blip r:embed="rId4"/>
            <a:stretch>
              <a:fillRect/>
            </a:stretch>
          </p:blipFill>
          <p:spPr>
            <a:xfrm>
              <a:off x="11450" y="3875"/>
              <a:ext cx="6000" cy="3398"/>
            </a:xfrm>
            <a:prstGeom prst="rect">
              <a:avLst/>
            </a:prstGeom>
            <a:noFill/>
            <a:ln w="9525">
              <a:noFill/>
            </a:ln>
          </p:spPr>
        </p:pic>
        <p:sp>
          <p:nvSpPr>
            <p:cNvPr id="13324" name="文本框 6"/>
            <p:cNvSpPr txBox="1"/>
            <p:nvPr/>
          </p:nvSpPr>
          <p:spPr>
            <a:xfrm>
              <a:off x="11450" y="6814"/>
              <a:ext cx="5999" cy="822"/>
            </a:xfrm>
            <a:prstGeom prst="rect">
              <a:avLst/>
            </a:prstGeom>
            <a:noFill/>
            <a:ln w="9525">
              <a:noFill/>
            </a:ln>
          </p:spPr>
          <p:txBody>
            <a:bodyPr>
              <a:spAutoFit/>
            </a:bodyPr>
            <a:p>
              <a:r>
                <a:rPr lang="zh-CN" altLang="en-US" sz="2800" b="1" dirty="0">
                  <a:solidFill>
                    <a:srgbClr val="FF0000"/>
                  </a:solidFill>
                  <a:latin typeface="微软雅黑" panose="020B0503020204020204" pitchFamily="34" charset="-122"/>
                  <a:ea typeface="微软雅黑" panose="020B0503020204020204" pitchFamily="34" charset="-122"/>
                </a:rPr>
                <a:t>金和铜的合金—18K金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14343" name="文本框 14342"/>
          <p:cNvSpPr txBox="1"/>
          <p:nvPr/>
        </p:nvSpPr>
        <p:spPr>
          <a:xfrm>
            <a:off x="300038" y="5205413"/>
            <a:ext cx="11623675" cy="460375"/>
          </a:xfrm>
          <a:prstGeom prst="rect">
            <a:avLst/>
          </a:prstGeom>
          <a:noFill/>
          <a:ln w="9525">
            <a:noFill/>
          </a:ln>
          <a:effectLst>
            <a:prstShdw prst="shdw17" dist="17961" dir="13499999">
              <a:srgbClr val="999999"/>
            </a:prstShdw>
          </a:effectLst>
        </p:spPr>
        <p:txBody>
          <a:bodyPr>
            <a:spAutoFit/>
          </a:bodyPr>
          <a:p>
            <a:pPr>
              <a:spcBef>
                <a:spcPct val="50000"/>
              </a:spcBef>
            </a:pP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solidFill>
                  <a:srgbClr val="FF0000"/>
                </a:solidFill>
                <a:latin typeface="微软雅黑" panose="020B0503020204020204" pitchFamily="34" charset="-122"/>
                <a:ea typeface="微软雅黑" panose="020B0503020204020204" pitchFamily="34" charset="-122"/>
              </a:rPr>
              <a:t>合金：将两种或两种以上的金属（或金属与非金属）熔合在一起，就成为合金。</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4344" name="文本框 14343"/>
          <p:cNvSpPr txBox="1"/>
          <p:nvPr/>
        </p:nvSpPr>
        <p:spPr>
          <a:xfrm>
            <a:off x="300038" y="5951538"/>
            <a:ext cx="8305800" cy="460375"/>
          </a:xfrm>
          <a:prstGeom prst="rect">
            <a:avLst/>
          </a:prstGeom>
          <a:noFill/>
          <a:ln w="9525">
            <a:noFill/>
          </a:ln>
          <a:effectLst>
            <a:prstShdw prst="shdw17" dist="17961" dir="13499999">
              <a:srgbClr val="004D00"/>
            </a:prstShdw>
          </a:effectLst>
        </p:spPr>
        <p:txBody>
          <a:bodyPr>
            <a:spAutoFit/>
          </a:bodyPr>
          <a:p>
            <a:pPr>
              <a:spcBef>
                <a:spcPct val="50000"/>
              </a:spcBef>
            </a:pP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rPr>
              <a:t>合金往往比纯金属具有更好的性能。</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Abs val="0"/>
                                  </p:iterate>
                                  <p:childTnLst>
                                    <p:set>
                                      <p:cBhvr>
                                        <p:cTn id="6" dur="1" fill="hold">
                                          <p:stCondLst>
                                            <p:cond delay="0"/>
                                          </p:stCondLst>
                                        </p:cTn>
                                        <p:tgtEl>
                                          <p:spTgt spid="14343"/>
                                        </p:tgtEl>
                                        <p:attrNameLst>
                                          <p:attrName>style.visibility</p:attrName>
                                        </p:attrNameLst>
                                      </p:cBhvr>
                                      <p:to>
                                        <p:strVal val="visible"/>
                                      </p:to>
                                    </p:set>
                                    <p:animEffect transition="in" filter="dissolve">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Abs val="0"/>
                                  </p:iterate>
                                  <p:childTnLst>
                                    <p:set>
                                      <p:cBhvr>
                                        <p:cTn id="11" dur="1" fill="hold">
                                          <p:stCondLst>
                                            <p:cond delay="0"/>
                                          </p:stCondLst>
                                        </p:cTn>
                                        <p:tgtEl>
                                          <p:spTgt spid="14344"/>
                                        </p:tgtEl>
                                        <p:attrNameLst>
                                          <p:attrName>style.visibility</p:attrName>
                                        </p:attrNameLst>
                                      </p:cBhvr>
                                      <p:to>
                                        <p:strVal val="visible"/>
                                      </p:to>
                                    </p:set>
                                    <p:animEffect transition="in" filter="dissolve">
                                      <p:cBhvr>
                                        <p:cTn id="12"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ldLvl="0" animBg="1"/>
      <p:bldP spid="14344" grpId="0" bldLvl="0" animBg="1"/>
    </p:bldLst>
  </p:timing>
</p:sld>
</file>

<file path=ppt/tags/tag1.xml><?xml version="1.0" encoding="utf-8"?>
<p:tagLst xmlns:p="http://schemas.openxmlformats.org/presentationml/2006/main">
  <p:tag name="COMMONDATA" val="eyJoZGlkIjoiNzBmZTc0YjlkOWEyNzVmYzk0ZmY0NmRiNDdiODU0NzAifQ=="/>
  <p:tag name="commondata" val="eyJoZGlkIjoiOGM0MTBiNDIyMDI3MzRhZTk4YWY4MzRmOGQxMGZlNzQ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2851</Words>
  <Application>WPS 演示</Application>
  <PresentationFormat>自定义</PresentationFormat>
  <Paragraphs>339</Paragraphs>
  <Slides>20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Calibri</vt:lpstr>
      <vt:lpstr>Calibri Light</vt:lpstr>
      <vt:lpstr>思源黑体 CN Bold</vt:lpstr>
      <vt:lpstr>黑体</vt:lpstr>
      <vt:lpstr>思源黑体 CN Heavy</vt:lpstr>
      <vt:lpstr>微软雅黑</vt:lpstr>
      <vt:lpstr>Arial Unicode MS</vt:lpstr>
      <vt:lpstr>Office 主题</vt:lpstr>
      <vt:lpstr>PowerPoint 演示文稿</vt:lpstr>
      <vt:lpstr>PowerPoint 演示文稿</vt:lpstr>
      <vt:lpstr>PowerPoint 演示文稿</vt:lpstr>
      <vt:lpstr>（4）金属之最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黄胖胖</cp:lastModifiedBy>
  <cp:revision>228</cp:revision>
  <dcterms:created xsi:type="dcterms:W3CDTF">2017-11-13T08:28:00Z</dcterms:created>
  <dcterms:modified xsi:type="dcterms:W3CDTF">2024-09-30T01:38:41Z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7D9A82271C884AC58AF922076CC89791</vt:lpwstr>
  </property>
</Properties>
</file>