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7"/>
  </p:notesMasterIdLst>
  <p:handoutMasterIdLst>
    <p:handoutMasterId r:id="rId27"/>
  </p:handoutMasterIdLst>
  <p:sldIdLst>
    <p:sldId id="535" r:id="rId4"/>
    <p:sldId id="515" r:id="rId5"/>
    <p:sldId id="557" r:id="rId6"/>
    <p:sldId id="555" r:id="rId8"/>
    <p:sldId id="560" r:id="rId9"/>
    <p:sldId id="537" r:id="rId10"/>
    <p:sldId id="568" r:id="rId11"/>
    <p:sldId id="540" r:id="rId12"/>
    <p:sldId id="569" r:id="rId13"/>
    <p:sldId id="541" r:id="rId14"/>
    <p:sldId id="542" r:id="rId15"/>
    <p:sldId id="550" r:id="rId16"/>
    <p:sldId id="564" r:id="rId17"/>
    <p:sldId id="548" r:id="rId18"/>
    <p:sldId id="553" r:id="rId19"/>
    <p:sldId id="570" r:id="rId20"/>
    <p:sldId id="571" r:id="rId21"/>
    <p:sldId id="572" r:id="rId22"/>
    <p:sldId id="554" r:id="rId23"/>
    <p:sldId id="558" r:id="rId24"/>
    <p:sldId id="567" r:id="rId25"/>
    <p:sldId id="566" r:id="rId26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007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4D"/>
    <a:srgbClr val="E2F0D9"/>
    <a:srgbClr val="9DC3E6"/>
    <a:srgbClr val="EDEDED"/>
    <a:srgbClr val="4472C4"/>
    <a:srgbClr val="F8D7E4"/>
    <a:srgbClr val="4B80B1"/>
    <a:srgbClr val="F2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021" autoAdjust="0"/>
  </p:normalViewPr>
  <p:slideViewPr>
    <p:cSldViewPr snapToGrid="0" showGuides="1">
      <p:cViewPr varScale="1">
        <p:scale>
          <a:sx n="140" d="100"/>
          <a:sy n="140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294BC-0044-4A98-92D9-46571469496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FDDC11-E50A-4832-8ACF-23B4675C10C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3D6921-93DF-452B-8345-0628ED40965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FBEFD1AB-4036-46E2-BADD-3C49C7F4E82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3556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 wrap="square" numCol="1" anchor="t" anchorCtr="0" compatLnSpc="1"/>
          <a:lstStyle/>
          <a:p>
            <a:r>
              <a:rPr lang="zh-CN" altLang="en-US">
                <a:latin typeface="Arial" panose="020B0604020202020204" pitchFamily="34" charset="0"/>
              </a:rPr>
              <a:t>状元成才路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3557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r>
              <a:rPr lang="zh-CN" altLang="en-US">
                <a:latin typeface="Arial" panose="020B0604020202020204" pitchFamily="34" charset="0"/>
              </a:rPr>
              <a:t>状元成才路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1508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 wrap="square" numCol="1" anchor="t" anchorCtr="0" compatLnSpc="1"/>
          <a:lstStyle/>
          <a:p>
            <a:r>
              <a:rPr lang="zh-CN" altLang="en-US">
                <a:latin typeface="Arial" panose="020B0604020202020204" pitchFamily="34" charset="0"/>
              </a:rPr>
              <a:t>状元成才路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509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r>
              <a:rPr lang="zh-CN" altLang="en-US">
                <a:latin typeface="Arial" panose="020B0604020202020204" pitchFamily="34" charset="0"/>
              </a:rPr>
              <a:t>状元成才路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EDE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26288" y="531813"/>
            <a:ext cx="7858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9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93763" y="3406775"/>
            <a:ext cx="58261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0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36550" y="890588"/>
            <a:ext cx="100647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 userDrawn="1"/>
        </p:nvSpPr>
        <p:spPr>
          <a:xfrm rot="20132266">
            <a:off x="3868992" y="2141582"/>
            <a:ext cx="2611181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1">
                    <a:lumMod val="75000"/>
                    <a:alpha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2000" dirty="0">
              <a:solidFill>
                <a:schemeClr val="bg1">
                  <a:lumMod val="75000"/>
                  <a:alpha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23838" y="217488"/>
            <a:ext cx="8696325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6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403031" y="101600"/>
            <a:ext cx="629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 userDrawn="1"/>
        </p:nvSpPr>
        <p:spPr>
          <a:xfrm rot="20132266">
            <a:off x="3868992" y="2141582"/>
            <a:ext cx="2611181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solidFill>
                  <a:schemeClr val="bg1">
                    <a:lumMod val="75000"/>
                    <a:alpha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2000" dirty="0">
              <a:solidFill>
                <a:schemeClr val="bg1">
                  <a:lumMod val="75000"/>
                  <a:alpha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F0D9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图片 1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403031" y="101600"/>
            <a:ext cx="629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hyperlink" Target="&#35838;&#38388;&#27963;&#21160;.mp4" TargetMode="Externa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6.xml"/><Relationship Id="rId7" Type="http://schemas.openxmlformats.org/officeDocument/2006/relationships/slide" Target="slide6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slide" Target="slide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4.xml"/><Relationship Id="rId10" Type="http://schemas.openxmlformats.org/officeDocument/2006/relationships/slide" Target="slide20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6.xml"/><Relationship Id="rId7" Type="http://schemas.openxmlformats.org/officeDocument/2006/relationships/slide" Target="slide6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slide" Target="slide3.xml"/><Relationship Id="rId3" Type="http://schemas.openxmlformats.org/officeDocument/2006/relationships/image" Target="../media/image32.png"/><Relationship Id="rId2" Type="http://schemas.microsoft.com/office/2007/relationships/media" Target="../media/media2.mp4"/><Relationship Id="rId11" Type="http://schemas.openxmlformats.org/officeDocument/2006/relationships/slideLayout" Target="../slideLayouts/slideLayout4.xml"/><Relationship Id="rId10" Type="http://schemas.openxmlformats.org/officeDocument/2006/relationships/slide" Target="slide20.xml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6.xml"/><Relationship Id="rId3" Type="http://schemas.openxmlformats.org/officeDocument/2006/relationships/image" Target="../media/image14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slide" Target="slide1.xml"/><Relationship Id="rId7" Type="http://schemas.openxmlformats.org/officeDocument/2006/relationships/slide" Target="slide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4" Type="http://schemas.openxmlformats.org/officeDocument/2006/relationships/slideLayout" Target="../slideLayouts/slideLayout4.xml"/><Relationship Id="rId13" Type="http://schemas.openxmlformats.org/officeDocument/2006/relationships/slide" Target="slide20.xml"/><Relationship Id="rId12" Type="http://schemas.openxmlformats.org/officeDocument/2006/relationships/slide" Target="slide19.xml"/><Relationship Id="rId11" Type="http://schemas.openxmlformats.org/officeDocument/2006/relationships/slide" Target="slide16.xml"/><Relationship Id="rId10" Type="http://schemas.openxmlformats.org/officeDocument/2006/relationships/slide" Target="slide6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slide" Target="slide6.xml"/><Relationship Id="rId7" Type="http://schemas.openxmlformats.org/officeDocument/2006/relationships/image" Target="../media/image14.png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slideLayout" Target="../slideLayouts/slideLayout4.xml"/><Relationship Id="rId11" Type="http://schemas.openxmlformats.org/officeDocument/2006/relationships/slide" Target="slide20.xml"/><Relationship Id="rId10" Type="http://schemas.openxmlformats.org/officeDocument/2006/relationships/slide" Target="slide19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6" Type="http://schemas.openxmlformats.org/officeDocument/2006/relationships/slide" Target="slide19.xml"/><Relationship Id="rId5" Type="http://schemas.openxmlformats.org/officeDocument/2006/relationships/image" Target="../media/image14.png"/><Relationship Id="rId4" Type="http://schemas.openxmlformats.org/officeDocument/2006/relationships/slide" Target="slide1.xml"/><Relationship Id="rId3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6.xml"/><Relationship Id="rId3" Type="http://schemas.openxmlformats.org/officeDocument/2006/relationships/image" Target="../media/image14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20.xml"/><Relationship Id="rId8" Type="http://schemas.openxmlformats.org/officeDocument/2006/relationships/slide" Target="slide19.xml"/><Relationship Id="rId7" Type="http://schemas.openxmlformats.org/officeDocument/2006/relationships/slide" Target="slide16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slide" Target="slide1.xml"/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slide" Target="slide6.xml"/><Relationship Id="rId7" Type="http://schemas.openxmlformats.org/officeDocument/2006/relationships/image" Target="../media/image14.png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4.xml"/><Relationship Id="rId11" Type="http://schemas.openxmlformats.org/officeDocument/2006/relationships/slide" Target="slide20.xml"/><Relationship Id="rId10" Type="http://schemas.openxmlformats.org/officeDocument/2006/relationships/slide" Target="slide19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6.xml"/><Relationship Id="rId5" Type="http://schemas.openxmlformats.org/officeDocument/2006/relationships/slide" Target="slide6.xml"/><Relationship Id="rId4" Type="http://schemas.openxmlformats.org/officeDocument/2006/relationships/image" Target="../media/image14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6.xml"/><Relationship Id="rId7" Type="http://schemas.openxmlformats.org/officeDocument/2006/relationships/slide" Target="slide6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slide" Target="slide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4.xml"/><Relationship Id="rId10" Type="http://schemas.openxmlformats.org/officeDocument/2006/relationships/slide" Target="slide20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6.xml"/><Relationship Id="rId7" Type="http://schemas.openxmlformats.org/officeDocument/2006/relationships/slide" Target="slide6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slide" Target="slide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4.xml"/><Relationship Id="rId10" Type="http://schemas.openxmlformats.org/officeDocument/2006/relationships/slide" Target="slide20.xml"/><Relationship Id="rId1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slide" Target="slide16.xml"/><Relationship Id="rId7" Type="http://schemas.openxmlformats.org/officeDocument/2006/relationships/slide" Target="slide6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slide" Target="slide3.xml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4.xml"/><Relationship Id="rId10" Type="http://schemas.openxmlformats.org/officeDocument/2006/relationships/slide" Target="slide20.xml"/><Relationship Id="rId1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2"/>
          <p:cNvSpPr txBox="1">
            <a:spLocks noChangeArrowheads="1"/>
          </p:cNvSpPr>
          <p:nvPr/>
        </p:nvSpPr>
        <p:spPr bwMode="auto">
          <a:xfrm>
            <a:off x="460375" y="49213"/>
            <a:ext cx="2330450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新课导入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" name="课间活动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95680" y="736020"/>
            <a:ext cx="7017174" cy="360103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5124" name="矩形 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578225" y="4407480"/>
            <a:ext cx="198755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下课了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》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sym typeface="印品黑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49313" y="638175"/>
            <a:ext cx="7226300" cy="573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思考：下面的游戏可以几个人参与呢？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grpSp>
        <p:nvGrpSpPr>
          <p:cNvPr id="13325" name="组合 5"/>
          <p:cNvGrpSpPr/>
          <p:nvPr/>
        </p:nvGrpSpPr>
        <p:grpSpPr bwMode="auto">
          <a:xfrm>
            <a:off x="1003300" y="2714625"/>
            <a:ext cx="2325688" cy="2039938"/>
            <a:chOff x="1003199" y="2713833"/>
            <a:chExt cx="2325881" cy="2041502"/>
          </a:xfrm>
        </p:grpSpPr>
        <p:pic>
          <p:nvPicPr>
            <p:cNvPr id="13326" name="图片 29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3199" y="2977770"/>
              <a:ext cx="2325881" cy="1777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7" name="矩形 18"/>
            <p:cNvSpPr>
              <a:spLocks noChangeArrowheads="1"/>
            </p:cNvSpPr>
            <p:nvPr/>
          </p:nvSpPr>
          <p:spPr bwMode="auto">
            <a:xfrm>
              <a:off x="1083011" y="2713833"/>
              <a:ext cx="553998" cy="10012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玩手影</a:t>
              </a:r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28652" y="1241034"/>
            <a:ext cx="2667683" cy="1825210"/>
            <a:chOff x="2628652" y="1241034"/>
            <a:chExt cx="2667683" cy="1825210"/>
          </a:xfrm>
        </p:grpSpPr>
        <p:sp>
          <p:nvSpPr>
            <p:cNvPr id="13331" name="矩形 27"/>
            <p:cNvSpPr>
              <a:spLocks noChangeArrowheads="1"/>
            </p:cNvSpPr>
            <p:nvPr/>
          </p:nvSpPr>
          <p:spPr bwMode="auto">
            <a:xfrm>
              <a:off x="2628652" y="1241034"/>
              <a:ext cx="553869" cy="6983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下棋</a:t>
              </a:r>
              <a:endParaRPr lang="zh-CN" altLang="en-US" sz="2400" dirty="0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8646" y="1290713"/>
              <a:ext cx="2057689" cy="177553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743453" y="3069350"/>
            <a:ext cx="3618072" cy="1709013"/>
            <a:chOff x="4743453" y="3069350"/>
            <a:chExt cx="3618072" cy="1709013"/>
          </a:xfrm>
        </p:grpSpPr>
        <p:sp>
          <p:nvSpPr>
            <p:cNvPr id="13329" name="矩形 28"/>
            <p:cNvSpPr>
              <a:spLocks noChangeArrowheads="1"/>
            </p:cNvSpPr>
            <p:nvPr/>
          </p:nvSpPr>
          <p:spPr bwMode="auto">
            <a:xfrm>
              <a:off x="4743453" y="3365715"/>
              <a:ext cx="554153" cy="10009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none">
              <a:spAutoFit/>
            </a:bodyPr>
            <a:lstStyle/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跳房子</a:t>
              </a:r>
              <a:endParaRPr lang="zh-CN" altLang="en-US" sz="240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4323" y="3069350"/>
              <a:ext cx="2927202" cy="1709013"/>
            </a:xfrm>
            <a:prstGeom prst="rect">
              <a:avLst/>
            </a:prstGeom>
          </p:spPr>
        </p:pic>
      </p:grpSp>
      <p:sp>
        <p:nvSpPr>
          <p:cNvPr id="28" name="矩形: 圆角 27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9" name="流程图: 接点 28">
            <a:hlinkClick r:id="rId4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30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流程图: 接点 30">
            <a:hlinkClick r:id="rId7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32" name="流程图: 接点 31">
            <a:hlinkClick r:id="rId8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3" name="流程图: 接点 32">
            <a:hlinkClick r:id="rId9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4" name="流程图: 接点 33">
            <a:hlinkClick r:id="rId10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668338" y="644525"/>
            <a:ext cx="7205662" cy="1212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课间游戏多种多样，选择你最熟悉的一个课间游戏，说说你知道的小窍门。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1"/>
          <a:srcRect t="7059"/>
          <a:stretch>
            <a:fillRect/>
          </a:stretch>
        </p:blipFill>
        <p:spPr bwMode="auto">
          <a:xfrm>
            <a:off x="668338" y="1571625"/>
            <a:ext cx="444023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矩形 9"/>
          <p:cNvSpPr>
            <a:spLocks noChangeArrowheads="1"/>
          </p:cNvSpPr>
          <p:nvPr/>
        </p:nvSpPr>
        <p:spPr bwMode="auto">
          <a:xfrm>
            <a:off x="4924425" y="1982788"/>
            <a:ext cx="227965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猫抓老鼠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5108575" y="2705100"/>
            <a:ext cx="313531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作为猫的一方，要跑得快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作为老鼠的一方，要灵活，会躲避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9"/>
          <p:cNvSpPr>
            <a:spLocks noChangeArrowheads="1"/>
          </p:cNvSpPr>
          <p:nvPr/>
        </p:nvSpPr>
        <p:spPr bwMode="auto">
          <a:xfrm>
            <a:off x="6838950" y="1985963"/>
            <a:ext cx="12192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窍门：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9" name="流程图: 接点 28">
            <a:hlinkClick r:id="rId2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30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流程图: 接点 30">
            <a:hlinkClick r:id="rId5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32" name="流程图: 接点 31">
            <a:hlinkClick r:id="rId6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3" name="流程图: 接点 32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4" name="流程图: 接点 33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068638" y="638175"/>
            <a:ext cx="3346450" cy="573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2800" b="1">
                <a:latin typeface="宋体" panose="02010600030101010101" pitchFamily="2" charset="-122"/>
              </a:rPr>
              <a:t>游戏</a:t>
            </a:r>
            <a:r>
              <a:rPr kumimoji="1" lang="en-US" altLang="zh-CN" sz="2800" b="1">
                <a:latin typeface="宋体" panose="02010600030101010101" pitchFamily="2" charset="-122"/>
              </a:rPr>
              <a:t>《</a:t>
            </a:r>
            <a:r>
              <a:rPr kumimoji="1" lang="zh-CN" altLang="en-US" sz="2800" b="1">
                <a:latin typeface="宋体" panose="02010600030101010101" pitchFamily="2" charset="-122"/>
              </a:rPr>
              <a:t>萝卜蹲</a:t>
            </a:r>
            <a:r>
              <a:rPr kumimoji="1" lang="en-US" altLang="zh-CN" sz="2800" b="1">
                <a:latin typeface="宋体" panose="02010600030101010101" pitchFamily="2" charset="-122"/>
              </a:rPr>
              <a:t>》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pic>
        <p:nvPicPr>
          <p:cNvPr id="2" name="萝卜蹲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0224" y="1296753"/>
            <a:ext cx="6991350" cy="354522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13" name="矩形: 圆角 12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2" name="流程图: 接点 21">
            <a:hlinkClick r:id="rId4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3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流程图: 接点 23">
            <a:hlinkClick r:id="rId7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7" name="流程图: 接点 26">
            <a:hlinkClick r:id="rId10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图片 4"/>
          <p:cNvPicPr>
            <a:picLocks noChangeAspect="1" noChangeArrowheads="1"/>
          </p:cNvPicPr>
          <p:nvPr/>
        </p:nvPicPr>
        <p:blipFill>
          <a:blip r:embed="rId1"/>
          <a:srcRect l="7901" t="28981" r="10320" b="28580"/>
          <a:stretch>
            <a:fillRect/>
          </a:stretch>
        </p:blipFill>
        <p:spPr bwMode="auto">
          <a:xfrm>
            <a:off x="487363" y="130175"/>
            <a:ext cx="7840662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框 1"/>
          <p:cNvSpPr txBox="1">
            <a:spLocks noChangeArrowheads="1"/>
          </p:cNvSpPr>
          <p:nvPr/>
        </p:nvSpPr>
        <p:spPr bwMode="auto">
          <a:xfrm>
            <a:off x="1196975" y="1352550"/>
            <a:ext cx="6604000" cy="28368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kumimoji="1" lang="zh-CN" altLang="en-US" sz="2000" b="1" dirty="0">
                <a:latin typeface="宋体" panose="02010600030101010101" pitchFamily="2" charset="-122"/>
              </a:rPr>
              <a:t>参加游戏的同学用不同的颜色的萝卜命名，比如黄萝卜、白萝卜、青萝卜、红萝卜等。</a:t>
            </a:r>
            <a:endParaRPr kumimoji="1" lang="en-US" altLang="zh-CN" sz="2000" b="1" dirty="0"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kumimoji="1" lang="zh-CN" altLang="en-US" sz="2000" b="1" dirty="0">
                <a:latin typeface="宋体" panose="02010600030101010101" pitchFamily="2" charset="-122"/>
              </a:rPr>
              <a:t>随机选择其中一位同学作为开始，比如从黄萝卜开始，则黄萝卜边做蹲起边说“黄萝卜蹲，黄萝卜蹲，黄萝卜蹲完绿萝卜蹲”，绿萝卜要立即做出反应。</a:t>
            </a:r>
            <a:endParaRPr kumimoji="1" lang="en-US" altLang="zh-CN" sz="2000" b="1" dirty="0"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kumimoji="1" lang="zh-CN" altLang="en-US" sz="2000" b="1" dirty="0">
                <a:latin typeface="宋体" panose="02010600030101010101" pitchFamily="2" charset="-122"/>
              </a:rPr>
              <a:t>听错、反应超时或者动作错误者均被淘汰，最后一人为胜利者。</a:t>
            </a:r>
            <a:endParaRPr kumimoji="1" lang="zh-CN" altLang="en-US" sz="2000" b="1" dirty="0">
              <a:latin typeface="宋体" panose="02010600030101010101" pitchFamily="2" charset="-122"/>
            </a:endParaRPr>
          </a:p>
        </p:txBody>
      </p:sp>
      <p:sp>
        <p:nvSpPr>
          <p:cNvPr id="30" name="17-1"/>
          <p:cNvSpPr/>
          <p:nvPr/>
        </p:nvSpPr>
        <p:spPr>
          <a:xfrm>
            <a:off x="2459038" y="725488"/>
            <a:ext cx="4079875" cy="514350"/>
          </a:xfrm>
          <a:prstGeom prst="rect">
            <a:avLst/>
          </a:prstGeom>
          <a:solidFill>
            <a:srgbClr val="FFB84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1" name="文本框 1"/>
          <p:cNvSpPr txBox="1">
            <a:spLocks noChangeArrowheads="1"/>
          </p:cNvSpPr>
          <p:nvPr/>
        </p:nvSpPr>
        <p:spPr bwMode="auto">
          <a:xfrm>
            <a:off x="2473325" y="612775"/>
            <a:ext cx="4079875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3200" b="1">
                <a:latin typeface="黑体" panose="02010609060101010101" pitchFamily="2" charset="-122"/>
                <a:ea typeface="黑体" panose="02010609060101010101" pitchFamily="2" charset="-122"/>
              </a:rPr>
              <a:t>一起玩游戏：萝卜蹲</a:t>
            </a:r>
            <a:endParaRPr kumimoji="1" lang="zh-CN" altLang="en-US" sz="32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1" name="流程图: 接点 20">
            <a:hlinkClick r:id="rId2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2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流程图: 接点 22">
            <a:hlinkClick r:id="rId5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6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1003300" y="619125"/>
            <a:ext cx="6486525" cy="1131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 dirty="0">
                <a:latin typeface="宋体" panose="02010600030101010101" pitchFamily="2" charset="-122"/>
              </a:rPr>
              <a:t>课间只有十分钟，除了玩游戏，哪些事情是一定要做的呢？分小组交流。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13" name="矩形 4"/>
          <p:cNvSpPr>
            <a:spLocks noChangeArrowheads="1"/>
          </p:cNvSpPr>
          <p:nvPr/>
        </p:nvSpPr>
        <p:spPr bwMode="auto">
          <a:xfrm>
            <a:off x="2788171" y="2182397"/>
            <a:ext cx="3284538" cy="523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准备好课本和文具</a:t>
            </a:r>
            <a:endParaRPr lang="zh-CN" altLang="en-US" sz="28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3" name="矩形 4"/>
          <p:cNvSpPr>
            <a:spLocks noChangeArrowheads="1"/>
          </p:cNvSpPr>
          <p:nvPr/>
        </p:nvSpPr>
        <p:spPr bwMode="auto">
          <a:xfrm>
            <a:off x="2788171" y="3115847"/>
            <a:ext cx="3284538" cy="5222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预习下节课内容</a:t>
            </a:r>
            <a:endParaRPr lang="zh-CN" altLang="en-US" sz="28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788171" y="4047709"/>
            <a:ext cx="3284538" cy="5222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28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6" name="流程图: 接点 25">
            <a:hlinkClick r:id="rId1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7" name="图片 4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流程图: 接点 27">
            <a:hlinkClick r:id="rId4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9" name="流程图: 接点 28">
            <a:hlinkClick r:id="rId5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0" name="流程图: 接点 29">
            <a:hlinkClick r:id="rId6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1" name="流程图: 接点 30">
            <a:hlinkClick r:id="rId7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13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093788" y="636588"/>
            <a:ext cx="6486525" cy="1133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课间的十分钟怎么安排才合理呢？给下面的图片排排序。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786350">
            <a:off x="4186238" y="3868738"/>
            <a:ext cx="9271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39723">
            <a:off x="1485900" y="3811588"/>
            <a:ext cx="9699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092979">
            <a:off x="6675438" y="3843338"/>
            <a:ext cx="969962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435" y="2292350"/>
            <a:ext cx="1657143" cy="13047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37" y="1940152"/>
            <a:ext cx="1533333" cy="1761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168" y="2202570"/>
            <a:ext cx="1614231" cy="1394542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8" name="流程图: 接点 17">
            <a:hlinkClick r:id="rId7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19" name="图片 4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流程图: 接点 27">
            <a:hlinkClick r:id="rId10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9" name="流程图: 接点 28">
            <a:hlinkClick r:id="rId11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0" name="流程图: 接点 29">
            <a:hlinkClick r:id="rId12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1" name="流程图: 接点 30">
            <a:hlinkClick r:id="rId13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07988" y="0"/>
            <a:ext cx="27093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  <a:sym typeface="印品黑体" charset="-122"/>
              </a:rPr>
              <a:t>美好的课后时光</a:t>
            </a:r>
            <a:endParaRPr lang="en-US" altLang="zh-CN" sz="2800" b="1" dirty="0">
              <a:latin typeface="黑体" panose="02010609060101010101" pitchFamily="2" charset="-122"/>
              <a:ea typeface="黑体" panose="02010609060101010101" pitchFamily="2" charset="-122"/>
              <a:sym typeface="印品黑体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09872" y="552078"/>
            <a:ext cx="7308187" cy="5730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 dirty="0">
                <a:latin typeface="宋体" panose="02010600030101010101" pitchFamily="2" charset="-122"/>
              </a:rPr>
              <a:t>除了课间十分钟，我们还有哪些课后时光？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192" y="1239447"/>
            <a:ext cx="1704250" cy="1779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98" y="1285074"/>
            <a:ext cx="2226622" cy="1612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63" y="3103398"/>
            <a:ext cx="2995237" cy="1601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4885898" y="3126110"/>
            <a:ext cx="2381534" cy="146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我的课后时光是这样度过的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……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，我的收获是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……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2520" y="3126110"/>
            <a:ext cx="1343841" cy="1894560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美好的课后时光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4" name="流程图: 接点 13">
            <a:hlinkClick r:id="rId5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15" name="图片 4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接点 15">
            <a:hlinkClick r:id="rId8" action="ppaction://hlinksldjump"/>
          </p:cNvPr>
          <p:cNvSpPr/>
          <p:nvPr/>
        </p:nvSpPr>
        <p:spPr>
          <a:xfrm>
            <a:off x="-5273" y="48004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7" name="流程图: 接点 16">
            <a:hlinkClick r:id="rId9" action="ppaction://hlinksldjump"/>
          </p:cNvPr>
          <p:cNvSpPr/>
          <p:nvPr/>
        </p:nvSpPr>
        <p:spPr>
          <a:xfrm>
            <a:off x="69624" y="838599"/>
            <a:ext cx="360363" cy="360362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3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10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11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09872" y="552078"/>
            <a:ext cx="7308187" cy="5730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 dirty="0">
                <a:latin typeface="宋体" panose="02010600030101010101" pitchFamily="2" charset="-122"/>
              </a:rPr>
              <a:t>课后时光，怎样安排好呢？你想怎么做？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274" y="1316378"/>
            <a:ext cx="3132533" cy="3411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572000" y="1910030"/>
            <a:ext cx="3759958" cy="16933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当别人的意见与你自身的兴趣不相符时，你会怎么做呢？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美好的课后时光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9" name="流程图: 接点 8">
            <a:hlinkClick r:id="rId2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10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流程图: 接点 10">
            <a:hlinkClick r:id="rId5" action="ppaction://hlinksldjump"/>
          </p:cNvPr>
          <p:cNvSpPr/>
          <p:nvPr/>
        </p:nvSpPr>
        <p:spPr>
          <a:xfrm>
            <a:off x="-5273" y="48004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2" name="流程图: 接点 11">
            <a:hlinkClick r:id="rId6" action="ppaction://hlinksldjump"/>
          </p:cNvPr>
          <p:cNvSpPr/>
          <p:nvPr/>
        </p:nvSpPr>
        <p:spPr>
          <a:xfrm>
            <a:off x="69624" y="838599"/>
            <a:ext cx="360363" cy="360362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3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3" name="流程图: 接点 12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4" name="流程图: 接点 13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64463" y="596421"/>
            <a:ext cx="7308187" cy="5730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 dirty="0">
                <a:latin typeface="宋体" panose="02010600030101010101" pitchFamily="2" charset="-122"/>
              </a:rPr>
              <a:t>课后活动安排，应该注意什么呢？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003110" y="1360253"/>
            <a:ext cx="2053988" cy="2992333"/>
          </a:xfrm>
          <a:prstGeom prst="roundRect">
            <a:avLst/>
          </a:prstGeom>
          <a:solidFill>
            <a:schemeClr val="bg1"/>
          </a:solidFill>
          <a:ln>
            <a:solidFill>
              <a:srgbClr val="FFB84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122621" y="1428885"/>
            <a:ext cx="1637543" cy="401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</a:rPr>
              <a:t>课后活动安排</a:t>
            </a:r>
            <a:endParaRPr kumimoji="1" lang="zh-CN" altLang="en-US" b="1" dirty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122621" y="1893539"/>
            <a:ext cx="1852592" cy="23957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午休</a:t>
            </a:r>
            <a:endParaRPr kumimoji="1"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整理</a:t>
            </a:r>
            <a:endParaRPr kumimoji="1"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社会活动</a:t>
            </a:r>
            <a:endParaRPr kumimoji="1"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读自己喜欢的书</a:t>
            </a:r>
            <a:endParaRPr kumimoji="1"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1"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428038" y="4386848"/>
            <a:ext cx="1241758" cy="4356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做好规划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827" y="1360253"/>
            <a:ext cx="4322602" cy="274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003447" y="4329230"/>
            <a:ext cx="1303361" cy="4356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合理安排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美好的课后时光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4" name="流程图: 接点 13">
            <a:hlinkClick r:id="rId2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15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流程图: 接点 15">
            <a:hlinkClick r:id="rId5" action="ppaction://hlinksldjump"/>
          </p:cNvPr>
          <p:cNvSpPr/>
          <p:nvPr/>
        </p:nvSpPr>
        <p:spPr>
          <a:xfrm>
            <a:off x="-5273" y="48004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7" name="流程图: 接点 16">
            <a:hlinkClick r:id="rId6" action="ppaction://hlinksldjump"/>
          </p:cNvPr>
          <p:cNvSpPr/>
          <p:nvPr/>
        </p:nvSpPr>
        <p:spPr>
          <a:xfrm>
            <a:off x="69624" y="838599"/>
            <a:ext cx="360363" cy="360362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3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nimBg="1"/>
      <p:bldP spid="6" grpId="0"/>
      <p:bldP spid="7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3"/>
          <p:cNvSpPr txBox="1">
            <a:spLocks noChangeArrowheads="1"/>
          </p:cNvSpPr>
          <p:nvPr/>
        </p:nvSpPr>
        <p:spPr bwMode="auto">
          <a:xfrm>
            <a:off x="716507" y="2346101"/>
            <a:ext cx="3091906" cy="6417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3200" b="1" dirty="0">
                <a:latin typeface="新宋体" panose="02010609030101010101" pitchFamily="49" charset="-122"/>
                <a:ea typeface="新宋体" panose="02010609030101010101" pitchFamily="49" charset="-122"/>
              </a:rPr>
              <a:t>课余生活真丰富</a:t>
            </a:r>
            <a:endParaRPr kumimoji="1" lang="en-US" altLang="zh-CN" sz="3200" b="1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4" name="新月形 13"/>
          <p:cNvSpPr/>
          <p:nvPr/>
        </p:nvSpPr>
        <p:spPr>
          <a:xfrm>
            <a:off x="3808413" y="1645920"/>
            <a:ext cx="287337" cy="2270359"/>
          </a:xfrm>
          <a:prstGeom prst="moon">
            <a:avLst>
              <a:gd name="adj" fmla="val 26657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664" name="矩形 25"/>
          <p:cNvSpPr>
            <a:spLocks noChangeArrowheads="1"/>
          </p:cNvSpPr>
          <p:nvPr/>
        </p:nvSpPr>
        <p:spPr bwMode="auto">
          <a:xfrm>
            <a:off x="469900" y="0"/>
            <a:ext cx="1628775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sym typeface="印品黑体" charset="-122"/>
              </a:rPr>
              <a:t>板书设计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  <a:sym typeface="印品黑体" charset="-122"/>
            </a:endParaRPr>
          </a:p>
        </p:txBody>
      </p:sp>
      <p:sp>
        <p:nvSpPr>
          <p:cNvPr id="25" name="矩形 14">
            <a:hlinkClick r:id="rId1" action="ppaction://hlinksldjump"/>
          </p:cNvPr>
          <p:cNvSpPr>
            <a:spLocks noChangeArrowheads="1"/>
          </p:cNvSpPr>
          <p:nvPr/>
        </p:nvSpPr>
        <p:spPr bwMode="auto">
          <a:xfrm>
            <a:off x="4095750" y="1417638"/>
            <a:ext cx="306846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用好课间十分钟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印品黑体" charset="-122"/>
            </a:endParaRPr>
          </a:p>
        </p:txBody>
      </p:sp>
      <p:sp>
        <p:nvSpPr>
          <p:cNvPr id="26" name="矩形 1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16388" y="2374571"/>
            <a:ext cx="348044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我喜欢的课间游戏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印品黑体" charset="-122"/>
            </a:endParaRPr>
          </a:p>
        </p:txBody>
      </p:sp>
      <p:sp>
        <p:nvSpPr>
          <p:cNvPr id="27" name="矩形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095750" y="3331504"/>
            <a:ext cx="306846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印品黑体" charset="-122"/>
              </a:rPr>
              <a:t>美好的课后时光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印品黑体" charset="-122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4763" y="2501798"/>
            <a:ext cx="363537" cy="20209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板书设计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9" name="流程图: 接点 28">
            <a:hlinkClick r:id="rId1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30" name="图片 4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流程图: 接点 30">
            <a:hlinkClick r:id="rId2" action="ppaction://hlinksldjump"/>
          </p:cNvPr>
          <p:cNvSpPr/>
          <p:nvPr/>
        </p:nvSpPr>
        <p:spPr>
          <a:xfrm>
            <a:off x="-5273" y="48004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2" name="流程图: 接点 31">
            <a:hlinkClick r:id="rId3" action="ppaction://hlinksldjump"/>
          </p:cNvPr>
          <p:cNvSpPr/>
          <p:nvPr/>
        </p:nvSpPr>
        <p:spPr>
          <a:xfrm>
            <a:off x="0" y="835423"/>
            <a:ext cx="363539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3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3" name="流程图: 接点 32">
            <a:hlinkClick r:id="rId6" action="ppaction://hlinksldjump"/>
          </p:cNvPr>
          <p:cNvSpPr/>
          <p:nvPr/>
        </p:nvSpPr>
        <p:spPr>
          <a:xfrm>
            <a:off x="84064" y="1211263"/>
            <a:ext cx="360362" cy="363537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34" name="流程图: 接点 33">
            <a:hlinkClick r:id="rId7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"/>
          <p:cNvGrpSpPr/>
          <p:nvPr/>
        </p:nvGrpSpPr>
        <p:grpSpPr bwMode="auto">
          <a:xfrm>
            <a:off x="2147058" y="2251075"/>
            <a:ext cx="5473700" cy="769441"/>
            <a:chOff x="2735427" y="1786581"/>
            <a:chExt cx="5473700" cy="769441"/>
          </a:xfrm>
        </p:grpSpPr>
        <p:sp>
          <p:nvSpPr>
            <p:cNvPr id="4" name="椭圆 3"/>
            <p:cNvSpPr/>
            <p:nvPr/>
          </p:nvSpPr>
          <p:spPr>
            <a:xfrm>
              <a:off x="2945807" y="1908819"/>
              <a:ext cx="557212" cy="555625"/>
            </a:xfrm>
            <a:prstGeom prst="ellipse">
              <a:avLst/>
            </a:prstGeom>
            <a:solidFill>
              <a:srgbClr val="F27676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宋体" panose="02010600030101010101" pitchFamily="2" charset="-122"/>
              </a:endParaRPr>
            </a:p>
          </p:txBody>
        </p:sp>
        <p:sp>
          <p:nvSpPr>
            <p:cNvPr id="6149" name="文本框 1"/>
            <p:cNvSpPr txBox="1">
              <a:spLocks noChangeArrowheads="1"/>
            </p:cNvSpPr>
            <p:nvPr/>
          </p:nvSpPr>
          <p:spPr bwMode="auto">
            <a:xfrm>
              <a:off x="2735427" y="1786581"/>
              <a:ext cx="5473700" cy="7694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8  </a:t>
              </a: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课余生活真丰富</a:t>
              </a:r>
              <a:endPara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7475" y="0"/>
            <a:ext cx="34147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文本框 12"/>
          <p:cNvSpPr txBox="1">
            <a:spLocks noChangeArrowheads="1"/>
          </p:cNvSpPr>
          <p:nvPr/>
        </p:nvSpPr>
        <p:spPr bwMode="auto">
          <a:xfrm>
            <a:off x="1104900" y="1820863"/>
            <a:ext cx="7051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j-ea"/>
                <a:ea typeface="+mj-ea"/>
              </a:rPr>
              <a:t>    请同学们把这节课下课后要做的事情按顺序写下来，然后按照写的内容去做一做。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8683" name="矩形 15"/>
          <p:cNvSpPr>
            <a:spLocks noChangeArrowheads="1"/>
          </p:cNvSpPr>
          <p:nvPr/>
        </p:nvSpPr>
        <p:spPr bwMode="auto">
          <a:xfrm>
            <a:off x="438150" y="0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  <a:sym typeface="印品黑体" charset="-122"/>
              </a:rPr>
              <a:t>课后作业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  <a:sym typeface="印品黑体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4763" y="2571750"/>
            <a:ext cx="363537" cy="19510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课后作业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5" name="流程图: 接点 14">
            <a:hlinkClick r:id="rId1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16" name="图片 4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流程图: 接点 16">
            <a:hlinkClick r:id="rId4" action="ppaction://hlinksldjump"/>
          </p:cNvPr>
          <p:cNvSpPr/>
          <p:nvPr/>
        </p:nvSpPr>
        <p:spPr>
          <a:xfrm>
            <a:off x="-5273" y="480045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8" name="流程图: 接点 17">
            <a:hlinkClick r:id="rId5" action="ppaction://hlinksldjump"/>
          </p:cNvPr>
          <p:cNvSpPr/>
          <p:nvPr/>
        </p:nvSpPr>
        <p:spPr>
          <a:xfrm>
            <a:off x="0" y="835423"/>
            <a:ext cx="363539" cy="363538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3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9" name="流程图: 接点 18">
            <a:hlinkClick r:id="rId6" action="ppaction://hlinksldjump"/>
          </p:cNvPr>
          <p:cNvSpPr/>
          <p:nvPr/>
        </p:nvSpPr>
        <p:spPr>
          <a:xfrm>
            <a:off x="0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7" action="ppaction://hlinksldjump"/>
          </p:cNvPr>
          <p:cNvSpPr/>
          <p:nvPr/>
        </p:nvSpPr>
        <p:spPr>
          <a:xfrm>
            <a:off x="84064" y="1571625"/>
            <a:ext cx="360363" cy="36036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5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38188" y="636588"/>
            <a:ext cx="7777162" cy="573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说一说，课间的十分钟，我们应该怎么度过。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sp>
        <p:nvSpPr>
          <p:cNvPr id="20" name="圆角矩形标注 5"/>
          <p:cNvSpPr/>
          <p:nvPr/>
        </p:nvSpPr>
        <p:spPr bwMode="auto">
          <a:xfrm>
            <a:off x="1327150" y="1262063"/>
            <a:ext cx="2909888" cy="1538287"/>
          </a:xfrm>
          <a:prstGeom prst="wedgeRoundRectCallout">
            <a:avLst>
              <a:gd name="adj1" fmla="val 23966"/>
              <a:gd name="adj2" fmla="val 68115"/>
              <a:gd name="adj3" fmla="val 16667"/>
            </a:avLst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合理安排时间，把必要的事情先做好了再去玩游戏。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圆角矩形标注 5"/>
          <p:cNvSpPr/>
          <p:nvPr/>
        </p:nvSpPr>
        <p:spPr bwMode="auto">
          <a:xfrm>
            <a:off x="4906963" y="1262063"/>
            <a:ext cx="3189287" cy="1538287"/>
          </a:xfrm>
          <a:prstGeom prst="wedgeRoundRectCallout">
            <a:avLst>
              <a:gd name="adj1" fmla="val -31923"/>
              <a:gd name="adj2" fmla="val 66300"/>
              <a:gd name="adj3" fmla="val 16667"/>
            </a:avLst>
          </a:prstGeom>
          <a:solidFill>
            <a:srgbClr val="FFFFFF"/>
          </a:solidFill>
          <a:ln w="12700">
            <a:solidFill>
              <a:srgbClr val="C7D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玩游戏的时候要注意安全，课间十分钟，安全第一位。</a:t>
            </a:r>
            <a:endParaRPr lang="zh-CN" altLang="en-US" sz="1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7158" y="3063429"/>
            <a:ext cx="871269" cy="1770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65" y="3109929"/>
            <a:ext cx="900252" cy="1724213"/>
          </a:xfrm>
          <a:prstGeom prst="rect">
            <a:avLst/>
          </a:prstGeom>
        </p:spPr>
      </p:pic>
      <p:sp>
        <p:nvSpPr>
          <p:cNvPr id="15" name="矩形 25"/>
          <p:cNvSpPr>
            <a:spLocks noChangeArrowheads="1"/>
          </p:cNvSpPr>
          <p:nvPr/>
        </p:nvSpPr>
        <p:spPr bwMode="auto">
          <a:xfrm>
            <a:off x="431800" y="47625"/>
            <a:ext cx="27093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  <a:sym typeface="印品黑体" charset="-122"/>
              </a:rPr>
              <a:t>用好课间十分钟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  <a:sym typeface="印品黑体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763" y="2081284"/>
            <a:ext cx="363537" cy="2182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用好课间十分钟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7" name="流程图: 接点 16">
            <a:hlinkClick r:id="rId3" action="ppaction://hlinksldjump"/>
          </p:cNvPr>
          <p:cNvSpPr/>
          <p:nvPr/>
        </p:nvSpPr>
        <p:spPr>
          <a:xfrm>
            <a:off x="84137" y="130175"/>
            <a:ext cx="360363" cy="36036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18" name="图片 4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296153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流程图: 接点 18">
            <a:hlinkClick r:id="rId6" action="ppaction://hlinksldjump"/>
          </p:cNvPr>
          <p:cNvSpPr/>
          <p:nvPr/>
        </p:nvSpPr>
        <p:spPr>
          <a:xfrm>
            <a:off x="-3175" y="48736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7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8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7" name="流程图: 接点 26">
            <a:hlinkClick r:id="rId9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4679" y="1884958"/>
            <a:ext cx="2339612" cy="1556742"/>
          </a:xfrm>
          <a:prstGeom prst="rect">
            <a:avLst/>
          </a:prstGeom>
        </p:spPr>
      </p:pic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892175" y="742950"/>
            <a:ext cx="7359650" cy="573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 dirty="0">
                <a:latin typeface="宋体" panose="02010600030101010101" pitchFamily="2" charset="-122"/>
              </a:rPr>
              <a:t>下面的图片中哪些行为是对的，画“√”。</a:t>
            </a:r>
            <a:endParaRPr kumimoji="1" lang="zh-CN" altLang="en-US" sz="2800" b="1" dirty="0">
              <a:latin typeface="宋体" panose="02010600030101010101" pitchFamily="2" charset="-122"/>
            </a:endParaRPr>
          </a:p>
        </p:txBody>
      </p:sp>
      <p:pic>
        <p:nvPicPr>
          <p:cNvPr id="23568" name="Picture 16" descr="https://gimg2.baidu.com/image_search/src=http%3A%2F%2Fpic.51yuansu.com%2Fpic3%2Fcover%2F01%2F04%2F88%2F5900f376d82bf_610.jpg&amp;refer=http%3A%2F%2Fpic.51yuansu.com&amp;app=2002&amp;size=f9999,10000&amp;q=a80&amp;n=0&amp;g=0n&amp;fmt=jpeg?sec=1648864984&amp;t=33454af19400974511a4139dce19ec6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30066" y="3263491"/>
            <a:ext cx="1418546" cy="12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750" y="1989010"/>
            <a:ext cx="1875095" cy="1395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916" y="2015710"/>
            <a:ext cx="1800000" cy="1295238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4763" y="2081284"/>
            <a:ext cx="363537" cy="2182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用好课间十分钟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7" name="流程图: 接点 16">
            <a:hlinkClick r:id="rId5" action="ppaction://hlinksldjump"/>
          </p:cNvPr>
          <p:cNvSpPr/>
          <p:nvPr/>
        </p:nvSpPr>
        <p:spPr>
          <a:xfrm>
            <a:off x="84137" y="130175"/>
            <a:ext cx="360363" cy="36036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18" name="图片 4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296153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流程图: 接点 18">
            <a:hlinkClick r:id="rId8" action="ppaction://hlinksldjump"/>
          </p:cNvPr>
          <p:cNvSpPr/>
          <p:nvPr/>
        </p:nvSpPr>
        <p:spPr>
          <a:xfrm>
            <a:off x="-3175" y="48736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0" name="流程图: 接点 19">
            <a:hlinkClick r:id="rId9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1" name="流程图: 接点 20">
            <a:hlinkClick r:id="rId10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2" name="流程图: 接点 21">
            <a:hlinkClick r:id="rId11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 bwMode="auto">
          <a:xfrm>
            <a:off x="1849438" y="860425"/>
            <a:ext cx="5846762" cy="3714746"/>
            <a:chOff x="1700162" y="615097"/>
            <a:chExt cx="5847226" cy="3714856"/>
          </a:xfrm>
        </p:grpSpPr>
        <p:grpSp>
          <p:nvGrpSpPr>
            <p:cNvPr id="26636" name="组合 2"/>
            <p:cNvGrpSpPr/>
            <p:nvPr/>
          </p:nvGrpSpPr>
          <p:grpSpPr bwMode="auto">
            <a:xfrm>
              <a:off x="1700162" y="1056340"/>
              <a:ext cx="5164561" cy="3273613"/>
              <a:chOff x="871714" y="1500142"/>
              <a:chExt cx="4071222" cy="1553976"/>
            </a:xfrm>
          </p:grpSpPr>
          <p:sp>
            <p:nvSpPr>
              <p:cNvPr id="6" name="圆角矩形 30"/>
              <p:cNvSpPr/>
              <p:nvPr/>
            </p:nvSpPr>
            <p:spPr>
              <a:xfrm>
                <a:off x="871714" y="1500187"/>
                <a:ext cx="4071211" cy="1553931"/>
              </a:xfrm>
              <a:prstGeom prst="roundRect">
                <a:avLst>
                  <a:gd name="adj" fmla="val 10006"/>
                </a:avLst>
              </a:prstGeom>
              <a:noFill/>
              <a:ln w="25400" cap="rnd">
                <a:solidFill>
                  <a:schemeClr val="accent5">
                    <a:lumMod val="60000"/>
                    <a:lumOff val="40000"/>
                  </a:schemeClr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" name="圆角矩形 31"/>
              <p:cNvSpPr/>
              <p:nvPr/>
            </p:nvSpPr>
            <p:spPr>
              <a:xfrm>
                <a:off x="989357" y="1554447"/>
                <a:ext cx="3835924" cy="1441644"/>
              </a:xfrm>
              <a:prstGeom prst="roundRect">
                <a:avLst>
                  <a:gd name="adj" fmla="val 10006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25400" cap="rnd">
                <a:solidFill>
                  <a:schemeClr val="accent5">
                    <a:lumMod val="40000"/>
                    <a:lumOff val="60000"/>
                  </a:schemeClr>
                </a:solidFill>
                <a:prstDash val="lg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6637" name="矩形 3"/>
            <p:cNvSpPr>
              <a:spLocks noChangeArrowheads="1"/>
            </p:cNvSpPr>
            <p:nvPr/>
          </p:nvSpPr>
          <p:spPr bwMode="auto">
            <a:xfrm>
              <a:off x="1849399" y="1120064"/>
              <a:ext cx="5106228" cy="312613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不猛跑，不打闹，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轻声细语有礼貌，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文明游戏要记牢。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不争吵，不打扰，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课前准备要做好，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每节功课都重要。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6638" name="图片 7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6230575" y="615097"/>
              <a:ext cx="1316813" cy="1316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5" name="文本框 3"/>
          <p:cNvSpPr txBox="1">
            <a:spLocks noChangeArrowheads="1"/>
          </p:cNvSpPr>
          <p:nvPr/>
        </p:nvSpPr>
        <p:spPr bwMode="auto">
          <a:xfrm>
            <a:off x="3889375" y="541338"/>
            <a:ext cx="2489200" cy="5715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kumimoji="1" lang="zh-CN" altLang="en-US" sz="2800" b="1">
                <a:latin typeface="宋体" panose="02010600030101010101" pitchFamily="2" charset="-122"/>
              </a:rPr>
              <a:t>儿 歌</a:t>
            </a:r>
            <a:endParaRPr kumimoji="1" lang="en-US" altLang="zh-CN" sz="2800" b="1">
              <a:latin typeface="宋体" panose="02010600030101010101" pitchFamily="2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4763" y="2081284"/>
            <a:ext cx="363537" cy="2182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用好课间十分钟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9" name="流程图: 接点 18">
            <a:hlinkClick r:id="rId2" action="ppaction://hlinksldjump"/>
          </p:cNvPr>
          <p:cNvSpPr/>
          <p:nvPr/>
        </p:nvSpPr>
        <p:spPr>
          <a:xfrm>
            <a:off x="84137" y="130175"/>
            <a:ext cx="360363" cy="36036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20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296153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流程图: 接点 20">
            <a:hlinkClick r:id="rId5" action="ppaction://hlinksldjump"/>
          </p:cNvPr>
          <p:cNvSpPr/>
          <p:nvPr/>
        </p:nvSpPr>
        <p:spPr>
          <a:xfrm>
            <a:off x="-3175" y="487363"/>
            <a:ext cx="360363" cy="361950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2" name="流程图: 接点 21">
            <a:hlinkClick r:id="rId6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/>
        </p:nvSpPr>
        <p:spPr bwMode="auto">
          <a:xfrm>
            <a:off x="407988" y="0"/>
            <a:ext cx="307022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  <a:sym typeface="印品黑体" charset="-122"/>
              </a:rPr>
              <a:t>我喜欢的课间游戏</a:t>
            </a:r>
            <a:endParaRPr lang="en-US" altLang="zh-CN" sz="2800" b="1" dirty="0">
              <a:latin typeface="黑体" panose="02010609060101010101" pitchFamily="2" charset="-122"/>
              <a:ea typeface="黑体" panose="02010609060101010101" pitchFamily="2" charset="-122"/>
              <a:sym typeface="印品黑体" charset="-122"/>
            </a:endParaRP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622300" y="647700"/>
            <a:ext cx="7899400" cy="1133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同学们，刚刚课间的十分钟，你们都做了些什么呢？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pic>
        <p:nvPicPr>
          <p:cNvPr id="9228" name="Picture 16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41363" y="1812780"/>
            <a:ext cx="3730625" cy="265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 bwMode="auto">
          <a:xfrm>
            <a:off x="4284663" y="1825625"/>
            <a:ext cx="3638550" cy="2465388"/>
            <a:chOff x="4284557" y="1825648"/>
            <a:chExt cx="3637916" cy="2465364"/>
          </a:xfrm>
        </p:grpSpPr>
        <p:sp>
          <p:nvSpPr>
            <p:cNvPr id="9230" name="文本框 1"/>
            <p:cNvSpPr txBox="1">
              <a:spLocks noChangeArrowheads="1"/>
            </p:cNvSpPr>
            <p:nvPr/>
          </p:nvSpPr>
          <p:spPr bwMode="auto">
            <a:xfrm>
              <a:off x="4284557" y="1825648"/>
              <a:ext cx="3637916" cy="65248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</a:rPr>
                <a:t>我的“课间十分钟”</a:t>
              </a:r>
              <a:endParaRPr kumimoji="1" lang="zh-CN" altLang="en-US" sz="2800" b="1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4409947" y="2963875"/>
              <a:ext cx="30157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4409947" y="3605219"/>
              <a:ext cx="30157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4409947" y="4291012"/>
              <a:ext cx="30157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: 圆角 27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9" name="流程图: 接点 28">
            <a:hlinkClick r:id="rId2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30" name="图片 4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流程图: 接点 30">
            <a:hlinkClick r:id="rId5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32" name="流程图: 接点 31">
            <a:hlinkClick r:id="rId6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33" name="流程图: 接点 32">
            <a:hlinkClick r:id="rId7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34" name="流程图: 接点 33">
            <a:hlinkClick r:id="rId8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22300" y="647700"/>
            <a:ext cx="7899400" cy="1133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有的同学课间玩了游戏，说说你最喜欢的课间游戏是什么。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063448" y="2022529"/>
            <a:ext cx="2268255" cy="2413001"/>
            <a:chOff x="5929959" y="2022475"/>
            <a:chExt cx="2268255" cy="2413001"/>
          </a:xfrm>
        </p:grpSpPr>
        <p:sp>
          <p:nvSpPr>
            <p:cNvPr id="10254" name="矩形 106"/>
            <p:cNvSpPr>
              <a:spLocks noChangeArrowheads="1"/>
            </p:cNvSpPr>
            <p:nvPr/>
          </p:nvSpPr>
          <p:spPr bwMode="auto">
            <a:xfrm>
              <a:off x="6507685" y="3973784"/>
              <a:ext cx="1112805" cy="4616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翻花绳</a:t>
              </a:r>
              <a:endParaRPr lang="zh-CN" altLang="en-US" sz="240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29959" y="2022475"/>
              <a:ext cx="2268255" cy="176737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149836" y="2022475"/>
            <a:ext cx="1954888" cy="2413055"/>
            <a:chOff x="1280528" y="2022475"/>
            <a:chExt cx="1954888" cy="2413055"/>
          </a:xfrm>
        </p:grpSpPr>
        <p:sp>
          <p:nvSpPr>
            <p:cNvPr id="10256" name="矩形 104"/>
            <p:cNvSpPr>
              <a:spLocks noChangeArrowheads="1"/>
            </p:cNvSpPr>
            <p:nvPr/>
          </p:nvSpPr>
          <p:spPr bwMode="auto">
            <a:xfrm>
              <a:off x="1928280" y="3973865"/>
              <a:ext cx="803425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跳绳</a:t>
              </a:r>
              <a:endParaRPr lang="zh-CN" altLang="en-US" sz="2400" dirty="0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528" y="2022475"/>
              <a:ext cx="1954888" cy="1768285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369101" y="2022475"/>
            <a:ext cx="2393322" cy="2413055"/>
            <a:chOff x="3440151" y="2022475"/>
            <a:chExt cx="2393322" cy="2413055"/>
          </a:xfrm>
        </p:grpSpPr>
        <p:sp>
          <p:nvSpPr>
            <p:cNvPr id="19" name="矩形 104"/>
            <p:cNvSpPr>
              <a:spLocks noChangeArrowheads="1"/>
            </p:cNvSpPr>
            <p:nvPr/>
          </p:nvSpPr>
          <p:spPr bwMode="auto">
            <a:xfrm>
              <a:off x="3860908" y="3973865"/>
              <a:ext cx="1422184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转呼啦圈</a:t>
              </a:r>
              <a:endParaRPr lang="zh-CN" altLang="en-US" sz="2400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3876"/>
            <a:stretch>
              <a:fillRect/>
            </a:stretch>
          </p:blipFill>
          <p:spPr>
            <a:xfrm>
              <a:off x="3440151" y="2022475"/>
              <a:ext cx="2393322" cy="1767378"/>
            </a:xfrm>
            <a:prstGeom prst="rect">
              <a:avLst/>
            </a:prstGeom>
          </p:spPr>
        </p:pic>
      </p:grpSp>
      <p:sp>
        <p:nvSpPr>
          <p:cNvPr id="21" name="矩形: 圆角 20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2" name="流程图: 接点 21">
            <a:hlinkClick r:id="rId4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3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流程图: 接点 23">
            <a:hlinkClick r:id="rId7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8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9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7" name="流程图: 接点 26">
            <a:hlinkClick r:id="rId10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 bwMode="auto">
          <a:xfrm>
            <a:off x="1511300" y="3970338"/>
            <a:ext cx="2946400" cy="582612"/>
            <a:chOff x="4538046" y="3740174"/>
            <a:chExt cx="2946225" cy="582014"/>
          </a:xfrm>
        </p:grpSpPr>
        <p:sp>
          <p:nvSpPr>
            <p:cNvPr id="97" name="圆角矩形 21"/>
            <p:cNvSpPr/>
            <p:nvPr/>
          </p:nvSpPr>
          <p:spPr>
            <a:xfrm>
              <a:off x="4860290" y="3770305"/>
              <a:ext cx="2496989" cy="459902"/>
            </a:xfrm>
            <a:prstGeom prst="roundRect">
              <a:avLst>
                <a:gd name="adj" fmla="val 26497"/>
              </a:avLst>
            </a:prstGeom>
            <a:solidFill>
              <a:srgbClr val="FFFFFF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1282" name="图片 97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-1282895">
              <a:off x="4538046" y="3772416"/>
              <a:ext cx="501548" cy="54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矩形 9"/>
            <p:cNvSpPr>
              <a:spLocks noChangeArrowheads="1"/>
            </p:cNvSpPr>
            <p:nvPr/>
          </p:nvSpPr>
          <p:spPr bwMode="auto">
            <a:xfrm>
              <a:off x="4986853" y="3740174"/>
              <a:ext cx="2497418" cy="4761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游戏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跳皮筋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8" name="文本框 107"/>
          <p:cNvSpPr txBox="1">
            <a:spLocks noChangeArrowheads="1"/>
          </p:cNvSpPr>
          <p:nvPr/>
        </p:nvSpPr>
        <p:spPr bwMode="auto">
          <a:xfrm>
            <a:off x="569913" y="650875"/>
            <a:ext cx="7899400" cy="573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l"/>
            </a:pPr>
            <a:r>
              <a:rPr kumimoji="1" lang="zh-CN" altLang="en-US" sz="2800" b="1">
                <a:latin typeface="宋体" panose="02010600030101010101" pitchFamily="2" charset="-122"/>
              </a:rPr>
              <a:t>下面的游戏，你都玩过吗，知道游戏规则吗？</a:t>
            </a:r>
            <a:endParaRPr kumimoji="1" lang="zh-CN" altLang="en-US" sz="2800" b="1">
              <a:latin typeface="宋体" panose="02010600030101010101" pitchFamily="2" charset="-122"/>
            </a:endParaRPr>
          </a:p>
        </p:txBody>
      </p:sp>
      <p:grpSp>
        <p:nvGrpSpPr>
          <p:cNvPr id="95" name="组合 94"/>
          <p:cNvGrpSpPr/>
          <p:nvPr/>
        </p:nvGrpSpPr>
        <p:grpSpPr bwMode="auto">
          <a:xfrm>
            <a:off x="5589588" y="1238250"/>
            <a:ext cx="2946400" cy="3387725"/>
            <a:chOff x="5513468" y="1211263"/>
            <a:chExt cx="2945434" cy="3387751"/>
          </a:xfrm>
        </p:grpSpPr>
        <p:pic>
          <p:nvPicPr>
            <p:cNvPr id="11278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13468" y="1211263"/>
              <a:ext cx="2945434" cy="338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6478352" y="1905006"/>
              <a:ext cx="1202930" cy="4619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zh-CN" altLang="en-US" sz="2400" b="1" dirty="0">
                  <a:solidFill>
                    <a:schemeClr val="accent2">
                      <a:lumMod val="75000"/>
                    </a:schemeClr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规 则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1280" name="矩形 9"/>
            <p:cNvSpPr>
              <a:spLocks noChangeArrowheads="1"/>
            </p:cNvSpPr>
            <p:nvPr/>
          </p:nvSpPr>
          <p:spPr bwMode="auto">
            <a:xfrm>
              <a:off x="5887012" y="2289175"/>
              <a:ext cx="2219387" cy="22592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轮流跳，边跳边唱。按规定动作，完成者为胜，中途跳错或没钩好皮筋时，就换另一人跳。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03" y="1803331"/>
            <a:ext cx="3876055" cy="1962219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1" name="流程图: 接点 20">
            <a:hlinkClick r:id="rId4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2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流程图: 接点 22">
            <a:hlinkClick r:id="rId7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8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9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6" name="流程图: 接点 25">
            <a:hlinkClick r:id="rId10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 bwMode="auto">
          <a:xfrm>
            <a:off x="1511300" y="3970338"/>
            <a:ext cx="3584575" cy="582612"/>
            <a:chOff x="4538046" y="3740174"/>
            <a:chExt cx="3584074" cy="582014"/>
          </a:xfrm>
        </p:grpSpPr>
        <p:sp>
          <p:nvSpPr>
            <p:cNvPr id="97" name="圆角矩形 21"/>
            <p:cNvSpPr/>
            <p:nvPr/>
          </p:nvSpPr>
          <p:spPr>
            <a:xfrm>
              <a:off x="4860264" y="3770305"/>
              <a:ext cx="3134874" cy="459902"/>
            </a:xfrm>
            <a:prstGeom prst="roundRect">
              <a:avLst>
                <a:gd name="adj" fmla="val 26497"/>
              </a:avLst>
            </a:prstGeom>
            <a:solidFill>
              <a:srgbClr val="FFFFFF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2305" name="图片 97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-1282895">
              <a:off x="4538046" y="3772416"/>
              <a:ext cx="501548" cy="54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6" name="矩形 9"/>
            <p:cNvSpPr>
              <a:spLocks noChangeArrowheads="1"/>
            </p:cNvSpPr>
            <p:nvPr/>
          </p:nvSpPr>
          <p:spPr bwMode="auto">
            <a:xfrm>
              <a:off x="4986853" y="3740174"/>
              <a:ext cx="3135267" cy="4761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游戏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老鹰捉小鸡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 bwMode="auto">
          <a:xfrm>
            <a:off x="5589588" y="1238250"/>
            <a:ext cx="2946400" cy="3387725"/>
            <a:chOff x="5513468" y="1211263"/>
            <a:chExt cx="2945434" cy="3387751"/>
          </a:xfrm>
        </p:grpSpPr>
        <p:pic>
          <p:nvPicPr>
            <p:cNvPr id="12301" name="图片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13468" y="1211263"/>
              <a:ext cx="2945434" cy="3387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6384719" y="1954219"/>
              <a:ext cx="1202930" cy="4619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zh-CN" altLang="en-US" sz="2400" b="1" dirty="0">
                  <a:solidFill>
                    <a:schemeClr val="accent2">
                      <a:lumMod val="75000"/>
                    </a:schemeClr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规 则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2303" name="矩形 9"/>
            <p:cNvSpPr>
              <a:spLocks noChangeArrowheads="1"/>
            </p:cNvSpPr>
            <p:nvPr/>
          </p:nvSpPr>
          <p:spPr bwMode="auto">
            <a:xfrm>
              <a:off x="6169423" y="2905138"/>
              <a:ext cx="1948495" cy="4126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（填一填）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06" y="955619"/>
            <a:ext cx="3943330" cy="2809917"/>
          </a:xfrm>
          <a:prstGeom prst="rect">
            <a:avLst/>
          </a:prstGeom>
        </p:spPr>
      </p:pic>
      <p:sp>
        <p:nvSpPr>
          <p:cNvPr id="19" name="矩形: 圆角 18"/>
          <p:cNvSpPr/>
          <p:nvPr/>
        </p:nvSpPr>
        <p:spPr>
          <a:xfrm>
            <a:off x="4763" y="1968878"/>
            <a:ext cx="363537" cy="25539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b="1" dirty="0">
                <a:latin typeface="+mn-ea"/>
              </a:rPr>
              <a:t>我喜欢的课间游戏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20" name="流程图: 接点 19">
            <a:hlinkClick r:id="rId4" action="ppaction://hlinksldjump"/>
          </p:cNvPr>
          <p:cNvSpPr/>
          <p:nvPr/>
        </p:nvSpPr>
        <p:spPr>
          <a:xfrm>
            <a:off x="-7654" y="13017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1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pic>
        <p:nvPicPr>
          <p:cNvPr id="21" name="图片 4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388" y="4522787"/>
            <a:ext cx="242271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流程图: 接点 21">
            <a:hlinkClick r:id="rId7" action="ppaction://hlinksldjump"/>
          </p:cNvPr>
          <p:cNvSpPr/>
          <p:nvPr/>
        </p:nvSpPr>
        <p:spPr>
          <a:xfrm>
            <a:off x="84137" y="487363"/>
            <a:ext cx="360363" cy="361950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dk1"/>
                </a:solidFill>
                <a:latin typeface="+mj-ea"/>
                <a:ea typeface="+mj-ea"/>
              </a:rPr>
              <a:t>2</a:t>
            </a:r>
            <a:endParaRPr lang="zh-CN" altLang="en-US" sz="2400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3" name="流程图: 接点 22">
            <a:hlinkClick r:id="rId8" action="ppaction://hlinksldjump"/>
          </p:cNvPr>
          <p:cNvSpPr/>
          <p:nvPr/>
        </p:nvSpPr>
        <p:spPr>
          <a:xfrm>
            <a:off x="-3175" y="849313"/>
            <a:ext cx="360363" cy="360362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3</a:t>
            </a:r>
            <a:endParaRPr lang="zh-CN" altLang="en-US" sz="2400" b="1" dirty="0">
              <a:latin typeface="+mj-ea"/>
              <a:ea typeface="+mj-ea"/>
            </a:endParaRPr>
          </a:p>
        </p:txBody>
      </p:sp>
      <p:sp>
        <p:nvSpPr>
          <p:cNvPr id="24" name="流程图: 接点 23">
            <a:hlinkClick r:id="rId9" action="ppaction://hlinksldjump"/>
          </p:cNvPr>
          <p:cNvSpPr/>
          <p:nvPr/>
        </p:nvSpPr>
        <p:spPr>
          <a:xfrm>
            <a:off x="-7653" y="1211263"/>
            <a:ext cx="360362" cy="363537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+mj-ea"/>
                <a:ea typeface="+mj-ea"/>
              </a:rPr>
              <a:t>4</a:t>
            </a:r>
            <a:endParaRPr lang="zh-CN" altLang="en-US" sz="2400" b="1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25" name="流程图: 接点 24">
            <a:hlinkClick r:id="rId10" action="ppaction://hlinksldjump"/>
          </p:cNvPr>
          <p:cNvSpPr/>
          <p:nvPr/>
        </p:nvSpPr>
        <p:spPr>
          <a:xfrm>
            <a:off x="-1588" y="1571625"/>
            <a:ext cx="360363" cy="360363"/>
          </a:xfrm>
          <a:prstGeom prst="flowChartConnec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>
                <a:latin typeface="+mj-ea"/>
                <a:ea typeface="+mj-ea"/>
              </a:rPr>
              <a:t>5</a:t>
            </a:r>
            <a:endParaRPr lang="zh-CN" altLang="en-US" sz="2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YTJlMDdlMzZkMzQ4YzYxZDAyNzY0NjM4NjIwNmZhYjI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WPS 演示</Application>
  <PresentationFormat>全屏显示(16:9)</PresentationFormat>
  <Paragraphs>342</Paragraphs>
  <Slides>22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Times New Roman</vt:lpstr>
      <vt:lpstr>黑体</vt:lpstr>
      <vt:lpstr>Calibri</vt:lpstr>
      <vt:lpstr>楷体</vt:lpstr>
      <vt:lpstr>印品黑体</vt:lpstr>
      <vt:lpstr>字魂27号-布丁体</vt:lpstr>
      <vt:lpstr>字魂59号-创粗黑</vt:lpstr>
      <vt:lpstr>微软雅黑</vt:lpstr>
      <vt:lpstr>Arial Unicode MS</vt:lpstr>
      <vt:lpstr>等线</vt:lpstr>
      <vt:lpstr>新宋体</vt:lpstr>
      <vt:lpstr>1_Office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状元成才路;User</dc:creator>
  <cp:keywords>状元成才路</cp:keywords>
  <dc:description>声  明
 本文件仅用于个人学习、研究或欣赏，以及其他非商业性或非盈利性用途，但同时应遵守著作权法及其他相关法律的规定，不得侵犯本司及相关权利人的合法权利。
 除此以外，将本文件任何内容用于其他用途时，应获得授权，如发现未经授权用于商业或盈利用途将追加侵权者的法律责任。
武汉天成贵龙文化传播有限公司</dc:description>
  <dc:subject>状元成才路</dc:subject>
  <cp:category>状元成才路</cp:category>
  <cp:lastModifiedBy>冯</cp:lastModifiedBy>
  <cp:revision>763</cp:revision>
  <dcterms:created xsi:type="dcterms:W3CDTF">2016-01-14T05:53:00Z</dcterms:created>
  <dcterms:modified xsi:type="dcterms:W3CDTF">2024-11-13T03:13:40Z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3083722A337F4D1CBA7809634F7BECB3_12</vt:lpwstr>
  </property>
  <property fmtid="{D5CDD505-2E9C-101B-9397-08002B2CF9AE}" pid="3" name="KSOProductBuildVer">
    <vt:lpwstr>2052-12.1.0.18608</vt:lpwstr>
  </property>
</Properties>
</file>