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91" r:id="rId4"/>
    <p:sldId id="258" r:id="rId5"/>
    <p:sldId id="256" r:id="rId6"/>
    <p:sldId id="259" r:id="rId7"/>
    <p:sldId id="278" r:id="rId8"/>
    <p:sldId id="279" r:id="rId9"/>
    <p:sldId id="280" r:id="rId10"/>
    <p:sldId id="281" r:id="rId11"/>
    <p:sldId id="282" r:id="rId12"/>
    <p:sldId id="274" r:id="rId13"/>
    <p:sldId id="284" r:id="rId14"/>
    <p:sldId id="285" r:id="rId15"/>
    <p:sldId id="289" r:id="rId16"/>
    <p:sldId id="290" r:id="rId17"/>
    <p:sldId id="286" r:id="rId18"/>
    <p:sldId id="283" r:id="rId19"/>
    <p:sldId id="287" r:id="rId20"/>
    <p:sldId id="275" r:id="rId21"/>
    <p:sldId id="277" r:id="rId22"/>
    <p:sldId id="273" r:id="rId23"/>
    <p:sldId id="272" r:id="rId24"/>
  </p:sldIdLst>
  <p:sldSz cx="9145270" cy="5144770"/>
  <p:notesSz cx="6858000" cy="9144000"/>
  <p:defaultTextStyle>
    <a:defPPr>
      <a:defRPr lang="zh-CN"/>
    </a:defPPr>
    <a:lvl1pPr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62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DD6"/>
    <a:srgbClr val="F39880"/>
    <a:srgbClr val="F49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86403" autoAdjust="0"/>
  </p:normalViewPr>
  <p:slideViewPr>
    <p:cSldViewPr snapToGrid="0" showGuides="1">
      <p:cViewPr varScale="1">
        <p:scale>
          <a:sx n="147" d="100"/>
          <a:sy n="147" d="100"/>
        </p:scale>
        <p:origin x="762" y="120"/>
      </p:cViewPr>
      <p:guideLst>
        <p:guide orient="horz" pos="2160"/>
        <p:guide orient="horz" pos="1621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3675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38225" y="496888"/>
            <a:ext cx="69691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684963" y="368300"/>
            <a:ext cx="24606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645150" y="2362280"/>
            <a:ext cx="1741488" cy="278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684338" y="1758950"/>
            <a:ext cx="374015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768475" y="2138363"/>
            <a:ext cx="268605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970338" y="2201863"/>
            <a:ext cx="520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2176463" y="1455738"/>
            <a:ext cx="5191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54913" y="3598863"/>
            <a:ext cx="1490662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93750" y="4124325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872038" y="2517775"/>
            <a:ext cx="4508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 noChangeArrowheads="1"/>
          </p:cNvPicPr>
          <p:nvPr userDrawn="1"/>
        </p:nvPicPr>
        <p:blipFill>
          <a:blip r:embed="rId13"/>
          <a:stretch>
            <a:fillRect/>
          </a:stretch>
        </p:blipFill>
        <p:spPr bwMode="auto">
          <a:xfrm>
            <a:off x="-9525" y="647760"/>
            <a:ext cx="2176463" cy="298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5588" cy="5145088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2933914" y="-2018732"/>
              <a:ext cx="6553907" cy="10895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2642198" y="-2642199"/>
              <a:ext cx="6824475" cy="121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2980030" y="-2353972"/>
              <a:ext cx="6851068" cy="1157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图片 5"/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7941067" y="3441700"/>
            <a:ext cx="106601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46050" y="3581400"/>
            <a:ext cx="1393825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5588" cy="5145088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2933914" y="-2018732"/>
              <a:ext cx="6553907" cy="10895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2642198" y="-2642199"/>
              <a:ext cx="6824475" cy="121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2980030" y="-2353972"/>
              <a:ext cx="6851068" cy="1157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图片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034338" y="3887788"/>
            <a:ext cx="1111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59475" y="174625"/>
            <a:ext cx="6778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195" y="88900"/>
            <a:ext cx="140931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5588" cy="5145088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2933914" y="-2018732"/>
              <a:ext cx="6553907" cy="10895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2642198" y="-2642199"/>
              <a:ext cx="6824475" cy="12108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2980030" y="-2353972"/>
              <a:ext cx="6851068" cy="1157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缺角矩形 5"/>
          <p:cNvSpPr/>
          <p:nvPr userDrawn="1"/>
        </p:nvSpPr>
        <p:spPr>
          <a:xfrm>
            <a:off x="628650" y="198438"/>
            <a:ext cx="8261350" cy="4748212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4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GIF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46.png"/><Relationship Id="rId1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19.xml"/><Relationship Id="rId4" Type="http://schemas.openxmlformats.org/officeDocument/2006/relationships/image" Target="../media/image29.png"/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3.xml"/><Relationship Id="rId1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4.xml"/><Relationship Id="rId7" Type="http://schemas.openxmlformats.org/officeDocument/2006/relationships/slide" Target="slide19.xml"/><Relationship Id="rId6" Type="http://schemas.openxmlformats.org/officeDocument/2006/relationships/image" Target="../media/image29.png"/><Relationship Id="rId5" Type="http://schemas.openxmlformats.org/officeDocument/2006/relationships/slide" Target="slide20.xml"/><Relationship Id="rId4" Type="http://schemas.openxmlformats.org/officeDocument/2006/relationships/image" Target="../media/image30.png"/><Relationship Id="rId3" Type="http://schemas.openxmlformats.org/officeDocument/2006/relationships/slide" Target="slide11.xml"/><Relationship Id="rId2" Type="http://schemas.openxmlformats.org/officeDocument/2006/relationships/image" Target="../media/image42.GIF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slide" Target="slide20.xml"/><Relationship Id="rId3" Type="http://schemas.openxmlformats.org/officeDocument/2006/relationships/image" Target="../media/image30.png"/><Relationship Id="rId2" Type="http://schemas.openxmlformats.org/officeDocument/2006/relationships/slide" Target="slide11.xml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47.png"/><Relationship Id="rId11" Type="http://schemas.microsoft.com/office/2007/relationships/media" Target="../media/media3.mp4"/><Relationship Id="rId10" Type="http://schemas.openxmlformats.org/officeDocument/2006/relationships/video" Target="../media/media3.mp4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slide" Target="slide20.xml"/><Relationship Id="rId3" Type="http://schemas.openxmlformats.org/officeDocument/2006/relationships/image" Target="../media/image30.png"/><Relationship Id="rId2" Type="http://schemas.openxmlformats.org/officeDocument/2006/relationships/slide" Target="slide1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slide" Target="slide20.xml"/><Relationship Id="rId3" Type="http://schemas.openxmlformats.org/officeDocument/2006/relationships/image" Target="../media/image30.png"/><Relationship Id="rId2" Type="http://schemas.openxmlformats.org/officeDocument/2006/relationships/slide" Target="slide1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image" Target="../media/image29.png"/><Relationship Id="rId7" Type="http://schemas.openxmlformats.org/officeDocument/2006/relationships/slide" Target="slide20.xml"/><Relationship Id="rId6" Type="http://schemas.openxmlformats.org/officeDocument/2006/relationships/image" Target="../media/image30.png"/><Relationship Id="rId5" Type="http://schemas.openxmlformats.org/officeDocument/2006/relationships/slide" Target="slide11.xml"/><Relationship Id="rId4" Type="http://schemas.openxmlformats.org/officeDocument/2006/relationships/image" Target="../media/image34.pn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31.png"/><Relationship Id="rId11" Type="http://schemas.openxmlformats.org/officeDocument/2006/relationships/slide" Target="slide3.xml"/><Relationship Id="rId10" Type="http://schemas.openxmlformats.org/officeDocument/2006/relationships/slide" Target="slide4.xml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9" Type="http://schemas.openxmlformats.org/officeDocument/2006/relationships/slideLayout" Target="../slideLayouts/slideLayout4.xml"/><Relationship Id="rId18" Type="http://schemas.openxmlformats.org/officeDocument/2006/relationships/slide" Target="slide18.xml"/><Relationship Id="rId17" Type="http://schemas.openxmlformats.org/officeDocument/2006/relationships/image" Target="../media/image31.png"/><Relationship Id="rId16" Type="http://schemas.openxmlformats.org/officeDocument/2006/relationships/slide" Target="slide3.xml"/><Relationship Id="rId15" Type="http://schemas.openxmlformats.org/officeDocument/2006/relationships/slide" Target="slide4.xml"/><Relationship Id="rId14" Type="http://schemas.openxmlformats.org/officeDocument/2006/relationships/slide" Target="slide19.xml"/><Relationship Id="rId13" Type="http://schemas.openxmlformats.org/officeDocument/2006/relationships/image" Target="../media/image29.png"/><Relationship Id="rId12" Type="http://schemas.openxmlformats.org/officeDocument/2006/relationships/slide" Target="slide20.xml"/><Relationship Id="rId11" Type="http://schemas.openxmlformats.org/officeDocument/2006/relationships/image" Target="../media/image30.png"/><Relationship Id="rId10" Type="http://schemas.openxmlformats.org/officeDocument/2006/relationships/slide" Target="slide11.xml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4.xml"/><Relationship Id="rId7" Type="http://schemas.openxmlformats.org/officeDocument/2006/relationships/slide" Target="slide19.xml"/><Relationship Id="rId6" Type="http://schemas.openxmlformats.org/officeDocument/2006/relationships/image" Target="../media/image29.png"/><Relationship Id="rId5" Type="http://schemas.openxmlformats.org/officeDocument/2006/relationships/slide" Target="slide20.xml"/><Relationship Id="rId4" Type="http://schemas.openxmlformats.org/officeDocument/2006/relationships/image" Target="../media/image30.png"/><Relationship Id="rId3" Type="http://schemas.openxmlformats.org/officeDocument/2006/relationships/slide" Target="slide11.xml"/><Relationship Id="rId2" Type="http://schemas.openxmlformats.org/officeDocument/2006/relationships/image" Target="../media/image26.jpeg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62.png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31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0.xml"/><Relationship Id="rId4" Type="http://schemas.openxmlformats.org/officeDocument/2006/relationships/image" Target="../media/image30.png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11.xml"/><Relationship Id="rId4" Type="http://schemas.openxmlformats.org/officeDocument/2006/relationships/image" Target="../media/image30.png"/><Relationship Id="rId3" Type="http://schemas.openxmlformats.org/officeDocument/2006/relationships/slide" Target="slide20.xml"/><Relationship Id="rId2" Type="http://schemas.openxmlformats.org/officeDocument/2006/relationships/image" Target="../media/image29.png"/><Relationship Id="rId1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9.xml"/><Relationship Id="rId3" Type="http://schemas.openxmlformats.org/officeDocument/2006/relationships/slide" Target="slide11.xml"/><Relationship Id="rId2" Type="http://schemas.openxmlformats.org/officeDocument/2006/relationships/image" Target="../media/image28.png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3.png"/><Relationship Id="rId1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35.jpeg"/><Relationship Id="rId12" Type="http://schemas.microsoft.com/office/2007/relationships/media" Target="../media/media2.mp4"/><Relationship Id="rId11" Type="http://schemas.openxmlformats.org/officeDocument/2006/relationships/video" Target="../media/media2.mp4"/><Relationship Id="rId10" Type="http://schemas.openxmlformats.org/officeDocument/2006/relationships/image" Target="../media/image26.jpeg"/><Relationship Id="rId1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38.png"/><Relationship Id="rId10" Type="http://schemas.openxmlformats.org/officeDocument/2006/relationships/image" Target="../media/image37.jpeg"/><Relationship Id="rId1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GIF"/><Relationship Id="rId8" Type="http://schemas.openxmlformats.org/officeDocument/2006/relationships/image" Target="../media/image31.png"/><Relationship Id="rId7" Type="http://schemas.openxmlformats.org/officeDocument/2006/relationships/slide" Target="slide3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slide" Target="slide11.xml"/><Relationship Id="rId3" Type="http://schemas.openxmlformats.org/officeDocument/2006/relationships/slide" Target="slide19.xml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3"/>
          <p:cNvGrpSpPr/>
          <p:nvPr/>
        </p:nvGrpSpPr>
        <p:grpSpPr bwMode="auto">
          <a:xfrm>
            <a:off x="2128838" y="1414463"/>
            <a:ext cx="4797425" cy="768350"/>
            <a:chOff x="3523298" y="2160994"/>
            <a:chExt cx="4797425" cy="768447"/>
          </a:xfrm>
        </p:grpSpPr>
        <p:sp>
          <p:nvSpPr>
            <p:cNvPr id="20" name="椭圆 19"/>
            <p:cNvSpPr/>
            <p:nvPr/>
          </p:nvSpPr>
          <p:spPr>
            <a:xfrm>
              <a:off x="3539173" y="2291185"/>
              <a:ext cx="557212" cy="55410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宋体" panose="02010600030101010101" pitchFamily="2" charset="-122"/>
              </a:endParaRPr>
            </a:p>
          </p:txBody>
        </p:sp>
        <p:sp>
          <p:nvSpPr>
            <p:cNvPr id="5125" name="文本框 1"/>
            <p:cNvSpPr txBox="1">
              <a:spLocks noChangeArrowheads="1"/>
            </p:cNvSpPr>
            <p:nvPr/>
          </p:nvSpPr>
          <p:spPr bwMode="auto">
            <a:xfrm>
              <a:off x="3523298" y="2160994"/>
              <a:ext cx="4797425" cy="768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1 </a:t>
              </a:r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开开心心上学去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5123" name="Picture 2" descr="E:\王文沁\图片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1511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14344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14356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椭圆 47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4345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14354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椭圆 45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4346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14352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椭圆 43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4347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14350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椭圆 41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4349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组合 24"/>
          <p:cNvGrpSpPr/>
          <p:nvPr/>
        </p:nvGrpSpPr>
        <p:grpSpPr bwMode="auto">
          <a:xfrm>
            <a:off x="2243659" y="3516313"/>
            <a:ext cx="5246952" cy="1068387"/>
            <a:chOff x="1308674" y="3516476"/>
            <a:chExt cx="5246590" cy="1067955"/>
          </a:xfrm>
        </p:grpSpPr>
        <p:pic>
          <p:nvPicPr>
            <p:cNvPr id="14341" name="Picture 28" descr="http://spider.ws.126.net/22e25f932c49e6ef1464aec8b2f08d36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08674" y="3516476"/>
              <a:ext cx="1069267" cy="1067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矩形 26"/>
            <p:cNvSpPr/>
            <p:nvPr/>
          </p:nvSpPr>
          <p:spPr bwMode="auto">
            <a:xfrm>
              <a:off x="2373812" y="3895735"/>
              <a:ext cx="3112185" cy="523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我们是小学生啦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  <p:pic>
          <p:nvPicPr>
            <p:cNvPr id="14343" name="Picture 28" descr="http://spider.ws.126.net/22e25f932c49e6ef1464aec8b2f08d36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85997" y="3516476"/>
              <a:ext cx="1069267" cy="1067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/>
          <a:srcRect l="43675" t="9644" r="8764" b="59710"/>
          <a:stretch>
            <a:fillRect/>
          </a:stretch>
        </p:blipFill>
        <p:spPr>
          <a:xfrm>
            <a:off x="3071580" y="560388"/>
            <a:ext cx="3424879" cy="294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1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15372" name="图片 35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73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15382" name="图片 26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3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5374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15380" name="图片 29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5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2" name="椭圆 31">
              <a:hlinkClick r:id="rId1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5376" name="图片 3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椭圆 20">
              <a:hlinkClick r:id="rId6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5379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87313"/>
            <a:ext cx="27098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爱新书，爱书包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6" name="组合 4"/>
          <p:cNvGrpSpPr/>
          <p:nvPr/>
        </p:nvGrpSpPr>
        <p:grpSpPr bwMode="auto">
          <a:xfrm>
            <a:off x="1189038" y="823913"/>
            <a:ext cx="7027862" cy="1235075"/>
            <a:chOff x="1592580" y="998985"/>
            <a:chExt cx="7415728" cy="1233676"/>
          </a:xfrm>
        </p:grpSpPr>
        <p:pic>
          <p:nvPicPr>
            <p:cNvPr id="15370" name="图片 2"/>
            <p:cNvPicPr>
              <a:picLocks noChangeAspect="1" noChangeArrowheads="1"/>
            </p:cNvPicPr>
            <p:nvPr/>
          </p:nvPicPr>
          <p:blipFill>
            <a:blip r:embed="rId9"/>
            <a:srcRect l="19600" t="10719" r="7120" b="12000"/>
            <a:stretch>
              <a:fillRect/>
            </a:stretch>
          </p:blipFill>
          <p:spPr bwMode="auto">
            <a:xfrm>
              <a:off x="1592580" y="998985"/>
              <a:ext cx="1169821" cy="123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文本框 3"/>
            <p:cNvSpPr txBox="1">
              <a:spLocks noChangeArrowheads="1"/>
            </p:cNvSpPr>
            <p:nvPr/>
          </p:nvSpPr>
          <p:spPr bwMode="auto">
            <a:xfrm>
              <a:off x="2761809" y="1431881"/>
              <a:ext cx="6246499" cy="73259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1" fontAlgn="auto" hangingPunct="1">
                <a:lnSpc>
                  <a:spcPct val="13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你们发新书了吗？都有哪些科目？</a:t>
              </a:r>
              <a:endPara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29" name="文本框 3"/>
          <p:cNvSpPr txBox="1">
            <a:spLocks noChangeArrowheads="1"/>
          </p:cNvSpPr>
          <p:nvPr/>
        </p:nvSpPr>
        <p:spPr bwMode="auto">
          <a:xfrm>
            <a:off x="2447160" y="2667000"/>
            <a:ext cx="4512721" cy="641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rPr>
              <a:t>数学、语文、英语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rPr>
              <a:t>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20"/>
          <p:cNvSpPr/>
          <p:nvPr/>
        </p:nvSpPr>
        <p:spPr bwMode="auto">
          <a:xfrm>
            <a:off x="1344613" y="806450"/>
            <a:ext cx="7173912" cy="1114425"/>
          </a:xfrm>
          <a:prstGeom prst="roundRect">
            <a:avLst>
              <a:gd name="adj" fmla="val 2577"/>
            </a:avLst>
          </a:prstGeom>
          <a:solidFill>
            <a:schemeClr val="accent2">
              <a:lumMod val="20000"/>
              <a:lumOff val="80000"/>
              <a:alpha val="65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    新书这么好看，我们应该怎样保护它们呢？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1121976" y="2327275"/>
            <a:ext cx="7364799" cy="2351088"/>
            <a:chOff x="1121630" y="2326875"/>
            <a:chExt cx="7364759" cy="2351845"/>
          </a:xfrm>
        </p:grpSpPr>
        <p:grpSp>
          <p:nvGrpSpPr>
            <p:cNvPr id="16404" name="组合 19"/>
            <p:cNvGrpSpPr/>
            <p:nvPr/>
          </p:nvGrpSpPr>
          <p:grpSpPr bwMode="auto">
            <a:xfrm>
              <a:off x="1121630" y="2326875"/>
              <a:ext cx="7364759" cy="2351845"/>
              <a:chOff x="1779738" y="2710651"/>
              <a:chExt cx="7364759" cy="2351845"/>
            </a:xfrm>
          </p:grpSpPr>
          <p:pic>
            <p:nvPicPr>
              <p:cNvPr id="16406" name="图片 21"/>
              <p:cNvPicPr>
                <a:picLocks noChangeAspect="1" noChangeArrowheads="1"/>
              </p:cNvPicPr>
              <p:nvPr/>
            </p:nvPicPr>
            <p:blipFill>
              <a:blip r:embed="rId1"/>
              <a:stretch>
                <a:fillRect/>
              </a:stretch>
            </p:blipFill>
            <p:spPr bwMode="auto">
              <a:xfrm>
                <a:off x="1779738" y="2710651"/>
                <a:ext cx="797698" cy="822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图文框 22"/>
              <p:cNvSpPr/>
              <p:nvPr/>
            </p:nvSpPr>
            <p:spPr>
              <a:xfrm>
                <a:off x="1811875" y="3533241"/>
                <a:ext cx="7332622" cy="1529255"/>
              </a:xfrm>
              <a:prstGeom prst="frame">
                <a:avLst>
                  <a:gd name="adj1" fmla="val 5652"/>
                </a:avLst>
              </a:prstGeom>
              <a:solidFill>
                <a:srgbClr val="F39880"/>
              </a:solidFill>
              <a:ln>
                <a:solidFill>
                  <a:srgbClr val="F398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 bwMode="auto">
            <a:xfrm>
              <a:off x="1250603" y="3333674"/>
              <a:ext cx="7161174" cy="1105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    我会给我的新书包上好看的书皮，不折书角，不把书面弄脏。</a:t>
              </a:r>
              <a:endPara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3654425" y="1978025"/>
            <a:ext cx="4376738" cy="952500"/>
            <a:chOff x="1052328" y="290036"/>
            <a:chExt cx="4377719" cy="952183"/>
          </a:xfrm>
        </p:grpSpPr>
        <p:pic>
          <p:nvPicPr>
            <p:cNvPr id="16402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 bwMode="auto">
            <a:xfrm>
              <a:off x="2484574" y="596322"/>
              <a:ext cx="2945473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你会包书皮吗？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6389" name="组合 26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16390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1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16400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椭圆 38">
                <a:hlinkClick r:id="rId5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6392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16398" name="图片 29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7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1" name="椭圆 30">
              <a:hlinkClick r:id="rId3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6394" name="图片 3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椭圆 32">
              <a:hlinkClick r:id="rId8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6397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 bwMode="auto">
          <a:xfrm>
            <a:off x="6773863" y="676275"/>
            <a:ext cx="2179637" cy="2960688"/>
            <a:chOff x="6498150" y="42714"/>
            <a:chExt cx="2179637" cy="2959674"/>
          </a:xfrm>
        </p:grpSpPr>
        <p:grpSp>
          <p:nvGrpSpPr>
            <p:cNvPr id="17429" name="组合 6"/>
            <p:cNvGrpSpPr/>
            <p:nvPr/>
          </p:nvGrpSpPr>
          <p:grpSpPr bwMode="auto">
            <a:xfrm>
              <a:off x="6498150" y="42714"/>
              <a:ext cx="2179637" cy="2959674"/>
              <a:chOff x="6419850" y="42713"/>
              <a:chExt cx="2179637" cy="2959674"/>
            </a:xfrm>
          </p:grpSpPr>
          <p:pic>
            <p:nvPicPr>
              <p:cNvPr id="17431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375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 bwMode="auto">
            <a:xfrm>
              <a:off x="7369687" y="1808997"/>
              <a:ext cx="449263" cy="525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学着包书皮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23" name="文本框 9"/>
          <p:cNvSpPr txBox="1">
            <a:spLocks noChangeArrowheads="1"/>
          </p:cNvSpPr>
          <p:nvPr/>
        </p:nvSpPr>
        <p:spPr bwMode="auto">
          <a:xfrm>
            <a:off x="1135063" y="3602384"/>
            <a:ext cx="7337498" cy="1281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最后别忘了写上科目和自己的名字，不会写的字可以用拼音代替。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grpSp>
        <p:nvGrpSpPr>
          <p:cNvPr id="17414" name="组合 24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17415" name="图片 3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6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17425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4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7417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17423" name="图片 29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椭圆 34">
                <a:hlinkClick r:id="rId6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9" name="椭圆 28">
              <a:hlinkClick r:id="rId2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7419" name="图片 3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椭圆 30">
              <a:hlinkClick r:id="rId7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7422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学着包书皮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8185" y="427738"/>
            <a:ext cx="5523470" cy="311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 bwMode="auto">
          <a:xfrm>
            <a:off x="1019175" y="579354"/>
            <a:ext cx="7707313" cy="3790240"/>
            <a:chOff x="857671" y="1386794"/>
            <a:chExt cx="7707208" cy="3790580"/>
          </a:xfrm>
        </p:grpSpPr>
        <p:grpSp>
          <p:nvGrpSpPr>
            <p:cNvPr id="26" name="组合 25"/>
            <p:cNvGrpSpPr/>
            <p:nvPr/>
          </p:nvGrpSpPr>
          <p:grpSpPr>
            <a:xfrm>
              <a:off x="1113527" y="2079802"/>
              <a:ext cx="7451352" cy="3097572"/>
              <a:chOff x="2352272" y="982065"/>
              <a:chExt cx="5605713" cy="3097572"/>
            </a:xfrm>
            <a:solidFill>
              <a:srgbClr val="E7E7FF"/>
            </a:solidFill>
          </p:grpSpPr>
          <p:sp>
            <p:nvSpPr>
              <p:cNvPr id="27" name="矩形: 圆角 23"/>
              <p:cNvSpPr/>
              <p:nvPr/>
            </p:nvSpPr>
            <p:spPr bwMode="auto">
              <a:xfrm>
                <a:off x="2352272" y="982065"/>
                <a:ext cx="5553122" cy="3097572"/>
              </a:xfrm>
              <a:prstGeom prst="roundRect">
                <a:avLst>
                  <a:gd name="adj" fmla="val 99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考拉体" panose="02000503000000000000" pitchFamily="2" charset="-122"/>
                  <a:ea typeface="小考拉体" panose="02000503000000000000" pitchFamily="2" charset="-122"/>
                </a:endParaRPr>
              </a:p>
            </p:txBody>
          </p:sp>
          <p:sp>
            <p:nvSpPr>
              <p:cNvPr id="28" name="文本框 13"/>
              <p:cNvSpPr txBox="1">
                <a:spLocks noChangeArrowheads="1"/>
              </p:cNvSpPr>
              <p:nvPr/>
            </p:nvSpPr>
            <p:spPr bwMode="auto">
              <a:xfrm>
                <a:off x="2404864" y="1050191"/>
                <a:ext cx="5553121" cy="29687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zh-CN" altLang="en-US" sz="32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   </a:t>
                </a:r>
                <a:r>
                  <a:rPr kumimoji="1" lang="zh-CN" altLang="en-US" sz="32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小贴士：在包书皮的时候，我们可以先找找身边的环保材料，比如旧报纸、牛皮纸袋、废弃布料等，尽量不要使用塑料等非环保的材料。爱护地球，人人有责。</a:t>
                </a:r>
                <a:endParaRPr kumimoji="1"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18449" name="图片 24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857671" y="1386794"/>
              <a:ext cx="1323791" cy="1653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5" name="组合 19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18436" name="图片 3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37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18446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4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8438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18444" name="图片 29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椭圆 34">
                <a:hlinkClick r:id="rId6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4" name="椭圆 23">
              <a:hlinkClick r:id="rId2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40" name="图片 3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椭圆 30">
              <a:hlinkClick r:id="rId7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8443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/>
        </p:nvSpPr>
        <p:spPr>
          <a:xfrm>
            <a:off x="1316038" y="811213"/>
            <a:ext cx="6629400" cy="2216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猜谜：</a:t>
            </a:r>
            <a:endParaRPr lang="en-US" altLang="zh-CN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身子方来耳朵长，上学背在我身上，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别看它的个子小，多种知识肚里藏。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打一物品 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/>
          <a:srcRect l="11615" t="14507" r="9634" b="10336"/>
          <a:stretch>
            <a:fillRect/>
          </a:stretch>
        </p:blipFill>
        <p:spPr bwMode="auto">
          <a:xfrm>
            <a:off x="5195888" y="3270250"/>
            <a:ext cx="17557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本框 9"/>
          <p:cNvSpPr txBox="1">
            <a:spLocks noChangeArrowheads="1"/>
          </p:cNvSpPr>
          <p:nvPr/>
        </p:nvSpPr>
        <p:spPr bwMode="auto">
          <a:xfrm>
            <a:off x="2787650" y="3690938"/>
            <a:ext cx="2273300" cy="6429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谜底：书包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grpSp>
        <p:nvGrpSpPr>
          <p:cNvPr id="19461" name="组合 17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19462" name="图片 3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63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19472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4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9464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19470" name="图片 29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椭圆 29">
                <a:hlinkClick r:id="rId6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3" name="椭圆 22">
              <a:hlinkClick r:id="rId2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9466" name="图片 3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椭圆 25">
              <a:hlinkClick r:id="rId7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9469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009.hc360.cn/m8/M02/E9/9E/wKhQpVZL9qGEYS1wAAAAABPj0lM439.jpg"/>
          <p:cNvPicPr>
            <a:picLocks noChangeAspect="1" noChangeArrowheads="1"/>
          </p:cNvPicPr>
          <p:nvPr/>
        </p:nvPicPr>
        <p:blipFill>
          <a:blip r:embed="rId1"/>
          <a:srcRect l="13763" t="5557" r="12605" b="5643"/>
          <a:stretch>
            <a:fillRect/>
          </a:stretch>
        </p:blipFill>
        <p:spPr bwMode="auto">
          <a:xfrm>
            <a:off x="1894953" y="1036146"/>
            <a:ext cx="14208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epaper.ahyouth.com/userfiles/image/20091211/02.jpg"/>
          <p:cNvPicPr>
            <a:picLocks noChangeAspect="1" noChangeArrowheads="1"/>
          </p:cNvPicPr>
          <p:nvPr/>
        </p:nvPicPr>
        <p:blipFill>
          <a:blip r:embed="rId2"/>
          <a:srcRect l="8366" t="5708" r="13553" b="5099"/>
          <a:stretch>
            <a:fillRect/>
          </a:stretch>
        </p:blipFill>
        <p:spPr bwMode="auto">
          <a:xfrm>
            <a:off x="3653903" y="482109"/>
            <a:ext cx="16144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http://image.shijiechaoshi.com/goodsimg/1d/f5/bc/fe5a54732c87e38fcd347011a29d7270.jpg"/>
          <p:cNvPicPr>
            <a:picLocks noChangeAspect="1" noChangeArrowheads="1"/>
          </p:cNvPicPr>
          <p:nvPr/>
        </p:nvPicPr>
        <p:blipFill>
          <a:blip r:embed="rId3"/>
          <a:srcRect l="10980" t="10435" r="11690" b="4794"/>
          <a:stretch>
            <a:fillRect/>
          </a:stretch>
        </p:blipFill>
        <p:spPr bwMode="auto">
          <a:xfrm>
            <a:off x="5829824" y="826875"/>
            <a:ext cx="176371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合 18"/>
          <p:cNvGrpSpPr/>
          <p:nvPr/>
        </p:nvGrpSpPr>
        <p:grpSpPr bwMode="auto">
          <a:xfrm>
            <a:off x="1489075" y="3368675"/>
            <a:ext cx="7011988" cy="811213"/>
            <a:chOff x="1516682" y="3523006"/>
            <a:chExt cx="7012812" cy="81142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588728">
              <a:off x="7718068" y="3523006"/>
              <a:ext cx="811426" cy="811426"/>
            </a:xfrm>
            <a:custGeom>
              <a:avLst/>
              <a:gdLst>
                <a:gd name="connsiteX0" fmla="*/ 0 w 1524003"/>
                <a:gd name="connsiteY0" fmla="*/ 0 h 1524003"/>
                <a:gd name="connsiteX1" fmla="*/ 1524003 w 1524003"/>
                <a:gd name="connsiteY1" fmla="*/ 0 h 1524003"/>
                <a:gd name="connsiteX2" fmla="*/ 1524003 w 1524003"/>
                <a:gd name="connsiteY2" fmla="*/ 1524003 h 1524003"/>
                <a:gd name="connsiteX3" fmla="*/ 605424 w 1524003"/>
                <a:gd name="connsiteY3" fmla="*/ 1524003 h 1524003"/>
                <a:gd name="connsiteX4" fmla="*/ 605424 w 1524003"/>
                <a:gd name="connsiteY4" fmla="*/ 1354324 h 1524003"/>
                <a:gd name="connsiteX5" fmla="*/ 0 w 1524003"/>
                <a:gd name="connsiteY5" fmla="*/ 1354324 h 15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3" h="1524003">
                  <a:moveTo>
                    <a:pt x="0" y="0"/>
                  </a:moveTo>
                  <a:lnTo>
                    <a:pt x="1524003" y="0"/>
                  </a:lnTo>
                  <a:lnTo>
                    <a:pt x="1524003" y="1524003"/>
                  </a:lnTo>
                  <a:lnTo>
                    <a:pt x="605424" y="1524003"/>
                  </a:lnTo>
                  <a:lnTo>
                    <a:pt x="605424" y="1354324"/>
                  </a:lnTo>
                  <a:lnTo>
                    <a:pt x="0" y="1354324"/>
                  </a:lnTo>
                  <a:close/>
                </a:path>
              </a:pathLst>
            </a:custGeom>
          </p:spPr>
        </p:pic>
        <p:sp>
          <p:nvSpPr>
            <p:cNvPr id="21" name="矩形 20"/>
            <p:cNvSpPr/>
            <p:nvPr/>
          </p:nvSpPr>
          <p:spPr bwMode="auto">
            <a:xfrm>
              <a:off x="1516682" y="3586523"/>
              <a:ext cx="6314230" cy="524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    大家的书包可真好看啊，里面都装了些什么呢？</a:t>
              </a:r>
              <a:endPara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0487" name="组合 21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20488" name="图片 35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489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20498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7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0490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20496" name="图片 29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9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6" name="椭圆 25">
              <a:hlinkClick r:id="rId5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0492" name="图片 32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椭圆 27">
              <a:hlinkClick r:id="rId10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0495" name="图片 40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95.699pic.com/for_360_sitemap_imgs/004/01/35/83/03.png"/>
          <p:cNvPicPr>
            <a:picLocks noChangeAspect="1" noChangeArrowheads="1"/>
          </p:cNvPicPr>
          <p:nvPr/>
        </p:nvPicPr>
        <p:blipFill>
          <a:blip r:embed="rId1"/>
          <a:srcRect l="13853" t="14990" r="16386" b="16113"/>
          <a:stretch>
            <a:fillRect/>
          </a:stretch>
        </p:blipFill>
        <p:spPr bwMode="auto">
          <a:xfrm>
            <a:off x="3508375" y="1412875"/>
            <a:ext cx="2495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s://p1.ssl.qhimgs1.com/sdr/400__/t013d704773fb4313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1725" y="3570288"/>
            <a:ext cx="10366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 descr="http://img95.699pic.com/for_360_sitemap_imgs/004/01/33/46/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182" y="1702256"/>
            <a:ext cx="1254115" cy="1254115"/>
          </a:xfrm>
          <a:custGeom>
            <a:avLst/>
            <a:gdLst>
              <a:gd name="connsiteX0" fmla="*/ 0 w 1254115"/>
              <a:gd name="connsiteY0" fmla="*/ 0 h 1254115"/>
              <a:gd name="connsiteX1" fmla="*/ 1254115 w 1254115"/>
              <a:gd name="connsiteY1" fmla="*/ 0 h 1254115"/>
              <a:gd name="connsiteX2" fmla="*/ 1254115 w 1254115"/>
              <a:gd name="connsiteY2" fmla="*/ 1254115 h 1254115"/>
              <a:gd name="connsiteX3" fmla="*/ 569808 w 1254115"/>
              <a:gd name="connsiteY3" fmla="*/ 1254115 h 1254115"/>
              <a:gd name="connsiteX4" fmla="*/ 548318 w 1254115"/>
              <a:gd name="connsiteY4" fmla="*/ 1174294 h 1254115"/>
              <a:gd name="connsiteX5" fmla="*/ 0 w 1254115"/>
              <a:gd name="connsiteY5" fmla="*/ 986146 h 12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4115" h="1254115">
                <a:moveTo>
                  <a:pt x="0" y="0"/>
                </a:moveTo>
                <a:lnTo>
                  <a:pt x="1254115" y="0"/>
                </a:lnTo>
                <a:lnTo>
                  <a:pt x="1254115" y="1254115"/>
                </a:lnTo>
                <a:lnTo>
                  <a:pt x="569808" y="1254115"/>
                </a:lnTo>
                <a:lnTo>
                  <a:pt x="548318" y="1174294"/>
                </a:lnTo>
                <a:lnTo>
                  <a:pt x="0" y="986146"/>
                </a:lnTo>
                <a:close/>
              </a:path>
            </a:pathLst>
          </a:custGeom>
          <a:noFill/>
        </p:spPr>
      </p:pic>
      <p:pic>
        <p:nvPicPr>
          <p:cNvPr id="6152" name="Picture 8" descr="https://img.599ku.com/element_min_new_pic/0/83/93/89/b19097fe91c62a218ba0d1d134a2362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6338" y="3000375"/>
            <a:ext cx="116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http://pic.90sheji.com/design/01/99/24/47/5a31126ec70bd.png!/fh/465/quality/90/unsharp/true/compress/true/canvas/610x465a0a0/cvscolor/FFFFFFF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9675" y="3311525"/>
            <a:ext cx="714375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http://img95.699pic.com/for_360_sitemap_imgs/004/01/29/24/97.png"/>
          <p:cNvPicPr>
            <a:picLocks noChangeAspect="1" noChangeArrowheads="1"/>
          </p:cNvPicPr>
          <p:nvPr/>
        </p:nvPicPr>
        <p:blipFill>
          <a:blip r:embed="rId6"/>
          <a:srcRect l="12698" t="13728" r="5249" b="12450"/>
          <a:stretch>
            <a:fillRect/>
          </a:stretch>
        </p:blipFill>
        <p:spPr bwMode="auto">
          <a:xfrm>
            <a:off x="2428875" y="3979863"/>
            <a:ext cx="935038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http://img95.699pic.com/for_360_sitemap_imgs/004/01/15/83/49.png"/>
          <p:cNvPicPr>
            <a:picLocks noChangeAspect="1" noChangeArrowheads="1"/>
          </p:cNvPicPr>
          <p:nvPr/>
        </p:nvPicPr>
        <p:blipFill>
          <a:blip r:embed="rId7"/>
          <a:srcRect l="11098" t="20341" r="12743" b="19176"/>
          <a:stretch>
            <a:fillRect/>
          </a:stretch>
        </p:blipFill>
        <p:spPr bwMode="auto">
          <a:xfrm>
            <a:off x="7559675" y="2030413"/>
            <a:ext cx="6858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http://img95.699pic.com/for_360_sitemap_imgs/004/01/16/16/40.png"/>
          <p:cNvPicPr>
            <a:picLocks noChangeAspect="1" noChangeArrowheads="1"/>
          </p:cNvPicPr>
          <p:nvPr/>
        </p:nvPicPr>
        <p:blipFill>
          <a:blip r:embed="rId8"/>
          <a:srcRect l="7787" t="34370" r="5174" b="15941"/>
          <a:stretch>
            <a:fillRect/>
          </a:stretch>
        </p:blipFill>
        <p:spPr bwMode="auto">
          <a:xfrm>
            <a:off x="4279900" y="4144963"/>
            <a:ext cx="10922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组合 7"/>
          <p:cNvGrpSpPr/>
          <p:nvPr/>
        </p:nvGrpSpPr>
        <p:grpSpPr bwMode="auto">
          <a:xfrm>
            <a:off x="1176338" y="228600"/>
            <a:ext cx="6919912" cy="1492250"/>
            <a:chOff x="1247634" y="632460"/>
            <a:chExt cx="6920662" cy="149113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9"/>
            <a:srcRect l="7971" t="9597" r="33304" b="37032"/>
            <a:stretch>
              <a:fillRect/>
            </a:stretch>
          </p:blipFill>
          <p:spPr>
            <a:xfrm>
              <a:off x="1247634" y="632460"/>
              <a:ext cx="894999" cy="813373"/>
            </a:xfrm>
            <a:prstGeom prst="ellipse">
              <a:avLst/>
            </a:prstGeom>
          </p:spPr>
        </p:pic>
        <p:sp>
          <p:nvSpPr>
            <p:cNvPr id="26" name="文本框 9"/>
            <p:cNvSpPr txBox="1">
              <a:spLocks noChangeArrowheads="1"/>
            </p:cNvSpPr>
            <p:nvPr/>
          </p:nvSpPr>
          <p:spPr bwMode="auto">
            <a:xfrm>
              <a:off x="2143081" y="753020"/>
              <a:ext cx="6025215" cy="13705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1" fontAlgn="auto" hangingPunct="1">
                <a:lnSpc>
                  <a:spcPct val="13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上学的时候，哪些东西应该放进书包里呢？</a:t>
              </a:r>
              <a:endPara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1515" name="组合 26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21519" name="图片 35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20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21529" name="图片 26">
                <a:hlinkClick r:id="rId1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椭圆 39">
                <a:hlinkClick r:id="rId12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1521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21527" name="图片 29">
                <a:hlinkClick r:id="rId1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椭圆 37">
                <a:hlinkClick r:id="rId14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2" name="椭圆 31">
              <a:hlinkClick r:id="rId10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1523" name="图片 32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椭圆 33">
              <a:hlinkClick r:id="rId15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1526" name="图片 40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6" name="组合 5"/>
          <p:cNvGrpSpPr/>
          <p:nvPr/>
        </p:nvGrpSpPr>
        <p:grpSpPr bwMode="auto">
          <a:xfrm>
            <a:off x="7729538" y="4556125"/>
            <a:ext cx="1176337" cy="369888"/>
            <a:chOff x="7729946" y="4556534"/>
            <a:chExt cx="1176271" cy="369332"/>
          </a:xfrm>
        </p:grpSpPr>
        <p:sp>
          <p:nvSpPr>
            <p:cNvPr id="3" name="箭头: 手杖形 2">
              <a:hlinkClick r:id="rId18" action="ppaction://hlinksldjump"/>
            </p:cNvPr>
            <p:cNvSpPr/>
            <p:nvPr/>
          </p:nvSpPr>
          <p:spPr>
            <a:xfrm>
              <a:off x="8598259" y="4642130"/>
              <a:ext cx="307958" cy="259959"/>
            </a:xfrm>
            <a:prstGeom prst="uturnArrow">
              <a:avLst>
                <a:gd name="adj1" fmla="val 2231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518" name="文本框 3">
              <a:hlinkClick r:id="rId1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29946" y="4556534"/>
              <a:ext cx="919932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下一页</a:t>
              </a:r>
              <a:endPara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5679E-6 L 0.27674 -0.191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-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14913 -0.3410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2099E-6 L -0.26511 -0.3040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5802E-6 L -0.39497 0.0635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4"/>
          <p:cNvGrpSpPr/>
          <p:nvPr/>
        </p:nvGrpSpPr>
        <p:grpSpPr bwMode="auto">
          <a:xfrm>
            <a:off x="1158875" y="255588"/>
            <a:ext cx="5745163" cy="1235075"/>
            <a:chOff x="1592580" y="998985"/>
            <a:chExt cx="6061755" cy="1233676"/>
          </a:xfrm>
        </p:grpSpPr>
        <p:pic>
          <p:nvPicPr>
            <p:cNvPr id="22551" name="图片 2"/>
            <p:cNvPicPr>
              <a:picLocks noChangeAspect="1" noChangeArrowheads="1"/>
            </p:cNvPicPr>
            <p:nvPr/>
          </p:nvPicPr>
          <p:blipFill>
            <a:blip r:embed="rId1"/>
            <a:srcRect l="19600" t="10719" r="7120" b="12000"/>
            <a:stretch>
              <a:fillRect/>
            </a:stretch>
          </p:blipFill>
          <p:spPr bwMode="auto">
            <a:xfrm>
              <a:off x="1592580" y="998985"/>
              <a:ext cx="1169821" cy="123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2" name="文本框 3"/>
            <p:cNvSpPr txBox="1">
              <a:spLocks noChangeArrowheads="1"/>
            </p:cNvSpPr>
            <p:nvPr/>
          </p:nvSpPr>
          <p:spPr bwMode="auto">
            <a:xfrm>
              <a:off x="2762401" y="1459246"/>
              <a:ext cx="4891934" cy="7316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你会整理自己的书包吗？</a:t>
              </a:r>
              <a:endParaRPr kumimoji="1"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6729413" y="873125"/>
            <a:ext cx="2179637" cy="3235325"/>
            <a:chOff x="6498150" y="42714"/>
            <a:chExt cx="2179637" cy="3235660"/>
          </a:xfrm>
        </p:grpSpPr>
        <p:grpSp>
          <p:nvGrpSpPr>
            <p:cNvPr id="22547" name="组合 6"/>
            <p:cNvGrpSpPr/>
            <p:nvPr/>
          </p:nvGrpSpPr>
          <p:grpSpPr bwMode="auto">
            <a:xfrm>
              <a:off x="6498150" y="42714"/>
              <a:ext cx="2179637" cy="3235660"/>
              <a:chOff x="6419850" y="42713"/>
              <a:chExt cx="2179637" cy="3235660"/>
            </a:xfrm>
          </p:grpSpPr>
          <p:pic>
            <p:nvPicPr>
              <p:cNvPr id="22549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2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50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2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651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矩形 19"/>
            <p:cNvSpPr/>
            <p:nvPr/>
          </p:nvSpPr>
          <p:spPr bwMode="auto">
            <a:xfrm>
              <a:off x="7369687" y="1978077"/>
              <a:ext cx="449263" cy="5239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我会整理书包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2534" name="组合 24"/>
          <p:cNvGrpSpPr/>
          <p:nvPr/>
        </p:nvGrpSpPr>
        <p:grpSpPr bwMode="auto">
          <a:xfrm>
            <a:off x="147638" y="2089150"/>
            <a:ext cx="871537" cy="2800350"/>
            <a:chOff x="147498" y="2089283"/>
            <a:chExt cx="872193" cy="2799854"/>
          </a:xfrm>
        </p:grpSpPr>
        <p:pic>
          <p:nvPicPr>
            <p:cNvPr id="22535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93075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536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22545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5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2537" name="组合 28"/>
            <p:cNvGrpSpPr/>
            <p:nvPr/>
          </p:nvGrpSpPr>
          <p:grpSpPr bwMode="auto">
            <a:xfrm>
              <a:off x="147498" y="3539252"/>
              <a:ext cx="511037" cy="511284"/>
              <a:chOff x="161112" y="3767026"/>
              <a:chExt cx="511245" cy="511245"/>
            </a:xfrm>
          </p:grpSpPr>
          <p:pic>
            <p:nvPicPr>
              <p:cNvPr id="22543" name="图片 29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椭圆 34">
                <a:hlinkClick r:id="rId7" action="ppaction://hlinksldjump"/>
              </p:cNvPr>
              <p:cNvSpPr/>
              <p:nvPr/>
            </p:nvSpPr>
            <p:spPr bwMode="auto">
              <a:xfrm>
                <a:off x="296205" y="3864588"/>
                <a:ext cx="241580" cy="2428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9" name="椭圆 28">
              <a:hlinkClick r:id="rId3" action="ppaction://hlinksldjump"/>
            </p:cNvPr>
            <p:cNvSpPr/>
            <p:nvPr/>
          </p:nvSpPr>
          <p:spPr bwMode="auto">
            <a:xfrm>
              <a:off x="282537" y="3027330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2539" name="图片 3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椭圆 30">
              <a:hlinkClick r:id="rId8" action="ppaction://hlinksldjump"/>
            </p:cNvPr>
            <p:cNvSpPr/>
            <p:nvPr/>
          </p:nvSpPr>
          <p:spPr bwMode="auto">
            <a:xfrm>
              <a:off x="282537" y="2424187"/>
              <a:ext cx="241482" cy="242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606630" y="2089283"/>
              <a:ext cx="413061" cy="2476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爱新书，爱书包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2542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679066" y="465619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我会整理书包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6134" y="1675361"/>
            <a:ext cx="5047904" cy="3093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2"/>
          <p:cNvGrpSpPr/>
          <p:nvPr/>
        </p:nvGrpSpPr>
        <p:grpSpPr bwMode="auto">
          <a:xfrm>
            <a:off x="147638" y="2089150"/>
            <a:ext cx="871537" cy="2573338"/>
            <a:chOff x="147498" y="2089283"/>
            <a:chExt cx="872193" cy="2572693"/>
          </a:xfrm>
        </p:grpSpPr>
        <p:pic>
          <p:nvPicPr>
            <p:cNvPr id="23559" name="图片 29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934097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3539252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61" name="组合 25"/>
            <p:cNvGrpSpPr/>
            <p:nvPr/>
          </p:nvGrpSpPr>
          <p:grpSpPr bwMode="auto">
            <a:xfrm>
              <a:off x="147498" y="4150692"/>
              <a:ext cx="511037" cy="511284"/>
              <a:chOff x="161112" y="3767026"/>
              <a:chExt cx="511245" cy="511245"/>
            </a:xfrm>
          </p:grpSpPr>
          <p:pic>
            <p:nvPicPr>
              <p:cNvPr id="23568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5" action="ppaction://hlinksldjump"/>
              </p:cNvPr>
              <p:cNvSpPr/>
              <p:nvPr/>
            </p:nvSpPr>
            <p:spPr bwMode="auto">
              <a:xfrm>
                <a:off x="296205" y="3864068"/>
                <a:ext cx="241580" cy="2428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4" name="椭圆 33">
              <a:hlinkClick r:id="rId3" action="ppaction://hlinksldjump"/>
            </p:cNvPr>
            <p:cNvSpPr/>
            <p:nvPr/>
          </p:nvSpPr>
          <p:spPr bwMode="auto">
            <a:xfrm>
              <a:off x="282537" y="3636708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椭圆 31">
              <a:hlinkClick r:id="rId1" action="ppaction://hlinksldjump"/>
            </p:cNvPr>
            <p:cNvSpPr/>
            <p:nvPr/>
          </p:nvSpPr>
          <p:spPr bwMode="auto">
            <a:xfrm>
              <a:off x="282537" y="3027261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3564" name="图片 3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椭圆 20">
              <a:hlinkClick r:id="rId6" action="ppaction://hlinksldjump"/>
            </p:cNvPr>
            <p:cNvSpPr/>
            <p:nvPr/>
          </p:nvSpPr>
          <p:spPr bwMode="auto">
            <a:xfrm>
              <a:off x="282537" y="2424162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089283"/>
              <a:ext cx="413061" cy="24758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板书设计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3567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79068" y="417632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87313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板书设计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260600" y="1139825"/>
            <a:ext cx="506413" cy="3108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kumimoji="1" lang="zh-CN" altLang="en-US" sz="2800" b="1">
                <a:latin typeface="黑体" panose="02010609060101010101" charset="-122"/>
                <a:ea typeface="黑体" panose="02010609060101010101" charset="-122"/>
              </a:rPr>
              <a:t>开开心心上学去</a:t>
            </a:r>
            <a:endParaRPr kumimoji="1"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3259138" y="1728788"/>
            <a:ext cx="3041650" cy="690562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上学啦，真高兴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3259138" y="2974975"/>
            <a:ext cx="3041650" cy="690563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爱新书，爱书包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6835775" y="973138"/>
            <a:ext cx="2179638" cy="2901950"/>
            <a:chOff x="6498150" y="42714"/>
            <a:chExt cx="2179637" cy="2902100"/>
          </a:xfrm>
        </p:grpSpPr>
        <p:grpSp>
          <p:nvGrpSpPr>
            <p:cNvPr id="6149" name="组合 6"/>
            <p:cNvGrpSpPr/>
            <p:nvPr/>
          </p:nvGrpSpPr>
          <p:grpSpPr bwMode="auto">
            <a:xfrm>
              <a:off x="6498150" y="42714"/>
              <a:ext cx="2179637" cy="2902100"/>
              <a:chOff x="6419850" y="42713"/>
              <a:chExt cx="2179637" cy="2902100"/>
            </a:xfrm>
          </p:grpSpPr>
          <p:pic>
            <p:nvPicPr>
              <p:cNvPr id="6151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2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11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矩形 3"/>
            <p:cNvSpPr/>
            <p:nvPr/>
          </p:nvSpPr>
          <p:spPr bwMode="auto">
            <a:xfrm>
              <a:off x="7369688" y="1709675"/>
              <a:ext cx="449262" cy="5239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上学歌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5" name="上学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5015" y="809442"/>
            <a:ext cx="6312760" cy="352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1"/>
          <p:cNvGrpSpPr/>
          <p:nvPr/>
        </p:nvGrpSpPr>
        <p:grpSpPr bwMode="auto">
          <a:xfrm>
            <a:off x="147638" y="2089150"/>
            <a:ext cx="871537" cy="2573338"/>
            <a:chOff x="147498" y="2089283"/>
            <a:chExt cx="872193" cy="2572693"/>
          </a:xfrm>
        </p:grpSpPr>
        <p:pic>
          <p:nvPicPr>
            <p:cNvPr id="24581" name="图片 29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3539252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4150692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图片 2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934097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椭圆 35">
              <a:hlinkClick r:id="rId3" action="ppaction://hlinksldjump"/>
            </p:cNvPr>
            <p:cNvSpPr/>
            <p:nvPr/>
          </p:nvSpPr>
          <p:spPr bwMode="auto">
            <a:xfrm>
              <a:off x="282537" y="4247742"/>
              <a:ext cx="241482" cy="24282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椭圆 33">
              <a:hlinkClick r:id="rId1" action="ppaction://hlinksldjump"/>
            </p:cNvPr>
            <p:cNvSpPr/>
            <p:nvPr/>
          </p:nvSpPr>
          <p:spPr bwMode="auto">
            <a:xfrm>
              <a:off x="282537" y="3636708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椭圆 31">
              <a:hlinkClick r:id="rId5" action="ppaction://hlinksldjump"/>
            </p:cNvPr>
            <p:cNvSpPr/>
            <p:nvPr/>
          </p:nvSpPr>
          <p:spPr bwMode="auto">
            <a:xfrm>
              <a:off x="282537" y="3027261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4587" name="图片 3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3268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椭圆 20">
              <a:hlinkClick r:id="rId6" action="ppaction://hlinksldjump"/>
            </p:cNvPr>
            <p:cNvSpPr/>
            <p:nvPr/>
          </p:nvSpPr>
          <p:spPr bwMode="auto">
            <a:xfrm>
              <a:off x="282537" y="2424162"/>
              <a:ext cx="241482" cy="24282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089283"/>
              <a:ext cx="413061" cy="24758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课后作业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4590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79068" y="417632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87313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课后作业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1349375" y="1714500"/>
            <a:ext cx="7002463" cy="1922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和爸爸妈妈一起给书本包上好看的书皮。注意使用剪刀等锋利的工具时，要请求大人协助。</a:t>
            </a:r>
            <a:endParaRPr kumimoji="1"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35"/>
          <p:cNvGrpSpPr/>
          <p:nvPr/>
        </p:nvGrpSpPr>
        <p:grpSpPr bwMode="auto">
          <a:xfrm>
            <a:off x="923925" y="1246188"/>
            <a:ext cx="3805238" cy="947737"/>
            <a:chOff x="1059651" y="1455419"/>
            <a:chExt cx="3806710" cy="947273"/>
          </a:xfrm>
        </p:grpSpPr>
        <p:grpSp>
          <p:nvGrpSpPr>
            <p:cNvPr id="7187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7189" name="图片 22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文本框 6">
                <a:hlinkClick r:id="rId1" action="ppaction://hlinksldjump"/>
              </p:cNvPr>
              <p:cNvSpPr txBox="1"/>
              <p:nvPr/>
            </p:nvSpPr>
            <p:spPr>
              <a:xfrm>
                <a:off x="1171371" y="1959082"/>
                <a:ext cx="422438" cy="5220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1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88" name="文本框 13">
              <a:hlinkClick r:id="rId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783052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上学啦，真高兴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171" name="文本框 2"/>
          <p:cNvSpPr txBox="1">
            <a:spLocks noChangeArrowheads="1"/>
          </p:cNvSpPr>
          <p:nvPr/>
        </p:nvSpPr>
        <p:spPr bwMode="auto">
          <a:xfrm>
            <a:off x="3641725" y="247650"/>
            <a:ext cx="1858963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目 录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172" name="组合 35"/>
          <p:cNvGrpSpPr/>
          <p:nvPr/>
        </p:nvGrpSpPr>
        <p:grpSpPr bwMode="auto">
          <a:xfrm>
            <a:off x="923925" y="2546350"/>
            <a:ext cx="3805238" cy="947738"/>
            <a:chOff x="1059651" y="1455419"/>
            <a:chExt cx="3806710" cy="947273"/>
          </a:xfrm>
        </p:grpSpPr>
        <p:grpSp>
          <p:nvGrpSpPr>
            <p:cNvPr id="7183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7185" name="图片 22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文本框 12">
                <a:hlinkClick r:id="rId3" action="ppaction://hlinksldjump"/>
              </p:cNvPr>
              <p:cNvSpPr txBox="1"/>
              <p:nvPr/>
            </p:nvSpPr>
            <p:spPr>
              <a:xfrm>
                <a:off x="1171371" y="1959082"/>
                <a:ext cx="422438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2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84" name="文本框 13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783052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爱新书，爱书包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173" name="组合 35"/>
          <p:cNvGrpSpPr/>
          <p:nvPr/>
        </p:nvGrpSpPr>
        <p:grpSpPr bwMode="auto">
          <a:xfrm>
            <a:off x="5000625" y="1246188"/>
            <a:ext cx="2689225" cy="947737"/>
            <a:chOff x="1059651" y="1455419"/>
            <a:chExt cx="2691213" cy="947273"/>
          </a:xfrm>
        </p:grpSpPr>
        <p:grpSp>
          <p:nvGrpSpPr>
            <p:cNvPr id="7179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7181" name="图片 2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文本框 17">
                <a:hlinkClick r:id="rId4" action="ppaction://hlinksldjump"/>
              </p:cNvPr>
              <p:cNvSpPr txBox="1"/>
              <p:nvPr/>
            </p:nvSpPr>
            <p:spPr>
              <a:xfrm>
                <a:off x="1171504" y="1959082"/>
                <a:ext cx="422587" cy="5220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3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80" name="文本框 1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4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板书设计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174" name="组合 35"/>
          <p:cNvGrpSpPr/>
          <p:nvPr/>
        </p:nvGrpSpPr>
        <p:grpSpPr bwMode="auto">
          <a:xfrm>
            <a:off x="5000625" y="2546350"/>
            <a:ext cx="2689225" cy="947738"/>
            <a:chOff x="1059651" y="1455419"/>
            <a:chExt cx="2691214" cy="947273"/>
          </a:xfrm>
        </p:grpSpPr>
        <p:grpSp>
          <p:nvGrpSpPr>
            <p:cNvPr id="7175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7177" name="图片 22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文本框 22">
                <a:hlinkClick r:id="rId5" action="ppaction://hlinksldjump"/>
              </p:cNvPr>
              <p:cNvSpPr txBox="1"/>
              <p:nvPr/>
            </p:nvSpPr>
            <p:spPr>
              <a:xfrm>
                <a:off x="1171504" y="1959082"/>
                <a:ext cx="422587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4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76" name="文本框 13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5" cy="5229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课后作业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8202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8214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8203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8212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8204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8210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8205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8208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椭圆 20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8207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87313"/>
            <a:ext cx="27098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上学啦，真高兴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889441" y="1569244"/>
            <a:ext cx="590867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小朋友们，经过了漫长的假期，你们现在已经正式成为了一名</a:t>
            </a:r>
            <a:r>
              <a:rPr lang="zh-CN" alt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小学生</a:t>
            </a: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。</a:t>
            </a:r>
            <a:endParaRPr lang="zh-CN" altLang="en-US" sz="32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sp>
        <p:nvSpPr>
          <p:cNvPr id="30" name="文本框 9"/>
          <p:cNvSpPr txBox="1">
            <a:spLocks noChangeArrowheads="1"/>
          </p:cNvSpPr>
          <p:nvPr/>
        </p:nvSpPr>
        <p:spPr bwMode="auto">
          <a:xfrm>
            <a:off x="1889440" y="3112453"/>
            <a:ext cx="5908675" cy="1281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开学第一天，爸爸妈妈对你说了些什么呢？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9223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9235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椭圆 47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9224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9233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椭圆 45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9225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9231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椭圆 43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9226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9229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椭圆 41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9228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199313" y="1223452"/>
            <a:ext cx="1365250" cy="9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: 圆角 33"/>
          <p:cNvSpPr/>
          <p:nvPr/>
        </p:nvSpPr>
        <p:spPr bwMode="auto">
          <a:xfrm>
            <a:off x="1190625" y="1023938"/>
            <a:ext cx="5722938" cy="1303337"/>
          </a:xfrm>
          <a:prstGeom prst="roundRect">
            <a:avLst>
              <a:gd name="adj" fmla="val 131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你以后就是大孩子了，要更加听话懂事，做一个乖孩子。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190625" y="2700856"/>
            <a:ext cx="1455738" cy="148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: 圆角 33"/>
          <p:cNvSpPr/>
          <p:nvPr/>
        </p:nvSpPr>
        <p:spPr bwMode="auto">
          <a:xfrm>
            <a:off x="2751138" y="2855913"/>
            <a:ext cx="5721350" cy="1303337"/>
          </a:xfrm>
          <a:prstGeom prst="roundRect">
            <a:avLst>
              <a:gd name="adj" fmla="val 1314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在学校里要听老师的话，好好学习，和其他同学交朋友。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10253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10265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椭圆 43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0254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10263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椭圆 41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0255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10261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椭圆 39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0256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10259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椭圆 37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0258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组合 21"/>
          <p:cNvGrpSpPr/>
          <p:nvPr/>
        </p:nvGrpSpPr>
        <p:grpSpPr bwMode="auto">
          <a:xfrm>
            <a:off x="1543050" y="377825"/>
            <a:ext cx="5829300" cy="811213"/>
            <a:chOff x="2401276" y="3490373"/>
            <a:chExt cx="5829096" cy="81142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1588728">
              <a:off x="7418946" y="3490373"/>
              <a:ext cx="811426" cy="811426"/>
            </a:xfrm>
            <a:custGeom>
              <a:avLst/>
              <a:gdLst>
                <a:gd name="connsiteX0" fmla="*/ 0 w 1524003"/>
                <a:gd name="connsiteY0" fmla="*/ 0 h 1524003"/>
                <a:gd name="connsiteX1" fmla="*/ 1524003 w 1524003"/>
                <a:gd name="connsiteY1" fmla="*/ 0 h 1524003"/>
                <a:gd name="connsiteX2" fmla="*/ 1524003 w 1524003"/>
                <a:gd name="connsiteY2" fmla="*/ 1524003 h 1524003"/>
                <a:gd name="connsiteX3" fmla="*/ 605424 w 1524003"/>
                <a:gd name="connsiteY3" fmla="*/ 1524003 h 1524003"/>
                <a:gd name="connsiteX4" fmla="*/ 605424 w 1524003"/>
                <a:gd name="connsiteY4" fmla="*/ 1354324 h 1524003"/>
                <a:gd name="connsiteX5" fmla="*/ 0 w 1524003"/>
                <a:gd name="connsiteY5" fmla="*/ 1354324 h 15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3" h="1524003">
                  <a:moveTo>
                    <a:pt x="0" y="0"/>
                  </a:moveTo>
                  <a:lnTo>
                    <a:pt x="1524003" y="0"/>
                  </a:lnTo>
                  <a:lnTo>
                    <a:pt x="1524003" y="1524003"/>
                  </a:lnTo>
                  <a:lnTo>
                    <a:pt x="605424" y="1524003"/>
                  </a:lnTo>
                  <a:lnTo>
                    <a:pt x="605424" y="1354324"/>
                  </a:lnTo>
                  <a:lnTo>
                    <a:pt x="0" y="1354324"/>
                  </a:lnTo>
                  <a:close/>
                </a:path>
              </a:pathLst>
            </a:custGeom>
          </p:spPr>
        </p:pic>
        <p:sp>
          <p:nvSpPr>
            <p:cNvPr id="24" name="矩形 23"/>
            <p:cNvSpPr/>
            <p:nvPr/>
          </p:nvSpPr>
          <p:spPr bwMode="auto">
            <a:xfrm>
              <a:off x="2401276" y="3587236"/>
              <a:ext cx="5124271" cy="524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    小学是什么样子的？和幼儿园有什么不一样的呢？</a:t>
              </a:r>
              <a:endPara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6965950" y="736600"/>
            <a:ext cx="2179638" cy="4040188"/>
            <a:chOff x="6498150" y="42714"/>
            <a:chExt cx="2179637" cy="4041380"/>
          </a:xfrm>
        </p:grpSpPr>
        <p:grpSp>
          <p:nvGrpSpPr>
            <p:cNvPr id="10247" name="组合 6"/>
            <p:cNvGrpSpPr/>
            <p:nvPr/>
          </p:nvGrpSpPr>
          <p:grpSpPr bwMode="auto">
            <a:xfrm>
              <a:off x="6498150" y="42714"/>
              <a:ext cx="2179637" cy="4041380"/>
              <a:chOff x="6419850" y="42713"/>
              <a:chExt cx="2179637" cy="4041380"/>
            </a:xfrm>
          </p:grpSpPr>
          <p:pic>
            <p:nvPicPr>
              <p:cNvPr id="10249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0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0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0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2456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" name="矩形 26"/>
            <p:cNvSpPr/>
            <p:nvPr/>
          </p:nvSpPr>
          <p:spPr bwMode="auto">
            <a:xfrm>
              <a:off x="7369688" y="2337329"/>
              <a:ext cx="449262" cy="522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小学和幼儿园的区别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" name="小学和幼儿园的区别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5888" y="1495601"/>
            <a:ext cx="6053117" cy="341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11274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11286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椭圆 50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1275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11284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椭圆 48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1276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11282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椭圆 46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1277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11280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椭圆 44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1279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2" descr="http://pic.baike.soso.com/p/20131014/20131014094123-1406910857.jpg"/>
          <p:cNvPicPr>
            <a:picLocks noChangeAspect="1" noChangeArrowheads="1"/>
          </p:cNvPicPr>
          <p:nvPr/>
        </p:nvPicPr>
        <p:blipFill rotWithShape="1">
          <a:blip r:embed="rId9"/>
          <a:srcRect t="11493" b="6036"/>
          <a:stretch>
            <a:fillRect/>
          </a:stretch>
        </p:blipFill>
        <p:spPr bwMode="auto">
          <a:xfrm>
            <a:off x="1631958" y="457845"/>
            <a:ext cx="2749239" cy="1700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4" descr="http://news.66wz.com/pic/003/006/604/00300660486_eb09b10c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65566" y="457845"/>
            <a:ext cx="2550749" cy="1700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4" name="组合 33"/>
          <p:cNvGrpSpPr/>
          <p:nvPr/>
        </p:nvGrpSpPr>
        <p:grpSpPr bwMode="auto">
          <a:xfrm>
            <a:off x="1121976" y="2327275"/>
            <a:ext cx="7364799" cy="2351088"/>
            <a:chOff x="1121630" y="2326876"/>
            <a:chExt cx="7364759" cy="2351846"/>
          </a:xfrm>
        </p:grpSpPr>
        <p:grpSp>
          <p:nvGrpSpPr>
            <p:cNvPr id="11270" name="组合 1"/>
            <p:cNvGrpSpPr/>
            <p:nvPr/>
          </p:nvGrpSpPr>
          <p:grpSpPr bwMode="auto">
            <a:xfrm>
              <a:off x="1121630" y="2326876"/>
              <a:ext cx="7364759" cy="2351846"/>
              <a:chOff x="1779738" y="2710650"/>
              <a:chExt cx="7364759" cy="2351846"/>
            </a:xfrm>
          </p:grpSpPr>
          <p:pic>
            <p:nvPicPr>
              <p:cNvPr id="11272" name="图片 27"/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1779738" y="2710650"/>
                <a:ext cx="797698" cy="822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图文框 38"/>
              <p:cNvSpPr/>
              <p:nvPr/>
            </p:nvSpPr>
            <p:spPr>
              <a:xfrm>
                <a:off x="1811875" y="3533241"/>
                <a:ext cx="7332622" cy="1529255"/>
              </a:xfrm>
              <a:prstGeom prst="frame">
                <a:avLst>
                  <a:gd name="adj1" fmla="val 5652"/>
                </a:avLst>
              </a:prstGeom>
              <a:solidFill>
                <a:srgbClr val="F39880"/>
              </a:solidFill>
              <a:ln>
                <a:solidFill>
                  <a:srgbClr val="F398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 bwMode="auto">
            <a:xfrm>
              <a:off x="1250603" y="3333674"/>
              <a:ext cx="7161174" cy="1105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    我还知道，幼儿园很小，小学却很大；我们在幼儿园里玩耍，在小学里要学习。</a:t>
              </a:r>
              <a:endPara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12305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12317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椭圆 44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2306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12315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椭圆 42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2307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12313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椭圆 40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2308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12311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椭圆 38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2310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组合 4"/>
          <p:cNvGrpSpPr/>
          <p:nvPr/>
        </p:nvGrpSpPr>
        <p:grpSpPr bwMode="auto">
          <a:xfrm>
            <a:off x="1120775" y="260350"/>
            <a:ext cx="6691313" cy="1373188"/>
            <a:chOff x="1592580" y="998985"/>
            <a:chExt cx="7061138" cy="1371128"/>
          </a:xfrm>
        </p:grpSpPr>
        <p:pic>
          <p:nvPicPr>
            <p:cNvPr id="12303" name="图片 2"/>
            <p:cNvPicPr>
              <a:picLocks noChangeAspect="1" noChangeArrowheads="1"/>
            </p:cNvPicPr>
            <p:nvPr/>
          </p:nvPicPr>
          <p:blipFill>
            <a:blip r:embed="rId9"/>
            <a:srcRect l="19600" t="10719" r="7120" b="12000"/>
            <a:stretch>
              <a:fillRect/>
            </a:stretch>
          </p:blipFill>
          <p:spPr bwMode="auto">
            <a:xfrm>
              <a:off x="1592580" y="998985"/>
              <a:ext cx="1169821" cy="1233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4" name="文本框 3"/>
            <p:cNvSpPr txBox="1">
              <a:spLocks noChangeArrowheads="1"/>
            </p:cNvSpPr>
            <p:nvPr/>
          </p:nvSpPr>
          <p:spPr bwMode="auto">
            <a:xfrm>
              <a:off x="2762401" y="998985"/>
              <a:ext cx="5891317" cy="13711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开学第一天，王晓很兴奋，小妹却很害怕，怎么会这样呢？</a:t>
              </a:r>
              <a:endParaRPr kumimoji="1"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10"/>
          <a:srcRect t="5255" b="5255"/>
          <a:stretch>
            <a:fillRect/>
          </a:stretch>
        </p:blipFill>
        <p:spPr bwMode="auto">
          <a:xfrm>
            <a:off x="1179175" y="2740637"/>
            <a:ext cx="1064514" cy="89029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31" name="组合 30"/>
          <p:cNvGrpSpPr/>
          <p:nvPr/>
        </p:nvGrpSpPr>
        <p:grpSpPr bwMode="auto">
          <a:xfrm>
            <a:off x="2052458" y="1572494"/>
            <a:ext cx="5143500" cy="1484312"/>
            <a:chOff x="1675287" y="1664157"/>
            <a:chExt cx="5143500" cy="1484248"/>
          </a:xfrm>
        </p:grpSpPr>
        <p:sp>
          <p:nvSpPr>
            <p:cNvPr id="32" name="云形标注 3"/>
            <p:cNvSpPr/>
            <p:nvPr/>
          </p:nvSpPr>
          <p:spPr>
            <a:xfrm>
              <a:off x="1675287" y="1664157"/>
              <a:ext cx="5143500" cy="1484248"/>
            </a:xfrm>
            <a:prstGeom prst="cloudCallout">
              <a:avLst>
                <a:gd name="adj1" fmla="val -46463"/>
                <a:gd name="adj2" fmla="val 4528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302" name="文本框 3"/>
            <p:cNvSpPr txBox="1">
              <a:spLocks noChangeArrowheads="1"/>
            </p:cNvSpPr>
            <p:nvPr/>
          </p:nvSpPr>
          <p:spPr bwMode="auto">
            <a:xfrm>
              <a:off x="2009787" y="1798137"/>
              <a:ext cx="4627234" cy="10588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600" b="1">
                  <a:latin typeface="楷体" panose="02010609060101010101" pitchFamily="49" charset="-122"/>
                  <a:ea typeface="楷体" panose="02010609060101010101" pitchFamily="49" charset="-122"/>
                </a:rPr>
                <a:t>    我不想去一个陌生的地方，那里的人我都不认识</a:t>
              </a:r>
              <a:r>
                <a:rPr lang="en-US" altLang="zh-CN" sz="2600" b="1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en-US" altLang="zh-CN" sz="2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4495800" y="2938463"/>
            <a:ext cx="4338638" cy="1400175"/>
            <a:chOff x="3253740" y="3165478"/>
            <a:chExt cx="4339170" cy="1400306"/>
          </a:xfrm>
        </p:grpSpPr>
        <p:sp>
          <p:nvSpPr>
            <p:cNvPr id="35" name="云形标注 31"/>
            <p:cNvSpPr/>
            <p:nvPr/>
          </p:nvSpPr>
          <p:spPr>
            <a:xfrm>
              <a:off x="3253740" y="3165478"/>
              <a:ext cx="4339170" cy="1400306"/>
            </a:xfrm>
            <a:prstGeom prst="cloudCallout">
              <a:avLst>
                <a:gd name="adj1" fmla="val 32838"/>
                <a:gd name="adj2" fmla="val -6322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300" name="文本框 3"/>
            <p:cNvSpPr txBox="1">
              <a:spLocks noChangeArrowheads="1"/>
            </p:cNvSpPr>
            <p:nvPr/>
          </p:nvSpPr>
          <p:spPr bwMode="auto">
            <a:xfrm>
              <a:off x="3413760" y="3283708"/>
              <a:ext cx="3921018" cy="10525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我可以认识很多新朋友了，还能学到新知识！</a:t>
              </a:r>
              <a:endPara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2" name="文本框 9"/>
          <p:cNvSpPr txBox="1">
            <a:spLocks noChangeArrowheads="1"/>
          </p:cNvSpPr>
          <p:nvPr/>
        </p:nvSpPr>
        <p:spPr bwMode="auto">
          <a:xfrm>
            <a:off x="1232535" y="4183221"/>
            <a:ext cx="5038725" cy="731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你们也会有这样的想法吗？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43770" y="1795307"/>
            <a:ext cx="950791" cy="892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41"/>
          <p:cNvGrpSpPr/>
          <p:nvPr/>
        </p:nvGrpSpPr>
        <p:grpSpPr bwMode="auto">
          <a:xfrm>
            <a:off x="147638" y="2089150"/>
            <a:ext cx="871537" cy="2800350"/>
            <a:chOff x="84912" y="1057579"/>
            <a:chExt cx="872548" cy="2799643"/>
          </a:xfrm>
        </p:grpSpPr>
        <p:grpSp>
          <p:nvGrpSpPr>
            <p:cNvPr id="13323" name="组合 25"/>
            <p:cNvGrpSpPr/>
            <p:nvPr/>
          </p:nvGrpSpPr>
          <p:grpSpPr bwMode="auto">
            <a:xfrm>
              <a:off x="84912" y="3118832"/>
              <a:ext cx="511245" cy="511245"/>
              <a:chOff x="161112" y="3767026"/>
              <a:chExt cx="511245" cy="511245"/>
            </a:xfrm>
          </p:grpSpPr>
          <p:pic>
            <p:nvPicPr>
              <p:cNvPr id="13335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椭圆 51">
                <a:hlinkClick r:id="rId1" action="ppaction://hlinksldjump"/>
              </p:cNvPr>
              <p:cNvSpPr/>
              <p:nvPr/>
            </p:nvSpPr>
            <p:spPr bwMode="auto">
              <a:xfrm>
                <a:off x="296205" y="3864227"/>
                <a:ext cx="241580" cy="2428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3324" name="组合 28"/>
            <p:cNvGrpSpPr/>
            <p:nvPr/>
          </p:nvGrpSpPr>
          <p:grpSpPr bwMode="auto">
            <a:xfrm>
              <a:off x="84912" y="2507438"/>
              <a:ext cx="511245" cy="511245"/>
              <a:chOff x="161112" y="3767026"/>
              <a:chExt cx="511245" cy="511245"/>
            </a:xfrm>
          </p:grpSpPr>
          <p:pic>
            <p:nvPicPr>
              <p:cNvPr id="13333" name="图片 29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6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椭圆 49">
                <a:hlinkClick r:id="rId3" action="ppaction://hlinksldjump"/>
              </p:cNvPr>
              <p:cNvSpPr/>
              <p:nvPr/>
            </p:nvSpPr>
            <p:spPr bwMode="auto">
              <a:xfrm>
                <a:off x="296205" y="3864589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3325" name="组合 31"/>
            <p:cNvGrpSpPr/>
            <p:nvPr/>
          </p:nvGrpSpPr>
          <p:grpSpPr bwMode="auto">
            <a:xfrm>
              <a:off x="84912" y="1898987"/>
              <a:ext cx="511245" cy="511245"/>
              <a:chOff x="161112" y="3767027"/>
              <a:chExt cx="511245" cy="511245"/>
            </a:xfrm>
          </p:grpSpPr>
          <p:pic>
            <p:nvPicPr>
              <p:cNvPr id="13331" name="图片 3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椭圆 47">
                <a:hlinkClick r:id="rId4" action="ppaction://hlinksldjump"/>
              </p:cNvPr>
              <p:cNvSpPr/>
              <p:nvPr/>
            </p:nvSpPr>
            <p:spPr bwMode="auto">
              <a:xfrm>
                <a:off x="296205" y="3863596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3326" name="组合 34"/>
            <p:cNvGrpSpPr/>
            <p:nvPr/>
          </p:nvGrpSpPr>
          <p:grpSpPr bwMode="auto">
            <a:xfrm>
              <a:off x="84912" y="1295153"/>
              <a:ext cx="511245" cy="511245"/>
              <a:chOff x="161112" y="3767027"/>
              <a:chExt cx="511245" cy="511245"/>
            </a:xfrm>
          </p:grpSpPr>
          <p:pic>
            <p:nvPicPr>
              <p:cNvPr id="13329" name="图片 35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67027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椭圆 45">
                <a:hlinkClick r:id="rId5" action="ppaction://hlinksldjump"/>
              </p:cNvPr>
              <p:cNvSpPr/>
              <p:nvPr/>
            </p:nvSpPr>
            <p:spPr bwMode="auto">
              <a:xfrm>
                <a:off x="296205" y="3864331"/>
                <a:ext cx="241580" cy="2428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 bwMode="auto">
            <a:xfrm>
              <a:off x="544231" y="1057579"/>
              <a:ext cx="413229" cy="2475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上学啦，真高兴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3328" name="图片 4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616751" y="362423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组合 33"/>
          <p:cNvGrpSpPr/>
          <p:nvPr/>
        </p:nvGrpSpPr>
        <p:grpSpPr bwMode="auto">
          <a:xfrm>
            <a:off x="2587625" y="3379788"/>
            <a:ext cx="6175375" cy="952500"/>
            <a:chOff x="1052328" y="290036"/>
            <a:chExt cx="6176242" cy="952183"/>
          </a:xfrm>
        </p:grpSpPr>
        <p:pic>
          <p:nvPicPr>
            <p:cNvPr id="13321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矩形 38"/>
            <p:cNvSpPr/>
            <p:nvPr/>
          </p:nvSpPr>
          <p:spPr bwMode="auto">
            <a:xfrm>
              <a:off x="2484454" y="596321"/>
              <a:ext cx="4744116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快去看看，你的老师是不是也在教室门口等着你呢？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 bwMode="auto">
          <a:xfrm>
            <a:off x="4019550" y="271463"/>
            <a:ext cx="4743450" cy="1695450"/>
            <a:chOff x="2484415" y="-574993"/>
            <a:chExt cx="4744155" cy="1695015"/>
          </a:xfrm>
        </p:grpSpPr>
        <p:pic>
          <p:nvPicPr>
            <p:cNvPr id="13319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4415" y="-574993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矩形 43"/>
            <p:cNvSpPr/>
            <p:nvPr/>
          </p:nvSpPr>
          <p:spPr bwMode="auto">
            <a:xfrm>
              <a:off x="2484415" y="596281"/>
              <a:ext cx="4744155" cy="523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      爸爸妈妈把你送到学校，看到门口的横幅和这么多小朋友，你的心情好了一点吗？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7078" y="577900"/>
            <a:ext cx="2644873" cy="187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/>
          <a:srcRect l="6141" t="11232" r="54365" b="52885"/>
          <a:stretch>
            <a:fillRect/>
          </a:stretch>
        </p:blipFill>
        <p:spPr>
          <a:xfrm>
            <a:off x="1117078" y="2667000"/>
            <a:ext cx="1524000" cy="184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WPS 演示</Application>
  <PresentationFormat>自定义</PresentationFormat>
  <Paragraphs>269</Paragraphs>
  <Slides>22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等线</vt:lpstr>
      <vt:lpstr>思源黑体 CN Regular</vt:lpstr>
      <vt:lpstr>黑体</vt:lpstr>
      <vt:lpstr>思源黑体 CN Regular</vt:lpstr>
      <vt:lpstr>楷体</vt:lpstr>
      <vt:lpstr>字魂27号-布丁体</vt:lpstr>
      <vt:lpstr>Calibri</vt:lpstr>
      <vt:lpstr>微软雅黑</vt:lpstr>
      <vt:lpstr>小考拉体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状元成才路</dc:creator>
  <cp:lastModifiedBy>冯</cp:lastModifiedBy>
  <cp:revision>82</cp:revision>
  <dcterms:created xsi:type="dcterms:W3CDTF">2021-10-04T13:05:00Z</dcterms:created>
  <dcterms:modified xsi:type="dcterms:W3CDTF">2024-11-13T01:34:21Z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2052-12.1.0.18608</vt:lpwstr>
  </property>
</Properties>
</file>