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09" r:id="rId3"/>
    <p:sldId id="310" r:id="rId4"/>
    <p:sldId id="386" r:id="rId5"/>
    <p:sldId id="387" r:id="rId6"/>
    <p:sldId id="388" r:id="rId7"/>
    <p:sldId id="389" r:id="rId8"/>
    <p:sldId id="390" r:id="rId9"/>
    <p:sldId id="384" r:id="rId10"/>
    <p:sldId id="394" r:id="rId11"/>
    <p:sldId id="391" r:id="rId12"/>
    <p:sldId id="393" r:id="rId13"/>
    <p:sldId id="395" r:id="rId14"/>
    <p:sldId id="396" r:id="rId15"/>
    <p:sldId id="397" r:id="rId16"/>
    <p:sldId id="405" r:id="rId17"/>
    <p:sldId id="406" r:id="rId18"/>
    <p:sldId id="398" r:id="rId19"/>
    <p:sldId id="385" r:id="rId20"/>
    <p:sldId id="399" r:id="rId21"/>
    <p:sldId id="400" r:id="rId22"/>
    <p:sldId id="401" r:id="rId23"/>
    <p:sldId id="402" r:id="rId24"/>
    <p:sldId id="404"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66" d="100"/>
          <a:sy n="66" d="100"/>
        </p:scale>
        <p:origin x="504" y="63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a:ea typeface="思源黑体 CN Normal"/>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Normal"/>
              </a:rPr>
              <a:t>2024/3/27</a:t>
            </a:fld>
            <a:endParaRPr lang="zh-CN" altLang="en-US">
              <a:latin typeface="思源黑体 CN Normal"/>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a:ea typeface="思源黑体 CN Normal"/>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Normal"/>
              </a:rPr>
              <a:t>‹#›</a:t>
            </a:fld>
            <a:endParaRPr lang="zh-CN" altLang="en-US">
              <a:latin typeface="思源黑体 CN Normal"/>
            </a:endParaRPr>
          </a:p>
        </p:txBody>
      </p:sp>
    </p:spTree>
    <p:extLst>
      <p:ext uri="{BB962C8B-B14F-4D97-AF65-F5344CB8AC3E}">
        <p14:creationId xmlns:p14="http://schemas.microsoft.com/office/powerpoint/2010/main" val="135010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a:ea typeface="思源黑体 CN Normal"/>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a:ea typeface="思源黑体 CN Normal"/>
              </a:defRPr>
            </a:lvl1pPr>
          </a:lstStyle>
          <a:p>
            <a:fld id="{D2A48B96-639E-45A3-A0BA-2464DFDB1FAA}" type="datetimeFigureOut">
              <a:rPr lang="zh-CN" altLang="en-US" smtClean="0"/>
              <a:t>2024/3/27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a:ea typeface="思源黑体 CN Normal"/>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a:ea typeface="思源黑体 CN Normal"/>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31043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a:ea typeface="思源黑体 CN Normal"/>
        <a:cs typeface="+mn-cs"/>
      </a:defRPr>
    </a:lvl1pPr>
    <a:lvl2pPr marL="457200" algn="l" defTabSz="914400" rtl="0" eaLnBrk="1" latinLnBrk="0" hangingPunct="1">
      <a:defRPr sz="1200" kern="1200">
        <a:solidFill>
          <a:schemeClr val="tx1"/>
        </a:solidFill>
        <a:latin typeface="思源黑体 CN Normal"/>
        <a:ea typeface="思源黑体 CN Normal"/>
        <a:cs typeface="+mn-cs"/>
      </a:defRPr>
    </a:lvl2pPr>
    <a:lvl3pPr marL="914400" algn="l" defTabSz="914400" rtl="0" eaLnBrk="1" latinLnBrk="0" hangingPunct="1">
      <a:defRPr sz="1200" kern="1200">
        <a:solidFill>
          <a:schemeClr val="tx1"/>
        </a:solidFill>
        <a:latin typeface="思源黑体 CN Normal"/>
        <a:ea typeface="思源黑体 CN Normal"/>
        <a:cs typeface="+mn-cs"/>
      </a:defRPr>
    </a:lvl3pPr>
    <a:lvl4pPr marL="1371600" algn="l" defTabSz="914400" rtl="0" eaLnBrk="1" latinLnBrk="0" hangingPunct="1">
      <a:defRPr sz="1200" kern="1200">
        <a:solidFill>
          <a:schemeClr val="tx1"/>
        </a:solidFill>
        <a:latin typeface="思源黑体 CN Normal"/>
        <a:ea typeface="思源黑体 CN Normal"/>
        <a:cs typeface="+mn-cs"/>
      </a:defRPr>
    </a:lvl4pPr>
    <a:lvl5pPr marL="1828800" algn="l" defTabSz="914400" rtl="0" eaLnBrk="1" latinLnBrk="0" hangingPunct="1">
      <a:defRPr sz="1200" kern="1200">
        <a:solidFill>
          <a:schemeClr val="tx1"/>
        </a:solidFill>
        <a:latin typeface="思源黑体 CN Normal"/>
        <a:ea typeface="思源黑体 CN Normal"/>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powerpoint/" TargetMode="External"/><Relationship Id="rId13" Type="http://schemas.openxmlformats.org/officeDocument/2006/relationships/hyperlink" Target="http://www.1ppt.com/jianli/" TargetMode="External"/><Relationship Id="rId18" Type="http://schemas.openxmlformats.org/officeDocument/2006/relationships/hyperlink" Target="http://www.1ppt.com/kejian/meishu/" TargetMode="External"/><Relationship Id="rId3" Type="http://schemas.openxmlformats.org/officeDocument/2006/relationships/hyperlink" Target="http://www.1ppt.com/moban/" TargetMode="External"/><Relationship Id="rId21" Type="http://schemas.openxmlformats.org/officeDocument/2006/relationships/hyperlink" Target="http://www.1ppt.com/kejian/huaxue/" TargetMode="External"/><Relationship Id="rId7" Type="http://schemas.openxmlformats.org/officeDocument/2006/relationships/hyperlink" Target="http://www.1ppt.com/xiazai/" TargetMode="External"/><Relationship Id="rId12" Type="http://schemas.openxmlformats.org/officeDocument/2006/relationships/hyperlink" Target="http://www.1ppt.com/jiaoan/" TargetMode="External"/><Relationship Id="rId17" Type="http://schemas.openxmlformats.org/officeDocument/2006/relationships/hyperlink" Target="http://www.1ppt.com/kejian/yingyu/" TargetMode="External"/><Relationship Id="rId2" Type="http://schemas.openxmlformats.org/officeDocument/2006/relationships/slide" Target="../slides/slide4.xml"/><Relationship Id="rId16" Type="http://schemas.openxmlformats.org/officeDocument/2006/relationships/hyperlink" Target="http://www.1ppt.com/kejian/shuxue/" TargetMode="External"/><Relationship Id="rId20" Type="http://schemas.openxmlformats.org/officeDocument/2006/relationships/hyperlink" Target="http://www.1ppt.com/kejian/wuli/" TargetMode="External"/><Relationship Id="rId1" Type="http://schemas.openxmlformats.org/officeDocument/2006/relationships/notesMaster" Target="../notesMasters/notesMaster1.xml"/><Relationship Id="rId6" Type="http://schemas.openxmlformats.org/officeDocument/2006/relationships/hyperlink" Target="http://www.1ppt.com/tubiao/" TargetMode="External"/><Relationship Id="rId11" Type="http://schemas.openxmlformats.org/officeDocument/2006/relationships/hyperlink" Target="http://www.1ppt.com/shiti/" TargetMode="External"/><Relationship Id="rId24" Type="http://schemas.openxmlformats.org/officeDocument/2006/relationships/hyperlink" Target="http://www.1ppt.com/kejian/lishi/" TargetMode="External"/><Relationship Id="rId5" Type="http://schemas.openxmlformats.org/officeDocument/2006/relationships/hyperlink" Target="http://www.1ppt.com/beijing/" TargetMode="External"/><Relationship Id="rId15" Type="http://schemas.openxmlformats.org/officeDocument/2006/relationships/hyperlink" Target="http://www.1ppt.com/kejian/yuwen/" TargetMode="External"/><Relationship Id="rId23" Type="http://schemas.openxmlformats.org/officeDocument/2006/relationships/hyperlink" Target="http://www.1ppt.com/kejian/dili/" TargetMode="External"/><Relationship Id="rId10" Type="http://schemas.openxmlformats.org/officeDocument/2006/relationships/hyperlink" Target="http://www.1ppt.com/excel/" TargetMode="External"/><Relationship Id="rId19" Type="http://schemas.openxmlformats.org/officeDocument/2006/relationships/hyperlink" Target="http://www.1ppt.com/kejian/kexue/" TargetMode="External"/><Relationship Id="rId4" Type="http://schemas.openxmlformats.org/officeDocument/2006/relationships/hyperlink" Target="http://www.1ppt.com/sucai/" TargetMode="External"/><Relationship Id="rId9" Type="http://schemas.openxmlformats.org/officeDocument/2006/relationships/hyperlink" Target="http://www.1ppt.com/word/" TargetMode="External"/><Relationship Id="rId14" Type="http://schemas.openxmlformats.org/officeDocument/2006/relationships/hyperlink" Target="http://www.1ppt.com/kejian/" TargetMode="External"/><Relationship Id="rId22" Type="http://schemas.openxmlformats.org/officeDocument/2006/relationships/hyperlink" Target="http://www.1ppt.com/kejian/shengw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76380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1"/>
          <p:cNvPicPr>
            <a:picLocks noChangeAspect="1"/>
          </p:cNvPicPr>
          <p:nvPr userDrawn="1"/>
        </p:nvPicPr>
        <p:blipFill>
          <a:blip r:embed="rId2"/>
          <a:stretch>
            <a:fillRect/>
          </a:stretch>
        </p:blipFill>
        <p:spPr>
          <a:xfrm>
            <a:off x="0" y="0"/>
            <a:ext cx="12192635" cy="6858000"/>
          </a:xfrm>
          <a:prstGeom prst="rect">
            <a:avLst/>
          </a:prstGeom>
        </p:spPr>
      </p:pic>
      <p:pic>
        <p:nvPicPr>
          <p:cNvPr id="4" name="图片 3" descr="2"/>
          <p:cNvPicPr>
            <a:picLocks noChangeAspect="1"/>
          </p:cNvPicPr>
          <p:nvPr userDrawn="1"/>
        </p:nvPicPr>
        <p:blipFill>
          <a:blip r:embed="rId3"/>
          <a:stretch>
            <a:fillRect/>
          </a:stretch>
        </p:blipFill>
        <p:spPr>
          <a:xfrm>
            <a:off x="-5080" y="54610"/>
            <a:ext cx="12197715" cy="6790690"/>
          </a:xfrm>
          <a:prstGeom prst="rect">
            <a:avLst/>
          </a:prstGeom>
        </p:spPr>
      </p:pic>
      <p:pic>
        <p:nvPicPr>
          <p:cNvPr id="5" name="图片 4" descr="3"/>
          <p:cNvPicPr>
            <a:picLocks noChangeAspect="1"/>
          </p:cNvPicPr>
          <p:nvPr userDrawn="1"/>
        </p:nvPicPr>
        <p:blipFill>
          <a:blip r:embed="rId4">
            <a:alphaModFix amt="20000"/>
          </a:blip>
          <a:stretch>
            <a:fillRect/>
          </a:stretch>
        </p:blipFill>
        <p:spPr>
          <a:xfrm>
            <a:off x="909320" y="257175"/>
            <a:ext cx="10482580" cy="5926455"/>
          </a:xfrm>
          <a:prstGeom prst="rect">
            <a:avLst/>
          </a:prstGeom>
        </p:spPr>
      </p:pic>
      <p:pic>
        <p:nvPicPr>
          <p:cNvPr id="7" name="图片 6" descr="51miz-E1128568-0D5450C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30895" y="2487295"/>
            <a:ext cx="4560570" cy="4560570"/>
          </a:xfrm>
          <a:prstGeom prst="rect">
            <a:avLst/>
          </a:prstGeom>
        </p:spPr>
      </p:pic>
      <p:grpSp>
        <p:nvGrpSpPr>
          <p:cNvPr id="10" name="组合 9"/>
          <p:cNvGrpSpPr/>
          <p:nvPr userDrawn="1"/>
        </p:nvGrpSpPr>
        <p:grpSpPr>
          <a:xfrm>
            <a:off x="3225165" y="4967605"/>
            <a:ext cx="8377555" cy="1890395"/>
            <a:chOff x="4276" y="8284"/>
            <a:chExt cx="14037" cy="2516"/>
          </a:xfrm>
        </p:grpSpPr>
        <p:pic>
          <p:nvPicPr>
            <p:cNvPr id="6" name="图片 5" descr="4"/>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4276" y="8284"/>
              <a:ext cx="14037" cy="2516"/>
            </a:xfrm>
            <a:prstGeom prst="rect">
              <a:avLst/>
            </a:prstGeom>
          </p:spPr>
        </p:pic>
        <p:sp>
          <p:nvSpPr>
            <p:cNvPr id="8" name="矩形 7"/>
            <p:cNvSpPr/>
            <p:nvPr userDrawn="1"/>
          </p:nvSpPr>
          <p:spPr>
            <a:xfrm>
              <a:off x="5795" y="9179"/>
              <a:ext cx="953" cy="420"/>
            </a:xfrm>
            <a:prstGeom prst="rect">
              <a:avLst/>
            </a:prstGeom>
            <a:solidFill>
              <a:srgbClr val="188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8"/>
            <p:cNvSpPr txBox="1"/>
            <p:nvPr userDrawn="1"/>
          </p:nvSpPr>
          <p:spPr>
            <a:xfrm>
              <a:off x="5707" y="9150"/>
              <a:ext cx="1130" cy="449"/>
            </a:xfrm>
            <a:prstGeom prst="rect">
              <a:avLst/>
            </a:prstGeom>
            <a:noFill/>
          </p:spPr>
          <p:txBody>
            <a:bodyPr wrap="square" rtlCol="0">
              <a:spAutoFit/>
            </a:bodyPr>
            <a:lstStyle/>
            <a:p>
              <a:r>
                <a:rPr lang="zh-CN" altLang="en-US" sz="1600">
                  <a:solidFill>
                    <a:schemeClr val="bg1"/>
                  </a:solidFill>
                </a:rPr>
                <a:t>粉笔</a:t>
              </a:r>
            </a:p>
          </p:txBody>
        </p:sp>
      </p:grpSp>
      <p:pic>
        <p:nvPicPr>
          <p:cNvPr id="11" name="图片 10" descr="51miz-E1238887-F29D4D0B"/>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306195" y="4315460"/>
            <a:ext cx="1995170" cy="199517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1"/>
            </p:custDataLst>
          </p:nvPr>
        </p:nvPicPr>
        <p:blipFill>
          <a:blip r:embed="rId5"/>
          <a:stretch>
            <a:fillRect/>
          </a:stretch>
        </p:blipFill>
        <p:spPr>
          <a:xfrm>
            <a:off x="0" y="0"/>
            <a:ext cx="12192635" cy="6858000"/>
          </a:xfrm>
          <a:prstGeom prst="rect">
            <a:avLst/>
          </a:prstGeom>
        </p:spPr>
      </p:pic>
      <p:pic>
        <p:nvPicPr>
          <p:cNvPr id="4" name="图片 3" descr="2"/>
          <p:cNvPicPr>
            <a:picLocks noChangeAspect="1"/>
          </p:cNvPicPr>
          <p:nvPr userDrawn="1">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118110" y="120650"/>
            <a:ext cx="11952605" cy="6654165"/>
          </a:xfrm>
          <a:prstGeom prst="rect">
            <a:avLst/>
          </a:prstGeom>
        </p:spPr>
      </p:pic>
      <p:sp>
        <p:nvSpPr>
          <p:cNvPr id="2" name="文本框 1"/>
          <p:cNvSpPr txBox="1"/>
          <p:nvPr userDrawn="1">
            <p:custDataLst>
              <p:tags r:id="rId3"/>
            </p:custDataLst>
          </p:nvPr>
        </p:nvSpPr>
        <p:spPr>
          <a:xfrm>
            <a:off x="4503420" y="752475"/>
            <a:ext cx="3185795" cy="768350"/>
          </a:xfrm>
          <a:prstGeom prst="rect">
            <a:avLst/>
          </a:prstGeom>
          <a:noFill/>
        </p:spPr>
        <p:txBody>
          <a:bodyPr wrap="square" rtlCol="0">
            <a:spAutoFit/>
          </a:bodyPr>
          <a:lstStyle/>
          <a:p>
            <a:pPr lvl="0" algn="dist">
              <a:buClrTx/>
              <a:buSzTx/>
              <a:buFontTx/>
            </a:pPr>
            <a:r>
              <a:rPr lang="zh-CN" altLang="en-US" sz="4400" spc="-1000">
                <a:solidFill>
                  <a:srgbClr val="FFE373"/>
                </a:solidFill>
                <a:effectLst>
                  <a:outerShdw blurRad="38100" dist="38100" dir="2700000" algn="tl">
                    <a:srgbClr val="286C67">
                      <a:alpha val="43137"/>
                    </a:srgbClr>
                  </a:outerShdw>
                </a:effectLst>
                <a:uFillTx/>
                <a:latin typeface="印品萌呆体" panose="02010601030101010101" charset="-122"/>
                <a:ea typeface="印品萌呆体" panose="02010601030101010101" charset="-122"/>
                <a:sym typeface="+mn-ea"/>
              </a:rPr>
              <a:t>民法典是什么</a:t>
            </a:r>
          </a:p>
        </p:txBody>
      </p:sp>
    </p:spTree>
  </p:cSld>
  <p:clrMapOvr>
    <a:masterClrMapping/>
  </p:clrMapOvr>
  <p:transition/>
  <p:timing>
    <p:tnLst>
      <p:par>
        <p:cTn id="1" dur="indefinite" restart="never" nodeType="tmRoot"/>
      </p:par>
    </p:tnLst>
    <p:bldLst>
      <p:bldP spid="2"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1"/>
            </p:custDataLst>
          </p:nvPr>
        </p:nvPicPr>
        <p:blipFill>
          <a:blip r:embed="rId5"/>
          <a:stretch>
            <a:fillRect/>
          </a:stretch>
        </p:blipFill>
        <p:spPr>
          <a:xfrm>
            <a:off x="0" y="0"/>
            <a:ext cx="12192635" cy="6858000"/>
          </a:xfrm>
          <a:prstGeom prst="rect">
            <a:avLst/>
          </a:prstGeom>
        </p:spPr>
      </p:pic>
      <p:pic>
        <p:nvPicPr>
          <p:cNvPr id="4" name="图片 3" descr="2"/>
          <p:cNvPicPr>
            <a:picLocks noChangeAspect="1"/>
          </p:cNvPicPr>
          <p:nvPr userDrawn="1">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118110" y="120650"/>
            <a:ext cx="11952605" cy="6654165"/>
          </a:xfrm>
          <a:prstGeom prst="rect">
            <a:avLst/>
          </a:prstGeom>
        </p:spPr>
      </p:pic>
      <p:sp>
        <p:nvSpPr>
          <p:cNvPr id="2" name="文本框 1"/>
          <p:cNvSpPr txBox="1"/>
          <p:nvPr userDrawn="1">
            <p:custDataLst>
              <p:tags r:id="rId3"/>
            </p:custDataLst>
          </p:nvPr>
        </p:nvSpPr>
        <p:spPr>
          <a:xfrm>
            <a:off x="3517265" y="752475"/>
            <a:ext cx="5154295" cy="768350"/>
          </a:xfrm>
          <a:prstGeom prst="rect">
            <a:avLst/>
          </a:prstGeom>
          <a:noFill/>
        </p:spPr>
        <p:txBody>
          <a:bodyPr wrap="square" rtlCol="0">
            <a:spAutoFit/>
          </a:bodyPr>
          <a:lstStyle/>
          <a:p>
            <a:pPr lvl="0" algn="dist">
              <a:buClrTx/>
              <a:buSzTx/>
              <a:buFontTx/>
            </a:pPr>
            <a:r>
              <a:rPr lang="zh-CN" altLang="en-US" sz="4400" spc="-1000">
                <a:solidFill>
                  <a:srgbClr val="FFE373"/>
                </a:solidFill>
                <a:effectLst>
                  <a:outerShdw blurRad="38100" dist="38100" dir="2700000" algn="tl">
                    <a:srgbClr val="286C67">
                      <a:alpha val="43137"/>
                    </a:srgbClr>
                  </a:outerShdw>
                </a:effectLst>
                <a:uFillTx/>
                <a:latin typeface="印品萌呆体" panose="02010601030101010101" charset="-122"/>
                <a:ea typeface="印品萌呆体" panose="02010601030101010101" charset="-122"/>
                <a:sym typeface="+mn-ea"/>
              </a:rPr>
              <a:t>民法典如何保护我们</a:t>
            </a:r>
          </a:p>
        </p:txBody>
      </p:sp>
    </p:spTree>
  </p:cSld>
  <p:clrMapOvr>
    <a:masterClrMapping/>
  </p:clrMapOvr>
  <p:transition/>
  <p:timing>
    <p:tnLst>
      <p:par>
        <p:cTn id="1" dur="indefinite" restart="never" nodeType="tmRoot"/>
      </p:par>
    </p:tnLst>
    <p:bldLst>
      <p:bldP spid="2"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1"/>
            </p:custDataLst>
          </p:nvPr>
        </p:nvPicPr>
        <p:blipFill>
          <a:blip r:embed="rId5"/>
          <a:stretch>
            <a:fillRect/>
          </a:stretch>
        </p:blipFill>
        <p:spPr>
          <a:xfrm>
            <a:off x="0" y="0"/>
            <a:ext cx="12192635" cy="6858000"/>
          </a:xfrm>
          <a:prstGeom prst="rect">
            <a:avLst/>
          </a:prstGeom>
        </p:spPr>
      </p:pic>
      <p:pic>
        <p:nvPicPr>
          <p:cNvPr id="4" name="图片 3" descr="2"/>
          <p:cNvPicPr>
            <a:picLocks noChangeAspect="1"/>
          </p:cNvPicPr>
          <p:nvPr userDrawn="1">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118110" y="120650"/>
            <a:ext cx="11952605" cy="6654165"/>
          </a:xfrm>
          <a:prstGeom prst="rect">
            <a:avLst/>
          </a:prstGeom>
        </p:spPr>
      </p:pic>
      <p:sp>
        <p:nvSpPr>
          <p:cNvPr id="2" name="文本框 1"/>
          <p:cNvSpPr txBox="1"/>
          <p:nvPr userDrawn="1">
            <p:custDataLst>
              <p:tags r:id="rId3"/>
            </p:custDataLst>
          </p:nvPr>
        </p:nvSpPr>
        <p:spPr>
          <a:xfrm>
            <a:off x="4190365" y="752475"/>
            <a:ext cx="3808095" cy="768350"/>
          </a:xfrm>
          <a:prstGeom prst="rect">
            <a:avLst/>
          </a:prstGeom>
          <a:noFill/>
        </p:spPr>
        <p:txBody>
          <a:bodyPr wrap="square" rtlCol="0">
            <a:spAutoFit/>
          </a:bodyPr>
          <a:lstStyle/>
          <a:p>
            <a:pPr lvl="0" algn="dist">
              <a:buClrTx/>
              <a:buSzTx/>
              <a:buFontTx/>
            </a:pPr>
            <a:r>
              <a:rPr lang="zh-CN" altLang="en-US" sz="4400" spc="-1000">
                <a:solidFill>
                  <a:srgbClr val="FFE373"/>
                </a:solidFill>
                <a:effectLst>
                  <a:outerShdw blurRad="38100" dist="38100" dir="2700000" algn="tl">
                    <a:srgbClr val="286C67">
                      <a:alpha val="43137"/>
                    </a:srgbClr>
                  </a:outerShdw>
                </a:effectLst>
                <a:uFillTx/>
                <a:latin typeface="印品萌呆体" panose="02010601030101010101" charset="-122"/>
                <a:ea typeface="印品萌呆体" panose="02010601030101010101" charset="-122"/>
                <a:sym typeface="+mn-ea"/>
              </a:rPr>
              <a:t>生活中的民法典</a:t>
            </a:r>
          </a:p>
        </p:txBody>
      </p:sp>
    </p:spTree>
  </p:cSld>
  <p:clrMapOvr>
    <a:masterClrMapping/>
  </p:clrMapOvr>
  <p:transition/>
  <p:timing>
    <p:tnLst>
      <p:par>
        <p:cTn id="1" dur="indefinite" restart="never" nodeType="tmRoot"/>
      </p:par>
    </p:tnLst>
    <p:bldLst>
      <p:bldP spid="2"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7" r:link="rId8"/>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0.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3.xml"/><Relationship Id="rId5" Type="http://schemas.openxmlformats.org/officeDocument/2006/relationships/tags" Target="../tags/tag74.xml"/><Relationship Id="rId4" Type="http://schemas.openxmlformats.org/officeDocument/2006/relationships/tags" Target="../tags/tag73.xml"/></Relationships>
</file>

<file path=ppt/slides/_rels/slide11.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1.png"/><Relationship Id="rId5" Type="http://schemas.openxmlformats.org/officeDocument/2006/relationships/tags" Target="../tags/tag79.xml"/><Relationship Id="rId10" Type="http://schemas.openxmlformats.org/officeDocument/2006/relationships/slideLayout" Target="../slideLayouts/slideLayout3.xml"/><Relationship Id="rId4" Type="http://schemas.openxmlformats.org/officeDocument/2006/relationships/tags" Target="../tags/tag78.xml"/><Relationship Id="rId9" Type="http://schemas.openxmlformats.org/officeDocument/2006/relationships/tags" Target="../tags/tag83.xml"/></Relationships>
</file>

<file path=ppt/slides/_rels/slide12.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slideLayout" Target="../slideLayouts/slideLayout3.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tags" Target="../tags/tag96.xml"/><Relationship Id="rId7" Type="http://schemas.openxmlformats.org/officeDocument/2006/relationships/image" Target="../media/image23.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3.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0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0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10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15.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14.png"/><Relationship Id="rId2" Type="http://schemas.openxmlformats.org/officeDocument/2006/relationships/tags" Target="../tags/tag17.xml"/><Relationship Id="rId16" Type="http://schemas.openxmlformats.org/officeDocument/2006/relationships/image" Target="../media/image13.sv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13.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image" Target="../media/image16.png"/><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s>
</file>

<file path=ppt/slides/_rels/slide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18.sv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image" Target="../media/image17.png"/><Relationship Id="rId2" Type="http://schemas.openxmlformats.org/officeDocument/2006/relationships/tags" Target="../tags/tag53.xml"/><Relationship Id="rId16"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18.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8.xml.rels><?xml version="1.0" encoding="UTF-8" standalone="yes"?>
<Relationships xmlns="http://schemas.openxmlformats.org/package/2006/relationships"><Relationship Id="rId18" Type="http://schemas.openxmlformats.org/officeDocument/2006/relationships/image" Target="../media/image18.svg"/><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7.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01737" y="1816174"/>
            <a:ext cx="9326245" cy="1861185"/>
          </a:xfrm>
          <a:prstGeom prst="rect">
            <a:avLst/>
          </a:prstGeom>
          <a:noFill/>
        </p:spPr>
        <p:txBody>
          <a:bodyPr wrap="square" rtlCol="0">
            <a:spAutoFit/>
          </a:bodyPr>
          <a:lstStyle/>
          <a:p>
            <a:pPr algn="ctr"/>
            <a:r>
              <a:rPr lang="zh-CN" altLang="en-US" sz="11500" b="1" spc="-1000" dirty="0">
                <a:solidFill>
                  <a:schemeClr val="bg1"/>
                </a:solidFill>
                <a:effectLst>
                  <a:outerShdw blurRad="38100" dist="38100" dir="2700000" algn="tl">
                    <a:srgbClr val="286C67">
                      <a:alpha val="43137"/>
                    </a:srgbClr>
                  </a:outerShdw>
                </a:effectLst>
                <a:uFillTx/>
                <a:latin typeface="Times New Roman"/>
                <a:ea typeface="微软雅黑"/>
                <a:sym typeface="Times New Roman"/>
              </a:rPr>
              <a:t>民法典进校园</a:t>
            </a:r>
          </a:p>
        </p:txBody>
      </p:sp>
      <p:sp>
        <p:nvSpPr>
          <p:cNvPr id="7" name="圆角矩形 6"/>
          <p:cNvSpPr/>
          <p:nvPr/>
        </p:nvSpPr>
        <p:spPr>
          <a:xfrm>
            <a:off x="3025140" y="3776980"/>
            <a:ext cx="5958840" cy="517525"/>
          </a:xfrm>
          <a:prstGeom prst="roundRect">
            <a:avLst>
              <a:gd name="adj" fmla="val 50000"/>
            </a:avLst>
          </a:prstGeom>
          <a:solidFill>
            <a:srgbClr val="FFE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000" smtClean="0">
                <a:solidFill>
                  <a:srgbClr val="475C49"/>
                </a:solidFill>
                <a:latin typeface="Times New Roman"/>
                <a:ea typeface="微软雅黑"/>
                <a:cs typeface="阿里巴巴普惠体 2.0 65 Medium" panose="00020600040101010101" charset="-122"/>
                <a:sym typeface="Times New Roman"/>
              </a:rPr>
              <a:t>202</a:t>
            </a:r>
            <a:r>
              <a:rPr lang="en-US" altLang="zh-CN" sz="2000" smtClean="0">
                <a:solidFill>
                  <a:srgbClr val="475C49"/>
                </a:solidFill>
                <a:latin typeface="Times New Roman"/>
                <a:ea typeface="微软雅黑"/>
                <a:cs typeface="阿里巴巴普惠体 2.0 65 Medium" panose="00020600040101010101" charset="-122"/>
                <a:sym typeface="Times New Roman"/>
              </a:rPr>
              <a:t>X</a:t>
            </a:r>
            <a:r>
              <a:rPr lang="zh-CN" altLang="en-US" sz="2000" smtClean="0">
                <a:solidFill>
                  <a:srgbClr val="475C49"/>
                </a:solidFill>
                <a:latin typeface="Times New Roman"/>
                <a:ea typeface="微软雅黑"/>
                <a:cs typeface="阿里巴巴普惠体 2.0 65 Medium" panose="00020600040101010101" charset="-122"/>
                <a:sym typeface="Times New Roman"/>
              </a:rPr>
              <a:t>年</a:t>
            </a:r>
            <a:r>
              <a:rPr lang="zh-CN" altLang="en-US" sz="2000">
                <a:solidFill>
                  <a:srgbClr val="475C49"/>
                </a:solidFill>
                <a:latin typeface="Times New Roman"/>
                <a:ea typeface="微软雅黑"/>
                <a:cs typeface="阿里巴巴普惠体 2.0 65 Medium" panose="00020600040101010101" charset="-122"/>
                <a:sym typeface="Times New Roman"/>
              </a:rPr>
              <a:t>中小学生学习民法典普法教育主题班会</a:t>
            </a:r>
          </a:p>
        </p:txBody>
      </p:sp>
      <p:sp>
        <p:nvSpPr>
          <p:cNvPr id="10" name="文本框 9"/>
          <p:cNvSpPr txBox="1"/>
          <p:nvPr/>
        </p:nvSpPr>
        <p:spPr>
          <a:xfrm>
            <a:off x="4131310" y="1287514"/>
            <a:ext cx="3573780" cy="521970"/>
          </a:xfrm>
          <a:prstGeom prst="rect">
            <a:avLst/>
          </a:prstGeom>
          <a:noFill/>
        </p:spPr>
        <p:txBody>
          <a:bodyPr wrap="square" rtlCol="0" anchor="t">
            <a:spAutoFit/>
          </a:bodyPr>
          <a:lstStyle/>
          <a:p>
            <a:pPr algn="dist"/>
            <a:r>
              <a:rPr lang="zh-CN" altLang="en-US" sz="2800" dirty="0">
                <a:gradFill>
                  <a:gsLst>
                    <a:gs pos="0">
                      <a:schemeClr val="bg1"/>
                    </a:gs>
                    <a:gs pos="51000">
                      <a:schemeClr val="bg1"/>
                    </a:gs>
                    <a:gs pos="100000">
                      <a:schemeClr val="bg1"/>
                    </a:gs>
                  </a:gsLst>
                  <a:lin ang="5400000" scaled="0"/>
                </a:gradFill>
                <a:effectLst/>
                <a:latin typeface="Times New Roman"/>
                <a:ea typeface="微软雅黑"/>
                <a:cs typeface="Aa司马缸砸光 (非商业使用)" panose="02010600010101010101" charset="-122"/>
                <a:sym typeface="Times New Roman"/>
              </a:rPr>
              <a:t>典亮青春护航成长</a:t>
            </a:r>
          </a:p>
        </p:txBody>
      </p:sp>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03475" cy="1899285"/>
          </a:xfrm>
          <a:prstGeom prst="rect">
            <a:avLst/>
          </a:prstGeom>
        </p:spPr>
      </p:pic>
      <p:pic>
        <p:nvPicPr>
          <p:cNvPr id="13" name="图片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9504680" y="0"/>
            <a:ext cx="2687320" cy="189928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custDataLst>
              <p:tags r:id="rId1"/>
            </p:custDataLst>
          </p:nvPr>
        </p:nvPicPr>
        <p:blipFill>
          <a:blip r:embed="rId7" cstate="email">
            <a:extLst>
              <a:ext uri="{28A0092B-C50C-407E-A947-70E740481C1C}">
                <a14:useLocalDpi xmlns:a14="http://schemas.microsoft.com/office/drawing/2010/main"/>
              </a:ext>
            </a:extLst>
          </a:blip>
          <a:stretch>
            <a:fillRect/>
          </a:stretch>
        </p:blipFill>
        <p:spPr>
          <a:xfrm>
            <a:off x="1519555" y="1990090"/>
            <a:ext cx="3058795" cy="3058795"/>
          </a:xfrm>
          <a:prstGeom prst="rect">
            <a:avLst/>
          </a:prstGeom>
        </p:spPr>
      </p:pic>
      <p:sp>
        <p:nvSpPr>
          <p:cNvPr id="4" name="文本框 3"/>
          <p:cNvSpPr txBox="1"/>
          <p:nvPr>
            <p:custDataLst>
              <p:tags r:id="rId2"/>
            </p:custDataLst>
          </p:nvPr>
        </p:nvSpPr>
        <p:spPr>
          <a:xfrm>
            <a:off x="4279265" y="4340860"/>
            <a:ext cx="4653619" cy="560705"/>
          </a:xfrm>
          <a:prstGeom prst="roundRect">
            <a:avLst/>
          </a:prstGeom>
          <a:noFill/>
          <a:ln>
            <a:solidFill>
              <a:schemeClr val="bg1"/>
            </a:solidFill>
          </a:ln>
        </p:spPr>
        <p:txBody>
          <a:bodyPr wrap="square" rtlCol="0" anchor="ctr" anchorCtr="0">
            <a:noAutofit/>
          </a:bodyPr>
          <a:lstStyle/>
          <a:p>
            <a:pPr lvl="0">
              <a:buClrTx/>
              <a:buSzTx/>
              <a:buFontTx/>
            </a:pPr>
            <a:r>
              <a:rPr lang="zh-CN" altLang="en-US" sz="2800" smtClean="0">
                <a:solidFill>
                  <a:schemeClr val="bg1"/>
                </a:solidFill>
                <a:latin typeface="Times New Roman"/>
                <a:ea typeface="微软雅黑"/>
                <a:cs typeface="阿里巴巴普惠体 2.0 45 Light" panose="00020600040101010101" charset="-122"/>
                <a:sym typeface="Times New Roman"/>
              </a:rPr>
              <a:t>3</a:t>
            </a:r>
            <a:r>
              <a:rPr lang="en-US" altLang="zh-CN" sz="2800" smtClean="0">
                <a:solidFill>
                  <a:schemeClr val="bg1"/>
                </a:solidFill>
                <a:latin typeface="Times New Roman"/>
                <a:ea typeface="微软雅黑"/>
                <a:cs typeface="阿里巴巴普惠体 2.0 45 Light" panose="00020600040101010101" charset="-122"/>
                <a:sym typeface="Times New Roman"/>
              </a:rPr>
              <a:t>.</a:t>
            </a:r>
            <a:r>
              <a:rPr lang="zh-CN" altLang="en-US" sz="2800" smtClean="0">
                <a:solidFill>
                  <a:schemeClr val="bg1"/>
                </a:solidFill>
                <a:latin typeface="Times New Roman"/>
                <a:ea typeface="微软雅黑"/>
                <a:cs typeface="阿里巴巴普惠体 2.0 45 Light" panose="00020600040101010101" charset="-122"/>
                <a:sym typeface="Times New Roman"/>
              </a:rPr>
              <a:t>未</a:t>
            </a:r>
            <a:r>
              <a:rPr lang="zh-CN" altLang="en-US" sz="2800">
                <a:solidFill>
                  <a:schemeClr val="bg1"/>
                </a:solidFill>
                <a:latin typeface="Times New Roman"/>
                <a:ea typeface="微软雅黑"/>
                <a:cs typeface="阿里巴巴普惠体 2.0 45 Light" panose="00020600040101010101" charset="-122"/>
                <a:sym typeface="Times New Roman"/>
              </a:rPr>
              <a:t>成人被侵权的相关问题</a:t>
            </a:r>
          </a:p>
        </p:txBody>
      </p:sp>
      <p:sp>
        <p:nvSpPr>
          <p:cNvPr id="2" name="文本框 1"/>
          <p:cNvSpPr txBox="1"/>
          <p:nvPr>
            <p:custDataLst>
              <p:tags r:id="rId3"/>
            </p:custDataLst>
          </p:nvPr>
        </p:nvSpPr>
        <p:spPr>
          <a:xfrm>
            <a:off x="4277996" y="2874010"/>
            <a:ext cx="4655798" cy="560705"/>
          </a:xfrm>
          <a:prstGeom prst="roundRect">
            <a:avLst/>
          </a:prstGeom>
          <a:noFill/>
          <a:ln>
            <a:solidFill>
              <a:schemeClr val="bg1"/>
            </a:solidFill>
          </a:ln>
        </p:spPr>
        <p:txBody>
          <a:bodyPr wrap="square" rtlCol="0" anchor="ctr" anchorCtr="0">
            <a:noAutofit/>
          </a:bodyPr>
          <a:lstStyle/>
          <a:p>
            <a:pPr lvl="0">
              <a:buClrTx/>
              <a:buSzTx/>
              <a:buFontTx/>
            </a:pPr>
            <a:r>
              <a:rPr lang="zh-CN" altLang="en-US" sz="2800" smtClean="0">
                <a:solidFill>
                  <a:schemeClr val="bg1"/>
                </a:solidFill>
                <a:latin typeface="Times New Roman"/>
                <a:ea typeface="微软雅黑"/>
                <a:cs typeface="阿里巴巴普惠体 2.0 45 Light" panose="00020600040101010101" charset="-122"/>
                <a:sym typeface="Times New Roman"/>
              </a:rPr>
              <a:t>1</a:t>
            </a:r>
            <a:r>
              <a:rPr lang="en-US" altLang="zh-CN" sz="2800" smtClean="0">
                <a:solidFill>
                  <a:schemeClr val="bg1"/>
                </a:solidFill>
                <a:latin typeface="Times New Roman"/>
                <a:ea typeface="微软雅黑"/>
                <a:cs typeface="阿里巴巴普惠体 2.0 45 Light" panose="00020600040101010101" charset="-122"/>
                <a:sym typeface="Times New Roman"/>
              </a:rPr>
              <a:t>.</a:t>
            </a:r>
            <a:r>
              <a:rPr lang="zh-CN" altLang="en-US" sz="2800" smtClean="0">
                <a:solidFill>
                  <a:schemeClr val="bg1"/>
                </a:solidFill>
                <a:latin typeface="Times New Roman"/>
                <a:ea typeface="微软雅黑"/>
                <a:cs typeface="阿里巴巴普惠体 2.0 45 Light" panose="00020600040101010101" charset="-122"/>
                <a:sym typeface="Times New Roman"/>
              </a:rPr>
              <a:t>与</a:t>
            </a:r>
            <a:r>
              <a:rPr lang="zh-CN" altLang="en-US" sz="2800">
                <a:solidFill>
                  <a:schemeClr val="bg1"/>
                </a:solidFill>
                <a:latin typeface="Times New Roman"/>
                <a:ea typeface="微软雅黑"/>
                <a:cs typeface="阿里巴巴普惠体 2.0 45 Light" panose="00020600040101010101" charset="-122"/>
                <a:sym typeface="Times New Roman"/>
              </a:rPr>
              <a:t>年龄有关的几个问题</a:t>
            </a:r>
          </a:p>
        </p:txBody>
      </p:sp>
      <p:sp>
        <p:nvSpPr>
          <p:cNvPr id="3" name="文本框 2"/>
          <p:cNvSpPr txBox="1"/>
          <p:nvPr>
            <p:custDataLst>
              <p:tags r:id="rId4"/>
            </p:custDataLst>
          </p:nvPr>
        </p:nvSpPr>
        <p:spPr>
          <a:xfrm>
            <a:off x="4278630" y="3607435"/>
            <a:ext cx="4654709" cy="560705"/>
          </a:xfrm>
          <a:prstGeom prst="roundRect">
            <a:avLst/>
          </a:prstGeom>
          <a:noFill/>
          <a:ln>
            <a:solidFill>
              <a:schemeClr val="bg1"/>
            </a:solidFill>
          </a:ln>
        </p:spPr>
        <p:txBody>
          <a:bodyPr wrap="square" rtlCol="0" anchor="ctr" anchorCtr="0">
            <a:noAutofit/>
          </a:bodyPr>
          <a:lstStyle/>
          <a:p>
            <a:pPr lvl="0">
              <a:buClrTx/>
              <a:buSzTx/>
              <a:buFontTx/>
            </a:pPr>
            <a:r>
              <a:rPr lang="zh-CN" altLang="en-US" sz="2800" smtClean="0">
                <a:solidFill>
                  <a:schemeClr val="bg1"/>
                </a:solidFill>
                <a:latin typeface="Times New Roman"/>
                <a:ea typeface="微软雅黑"/>
                <a:cs typeface="阿里巴巴普惠体 2.0 45 Light" panose="00020600040101010101" charset="-122"/>
                <a:sym typeface="Times New Roman"/>
              </a:rPr>
              <a:t>2</a:t>
            </a:r>
            <a:r>
              <a:rPr lang="en-US" altLang="zh-CN" sz="2800" smtClean="0">
                <a:solidFill>
                  <a:schemeClr val="bg1"/>
                </a:solidFill>
                <a:latin typeface="Times New Roman"/>
                <a:ea typeface="微软雅黑"/>
                <a:cs typeface="阿里巴巴普惠体 2.0 45 Light" panose="00020600040101010101" charset="-122"/>
                <a:sym typeface="Times New Roman"/>
              </a:rPr>
              <a:t>.</a:t>
            </a:r>
            <a:r>
              <a:rPr lang="zh-CN" altLang="en-US" sz="2800" smtClean="0">
                <a:solidFill>
                  <a:schemeClr val="bg1"/>
                </a:solidFill>
                <a:latin typeface="Times New Roman"/>
                <a:ea typeface="微软雅黑"/>
                <a:cs typeface="阿里巴巴普惠体 2.0 45 Light" panose="00020600040101010101" charset="-122"/>
                <a:sym typeface="Times New Roman"/>
              </a:rPr>
              <a:t>家庭</a:t>
            </a:r>
            <a:r>
              <a:rPr lang="zh-CN" altLang="en-US" sz="2800">
                <a:solidFill>
                  <a:schemeClr val="bg1"/>
                </a:solidFill>
                <a:latin typeface="Times New Roman"/>
                <a:ea typeface="微软雅黑"/>
                <a:cs typeface="阿里巴巴普惠体 2.0 45 Light" panose="00020600040101010101" charset="-122"/>
                <a:sym typeface="Times New Roman"/>
              </a:rPr>
              <a:t>生活中的未成年人</a:t>
            </a:r>
          </a:p>
        </p:txBody>
      </p:sp>
      <p:sp>
        <p:nvSpPr>
          <p:cNvPr id="32" name="矩形: 圆角 31"/>
          <p:cNvSpPr/>
          <p:nvPr>
            <p:custDataLst>
              <p:tags r:id="rId5"/>
            </p:custDataLst>
          </p:nvPr>
        </p:nvSpPr>
        <p:spPr>
          <a:xfrm>
            <a:off x="4278630" y="2162810"/>
            <a:ext cx="6294777" cy="538480"/>
          </a:xfrm>
          <a:prstGeom prst="roundRect">
            <a:avLst>
              <a:gd name="adj" fmla="val 21598"/>
            </a:avLst>
          </a:prstGeom>
          <a:solidFill>
            <a:schemeClr val="bg1"/>
          </a:solidFill>
          <a:ln>
            <a:solidFill>
              <a:srgbClr val="495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buFontTx/>
            </a:pPr>
            <a:r>
              <a:rPr lang="zh-CN" altLang="en-US" sz="3200" dirty="0">
                <a:solidFill>
                  <a:srgbClr val="475C49"/>
                </a:solidFill>
                <a:latin typeface="Times New Roman"/>
                <a:ea typeface="微软雅黑"/>
                <a:cs typeface="阿里巴巴普惠体 2.0 95 ExtraBold" panose="00020600040101010101" charset="-122"/>
                <a:sym typeface="Times New Roman"/>
              </a:rPr>
              <a:t>民法典如何保护未成年人的权利?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942205" y="2411127"/>
            <a:ext cx="2643308" cy="483728"/>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胎儿——</a:t>
            </a:r>
            <a:r>
              <a:rPr lang="zh-CN" altLang="en-US" sz="2800">
                <a:solidFill>
                  <a:schemeClr val="bg1"/>
                </a:solidFill>
                <a:latin typeface="Times New Roman"/>
                <a:ea typeface="微软雅黑"/>
                <a:cs typeface="阿里巴巴普惠体 2.0 65 Medium" panose="00020600040101010101" charset="-122"/>
                <a:sym typeface="Times New Roman"/>
              </a:rPr>
              <a:t>8</a:t>
            </a:r>
            <a:r>
              <a:rPr lang="zh-CN" altLang="en-US" sz="2800" smtClean="0">
                <a:solidFill>
                  <a:schemeClr val="bg1"/>
                </a:solidFill>
                <a:latin typeface="Times New Roman"/>
                <a:ea typeface="微软雅黑"/>
                <a:cs typeface="阿里巴巴普惠体 2.0 65 Medium" panose="00020600040101010101" charset="-122"/>
                <a:sym typeface="Times New Roman"/>
              </a:rPr>
              <a:t>周岁</a:t>
            </a:r>
            <a:endParaRPr lang="zh-CN" altLang="en-US" sz="2800" dirty="0">
              <a:solidFill>
                <a:schemeClr val="bg1"/>
              </a:solidFill>
              <a:latin typeface="Times New Roman"/>
              <a:ea typeface="微软雅黑"/>
              <a:cs typeface="阿里巴巴普惠体 2.0 65 Medium" panose="00020600040101010101" charset="-122"/>
              <a:sym typeface="Times New Roman"/>
            </a:endParaRPr>
          </a:p>
        </p:txBody>
      </p:sp>
      <p:sp>
        <p:nvSpPr>
          <p:cNvPr id="2" name="文本框 1"/>
          <p:cNvSpPr txBox="1"/>
          <p:nvPr>
            <p:custDataLst>
              <p:tags r:id="rId2"/>
            </p:custDataLst>
          </p:nvPr>
        </p:nvSpPr>
        <p:spPr>
          <a:xfrm>
            <a:off x="1530438" y="2414769"/>
            <a:ext cx="3651162" cy="537063"/>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无民事行为能力人</a:t>
            </a:r>
          </a:p>
        </p:txBody>
      </p:sp>
      <p:sp>
        <p:nvSpPr>
          <p:cNvPr id="3" name="文本框 2"/>
          <p:cNvSpPr txBox="1"/>
          <p:nvPr>
            <p:custDataLst>
              <p:tags r:id="rId3"/>
            </p:custDataLst>
          </p:nvPr>
        </p:nvSpPr>
        <p:spPr>
          <a:xfrm>
            <a:off x="1550035" y="2955991"/>
            <a:ext cx="6719417" cy="954107"/>
          </a:xfrm>
          <a:prstGeom prst="rect">
            <a:avLst/>
          </a:prstGeom>
          <a:noFill/>
        </p:spPr>
        <p:txBody>
          <a:bodyPr wrap="square" rtlCol="0" anchor="t">
            <a:spAutoFit/>
          </a:bodyPr>
          <a:lstStyle/>
          <a:p>
            <a:pPr indent="-285750" algn="l" fontAlgn="auto">
              <a:buClrTx/>
              <a:buSzPct val="90000"/>
              <a:buFont typeface="Wingdings" panose="05000000000000000000" charset="0"/>
              <a:buChar char="p"/>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《民法典》第二十条</a:t>
            </a:r>
          </a:p>
          <a:p>
            <a:pPr indent="0" fontAlgn="auto"/>
            <a:r>
              <a:rPr lang="zh-CN" altLang="en-US" sz="2800" dirty="0">
                <a:solidFill>
                  <a:schemeClr val="bg1"/>
                </a:solidFill>
                <a:latin typeface="Times New Roman"/>
                <a:ea typeface="微软雅黑"/>
                <a:cs typeface="阿里巴巴普惠体" panose="00020600040101010101" pitchFamily="18" charset="-122"/>
                <a:sym typeface="Times New Roman"/>
              </a:rPr>
              <a:t>由其法定代理人代理实施民事法律行为。</a:t>
            </a:r>
          </a:p>
        </p:txBody>
      </p:sp>
      <p:sp>
        <p:nvSpPr>
          <p:cNvPr id="6" name="文本框 5"/>
          <p:cNvSpPr txBox="1"/>
          <p:nvPr>
            <p:custDataLst>
              <p:tags r:id="rId4"/>
            </p:custDataLst>
          </p:nvPr>
        </p:nvSpPr>
        <p:spPr>
          <a:xfrm>
            <a:off x="1510841" y="4528934"/>
            <a:ext cx="9262920" cy="1815882"/>
          </a:xfrm>
          <a:prstGeom prst="rect">
            <a:avLst/>
          </a:prstGeom>
          <a:noFill/>
        </p:spPr>
        <p:txBody>
          <a:bodyPr wrap="square" rtlCol="0" anchor="t">
            <a:spAutoFit/>
          </a:bodyPr>
          <a:lstStyle/>
          <a:p>
            <a:pPr indent="-285750" fontAlgn="auto">
              <a:buSzPct val="90000"/>
              <a:buFont typeface="Wingdings" panose="05000000000000000000" charset="0"/>
              <a:buChar char="p"/>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《民法典》第十九条</a:t>
            </a:r>
          </a:p>
          <a:p>
            <a:pPr indent="0" fontAlgn="auto"/>
            <a:r>
              <a:rPr lang="zh-CN" altLang="en-US" sz="2800" dirty="0">
                <a:solidFill>
                  <a:schemeClr val="bg1"/>
                </a:solidFill>
                <a:latin typeface="Times New Roman"/>
                <a:ea typeface="微软雅黑"/>
                <a:cs typeface="阿里巴巴普惠体 2.0 45 Light" panose="00020600040101010101" charset="-122"/>
                <a:sym typeface="Times New Roman"/>
              </a:rPr>
              <a:t>票由其法定代理人代理或者经其法定代理人同意，追认;</a:t>
            </a:r>
          </a:p>
          <a:p>
            <a:pPr indent="0" fontAlgn="auto"/>
            <a:r>
              <a:rPr lang="zh-CN" altLang="en-US" sz="2800" dirty="0">
                <a:solidFill>
                  <a:schemeClr val="bg1"/>
                </a:solidFill>
                <a:latin typeface="Times New Roman"/>
                <a:ea typeface="微软雅黑"/>
                <a:cs typeface="阿里巴巴普惠体 2.0 45 Light" panose="00020600040101010101" charset="-122"/>
                <a:sym typeface="Times New Roman"/>
              </a:rPr>
              <a:t>但是可以独立实施纯获利益的民事法律行为或者与其年龄智力相适应的民事法律行为。</a:t>
            </a:r>
          </a:p>
        </p:txBody>
      </p:sp>
      <p:sp>
        <p:nvSpPr>
          <p:cNvPr id="7" name="文本框 6"/>
          <p:cNvSpPr txBox="1"/>
          <p:nvPr>
            <p:custDataLst>
              <p:tags r:id="rId5"/>
            </p:custDataLst>
          </p:nvPr>
        </p:nvSpPr>
        <p:spPr>
          <a:xfrm>
            <a:off x="1530438" y="4026189"/>
            <a:ext cx="4866300" cy="523220"/>
          </a:xfrm>
          <a:prstGeom prst="rect">
            <a:avLst/>
          </a:prstGeom>
          <a:noFill/>
        </p:spPr>
        <p:txBody>
          <a:bodyPr wrap="square" rtlCol="0" anchor="t">
            <a:spAutoFit/>
          </a:bodyPr>
          <a:lstStyle/>
          <a:p>
            <a:pPr lvl="0" algn="l">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限制民事行为能力的未成年人</a:t>
            </a:r>
          </a:p>
        </p:txBody>
      </p:sp>
      <p:sp>
        <p:nvSpPr>
          <p:cNvPr id="8" name="文本框 7"/>
          <p:cNvSpPr txBox="1"/>
          <p:nvPr>
            <p:custDataLst>
              <p:tags r:id="rId6"/>
            </p:custDataLst>
          </p:nvPr>
        </p:nvSpPr>
        <p:spPr>
          <a:xfrm>
            <a:off x="6601257" y="4006873"/>
            <a:ext cx="3336389" cy="368300"/>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8周岁——16周岁</a:t>
            </a:r>
          </a:p>
        </p:txBody>
      </p:sp>
      <p:grpSp>
        <p:nvGrpSpPr>
          <p:cNvPr id="31" name="组合 30"/>
          <p:cNvGrpSpPr/>
          <p:nvPr/>
        </p:nvGrpSpPr>
        <p:grpSpPr>
          <a:xfrm>
            <a:off x="1562735" y="1737764"/>
            <a:ext cx="612140" cy="415290"/>
            <a:chOff x="10355" y="3963"/>
            <a:chExt cx="964" cy="654"/>
          </a:xfrm>
          <a:solidFill>
            <a:schemeClr val="bg1"/>
          </a:solidFill>
        </p:grpSpPr>
        <p:sp>
          <p:nvSpPr>
            <p:cNvPr id="33" name="燕尾形 4"/>
            <p:cNvSpPr/>
            <p:nvPr>
              <p:custDataLst>
                <p:tags r:id="rId8"/>
              </p:custDataLst>
            </p:nvPr>
          </p:nvSpPr>
          <p:spPr>
            <a:xfrm>
              <a:off x="10355" y="3963"/>
              <a:ext cx="454" cy="65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75C49"/>
                </a:solidFill>
                <a:latin typeface="Times New Roman"/>
                <a:ea typeface="微软雅黑"/>
                <a:cs typeface="思源黑体 CN Normal" panose="020B0400000000000000" charset="-122"/>
                <a:sym typeface="Times New Roman"/>
              </a:endParaRPr>
            </a:p>
          </p:txBody>
        </p:sp>
        <p:sp>
          <p:nvSpPr>
            <p:cNvPr id="35" name="燕尾形 5"/>
            <p:cNvSpPr/>
            <p:nvPr>
              <p:custDataLst>
                <p:tags r:id="rId9"/>
              </p:custDataLst>
            </p:nvPr>
          </p:nvSpPr>
          <p:spPr>
            <a:xfrm>
              <a:off x="10865" y="3963"/>
              <a:ext cx="454" cy="65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75C49"/>
                </a:solidFill>
                <a:latin typeface="Times New Roman"/>
                <a:ea typeface="微软雅黑"/>
                <a:cs typeface="思源黑体 CN Normal" panose="020B0400000000000000" charset="-122"/>
                <a:sym typeface="Times New Roman"/>
              </a:endParaRPr>
            </a:p>
          </p:txBody>
        </p:sp>
      </p:grpSp>
      <p:sp>
        <p:nvSpPr>
          <p:cNvPr id="44" name="矩形 43"/>
          <p:cNvSpPr/>
          <p:nvPr>
            <p:custDataLst>
              <p:tags r:id="rId7"/>
            </p:custDataLst>
          </p:nvPr>
        </p:nvSpPr>
        <p:spPr>
          <a:xfrm>
            <a:off x="2367210" y="1692307"/>
            <a:ext cx="6337052" cy="51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dirty="0">
                <a:solidFill>
                  <a:srgbClr val="475C49"/>
                </a:solidFill>
                <a:latin typeface="Times New Roman"/>
                <a:ea typeface="微软雅黑"/>
                <a:cs typeface="阿里巴巴普惠体 2.0 95 ExtraBold" panose="00020600040101010101" charset="-122"/>
                <a:sym typeface="Times New Roman"/>
              </a:rPr>
              <a:t>民法典如何保护未成年人的权利?</a:t>
            </a:r>
          </a:p>
        </p:txBody>
      </p:sp>
      <p:cxnSp>
        <p:nvCxnSpPr>
          <p:cNvPr id="5" name="直接连接符 4"/>
          <p:cNvCxnSpPr/>
          <p:nvPr/>
        </p:nvCxnSpPr>
        <p:spPr>
          <a:xfrm>
            <a:off x="1664335" y="3987800"/>
            <a:ext cx="4752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69452" y="677824"/>
            <a:ext cx="3794125" cy="3794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883592" y="2404110"/>
            <a:ext cx="3348716" cy="377825"/>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16周岁——18周岁</a:t>
            </a:r>
          </a:p>
        </p:txBody>
      </p:sp>
      <p:sp>
        <p:nvSpPr>
          <p:cNvPr id="2" name="文本框 1"/>
          <p:cNvSpPr txBox="1"/>
          <p:nvPr>
            <p:custDataLst>
              <p:tags r:id="rId2"/>
            </p:custDataLst>
          </p:nvPr>
        </p:nvSpPr>
        <p:spPr>
          <a:xfrm>
            <a:off x="1776095" y="2394103"/>
            <a:ext cx="4288374" cy="368300"/>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视为完全民事行为能力人</a:t>
            </a:r>
          </a:p>
        </p:txBody>
      </p:sp>
      <p:sp>
        <p:nvSpPr>
          <p:cNvPr id="3" name="文本框 2"/>
          <p:cNvSpPr txBox="1"/>
          <p:nvPr>
            <p:custDataLst>
              <p:tags r:id="rId3"/>
            </p:custDataLst>
          </p:nvPr>
        </p:nvSpPr>
        <p:spPr>
          <a:xfrm>
            <a:off x="1817370" y="2922102"/>
            <a:ext cx="6556550" cy="954107"/>
          </a:xfrm>
          <a:prstGeom prst="rect">
            <a:avLst/>
          </a:prstGeom>
          <a:noFill/>
        </p:spPr>
        <p:txBody>
          <a:bodyPr wrap="square" rtlCol="0" anchor="t">
            <a:spAutoFit/>
          </a:bodyPr>
          <a:lstStyle/>
          <a:p>
            <a:pPr indent="-285750" algn="l" fontAlgn="auto">
              <a:buClrTx/>
              <a:buSzPct val="90000"/>
              <a:buFont typeface="Wingdings" panose="05000000000000000000" charset="0"/>
              <a:buChar char="p"/>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《民法典》第十八条</a:t>
            </a:r>
          </a:p>
          <a:p>
            <a:pPr indent="0" algn="l" fontAlgn="auto">
              <a:buClrTx/>
              <a:buSzPct val="90000"/>
              <a:buFont typeface="Wingdings" panose="05000000000000000000" charset="0"/>
              <a:buNone/>
            </a:pPr>
            <a:r>
              <a:rPr lang="zh-CN" altLang="en-US" sz="2800" dirty="0">
                <a:solidFill>
                  <a:schemeClr val="bg1"/>
                </a:solidFill>
                <a:latin typeface="Times New Roman"/>
                <a:ea typeface="微软雅黑"/>
                <a:cs typeface="阿里巴巴普惠体" panose="00020600040101010101" pitchFamily="18" charset="-122"/>
                <a:sym typeface="Times New Roman"/>
              </a:rPr>
              <a:t>以自己劳动收入为主要生活来源。</a:t>
            </a:r>
          </a:p>
        </p:txBody>
      </p:sp>
      <p:sp>
        <p:nvSpPr>
          <p:cNvPr id="6" name="文本框 5"/>
          <p:cNvSpPr txBox="1"/>
          <p:nvPr>
            <p:custDataLst>
              <p:tags r:id="rId4"/>
            </p:custDataLst>
          </p:nvPr>
        </p:nvSpPr>
        <p:spPr>
          <a:xfrm>
            <a:off x="1817370" y="4541160"/>
            <a:ext cx="8107045" cy="1384995"/>
          </a:xfrm>
          <a:prstGeom prst="rect">
            <a:avLst/>
          </a:prstGeom>
          <a:noFill/>
        </p:spPr>
        <p:txBody>
          <a:bodyPr wrap="square" rtlCol="0" anchor="t">
            <a:spAutoFit/>
          </a:bodyPr>
          <a:lstStyle/>
          <a:p>
            <a:pPr indent="-285750" fontAlgn="auto">
              <a:buSzPct val="90000"/>
              <a:buFont typeface="Wingdings" panose="05000000000000000000" charset="0"/>
              <a:buChar char="p"/>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《民法典》第十七条</a:t>
            </a:r>
          </a:p>
          <a:p>
            <a:pPr indent="0" fontAlgn="auto">
              <a:buSzPct val="90000"/>
              <a:buFont typeface="Wingdings" panose="05000000000000000000" charset="0"/>
              <a:buNone/>
            </a:pPr>
            <a:r>
              <a:rPr lang="zh-CN" altLang="en-US" sz="2800" dirty="0">
                <a:solidFill>
                  <a:schemeClr val="bg1"/>
                </a:solidFill>
                <a:latin typeface="Times New Roman"/>
                <a:ea typeface="微软雅黑"/>
                <a:cs typeface="阿里巴巴普惠体 2.0 45 Light" panose="00020600040101010101" charset="-122"/>
                <a:sym typeface="Times New Roman"/>
              </a:rPr>
              <a:t>十八周岁以上的自然人为成年人，不满十八周岁的自然人为未成年人。</a:t>
            </a:r>
          </a:p>
        </p:txBody>
      </p:sp>
      <p:sp>
        <p:nvSpPr>
          <p:cNvPr id="7" name="文本框 6"/>
          <p:cNvSpPr txBox="1"/>
          <p:nvPr>
            <p:custDataLst>
              <p:tags r:id="rId5"/>
            </p:custDataLst>
          </p:nvPr>
        </p:nvSpPr>
        <p:spPr>
          <a:xfrm>
            <a:off x="1830070" y="3988282"/>
            <a:ext cx="3392170" cy="523220"/>
          </a:xfrm>
          <a:prstGeom prst="rect">
            <a:avLst/>
          </a:prstGeom>
          <a:noFill/>
        </p:spPr>
        <p:txBody>
          <a:bodyPr wrap="square" rtlCol="0" anchor="t">
            <a:spAutoFit/>
          </a:bodyPr>
          <a:lstStyle/>
          <a:p>
            <a:pPr lvl="0" algn="l">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完全民事行为能力人</a:t>
            </a:r>
          </a:p>
        </p:txBody>
      </p:sp>
      <p:sp>
        <p:nvSpPr>
          <p:cNvPr id="8" name="文本框 7"/>
          <p:cNvSpPr txBox="1"/>
          <p:nvPr>
            <p:custDataLst>
              <p:tags r:id="rId6"/>
            </p:custDataLst>
          </p:nvPr>
        </p:nvSpPr>
        <p:spPr>
          <a:xfrm>
            <a:off x="5888891" y="3968750"/>
            <a:ext cx="2809875" cy="533399"/>
          </a:xfrm>
          <a:prstGeom prst="rect">
            <a:avLst/>
          </a:prstGeom>
          <a:noFill/>
        </p:spPr>
        <p:txBody>
          <a:bodyPr wrap="square" rtlCol="0" anchor="t">
            <a:noAutofit/>
          </a:bodyPr>
          <a:lstStyle/>
          <a:p>
            <a:pPr lvl="0" algn="l">
              <a:buClrTx/>
              <a:buSzTx/>
              <a:buFontTx/>
            </a:pPr>
            <a:r>
              <a:rPr lang="zh-CN" altLang="en-US" sz="2800" dirty="0">
                <a:solidFill>
                  <a:schemeClr val="bg1"/>
                </a:solidFill>
                <a:latin typeface="Times New Roman"/>
                <a:ea typeface="微软雅黑"/>
                <a:cs typeface="阿里巴巴普惠体 2.0 65 Medium" panose="00020600040101010101" charset="-122"/>
                <a:sym typeface="Times New Roman"/>
              </a:rPr>
              <a:t>18周岁——</a:t>
            </a:r>
          </a:p>
        </p:txBody>
      </p:sp>
      <p:grpSp>
        <p:nvGrpSpPr>
          <p:cNvPr id="31" name="组合 30"/>
          <p:cNvGrpSpPr/>
          <p:nvPr/>
        </p:nvGrpSpPr>
        <p:grpSpPr>
          <a:xfrm>
            <a:off x="1929801" y="1607557"/>
            <a:ext cx="612140" cy="415290"/>
            <a:chOff x="10355" y="3963"/>
            <a:chExt cx="964" cy="654"/>
          </a:xfrm>
          <a:solidFill>
            <a:schemeClr val="bg1"/>
          </a:solidFill>
        </p:grpSpPr>
        <p:sp>
          <p:nvSpPr>
            <p:cNvPr id="33" name="燕尾形 4"/>
            <p:cNvSpPr/>
            <p:nvPr>
              <p:custDataLst>
                <p:tags r:id="rId9"/>
              </p:custDataLst>
            </p:nvPr>
          </p:nvSpPr>
          <p:spPr>
            <a:xfrm>
              <a:off x="10355" y="3963"/>
              <a:ext cx="454" cy="65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75C49"/>
                </a:solidFill>
                <a:latin typeface="Times New Roman"/>
                <a:ea typeface="微软雅黑"/>
                <a:cs typeface="思源黑体 CN Normal" panose="020B0400000000000000" charset="-122"/>
                <a:sym typeface="Times New Roman"/>
              </a:endParaRPr>
            </a:p>
          </p:txBody>
        </p:sp>
        <p:sp>
          <p:nvSpPr>
            <p:cNvPr id="35" name="燕尾形 5"/>
            <p:cNvSpPr/>
            <p:nvPr>
              <p:custDataLst>
                <p:tags r:id="rId10"/>
              </p:custDataLst>
            </p:nvPr>
          </p:nvSpPr>
          <p:spPr>
            <a:xfrm>
              <a:off x="10865" y="3963"/>
              <a:ext cx="454" cy="654"/>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475C49"/>
                </a:solidFill>
                <a:latin typeface="Times New Roman"/>
                <a:ea typeface="微软雅黑"/>
                <a:cs typeface="思源黑体 CN Normal" panose="020B0400000000000000" charset="-122"/>
                <a:sym typeface="Times New Roman"/>
              </a:endParaRPr>
            </a:p>
          </p:txBody>
        </p:sp>
      </p:grpSp>
      <p:sp>
        <p:nvSpPr>
          <p:cNvPr id="44" name="矩形 43"/>
          <p:cNvSpPr/>
          <p:nvPr>
            <p:custDataLst>
              <p:tags r:id="rId7"/>
            </p:custDataLst>
          </p:nvPr>
        </p:nvSpPr>
        <p:spPr>
          <a:xfrm>
            <a:off x="2734275" y="1562100"/>
            <a:ext cx="6104255" cy="51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3200">
                <a:solidFill>
                  <a:srgbClr val="475C49"/>
                </a:solidFill>
                <a:latin typeface="Times New Roman"/>
                <a:ea typeface="微软雅黑"/>
                <a:cs typeface="阿里巴巴普惠体 2.0 95 ExtraBold" panose="00020600040101010101" charset="-122"/>
                <a:sym typeface="Times New Roman"/>
              </a:rPr>
              <a:t>民法典如何保护未成年人的权利?</a:t>
            </a:r>
          </a:p>
        </p:txBody>
      </p:sp>
      <p:cxnSp>
        <p:nvCxnSpPr>
          <p:cNvPr id="5" name="直接连接符 4"/>
          <p:cNvCxnSpPr/>
          <p:nvPr/>
        </p:nvCxnSpPr>
        <p:spPr>
          <a:xfrm>
            <a:off x="1929801" y="3876209"/>
            <a:ext cx="475200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tretch>
            <a:fillRect/>
          </a:stretch>
        </p:blipFill>
        <p:spPr>
          <a:xfrm>
            <a:off x="8698766" y="2218638"/>
            <a:ext cx="2885820" cy="28858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14336" y="1482226"/>
            <a:ext cx="5572759" cy="676685"/>
            <a:chOff x="1703" y="3020"/>
            <a:chExt cx="8552" cy="1078"/>
          </a:xfrm>
          <a:solidFill>
            <a:schemeClr val="bg1"/>
          </a:solidFill>
        </p:grpSpPr>
        <p:pic>
          <p:nvPicPr>
            <p:cNvPr id="7" name="Aichitds14"/>
            <p:cNvPicPr>
              <a:picLocks noChangeAspect="1"/>
            </p:cNvPicPr>
            <p:nvPr>
              <p:custDataLst>
                <p:tags r:id="rId4"/>
              </p:custDataLst>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8"/>
                </a:ext>
              </a:extLst>
            </a:blip>
            <a:stretch>
              <a:fillRect/>
            </a:stretch>
          </p:blipFill>
          <p:spPr>
            <a:xfrm>
              <a:off x="1703" y="3052"/>
              <a:ext cx="717" cy="937"/>
            </a:xfrm>
            <a:prstGeom prst="rect">
              <a:avLst/>
            </a:prstGeom>
          </p:spPr>
        </p:pic>
        <p:sp>
          <p:nvSpPr>
            <p:cNvPr id="22" name="五边形 8"/>
            <p:cNvSpPr/>
            <p:nvPr>
              <p:custDataLst>
                <p:tags r:id="rId5"/>
              </p:custDataLst>
            </p:nvPr>
          </p:nvSpPr>
          <p:spPr>
            <a:xfrm>
              <a:off x="2744" y="3020"/>
              <a:ext cx="7511" cy="1078"/>
            </a:xfrm>
            <a:prstGeom prst="homePlate">
              <a:avLst>
                <a:gd name="adj" fmla="val 14466"/>
              </a:avLst>
            </a:prstGeom>
            <a:grpFill/>
            <a:ln>
              <a:noFill/>
            </a:ln>
          </p:spPr>
          <p:txBody>
            <a:bodyPr wrap="square" lIns="108000" tIns="108000" rIns="107950" bIns="10800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3200">
                  <a:solidFill>
                    <a:srgbClr val="475C49"/>
                  </a:solidFill>
                  <a:latin typeface="Times New Roman"/>
                  <a:ea typeface="微软雅黑"/>
                  <a:cs typeface="阿里巴巴普惠体" panose="00020600040101010101" pitchFamily="18" charset="-122"/>
                  <a:sym typeface="Times New Roman"/>
                </a:rPr>
                <a:t>家庭生活中的</a:t>
              </a:r>
              <a:r>
                <a:rPr lang="zh-CN" altLang="en-US" sz="3200" smtClean="0">
                  <a:solidFill>
                    <a:srgbClr val="475C49"/>
                  </a:solidFill>
                  <a:latin typeface="Times New Roman"/>
                  <a:ea typeface="微软雅黑"/>
                  <a:cs typeface="阿里巴巴普惠体" panose="00020600040101010101" pitchFamily="18" charset="-122"/>
                  <a:sym typeface="Times New Roman"/>
                </a:rPr>
                <a:t>未成年人</a:t>
              </a:r>
              <a:endParaRPr lang="zh-CN" altLang="en-US" sz="3200">
                <a:solidFill>
                  <a:srgbClr val="475C49"/>
                </a:solidFill>
                <a:latin typeface="Times New Roman"/>
                <a:ea typeface="微软雅黑"/>
                <a:cs typeface="阿里巴巴普惠体" panose="00020600040101010101" pitchFamily="18" charset="-122"/>
                <a:sym typeface="Times New Roman"/>
              </a:endParaRPr>
            </a:p>
          </p:txBody>
        </p:sp>
      </p:grpSp>
      <p:sp>
        <p:nvSpPr>
          <p:cNvPr id="4" name="文本框 3"/>
          <p:cNvSpPr txBox="1"/>
          <p:nvPr>
            <p:custDataLst>
              <p:tags r:id="rId1"/>
            </p:custDataLst>
          </p:nvPr>
        </p:nvSpPr>
        <p:spPr>
          <a:xfrm>
            <a:off x="1251454" y="2111847"/>
            <a:ext cx="1620957" cy="523220"/>
          </a:xfrm>
          <a:prstGeom prst="rect">
            <a:avLst/>
          </a:prstGeom>
          <a:noFill/>
        </p:spPr>
        <p:txBody>
          <a:bodyPr wrap="none" rtlCol="0" anchor="t">
            <a:spAutoFit/>
          </a:bodyPr>
          <a:lstStyle/>
          <a:p>
            <a:r>
              <a:rPr lang="zh-CN" altLang="en-US" sz="2800">
                <a:solidFill>
                  <a:schemeClr val="bg1"/>
                </a:solidFill>
                <a:latin typeface="Times New Roman"/>
                <a:ea typeface="微软雅黑"/>
                <a:cs typeface="阿里巴巴普惠体" panose="00020600040101010101" pitchFamily="18" charset="-122"/>
                <a:sym typeface="Times New Roman"/>
              </a:rPr>
              <a:t>一、抚养</a:t>
            </a:r>
          </a:p>
        </p:txBody>
      </p:sp>
      <p:sp>
        <p:nvSpPr>
          <p:cNvPr id="2" name="文本框 1"/>
          <p:cNvSpPr txBox="1"/>
          <p:nvPr>
            <p:custDataLst>
              <p:tags r:id="rId2"/>
            </p:custDataLst>
          </p:nvPr>
        </p:nvSpPr>
        <p:spPr>
          <a:xfrm>
            <a:off x="1243056" y="3440568"/>
            <a:ext cx="9976485" cy="1278618"/>
          </a:xfrm>
          <a:prstGeom prst="rect">
            <a:avLst/>
          </a:prstGeom>
          <a:noFill/>
        </p:spPr>
        <p:txBody>
          <a:bodyPr wrap="square" rtlCol="0" anchor="t">
            <a:noAutofit/>
          </a:bodyPr>
          <a:lstStyle/>
          <a:p>
            <a:pPr indent="0" algn="just" fontAlgn="auto"/>
            <a:r>
              <a:rPr lang="zh-CN" altLang="en-US" sz="2600" dirty="0">
                <a:solidFill>
                  <a:schemeClr val="bg1"/>
                </a:solidFill>
                <a:latin typeface="Times New Roman"/>
                <a:ea typeface="微软雅黑"/>
                <a:cs typeface="阿里巴巴普惠体" panose="00020600040101010101" pitchFamily="18" charset="-122"/>
                <a:sym typeface="Times New Roman"/>
              </a:rPr>
              <a:t>离婚后，不满两周岁的子女，以由母亲直接抚养为原则。已满两周岁的子女，父母双方对抚养问题协议不成的，由人民法院根据双方的具体情况，按照最有利于未成年子女的原则判决。子女已满八周岁的，应当尊重其真实意愿。</a:t>
            </a:r>
          </a:p>
        </p:txBody>
      </p:sp>
      <p:sp>
        <p:nvSpPr>
          <p:cNvPr id="3" name="文本框 2"/>
          <p:cNvSpPr txBox="1"/>
          <p:nvPr/>
        </p:nvSpPr>
        <p:spPr>
          <a:xfrm>
            <a:off x="1243057" y="2616192"/>
            <a:ext cx="9976485" cy="892552"/>
          </a:xfrm>
          <a:prstGeom prst="rect">
            <a:avLst/>
          </a:prstGeom>
          <a:noFill/>
        </p:spPr>
        <p:txBody>
          <a:bodyPr wrap="square" rtlCol="0">
            <a:spAutoFit/>
          </a:bodyPr>
          <a:lstStyle/>
          <a:p>
            <a:pPr indent="-285750" algn="just" fontAlgn="auto">
              <a:buFont typeface="Wingdings" panose="05000000000000000000" charset="0"/>
              <a:buChar char="p"/>
            </a:pPr>
            <a:r>
              <a:rPr lang="zh-CN" altLang="en-US" sz="2600" b="1" dirty="0">
                <a:solidFill>
                  <a:schemeClr val="bg1"/>
                </a:solidFill>
                <a:latin typeface="Times New Roman"/>
                <a:ea typeface="微软雅黑"/>
                <a:cs typeface="阿里巴巴普惠体 2.0 45 Light" panose="00020600040101010101" charset="-122"/>
                <a:sym typeface="Times New Roman"/>
              </a:rPr>
              <a:t>《民法典》第一千零六十七条</a:t>
            </a:r>
            <a:r>
              <a:rPr lang="en-US" altLang="zh-CN" sz="2600" b="1" dirty="0">
                <a:solidFill>
                  <a:schemeClr val="bg1"/>
                </a:solidFill>
                <a:latin typeface="Times New Roman"/>
                <a:ea typeface="微软雅黑"/>
                <a:cs typeface="阿里巴巴普惠体 2.0 45 Light" panose="00020600040101010101" charset="-122"/>
                <a:sym typeface="Times New Roman"/>
              </a:rPr>
              <a:t> </a:t>
            </a:r>
            <a:r>
              <a:rPr lang="zh-CN" altLang="en-US" sz="2600">
                <a:solidFill>
                  <a:schemeClr val="bg1"/>
                </a:solidFill>
                <a:latin typeface="Times New Roman"/>
                <a:ea typeface="微软雅黑"/>
                <a:cs typeface="阿里巴巴普惠体 2.0 45 Light" panose="00020600040101010101" charset="-122"/>
                <a:sym typeface="Times New Roman"/>
              </a:rPr>
              <a:t>父母</a:t>
            </a:r>
            <a:r>
              <a:rPr lang="zh-CN" altLang="en-US" sz="2600" smtClean="0">
                <a:solidFill>
                  <a:schemeClr val="bg1"/>
                </a:solidFill>
                <a:latin typeface="Times New Roman"/>
                <a:ea typeface="微软雅黑"/>
                <a:cs typeface="阿里巴巴普惠体 2.0 45 Light" panose="00020600040101010101" charset="-122"/>
                <a:sym typeface="Times New Roman"/>
              </a:rPr>
              <a:t>不</a:t>
            </a:r>
            <a:r>
              <a:rPr lang="zh-CN" altLang="en-US" sz="2600">
                <a:solidFill>
                  <a:schemeClr val="bg1"/>
                </a:solidFill>
                <a:latin typeface="Times New Roman"/>
                <a:ea typeface="微软雅黑"/>
                <a:cs typeface="阿里巴巴普惠体 2.0 45 Light" panose="00020600040101010101" charset="-122"/>
                <a:sym typeface="Times New Roman"/>
              </a:rPr>
              <a:t>履行</a:t>
            </a:r>
            <a:r>
              <a:rPr lang="zh-CN" altLang="en-US" sz="2600" smtClean="0">
                <a:solidFill>
                  <a:schemeClr val="bg1"/>
                </a:solidFill>
                <a:latin typeface="Times New Roman"/>
                <a:ea typeface="微软雅黑"/>
                <a:cs typeface="阿里巴巴普惠体 2.0 45 Light" panose="00020600040101010101" charset="-122"/>
                <a:sym typeface="Times New Roman"/>
              </a:rPr>
              <a:t>抚养</a:t>
            </a:r>
            <a:r>
              <a:rPr lang="zh-CN" altLang="en-US" sz="2600" dirty="0">
                <a:solidFill>
                  <a:schemeClr val="bg1"/>
                </a:solidFill>
                <a:latin typeface="Times New Roman"/>
                <a:ea typeface="微软雅黑"/>
                <a:cs typeface="阿里巴巴普惠体 2.0 45 Light" panose="00020600040101010101" charset="-122"/>
                <a:sym typeface="Times New Roman"/>
              </a:rPr>
              <a:t>义务的，未成年子女或者不能独立生活的成年子女，有要求父母给付抚养费的权利。</a:t>
            </a:r>
          </a:p>
        </p:txBody>
      </p:sp>
      <p:sp>
        <p:nvSpPr>
          <p:cNvPr id="6" name="文本框 5"/>
          <p:cNvSpPr txBox="1"/>
          <p:nvPr/>
        </p:nvSpPr>
        <p:spPr>
          <a:xfrm>
            <a:off x="1272084" y="5176467"/>
            <a:ext cx="10135946" cy="1200329"/>
          </a:xfrm>
          <a:prstGeom prst="rect">
            <a:avLst/>
          </a:prstGeom>
          <a:noFill/>
        </p:spPr>
        <p:txBody>
          <a:bodyPr wrap="square" rtlCol="0">
            <a:spAutoFit/>
          </a:bodyPr>
          <a:lstStyle/>
          <a:p>
            <a:pPr indent="-285750" fontAlgn="auto">
              <a:buFont typeface="Wingdings" panose="05000000000000000000" charset="0"/>
              <a:buChar char="p"/>
            </a:pPr>
            <a:r>
              <a:rPr lang="zh-CN" altLang="en-US" sz="2400" b="1">
                <a:solidFill>
                  <a:schemeClr val="bg1"/>
                </a:solidFill>
                <a:latin typeface="Times New Roman"/>
                <a:ea typeface="微软雅黑"/>
                <a:cs typeface="阿里巴巴普惠体 2.0 45 Light" panose="00020600040101010101" charset="-122"/>
                <a:sym typeface="Times New Roman"/>
              </a:rPr>
              <a:t>《民法典》第一千零八十四条</a:t>
            </a:r>
            <a:r>
              <a:rPr lang="zh-CN" altLang="en-US" sz="2400">
                <a:solidFill>
                  <a:schemeClr val="bg1"/>
                </a:solidFill>
                <a:latin typeface="Times New Roman"/>
                <a:ea typeface="微软雅黑"/>
                <a:cs typeface="阿里巴巴普惠体 2.0 45 Light" panose="00020600040101010101" charset="-122"/>
                <a:sym typeface="Times New Roman"/>
              </a:rPr>
              <a:t> 父母与子女间的关系，不因父母离婚而消除。离婚后，子女无论由父或母直接抚养，仍是父母双方的子女。</a:t>
            </a:r>
          </a:p>
          <a:p>
            <a:pPr indent="0" fontAlgn="auto"/>
            <a:r>
              <a:rPr lang="zh-CN" altLang="en-US" sz="2400">
                <a:solidFill>
                  <a:schemeClr val="bg1"/>
                </a:solidFill>
                <a:latin typeface="Times New Roman"/>
                <a:ea typeface="微软雅黑"/>
                <a:cs typeface="阿里巴巴普惠体 2.0 45 Light" panose="00020600040101010101" charset="-122"/>
                <a:sym typeface="Times New Roman"/>
              </a:rPr>
              <a:t>离婚后，父母对于子女仍有抚养、教育、保护的权利和义务。</a:t>
            </a:r>
          </a:p>
        </p:txBody>
      </p:sp>
      <p:cxnSp>
        <p:nvCxnSpPr>
          <p:cNvPr id="8" name="直接连接符 7"/>
          <p:cNvCxnSpPr/>
          <p:nvPr/>
        </p:nvCxnSpPr>
        <p:spPr>
          <a:xfrm>
            <a:off x="1314336" y="5123345"/>
            <a:ext cx="96970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a:xfrm>
            <a:off x="9202158" y="948469"/>
            <a:ext cx="1465643" cy="146564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0819" y="1909385"/>
            <a:ext cx="9563010" cy="4324261"/>
          </a:xfrm>
          <a:prstGeom prst="rect">
            <a:avLst/>
          </a:prstGeom>
          <a:noFill/>
        </p:spPr>
        <p:txBody>
          <a:bodyPr wrap="square" rtlCol="0" anchor="t">
            <a:spAutoFit/>
          </a:bodyPr>
          <a:lstStyle/>
          <a:p>
            <a:pPr lvl="0" indent="0" algn="l" fontAlgn="auto">
              <a:spcBef>
                <a:spcPts val="600"/>
              </a:spcBef>
              <a:buClrTx/>
              <a:buSzTx/>
              <a:buFontTx/>
            </a:pPr>
            <a:r>
              <a:rPr lang="zh-CN" altLang="en-US" sz="2600" b="1">
                <a:solidFill>
                  <a:schemeClr val="bg1"/>
                </a:solidFill>
                <a:latin typeface="Times New Roman"/>
                <a:ea typeface="微软雅黑"/>
                <a:cs typeface="阿里巴巴普惠体" panose="00020600040101010101" pitchFamily="18" charset="-122"/>
                <a:sym typeface="Times New Roman"/>
              </a:rPr>
              <a:t>《民法典》第二十六条第一款</a:t>
            </a:r>
            <a:r>
              <a:rPr lang="zh-CN" altLang="en-US" sz="2600">
                <a:solidFill>
                  <a:schemeClr val="bg1"/>
                </a:solidFill>
                <a:latin typeface="Times New Roman"/>
                <a:ea typeface="微软雅黑"/>
                <a:cs typeface="阿里巴巴普惠体" panose="00020600040101010101" pitchFamily="18" charset="-122"/>
                <a:sym typeface="Times New Roman"/>
              </a:rPr>
              <a:t>父母对未成年子女负有抚养、教育和保护的义务。</a:t>
            </a:r>
          </a:p>
          <a:p>
            <a:pPr lvl="0" indent="0" algn="l" fontAlgn="auto">
              <a:spcBef>
                <a:spcPts val="600"/>
              </a:spcBef>
              <a:buClrTx/>
              <a:buSzTx/>
              <a:buFontTx/>
            </a:pPr>
            <a:r>
              <a:rPr lang="zh-CN" altLang="en-US" sz="2600" b="1">
                <a:solidFill>
                  <a:schemeClr val="bg1"/>
                </a:solidFill>
                <a:latin typeface="Times New Roman"/>
                <a:ea typeface="微软雅黑"/>
                <a:cs typeface="阿里巴巴普惠体" panose="00020600040101010101" pitchFamily="18" charset="-122"/>
                <a:sym typeface="Times New Roman"/>
              </a:rPr>
              <a:t>《民法典》第二十七条第一款</a:t>
            </a:r>
            <a:r>
              <a:rPr lang="zh-CN" altLang="en-US" sz="2600">
                <a:solidFill>
                  <a:schemeClr val="bg1"/>
                </a:solidFill>
                <a:latin typeface="Times New Roman"/>
                <a:ea typeface="微软雅黑"/>
                <a:cs typeface="阿里巴巴普惠体" panose="00020600040101010101" pitchFamily="18" charset="-122"/>
                <a:sym typeface="Times New Roman"/>
              </a:rPr>
              <a:t>父母是未成年子女的监护人。</a:t>
            </a:r>
          </a:p>
          <a:p>
            <a:pPr lvl="0" indent="0" algn="l" fontAlgn="auto">
              <a:spcBef>
                <a:spcPts val="600"/>
              </a:spcBef>
              <a:buClrTx/>
              <a:buSzTx/>
              <a:buFontTx/>
            </a:pPr>
            <a:r>
              <a:rPr lang="zh-CN" altLang="en-US" sz="2600" b="1">
                <a:solidFill>
                  <a:schemeClr val="bg1"/>
                </a:solidFill>
                <a:latin typeface="Times New Roman"/>
                <a:ea typeface="微软雅黑"/>
                <a:cs typeface="阿里巴巴普惠体" panose="00020600040101010101" pitchFamily="18" charset="-122"/>
                <a:sym typeface="Times New Roman"/>
              </a:rPr>
              <a:t>《民法典》第二十九条</a:t>
            </a:r>
            <a:r>
              <a:rPr lang="zh-CN" altLang="en-US" sz="2600">
                <a:solidFill>
                  <a:schemeClr val="bg1"/>
                </a:solidFill>
                <a:latin typeface="Times New Roman"/>
                <a:ea typeface="微软雅黑"/>
                <a:cs typeface="阿里巴巴普惠体" panose="00020600040101010101" pitchFamily="18" charset="-122"/>
                <a:sym typeface="Times New Roman"/>
              </a:rPr>
              <a:t>被监护人的父母担任监护人的，可以通过遗嘱指定监护人。对于身患重病的父母，通过遗嘱安排好孩子的监护人，有利于孩子未来的健康成长。</a:t>
            </a:r>
          </a:p>
          <a:p>
            <a:pPr lvl="0" indent="0" algn="l" fontAlgn="auto">
              <a:spcBef>
                <a:spcPts val="600"/>
              </a:spcBef>
              <a:buClrTx/>
              <a:buSzTx/>
              <a:buFontTx/>
            </a:pPr>
            <a:r>
              <a:rPr lang="zh-CN" altLang="en-US" sz="2600" b="1">
                <a:solidFill>
                  <a:schemeClr val="bg1"/>
                </a:solidFill>
                <a:latin typeface="Times New Roman"/>
                <a:ea typeface="微软雅黑"/>
                <a:cs typeface="阿里巴巴普惠体" panose="00020600040101010101" pitchFamily="18" charset="-122"/>
                <a:sym typeface="Times New Roman"/>
              </a:rPr>
              <a:t>《民法典》第三十四条</a:t>
            </a:r>
            <a:r>
              <a:rPr lang="zh-CN" altLang="en-US" sz="2600">
                <a:solidFill>
                  <a:schemeClr val="bg1"/>
                </a:solidFill>
                <a:latin typeface="Times New Roman"/>
                <a:ea typeface="微软雅黑"/>
                <a:cs typeface="阿里巴巴普惠体" panose="00020600040101010101" pitchFamily="18" charset="-122"/>
                <a:sym typeface="Times New Roman"/>
              </a:rPr>
              <a:t>第四款因发生突发事件等紧急情况，监护人暂时无法履行监护职责，被监护人的生活处于无人照料状态的，被监护人住所地的居民委员会、村民委员会或者民政部门应当为被监护人安排必要的临时生活照料措施。</a:t>
            </a:r>
          </a:p>
        </p:txBody>
      </p:sp>
      <p:sp>
        <p:nvSpPr>
          <p:cNvPr id="4" name="文本框 3"/>
          <p:cNvSpPr txBox="1"/>
          <p:nvPr/>
        </p:nvSpPr>
        <p:spPr>
          <a:xfrm>
            <a:off x="1052468" y="1324610"/>
            <a:ext cx="2024561" cy="584775"/>
          </a:xfrm>
          <a:prstGeom prst="rect">
            <a:avLst/>
          </a:prstGeom>
          <a:noFill/>
        </p:spPr>
        <p:txBody>
          <a:bodyPr wrap="square" rtlCol="0" anchor="t">
            <a:spAutoFit/>
          </a:bodyPr>
          <a:lstStyle/>
          <a:p>
            <a:pPr algn="ctr">
              <a:buClrTx/>
              <a:buSzTx/>
              <a:buFontTx/>
            </a:pPr>
            <a:r>
              <a:rPr lang="zh-CN" altLang="en-US" sz="3200">
                <a:solidFill>
                  <a:schemeClr val="bg1"/>
                </a:solidFill>
                <a:latin typeface="Times New Roman"/>
                <a:ea typeface="微软雅黑"/>
                <a:cs typeface="阿里巴巴普惠体" panose="00020600040101010101" pitchFamily="18" charset="-122"/>
                <a:sym typeface="Times New Roman"/>
              </a:rPr>
              <a:t>二、监护</a:t>
            </a:r>
          </a:p>
        </p:txBody>
      </p:sp>
      <p:pic>
        <p:nvPicPr>
          <p:cNvPr id="3" name="图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377715" y="1909385"/>
            <a:ext cx="2424793" cy="36918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7946" y="3339502"/>
            <a:ext cx="9555117" cy="2116541"/>
          </a:xfrm>
          <a:prstGeom prst="rect">
            <a:avLst/>
          </a:prstGeom>
          <a:noFill/>
        </p:spPr>
        <p:txBody>
          <a:bodyPr wrap="square" rtlCol="0" anchor="t">
            <a:spAutoFit/>
          </a:bodyPr>
          <a:lstStyle/>
          <a:p>
            <a:pPr lvl="0" indent="-285750" fontAlgn="auto">
              <a:lnSpc>
                <a:spcPct val="120000"/>
              </a:lnSpc>
              <a:buClrTx/>
              <a:buSzTx/>
              <a:buFont typeface="Wingdings" panose="05000000000000000000" charset="0"/>
              <a:buChar char="u"/>
            </a:pPr>
            <a:r>
              <a:rPr lang="zh-CN" altLang="en-US" sz="2800" b="1">
                <a:solidFill>
                  <a:schemeClr val="bg1"/>
                </a:solidFill>
                <a:latin typeface="Times New Roman"/>
                <a:ea typeface="微软雅黑"/>
                <a:cs typeface="阿里巴巴普惠体 2.0 45 Light" panose="00020600040101010101" charset="-122"/>
                <a:sym typeface="Times New Roman"/>
              </a:rPr>
              <a:t>《民法典》第一千一百九十九条</a:t>
            </a:r>
            <a:r>
              <a:rPr lang="zh-CN" altLang="en-US" sz="2800">
                <a:solidFill>
                  <a:schemeClr val="bg1"/>
                </a:solidFill>
                <a:latin typeface="Times New Roman"/>
                <a:ea typeface="微软雅黑"/>
                <a:cs typeface="阿里巴巴普惠体 2.0 45 Light" panose="00020600040101010101" charset="-122"/>
                <a:sym typeface="Times New Roman"/>
              </a:rPr>
              <a:t>无民事行为能力人在幼儿园，学校或者其他教育机构学习，生活期间受到</a:t>
            </a:r>
            <a:r>
              <a:rPr lang="zh-CN" altLang="en-US" sz="2800" smtClean="0">
                <a:solidFill>
                  <a:schemeClr val="bg1"/>
                </a:solidFill>
                <a:latin typeface="Times New Roman"/>
                <a:ea typeface="微软雅黑"/>
                <a:cs typeface="阿里巴巴普惠体 2.0 45 Light" panose="00020600040101010101" charset="-122"/>
                <a:sym typeface="Times New Roman"/>
              </a:rPr>
              <a:t>人身伤害</a:t>
            </a:r>
            <a:r>
              <a:rPr lang="zh-CN" altLang="en-US" sz="2800">
                <a:solidFill>
                  <a:schemeClr val="bg1"/>
                </a:solidFill>
                <a:latin typeface="Times New Roman"/>
                <a:ea typeface="微软雅黑"/>
                <a:cs typeface="阿里巴巴普惠体 2.0 45 Light" panose="00020600040101010101" charset="-122"/>
                <a:sym typeface="Times New Roman"/>
              </a:rPr>
              <a:t>的，幼儿园，学校或者其他教育机构应当承担得权责任:但是，能够证明尽到教育，</a:t>
            </a:r>
            <a:r>
              <a:rPr lang="zh-CN" altLang="en-US" sz="2800" smtClean="0">
                <a:solidFill>
                  <a:schemeClr val="bg1"/>
                </a:solidFill>
                <a:latin typeface="Times New Roman"/>
                <a:ea typeface="微软雅黑"/>
                <a:cs typeface="阿里巴巴普惠体 2.0 45 Light" panose="00020600040101010101" charset="-122"/>
                <a:sym typeface="Times New Roman"/>
              </a:rPr>
              <a:t>管理</a:t>
            </a:r>
            <a:r>
              <a:rPr lang="zh-CN" altLang="en-US" sz="2800" smtClean="0">
                <a:solidFill>
                  <a:schemeClr val="bg1"/>
                </a:solidFill>
                <a:latin typeface="Times New Roman"/>
                <a:ea typeface="微软雅黑"/>
                <a:cs typeface="阿里巴巴普惠体 2.0 45 Light" panose="00020600040101010101" charset="-122"/>
                <a:sym typeface="Times New Roman"/>
              </a:rPr>
              <a:t>职</a:t>
            </a:r>
            <a:r>
              <a:rPr lang="zh-CN" altLang="en-US" sz="2800" smtClean="0">
                <a:solidFill>
                  <a:schemeClr val="bg1"/>
                </a:solidFill>
                <a:latin typeface="Times New Roman"/>
                <a:ea typeface="微软雅黑"/>
                <a:cs typeface="阿里巴巴普惠体 2.0 45 Light" panose="00020600040101010101" charset="-122"/>
                <a:sym typeface="Times New Roman"/>
              </a:rPr>
              <a:t>责</a:t>
            </a:r>
            <a:r>
              <a:rPr lang="zh-CN" altLang="en-US" sz="2800">
                <a:solidFill>
                  <a:schemeClr val="bg1"/>
                </a:solidFill>
                <a:latin typeface="Times New Roman"/>
                <a:ea typeface="微软雅黑"/>
                <a:cs typeface="阿里巴巴普惠体 2.0 45 Light" panose="00020600040101010101" charset="-122"/>
                <a:sym typeface="Times New Roman"/>
              </a:rPr>
              <a:t>的，不承相侵权责任</a:t>
            </a:r>
            <a:r>
              <a:rPr lang="zh-CN" altLang="en-US" sz="2800" smtClean="0">
                <a:solidFill>
                  <a:schemeClr val="bg1"/>
                </a:solidFill>
                <a:latin typeface="Times New Roman"/>
                <a:ea typeface="微软雅黑"/>
                <a:cs typeface="阿里巴巴普惠体 2.0 45 Light" panose="00020600040101010101" charset="-122"/>
                <a:sym typeface="Times New Roman"/>
              </a:rPr>
              <a:t>。</a:t>
            </a:r>
            <a:endParaRPr lang="zh-CN" altLang="en-US" sz="2800">
              <a:solidFill>
                <a:schemeClr val="bg1"/>
              </a:solidFill>
              <a:latin typeface="Times New Roman"/>
              <a:ea typeface="微软雅黑"/>
              <a:cs typeface="阿里巴巴普惠体 2.0 45 Light" panose="00020600040101010101" charset="-122"/>
              <a:sym typeface="Times New Roman"/>
            </a:endParaRPr>
          </a:p>
        </p:txBody>
      </p:sp>
      <p:sp>
        <p:nvSpPr>
          <p:cNvPr id="4" name="文本框 3"/>
          <p:cNvSpPr txBox="1"/>
          <p:nvPr/>
        </p:nvSpPr>
        <p:spPr>
          <a:xfrm>
            <a:off x="1547946" y="2456819"/>
            <a:ext cx="6750566" cy="584775"/>
          </a:xfrm>
          <a:prstGeom prst="rect">
            <a:avLst/>
          </a:prstGeom>
          <a:noFill/>
        </p:spPr>
        <p:txBody>
          <a:bodyPr wrap="none" rtlCol="0" anchor="t">
            <a:spAutoFit/>
          </a:bodyPr>
          <a:lstStyle/>
          <a:p>
            <a:pPr algn="l"/>
            <a:r>
              <a:rPr lang="zh-CN" altLang="en-US" sz="3200">
                <a:solidFill>
                  <a:schemeClr val="bg1"/>
                </a:solidFill>
                <a:latin typeface="Times New Roman"/>
                <a:ea typeface="微软雅黑"/>
                <a:cs typeface="阿里巴巴普惠体" panose="00020600040101010101" pitchFamily="18" charset="-122"/>
                <a:sym typeface="Times New Roman"/>
              </a:rPr>
              <a:t>一、与安全保障义务有关的侵权问题</a:t>
            </a:r>
          </a:p>
        </p:txBody>
      </p:sp>
      <p:grpSp>
        <p:nvGrpSpPr>
          <p:cNvPr id="10" name="组合 9"/>
          <p:cNvGrpSpPr/>
          <p:nvPr/>
        </p:nvGrpSpPr>
        <p:grpSpPr>
          <a:xfrm>
            <a:off x="1314336" y="1482226"/>
            <a:ext cx="5572759" cy="676685"/>
            <a:chOff x="1703" y="3020"/>
            <a:chExt cx="8552" cy="1078"/>
          </a:xfrm>
          <a:solidFill>
            <a:schemeClr val="bg1"/>
          </a:solidFill>
        </p:grpSpPr>
        <p:pic>
          <p:nvPicPr>
            <p:cNvPr id="11" name="Aichitds14"/>
            <p:cNvPicPr>
              <a:picLocks noChangeAspect="1"/>
            </p:cNvPicPr>
            <p:nvPr>
              <p:custDataLst>
                <p:tags r:id="rId1"/>
              </p:custDataLst>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8"/>
                </a:ext>
              </a:extLst>
            </a:blip>
            <a:stretch>
              <a:fillRect/>
            </a:stretch>
          </p:blipFill>
          <p:spPr>
            <a:xfrm>
              <a:off x="1703" y="3052"/>
              <a:ext cx="717" cy="937"/>
            </a:xfrm>
            <a:prstGeom prst="rect">
              <a:avLst/>
            </a:prstGeom>
          </p:spPr>
        </p:pic>
        <p:sp>
          <p:nvSpPr>
            <p:cNvPr id="12" name="五边形 8"/>
            <p:cNvSpPr/>
            <p:nvPr>
              <p:custDataLst>
                <p:tags r:id="rId2"/>
              </p:custDataLst>
            </p:nvPr>
          </p:nvSpPr>
          <p:spPr>
            <a:xfrm>
              <a:off x="2744" y="3020"/>
              <a:ext cx="7511" cy="1078"/>
            </a:xfrm>
            <a:prstGeom prst="homePlate">
              <a:avLst>
                <a:gd name="adj" fmla="val 14466"/>
              </a:avLst>
            </a:prstGeom>
            <a:grpFill/>
            <a:ln>
              <a:noFill/>
            </a:ln>
          </p:spPr>
          <p:txBody>
            <a:bodyPr wrap="square" lIns="108000" tIns="108000" rIns="107950" bIns="108000" anchor="ctr">
              <a:noAutofit/>
            </a:bodyPr>
            <a:lstStyle/>
            <a:p>
              <a:pPr algn="ctr"/>
              <a:r>
                <a:rPr lang="zh-CN" altLang="en-US" sz="3200">
                  <a:solidFill>
                    <a:srgbClr val="475C49"/>
                  </a:solidFill>
                  <a:latin typeface="Times New Roman"/>
                  <a:ea typeface="微软雅黑"/>
                  <a:cs typeface="阿里巴巴普惠体" panose="00020600040101010101" pitchFamily="18" charset="-122"/>
                  <a:sym typeface="Times New Roman"/>
                </a:rPr>
                <a:t>未成人被侵权的相关问题</a:t>
              </a:r>
              <a:endParaRPr lang="zh-CN" altLang="en-US" sz="3200">
                <a:solidFill>
                  <a:srgbClr val="475C49"/>
                </a:solidFill>
                <a:latin typeface="Times New Roman"/>
                <a:ea typeface="微软雅黑"/>
                <a:cs typeface="阿里巴巴普惠体" panose="00020600040101010101" pitchFamily="18" charset="-122"/>
                <a:sym typeface="Times New Roman"/>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2197" y="3223260"/>
            <a:ext cx="9526089" cy="2160591"/>
          </a:xfrm>
          <a:prstGeom prst="rect">
            <a:avLst/>
          </a:prstGeom>
          <a:noFill/>
        </p:spPr>
        <p:txBody>
          <a:bodyPr wrap="square" rtlCol="0" anchor="t">
            <a:spAutoFit/>
          </a:bodyPr>
          <a:lstStyle/>
          <a:p>
            <a:pPr lvl="0" indent="-285750" algn="just" fontAlgn="auto">
              <a:lnSpc>
                <a:spcPct val="160000"/>
              </a:lnSpc>
              <a:buClrTx/>
              <a:buSzTx/>
              <a:buFont typeface="Wingdings" panose="05000000000000000000" charset="0"/>
              <a:buChar char="u"/>
            </a:pPr>
            <a:r>
              <a:rPr lang="zh-CN" altLang="en-US" sz="2800" b="1" smtClean="0">
                <a:solidFill>
                  <a:schemeClr val="bg1"/>
                </a:solidFill>
                <a:latin typeface="Times New Roman"/>
                <a:ea typeface="微软雅黑"/>
                <a:cs typeface="阿里巴巴普惠体 2.0 45 Light" panose="00020600040101010101" charset="-122"/>
                <a:sym typeface="Times New Roman"/>
              </a:rPr>
              <a:t>《民法典》</a:t>
            </a:r>
            <a:r>
              <a:rPr lang="zh-CN" altLang="en-US" sz="2800" b="1">
                <a:solidFill>
                  <a:schemeClr val="bg1"/>
                </a:solidFill>
                <a:latin typeface="Times New Roman"/>
                <a:ea typeface="微软雅黑"/>
                <a:cs typeface="阿里巴巴普惠体 2.0 45 Light" panose="00020600040101010101" charset="-122"/>
                <a:sym typeface="Times New Roman"/>
              </a:rPr>
              <a:t>第一千二百条</a:t>
            </a:r>
            <a:r>
              <a:rPr lang="zh-CN" altLang="en-US" sz="2800">
                <a:solidFill>
                  <a:schemeClr val="bg1"/>
                </a:solidFill>
                <a:latin typeface="Times New Roman"/>
                <a:ea typeface="微软雅黑"/>
                <a:cs typeface="阿里巴巴普惠体 2.0 45 Light" panose="00020600040101010101" charset="-122"/>
                <a:sym typeface="Times New Roman"/>
              </a:rPr>
              <a:t>限制民事行为能力人在学校或者其他教育机构学习、生活期间受到人身损害，学校或者其他教育机构未尽到教育、管理职责的，应当承担侵权责任</a:t>
            </a:r>
            <a:r>
              <a:rPr lang="zh-CN" altLang="en-US" sz="2800" smtClean="0">
                <a:solidFill>
                  <a:schemeClr val="bg1"/>
                </a:solidFill>
                <a:latin typeface="Times New Roman"/>
                <a:ea typeface="微软雅黑"/>
                <a:cs typeface="阿里巴巴普惠体 2.0 45 Light" panose="00020600040101010101" charset="-122"/>
                <a:sym typeface="Times New Roman"/>
              </a:rPr>
              <a:t>。</a:t>
            </a:r>
            <a:endParaRPr lang="zh-CN" altLang="en-US" sz="2800">
              <a:solidFill>
                <a:schemeClr val="bg1"/>
              </a:solidFill>
              <a:latin typeface="Times New Roman"/>
              <a:ea typeface="微软雅黑"/>
              <a:cs typeface="阿里巴巴普惠体 2.0 45 Light" panose="00020600040101010101" charset="-122"/>
              <a:sym typeface="Times New Roman"/>
            </a:endParaRPr>
          </a:p>
        </p:txBody>
      </p:sp>
      <p:sp>
        <p:nvSpPr>
          <p:cNvPr id="4" name="文本框 3"/>
          <p:cNvSpPr txBox="1"/>
          <p:nvPr/>
        </p:nvSpPr>
        <p:spPr>
          <a:xfrm>
            <a:off x="1547946" y="2456819"/>
            <a:ext cx="6750566" cy="584775"/>
          </a:xfrm>
          <a:prstGeom prst="rect">
            <a:avLst/>
          </a:prstGeom>
          <a:noFill/>
        </p:spPr>
        <p:txBody>
          <a:bodyPr wrap="none" rtlCol="0" anchor="t">
            <a:spAutoFit/>
          </a:bodyPr>
          <a:lstStyle/>
          <a:p>
            <a:pPr algn="l"/>
            <a:r>
              <a:rPr lang="zh-CN" altLang="en-US" sz="3200">
                <a:solidFill>
                  <a:schemeClr val="bg1"/>
                </a:solidFill>
                <a:latin typeface="Times New Roman"/>
                <a:ea typeface="微软雅黑"/>
                <a:cs typeface="阿里巴巴普惠体" panose="00020600040101010101" pitchFamily="18" charset="-122"/>
                <a:sym typeface="Times New Roman"/>
              </a:rPr>
              <a:t>一、与安全保障义务有关的侵权问题</a:t>
            </a:r>
          </a:p>
        </p:txBody>
      </p:sp>
      <p:grpSp>
        <p:nvGrpSpPr>
          <p:cNvPr id="10" name="组合 9"/>
          <p:cNvGrpSpPr/>
          <p:nvPr/>
        </p:nvGrpSpPr>
        <p:grpSpPr>
          <a:xfrm>
            <a:off x="1314336" y="1482226"/>
            <a:ext cx="5572759" cy="676685"/>
            <a:chOff x="1703" y="3020"/>
            <a:chExt cx="8552" cy="1078"/>
          </a:xfrm>
          <a:solidFill>
            <a:schemeClr val="bg1"/>
          </a:solidFill>
        </p:grpSpPr>
        <p:pic>
          <p:nvPicPr>
            <p:cNvPr id="11" name="Aichitds14"/>
            <p:cNvPicPr>
              <a:picLocks noChangeAspect="1"/>
            </p:cNvPicPr>
            <p:nvPr>
              <p:custDataLst>
                <p:tags r:id="rId1"/>
              </p:custDataLst>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8"/>
                </a:ext>
              </a:extLst>
            </a:blip>
            <a:stretch>
              <a:fillRect/>
            </a:stretch>
          </p:blipFill>
          <p:spPr>
            <a:xfrm>
              <a:off x="1703" y="3052"/>
              <a:ext cx="717" cy="937"/>
            </a:xfrm>
            <a:prstGeom prst="rect">
              <a:avLst/>
            </a:prstGeom>
          </p:spPr>
        </p:pic>
        <p:sp>
          <p:nvSpPr>
            <p:cNvPr id="12" name="五边形 8"/>
            <p:cNvSpPr/>
            <p:nvPr>
              <p:custDataLst>
                <p:tags r:id="rId2"/>
              </p:custDataLst>
            </p:nvPr>
          </p:nvSpPr>
          <p:spPr>
            <a:xfrm>
              <a:off x="2744" y="3020"/>
              <a:ext cx="7511" cy="1078"/>
            </a:xfrm>
            <a:prstGeom prst="homePlate">
              <a:avLst>
                <a:gd name="adj" fmla="val 14466"/>
              </a:avLst>
            </a:prstGeom>
            <a:grpFill/>
            <a:ln>
              <a:noFill/>
            </a:ln>
          </p:spPr>
          <p:txBody>
            <a:bodyPr wrap="square" lIns="108000" tIns="108000" rIns="107950" bIns="108000" anchor="ctr">
              <a:noAutofit/>
            </a:bodyPr>
            <a:lstStyle/>
            <a:p>
              <a:pPr algn="ctr"/>
              <a:r>
                <a:rPr lang="zh-CN" altLang="en-US" sz="3200">
                  <a:solidFill>
                    <a:srgbClr val="475C49"/>
                  </a:solidFill>
                  <a:latin typeface="Times New Roman"/>
                  <a:ea typeface="微软雅黑"/>
                  <a:cs typeface="阿里巴巴普惠体" panose="00020600040101010101" pitchFamily="18" charset="-122"/>
                  <a:sym typeface="Times New Roman"/>
                </a:rPr>
                <a:t>未成人被侵权的相关问题</a:t>
              </a:r>
              <a:endParaRPr lang="zh-CN" altLang="en-US" sz="3200">
                <a:solidFill>
                  <a:srgbClr val="475C49"/>
                </a:solidFill>
                <a:latin typeface="Times New Roman"/>
                <a:ea typeface="微软雅黑"/>
                <a:cs typeface="阿里巴巴普惠体" panose="00020600040101010101" pitchFamily="18" charset="-122"/>
                <a:sym typeface="Times New Roman"/>
              </a:endParaRPr>
            </a:p>
          </p:txBody>
        </p:sp>
      </p:grpSp>
    </p:spTree>
    <p:extLst>
      <p:ext uri="{BB962C8B-B14F-4D97-AF65-F5344CB8AC3E}">
        <p14:creationId xmlns:p14="http://schemas.microsoft.com/office/powerpoint/2010/main" val="30143174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47946" y="3165202"/>
            <a:ext cx="9317355" cy="3108543"/>
          </a:xfrm>
          <a:prstGeom prst="rect">
            <a:avLst/>
          </a:prstGeom>
          <a:noFill/>
        </p:spPr>
        <p:txBody>
          <a:bodyPr wrap="square" rtlCol="0" anchor="t">
            <a:spAutoFit/>
          </a:bodyPr>
          <a:lstStyle/>
          <a:p>
            <a:pPr lvl="0" indent="-285750" algn="just" fontAlgn="auto">
              <a:buClrTx/>
              <a:buSzTx/>
              <a:buFont typeface="Wingdings" panose="05000000000000000000" charset="0"/>
              <a:buChar char="u"/>
            </a:pPr>
            <a:r>
              <a:rPr lang="zh-CN" altLang="en-US" sz="2800" b="1" smtClean="0">
                <a:solidFill>
                  <a:schemeClr val="bg1"/>
                </a:solidFill>
                <a:latin typeface="Times New Roman"/>
                <a:ea typeface="微软雅黑"/>
                <a:cs typeface="阿里巴巴普惠体 2.0 45 Light" panose="00020600040101010101" charset="-122"/>
                <a:sym typeface="Times New Roman"/>
              </a:rPr>
              <a:t>《民法典》</a:t>
            </a:r>
            <a:r>
              <a:rPr lang="zh-CN" altLang="en-US" sz="2800" b="1">
                <a:solidFill>
                  <a:schemeClr val="bg1"/>
                </a:solidFill>
                <a:latin typeface="Times New Roman"/>
                <a:ea typeface="微软雅黑"/>
                <a:cs typeface="阿里巴巴普惠体 2.0 45 Light" panose="00020600040101010101" charset="-122"/>
                <a:sym typeface="Times New Roman"/>
              </a:rPr>
              <a:t>第一千二百零一条</a:t>
            </a:r>
            <a:r>
              <a:rPr lang="zh-CN" altLang="en-US" sz="2800">
                <a:solidFill>
                  <a:schemeClr val="bg1"/>
                </a:solidFill>
                <a:latin typeface="Times New Roman"/>
                <a:ea typeface="微软雅黑"/>
                <a:cs typeface="阿里巴巴普惠体 2.0 45 Light" panose="00020600040101010101" charset="-122"/>
                <a:sym typeface="Times New Roman"/>
              </a:rPr>
              <a:t>无民事行为能力人或者限制民事行为能力人在幼儿园，学校或者其他教育机构学习、生活期间，受到幼儿园、学校或者其他教育机构以外的第三人人身损害的，由第三人承担侵权责任;幼儿园、学校或者其他教育机构未尽到管理职责的，承担相应的补充责任。幼儿园、学校或者其他教育机构承担补充责任后，可以向第三人追偿。</a:t>
            </a:r>
          </a:p>
        </p:txBody>
      </p:sp>
      <p:sp>
        <p:nvSpPr>
          <p:cNvPr id="4" name="文本框 3"/>
          <p:cNvSpPr txBox="1"/>
          <p:nvPr/>
        </p:nvSpPr>
        <p:spPr>
          <a:xfrm>
            <a:off x="1547946" y="2456819"/>
            <a:ext cx="6750566" cy="584775"/>
          </a:xfrm>
          <a:prstGeom prst="rect">
            <a:avLst/>
          </a:prstGeom>
          <a:noFill/>
        </p:spPr>
        <p:txBody>
          <a:bodyPr wrap="none" rtlCol="0" anchor="t">
            <a:spAutoFit/>
          </a:bodyPr>
          <a:lstStyle/>
          <a:p>
            <a:pPr algn="l"/>
            <a:r>
              <a:rPr lang="zh-CN" altLang="en-US" sz="3200">
                <a:solidFill>
                  <a:schemeClr val="bg1"/>
                </a:solidFill>
                <a:latin typeface="Times New Roman"/>
                <a:ea typeface="微软雅黑"/>
                <a:cs typeface="阿里巴巴普惠体" panose="00020600040101010101" pitchFamily="18" charset="-122"/>
                <a:sym typeface="Times New Roman"/>
              </a:rPr>
              <a:t>一、与安全保障义务有关的侵权问题</a:t>
            </a:r>
          </a:p>
        </p:txBody>
      </p:sp>
      <p:grpSp>
        <p:nvGrpSpPr>
          <p:cNvPr id="10" name="组合 9"/>
          <p:cNvGrpSpPr/>
          <p:nvPr/>
        </p:nvGrpSpPr>
        <p:grpSpPr>
          <a:xfrm>
            <a:off x="1314336" y="1482226"/>
            <a:ext cx="5572759" cy="676685"/>
            <a:chOff x="1703" y="3020"/>
            <a:chExt cx="8552" cy="1078"/>
          </a:xfrm>
          <a:solidFill>
            <a:schemeClr val="bg1"/>
          </a:solidFill>
        </p:grpSpPr>
        <p:pic>
          <p:nvPicPr>
            <p:cNvPr id="11" name="Aichitds14"/>
            <p:cNvPicPr>
              <a:picLocks noChangeAspect="1"/>
            </p:cNvPicPr>
            <p:nvPr>
              <p:custDataLst>
                <p:tags r:id="rId1"/>
              </p:custDataLst>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8"/>
                </a:ext>
              </a:extLst>
            </a:blip>
            <a:stretch>
              <a:fillRect/>
            </a:stretch>
          </p:blipFill>
          <p:spPr>
            <a:xfrm>
              <a:off x="1703" y="3052"/>
              <a:ext cx="717" cy="937"/>
            </a:xfrm>
            <a:prstGeom prst="rect">
              <a:avLst/>
            </a:prstGeom>
          </p:spPr>
        </p:pic>
        <p:sp>
          <p:nvSpPr>
            <p:cNvPr id="12" name="五边形 8"/>
            <p:cNvSpPr/>
            <p:nvPr>
              <p:custDataLst>
                <p:tags r:id="rId2"/>
              </p:custDataLst>
            </p:nvPr>
          </p:nvSpPr>
          <p:spPr>
            <a:xfrm>
              <a:off x="2744" y="3020"/>
              <a:ext cx="7511" cy="1078"/>
            </a:xfrm>
            <a:prstGeom prst="homePlate">
              <a:avLst>
                <a:gd name="adj" fmla="val 14466"/>
              </a:avLst>
            </a:prstGeom>
            <a:grpFill/>
            <a:ln>
              <a:noFill/>
            </a:ln>
          </p:spPr>
          <p:txBody>
            <a:bodyPr wrap="square" lIns="108000" tIns="108000" rIns="107950" bIns="108000" anchor="ctr">
              <a:noAutofit/>
            </a:bodyPr>
            <a:lstStyle/>
            <a:p>
              <a:pPr algn="ctr"/>
              <a:r>
                <a:rPr lang="zh-CN" altLang="en-US" sz="3200">
                  <a:solidFill>
                    <a:srgbClr val="475C49"/>
                  </a:solidFill>
                  <a:latin typeface="Times New Roman"/>
                  <a:ea typeface="微软雅黑"/>
                  <a:cs typeface="阿里巴巴普惠体" panose="00020600040101010101" pitchFamily="18" charset="-122"/>
                  <a:sym typeface="Times New Roman"/>
                </a:rPr>
                <a:t>未成人被侵权的相关问题</a:t>
              </a:r>
              <a:endParaRPr lang="zh-CN" altLang="en-US" sz="3200">
                <a:solidFill>
                  <a:srgbClr val="475C49"/>
                </a:solidFill>
                <a:latin typeface="Times New Roman"/>
                <a:ea typeface="微软雅黑"/>
                <a:cs typeface="阿里巴巴普惠体" panose="00020600040101010101" pitchFamily="18" charset="-122"/>
                <a:sym typeface="Times New Roman"/>
              </a:endParaRPr>
            </a:p>
          </p:txBody>
        </p:sp>
      </p:grpSp>
    </p:spTree>
    <p:extLst>
      <p:ext uri="{BB962C8B-B14F-4D97-AF65-F5344CB8AC3E}">
        <p14:creationId xmlns:p14="http://schemas.microsoft.com/office/powerpoint/2010/main" val="23086364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94946" y="2360149"/>
            <a:ext cx="10055225" cy="3667735"/>
          </a:xfrm>
          <a:prstGeom prst="rect">
            <a:avLst/>
          </a:prstGeom>
          <a:noFill/>
        </p:spPr>
        <p:txBody>
          <a:bodyPr wrap="square" rtlCol="0" anchor="t">
            <a:spAutoFit/>
          </a:bodyPr>
          <a:lstStyle/>
          <a:p>
            <a:pPr lvl="0" indent="-285750" algn="just" fontAlgn="auto">
              <a:lnSpc>
                <a:spcPct val="120000"/>
              </a:lnSpc>
              <a:buClrTx/>
              <a:buSzTx/>
              <a:buFont typeface="Wingdings" panose="05000000000000000000" charset="0"/>
              <a:buChar char="n"/>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《民法典》第一千零一十条</a:t>
            </a:r>
            <a:r>
              <a:rPr lang="zh-CN" altLang="en-US" sz="2800" dirty="0">
                <a:solidFill>
                  <a:schemeClr val="bg1"/>
                </a:solidFill>
                <a:latin typeface="Times New Roman"/>
                <a:ea typeface="微软雅黑"/>
                <a:cs typeface="阿里巴巴普惠体 2.0 45 Light" panose="00020600040101010101" charset="-122"/>
                <a:sym typeface="Times New Roman"/>
              </a:rPr>
              <a:t>违背他人意愿，以言语，文字，图像肢体行为等方式对他人实施性骚扰的，受害人有权依法请求行为人承担民事责任。</a:t>
            </a:r>
          </a:p>
          <a:p>
            <a:pPr lvl="0" indent="0" algn="just" fontAlgn="auto">
              <a:lnSpc>
                <a:spcPct val="120000"/>
              </a:lnSpc>
              <a:buClrTx/>
              <a:buSzTx/>
              <a:buFont typeface="Wingdings" panose="05000000000000000000" charset="0"/>
              <a:buNone/>
            </a:pPr>
            <a:r>
              <a:rPr lang="zh-CN" altLang="en-US" sz="2800" dirty="0">
                <a:solidFill>
                  <a:schemeClr val="bg1"/>
                </a:solidFill>
                <a:latin typeface="Times New Roman"/>
                <a:ea typeface="微软雅黑"/>
                <a:cs typeface="阿里巴巴普惠体 2.0 45 Light" panose="00020600040101010101" charset="-122"/>
                <a:sym typeface="Times New Roman"/>
              </a:rPr>
              <a:t>机关，企业，学校等单位应当采取合理的预防，受理投诉，调查处置等措施，防止和制止利用职权，从属关系等实施性骚扰。</a:t>
            </a:r>
          </a:p>
          <a:p>
            <a:pPr lvl="0" indent="-285750" algn="just" fontAlgn="auto">
              <a:lnSpc>
                <a:spcPct val="120000"/>
              </a:lnSpc>
              <a:buClrTx/>
              <a:buSzTx/>
              <a:buFont typeface="Wingdings" panose="05000000000000000000" charset="0"/>
              <a:buChar char="n"/>
            </a:pPr>
            <a:r>
              <a:rPr lang="zh-CN" altLang="en-US" sz="2800" b="1" dirty="0">
                <a:solidFill>
                  <a:schemeClr val="bg1"/>
                </a:solidFill>
                <a:latin typeface="Times New Roman"/>
                <a:ea typeface="微软雅黑"/>
                <a:cs typeface="阿里巴巴普惠体 2.0 45 Light" panose="00020600040101010101" charset="-122"/>
                <a:sym typeface="Times New Roman"/>
              </a:rPr>
              <a:t>《民法典》第一百九十一条 </a:t>
            </a:r>
            <a:r>
              <a:rPr lang="zh-CN" altLang="en-US" sz="2800" dirty="0">
                <a:solidFill>
                  <a:schemeClr val="bg1"/>
                </a:solidFill>
                <a:latin typeface="Times New Roman"/>
                <a:ea typeface="微软雅黑"/>
                <a:cs typeface="阿里巴巴普惠体 2.0 45 Light" panose="00020600040101010101" charset="-122"/>
                <a:sym typeface="Times New Roman"/>
              </a:rPr>
              <a:t>未成年人遭受性侵害的损害赔偿请求权的诉讼时效期间，自受害人年满十八周岁之日起计算。</a:t>
            </a:r>
          </a:p>
        </p:txBody>
      </p:sp>
      <p:sp>
        <p:nvSpPr>
          <p:cNvPr id="4" name="文本框 3"/>
          <p:cNvSpPr txBox="1"/>
          <p:nvPr/>
        </p:nvSpPr>
        <p:spPr>
          <a:xfrm>
            <a:off x="1294946" y="1630318"/>
            <a:ext cx="5570756" cy="523220"/>
          </a:xfrm>
          <a:prstGeom prst="rect">
            <a:avLst/>
          </a:prstGeom>
          <a:noFill/>
        </p:spPr>
        <p:txBody>
          <a:bodyPr wrap="none" rtlCol="0" anchor="t">
            <a:spAutoFit/>
          </a:bodyPr>
          <a:lstStyle/>
          <a:p>
            <a:pPr algn="l"/>
            <a:r>
              <a:rPr lang="zh-CN" altLang="en-US" sz="2800">
                <a:solidFill>
                  <a:schemeClr val="bg1"/>
                </a:solidFill>
                <a:latin typeface="Times New Roman"/>
                <a:ea typeface="微软雅黑"/>
                <a:cs typeface="阿里巴巴普惠体" panose="00020600040101010101" pitchFamily="18" charset="-122"/>
                <a:sym typeface="Times New Roman"/>
              </a:rPr>
              <a:t>二、对“性骚扰”进行了特别关注</a:t>
            </a:r>
          </a:p>
        </p:txBody>
      </p:sp>
      <p:pic>
        <p:nvPicPr>
          <p:cNvPr id="16" name="图片 15"/>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9497241" y="387693"/>
            <a:ext cx="1972456" cy="19724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55140" y="2292985"/>
            <a:ext cx="8323580" cy="1568450"/>
          </a:xfrm>
          <a:prstGeom prst="rect">
            <a:avLst/>
          </a:prstGeom>
          <a:noFill/>
        </p:spPr>
        <p:txBody>
          <a:bodyPr wrap="square" rtlCol="0">
            <a:spAutoFit/>
          </a:bodyPr>
          <a:lstStyle/>
          <a:p>
            <a:pPr lvl="0" algn="ctr">
              <a:buClrTx/>
              <a:buSzTx/>
              <a:buFontTx/>
            </a:pPr>
            <a:r>
              <a:rPr lang="zh-CN" altLang="en-US" sz="9600" spc="-1000">
                <a:solidFill>
                  <a:schemeClr val="bg1"/>
                </a:solidFill>
                <a:effectLst>
                  <a:outerShdw blurRad="38100" dist="38100" dir="2700000" algn="tl">
                    <a:srgbClr val="286C67">
                      <a:alpha val="43137"/>
                    </a:srgbClr>
                  </a:outerShdw>
                </a:effectLst>
                <a:uFillTx/>
                <a:latin typeface="Times New Roman"/>
                <a:ea typeface="微软雅黑"/>
                <a:sym typeface="Times New Roman"/>
              </a:rPr>
              <a:t>生活中的民法典</a:t>
            </a:r>
          </a:p>
        </p:txBody>
      </p:sp>
      <p:grpSp>
        <p:nvGrpSpPr>
          <p:cNvPr id="8" name="组合 7"/>
          <p:cNvGrpSpPr/>
          <p:nvPr/>
        </p:nvGrpSpPr>
        <p:grpSpPr>
          <a:xfrm>
            <a:off x="4965700" y="1449242"/>
            <a:ext cx="1905000" cy="584384"/>
            <a:chOff x="2840" y="4554"/>
            <a:chExt cx="1588" cy="814"/>
          </a:xfrm>
        </p:grpSpPr>
        <p:sp>
          <p:nvSpPr>
            <p:cNvPr id="6" name="圆角矩形 5"/>
            <p:cNvSpPr/>
            <p:nvPr/>
          </p:nvSpPr>
          <p:spPr>
            <a:xfrm>
              <a:off x="2840" y="4554"/>
              <a:ext cx="1587" cy="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a:ea typeface="微软雅黑"/>
                <a:sym typeface="Times New Roman"/>
              </a:endParaRPr>
            </a:p>
          </p:txBody>
        </p:sp>
        <p:sp>
          <p:nvSpPr>
            <p:cNvPr id="7" name="文本框 6"/>
            <p:cNvSpPr txBox="1"/>
            <p:nvPr/>
          </p:nvSpPr>
          <p:spPr>
            <a:xfrm>
              <a:off x="2840" y="4555"/>
              <a:ext cx="1588" cy="813"/>
            </a:xfrm>
            <a:prstGeom prst="rect">
              <a:avLst/>
            </a:prstGeom>
            <a:noFill/>
          </p:spPr>
          <p:txBody>
            <a:bodyPr wrap="square" rtlCol="0" anchor="t">
              <a:spAutoFit/>
            </a:bodyPr>
            <a:lstStyle/>
            <a:p>
              <a:pPr algn="dist"/>
              <a:r>
                <a:rPr lang="zh-CN" altLang="zh-CN" sz="3200">
                  <a:solidFill>
                    <a:srgbClr val="475C49"/>
                  </a:solidFill>
                  <a:effectLst/>
                  <a:latin typeface="Times New Roman"/>
                  <a:ea typeface="微软雅黑"/>
                  <a:sym typeface="Times New Roman"/>
                </a:rPr>
                <a:t>第三部分</a:t>
              </a:r>
            </a:p>
          </p:txBody>
        </p:sp>
      </p:grpSp>
      <p:pic>
        <p:nvPicPr>
          <p:cNvPr id="24" name="图片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46260" y="609600"/>
            <a:ext cx="1550670" cy="1859915"/>
          </a:xfrm>
          <a:prstGeom prst="rect">
            <a:avLst/>
          </a:prstGeom>
        </p:spPr>
      </p:pic>
      <p:sp>
        <p:nvSpPr>
          <p:cNvPr id="9" name="文本框 8"/>
          <p:cNvSpPr txBox="1"/>
          <p:nvPr/>
        </p:nvSpPr>
        <p:spPr>
          <a:xfrm>
            <a:off x="3034030" y="3899535"/>
            <a:ext cx="5765800" cy="430374"/>
          </a:xfrm>
          <a:prstGeom prst="rect">
            <a:avLst/>
          </a:prstGeom>
          <a:noFill/>
        </p:spPr>
        <p:txBody>
          <a:bodyPr wrap="square" rtlCol="0">
            <a:spAutoFit/>
          </a:bodyPr>
          <a:lstStyle/>
          <a:p>
            <a:pPr algn="ctr" fontAlgn="auto">
              <a:lnSpc>
                <a:spcPct val="120000"/>
              </a:lnSpc>
            </a:pPr>
            <a:r>
              <a:rPr sz="2000" spc="100" smtClean="0">
                <a:solidFill>
                  <a:srgbClr val="FFE373"/>
                </a:solidFill>
                <a:uFillTx/>
                <a:latin typeface="Times New Roman"/>
                <a:ea typeface="微软雅黑"/>
                <a:cs typeface="阿里巴巴普惠体 2.0 55 Regular" panose="00020600040101010101" charset="-122"/>
                <a:sym typeface="Times New Roman"/>
              </a:rPr>
              <a:t>202</a:t>
            </a:r>
            <a:r>
              <a:rPr lang="en-US" sz="2000" spc="100" smtClean="0">
                <a:solidFill>
                  <a:srgbClr val="FFE373"/>
                </a:solidFill>
                <a:uFillTx/>
                <a:latin typeface="Times New Roman"/>
                <a:ea typeface="微软雅黑"/>
                <a:cs typeface="阿里巴巴普惠体 2.0 55 Regular" panose="00020600040101010101" charset="-122"/>
                <a:sym typeface="Times New Roman"/>
              </a:rPr>
              <a:t>X</a:t>
            </a:r>
            <a:r>
              <a:rPr sz="2000" spc="100" smtClean="0">
                <a:solidFill>
                  <a:srgbClr val="FFE373"/>
                </a:solidFill>
                <a:uFillTx/>
                <a:latin typeface="Times New Roman"/>
                <a:ea typeface="微软雅黑"/>
                <a:cs typeface="阿里巴巴普惠体 2.0 55 Regular" panose="00020600040101010101" charset="-122"/>
                <a:sym typeface="Times New Roman"/>
              </a:rPr>
              <a:t>年中小学生学习民法典普法教育</a:t>
            </a:r>
            <a:endParaRPr sz="2000" spc="100">
              <a:solidFill>
                <a:srgbClr val="FFE373"/>
              </a:solidFill>
              <a:uFillTx/>
              <a:latin typeface="Times New Roman"/>
              <a:ea typeface="微软雅黑"/>
              <a:cs typeface="阿里巴巴普惠体 2.0 55 Regular" panose="00020600040101010101" charset="-122"/>
              <a:sym typeface="Times New Roman"/>
            </a:endParaRPr>
          </a:p>
        </p:txBody>
      </p:sp>
      <p:pic>
        <p:nvPicPr>
          <p:cNvPr id="12" name="图片 11"/>
          <p:cNvPicPr>
            <a:picLocks noChangeAspect="1"/>
          </p:cNvPicPr>
          <p:nvPr userDrawn="1">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0" y="0"/>
            <a:ext cx="2403475" cy="18992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87570" y="1174115"/>
            <a:ext cx="5374005" cy="3249159"/>
          </a:xfrm>
          <a:prstGeom prst="rect">
            <a:avLst/>
          </a:prstGeom>
        </p:spPr>
        <p:txBody>
          <a:bodyPr wrap="square">
            <a:spAutoFit/>
          </a:bodyPr>
          <a:lstStyle/>
          <a:p>
            <a:pPr indent="0" algn="just" fontAlgn="auto">
              <a:lnSpc>
                <a:spcPct val="200000"/>
              </a:lnSpc>
              <a:buFont typeface="+mj-ea"/>
              <a:buNone/>
            </a:pPr>
            <a:r>
              <a:rPr sz="3600" smtClean="0">
                <a:solidFill>
                  <a:schemeClr val="bg1"/>
                </a:solidFill>
                <a:latin typeface="Times New Roman"/>
                <a:ea typeface="微软雅黑"/>
                <a:cs typeface="Aa粉嘟嘟 (非商业使用)" panose="02010600010101010101" charset="-122"/>
                <a:sym typeface="Times New Roman"/>
              </a:rPr>
              <a:t>民法典是什么</a:t>
            </a:r>
          </a:p>
          <a:p>
            <a:pPr indent="0" algn="just" fontAlgn="auto">
              <a:lnSpc>
                <a:spcPct val="200000"/>
              </a:lnSpc>
              <a:buFont typeface="+mj-ea"/>
              <a:buNone/>
            </a:pPr>
            <a:r>
              <a:rPr sz="3600" smtClean="0">
                <a:solidFill>
                  <a:schemeClr val="bg1"/>
                </a:solidFill>
                <a:latin typeface="Times New Roman"/>
                <a:ea typeface="微软雅黑"/>
                <a:cs typeface="Aa粉嘟嘟 (非商业使用)" panose="02010600010101010101" charset="-122"/>
                <a:sym typeface="Times New Roman"/>
              </a:rPr>
              <a:t>民法典如何保护我们</a:t>
            </a:r>
          </a:p>
          <a:p>
            <a:pPr indent="0" algn="just" fontAlgn="auto">
              <a:lnSpc>
                <a:spcPct val="200000"/>
              </a:lnSpc>
              <a:buFont typeface="+mj-ea"/>
              <a:buNone/>
            </a:pPr>
            <a:r>
              <a:rPr sz="3600" smtClean="0">
                <a:solidFill>
                  <a:schemeClr val="bg1"/>
                </a:solidFill>
                <a:latin typeface="Times New Roman"/>
                <a:ea typeface="微软雅黑"/>
                <a:cs typeface="Aa粉嘟嘟 (非商业使用)" panose="02010600010101010101" charset="-122"/>
                <a:sym typeface="Times New Roman"/>
              </a:rPr>
              <a:t>生活中的民法典</a:t>
            </a:r>
          </a:p>
        </p:txBody>
      </p:sp>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9504680" y="0"/>
            <a:ext cx="2687320" cy="1899285"/>
          </a:xfrm>
          <a:prstGeom prst="rect">
            <a:avLst/>
          </a:prstGeom>
        </p:spPr>
      </p:pic>
      <p:sp>
        <p:nvSpPr>
          <p:cNvPr id="6" name="文本框 5"/>
          <p:cNvSpPr txBox="1"/>
          <p:nvPr/>
        </p:nvSpPr>
        <p:spPr>
          <a:xfrm>
            <a:off x="2589728" y="2080260"/>
            <a:ext cx="1292662" cy="1958340"/>
          </a:xfrm>
          <a:prstGeom prst="rect">
            <a:avLst/>
          </a:prstGeom>
          <a:noFill/>
        </p:spPr>
        <p:txBody>
          <a:bodyPr vert="eaVert" wrap="square" rtlCol="0" anchor="t">
            <a:spAutoFit/>
          </a:bodyPr>
          <a:lstStyle/>
          <a:p>
            <a:pPr algn="dist"/>
            <a:r>
              <a:rPr lang="zh-CN" altLang="en-US" sz="7200" dirty="0">
                <a:solidFill>
                  <a:srgbClr val="FFE373"/>
                </a:solidFill>
                <a:effectLst>
                  <a:outerShdw blurRad="38100" dist="38100" dir="2700000" algn="tl">
                    <a:srgbClr val="286C67">
                      <a:alpha val="43137"/>
                    </a:srgbClr>
                  </a:outerShdw>
                </a:effectLst>
                <a:latin typeface="Times New Roman"/>
                <a:ea typeface="微软雅黑"/>
                <a:sym typeface="Times New Roman"/>
              </a:rPr>
              <a:t>目录</a:t>
            </a:r>
          </a:p>
        </p:txBody>
      </p:sp>
      <p:sp>
        <p:nvSpPr>
          <p:cNvPr id="2" name="圆角矩形 1"/>
          <p:cNvSpPr/>
          <p:nvPr/>
        </p:nvSpPr>
        <p:spPr>
          <a:xfrm>
            <a:off x="4044950" y="1717040"/>
            <a:ext cx="516890" cy="455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zh-CN" altLang="en-US" sz="2400" b="1">
                <a:solidFill>
                  <a:srgbClr val="286C67"/>
                </a:solidFill>
                <a:latin typeface="Times New Roman"/>
                <a:ea typeface="微软雅黑"/>
                <a:sym typeface="Times New Roman"/>
              </a:rPr>
              <a:t>一</a:t>
            </a:r>
          </a:p>
        </p:txBody>
      </p:sp>
      <p:sp>
        <p:nvSpPr>
          <p:cNvPr id="10" name="圆角矩形 9"/>
          <p:cNvSpPr/>
          <p:nvPr/>
        </p:nvSpPr>
        <p:spPr>
          <a:xfrm>
            <a:off x="4044950" y="2818765"/>
            <a:ext cx="516890" cy="455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0" numCol="1" spcCol="0" rtlCol="0" fromWordArt="0" anchor="ctr" anchorCtr="0" forceAA="0" compatLnSpc="1">
            <a:noAutofit/>
          </a:bodyPr>
          <a:lstStyle/>
          <a:p>
            <a:pPr lvl="0" algn="ctr">
              <a:buClrTx/>
              <a:buSzTx/>
              <a:buFontTx/>
            </a:pPr>
            <a:r>
              <a:rPr lang="zh-CN" altLang="en-US" sz="2400" b="1">
                <a:solidFill>
                  <a:srgbClr val="286C67"/>
                </a:solidFill>
                <a:latin typeface="Times New Roman"/>
                <a:ea typeface="微软雅黑"/>
                <a:sym typeface="Times New Roman"/>
              </a:rPr>
              <a:t>二</a:t>
            </a:r>
          </a:p>
        </p:txBody>
      </p:sp>
      <p:sp>
        <p:nvSpPr>
          <p:cNvPr id="14" name="圆角矩形 13"/>
          <p:cNvSpPr/>
          <p:nvPr/>
        </p:nvSpPr>
        <p:spPr>
          <a:xfrm>
            <a:off x="4044950" y="3912235"/>
            <a:ext cx="516890" cy="4559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zh-CN" altLang="en-US" sz="2400" b="1">
                <a:solidFill>
                  <a:srgbClr val="286C67"/>
                </a:solidFill>
                <a:latin typeface="Times New Roman"/>
                <a:ea typeface="微软雅黑"/>
                <a:sym typeface="Times New Roman"/>
              </a:rPr>
              <a:t>三</a:t>
            </a:r>
          </a:p>
        </p:txBody>
      </p:sp>
      <p:pic>
        <p:nvPicPr>
          <p:cNvPr id="15" name="图片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403475" cy="18992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47"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P spid="10"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5902" y="2093975"/>
            <a:ext cx="9352099" cy="938302"/>
          </a:xfrm>
          <a:prstGeom prst="rect">
            <a:avLst/>
          </a:prstGeom>
          <a:noFill/>
        </p:spPr>
        <p:txBody>
          <a:bodyPr wrap="square" rtlCol="0" anchor="t">
            <a:noAutofit/>
          </a:bodyPr>
          <a:lstStyle/>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《民法典》第一千零一十五条自然人应当随父姓或者母姓，</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但是有下列情形之一的可以在父姓和母姓之外选取姓氏:</a:t>
            </a:r>
          </a:p>
          <a:p>
            <a:pPr lvl="0" algn="just">
              <a:buClrTx/>
              <a:buSzTx/>
              <a:buFontTx/>
            </a:pPr>
            <a:endParaRPr lang="zh-CN" altLang="en-US" sz="2800">
              <a:solidFill>
                <a:schemeClr val="bg1"/>
              </a:solidFill>
              <a:latin typeface="Times New Roman"/>
              <a:ea typeface="微软雅黑"/>
              <a:cs typeface="阿里巴巴普惠体 2.0 45 Light" panose="00020600040101010101" charset="-122"/>
              <a:sym typeface="Times New Roman"/>
            </a:endParaRPr>
          </a:p>
        </p:txBody>
      </p:sp>
      <p:sp>
        <p:nvSpPr>
          <p:cNvPr id="5" name="文本框 4"/>
          <p:cNvSpPr txBox="1"/>
          <p:nvPr/>
        </p:nvSpPr>
        <p:spPr>
          <a:xfrm>
            <a:off x="1315902" y="3422456"/>
            <a:ext cx="7221220" cy="1863725"/>
          </a:xfrm>
          <a:prstGeom prst="rect">
            <a:avLst/>
          </a:prstGeom>
          <a:noFill/>
        </p:spPr>
        <p:txBody>
          <a:bodyPr wrap="square" rtlCol="0" anchor="t">
            <a:noAutofit/>
          </a:bodyPr>
          <a:lstStyle/>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(一)</a:t>
            </a:r>
            <a:r>
              <a:rPr lang="en-US" altLang="zh-CN" sz="2800">
                <a:solidFill>
                  <a:schemeClr val="bg1"/>
                </a:solidFill>
                <a:latin typeface="Times New Roman"/>
                <a:ea typeface="微软雅黑"/>
                <a:cs typeface="阿里巴巴普惠体 2.0 45 Light" panose="00020600040101010101" charset="-122"/>
                <a:sym typeface="Times New Roman"/>
              </a:rPr>
              <a:t>  </a:t>
            </a:r>
            <a:r>
              <a:rPr lang="zh-CN" altLang="en-US" sz="2800">
                <a:solidFill>
                  <a:schemeClr val="bg1"/>
                </a:solidFill>
                <a:latin typeface="Times New Roman"/>
                <a:ea typeface="微软雅黑"/>
                <a:cs typeface="阿里巴巴普惠体 2.0 45 Light" panose="00020600040101010101" charset="-122"/>
                <a:sym typeface="Times New Roman"/>
              </a:rPr>
              <a:t>选取其他直系长辈血亲的姓氏;</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(二)</a:t>
            </a:r>
            <a:r>
              <a:rPr lang="en-US" altLang="zh-CN" sz="2800">
                <a:solidFill>
                  <a:schemeClr val="bg1"/>
                </a:solidFill>
                <a:latin typeface="Times New Roman"/>
                <a:ea typeface="微软雅黑"/>
                <a:cs typeface="阿里巴巴普惠体 2.0 45 Light" panose="00020600040101010101" charset="-122"/>
                <a:sym typeface="Times New Roman"/>
              </a:rPr>
              <a:t>  </a:t>
            </a:r>
            <a:r>
              <a:rPr lang="zh-CN" altLang="en-US" sz="2800">
                <a:solidFill>
                  <a:schemeClr val="bg1"/>
                </a:solidFill>
                <a:latin typeface="Times New Roman"/>
                <a:ea typeface="微软雅黑"/>
                <a:cs typeface="阿里巴巴普惠体 2.0 45 Light" panose="00020600040101010101" charset="-122"/>
                <a:sym typeface="Times New Roman"/>
              </a:rPr>
              <a:t>因由法定扶养人以外的人扶养而选取扶养人姓氏;</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(三)</a:t>
            </a:r>
            <a:r>
              <a:rPr lang="en-US" altLang="zh-CN" sz="2800">
                <a:solidFill>
                  <a:schemeClr val="bg1"/>
                </a:solidFill>
                <a:latin typeface="Times New Roman"/>
                <a:ea typeface="微软雅黑"/>
                <a:cs typeface="阿里巴巴普惠体 2.0 45 Light" panose="00020600040101010101" charset="-122"/>
                <a:sym typeface="Times New Roman"/>
              </a:rPr>
              <a:t>  </a:t>
            </a:r>
            <a:r>
              <a:rPr lang="zh-CN" altLang="en-US" sz="2800">
                <a:solidFill>
                  <a:schemeClr val="bg1"/>
                </a:solidFill>
                <a:latin typeface="Times New Roman"/>
                <a:ea typeface="微软雅黑"/>
                <a:cs typeface="阿里巴巴普惠体 2.0 45 Light" panose="00020600040101010101" charset="-122"/>
                <a:sym typeface="Times New Roman"/>
              </a:rPr>
              <a:t>有不违背公序良俗的其他正当理由。</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少数民族自然人的姓氏可以遵从本民族的文化传统和风俗习惯。</a:t>
            </a:r>
          </a:p>
        </p:txBody>
      </p:sp>
      <p:pic>
        <p:nvPicPr>
          <p:cNvPr id="19" name="图片 18"/>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8537122" y="3817227"/>
            <a:ext cx="2656115" cy="1992388"/>
          </a:xfrm>
          <a:prstGeom prst="rect">
            <a:avLst/>
          </a:prstGeom>
        </p:spPr>
      </p:pic>
      <p:cxnSp>
        <p:nvCxnSpPr>
          <p:cNvPr id="8" name="直接连接符 7"/>
          <p:cNvCxnSpPr/>
          <p:nvPr/>
        </p:nvCxnSpPr>
        <p:spPr>
          <a:xfrm>
            <a:off x="1315902" y="3156469"/>
            <a:ext cx="9352099" cy="38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315902" y="1385009"/>
            <a:ext cx="6096000" cy="584775"/>
          </a:xfrm>
          <a:prstGeom prst="rect">
            <a:avLst/>
          </a:prstGeom>
          <a:noFill/>
        </p:spPr>
        <p:txBody>
          <a:bodyPr wrap="square" rtlCol="0" anchor="t">
            <a:spAutoFit/>
          </a:bodyPr>
          <a:lstStyle/>
          <a:p>
            <a:pPr algn="l"/>
            <a:r>
              <a:rPr lang="zh-CN" altLang="en-US" sz="3200">
                <a:solidFill>
                  <a:schemeClr val="bg1"/>
                </a:solidFill>
                <a:latin typeface="Times New Roman"/>
                <a:ea typeface="微软雅黑"/>
                <a:cs typeface="阿里巴巴普惠体 2.0 95 ExtraBold" panose="00020600040101010101" charset="-122"/>
                <a:sym typeface="Times New Roman"/>
              </a:rPr>
              <a:t>我们只能随父姓或者母姓吗?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8815" y="2335711"/>
            <a:ext cx="10150385" cy="3539430"/>
          </a:xfrm>
          <a:prstGeom prst="rect">
            <a:avLst/>
          </a:prstGeom>
          <a:noFill/>
        </p:spPr>
        <p:txBody>
          <a:bodyPr wrap="square" rtlCol="0" anchor="t">
            <a:spAutoFit/>
          </a:bodyPr>
          <a:lstStyle/>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民法典第二十条规定，不满八周岁的未成年人为无民事行为能力人，由其法定代理人代理实施民事法律行为。因此八周岁以下“打赏”、“送礼物”的行为无论金额大小，都是无效的，监护人可以要求主播返还。</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八周岁以上的未成年人为限制民事行为能力人，实施民事法律行为由其法定代理人代理或者经其法定代理人同意、追认;但是，可以独立实施纯获利益的民事法律行为或者与其年龄、智力相适应的民事法律行为。</a:t>
            </a:r>
          </a:p>
        </p:txBody>
      </p:sp>
      <p:sp>
        <p:nvSpPr>
          <p:cNvPr id="7" name="文本框 6"/>
          <p:cNvSpPr txBox="1"/>
          <p:nvPr/>
        </p:nvSpPr>
        <p:spPr>
          <a:xfrm>
            <a:off x="1286873" y="1565184"/>
            <a:ext cx="6096000" cy="584775"/>
          </a:xfrm>
          <a:prstGeom prst="rect">
            <a:avLst/>
          </a:prstGeom>
          <a:noFill/>
        </p:spPr>
        <p:txBody>
          <a:bodyPr wrap="square" rtlCol="0" anchor="t">
            <a:spAutoFit/>
          </a:bodyPr>
          <a:lstStyle/>
          <a:p>
            <a:r>
              <a:rPr lang="zh-CN" altLang="en-US" sz="3200">
                <a:solidFill>
                  <a:schemeClr val="bg1"/>
                </a:solidFill>
                <a:latin typeface="Times New Roman"/>
                <a:ea typeface="微软雅黑"/>
                <a:cs typeface="阿里巴巴普惠体 2.0 95 ExtraBold" panose="00020600040101010101" charset="-122"/>
                <a:sym typeface="Times New Roman"/>
              </a:rPr>
              <a:t>小学生直播打赏有效吗</a:t>
            </a:r>
            <a:r>
              <a:rPr lang="en-US" altLang="zh-CN" sz="3200">
                <a:solidFill>
                  <a:schemeClr val="bg1"/>
                </a:solidFill>
                <a:latin typeface="Times New Roman"/>
                <a:ea typeface="微软雅黑"/>
                <a:cs typeface="阿里巴巴普惠体 2.0 95 ExtraBold" panose="00020600040101010101" charset="-122"/>
                <a:sym typeface="Times New Roman"/>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33508" y="2420862"/>
            <a:ext cx="6805930" cy="3539430"/>
          </a:xfrm>
          <a:prstGeom prst="rect">
            <a:avLst/>
          </a:prstGeom>
          <a:noFill/>
        </p:spPr>
        <p:txBody>
          <a:bodyPr wrap="square" rtlCol="0" anchor="t">
            <a:spAutoFit/>
          </a:bodyPr>
          <a:lstStyle/>
          <a:p>
            <a:pPr lvl="0" indent="0" algn="just" fontAlgn="auto">
              <a:buClrTx/>
              <a:buSzTx/>
              <a:buFontTx/>
            </a:pPr>
            <a:r>
              <a:rPr lang="zh-CN" altLang="en-US" sz="2800" b="1">
                <a:solidFill>
                  <a:schemeClr val="bg1"/>
                </a:solidFill>
                <a:latin typeface="Times New Roman"/>
                <a:ea typeface="微软雅黑"/>
                <a:cs typeface="阿里巴巴普惠体 2.0 45 Light" panose="00020600040101010101" charset="-122"/>
                <a:sym typeface="Times New Roman"/>
              </a:rPr>
              <a:t>《民法典》第一千二百五十四条</a:t>
            </a:r>
            <a:r>
              <a:rPr lang="zh-CN" altLang="en-US" sz="2800">
                <a:solidFill>
                  <a:schemeClr val="bg1"/>
                </a:solidFill>
                <a:latin typeface="Times New Roman"/>
                <a:ea typeface="微软雅黑"/>
                <a:cs typeface="阿里巴巴普惠体 2.0 45 Light" panose="00020600040101010101" charset="-122"/>
                <a:sym typeface="Times New Roman"/>
              </a:rPr>
              <a:t>禁止从建筑物中抛掷物品。从建筑物中抛掷物品或者从建筑物上坠落的物品造成他人损害的，由侵权人依法承担侵权责任;经调查难以确定具体侵权人的，除能够证明自己不是侵权人的外，由可能加害的建筑物使用人给予补偿。可能加害的建筑物使用人补偿后，有权向侵权人追偿。</a:t>
            </a:r>
          </a:p>
        </p:txBody>
      </p:sp>
      <p:pic>
        <p:nvPicPr>
          <p:cNvPr id="25" name="图片 24"/>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8393431" y="2504652"/>
            <a:ext cx="3371850" cy="3371850"/>
          </a:xfrm>
          <a:prstGeom prst="rect">
            <a:avLst/>
          </a:prstGeom>
        </p:spPr>
      </p:pic>
      <p:sp>
        <p:nvSpPr>
          <p:cNvPr id="9" name="文本框 8"/>
          <p:cNvSpPr txBox="1"/>
          <p:nvPr/>
        </p:nvSpPr>
        <p:spPr>
          <a:xfrm>
            <a:off x="1185273" y="1565183"/>
            <a:ext cx="6096000" cy="584775"/>
          </a:xfrm>
          <a:prstGeom prst="rect">
            <a:avLst/>
          </a:prstGeom>
          <a:noFill/>
        </p:spPr>
        <p:txBody>
          <a:bodyPr wrap="square" rtlCol="0" anchor="t">
            <a:spAutoFit/>
          </a:bodyPr>
          <a:lstStyle/>
          <a:p>
            <a:r>
              <a:rPr lang="zh-CN" altLang="en-US" sz="3200">
                <a:solidFill>
                  <a:schemeClr val="bg1"/>
                </a:solidFill>
                <a:latin typeface="Times New Roman"/>
                <a:ea typeface="微软雅黑"/>
                <a:cs typeface="阿里巴巴普惠体 2.0 95 ExtraBold" panose="00020600040101010101" charset="-122"/>
                <a:sym typeface="Times New Roman"/>
              </a:rPr>
              <a:t>不明抛掷物、坠落物致害责任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07634" y="1491962"/>
            <a:ext cx="2646878" cy="584775"/>
          </a:xfrm>
          <a:prstGeom prst="rect">
            <a:avLst/>
          </a:prstGeom>
          <a:noFill/>
        </p:spPr>
        <p:txBody>
          <a:bodyPr wrap="none" rtlCol="0" anchor="t">
            <a:spAutoFit/>
          </a:bodyPr>
          <a:lstStyle/>
          <a:p>
            <a:pPr algn="l"/>
            <a:r>
              <a:rPr lang="zh-CN" altLang="en-US" sz="3200">
                <a:solidFill>
                  <a:schemeClr val="bg1"/>
                </a:solidFill>
                <a:latin typeface="Times New Roman"/>
                <a:ea typeface="微软雅黑"/>
                <a:cs typeface="阿里巴巴普惠体" panose="00020600040101010101" pitchFamily="18" charset="-122"/>
                <a:sym typeface="Times New Roman"/>
              </a:rPr>
              <a:t>见义勇为免责</a:t>
            </a:r>
          </a:p>
        </p:txBody>
      </p:sp>
      <p:sp>
        <p:nvSpPr>
          <p:cNvPr id="5" name="文本框 4"/>
          <p:cNvSpPr txBox="1"/>
          <p:nvPr/>
        </p:nvSpPr>
        <p:spPr>
          <a:xfrm>
            <a:off x="1033507" y="3647094"/>
            <a:ext cx="7254966" cy="2246769"/>
          </a:xfrm>
          <a:prstGeom prst="rect">
            <a:avLst/>
          </a:prstGeom>
          <a:noFill/>
        </p:spPr>
        <p:txBody>
          <a:bodyPr wrap="square" rtlCol="0" anchor="t">
            <a:spAutoFit/>
          </a:bodyPr>
          <a:lstStyle/>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见义勇为是中华民族的传统美德，如果见义勇为者得不到鼓励，反而要承担不利后果，必然助长“事不关己高高挂起“的心态。</a:t>
            </a:r>
          </a:p>
          <a:p>
            <a:pPr lvl="0" algn="just">
              <a:buClrTx/>
              <a:buSzTx/>
              <a:buFontTx/>
            </a:pPr>
            <a:r>
              <a:rPr lang="zh-CN" altLang="en-US" sz="2800">
                <a:solidFill>
                  <a:schemeClr val="bg1"/>
                </a:solidFill>
                <a:latin typeface="Times New Roman"/>
                <a:ea typeface="微软雅黑"/>
                <a:cs typeface="阿里巴巴普惠体 2.0 45 Light" panose="00020600040101010101" charset="-122"/>
                <a:sym typeface="Times New Roman"/>
              </a:rPr>
              <a:t>《民法典》的见义勇为免责条款顺应社会正义期待，真正解决了大家关心的上述问题。</a:t>
            </a:r>
          </a:p>
        </p:txBody>
      </p:sp>
      <p:pic>
        <p:nvPicPr>
          <p:cNvPr id="4" name="图片 3"/>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8359412" y="2829378"/>
            <a:ext cx="3579495" cy="3579495"/>
          </a:xfrm>
          <a:prstGeom prst="rect">
            <a:avLst/>
          </a:prstGeom>
        </p:spPr>
      </p:pic>
      <p:sp>
        <p:nvSpPr>
          <p:cNvPr id="6" name="圆角矩形 5"/>
          <p:cNvSpPr/>
          <p:nvPr/>
        </p:nvSpPr>
        <p:spPr>
          <a:xfrm>
            <a:off x="1707634" y="2076737"/>
            <a:ext cx="910590" cy="72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a:ea typeface="微软雅黑"/>
              <a:sym typeface="Times New Roman"/>
            </a:endParaRPr>
          </a:p>
        </p:txBody>
      </p:sp>
      <p:sp>
        <p:nvSpPr>
          <p:cNvPr id="7" name="文本框 6"/>
          <p:cNvSpPr txBox="1"/>
          <p:nvPr/>
        </p:nvSpPr>
        <p:spPr>
          <a:xfrm>
            <a:off x="1033507" y="2420862"/>
            <a:ext cx="10098949" cy="954107"/>
          </a:xfrm>
          <a:prstGeom prst="rect">
            <a:avLst/>
          </a:prstGeom>
          <a:noFill/>
        </p:spPr>
        <p:txBody>
          <a:bodyPr wrap="square" rtlCol="0" anchor="t">
            <a:spAutoFit/>
          </a:bodyPr>
          <a:lstStyle/>
          <a:p>
            <a:pPr lvl="0" indent="0" algn="just" fontAlgn="auto">
              <a:buClrTx/>
              <a:buSzTx/>
              <a:buFontTx/>
            </a:pPr>
            <a:r>
              <a:rPr lang="zh-CN" altLang="en-US" sz="2800" b="1">
                <a:solidFill>
                  <a:schemeClr val="bg1"/>
                </a:solidFill>
                <a:latin typeface="Times New Roman"/>
                <a:ea typeface="微软雅黑"/>
                <a:cs typeface="阿里巴巴普惠体 2.0 45 Light" panose="00020600040101010101" charset="-122"/>
                <a:sym typeface="Times New Roman"/>
              </a:rPr>
              <a:t>《民法典》</a:t>
            </a:r>
            <a:r>
              <a:rPr lang="zh-CN" altLang="en-US" sz="2800" b="1">
                <a:solidFill>
                  <a:schemeClr val="bg1"/>
                </a:solidFill>
                <a:latin typeface="Times New Roman"/>
                <a:ea typeface="微软雅黑"/>
                <a:cs typeface="阿里巴巴普惠体 2.0 45 Light" panose="00020600040101010101" charset="-122"/>
                <a:sym typeface="Times New Roman"/>
              </a:rPr>
              <a:t>第一百八十四</a:t>
            </a:r>
            <a:r>
              <a:rPr lang="zh-CN" altLang="en-US" sz="2800" b="1" smtClean="0">
                <a:solidFill>
                  <a:schemeClr val="bg1"/>
                </a:solidFill>
                <a:latin typeface="Times New Roman"/>
                <a:ea typeface="微软雅黑"/>
                <a:cs typeface="阿里巴巴普惠体 2.0 45 Light" panose="00020600040101010101" charset="-122"/>
                <a:sym typeface="Times New Roman"/>
              </a:rPr>
              <a:t>条</a:t>
            </a:r>
            <a:r>
              <a:rPr lang="zh-CN" altLang="en-US" sz="2800" smtClean="0">
                <a:solidFill>
                  <a:schemeClr val="bg1"/>
                </a:solidFill>
                <a:latin typeface="Times New Roman"/>
                <a:ea typeface="微软雅黑"/>
                <a:cs typeface="阿里巴巴普惠体 2.0 45 Light" panose="00020600040101010101" charset="-122"/>
                <a:sym typeface="Times New Roman"/>
              </a:rPr>
              <a:t>因</a:t>
            </a:r>
            <a:r>
              <a:rPr lang="zh-CN" altLang="en-US" sz="2800">
                <a:solidFill>
                  <a:schemeClr val="bg1"/>
                </a:solidFill>
                <a:latin typeface="Times New Roman"/>
                <a:ea typeface="微软雅黑"/>
                <a:cs typeface="阿里巴巴普惠体 2.0 45 Light" panose="00020600040101010101" charset="-122"/>
                <a:sym typeface="Times New Roman"/>
              </a:rPr>
              <a:t>自愿实施紧急救助行为造成受助人损害的</a:t>
            </a:r>
            <a:r>
              <a:rPr lang="en-US" altLang="zh-CN" sz="2800">
                <a:solidFill>
                  <a:schemeClr val="bg1"/>
                </a:solidFill>
                <a:latin typeface="Times New Roman"/>
                <a:ea typeface="微软雅黑"/>
                <a:cs typeface="阿里巴巴普惠体 2.0 45 Light" panose="00020600040101010101" charset="-122"/>
                <a:sym typeface="Times New Roman"/>
              </a:rPr>
              <a:t>,</a:t>
            </a:r>
            <a:r>
              <a:rPr lang="zh-CN" altLang="en-US" sz="2800">
                <a:solidFill>
                  <a:schemeClr val="bg1"/>
                </a:solidFill>
                <a:latin typeface="Times New Roman"/>
                <a:ea typeface="微软雅黑"/>
                <a:cs typeface="阿里巴巴普惠体 2.0 45 Light" panose="00020600040101010101" charset="-122"/>
                <a:sym typeface="Times New Roman"/>
              </a:rPr>
              <a:t>救助人不承担民事责任。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85900" y="1659667"/>
            <a:ext cx="9103995" cy="604562"/>
          </a:xfrm>
          <a:prstGeom prst="rect">
            <a:avLst/>
          </a:prstGeom>
          <a:solidFill>
            <a:schemeClr val="bg1"/>
          </a:solidFill>
        </p:spPr>
        <p:txBody>
          <a:bodyPr wrap="none" rtlCol="0" anchor="t">
            <a:noAutofit/>
          </a:bodyPr>
          <a:lstStyle/>
          <a:p>
            <a:pPr algn="ctr"/>
            <a:r>
              <a:rPr lang="zh-CN" altLang="en-US" sz="3200" b="1">
                <a:solidFill>
                  <a:srgbClr val="495D4B"/>
                </a:solidFill>
                <a:latin typeface="Times New Roman"/>
                <a:ea typeface="微软雅黑"/>
                <a:cs typeface="阿里巴巴普惠体" panose="00020600040101010101" pitchFamily="18" charset="-122"/>
                <a:sym typeface="Times New Roman"/>
              </a:rPr>
              <a:t>总结</a:t>
            </a:r>
          </a:p>
        </p:txBody>
      </p:sp>
      <p:sp>
        <p:nvSpPr>
          <p:cNvPr id="5" name="文本框 4"/>
          <p:cNvSpPr txBox="1"/>
          <p:nvPr/>
        </p:nvSpPr>
        <p:spPr>
          <a:xfrm>
            <a:off x="1339532" y="4923541"/>
            <a:ext cx="9396730" cy="542290"/>
          </a:xfrm>
          <a:prstGeom prst="rect">
            <a:avLst/>
          </a:prstGeom>
          <a:noFill/>
        </p:spPr>
        <p:txBody>
          <a:bodyPr wrap="square" rtlCol="0" anchor="t">
            <a:noAutofit/>
          </a:bodyPr>
          <a:lstStyle/>
          <a:p>
            <a:pPr lvl="0" algn="just">
              <a:lnSpc>
                <a:spcPct val="160000"/>
              </a:lnSpc>
              <a:buClrTx/>
              <a:buSzTx/>
              <a:buFontTx/>
            </a:pPr>
            <a:endParaRPr lang="zh-CN" altLang="en-US" sz="2800">
              <a:solidFill>
                <a:schemeClr val="bg1"/>
              </a:solidFill>
              <a:latin typeface="Times New Roman"/>
              <a:ea typeface="微软雅黑"/>
              <a:cs typeface="阿里巴巴普惠体" panose="00020600040101010101" pitchFamily="18" charset="-122"/>
              <a:sym typeface="Times New Roman"/>
            </a:endParaRPr>
          </a:p>
        </p:txBody>
      </p:sp>
      <p:sp>
        <p:nvSpPr>
          <p:cNvPr id="6" name="文本框 5"/>
          <p:cNvSpPr txBox="1"/>
          <p:nvPr/>
        </p:nvSpPr>
        <p:spPr>
          <a:xfrm>
            <a:off x="1254125" y="2676772"/>
            <a:ext cx="9482137" cy="2246769"/>
          </a:xfrm>
          <a:prstGeom prst="rect">
            <a:avLst/>
          </a:prstGeom>
          <a:noFill/>
        </p:spPr>
        <p:txBody>
          <a:bodyPr wrap="square" rtlCol="0" anchor="t">
            <a:spAutoFit/>
          </a:bodyPr>
          <a:lstStyle/>
          <a:p>
            <a:pPr lvl="0" algn="just"/>
            <a:r>
              <a:rPr lang="zh-CN" altLang="en-US" sz="2800" b="1">
                <a:solidFill>
                  <a:schemeClr val="bg1"/>
                </a:solidFill>
                <a:latin typeface="Times New Roman"/>
                <a:ea typeface="微软雅黑"/>
                <a:cs typeface="阿里巴巴普惠体" panose="00020600040101010101" pitchFamily="18" charset="-122"/>
                <a:sym typeface="Times New Roman"/>
              </a:rPr>
              <a:t>一方面</a:t>
            </a:r>
            <a:r>
              <a:rPr lang="zh-CN" altLang="en-US" sz="2800">
                <a:solidFill>
                  <a:schemeClr val="bg1"/>
                </a:solidFill>
                <a:latin typeface="Times New Roman"/>
                <a:ea typeface="微软雅黑"/>
                <a:cs typeface="阿里巴巴普惠体" panose="00020600040101010101" pitchFamily="18" charset="-122"/>
                <a:sym typeface="Times New Roman"/>
              </a:rPr>
              <a:t>，“勿以善小而不为”，我们要加强自身的修养，从小树立正确的是非观念，与人为善</a:t>
            </a:r>
            <a:r>
              <a:rPr lang="zh-CN" altLang="en-US" sz="2800" smtClean="0">
                <a:solidFill>
                  <a:schemeClr val="bg1"/>
                </a:solidFill>
                <a:latin typeface="Times New Roman"/>
                <a:ea typeface="微软雅黑"/>
                <a:cs typeface="阿里巴巴普惠体" panose="00020600040101010101" pitchFamily="18" charset="-122"/>
                <a:sym typeface="Times New Roman"/>
              </a:rPr>
              <a:t>。</a:t>
            </a:r>
            <a:r>
              <a:rPr lang="zh-CN" altLang="en-US" sz="2800" b="1">
                <a:solidFill>
                  <a:schemeClr val="bg1"/>
                </a:solidFill>
                <a:latin typeface="Times New Roman"/>
                <a:ea typeface="微软雅黑"/>
                <a:cs typeface="阿里巴巴普惠体" panose="00020600040101010101" pitchFamily="18" charset="-122"/>
                <a:sym typeface="Times New Roman"/>
              </a:rPr>
              <a:t>另一方面</a:t>
            </a:r>
            <a:r>
              <a:rPr lang="zh-CN" altLang="en-US" sz="2800">
                <a:solidFill>
                  <a:schemeClr val="bg1"/>
                </a:solidFill>
                <a:latin typeface="Times New Roman"/>
                <a:ea typeface="微软雅黑"/>
                <a:cs typeface="阿里巴巴普惠体" panose="00020600040101010101" pitchFamily="18" charset="-122"/>
                <a:sym typeface="Times New Roman"/>
              </a:rPr>
              <a:t>，“勿以恶小而为之”，摒弃学习上，生活中的坏</a:t>
            </a:r>
            <a:r>
              <a:rPr lang="zh-CN" altLang="en-US" sz="2800">
                <a:solidFill>
                  <a:schemeClr val="bg1"/>
                </a:solidFill>
                <a:latin typeface="Times New Roman"/>
                <a:ea typeface="微软雅黑"/>
                <a:cs typeface="阿里巴巴普惠体" panose="00020600040101010101" pitchFamily="18" charset="-122"/>
                <a:sym typeface="Times New Roman"/>
              </a:rPr>
              <a:t>习惯</a:t>
            </a:r>
            <a:r>
              <a:rPr lang="zh-CN" altLang="en-US" sz="2800" smtClean="0">
                <a:solidFill>
                  <a:schemeClr val="bg1"/>
                </a:solidFill>
                <a:latin typeface="Times New Roman"/>
                <a:ea typeface="微软雅黑"/>
                <a:cs typeface="阿里巴巴普惠体" panose="00020600040101010101" pitchFamily="18" charset="-122"/>
                <a:sym typeface="Times New Roman"/>
              </a:rPr>
              <a:t>。</a:t>
            </a:r>
            <a:r>
              <a:rPr lang="zh-CN" altLang="en-US" sz="2800" b="1">
                <a:solidFill>
                  <a:schemeClr val="bg1"/>
                </a:solidFill>
                <a:latin typeface="Times New Roman"/>
                <a:ea typeface="微软雅黑"/>
                <a:cs typeface="阿里巴巴普惠体" panose="00020600040101010101" pitchFamily="18" charset="-122"/>
                <a:sym typeface="Times New Roman"/>
              </a:rPr>
              <a:t>最后</a:t>
            </a:r>
            <a:r>
              <a:rPr lang="zh-CN" altLang="en-US" sz="2800">
                <a:solidFill>
                  <a:schemeClr val="bg1"/>
                </a:solidFill>
                <a:latin typeface="Times New Roman"/>
                <a:ea typeface="微软雅黑"/>
                <a:cs typeface="阿里巴巴普惠体" panose="00020600040101010101" pitchFamily="18" charset="-122"/>
                <a:sym typeface="Times New Roman"/>
              </a:rPr>
              <a:t>但是很重要的是:要对侵害自己权益的事或者人勇敢的说“不”，要明白法律是保护你们的强大</a:t>
            </a:r>
            <a:r>
              <a:rPr lang="zh-CN" altLang="en-US" sz="2800">
                <a:solidFill>
                  <a:schemeClr val="bg1"/>
                </a:solidFill>
                <a:latin typeface="Times New Roman"/>
                <a:ea typeface="微软雅黑"/>
                <a:cs typeface="阿里巴巴普惠体" panose="00020600040101010101" pitchFamily="18" charset="-122"/>
                <a:sym typeface="Times New Roman"/>
              </a:rPr>
              <a:t>武器</a:t>
            </a:r>
            <a:r>
              <a:rPr lang="zh-CN" altLang="en-US" sz="2800" smtClean="0">
                <a:solidFill>
                  <a:schemeClr val="bg1"/>
                </a:solidFill>
                <a:latin typeface="Times New Roman"/>
                <a:ea typeface="微软雅黑"/>
                <a:cs typeface="阿里巴巴普惠体" panose="00020600040101010101" pitchFamily="18" charset="-122"/>
                <a:sym typeface="Times New Roman"/>
              </a:rPr>
              <a:t>。</a:t>
            </a:r>
            <a:endParaRPr lang="zh-CN" altLang="en-US" sz="2800">
              <a:solidFill>
                <a:schemeClr val="bg1"/>
              </a:solidFill>
              <a:latin typeface="Times New Roman"/>
              <a:ea typeface="微软雅黑"/>
              <a:cs typeface="阿里巴巴普惠体" panose="00020600040101010101" pitchFamily="18" charset="-122"/>
              <a:sym typeface="Times New Roman"/>
            </a:endParaRPr>
          </a:p>
        </p:txBody>
      </p:sp>
      <p:pic>
        <p:nvPicPr>
          <p:cNvPr id="12" name="图片 11"/>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8714196" y="4613661"/>
            <a:ext cx="1704340" cy="170434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1250" y="2270125"/>
            <a:ext cx="7426960" cy="1568450"/>
          </a:xfrm>
          <a:prstGeom prst="rect">
            <a:avLst/>
          </a:prstGeom>
          <a:noFill/>
        </p:spPr>
        <p:txBody>
          <a:bodyPr wrap="square" rtlCol="0">
            <a:spAutoFit/>
          </a:bodyPr>
          <a:lstStyle/>
          <a:p>
            <a:pPr lvl="0" algn="ctr">
              <a:buClrTx/>
              <a:buSzTx/>
              <a:buFontTx/>
            </a:pPr>
            <a:r>
              <a:rPr lang="zh-CN" altLang="en-US" sz="9600" spc="-1000" dirty="0">
                <a:solidFill>
                  <a:schemeClr val="bg1"/>
                </a:solidFill>
                <a:effectLst>
                  <a:outerShdw blurRad="38100" dist="38100" dir="2700000" algn="tl">
                    <a:srgbClr val="286C67">
                      <a:alpha val="43137"/>
                    </a:srgbClr>
                  </a:outerShdw>
                </a:effectLst>
                <a:uFillTx/>
                <a:latin typeface="Times New Roman"/>
                <a:ea typeface="微软雅黑"/>
                <a:sym typeface="Times New Roman"/>
              </a:rPr>
              <a:t>民法典是什么</a:t>
            </a:r>
          </a:p>
        </p:txBody>
      </p:sp>
      <p:grpSp>
        <p:nvGrpSpPr>
          <p:cNvPr id="8" name="组合 7"/>
          <p:cNvGrpSpPr/>
          <p:nvPr/>
        </p:nvGrpSpPr>
        <p:grpSpPr>
          <a:xfrm>
            <a:off x="5143500" y="1449242"/>
            <a:ext cx="1905000" cy="584384"/>
            <a:chOff x="2840" y="4554"/>
            <a:chExt cx="1588" cy="814"/>
          </a:xfrm>
        </p:grpSpPr>
        <p:sp>
          <p:nvSpPr>
            <p:cNvPr id="6" name="圆角矩形 5"/>
            <p:cNvSpPr/>
            <p:nvPr/>
          </p:nvSpPr>
          <p:spPr>
            <a:xfrm>
              <a:off x="2840" y="4554"/>
              <a:ext cx="1587" cy="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a:ea typeface="微软雅黑"/>
                <a:sym typeface="Times New Roman"/>
              </a:endParaRPr>
            </a:p>
          </p:txBody>
        </p:sp>
        <p:sp>
          <p:nvSpPr>
            <p:cNvPr id="7" name="文本框 6"/>
            <p:cNvSpPr txBox="1"/>
            <p:nvPr/>
          </p:nvSpPr>
          <p:spPr>
            <a:xfrm>
              <a:off x="2840" y="4555"/>
              <a:ext cx="1588" cy="813"/>
            </a:xfrm>
            <a:prstGeom prst="rect">
              <a:avLst/>
            </a:prstGeom>
            <a:noFill/>
          </p:spPr>
          <p:txBody>
            <a:bodyPr wrap="square" rtlCol="0" anchor="t">
              <a:spAutoFit/>
            </a:bodyPr>
            <a:lstStyle/>
            <a:p>
              <a:pPr algn="dist"/>
              <a:r>
                <a:rPr lang="zh-CN" altLang="zh-CN" sz="3200">
                  <a:solidFill>
                    <a:srgbClr val="475C49"/>
                  </a:solidFill>
                  <a:effectLst/>
                  <a:latin typeface="Times New Roman"/>
                  <a:ea typeface="微软雅黑"/>
                  <a:sym typeface="Times New Roman"/>
                </a:rPr>
                <a:t>第一部分</a:t>
              </a:r>
            </a:p>
          </p:txBody>
        </p:sp>
      </p:grpSp>
      <p:pic>
        <p:nvPicPr>
          <p:cNvPr id="24" name="图片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46260" y="609600"/>
            <a:ext cx="1550670" cy="1859915"/>
          </a:xfrm>
          <a:prstGeom prst="rect">
            <a:avLst/>
          </a:prstGeom>
        </p:spPr>
      </p:pic>
      <p:sp>
        <p:nvSpPr>
          <p:cNvPr id="9" name="文本框 8"/>
          <p:cNvSpPr txBox="1"/>
          <p:nvPr/>
        </p:nvSpPr>
        <p:spPr>
          <a:xfrm>
            <a:off x="3211830" y="3899535"/>
            <a:ext cx="5765800" cy="430374"/>
          </a:xfrm>
          <a:prstGeom prst="rect">
            <a:avLst/>
          </a:prstGeom>
          <a:noFill/>
        </p:spPr>
        <p:txBody>
          <a:bodyPr wrap="square" rtlCol="0">
            <a:spAutoFit/>
          </a:bodyPr>
          <a:lstStyle/>
          <a:p>
            <a:pPr algn="ctr" fontAlgn="auto">
              <a:lnSpc>
                <a:spcPct val="120000"/>
              </a:lnSpc>
            </a:pPr>
            <a:r>
              <a:rPr sz="2000" spc="100" smtClean="0">
                <a:solidFill>
                  <a:srgbClr val="FFE373"/>
                </a:solidFill>
                <a:uFillTx/>
                <a:latin typeface="Times New Roman"/>
                <a:ea typeface="微软雅黑"/>
                <a:cs typeface="阿里巴巴普惠体 2.0 55 Regular" panose="00020600040101010101" charset="-122"/>
                <a:sym typeface="Times New Roman"/>
              </a:rPr>
              <a:t>202</a:t>
            </a:r>
            <a:r>
              <a:rPr lang="en-US" sz="2000" spc="100" smtClean="0">
                <a:solidFill>
                  <a:srgbClr val="FFE373"/>
                </a:solidFill>
                <a:uFillTx/>
                <a:latin typeface="Times New Roman"/>
                <a:ea typeface="微软雅黑"/>
                <a:cs typeface="阿里巴巴普惠体 2.0 55 Regular" panose="00020600040101010101" charset="-122"/>
                <a:sym typeface="Times New Roman"/>
              </a:rPr>
              <a:t>X</a:t>
            </a:r>
            <a:r>
              <a:rPr sz="2000" spc="100" smtClean="0">
                <a:solidFill>
                  <a:srgbClr val="FFE373"/>
                </a:solidFill>
                <a:uFillTx/>
                <a:latin typeface="Times New Roman"/>
                <a:ea typeface="微软雅黑"/>
                <a:cs typeface="阿里巴巴普惠体 2.0 55 Regular" panose="00020600040101010101" charset="-122"/>
                <a:sym typeface="Times New Roman"/>
              </a:rPr>
              <a:t>年中小学生学习民法典普法教育</a:t>
            </a:r>
            <a:endParaRPr sz="2000" spc="100">
              <a:solidFill>
                <a:srgbClr val="FFE373"/>
              </a:solidFill>
              <a:uFillTx/>
              <a:latin typeface="Times New Roman"/>
              <a:ea typeface="微软雅黑"/>
              <a:cs typeface="阿里巴巴普惠体 2.0 55 Regular" panose="00020600040101010101" charset="-122"/>
              <a:sym typeface="Times New Roman"/>
            </a:endParaRPr>
          </a:p>
        </p:txBody>
      </p:sp>
      <p:pic>
        <p:nvPicPr>
          <p:cNvPr id="12" name="图片 11"/>
          <p:cNvPicPr>
            <a:picLocks noChangeAspect="1"/>
          </p:cNvPicPr>
          <p:nvPr userDrawn="1">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0" y="0"/>
            <a:ext cx="2403475" cy="18992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6884" y="2857061"/>
            <a:ext cx="8108757" cy="333375"/>
          </a:xfrm>
          <a:prstGeom prst="rect">
            <a:avLst/>
          </a:prstGeom>
          <a:noFill/>
        </p:spPr>
        <p:txBody>
          <a:bodyPr wrap="square" rtlCol="0" anchor="t">
            <a:noAutofit/>
          </a:bodyPr>
          <a:lstStyle/>
          <a:p>
            <a:r>
              <a:rPr lang="zh-CN" altLang="en-US" sz="2800" dirty="0">
                <a:solidFill>
                  <a:schemeClr val="bg1"/>
                </a:solidFill>
                <a:latin typeface="Times New Roman"/>
                <a:ea typeface="微软雅黑"/>
                <a:cs typeface="阿里巴巴普惠体" panose="00020600040101010101" pitchFamily="18" charset="-122"/>
                <a:sym typeface="Times New Roman"/>
              </a:rPr>
              <a:t>法律是由国家强制力保证实施的一种特殊行为规范。</a:t>
            </a:r>
          </a:p>
          <a:p>
            <a:endParaRPr lang="zh-CN" altLang="en-US" sz="2800" dirty="0">
              <a:solidFill>
                <a:schemeClr val="bg1"/>
              </a:solidFill>
              <a:latin typeface="Times New Roman"/>
              <a:ea typeface="微软雅黑"/>
              <a:cs typeface="阿里巴巴普惠体" panose="00020600040101010101" pitchFamily="18" charset="-122"/>
              <a:sym typeface="Times New Roman"/>
            </a:endParaRPr>
          </a:p>
        </p:txBody>
      </p:sp>
      <p:sp>
        <p:nvSpPr>
          <p:cNvPr id="6" name="文本框 5"/>
          <p:cNvSpPr txBox="1"/>
          <p:nvPr/>
        </p:nvSpPr>
        <p:spPr>
          <a:xfrm>
            <a:off x="1686885" y="2290735"/>
            <a:ext cx="902811" cy="523220"/>
          </a:xfrm>
          <a:prstGeom prst="rect">
            <a:avLst/>
          </a:prstGeom>
          <a:noFill/>
        </p:spPr>
        <p:txBody>
          <a:bodyPr wrap="none" rtlCol="0" anchor="t">
            <a:spAutoFit/>
          </a:bodyPr>
          <a:lstStyle/>
          <a:p>
            <a:r>
              <a:rPr lang="zh-CN" altLang="en-US" sz="2800" dirty="0">
                <a:solidFill>
                  <a:schemeClr val="bg1"/>
                </a:solidFill>
                <a:latin typeface="Times New Roman"/>
                <a:ea typeface="微软雅黑"/>
                <a:cs typeface="阿里巴巴普惠体" panose="00020600040101010101" pitchFamily="18" charset="-122"/>
                <a:sym typeface="Times New Roman"/>
              </a:rPr>
              <a:t>法律</a:t>
            </a:r>
          </a:p>
        </p:txBody>
      </p:sp>
      <p:sp>
        <p:nvSpPr>
          <p:cNvPr id="7" name="文本框 6"/>
          <p:cNvSpPr txBox="1"/>
          <p:nvPr/>
        </p:nvSpPr>
        <p:spPr>
          <a:xfrm>
            <a:off x="1734820" y="3564401"/>
            <a:ext cx="1980029" cy="523220"/>
          </a:xfrm>
          <a:prstGeom prst="rect">
            <a:avLst/>
          </a:prstGeom>
          <a:noFill/>
        </p:spPr>
        <p:txBody>
          <a:bodyPr wrap="none" rtlCol="0" anchor="t">
            <a:spAutoFit/>
          </a:bodyPr>
          <a:lstStyle/>
          <a:p>
            <a:pPr lvl="0" algn="l">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法律的特征</a:t>
            </a:r>
          </a:p>
        </p:txBody>
      </p:sp>
      <p:sp>
        <p:nvSpPr>
          <p:cNvPr id="8" name="文本框 7"/>
          <p:cNvSpPr txBox="1"/>
          <p:nvPr/>
        </p:nvSpPr>
        <p:spPr>
          <a:xfrm>
            <a:off x="1726565" y="4085508"/>
            <a:ext cx="4971415" cy="1863725"/>
          </a:xfrm>
          <a:prstGeom prst="rect">
            <a:avLst/>
          </a:prstGeom>
          <a:noFill/>
        </p:spPr>
        <p:txBody>
          <a:bodyPr wrap="square" rtlCol="0" anchor="t">
            <a:noAutofit/>
          </a:bodyPr>
          <a:lstStyle/>
          <a:p>
            <a:pPr lvl="0" indent="0" algn="l" fontAlgn="auto">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(1)由国家制定或认可;</a:t>
            </a:r>
          </a:p>
          <a:p>
            <a:pPr lvl="0" indent="0" algn="l" fontAlgn="auto">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(2)由国家强制力保证实施;</a:t>
            </a:r>
          </a:p>
          <a:p>
            <a:pPr lvl="0" indent="0" algn="l" fontAlgn="auto">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(3)对社会成员具有普遍约束力;</a:t>
            </a:r>
          </a:p>
          <a:p>
            <a:pPr lvl="0" indent="0" algn="l" fontAlgn="auto">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(4)明确性、稳定性。</a:t>
            </a:r>
          </a:p>
        </p:txBody>
      </p:sp>
      <p:grpSp>
        <p:nvGrpSpPr>
          <p:cNvPr id="2" name="组合 1"/>
          <p:cNvGrpSpPr/>
          <p:nvPr/>
        </p:nvGrpSpPr>
        <p:grpSpPr>
          <a:xfrm>
            <a:off x="1549330" y="1671338"/>
            <a:ext cx="2973406" cy="600842"/>
            <a:chOff x="1230015" y="1466000"/>
            <a:chExt cx="2616771" cy="528776"/>
          </a:xfrm>
        </p:grpSpPr>
        <p:sp>
          <p:nvSpPr>
            <p:cNvPr id="3" name="圆角矩形 2"/>
            <p:cNvSpPr/>
            <p:nvPr>
              <p:custDataLst>
                <p:tags r:id="rId3"/>
              </p:custDataLst>
            </p:nvPr>
          </p:nvSpPr>
          <p:spPr>
            <a:xfrm>
              <a:off x="1230015" y="1466000"/>
              <a:ext cx="2616771" cy="528776"/>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Times New Roman"/>
                <a:ea typeface="微软雅黑"/>
                <a:cs typeface="思源宋体 CN Heavy" panose="02020900000000000000" charset="-122"/>
                <a:sym typeface="Times New Roman"/>
              </a:endParaRPr>
            </a:p>
          </p:txBody>
        </p:sp>
        <p:sp>
          <p:nvSpPr>
            <p:cNvPr id="9" name="圆角矩形 8"/>
            <p:cNvSpPr>
              <a:spLocks noChangeAspect="1"/>
            </p:cNvSpPr>
            <p:nvPr>
              <p:custDataLst>
                <p:tags r:id="rId4"/>
              </p:custDataLst>
            </p:nvPr>
          </p:nvSpPr>
          <p:spPr>
            <a:xfrm>
              <a:off x="1298310" y="1506963"/>
              <a:ext cx="2480180" cy="446850"/>
            </a:xfrm>
            <a:prstGeom prst="roundRect">
              <a:avLst>
                <a:gd name="adj" fmla="val 49999"/>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3600">
                  <a:solidFill>
                    <a:srgbClr val="495D4B"/>
                  </a:solidFill>
                  <a:latin typeface="Times New Roman"/>
                  <a:ea typeface="微软雅黑"/>
                  <a:cs typeface="阿里巴巴普惠体 2.0 95 ExtraBold" panose="00020600040101010101" charset="-122"/>
                  <a:sym typeface="Times New Roman"/>
                </a:rPr>
                <a:t>法律是什么</a:t>
              </a:r>
              <a:r>
                <a:rPr lang="zh-CN" altLang="en-US" sz="3200">
                  <a:solidFill>
                    <a:srgbClr val="495D4B"/>
                  </a:solidFill>
                  <a:latin typeface="Times New Roman"/>
                  <a:ea typeface="微软雅黑"/>
                  <a:cs typeface="阿里巴巴普惠体 2.0 95 ExtraBold" panose="00020600040101010101" charset="-122"/>
                  <a:sym typeface="Times New Roman"/>
                </a:rPr>
                <a:t>?</a:t>
              </a:r>
            </a:p>
          </p:txBody>
        </p:sp>
      </p:grpSp>
      <p:cxnSp>
        <p:nvCxnSpPr>
          <p:cNvPr id="11" name="直接连接符 10"/>
          <p:cNvCxnSpPr/>
          <p:nvPr/>
        </p:nvCxnSpPr>
        <p:spPr>
          <a:xfrm>
            <a:off x="1726565" y="3369365"/>
            <a:ext cx="806907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
            </p:custDataLst>
          </p:nvPr>
        </p:nvCxnSpPr>
        <p:spPr>
          <a:xfrm>
            <a:off x="1734820" y="5866646"/>
            <a:ext cx="509905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8665029" y="3023748"/>
            <a:ext cx="2910459" cy="291045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ṩļiḍe"/>
          <p:cNvSpPr/>
          <p:nvPr>
            <p:custDataLst>
              <p:tags r:id="rId1"/>
            </p:custDataLst>
          </p:nvPr>
        </p:nvSpPr>
        <p:spPr>
          <a:xfrm>
            <a:off x="4098925" y="3983355"/>
            <a:ext cx="2512082" cy="1418590"/>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solidFill>
                <a:schemeClr val="bg1"/>
              </a:solidFill>
              <a:latin typeface="Times New Roman"/>
              <a:ea typeface="微软雅黑"/>
              <a:cs typeface="思源黑体 CN Normal" panose="020B0400000000000000" charset="-122"/>
              <a:sym typeface="Times New Roman"/>
            </a:endParaRPr>
          </a:p>
        </p:txBody>
      </p:sp>
      <p:sp>
        <p:nvSpPr>
          <p:cNvPr id="2" name="iṩļiḍe"/>
          <p:cNvSpPr/>
          <p:nvPr>
            <p:custDataLst>
              <p:tags r:id="rId2"/>
            </p:custDataLst>
          </p:nvPr>
        </p:nvSpPr>
        <p:spPr>
          <a:xfrm>
            <a:off x="4098925" y="2352040"/>
            <a:ext cx="2512082" cy="141859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a:solidFill>
                <a:schemeClr val="bg1"/>
              </a:solidFill>
              <a:latin typeface="Times New Roman"/>
              <a:ea typeface="微软雅黑"/>
              <a:cs typeface="思源黑体 CN Normal" panose="020B0400000000000000" charset="-122"/>
              <a:sym typeface="Times New Roman"/>
            </a:endParaRPr>
          </a:p>
        </p:txBody>
      </p:sp>
      <p:grpSp>
        <p:nvGrpSpPr>
          <p:cNvPr id="9" name="组合 8"/>
          <p:cNvGrpSpPr/>
          <p:nvPr/>
        </p:nvGrpSpPr>
        <p:grpSpPr>
          <a:xfrm>
            <a:off x="2553062" y="2352335"/>
            <a:ext cx="1417181" cy="3049697"/>
            <a:chOff x="940162" y="2320585"/>
            <a:chExt cx="1417181" cy="3049697"/>
          </a:xfrm>
        </p:grpSpPr>
        <p:sp>
          <p:nvSpPr>
            <p:cNvPr id="12" name="矩形 11"/>
            <p:cNvSpPr/>
            <p:nvPr>
              <p:custDataLst>
                <p:tags r:id="rId11"/>
              </p:custDataLst>
            </p:nvPr>
          </p:nvSpPr>
          <p:spPr>
            <a:xfrm>
              <a:off x="940162" y="2320585"/>
              <a:ext cx="1417181" cy="141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65">
                <a:latin typeface="Times New Roman"/>
                <a:ea typeface="微软雅黑"/>
                <a:cs typeface="思源黑体 CN Normal" panose="020B0400000000000000" charset="-122"/>
                <a:sym typeface="Times New Roman"/>
              </a:endParaRPr>
            </a:p>
          </p:txBody>
        </p:sp>
        <p:sp>
          <p:nvSpPr>
            <p:cNvPr id="13" name="矩形 12"/>
            <p:cNvSpPr/>
            <p:nvPr>
              <p:custDataLst>
                <p:tags r:id="rId12"/>
              </p:custDataLst>
            </p:nvPr>
          </p:nvSpPr>
          <p:spPr>
            <a:xfrm>
              <a:off x="940162" y="3952226"/>
              <a:ext cx="1417181" cy="141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65">
                <a:latin typeface="Times New Roman"/>
                <a:ea typeface="微软雅黑"/>
                <a:cs typeface="思源黑体 CN Normal" panose="020B0400000000000000" charset="-122"/>
                <a:sym typeface="Times New Roman"/>
              </a:endParaRPr>
            </a:p>
          </p:txBody>
        </p:sp>
        <p:sp>
          <p:nvSpPr>
            <p:cNvPr id="15" name="Freeform 19"/>
            <p:cNvSpPr>
              <a:spLocks noEditPoints="1"/>
            </p:cNvSpPr>
            <p:nvPr>
              <p:custDataLst>
                <p:tags r:id="rId13"/>
              </p:custDataLst>
            </p:nvPr>
          </p:nvSpPr>
          <p:spPr bwMode="auto">
            <a:xfrm>
              <a:off x="1874739" y="4859823"/>
              <a:ext cx="351041" cy="354441"/>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475C49"/>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65">
                <a:latin typeface="Times New Roman"/>
                <a:ea typeface="微软雅黑"/>
                <a:cs typeface="思源黑体 CN Normal" panose="020B0400000000000000" charset="-122"/>
                <a:sym typeface="Times New Roman"/>
              </a:endParaRPr>
            </a:p>
          </p:txBody>
        </p:sp>
      </p:grpSp>
      <p:sp>
        <p:nvSpPr>
          <p:cNvPr id="17" name="TextBox 59"/>
          <p:cNvSpPr txBox="1"/>
          <p:nvPr>
            <p:custDataLst>
              <p:tags r:id="rId3"/>
            </p:custDataLst>
          </p:nvPr>
        </p:nvSpPr>
        <p:spPr>
          <a:xfrm>
            <a:off x="2751690" y="2496320"/>
            <a:ext cx="1575561" cy="735747"/>
          </a:xfrm>
          <a:prstGeom prst="roundRect">
            <a:avLst>
              <a:gd name="adj" fmla="val 50000"/>
            </a:avLst>
          </a:prstGeom>
          <a:noFill/>
        </p:spPr>
        <p:txBody>
          <a:bodyPr wrap="square" lIns="91440" tIns="45720" rIns="91440" bIns="4572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sz="2800">
                <a:latin typeface="Times New Roman"/>
                <a:ea typeface="微软雅黑"/>
                <a:cs typeface="阿里巴巴普惠体" panose="00020600040101010101" pitchFamily="18" charset="-122"/>
                <a:sym typeface="Times New Roman"/>
              </a:rPr>
              <a:t>权利</a:t>
            </a:r>
          </a:p>
        </p:txBody>
      </p:sp>
      <p:sp>
        <p:nvSpPr>
          <p:cNvPr id="21" name="文本框 7"/>
          <p:cNvSpPr txBox="1"/>
          <p:nvPr>
            <p:custDataLst>
              <p:tags r:id="rId4"/>
            </p:custDataLst>
          </p:nvPr>
        </p:nvSpPr>
        <p:spPr>
          <a:xfrm>
            <a:off x="4355465" y="2564814"/>
            <a:ext cx="201650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lnSpc>
                <a:spcPct val="150000"/>
              </a:lnSpc>
              <a:buClrTx/>
              <a:buSzTx/>
              <a:buFontTx/>
            </a:pPr>
            <a:r>
              <a:rPr lang="zh-CN" altLang="en-US" sz="2800">
                <a:solidFill>
                  <a:schemeClr val="bg1"/>
                </a:solidFill>
                <a:latin typeface="Times New Roman"/>
                <a:ea typeface="微软雅黑"/>
                <a:cs typeface="阿里巴巴普惠体" panose="00020600040101010101" pitchFamily="18" charset="-122"/>
                <a:sym typeface="Times New Roman"/>
              </a:rPr>
              <a:t>哪些可以做</a:t>
            </a:r>
          </a:p>
        </p:txBody>
      </p:sp>
      <p:sp>
        <p:nvSpPr>
          <p:cNvPr id="22" name="文本框 7"/>
          <p:cNvSpPr txBox="1"/>
          <p:nvPr>
            <p:custDataLst>
              <p:tags r:id="rId5"/>
            </p:custDataLst>
          </p:nvPr>
        </p:nvSpPr>
        <p:spPr>
          <a:xfrm>
            <a:off x="4310914" y="4139664"/>
            <a:ext cx="2013804"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sz="2800">
                <a:solidFill>
                  <a:schemeClr val="bg1"/>
                </a:solidFill>
                <a:latin typeface="Times New Roman"/>
                <a:ea typeface="微软雅黑"/>
                <a:cs typeface="阿里巴巴普惠体" panose="00020600040101010101" pitchFamily="18" charset="-122"/>
                <a:sym typeface="Times New Roman"/>
              </a:rPr>
              <a:t>哪些必须做</a:t>
            </a:r>
          </a:p>
          <a:p>
            <a:pPr lvl="0" algn="l">
              <a:buClrTx/>
              <a:buSzTx/>
              <a:buFontTx/>
            </a:pPr>
            <a:r>
              <a:rPr lang="zh-CN" altLang="en-US" sz="2800">
                <a:solidFill>
                  <a:schemeClr val="bg1"/>
                </a:solidFill>
                <a:latin typeface="Times New Roman"/>
                <a:ea typeface="微软雅黑"/>
                <a:cs typeface="阿里巴巴普惠体" panose="00020600040101010101" pitchFamily="18" charset="-122"/>
                <a:sym typeface="Times New Roman"/>
              </a:rPr>
              <a:t>哪些禁止做</a:t>
            </a:r>
          </a:p>
        </p:txBody>
      </p:sp>
      <p:pic>
        <p:nvPicPr>
          <p:cNvPr id="10" name="图片 9"/>
          <p:cNvPicPr>
            <a:picLocks noChangeAspect="1"/>
          </p:cNvPicPr>
          <p:nvPr>
            <p:custDataLst>
              <p:tags r:id="rId6"/>
            </p:custDataLst>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16"/>
              </a:ext>
            </a:extLst>
          </a:blip>
          <a:stretch>
            <a:fillRect/>
          </a:stretch>
        </p:blipFill>
        <p:spPr>
          <a:xfrm>
            <a:off x="3423542" y="3223408"/>
            <a:ext cx="459740" cy="459740"/>
          </a:xfrm>
          <a:prstGeom prst="rect">
            <a:avLst/>
          </a:prstGeom>
        </p:spPr>
      </p:pic>
      <p:pic>
        <p:nvPicPr>
          <p:cNvPr id="25" name="图片 24"/>
          <p:cNvPicPr>
            <a:picLocks noChangeAspect="1"/>
          </p:cNvPicPr>
          <p:nvPr>
            <p:custDataLst>
              <p:tags r:id="rId7"/>
            </p:custDataLst>
          </p:nvPr>
        </p:nvPicPr>
        <p:blipFill>
          <a:blip r:embed="rId17" cstate="email">
            <a:extLst>
              <a:ext uri="{28A0092B-C50C-407E-A947-70E740481C1C}">
                <a14:useLocalDpi xmlns:a14="http://schemas.microsoft.com/office/drawing/2010/main"/>
              </a:ext>
            </a:extLst>
          </a:blip>
          <a:stretch>
            <a:fillRect/>
          </a:stretch>
        </p:blipFill>
        <p:spPr>
          <a:xfrm>
            <a:off x="6838868" y="1439772"/>
            <a:ext cx="4305935" cy="4305935"/>
          </a:xfrm>
          <a:prstGeom prst="rect">
            <a:avLst/>
          </a:prstGeom>
        </p:spPr>
      </p:pic>
      <p:pic>
        <p:nvPicPr>
          <p:cNvPr id="3" name="Picture 3"/>
          <p:cNvPicPr>
            <a:picLocks noChangeAspect="1"/>
          </p:cNvPicPr>
          <p:nvPr/>
        </p:nvPicPr>
        <p:blipFill>
          <a:blip r:embed="rId18"/>
          <a:stretch>
            <a:fillRect/>
          </a:stretch>
        </p:blipFill>
        <p:spPr>
          <a:xfrm flipH="1">
            <a:off x="11176000" y="10312400"/>
            <a:ext cx="0" cy="0"/>
          </a:xfrm>
          <a:prstGeom prst="rect">
            <a:avLst/>
          </a:prstGeom>
          <a:ln>
            <a:noFill/>
          </a:ln>
        </p:spPr>
      </p:pic>
      <p:grpSp>
        <p:nvGrpSpPr>
          <p:cNvPr id="16" name="组合 15"/>
          <p:cNvGrpSpPr/>
          <p:nvPr/>
        </p:nvGrpSpPr>
        <p:grpSpPr>
          <a:xfrm>
            <a:off x="1723641" y="1585591"/>
            <a:ext cx="2973406" cy="600842"/>
            <a:chOff x="1230015" y="1466000"/>
            <a:chExt cx="2616771" cy="528776"/>
          </a:xfrm>
        </p:grpSpPr>
        <p:sp>
          <p:nvSpPr>
            <p:cNvPr id="23" name="圆角矩形 22"/>
            <p:cNvSpPr/>
            <p:nvPr>
              <p:custDataLst>
                <p:tags r:id="rId9"/>
              </p:custDataLst>
            </p:nvPr>
          </p:nvSpPr>
          <p:spPr>
            <a:xfrm>
              <a:off x="1230015" y="1466000"/>
              <a:ext cx="2616771" cy="528776"/>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latin typeface="Times New Roman"/>
                <a:ea typeface="微软雅黑"/>
                <a:cs typeface="思源宋体 CN Heavy" panose="02020900000000000000" charset="-122"/>
                <a:sym typeface="Times New Roman"/>
              </a:endParaRPr>
            </a:p>
          </p:txBody>
        </p:sp>
        <p:sp>
          <p:nvSpPr>
            <p:cNvPr id="24" name="圆角矩形 23"/>
            <p:cNvSpPr>
              <a:spLocks noChangeAspect="1"/>
            </p:cNvSpPr>
            <p:nvPr>
              <p:custDataLst>
                <p:tags r:id="rId10"/>
              </p:custDataLst>
            </p:nvPr>
          </p:nvSpPr>
          <p:spPr>
            <a:xfrm>
              <a:off x="1298310" y="1506963"/>
              <a:ext cx="2480180" cy="446850"/>
            </a:xfrm>
            <a:prstGeom prst="roundRect">
              <a:avLst>
                <a:gd name="adj" fmla="val 49999"/>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3600">
                  <a:solidFill>
                    <a:srgbClr val="495D4B"/>
                  </a:solidFill>
                  <a:latin typeface="Times New Roman"/>
                  <a:ea typeface="微软雅黑"/>
                  <a:cs typeface="阿里巴巴普惠体 2.0 95 ExtraBold" panose="00020600040101010101" charset="-122"/>
                  <a:sym typeface="Times New Roman"/>
                </a:rPr>
                <a:t>法律是什么</a:t>
              </a:r>
              <a:r>
                <a:rPr lang="zh-CN" altLang="en-US" sz="3200">
                  <a:solidFill>
                    <a:srgbClr val="495D4B"/>
                  </a:solidFill>
                  <a:latin typeface="Times New Roman"/>
                  <a:ea typeface="微软雅黑"/>
                  <a:cs typeface="阿里巴巴普惠体 2.0 95 ExtraBold" panose="00020600040101010101" charset="-122"/>
                  <a:sym typeface="Times New Roman"/>
                </a:rPr>
                <a:t>?</a:t>
              </a:r>
            </a:p>
          </p:txBody>
        </p:sp>
      </p:grpSp>
      <p:sp>
        <p:nvSpPr>
          <p:cNvPr id="19" name="TextBox 59"/>
          <p:cNvSpPr txBox="1"/>
          <p:nvPr>
            <p:custDataLst>
              <p:tags r:id="rId8"/>
            </p:custDataLst>
          </p:nvPr>
        </p:nvSpPr>
        <p:spPr>
          <a:xfrm>
            <a:off x="2724438" y="4139664"/>
            <a:ext cx="1575561" cy="735747"/>
          </a:xfrm>
          <a:prstGeom prst="roundRect">
            <a:avLst>
              <a:gd name="adj" fmla="val 50000"/>
            </a:avLst>
          </a:prstGeom>
          <a:noFill/>
        </p:spPr>
        <p:txBody>
          <a:bodyPr wrap="square" lIns="91440" tIns="45720" rIns="91440" bIns="4572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zh-CN" altLang="en-US" sz="2800">
                <a:latin typeface="Times New Roman"/>
                <a:ea typeface="微软雅黑"/>
                <a:cs typeface="阿里巴巴普惠体" panose="00020600040101010101" pitchFamily="18" charset="-122"/>
                <a:sym typeface="Times New Roman"/>
              </a:rPr>
              <a:t>义务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anim calcmode="lin" valueType="num">
                                      <p:cBhvr>
                                        <p:cTn id="14" dur="750" fill="hold"/>
                                        <p:tgtEl>
                                          <p:spTgt spid="21"/>
                                        </p:tgtEl>
                                        <p:attrNameLst>
                                          <p:attrName>ppt_x</p:attrName>
                                        </p:attrNameLst>
                                      </p:cBhvr>
                                      <p:tavLst>
                                        <p:tav tm="0">
                                          <p:val>
                                            <p:strVal val="#ppt_x"/>
                                          </p:val>
                                        </p:tav>
                                        <p:tav tm="100000">
                                          <p:val>
                                            <p:strVal val="#ppt_x"/>
                                          </p:val>
                                        </p:tav>
                                      </p:tavLst>
                                    </p:anim>
                                    <p:anim calcmode="lin" valueType="num">
                                      <p:cBhvr>
                                        <p:cTn id="15"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nodeType="after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750"/>
                                        <p:tgtEl>
                                          <p:spTgt spid="19"/>
                                        </p:tgtEl>
                                      </p:cBhvr>
                                    </p:animEffect>
                                    <p:anim calcmode="lin" valueType="num">
                                      <p:cBhvr>
                                        <p:cTn id="21" dur="750" fill="hold"/>
                                        <p:tgtEl>
                                          <p:spTgt spid="19"/>
                                        </p:tgtEl>
                                        <p:attrNameLst>
                                          <p:attrName>ppt_x</p:attrName>
                                        </p:attrNameLst>
                                      </p:cBhvr>
                                      <p:tavLst>
                                        <p:tav tm="0">
                                          <p:val>
                                            <p:strVal val="#ppt_x"/>
                                          </p:val>
                                        </p:tav>
                                        <p:tav tm="100000">
                                          <p:val>
                                            <p:strVal val="#ppt_x"/>
                                          </p:val>
                                        </p:tav>
                                      </p:tavLst>
                                    </p:anim>
                                    <p:anim calcmode="lin" valueType="num">
                                      <p:cBhvr>
                                        <p:cTn id="22" dur="750" fill="hold"/>
                                        <p:tgtEl>
                                          <p:spTgt spid="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75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anim calcmode="lin" valueType="num">
                                      <p:cBhvr>
                                        <p:cTn id="27" dur="750" fill="hold"/>
                                        <p:tgtEl>
                                          <p:spTgt spid="22"/>
                                        </p:tgtEl>
                                        <p:attrNameLst>
                                          <p:attrName>ppt_x</p:attrName>
                                        </p:attrNameLst>
                                      </p:cBhvr>
                                      <p:tavLst>
                                        <p:tav tm="0">
                                          <p:val>
                                            <p:strVal val="#ppt_x"/>
                                          </p:val>
                                        </p:tav>
                                        <p:tav tm="100000">
                                          <p:val>
                                            <p:strVal val="#ppt_x"/>
                                          </p:val>
                                        </p:tav>
                                      </p:tavLst>
                                    </p:anim>
                                    <p:anim calcmode="lin" valueType="num">
                                      <p:cBhvr>
                                        <p:cTn id="28"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292221" y="2745740"/>
            <a:ext cx="400685" cy="400685"/>
            <a:chOff x="7920681" y="5041556"/>
            <a:chExt cx="753762" cy="753762"/>
          </a:xfrm>
        </p:grpSpPr>
        <p:sp>
          <p:nvSpPr>
            <p:cNvPr id="31" name="椭圆 30"/>
            <p:cNvSpPr/>
            <p:nvPr>
              <p:custDataLst>
                <p:tags r:id="rId22"/>
              </p:custDataLst>
            </p:nvPr>
          </p:nvSpPr>
          <p:spPr>
            <a:xfrm>
              <a:off x="7920681"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b="1">
                <a:solidFill>
                  <a:schemeClr val="tx1"/>
                </a:solidFill>
                <a:latin typeface="Times New Roman"/>
                <a:ea typeface="微软雅黑"/>
                <a:cs typeface="思源黑体 CN Normal" panose="020B0400000000000000" charset="-122"/>
                <a:sym typeface="Times New Roman"/>
              </a:endParaRPr>
            </a:p>
          </p:txBody>
        </p:sp>
        <p:sp>
          <p:nvSpPr>
            <p:cNvPr id="33" name="Freeform 5"/>
            <p:cNvSpPr/>
            <p:nvPr>
              <p:custDataLst>
                <p:tags r:id="rId23"/>
              </p:custDataLst>
            </p:nvPr>
          </p:nvSpPr>
          <p:spPr bwMode="auto">
            <a:xfrm>
              <a:off x="8075878" y="5196753"/>
              <a:ext cx="443369" cy="443369"/>
            </a:xfrm>
            <a:custGeom>
              <a:avLst/>
              <a:gdLst>
                <a:gd name="T0" fmla="*/ 48352604 w 480"/>
                <a:gd name="T1" fmla="*/ 0 h 480"/>
                <a:gd name="T2" fmla="*/ 48352604 w 480"/>
                <a:gd name="T3" fmla="*/ 0 h 480"/>
                <a:gd name="T4" fmla="*/ 0 w 480"/>
                <a:gd name="T5" fmla="*/ 50173361 h 480"/>
                <a:gd name="T6" fmla="*/ 48352604 w 480"/>
                <a:gd name="T7" fmla="*/ 96907615 h 480"/>
                <a:gd name="T8" fmla="*/ 96907615 w 480"/>
                <a:gd name="T9" fmla="*/ 48555010 h 480"/>
                <a:gd name="T10" fmla="*/ 48352604 w 480"/>
                <a:gd name="T11" fmla="*/ 0 h 480"/>
                <a:gd name="T12" fmla="*/ 48352604 w 480"/>
                <a:gd name="T13" fmla="*/ 86185031 h 480"/>
                <a:gd name="T14" fmla="*/ 48352604 w 480"/>
                <a:gd name="T15" fmla="*/ 86185031 h 480"/>
                <a:gd name="T16" fmla="*/ 10722584 w 480"/>
                <a:gd name="T17" fmla="*/ 50173361 h 480"/>
                <a:gd name="T18" fmla="*/ 48352604 w 480"/>
                <a:gd name="T19" fmla="*/ 10722584 h 480"/>
                <a:gd name="T20" fmla="*/ 86185031 w 480"/>
                <a:gd name="T21" fmla="*/ 48555010 h 480"/>
                <a:gd name="T22" fmla="*/ 48352604 w 480"/>
                <a:gd name="T23" fmla="*/ 86185031 h 480"/>
                <a:gd name="T24" fmla="*/ 24884274 w 480"/>
                <a:gd name="T25" fmla="*/ 71618528 h 480"/>
                <a:gd name="T26" fmla="*/ 24884274 w 480"/>
                <a:gd name="T27" fmla="*/ 71618528 h 480"/>
                <a:gd name="T28" fmla="*/ 57254431 w 480"/>
                <a:gd name="T29" fmla="*/ 59277594 h 480"/>
                <a:gd name="T30" fmla="*/ 71618528 w 480"/>
                <a:gd name="T31" fmla="*/ 25086680 h 480"/>
                <a:gd name="T32" fmla="*/ 37630021 w 480"/>
                <a:gd name="T33" fmla="*/ 39450777 h 480"/>
                <a:gd name="T34" fmla="*/ 24884274 w 480"/>
                <a:gd name="T35" fmla="*/ 71618528 h 480"/>
                <a:gd name="T36" fmla="*/ 43092740 w 480"/>
                <a:gd name="T37" fmla="*/ 43092740 h 480"/>
                <a:gd name="T38" fmla="*/ 43092740 w 480"/>
                <a:gd name="T39" fmla="*/ 43092740 h 480"/>
                <a:gd name="T40" fmla="*/ 62716701 w 480"/>
                <a:gd name="T41" fmla="*/ 34190914 h 480"/>
                <a:gd name="T42" fmla="*/ 53815324 w 480"/>
                <a:gd name="T43" fmla="*/ 53815324 h 480"/>
                <a:gd name="T44" fmla="*/ 43092740 w 480"/>
                <a:gd name="T45" fmla="*/ 53815324 h 480"/>
                <a:gd name="T46" fmla="*/ 43092740 w 480"/>
                <a:gd name="T47" fmla="*/ 4309274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475C49"/>
            </a:solidFill>
            <a:ln>
              <a:noFill/>
            </a:ln>
            <a:extLst>
              <a:ext uri="{91240B29-F687-4F45-9708-019B960494DF}">
                <a14:hiddenLine xmlns:a14="http://schemas.microsoft.com/office/drawing/2010/main" w="9525">
                  <a:solidFill>
                    <a:srgbClr val="000000"/>
                  </a:solidFill>
                  <a:round/>
                </a14:hiddenLine>
              </a:ext>
            </a:extLst>
          </p:spPr>
          <p:txBody>
            <a:bodyPr wrap="none" lIns="45720" tIns="22860" rIns="45720" bIns="228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Times New Roman"/>
                <a:ea typeface="微软雅黑"/>
                <a:cs typeface="思源黑体 CN Normal" panose="020B0400000000000000" charset="-122"/>
                <a:sym typeface="Times New Roman"/>
              </a:endParaRPr>
            </a:p>
          </p:txBody>
        </p:sp>
      </p:grpSp>
      <p:grpSp>
        <p:nvGrpSpPr>
          <p:cNvPr id="20" name="组合 19"/>
          <p:cNvGrpSpPr/>
          <p:nvPr/>
        </p:nvGrpSpPr>
        <p:grpSpPr>
          <a:xfrm>
            <a:off x="5292221" y="3417570"/>
            <a:ext cx="400685" cy="400685"/>
            <a:chOff x="9196920" y="5041556"/>
            <a:chExt cx="753762" cy="753762"/>
          </a:xfrm>
        </p:grpSpPr>
        <p:sp>
          <p:nvSpPr>
            <p:cNvPr id="29" name="椭圆 28"/>
            <p:cNvSpPr/>
            <p:nvPr>
              <p:custDataLst>
                <p:tags r:id="rId20"/>
              </p:custDataLst>
            </p:nvPr>
          </p:nvSpPr>
          <p:spPr>
            <a:xfrm>
              <a:off x="9196920"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a:latin typeface="Times New Roman"/>
                <a:ea typeface="微软雅黑"/>
                <a:cs typeface="思源黑体 CN Normal" panose="020B0400000000000000" charset="-122"/>
                <a:sym typeface="Times New Roman"/>
              </a:endParaRPr>
            </a:p>
          </p:txBody>
        </p:sp>
        <p:sp>
          <p:nvSpPr>
            <p:cNvPr id="30" name="Freeform 9"/>
            <p:cNvSpPr/>
            <p:nvPr>
              <p:custDataLst>
                <p:tags r:id="rId21"/>
              </p:custDataLst>
            </p:nvPr>
          </p:nvSpPr>
          <p:spPr bwMode="auto">
            <a:xfrm>
              <a:off x="9376568" y="5213277"/>
              <a:ext cx="394467" cy="394467"/>
            </a:xfrm>
            <a:custGeom>
              <a:avLst/>
              <a:gdLst>
                <a:gd name="T0" fmla="*/ 43103692 w 426"/>
                <a:gd name="T1" fmla="*/ 0 h 426"/>
                <a:gd name="T2" fmla="*/ 43103692 w 426"/>
                <a:gd name="T3" fmla="*/ 0 h 426"/>
                <a:gd name="T4" fmla="*/ 0 w 426"/>
                <a:gd name="T5" fmla="*/ 43307051 h 426"/>
                <a:gd name="T6" fmla="*/ 43103692 w 426"/>
                <a:gd name="T7" fmla="*/ 86410292 h 426"/>
                <a:gd name="T8" fmla="*/ 86410292 w 426"/>
                <a:gd name="T9" fmla="*/ 43307051 h 426"/>
                <a:gd name="T10" fmla="*/ 43103692 w 426"/>
                <a:gd name="T11" fmla="*/ 0 h 426"/>
                <a:gd name="T12" fmla="*/ 46559905 w 426"/>
                <a:gd name="T13" fmla="*/ 79294055 h 426"/>
                <a:gd name="T14" fmla="*/ 46559905 w 426"/>
                <a:gd name="T15" fmla="*/ 79294055 h 426"/>
                <a:gd name="T16" fmla="*/ 46559905 w 426"/>
                <a:gd name="T17" fmla="*/ 59368861 h 426"/>
                <a:gd name="T18" fmla="*/ 39443668 w 426"/>
                <a:gd name="T19" fmla="*/ 59368861 h 426"/>
                <a:gd name="T20" fmla="*/ 39443668 w 426"/>
                <a:gd name="T21" fmla="*/ 79294055 h 426"/>
                <a:gd name="T22" fmla="*/ 7116237 w 426"/>
                <a:gd name="T23" fmla="*/ 46763265 h 426"/>
                <a:gd name="T24" fmla="*/ 26838071 w 426"/>
                <a:gd name="T25" fmla="*/ 46763265 h 426"/>
                <a:gd name="T26" fmla="*/ 26838071 w 426"/>
                <a:gd name="T27" fmla="*/ 39647027 h 426"/>
                <a:gd name="T28" fmla="*/ 7116237 w 426"/>
                <a:gd name="T29" fmla="*/ 39647027 h 426"/>
                <a:gd name="T30" fmla="*/ 39443668 w 426"/>
                <a:gd name="T31" fmla="*/ 8946024 h 426"/>
                <a:gd name="T32" fmla="*/ 39443668 w 426"/>
                <a:gd name="T33" fmla="*/ 28871217 h 426"/>
                <a:gd name="T34" fmla="*/ 46559905 w 426"/>
                <a:gd name="T35" fmla="*/ 28871217 h 426"/>
                <a:gd name="T36" fmla="*/ 46559905 w 426"/>
                <a:gd name="T37" fmla="*/ 8946024 h 426"/>
                <a:gd name="T38" fmla="*/ 77260908 w 426"/>
                <a:gd name="T39" fmla="*/ 39647027 h 426"/>
                <a:gd name="T40" fmla="*/ 59368861 w 426"/>
                <a:gd name="T41" fmla="*/ 39647027 h 426"/>
                <a:gd name="T42" fmla="*/ 59368861 w 426"/>
                <a:gd name="T43" fmla="*/ 46763265 h 426"/>
                <a:gd name="T44" fmla="*/ 77260908 w 426"/>
                <a:gd name="T45" fmla="*/ 46763265 h 426"/>
                <a:gd name="T46" fmla="*/ 46559905 w 426"/>
                <a:gd name="T47" fmla="*/ 79294055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a:latin typeface="Times New Roman"/>
                <a:ea typeface="微软雅黑"/>
                <a:cs typeface="思源黑体 CN Normal" panose="020B0400000000000000" charset="-122"/>
                <a:sym typeface="Times New Roman"/>
              </a:endParaRPr>
            </a:p>
          </p:txBody>
        </p:sp>
      </p:grpSp>
      <p:grpSp>
        <p:nvGrpSpPr>
          <p:cNvPr id="21" name="组合 20"/>
          <p:cNvGrpSpPr/>
          <p:nvPr/>
        </p:nvGrpSpPr>
        <p:grpSpPr>
          <a:xfrm>
            <a:off x="5292221" y="4089400"/>
            <a:ext cx="400685" cy="400685"/>
            <a:chOff x="6681238" y="5041556"/>
            <a:chExt cx="753762" cy="753762"/>
          </a:xfrm>
        </p:grpSpPr>
        <p:sp>
          <p:nvSpPr>
            <p:cNvPr id="22" name="椭圆 21"/>
            <p:cNvSpPr/>
            <p:nvPr>
              <p:custDataLst>
                <p:tags r:id="rId18"/>
              </p:custDataLst>
            </p:nvPr>
          </p:nvSpPr>
          <p:spPr>
            <a:xfrm>
              <a:off x="6681238"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a:latin typeface="Times New Roman"/>
                <a:ea typeface="微软雅黑"/>
                <a:cs typeface="思源黑体 CN Normal" panose="020B0400000000000000" charset="-122"/>
                <a:sym typeface="Times New Roman"/>
              </a:endParaRPr>
            </a:p>
          </p:txBody>
        </p:sp>
        <p:sp>
          <p:nvSpPr>
            <p:cNvPr id="23" name="Freeform 70"/>
            <p:cNvSpPr/>
            <p:nvPr>
              <p:custDataLst>
                <p:tags r:id="rId19"/>
              </p:custDataLst>
            </p:nvPr>
          </p:nvSpPr>
          <p:spPr bwMode="auto">
            <a:xfrm>
              <a:off x="6828285" y="5213053"/>
              <a:ext cx="459668" cy="410768"/>
            </a:xfrm>
            <a:custGeom>
              <a:avLst/>
              <a:gdLst>
                <a:gd name="T0" fmla="*/ 28802913 w 497"/>
                <a:gd name="T1" fmla="*/ 55562450 h 445"/>
                <a:gd name="T2" fmla="*/ 28802913 w 497"/>
                <a:gd name="T3" fmla="*/ 55562450 h 445"/>
                <a:gd name="T4" fmla="*/ 28802913 w 497"/>
                <a:gd name="T5" fmla="*/ 25255741 h 445"/>
                <a:gd name="T6" fmla="*/ 10750481 w 497"/>
                <a:gd name="T7" fmla="*/ 25255741 h 445"/>
                <a:gd name="T8" fmla="*/ 0 w 497"/>
                <a:gd name="T9" fmla="*/ 35964046 h 445"/>
                <a:gd name="T10" fmla="*/ 0 w 497"/>
                <a:gd name="T11" fmla="*/ 64452550 h 445"/>
                <a:gd name="T12" fmla="*/ 10750481 w 497"/>
                <a:gd name="T13" fmla="*/ 75362678 h 445"/>
                <a:gd name="T14" fmla="*/ 14401682 w 497"/>
                <a:gd name="T15" fmla="*/ 75362678 h 445"/>
                <a:gd name="T16" fmla="*/ 14401682 w 497"/>
                <a:gd name="T17" fmla="*/ 89708291 h 445"/>
                <a:gd name="T18" fmla="*/ 30628738 w 497"/>
                <a:gd name="T19" fmla="*/ 75362678 h 445"/>
                <a:gd name="T20" fmla="*/ 55577781 w 497"/>
                <a:gd name="T21" fmla="*/ 75362678 h 445"/>
                <a:gd name="T22" fmla="*/ 64705557 w 497"/>
                <a:gd name="T23" fmla="*/ 64452550 h 445"/>
                <a:gd name="T24" fmla="*/ 64705557 w 497"/>
                <a:gd name="T25" fmla="*/ 55562450 h 445"/>
                <a:gd name="T26" fmla="*/ 64705557 w 497"/>
                <a:gd name="T27" fmla="*/ 55562450 h 445"/>
                <a:gd name="T28" fmla="*/ 28802913 w 497"/>
                <a:gd name="T29" fmla="*/ 55562450 h 445"/>
                <a:gd name="T30" fmla="*/ 89857720 w 497"/>
                <a:gd name="T31" fmla="*/ 0 h 445"/>
                <a:gd name="T32" fmla="*/ 89857720 w 497"/>
                <a:gd name="T33" fmla="*/ 0 h 445"/>
                <a:gd name="T34" fmla="*/ 44827300 w 497"/>
                <a:gd name="T35" fmla="*/ 0 h 445"/>
                <a:gd name="T36" fmla="*/ 35902644 w 497"/>
                <a:gd name="T37" fmla="*/ 10910577 h 445"/>
                <a:gd name="T38" fmla="*/ 35902644 w 497"/>
                <a:gd name="T39" fmla="*/ 50107386 h 445"/>
                <a:gd name="T40" fmla="*/ 70182132 w 497"/>
                <a:gd name="T41" fmla="*/ 50107386 h 445"/>
                <a:gd name="T42" fmla="*/ 86206519 w 497"/>
                <a:gd name="T43" fmla="*/ 64452550 h 445"/>
                <a:gd name="T44" fmla="*/ 86206519 w 497"/>
                <a:gd name="T45" fmla="*/ 50107386 h 445"/>
                <a:gd name="T46" fmla="*/ 89857720 w 497"/>
                <a:gd name="T47" fmla="*/ 50107386 h 445"/>
                <a:gd name="T48" fmla="*/ 100608201 w 497"/>
                <a:gd name="T49" fmla="*/ 39398632 h 445"/>
                <a:gd name="T50" fmla="*/ 100608201 w 497"/>
                <a:gd name="T51" fmla="*/ 10910577 h 445"/>
                <a:gd name="T52" fmla="*/ 89857720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b="1">
                <a:latin typeface="Times New Roman"/>
                <a:ea typeface="微软雅黑"/>
                <a:cs typeface="思源黑体 CN Normal" panose="020B0400000000000000" charset="-122"/>
                <a:sym typeface="Times New Roman"/>
              </a:endParaRPr>
            </a:p>
          </p:txBody>
        </p:sp>
      </p:grpSp>
      <p:sp>
        <p:nvSpPr>
          <p:cNvPr id="10" name="矩形 9"/>
          <p:cNvSpPr/>
          <p:nvPr/>
        </p:nvSpPr>
        <p:spPr>
          <a:xfrm>
            <a:off x="1387366" y="2745740"/>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a:solidFill>
                  <a:srgbClr val="475C49"/>
                </a:solidFill>
                <a:latin typeface="Times New Roman"/>
                <a:ea typeface="微软雅黑"/>
                <a:cs typeface="阿里巴巴普惠体" panose="00020600040101010101" pitchFamily="18" charset="-122"/>
                <a:sym typeface="Times New Roman"/>
              </a:rPr>
              <a:t>《民法典》</a:t>
            </a:r>
          </a:p>
        </p:txBody>
      </p:sp>
      <p:sp>
        <p:nvSpPr>
          <p:cNvPr id="11" name="矩形 10"/>
          <p:cNvSpPr/>
          <p:nvPr>
            <p:custDataLst>
              <p:tags r:id="rId1"/>
            </p:custDataLst>
          </p:nvPr>
        </p:nvSpPr>
        <p:spPr>
          <a:xfrm>
            <a:off x="1387366" y="3416935"/>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《预防未成年人犯罪法》</a:t>
            </a:r>
          </a:p>
        </p:txBody>
      </p:sp>
      <p:sp>
        <p:nvSpPr>
          <p:cNvPr id="12" name="矩形 11"/>
          <p:cNvSpPr/>
          <p:nvPr>
            <p:custDataLst>
              <p:tags r:id="rId2"/>
            </p:custDataLst>
          </p:nvPr>
        </p:nvSpPr>
        <p:spPr>
          <a:xfrm>
            <a:off x="1387366" y="4088130"/>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《刑法》</a:t>
            </a:r>
          </a:p>
        </p:txBody>
      </p:sp>
      <p:sp>
        <p:nvSpPr>
          <p:cNvPr id="14" name="矩形 13"/>
          <p:cNvSpPr/>
          <p:nvPr>
            <p:custDataLst>
              <p:tags r:id="rId3"/>
            </p:custDataLst>
          </p:nvPr>
        </p:nvSpPr>
        <p:spPr>
          <a:xfrm>
            <a:off x="6423613" y="2778429"/>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《义务教育法》</a:t>
            </a:r>
          </a:p>
        </p:txBody>
      </p:sp>
      <p:sp>
        <p:nvSpPr>
          <p:cNvPr id="18" name="矩形 17"/>
          <p:cNvSpPr/>
          <p:nvPr>
            <p:custDataLst>
              <p:tags r:id="rId4"/>
            </p:custDataLst>
          </p:nvPr>
        </p:nvSpPr>
        <p:spPr>
          <a:xfrm>
            <a:off x="6423613" y="3449624"/>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《未成年人保护法》</a:t>
            </a:r>
          </a:p>
        </p:txBody>
      </p:sp>
      <p:sp>
        <p:nvSpPr>
          <p:cNvPr id="24" name="矩形 23"/>
          <p:cNvSpPr/>
          <p:nvPr>
            <p:custDataLst>
              <p:tags r:id="rId5"/>
            </p:custDataLst>
          </p:nvPr>
        </p:nvSpPr>
        <p:spPr>
          <a:xfrm>
            <a:off x="6423613" y="4120819"/>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《收养法》</a:t>
            </a:r>
          </a:p>
        </p:txBody>
      </p:sp>
      <p:grpSp>
        <p:nvGrpSpPr>
          <p:cNvPr id="35" name="组合 34"/>
          <p:cNvGrpSpPr/>
          <p:nvPr/>
        </p:nvGrpSpPr>
        <p:grpSpPr>
          <a:xfrm>
            <a:off x="10359452" y="2770174"/>
            <a:ext cx="400685" cy="400685"/>
            <a:chOff x="9196920" y="5041556"/>
            <a:chExt cx="753762" cy="753762"/>
          </a:xfrm>
        </p:grpSpPr>
        <p:sp>
          <p:nvSpPr>
            <p:cNvPr id="36" name="椭圆 35"/>
            <p:cNvSpPr/>
            <p:nvPr>
              <p:custDataLst>
                <p:tags r:id="rId16"/>
              </p:custDataLst>
            </p:nvPr>
          </p:nvSpPr>
          <p:spPr>
            <a:xfrm>
              <a:off x="9196920"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sp>
          <p:nvSpPr>
            <p:cNvPr id="37" name="Freeform 9"/>
            <p:cNvSpPr/>
            <p:nvPr>
              <p:custDataLst>
                <p:tags r:id="rId17"/>
              </p:custDataLst>
            </p:nvPr>
          </p:nvSpPr>
          <p:spPr bwMode="auto">
            <a:xfrm>
              <a:off x="9376568" y="5213277"/>
              <a:ext cx="394467" cy="394467"/>
            </a:xfrm>
            <a:custGeom>
              <a:avLst/>
              <a:gdLst>
                <a:gd name="T0" fmla="*/ 43103692 w 426"/>
                <a:gd name="T1" fmla="*/ 0 h 426"/>
                <a:gd name="T2" fmla="*/ 43103692 w 426"/>
                <a:gd name="T3" fmla="*/ 0 h 426"/>
                <a:gd name="T4" fmla="*/ 0 w 426"/>
                <a:gd name="T5" fmla="*/ 43307051 h 426"/>
                <a:gd name="T6" fmla="*/ 43103692 w 426"/>
                <a:gd name="T7" fmla="*/ 86410292 h 426"/>
                <a:gd name="T8" fmla="*/ 86410292 w 426"/>
                <a:gd name="T9" fmla="*/ 43307051 h 426"/>
                <a:gd name="T10" fmla="*/ 43103692 w 426"/>
                <a:gd name="T11" fmla="*/ 0 h 426"/>
                <a:gd name="T12" fmla="*/ 46559905 w 426"/>
                <a:gd name="T13" fmla="*/ 79294055 h 426"/>
                <a:gd name="T14" fmla="*/ 46559905 w 426"/>
                <a:gd name="T15" fmla="*/ 79294055 h 426"/>
                <a:gd name="T16" fmla="*/ 46559905 w 426"/>
                <a:gd name="T17" fmla="*/ 59368861 h 426"/>
                <a:gd name="T18" fmla="*/ 39443668 w 426"/>
                <a:gd name="T19" fmla="*/ 59368861 h 426"/>
                <a:gd name="T20" fmla="*/ 39443668 w 426"/>
                <a:gd name="T21" fmla="*/ 79294055 h 426"/>
                <a:gd name="T22" fmla="*/ 7116237 w 426"/>
                <a:gd name="T23" fmla="*/ 46763265 h 426"/>
                <a:gd name="T24" fmla="*/ 26838071 w 426"/>
                <a:gd name="T25" fmla="*/ 46763265 h 426"/>
                <a:gd name="T26" fmla="*/ 26838071 w 426"/>
                <a:gd name="T27" fmla="*/ 39647027 h 426"/>
                <a:gd name="T28" fmla="*/ 7116237 w 426"/>
                <a:gd name="T29" fmla="*/ 39647027 h 426"/>
                <a:gd name="T30" fmla="*/ 39443668 w 426"/>
                <a:gd name="T31" fmla="*/ 8946024 h 426"/>
                <a:gd name="T32" fmla="*/ 39443668 w 426"/>
                <a:gd name="T33" fmla="*/ 28871217 h 426"/>
                <a:gd name="T34" fmla="*/ 46559905 w 426"/>
                <a:gd name="T35" fmla="*/ 28871217 h 426"/>
                <a:gd name="T36" fmla="*/ 46559905 w 426"/>
                <a:gd name="T37" fmla="*/ 8946024 h 426"/>
                <a:gd name="T38" fmla="*/ 77260908 w 426"/>
                <a:gd name="T39" fmla="*/ 39647027 h 426"/>
                <a:gd name="T40" fmla="*/ 59368861 w 426"/>
                <a:gd name="T41" fmla="*/ 39647027 h 426"/>
                <a:gd name="T42" fmla="*/ 59368861 w 426"/>
                <a:gd name="T43" fmla="*/ 46763265 h 426"/>
                <a:gd name="T44" fmla="*/ 77260908 w 426"/>
                <a:gd name="T45" fmla="*/ 46763265 h 426"/>
                <a:gd name="T46" fmla="*/ 46559905 w 426"/>
                <a:gd name="T47" fmla="*/ 79294055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grpSp>
      <p:grpSp>
        <p:nvGrpSpPr>
          <p:cNvPr id="38" name="组合 37"/>
          <p:cNvGrpSpPr/>
          <p:nvPr/>
        </p:nvGrpSpPr>
        <p:grpSpPr>
          <a:xfrm>
            <a:off x="10359452" y="3442004"/>
            <a:ext cx="400685" cy="400685"/>
            <a:chOff x="6681238" y="5041556"/>
            <a:chExt cx="753762" cy="753762"/>
          </a:xfrm>
        </p:grpSpPr>
        <p:sp>
          <p:nvSpPr>
            <p:cNvPr id="39" name="椭圆 38"/>
            <p:cNvSpPr/>
            <p:nvPr>
              <p:custDataLst>
                <p:tags r:id="rId14"/>
              </p:custDataLst>
            </p:nvPr>
          </p:nvSpPr>
          <p:spPr>
            <a:xfrm>
              <a:off x="6681238"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sp>
          <p:nvSpPr>
            <p:cNvPr id="40" name="Freeform 70"/>
            <p:cNvSpPr/>
            <p:nvPr>
              <p:custDataLst>
                <p:tags r:id="rId15"/>
              </p:custDataLst>
            </p:nvPr>
          </p:nvSpPr>
          <p:spPr bwMode="auto">
            <a:xfrm>
              <a:off x="6828285" y="5213053"/>
              <a:ext cx="459668" cy="410768"/>
            </a:xfrm>
            <a:custGeom>
              <a:avLst/>
              <a:gdLst>
                <a:gd name="T0" fmla="*/ 28802913 w 497"/>
                <a:gd name="T1" fmla="*/ 55562450 h 445"/>
                <a:gd name="T2" fmla="*/ 28802913 w 497"/>
                <a:gd name="T3" fmla="*/ 55562450 h 445"/>
                <a:gd name="T4" fmla="*/ 28802913 w 497"/>
                <a:gd name="T5" fmla="*/ 25255741 h 445"/>
                <a:gd name="T6" fmla="*/ 10750481 w 497"/>
                <a:gd name="T7" fmla="*/ 25255741 h 445"/>
                <a:gd name="T8" fmla="*/ 0 w 497"/>
                <a:gd name="T9" fmla="*/ 35964046 h 445"/>
                <a:gd name="T10" fmla="*/ 0 w 497"/>
                <a:gd name="T11" fmla="*/ 64452550 h 445"/>
                <a:gd name="T12" fmla="*/ 10750481 w 497"/>
                <a:gd name="T13" fmla="*/ 75362678 h 445"/>
                <a:gd name="T14" fmla="*/ 14401682 w 497"/>
                <a:gd name="T15" fmla="*/ 75362678 h 445"/>
                <a:gd name="T16" fmla="*/ 14401682 w 497"/>
                <a:gd name="T17" fmla="*/ 89708291 h 445"/>
                <a:gd name="T18" fmla="*/ 30628738 w 497"/>
                <a:gd name="T19" fmla="*/ 75362678 h 445"/>
                <a:gd name="T20" fmla="*/ 55577781 w 497"/>
                <a:gd name="T21" fmla="*/ 75362678 h 445"/>
                <a:gd name="T22" fmla="*/ 64705557 w 497"/>
                <a:gd name="T23" fmla="*/ 64452550 h 445"/>
                <a:gd name="T24" fmla="*/ 64705557 w 497"/>
                <a:gd name="T25" fmla="*/ 55562450 h 445"/>
                <a:gd name="T26" fmla="*/ 64705557 w 497"/>
                <a:gd name="T27" fmla="*/ 55562450 h 445"/>
                <a:gd name="T28" fmla="*/ 28802913 w 497"/>
                <a:gd name="T29" fmla="*/ 55562450 h 445"/>
                <a:gd name="T30" fmla="*/ 89857720 w 497"/>
                <a:gd name="T31" fmla="*/ 0 h 445"/>
                <a:gd name="T32" fmla="*/ 89857720 w 497"/>
                <a:gd name="T33" fmla="*/ 0 h 445"/>
                <a:gd name="T34" fmla="*/ 44827300 w 497"/>
                <a:gd name="T35" fmla="*/ 0 h 445"/>
                <a:gd name="T36" fmla="*/ 35902644 w 497"/>
                <a:gd name="T37" fmla="*/ 10910577 h 445"/>
                <a:gd name="T38" fmla="*/ 35902644 w 497"/>
                <a:gd name="T39" fmla="*/ 50107386 h 445"/>
                <a:gd name="T40" fmla="*/ 70182132 w 497"/>
                <a:gd name="T41" fmla="*/ 50107386 h 445"/>
                <a:gd name="T42" fmla="*/ 86206519 w 497"/>
                <a:gd name="T43" fmla="*/ 64452550 h 445"/>
                <a:gd name="T44" fmla="*/ 86206519 w 497"/>
                <a:gd name="T45" fmla="*/ 50107386 h 445"/>
                <a:gd name="T46" fmla="*/ 89857720 w 497"/>
                <a:gd name="T47" fmla="*/ 50107386 h 445"/>
                <a:gd name="T48" fmla="*/ 100608201 w 497"/>
                <a:gd name="T49" fmla="*/ 39398632 h 445"/>
                <a:gd name="T50" fmla="*/ 100608201 w 497"/>
                <a:gd name="T51" fmla="*/ 10910577 h 445"/>
                <a:gd name="T52" fmla="*/ 89857720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grpSp>
      <p:grpSp>
        <p:nvGrpSpPr>
          <p:cNvPr id="41" name="组合 40"/>
          <p:cNvGrpSpPr/>
          <p:nvPr/>
        </p:nvGrpSpPr>
        <p:grpSpPr>
          <a:xfrm>
            <a:off x="10359452" y="4113834"/>
            <a:ext cx="400685" cy="400685"/>
            <a:chOff x="9196920" y="5041556"/>
            <a:chExt cx="753762" cy="753762"/>
          </a:xfrm>
        </p:grpSpPr>
        <p:sp>
          <p:nvSpPr>
            <p:cNvPr id="42" name="椭圆 41"/>
            <p:cNvSpPr/>
            <p:nvPr>
              <p:custDataLst>
                <p:tags r:id="rId12"/>
              </p:custDataLst>
            </p:nvPr>
          </p:nvSpPr>
          <p:spPr>
            <a:xfrm>
              <a:off x="9196920"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sp>
          <p:nvSpPr>
            <p:cNvPr id="43" name="Freeform 9"/>
            <p:cNvSpPr/>
            <p:nvPr>
              <p:custDataLst>
                <p:tags r:id="rId13"/>
              </p:custDataLst>
            </p:nvPr>
          </p:nvSpPr>
          <p:spPr bwMode="auto">
            <a:xfrm>
              <a:off x="9376568" y="5213277"/>
              <a:ext cx="394467" cy="394467"/>
            </a:xfrm>
            <a:custGeom>
              <a:avLst/>
              <a:gdLst>
                <a:gd name="T0" fmla="*/ 43103692 w 426"/>
                <a:gd name="T1" fmla="*/ 0 h 426"/>
                <a:gd name="T2" fmla="*/ 43103692 w 426"/>
                <a:gd name="T3" fmla="*/ 0 h 426"/>
                <a:gd name="T4" fmla="*/ 0 w 426"/>
                <a:gd name="T5" fmla="*/ 43307051 h 426"/>
                <a:gd name="T6" fmla="*/ 43103692 w 426"/>
                <a:gd name="T7" fmla="*/ 86410292 h 426"/>
                <a:gd name="T8" fmla="*/ 86410292 w 426"/>
                <a:gd name="T9" fmla="*/ 43307051 h 426"/>
                <a:gd name="T10" fmla="*/ 43103692 w 426"/>
                <a:gd name="T11" fmla="*/ 0 h 426"/>
                <a:gd name="T12" fmla="*/ 46559905 w 426"/>
                <a:gd name="T13" fmla="*/ 79294055 h 426"/>
                <a:gd name="T14" fmla="*/ 46559905 w 426"/>
                <a:gd name="T15" fmla="*/ 79294055 h 426"/>
                <a:gd name="T16" fmla="*/ 46559905 w 426"/>
                <a:gd name="T17" fmla="*/ 59368861 h 426"/>
                <a:gd name="T18" fmla="*/ 39443668 w 426"/>
                <a:gd name="T19" fmla="*/ 59368861 h 426"/>
                <a:gd name="T20" fmla="*/ 39443668 w 426"/>
                <a:gd name="T21" fmla="*/ 79294055 h 426"/>
                <a:gd name="T22" fmla="*/ 7116237 w 426"/>
                <a:gd name="T23" fmla="*/ 46763265 h 426"/>
                <a:gd name="T24" fmla="*/ 26838071 w 426"/>
                <a:gd name="T25" fmla="*/ 46763265 h 426"/>
                <a:gd name="T26" fmla="*/ 26838071 w 426"/>
                <a:gd name="T27" fmla="*/ 39647027 h 426"/>
                <a:gd name="T28" fmla="*/ 7116237 w 426"/>
                <a:gd name="T29" fmla="*/ 39647027 h 426"/>
                <a:gd name="T30" fmla="*/ 39443668 w 426"/>
                <a:gd name="T31" fmla="*/ 8946024 h 426"/>
                <a:gd name="T32" fmla="*/ 39443668 w 426"/>
                <a:gd name="T33" fmla="*/ 28871217 h 426"/>
                <a:gd name="T34" fmla="*/ 46559905 w 426"/>
                <a:gd name="T35" fmla="*/ 28871217 h 426"/>
                <a:gd name="T36" fmla="*/ 46559905 w 426"/>
                <a:gd name="T37" fmla="*/ 8946024 h 426"/>
                <a:gd name="T38" fmla="*/ 77260908 w 426"/>
                <a:gd name="T39" fmla="*/ 39647027 h 426"/>
                <a:gd name="T40" fmla="*/ 59368861 w 426"/>
                <a:gd name="T41" fmla="*/ 39647027 h 426"/>
                <a:gd name="T42" fmla="*/ 59368861 w 426"/>
                <a:gd name="T43" fmla="*/ 46763265 h 426"/>
                <a:gd name="T44" fmla="*/ 77260908 w 426"/>
                <a:gd name="T45" fmla="*/ 46763265 h 426"/>
                <a:gd name="T46" fmla="*/ 46559905 w 426"/>
                <a:gd name="T47" fmla="*/ 79294055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grpSp>
      <p:sp>
        <p:nvSpPr>
          <p:cNvPr id="44" name="文本框 43"/>
          <p:cNvSpPr txBox="1"/>
          <p:nvPr>
            <p:custDataLst>
              <p:tags r:id="rId6"/>
            </p:custDataLst>
          </p:nvPr>
        </p:nvSpPr>
        <p:spPr>
          <a:xfrm>
            <a:off x="1066559" y="1511837"/>
            <a:ext cx="5702202" cy="584775"/>
          </a:xfrm>
          <a:prstGeom prst="rect">
            <a:avLst/>
          </a:prstGeom>
          <a:noFill/>
        </p:spPr>
        <p:txBody>
          <a:bodyPr wrap="none" rtlCol="0" anchor="t">
            <a:spAutoFit/>
          </a:bodyPr>
          <a:lstStyle/>
          <a:p>
            <a:pPr algn="l"/>
            <a:r>
              <a:rPr lang="zh-CN" altLang="en-US" sz="3200" dirty="0">
                <a:solidFill>
                  <a:schemeClr val="bg1"/>
                </a:solidFill>
                <a:latin typeface="Times New Roman"/>
                <a:ea typeface="微软雅黑"/>
                <a:cs typeface="阿里巴巴普惠体 2.0 95 ExtraBold" panose="00020600040101010101" charset="-122"/>
                <a:sym typeface="Times New Roman"/>
              </a:rPr>
              <a:t>与未成年人相关的法律有哪些?</a:t>
            </a:r>
          </a:p>
        </p:txBody>
      </p:sp>
      <p:sp>
        <p:nvSpPr>
          <p:cNvPr id="45" name="矩形 44"/>
          <p:cNvSpPr/>
          <p:nvPr>
            <p:custDataLst>
              <p:tags r:id="rId7"/>
            </p:custDataLst>
          </p:nvPr>
        </p:nvSpPr>
        <p:spPr>
          <a:xfrm>
            <a:off x="1408321" y="4759325"/>
            <a:ext cx="3728829" cy="422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600" b="1">
                <a:solidFill>
                  <a:srgbClr val="475C49"/>
                </a:solidFill>
                <a:latin typeface="Times New Roman"/>
                <a:ea typeface="微软雅黑"/>
                <a:cs typeface="阿里巴巴普惠体" panose="00020600040101010101" pitchFamily="18" charset="-122"/>
                <a:sym typeface="Times New Roman"/>
              </a:rPr>
              <a:t>《治安管理处罚条例》</a:t>
            </a:r>
          </a:p>
        </p:txBody>
      </p:sp>
      <p:grpSp>
        <p:nvGrpSpPr>
          <p:cNvPr id="46" name="组合 45"/>
          <p:cNvGrpSpPr/>
          <p:nvPr/>
        </p:nvGrpSpPr>
        <p:grpSpPr>
          <a:xfrm>
            <a:off x="5313176" y="4761230"/>
            <a:ext cx="400685" cy="400685"/>
            <a:chOff x="7920681" y="5041556"/>
            <a:chExt cx="753762" cy="753762"/>
          </a:xfrm>
        </p:grpSpPr>
        <p:sp>
          <p:nvSpPr>
            <p:cNvPr id="47" name="椭圆 46"/>
            <p:cNvSpPr/>
            <p:nvPr>
              <p:custDataLst>
                <p:tags r:id="rId10"/>
              </p:custDataLst>
            </p:nvPr>
          </p:nvSpPr>
          <p:spPr>
            <a:xfrm>
              <a:off x="7920681" y="5041556"/>
              <a:ext cx="753762" cy="753762"/>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sp>
          <p:nvSpPr>
            <p:cNvPr id="48" name="Freeform 5"/>
            <p:cNvSpPr/>
            <p:nvPr>
              <p:custDataLst>
                <p:tags r:id="rId11"/>
              </p:custDataLst>
            </p:nvPr>
          </p:nvSpPr>
          <p:spPr bwMode="auto">
            <a:xfrm>
              <a:off x="8075878" y="5196753"/>
              <a:ext cx="443369" cy="443369"/>
            </a:xfrm>
            <a:custGeom>
              <a:avLst/>
              <a:gdLst>
                <a:gd name="T0" fmla="*/ 48352604 w 480"/>
                <a:gd name="T1" fmla="*/ 0 h 480"/>
                <a:gd name="T2" fmla="*/ 48352604 w 480"/>
                <a:gd name="T3" fmla="*/ 0 h 480"/>
                <a:gd name="T4" fmla="*/ 0 w 480"/>
                <a:gd name="T5" fmla="*/ 50173361 h 480"/>
                <a:gd name="T6" fmla="*/ 48352604 w 480"/>
                <a:gd name="T7" fmla="*/ 96907615 h 480"/>
                <a:gd name="T8" fmla="*/ 96907615 w 480"/>
                <a:gd name="T9" fmla="*/ 48555010 h 480"/>
                <a:gd name="T10" fmla="*/ 48352604 w 480"/>
                <a:gd name="T11" fmla="*/ 0 h 480"/>
                <a:gd name="T12" fmla="*/ 48352604 w 480"/>
                <a:gd name="T13" fmla="*/ 86185031 h 480"/>
                <a:gd name="T14" fmla="*/ 48352604 w 480"/>
                <a:gd name="T15" fmla="*/ 86185031 h 480"/>
                <a:gd name="T16" fmla="*/ 10722584 w 480"/>
                <a:gd name="T17" fmla="*/ 50173361 h 480"/>
                <a:gd name="T18" fmla="*/ 48352604 w 480"/>
                <a:gd name="T19" fmla="*/ 10722584 h 480"/>
                <a:gd name="T20" fmla="*/ 86185031 w 480"/>
                <a:gd name="T21" fmla="*/ 48555010 h 480"/>
                <a:gd name="T22" fmla="*/ 48352604 w 480"/>
                <a:gd name="T23" fmla="*/ 86185031 h 480"/>
                <a:gd name="T24" fmla="*/ 24884274 w 480"/>
                <a:gd name="T25" fmla="*/ 71618528 h 480"/>
                <a:gd name="T26" fmla="*/ 24884274 w 480"/>
                <a:gd name="T27" fmla="*/ 71618528 h 480"/>
                <a:gd name="T28" fmla="*/ 57254431 w 480"/>
                <a:gd name="T29" fmla="*/ 59277594 h 480"/>
                <a:gd name="T30" fmla="*/ 71618528 w 480"/>
                <a:gd name="T31" fmla="*/ 25086680 h 480"/>
                <a:gd name="T32" fmla="*/ 37630021 w 480"/>
                <a:gd name="T33" fmla="*/ 39450777 h 480"/>
                <a:gd name="T34" fmla="*/ 24884274 w 480"/>
                <a:gd name="T35" fmla="*/ 71618528 h 480"/>
                <a:gd name="T36" fmla="*/ 43092740 w 480"/>
                <a:gd name="T37" fmla="*/ 43092740 h 480"/>
                <a:gd name="T38" fmla="*/ 43092740 w 480"/>
                <a:gd name="T39" fmla="*/ 43092740 h 480"/>
                <a:gd name="T40" fmla="*/ 62716701 w 480"/>
                <a:gd name="T41" fmla="*/ 34190914 h 480"/>
                <a:gd name="T42" fmla="*/ 53815324 w 480"/>
                <a:gd name="T43" fmla="*/ 53815324 h 480"/>
                <a:gd name="T44" fmla="*/ 43092740 w 480"/>
                <a:gd name="T45" fmla="*/ 53815324 h 480"/>
                <a:gd name="T46" fmla="*/ 43092740 w 480"/>
                <a:gd name="T47" fmla="*/ 4309274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475C49"/>
            </a:solidFill>
            <a:ln>
              <a:noFill/>
            </a:ln>
          </p:spPr>
          <p:style>
            <a:lnRef idx="1">
              <a:schemeClr val="accent1"/>
            </a:lnRef>
            <a:fillRef idx="0">
              <a:schemeClr val="accent1"/>
            </a:fillRef>
            <a:effectRef idx="0">
              <a:schemeClr val="accent1"/>
            </a:effectRef>
            <a:fontRef idx="minor">
              <a:schemeClr val="tx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latin typeface="Times New Roman"/>
                <a:ea typeface="微软雅黑"/>
                <a:cs typeface="思源黑体 CN Normal" panose="020B0400000000000000" charset="-122"/>
                <a:sym typeface="Times New Roman"/>
              </a:endParaRPr>
            </a:p>
          </p:txBody>
        </p:sp>
      </p:grpSp>
      <p:grpSp>
        <p:nvGrpSpPr>
          <p:cNvPr id="3" name="组合 2"/>
          <p:cNvGrpSpPr/>
          <p:nvPr/>
        </p:nvGrpSpPr>
        <p:grpSpPr>
          <a:xfrm>
            <a:off x="903890" y="2249215"/>
            <a:ext cx="10289627" cy="3364820"/>
            <a:chOff x="2040890" y="2312275"/>
            <a:chExt cx="8033385" cy="3301759"/>
          </a:xfrm>
        </p:grpSpPr>
        <p:sp>
          <p:nvSpPr>
            <p:cNvPr id="50" name="矩形 49"/>
            <p:cNvSpPr/>
            <p:nvPr/>
          </p:nvSpPr>
          <p:spPr>
            <a:xfrm>
              <a:off x="2040890" y="2312275"/>
              <a:ext cx="7906385" cy="3174759"/>
            </a:xfrm>
            <a:prstGeom prst="rect">
              <a:avLst/>
            </a:prstGeom>
            <a:noFill/>
            <a:ln w="1587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a:ea typeface="微软雅黑"/>
                <a:sym typeface="Times New Roman"/>
              </a:endParaRPr>
            </a:p>
          </p:txBody>
        </p:sp>
        <p:sp>
          <p:nvSpPr>
            <p:cNvPr id="54" name="矩形 53"/>
            <p:cNvSpPr/>
            <p:nvPr>
              <p:custDataLst>
                <p:tags r:id="rId9"/>
              </p:custDataLst>
            </p:nvPr>
          </p:nvSpPr>
          <p:spPr>
            <a:xfrm>
              <a:off x="2167890" y="2427889"/>
              <a:ext cx="7906385" cy="3186145"/>
            </a:xfrm>
            <a:prstGeom prst="rect">
              <a:avLst/>
            </a:prstGeom>
            <a:noFill/>
            <a:ln w="22225">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a:ea typeface="微软雅黑"/>
                <a:sym typeface="Times New Roman"/>
              </a:endParaRPr>
            </a:p>
          </p:txBody>
        </p:sp>
      </p:grpSp>
      <p:pic>
        <p:nvPicPr>
          <p:cNvPr id="2" name="图片 1"/>
          <p:cNvPicPr>
            <a:picLocks noChangeAspect="1"/>
          </p:cNvPicPr>
          <p:nvPr>
            <p:custDataLst>
              <p:tags r:id="rId8"/>
            </p:custDataLst>
          </p:nvPr>
        </p:nvPicPr>
        <p:blipFill>
          <a:blip r:embed="rId25" cstate="email">
            <a:extLst>
              <a:ext uri="{28A0092B-C50C-407E-A947-70E740481C1C}">
                <a14:useLocalDpi xmlns:a14="http://schemas.microsoft.com/office/drawing/2010/main"/>
              </a:ext>
            </a:extLst>
          </a:blip>
          <a:stretch>
            <a:fillRect/>
          </a:stretch>
        </p:blipFill>
        <p:spPr>
          <a:xfrm>
            <a:off x="8121585" y="4721447"/>
            <a:ext cx="1816735" cy="13633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8" grpId="0" animBg="1"/>
      <p:bldP spid="2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03400" y="2874645"/>
            <a:ext cx="871220" cy="871220"/>
            <a:chOff x="1588" y="7508"/>
            <a:chExt cx="1372" cy="1372"/>
          </a:xfrm>
        </p:grpSpPr>
        <p:sp>
          <p:nvSpPr>
            <p:cNvPr id="6" name="椭圆 5"/>
            <p:cNvSpPr/>
            <p:nvPr>
              <p:custDataLst>
                <p:tags r:id="rId11"/>
              </p:custDataLst>
            </p:nvPr>
          </p:nvSpPr>
          <p:spPr>
            <a:xfrm>
              <a:off x="1588" y="7508"/>
              <a:ext cx="1372" cy="13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a:ea typeface="微软雅黑"/>
                <a:sym typeface="Times New Roman"/>
              </a:endParaRPr>
            </a:p>
          </p:txBody>
        </p:sp>
        <p:grpSp>
          <p:nvGrpSpPr>
            <p:cNvPr id="7" name="组合 6"/>
            <p:cNvGrpSpPr/>
            <p:nvPr/>
          </p:nvGrpSpPr>
          <p:grpSpPr>
            <a:xfrm>
              <a:off x="2027" y="7892"/>
              <a:ext cx="546" cy="622"/>
              <a:chOff x="2027" y="7892"/>
              <a:chExt cx="546" cy="622"/>
            </a:xfrm>
          </p:grpSpPr>
          <p:sp>
            <p:nvSpPr>
              <p:cNvPr id="50" name="任意多边形: 形状 49"/>
              <p:cNvSpPr/>
              <p:nvPr>
                <p:custDataLst>
                  <p:tags r:id="rId12"/>
                </p:custDataLst>
              </p:nvPr>
            </p:nvSpPr>
            <p:spPr>
              <a:xfrm>
                <a:off x="2027" y="7892"/>
                <a:ext cx="546" cy="623"/>
              </a:xfrm>
              <a:custGeom>
                <a:avLst/>
                <a:gdLst>
                  <a:gd name="connsiteX0" fmla="*/ 211688 w 742021"/>
                  <a:gd name="connsiteY0" fmla="*/ 93178 h 847699"/>
                  <a:gd name="connsiteX1" fmla="*/ 168696 w 742021"/>
                  <a:gd name="connsiteY1" fmla="*/ 136170 h 847699"/>
                  <a:gd name="connsiteX2" fmla="*/ 211688 w 742021"/>
                  <a:gd name="connsiteY2" fmla="*/ 179162 h 847699"/>
                  <a:gd name="connsiteX3" fmla="*/ 254680 w 742021"/>
                  <a:gd name="connsiteY3" fmla="*/ 136170 h 847699"/>
                  <a:gd name="connsiteX4" fmla="*/ 211688 w 742021"/>
                  <a:gd name="connsiteY4" fmla="*/ 93178 h 847699"/>
                  <a:gd name="connsiteX5" fmla="*/ 168765 w 742021"/>
                  <a:gd name="connsiteY5" fmla="*/ 290 h 847699"/>
                  <a:gd name="connsiteX6" fmla="*/ 382672 w 742021"/>
                  <a:gd name="connsiteY6" fmla="*/ 19488 h 847699"/>
                  <a:gd name="connsiteX7" fmla="*/ 438590 w 742021"/>
                  <a:gd name="connsiteY7" fmla="*/ 55200 h 847699"/>
                  <a:gd name="connsiteX8" fmla="*/ 732372 w 742021"/>
                  <a:gd name="connsiteY8" fmla="*/ 564046 h 847699"/>
                  <a:gd name="connsiteX9" fmla="*/ 706018 w 742021"/>
                  <a:gd name="connsiteY9" fmla="*/ 662400 h 847699"/>
                  <a:gd name="connsiteX10" fmla="*/ 401784 w 742021"/>
                  <a:gd name="connsiteY10" fmla="*/ 838050 h 847699"/>
                  <a:gd name="connsiteX11" fmla="*/ 303430 w 742021"/>
                  <a:gd name="connsiteY11" fmla="*/ 811696 h 847699"/>
                  <a:gd name="connsiteX12" fmla="*/ 9647 w 742021"/>
                  <a:gd name="connsiteY12" fmla="*/ 302850 h 847699"/>
                  <a:gd name="connsiteX13" fmla="*/ 6679 w 742021"/>
                  <a:gd name="connsiteY13" fmla="*/ 236568 h 847699"/>
                  <a:gd name="connsiteX14" fmla="*/ 97007 w 742021"/>
                  <a:gd name="connsiteY14" fmla="*/ 41720 h 847699"/>
                  <a:gd name="connsiteX15" fmla="*/ 168765 w 742021"/>
                  <a:gd name="connsiteY15" fmla="*/ 290 h 84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21" h="847699">
                    <a:moveTo>
                      <a:pt x="211688" y="93178"/>
                    </a:moveTo>
                    <a:cubicBezTo>
                      <a:pt x="187944" y="93178"/>
                      <a:pt x="168696" y="112426"/>
                      <a:pt x="168696" y="136170"/>
                    </a:cubicBezTo>
                    <a:cubicBezTo>
                      <a:pt x="168696" y="159915"/>
                      <a:pt x="187944" y="179162"/>
                      <a:pt x="211688" y="179162"/>
                    </a:cubicBezTo>
                    <a:cubicBezTo>
                      <a:pt x="235432" y="179162"/>
                      <a:pt x="254680" y="159915"/>
                      <a:pt x="254680" y="136170"/>
                    </a:cubicBezTo>
                    <a:cubicBezTo>
                      <a:pt x="254680" y="112426"/>
                      <a:pt x="235432" y="93178"/>
                      <a:pt x="211688" y="93178"/>
                    </a:cubicBezTo>
                    <a:close/>
                    <a:moveTo>
                      <a:pt x="168765" y="290"/>
                    </a:moveTo>
                    <a:lnTo>
                      <a:pt x="382672" y="19488"/>
                    </a:lnTo>
                    <a:cubicBezTo>
                      <a:pt x="406015" y="21583"/>
                      <a:pt x="426872" y="34903"/>
                      <a:pt x="438590" y="55200"/>
                    </a:cubicBezTo>
                    <a:lnTo>
                      <a:pt x="732372" y="564046"/>
                    </a:lnTo>
                    <a:cubicBezTo>
                      <a:pt x="752244" y="598465"/>
                      <a:pt x="740438" y="642528"/>
                      <a:pt x="706018" y="662400"/>
                    </a:cubicBezTo>
                    <a:lnTo>
                      <a:pt x="401784" y="838050"/>
                    </a:lnTo>
                    <a:cubicBezTo>
                      <a:pt x="367365" y="857922"/>
                      <a:pt x="323302" y="846115"/>
                      <a:pt x="303430" y="811696"/>
                    </a:cubicBezTo>
                    <a:lnTo>
                      <a:pt x="9647" y="302850"/>
                    </a:lnTo>
                    <a:cubicBezTo>
                      <a:pt x="-2071" y="282553"/>
                      <a:pt x="-3178" y="257830"/>
                      <a:pt x="6679" y="236568"/>
                    </a:cubicBezTo>
                    <a:lnTo>
                      <a:pt x="97007" y="41720"/>
                    </a:lnTo>
                    <a:cubicBezTo>
                      <a:pt x="109790" y="14145"/>
                      <a:pt x="138493" y="-2427"/>
                      <a:pt x="168765" y="290"/>
                    </a:cubicBezTo>
                    <a:close/>
                  </a:path>
                </a:pathLst>
              </a:custGeom>
              <a:solidFill>
                <a:srgbClr val="47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a:ea typeface="微软雅黑"/>
                  <a:sym typeface="Times New Roman"/>
                </a:endParaRPr>
              </a:p>
            </p:txBody>
          </p:sp>
          <p:cxnSp>
            <p:nvCxnSpPr>
              <p:cNvPr id="2" name="直接连接符 1"/>
              <p:cNvCxnSpPr/>
              <p:nvPr>
                <p:custDataLst>
                  <p:tags r:id="rId13"/>
                </p:custDataLst>
              </p:nvPr>
            </p:nvCxnSpPr>
            <p:spPr>
              <a:xfrm flipV="1">
                <a:off x="2188" y="8078"/>
                <a:ext cx="143" cy="79"/>
              </a:xfrm>
              <a:prstGeom prst="line">
                <a:avLst/>
              </a:prstGeom>
              <a:ln cap="rnd">
                <a:solidFill>
                  <a:srgbClr val="495D4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14"/>
                </p:custDataLst>
              </p:nvPr>
            </p:nvCxnSpPr>
            <p:spPr>
              <a:xfrm flipV="1">
                <a:off x="2226" y="8145"/>
                <a:ext cx="143" cy="79"/>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5"/>
                </p:custDataLst>
              </p:nvPr>
            </p:nvCxnSpPr>
            <p:spPr>
              <a:xfrm flipV="1">
                <a:off x="2269" y="8223"/>
                <a:ext cx="143" cy="79"/>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9" name="直接连接符 28"/>
          <p:cNvCxnSpPr/>
          <p:nvPr>
            <p:custDataLst>
              <p:tags r:id="rId1"/>
            </p:custDataLst>
          </p:nvPr>
        </p:nvCxnSpPr>
        <p:spPr>
          <a:xfrm>
            <a:off x="1773555" y="5303520"/>
            <a:ext cx="84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2"/>
            </p:custDataLst>
          </p:nvPr>
        </p:nvSpPr>
        <p:spPr>
          <a:xfrm>
            <a:off x="2253932" y="1771408"/>
            <a:ext cx="3650358" cy="584775"/>
          </a:xfrm>
          <a:prstGeom prst="rect">
            <a:avLst/>
          </a:prstGeom>
          <a:noFill/>
        </p:spPr>
        <p:txBody>
          <a:bodyPr wrap="none" rtlCol="0" anchor="t">
            <a:spAutoFit/>
          </a:bodyPr>
          <a:lstStyle/>
          <a:p>
            <a:pPr algn="l"/>
            <a:r>
              <a:rPr lang="zh-CN" altLang="en-US" sz="3200" dirty="0">
                <a:solidFill>
                  <a:schemeClr val="bg1"/>
                </a:solidFill>
                <a:latin typeface="Times New Roman"/>
                <a:ea typeface="微软雅黑"/>
                <a:cs typeface="阿里巴巴普惠体 2.0 95 ExtraBold" panose="00020600040101010101" charset="-122"/>
                <a:sym typeface="Times New Roman"/>
              </a:rPr>
              <a:t>什么是《民法典》?</a:t>
            </a:r>
          </a:p>
        </p:txBody>
      </p:sp>
      <p:sp>
        <p:nvSpPr>
          <p:cNvPr id="18" name="文本框 17"/>
          <p:cNvSpPr txBox="1"/>
          <p:nvPr/>
        </p:nvSpPr>
        <p:spPr>
          <a:xfrm>
            <a:off x="2752724" y="3357245"/>
            <a:ext cx="2614295" cy="461665"/>
          </a:xfrm>
          <a:prstGeom prst="rect">
            <a:avLst/>
          </a:prstGeom>
          <a:noFill/>
        </p:spPr>
        <p:txBody>
          <a:bodyPr wrap="square" rtlCol="0" anchor="t">
            <a:spAutoFit/>
          </a:bodyPr>
          <a:lstStyle/>
          <a:p>
            <a:r>
              <a:rPr lang="zh-CN" altLang="en-US" sz="2400">
                <a:solidFill>
                  <a:schemeClr val="bg1"/>
                </a:solidFill>
                <a:latin typeface="Times New Roman"/>
                <a:ea typeface="微软雅黑"/>
                <a:cs typeface="阿里巴巴普惠体 2.0 45 Light" panose="00020600040101010101" charset="-122"/>
                <a:sym typeface="Times New Roman"/>
              </a:rPr>
              <a:t>2020年5月28日</a:t>
            </a:r>
          </a:p>
        </p:txBody>
      </p:sp>
      <p:sp>
        <p:nvSpPr>
          <p:cNvPr id="26" name="文本框 25"/>
          <p:cNvSpPr txBox="1"/>
          <p:nvPr/>
        </p:nvSpPr>
        <p:spPr>
          <a:xfrm>
            <a:off x="2753360" y="4629150"/>
            <a:ext cx="2961005" cy="461665"/>
          </a:xfrm>
          <a:prstGeom prst="rect">
            <a:avLst/>
          </a:prstGeom>
          <a:noFill/>
        </p:spPr>
        <p:txBody>
          <a:bodyPr wrap="square" rtlCol="0" anchor="t">
            <a:spAutoFit/>
          </a:bodyPr>
          <a:lstStyle/>
          <a:p>
            <a:pPr lvl="0" algn="l">
              <a:buClrTx/>
              <a:buSzTx/>
              <a:buFontTx/>
            </a:pPr>
            <a:r>
              <a:rPr lang="zh-CN" altLang="en-US" sz="2400">
                <a:solidFill>
                  <a:schemeClr val="bg1"/>
                </a:solidFill>
                <a:latin typeface="Times New Roman"/>
                <a:ea typeface="微软雅黑"/>
                <a:cs typeface="阿里巴巴普惠体 2.0 45 Light" panose="00020600040101010101" charset="-122"/>
                <a:sym typeface="Times New Roman"/>
              </a:rPr>
              <a:t>2020年1月1日</a:t>
            </a:r>
          </a:p>
        </p:txBody>
      </p:sp>
      <p:sp>
        <p:nvSpPr>
          <p:cNvPr id="27" name="文本框 26"/>
          <p:cNvSpPr txBox="1"/>
          <p:nvPr>
            <p:custDataLst>
              <p:tags r:id="rId3"/>
            </p:custDataLst>
          </p:nvPr>
        </p:nvSpPr>
        <p:spPr>
          <a:xfrm>
            <a:off x="4945380" y="3918525"/>
            <a:ext cx="5320365" cy="1384995"/>
          </a:xfrm>
          <a:prstGeom prst="rect">
            <a:avLst/>
          </a:prstGeom>
          <a:noFill/>
        </p:spPr>
        <p:txBody>
          <a:bodyPr wrap="square" rtlCol="0" anchor="t">
            <a:spAutoFit/>
          </a:bodyPr>
          <a:lstStyle/>
          <a:p>
            <a:pPr lvl="0" indent="0" algn="l" fontAlgn="auto">
              <a:buClrTx/>
              <a:buSzTx/>
              <a:buFontTx/>
            </a:pPr>
            <a:r>
              <a:rPr lang="zh-CN" altLang="en-US" sz="2800" dirty="0">
                <a:solidFill>
                  <a:schemeClr val="bg1"/>
                </a:solidFill>
                <a:latin typeface="Times New Roman"/>
                <a:ea typeface="微软雅黑"/>
                <a:cs typeface="阿里巴巴普惠体 2.0 45 Light" panose="00020600040101010101" charset="-122"/>
                <a:sym typeface="Times New Roman"/>
              </a:rPr>
              <a:t>民法典是民事领域的基础性、综合性法律，是“社会</a:t>
            </a:r>
            <a:r>
              <a:rPr lang="zh-CN" altLang="en-US" sz="2800" dirty="0" smtClean="0">
                <a:solidFill>
                  <a:schemeClr val="bg1"/>
                </a:solidFill>
                <a:latin typeface="Times New Roman"/>
                <a:ea typeface="微软雅黑"/>
                <a:cs typeface="阿里巴巴普惠体 2.0 45 Light" panose="00020600040101010101" charset="-122"/>
                <a:sym typeface="Times New Roman"/>
              </a:rPr>
              <a:t>生活</a:t>
            </a:r>
            <a:r>
              <a:rPr lang="zh-CN" altLang="en-US" sz="2800" dirty="0">
                <a:solidFill>
                  <a:schemeClr val="bg1"/>
                </a:solidFill>
                <a:latin typeface="Times New Roman"/>
                <a:ea typeface="微软雅黑"/>
                <a:cs typeface="阿里巴巴普惠体 2.0 45 Light" panose="00020600040101010101" charset="-122"/>
                <a:sym typeface="Times New Roman"/>
              </a:rPr>
              <a:t>的百科全书”</a:t>
            </a:r>
            <a:r>
              <a:rPr lang="zh-CN" altLang="en-US" sz="2800">
                <a:solidFill>
                  <a:schemeClr val="bg1"/>
                </a:solidFill>
                <a:latin typeface="Times New Roman"/>
                <a:ea typeface="微软雅黑"/>
                <a:cs typeface="阿里巴巴普惠体 2.0 45 Light" panose="00020600040101010101" charset="-122"/>
                <a:sym typeface="Times New Roman"/>
              </a:rPr>
              <a:t>和</a:t>
            </a:r>
            <a:r>
              <a:rPr lang="zh-CN" altLang="en-US" sz="2800" smtClean="0">
                <a:solidFill>
                  <a:schemeClr val="bg1"/>
                </a:solidFill>
                <a:latin typeface="Times New Roman"/>
                <a:ea typeface="微软雅黑"/>
                <a:cs typeface="阿里巴巴普惠体 2.0 45 Light" panose="00020600040101010101" charset="-122"/>
                <a:sym typeface="Times New Roman"/>
              </a:rPr>
              <a:t>“民事权利的宣言书”</a:t>
            </a:r>
            <a:r>
              <a:rPr lang="zh-CN" altLang="en-US" sz="2800" dirty="0">
                <a:solidFill>
                  <a:schemeClr val="bg1"/>
                </a:solidFill>
                <a:latin typeface="Times New Roman"/>
                <a:ea typeface="微软雅黑"/>
                <a:cs typeface="阿里巴巴普惠体 2.0 45 Light" panose="00020600040101010101" charset="-122"/>
                <a:sym typeface="Times New Roman"/>
              </a:rPr>
              <a:t>。</a:t>
            </a:r>
          </a:p>
        </p:txBody>
      </p:sp>
      <p:pic>
        <p:nvPicPr>
          <p:cNvPr id="28" name="图片 27"/>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18"/>
              </a:ext>
            </a:extLst>
          </a:blip>
          <a:stretch>
            <a:fillRect/>
          </a:stretch>
        </p:blipFill>
        <p:spPr>
          <a:xfrm>
            <a:off x="1833245" y="1904365"/>
            <a:ext cx="339090" cy="339090"/>
          </a:xfrm>
          <a:prstGeom prst="rect">
            <a:avLst/>
          </a:prstGeom>
        </p:spPr>
      </p:pic>
      <p:sp>
        <p:nvSpPr>
          <p:cNvPr id="45" name="文本框 44"/>
          <p:cNvSpPr txBox="1"/>
          <p:nvPr/>
        </p:nvSpPr>
        <p:spPr>
          <a:xfrm>
            <a:off x="2776855" y="2873201"/>
            <a:ext cx="2068677" cy="523220"/>
          </a:xfrm>
          <a:prstGeom prst="rect">
            <a:avLst/>
          </a:prstGeom>
          <a:noFill/>
        </p:spPr>
        <p:txBody>
          <a:bodyPr wrap="square" rtlCol="0">
            <a:spAutoFit/>
          </a:bodyPr>
          <a:lstStyle/>
          <a:p>
            <a:r>
              <a:rPr lang="zh-CN" altLang="en-US" sz="2800">
                <a:solidFill>
                  <a:schemeClr val="bg1"/>
                </a:solidFill>
                <a:latin typeface="Times New Roman"/>
                <a:ea typeface="微软雅黑"/>
                <a:cs typeface="阿里巴巴普惠体" panose="00020600040101010101" pitchFamily="18" charset="-122"/>
                <a:sym typeface="Times New Roman"/>
              </a:rPr>
              <a:t>颁布时间</a:t>
            </a:r>
          </a:p>
        </p:txBody>
      </p:sp>
      <p:sp>
        <p:nvSpPr>
          <p:cNvPr id="46" name="文本框 45"/>
          <p:cNvSpPr txBox="1"/>
          <p:nvPr/>
        </p:nvSpPr>
        <p:spPr>
          <a:xfrm>
            <a:off x="2727959" y="4203700"/>
            <a:ext cx="1739265" cy="523220"/>
          </a:xfrm>
          <a:prstGeom prst="rect">
            <a:avLst/>
          </a:prstGeom>
          <a:noFill/>
        </p:spPr>
        <p:txBody>
          <a:bodyPr wrap="square" rtlCol="0">
            <a:spAutoFit/>
          </a:bodyPr>
          <a:lstStyle/>
          <a:p>
            <a:pPr lvl="0" algn="l">
              <a:buClrTx/>
              <a:buSzTx/>
              <a:buFontTx/>
            </a:pPr>
            <a:r>
              <a:rPr lang="zh-CN" altLang="en-US" sz="2800">
                <a:solidFill>
                  <a:schemeClr val="bg1"/>
                </a:solidFill>
                <a:latin typeface="Times New Roman"/>
                <a:ea typeface="微软雅黑"/>
                <a:cs typeface="阿里巴巴普惠体" panose="00020600040101010101" pitchFamily="18" charset="-122"/>
                <a:sym typeface="Times New Roman"/>
              </a:rPr>
              <a:t>施行时间</a:t>
            </a:r>
          </a:p>
        </p:txBody>
      </p:sp>
      <p:sp>
        <p:nvSpPr>
          <p:cNvPr id="47" name="文本框 46"/>
          <p:cNvSpPr txBox="1"/>
          <p:nvPr/>
        </p:nvSpPr>
        <p:spPr>
          <a:xfrm>
            <a:off x="4945380" y="2861401"/>
            <a:ext cx="5320365" cy="954107"/>
          </a:xfrm>
          <a:prstGeom prst="rect">
            <a:avLst/>
          </a:prstGeom>
          <a:noFill/>
        </p:spPr>
        <p:txBody>
          <a:bodyPr wrap="square" rtlCol="0">
            <a:spAutoFit/>
          </a:bodyPr>
          <a:lstStyle/>
          <a:p>
            <a:pPr lvl="0" algn="l">
              <a:buClrTx/>
              <a:buSzTx/>
              <a:buFontTx/>
            </a:pPr>
            <a:r>
              <a:rPr lang="zh-CN" altLang="en-US" sz="2800" dirty="0">
                <a:solidFill>
                  <a:schemeClr val="bg1"/>
                </a:solidFill>
                <a:latin typeface="Times New Roman"/>
                <a:ea typeface="微软雅黑"/>
                <a:cs typeface="阿里巴巴普惠体" panose="00020600040101010101" pitchFamily="18" charset="-122"/>
                <a:sym typeface="Times New Roman"/>
              </a:rPr>
              <a:t>民法典是新中国第一部以法典命名的法律</a:t>
            </a:r>
          </a:p>
        </p:txBody>
      </p:sp>
      <p:cxnSp>
        <p:nvCxnSpPr>
          <p:cNvPr id="48" name="直接连接符 47"/>
          <p:cNvCxnSpPr/>
          <p:nvPr>
            <p:custDataLst>
              <p:tags r:id="rId4"/>
            </p:custDataLst>
          </p:nvPr>
        </p:nvCxnSpPr>
        <p:spPr>
          <a:xfrm>
            <a:off x="1769745" y="2612390"/>
            <a:ext cx="84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803400" y="4144645"/>
            <a:ext cx="871220" cy="871220"/>
            <a:chOff x="1588" y="7508"/>
            <a:chExt cx="1372" cy="1372"/>
          </a:xfrm>
        </p:grpSpPr>
        <p:sp>
          <p:nvSpPr>
            <p:cNvPr id="4" name="椭圆 3"/>
            <p:cNvSpPr/>
            <p:nvPr>
              <p:custDataLst>
                <p:tags r:id="rId6"/>
              </p:custDataLst>
            </p:nvPr>
          </p:nvSpPr>
          <p:spPr>
            <a:xfrm>
              <a:off x="1588" y="7508"/>
              <a:ext cx="1372" cy="13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a:ea typeface="微软雅黑"/>
                <a:sym typeface="Times New Roman"/>
              </a:endParaRPr>
            </a:p>
          </p:txBody>
        </p:sp>
        <p:grpSp>
          <p:nvGrpSpPr>
            <p:cNvPr id="9" name="组合 8"/>
            <p:cNvGrpSpPr/>
            <p:nvPr/>
          </p:nvGrpSpPr>
          <p:grpSpPr>
            <a:xfrm>
              <a:off x="2027" y="7892"/>
              <a:ext cx="546" cy="622"/>
              <a:chOff x="2027" y="7892"/>
              <a:chExt cx="546" cy="622"/>
            </a:xfrm>
          </p:grpSpPr>
          <p:sp>
            <p:nvSpPr>
              <p:cNvPr id="10" name="任意多边形: 形状 49"/>
              <p:cNvSpPr/>
              <p:nvPr>
                <p:custDataLst>
                  <p:tags r:id="rId7"/>
                </p:custDataLst>
              </p:nvPr>
            </p:nvSpPr>
            <p:spPr>
              <a:xfrm>
                <a:off x="2027" y="7892"/>
                <a:ext cx="546" cy="623"/>
              </a:xfrm>
              <a:custGeom>
                <a:avLst/>
                <a:gdLst>
                  <a:gd name="connsiteX0" fmla="*/ 211688 w 742021"/>
                  <a:gd name="connsiteY0" fmla="*/ 93178 h 847699"/>
                  <a:gd name="connsiteX1" fmla="*/ 168696 w 742021"/>
                  <a:gd name="connsiteY1" fmla="*/ 136170 h 847699"/>
                  <a:gd name="connsiteX2" fmla="*/ 211688 w 742021"/>
                  <a:gd name="connsiteY2" fmla="*/ 179162 h 847699"/>
                  <a:gd name="connsiteX3" fmla="*/ 254680 w 742021"/>
                  <a:gd name="connsiteY3" fmla="*/ 136170 h 847699"/>
                  <a:gd name="connsiteX4" fmla="*/ 211688 w 742021"/>
                  <a:gd name="connsiteY4" fmla="*/ 93178 h 847699"/>
                  <a:gd name="connsiteX5" fmla="*/ 168765 w 742021"/>
                  <a:gd name="connsiteY5" fmla="*/ 290 h 847699"/>
                  <a:gd name="connsiteX6" fmla="*/ 382672 w 742021"/>
                  <a:gd name="connsiteY6" fmla="*/ 19488 h 847699"/>
                  <a:gd name="connsiteX7" fmla="*/ 438590 w 742021"/>
                  <a:gd name="connsiteY7" fmla="*/ 55200 h 847699"/>
                  <a:gd name="connsiteX8" fmla="*/ 732372 w 742021"/>
                  <a:gd name="connsiteY8" fmla="*/ 564046 h 847699"/>
                  <a:gd name="connsiteX9" fmla="*/ 706018 w 742021"/>
                  <a:gd name="connsiteY9" fmla="*/ 662400 h 847699"/>
                  <a:gd name="connsiteX10" fmla="*/ 401784 w 742021"/>
                  <a:gd name="connsiteY10" fmla="*/ 838050 h 847699"/>
                  <a:gd name="connsiteX11" fmla="*/ 303430 w 742021"/>
                  <a:gd name="connsiteY11" fmla="*/ 811696 h 847699"/>
                  <a:gd name="connsiteX12" fmla="*/ 9647 w 742021"/>
                  <a:gd name="connsiteY12" fmla="*/ 302850 h 847699"/>
                  <a:gd name="connsiteX13" fmla="*/ 6679 w 742021"/>
                  <a:gd name="connsiteY13" fmla="*/ 236568 h 847699"/>
                  <a:gd name="connsiteX14" fmla="*/ 97007 w 742021"/>
                  <a:gd name="connsiteY14" fmla="*/ 41720 h 847699"/>
                  <a:gd name="connsiteX15" fmla="*/ 168765 w 742021"/>
                  <a:gd name="connsiteY15" fmla="*/ 290 h 84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21" h="847699">
                    <a:moveTo>
                      <a:pt x="211688" y="93178"/>
                    </a:moveTo>
                    <a:cubicBezTo>
                      <a:pt x="187944" y="93178"/>
                      <a:pt x="168696" y="112426"/>
                      <a:pt x="168696" y="136170"/>
                    </a:cubicBezTo>
                    <a:cubicBezTo>
                      <a:pt x="168696" y="159915"/>
                      <a:pt x="187944" y="179162"/>
                      <a:pt x="211688" y="179162"/>
                    </a:cubicBezTo>
                    <a:cubicBezTo>
                      <a:pt x="235432" y="179162"/>
                      <a:pt x="254680" y="159915"/>
                      <a:pt x="254680" y="136170"/>
                    </a:cubicBezTo>
                    <a:cubicBezTo>
                      <a:pt x="254680" y="112426"/>
                      <a:pt x="235432" y="93178"/>
                      <a:pt x="211688" y="93178"/>
                    </a:cubicBezTo>
                    <a:close/>
                    <a:moveTo>
                      <a:pt x="168765" y="290"/>
                    </a:moveTo>
                    <a:lnTo>
                      <a:pt x="382672" y="19488"/>
                    </a:lnTo>
                    <a:cubicBezTo>
                      <a:pt x="406015" y="21583"/>
                      <a:pt x="426872" y="34903"/>
                      <a:pt x="438590" y="55200"/>
                    </a:cubicBezTo>
                    <a:lnTo>
                      <a:pt x="732372" y="564046"/>
                    </a:lnTo>
                    <a:cubicBezTo>
                      <a:pt x="752244" y="598465"/>
                      <a:pt x="740438" y="642528"/>
                      <a:pt x="706018" y="662400"/>
                    </a:cubicBezTo>
                    <a:lnTo>
                      <a:pt x="401784" y="838050"/>
                    </a:lnTo>
                    <a:cubicBezTo>
                      <a:pt x="367365" y="857922"/>
                      <a:pt x="323302" y="846115"/>
                      <a:pt x="303430" y="811696"/>
                    </a:cubicBezTo>
                    <a:lnTo>
                      <a:pt x="9647" y="302850"/>
                    </a:lnTo>
                    <a:cubicBezTo>
                      <a:pt x="-2071" y="282553"/>
                      <a:pt x="-3178" y="257830"/>
                      <a:pt x="6679" y="236568"/>
                    </a:cubicBezTo>
                    <a:lnTo>
                      <a:pt x="97007" y="41720"/>
                    </a:lnTo>
                    <a:cubicBezTo>
                      <a:pt x="109790" y="14145"/>
                      <a:pt x="138493" y="-2427"/>
                      <a:pt x="168765" y="290"/>
                    </a:cubicBezTo>
                    <a:close/>
                  </a:path>
                </a:pathLst>
              </a:custGeom>
              <a:solidFill>
                <a:srgbClr val="47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Times New Roman"/>
                  <a:ea typeface="微软雅黑"/>
                  <a:sym typeface="Times New Roman"/>
                </a:endParaRPr>
              </a:p>
            </p:txBody>
          </p:sp>
          <p:cxnSp>
            <p:nvCxnSpPr>
              <p:cNvPr id="11" name="直接连接符 10"/>
              <p:cNvCxnSpPr/>
              <p:nvPr>
                <p:custDataLst>
                  <p:tags r:id="rId8"/>
                </p:custDataLst>
              </p:nvPr>
            </p:nvCxnSpPr>
            <p:spPr>
              <a:xfrm flipV="1">
                <a:off x="2188" y="8078"/>
                <a:ext cx="143" cy="79"/>
              </a:xfrm>
              <a:prstGeom prst="line">
                <a:avLst/>
              </a:prstGeom>
              <a:ln cap="rnd">
                <a:solidFill>
                  <a:srgbClr val="495D4B"/>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flipV="1">
                <a:off x="2226" y="8145"/>
                <a:ext cx="143" cy="79"/>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flipV="1">
                <a:off x="2269" y="8223"/>
                <a:ext cx="143" cy="79"/>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7" name="图片 16"/>
          <p:cNvPicPr>
            <a:picLocks noChangeAspect="1"/>
          </p:cNvPicPr>
          <p:nvPr>
            <p:custDataLst>
              <p:tags r:id="rId5"/>
            </p:custDataLst>
          </p:nvPr>
        </p:nvPicPr>
        <p:blipFill>
          <a:blip r:embed="rId19" cstate="email">
            <a:extLst>
              <a:ext uri="{28A0092B-C50C-407E-A947-70E740481C1C}">
                <a14:useLocalDpi xmlns:a14="http://schemas.microsoft.com/office/drawing/2010/main"/>
              </a:ext>
            </a:extLst>
          </a:blip>
          <a:stretch>
            <a:fillRect/>
          </a:stretch>
        </p:blipFill>
        <p:spPr>
          <a:xfrm>
            <a:off x="9206882" y="1210945"/>
            <a:ext cx="2117725" cy="21177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7466287" y="1765875"/>
            <a:ext cx="4549775" cy="4549775"/>
          </a:xfrm>
          <a:prstGeom prst="rect">
            <a:avLst/>
          </a:prstGeom>
        </p:spPr>
      </p:pic>
      <p:sp>
        <p:nvSpPr>
          <p:cNvPr id="2" name="文本框 1"/>
          <p:cNvSpPr txBox="1"/>
          <p:nvPr/>
        </p:nvSpPr>
        <p:spPr>
          <a:xfrm>
            <a:off x="5985887" y="1761426"/>
            <a:ext cx="2067560" cy="504825"/>
          </a:xfrm>
          <a:prstGeom prst="rect">
            <a:avLst/>
          </a:prstGeom>
          <a:noFill/>
        </p:spPr>
        <p:txBody>
          <a:bodyPr wrap="square" rtlCol="0" anchor="t">
            <a:noAutofit/>
          </a:bodyPr>
          <a:lstStyle/>
          <a:p>
            <a:r>
              <a:rPr lang="zh-CN" altLang="en-US" sz="2800">
                <a:solidFill>
                  <a:schemeClr val="bg1"/>
                </a:solidFill>
                <a:latin typeface="Times New Roman"/>
                <a:ea typeface="微软雅黑"/>
                <a:cs typeface="阿里巴巴普惠体 2.0 95 ExtraBold" panose="00020600040101010101" charset="-122"/>
                <a:sym typeface="Times New Roman"/>
              </a:rPr>
              <a:t>7编  1260条</a:t>
            </a:r>
          </a:p>
          <a:p>
            <a:endParaRPr lang="zh-CN" altLang="en-US" sz="2800">
              <a:solidFill>
                <a:schemeClr val="bg1"/>
              </a:solidFill>
              <a:latin typeface="Times New Roman"/>
              <a:ea typeface="微软雅黑"/>
              <a:cs typeface="阿里巴巴普惠体 2.0 95 ExtraBold" panose="00020600040101010101" charset="-122"/>
              <a:sym typeface="Times New Roman"/>
            </a:endParaRPr>
          </a:p>
        </p:txBody>
      </p:sp>
      <p:sp>
        <p:nvSpPr>
          <p:cNvPr id="12" name="文本框 11"/>
          <p:cNvSpPr txBox="1"/>
          <p:nvPr/>
        </p:nvSpPr>
        <p:spPr>
          <a:xfrm>
            <a:off x="2372032" y="3095762"/>
            <a:ext cx="1985645" cy="593836"/>
          </a:xfrm>
          <a:prstGeom prst="roundRect">
            <a:avLst/>
          </a:prstGeom>
          <a:noFill/>
          <a:ln>
            <a:solidFill>
              <a:schemeClr val="bg1"/>
            </a:solidFill>
          </a:ln>
        </p:spPr>
        <p:txBody>
          <a:bodyPr wrap="square" rtlCol="0" anchor="ctr" anchorCtr="0">
            <a:noAutofit/>
          </a:bodyPr>
          <a:lstStyle/>
          <a:p>
            <a:pPr marL="285750" indent="-285750" fontAlgn="auto">
              <a:lnSpc>
                <a:spcPct val="100000"/>
              </a:lnSpc>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婚姻家庭</a:t>
            </a:r>
          </a:p>
        </p:txBody>
      </p:sp>
      <p:sp>
        <p:nvSpPr>
          <p:cNvPr id="24" name="文本框 23"/>
          <p:cNvSpPr txBox="1"/>
          <p:nvPr/>
        </p:nvSpPr>
        <p:spPr>
          <a:xfrm>
            <a:off x="2372032" y="3741906"/>
            <a:ext cx="1985645"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侵权责任</a:t>
            </a:r>
          </a:p>
        </p:txBody>
      </p:sp>
      <p:sp>
        <p:nvSpPr>
          <p:cNvPr id="25" name="文本框 24"/>
          <p:cNvSpPr txBox="1"/>
          <p:nvPr/>
        </p:nvSpPr>
        <p:spPr>
          <a:xfrm>
            <a:off x="2372032" y="4373096"/>
            <a:ext cx="1646445"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人格权</a:t>
            </a:r>
          </a:p>
        </p:txBody>
      </p:sp>
      <p:sp>
        <p:nvSpPr>
          <p:cNvPr id="26" name="文本框 25"/>
          <p:cNvSpPr txBox="1"/>
          <p:nvPr/>
        </p:nvSpPr>
        <p:spPr>
          <a:xfrm>
            <a:off x="2372032" y="5004286"/>
            <a:ext cx="1327609"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总则</a:t>
            </a:r>
          </a:p>
        </p:txBody>
      </p:sp>
      <p:sp>
        <p:nvSpPr>
          <p:cNvPr id="3" name="文本框 2"/>
          <p:cNvSpPr txBox="1"/>
          <p:nvPr/>
        </p:nvSpPr>
        <p:spPr>
          <a:xfrm>
            <a:off x="5064958" y="5004286"/>
            <a:ext cx="1512970"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附则</a:t>
            </a:r>
          </a:p>
        </p:txBody>
      </p:sp>
      <p:sp>
        <p:nvSpPr>
          <p:cNvPr id="27" name="文本框 26"/>
          <p:cNvSpPr txBox="1"/>
          <p:nvPr/>
        </p:nvSpPr>
        <p:spPr>
          <a:xfrm>
            <a:off x="5064957" y="3099047"/>
            <a:ext cx="1511995"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物权</a:t>
            </a:r>
          </a:p>
        </p:txBody>
      </p:sp>
      <p:sp>
        <p:nvSpPr>
          <p:cNvPr id="28" name="文本框 27"/>
          <p:cNvSpPr txBox="1"/>
          <p:nvPr/>
        </p:nvSpPr>
        <p:spPr>
          <a:xfrm>
            <a:off x="5064957" y="3734285"/>
            <a:ext cx="1511995"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合同</a:t>
            </a:r>
          </a:p>
        </p:txBody>
      </p:sp>
      <p:sp>
        <p:nvSpPr>
          <p:cNvPr id="30" name="文本框 29"/>
          <p:cNvSpPr txBox="1"/>
          <p:nvPr/>
        </p:nvSpPr>
        <p:spPr>
          <a:xfrm>
            <a:off x="5064958" y="4369285"/>
            <a:ext cx="1512970" cy="578882"/>
          </a:xfrm>
          <a:prstGeom prst="roundRect">
            <a:avLst/>
          </a:prstGeom>
          <a:noFill/>
          <a:ln>
            <a:solidFill>
              <a:schemeClr val="bg1"/>
            </a:solidFill>
          </a:ln>
        </p:spPr>
        <p:txBody>
          <a:bodyPr wrap="square" rtlCol="0" anchor="ctr" anchorCtr="0">
            <a:spAutoFit/>
          </a:bodyPr>
          <a:lstStyle/>
          <a:p>
            <a:pPr marL="285750" lvl="0" indent="-285750">
              <a:buClrTx/>
              <a:buSzTx/>
              <a:buFont typeface="Arial" panose="020B0604020202020204" pitchFamily="34" charset="0"/>
              <a:buChar char="•"/>
            </a:pPr>
            <a:r>
              <a:rPr lang="zh-CN" altLang="en-US" sz="2800" b="1">
                <a:solidFill>
                  <a:schemeClr val="bg1"/>
                </a:solidFill>
                <a:latin typeface="Times New Roman"/>
                <a:ea typeface="微软雅黑"/>
                <a:cs typeface="阿里巴巴普惠体" panose="00020600040101010101" pitchFamily="18" charset="-122"/>
                <a:sym typeface="Times New Roman"/>
              </a:rPr>
              <a:t>继承</a:t>
            </a:r>
          </a:p>
        </p:txBody>
      </p:sp>
      <p:cxnSp>
        <p:nvCxnSpPr>
          <p:cNvPr id="32" name="直接连接符 31"/>
          <p:cNvCxnSpPr/>
          <p:nvPr/>
        </p:nvCxnSpPr>
        <p:spPr>
          <a:xfrm>
            <a:off x="5229225" y="2342515"/>
            <a:ext cx="4159250" cy="0"/>
          </a:xfrm>
          <a:prstGeom prst="line">
            <a:avLst/>
          </a:prstGeom>
          <a:ln w="9525">
            <a:solidFill>
              <a:srgbClr val="495D4B"/>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2"/>
            </p:custDataLst>
          </p:nvPr>
        </p:nvSpPr>
        <p:spPr>
          <a:xfrm>
            <a:off x="2253932" y="1771408"/>
            <a:ext cx="3650358" cy="584775"/>
          </a:xfrm>
          <a:prstGeom prst="rect">
            <a:avLst/>
          </a:prstGeom>
          <a:noFill/>
        </p:spPr>
        <p:txBody>
          <a:bodyPr wrap="none" rtlCol="0" anchor="t">
            <a:spAutoFit/>
          </a:bodyPr>
          <a:lstStyle/>
          <a:p>
            <a:pPr algn="l"/>
            <a:r>
              <a:rPr lang="zh-CN" altLang="en-US" sz="3200" dirty="0">
                <a:solidFill>
                  <a:schemeClr val="bg1"/>
                </a:solidFill>
                <a:latin typeface="Times New Roman"/>
                <a:ea typeface="微软雅黑"/>
                <a:cs typeface="阿里巴巴普惠体 2.0 95 ExtraBold" panose="00020600040101010101" charset="-122"/>
                <a:sym typeface="Times New Roman"/>
              </a:rPr>
              <a:t>什么是《民法典》?</a:t>
            </a:r>
          </a:p>
        </p:txBody>
      </p:sp>
      <p:pic>
        <p:nvPicPr>
          <p:cNvPr id="15" name="图片 14"/>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r:embed="rId18"/>
              </a:ext>
            </a:extLst>
          </a:blip>
          <a:stretch>
            <a:fillRect/>
          </a:stretch>
        </p:blipFill>
        <p:spPr>
          <a:xfrm>
            <a:off x="1833245" y="1904365"/>
            <a:ext cx="339090" cy="3390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24" grpId="0" animBg="1"/>
      <p:bldP spid="25" grpId="0" animBg="1"/>
      <p:bldP spid="26" grpId="0" animBg="1"/>
      <p:bldP spid="3" grpId="0" animBg="1"/>
      <p:bldP spid="27"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1250" y="2359025"/>
            <a:ext cx="7426960" cy="2454910"/>
          </a:xfrm>
          <a:prstGeom prst="rect">
            <a:avLst/>
          </a:prstGeom>
          <a:noFill/>
        </p:spPr>
        <p:txBody>
          <a:bodyPr wrap="square" rtlCol="0">
            <a:spAutoFit/>
          </a:bodyPr>
          <a:lstStyle/>
          <a:p>
            <a:pPr lvl="0" indent="0" algn="ctr" fontAlgn="auto">
              <a:lnSpc>
                <a:spcPct val="80000"/>
              </a:lnSpc>
              <a:buClrTx/>
              <a:buSzTx/>
              <a:buFontTx/>
            </a:pPr>
            <a:r>
              <a:rPr lang="zh-CN" altLang="en-US" sz="9600" spc="-1000" dirty="0">
                <a:solidFill>
                  <a:schemeClr val="bg1"/>
                </a:solidFill>
                <a:effectLst>
                  <a:outerShdw blurRad="38100" dist="38100" dir="2700000" algn="tl">
                    <a:srgbClr val="286C67">
                      <a:alpha val="43137"/>
                    </a:srgbClr>
                  </a:outerShdw>
                </a:effectLst>
                <a:uFillTx/>
                <a:latin typeface="Times New Roman"/>
                <a:ea typeface="微软雅黑"/>
                <a:sym typeface="Times New Roman"/>
              </a:rPr>
              <a:t>民法典如何</a:t>
            </a:r>
          </a:p>
          <a:p>
            <a:pPr lvl="0" indent="0" algn="ctr" fontAlgn="auto">
              <a:lnSpc>
                <a:spcPct val="80000"/>
              </a:lnSpc>
              <a:buClrTx/>
              <a:buSzTx/>
              <a:buFontTx/>
            </a:pPr>
            <a:r>
              <a:rPr lang="zh-CN" altLang="en-US" sz="9600" spc="-1000" dirty="0">
                <a:solidFill>
                  <a:schemeClr val="bg1"/>
                </a:solidFill>
                <a:effectLst>
                  <a:outerShdw blurRad="38100" dist="38100" dir="2700000" algn="tl">
                    <a:srgbClr val="286C67">
                      <a:alpha val="43137"/>
                    </a:srgbClr>
                  </a:outerShdw>
                </a:effectLst>
                <a:uFillTx/>
                <a:latin typeface="Times New Roman"/>
                <a:ea typeface="微软雅黑"/>
                <a:sym typeface="Times New Roman"/>
              </a:rPr>
              <a:t>保护我们</a:t>
            </a:r>
          </a:p>
        </p:txBody>
      </p:sp>
      <p:grpSp>
        <p:nvGrpSpPr>
          <p:cNvPr id="8" name="组合 7"/>
          <p:cNvGrpSpPr/>
          <p:nvPr/>
        </p:nvGrpSpPr>
        <p:grpSpPr>
          <a:xfrm>
            <a:off x="5143500" y="1449242"/>
            <a:ext cx="1905000" cy="584384"/>
            <a:chOff x="2840" y="4554"/>
            <a:chExt cx="1588" cy="814"/>
          </a:xfrm>
        </p:grpSpPr>
        <p:sp>
          <p:nvSpPr>
            <p:cNvPr id="6" name="圆角矩形 5"/>
            <p:cNvSpPr/>
            <p:nvPr/>
          </p:nvSpPr>
          <p:spPr>
            <a:xfrm>
              <a:off x="2840" y="4554"/>
              <a:ext cx="1587" cy="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a:ea typeface="微软雅黑"/>
                <a:sym typeface="Times New Roman"/>
              </a:endParaRPr>
            </a:p>
          </p:txBody>
        </p:sp>
        <p:sp>
          <p:nvSpPr>
            <p:cNvPr id="7" name="文本框 6"/>
            <p:cNvSpPr txBox="1"/>
            <p:nvPr/>
          </p:nvSpPr>
          <p:spPr>
            <a:xfrm>
              <a:off x="2840" y="4555"/>
              <a:ext cx="1588" cy="813"/>
            </a:xfrm>
            <a:prstGeom prst="rect">
              <a:avLst/>
            </a:prstGeom>
            <a:noFill/>
          </p:spPr>
          <p:txBody>
            <a:bodyPr wrap="square" rtlCol="0" anchor="t">
              <a:spAutoFit/>
            </a:bodyPr>
            <a:lstStyle/>
            <a:p>
              <a:pPr algn="dist"/>
              <a:r>
                <a:rPr lang="zh-CN" altLang="zh-CN" sz="3200">
                  <a:solidFill>
                    <a:srgbClr val="475C49"/>
                  </a:solidFill>
                  <a:effectLst/>
                  <a:latin typeface="Times New Roman"/>
                  <a:ea typeface="微软雅黑"/>
                  <a:sym typeface="Times New Roman"/>
                </a:rPr>
                <a:t>第二部分</a:t>
              </a:r>
            </a:p>
          </p:txBody>
        </p:sp>
      </p:grpSp>
      <p:pic>
        <p:nvPicPr>
          <p:cNvPr id="24" name="图片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46260" y="609600"/>
            <a:ext cx="1550670" cy="1859915"/>
          </a:xfrm>
          <a:prstGeom prst="rect">
            <a:avLst/>
          </a:prstGeom>
        </p:spPr>
      </p:pic>
      <p:pic>
        <p:nvPicPr>
          <p:cNvPr id="12" name="图片 11"/>
          <p:cNvPicPr>
            <a:picLocks noChangeAspect="1"/>
          </p:cNvPicPr>
          <p:nvPr userDrawn="1">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0" y="0"/>
            <a:ext cx="2403475" cy="1899285"/>
          </a:xfrm>
          <a:prstGeom prst="rect">
            <a:avLst/>
          </a:prstGeom>
        </p:spPr>
      </p:pic>
      <p:sp>
        <p:nvSpPr>
          <p:cNvPr id="9" name="文本框 8"/>
          <p:cNvSpPr txBox="1"/>
          <p:nvPr/>
        </p:nvSpPr>
        <p:spPr>
          <a:xfrm>
            <a:off x="3077573" y="4753471"/>
            <a:ext cx="5765800" cy="430374"/>
          </a:xfrm>
          <a:prstGeom prst="rect">
            <a:avLst/>
          </a:prstGeom>
          <a:noFill/>
        </p:spPr>
        <p:txBody>
          <a:bodyPr wrap="square" rtlCol="0">
            <a:spAutoFit/>
          </a:bodyPr>
          <a:lstStyle/>
          <a:p>
            <a:pPr algn="ctr" fontAlgn="auto">
              <a:lnSpc>
                <a:spcPct val="120000"/>
              </a:lnSpc>
            </a:pPr>
            <a:r>
              <a:rPr sz="2000" spc="100" smtClean="0">
                <a:solidFill>
                  <a:srgbClr val="FFE373"/>
                </a:solidFill>
                <a:uFillTx/>
                <a:latin typeface="Times New Roman"/>
                <a:ea typeface="微软雅黑"/>
                <a:cs typeface="阿里巴巴普惠体 2.0 55 Regular" panose="00020600040101010101" charset="-122"/>
                <a:sym typeface="Times New Roman"/>
              </a:rPr>
              <a:t>202</a:t>
            </a:r>
            <a:r>
              <a:rPr lang="en-US" sz="2000" spc="100" smtClean="0">
                <a:solidFill>
                  <a:srgbClr val="FFE373"/>
                </a:solidFill>
                <a:uFillTx/>
                <a:latin typeface="Times New Roman"/>
                <a:ea typeface="微软雅黑"/>
                <a:cs typeface="阿里巴巴普惠体 2.0 55 Regular" panose="00020600040101010101" charset="-122"/>
                <a:sym typeface="Times New Roman"/>
              </a:rPr>
              <a:t>X</a:t>
            </a:r>
            <a:r>
              <a:rPr sz="2000" spc="100" smtClean="0">
                <a:solidFill>
                  <a:srgbClr val="FFE373"/>
                </a:solidFill>
                <a:uFillTx/>
                <a:latin typeface="Times New Roman"/>
                <a:ea typeface="微软雅黑"/>
                <a:cs typeface="阿里巴巴普惠体 2.0 55 Regular" panose="00020600040101010101" charset="-122"/>
                <a:sym typeface="Times New Roman"/>
              </a:rPr>
              <a:t>年中小学生学习民法典普法教育</a:t>
            </a:r>
            <a:endParaRPr sz="2000" spc="100">
              <a:solidFill>
                <a:srgbClr val="FFE373"/>
              </a:solidFill>
              <a:uFillTx/>
              <a:latin typeface="Times New Roman"/>
              <a:ea typeface="微软雅黑"/>
              <a:cs typeface="阿里巴巴普惠体 2.0 55 Regular" panose="00020600040101010101" charset="-122"/>
              <a:sym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DczNWU3NzlkMTUxYTBhODhhYzE4YmUxOWE5NDhhYmEifQ=="/>
  <p:tag name="KSO_WPP_MARK_KEY" val="403d748a-6b54-4b14-9a02-365afe960264"/>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 name="PA" val="v5.2.1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 name="PA" val="v5.2.1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461,&quot;width&quot;:446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 name="PA" val="v5.2.1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 name="PA" val="v5.2.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Normal"/>
        <a:ea typeface="思源黑体 CN Normal"/>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思源黑体 CN Normal"/>
        <a:cs typeface="Arial"/>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思源黑体 CN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Normal"/>
        <a:ea typeface="思源黑体 CN Normal"/>
        <a:cs typeface="Arial"/>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1505</Words>
  <Application>Microsoft Office PowerPoint</Application>
  <PresentationFormat>宽屏</PresentationFormat>
  <Paragraphs>136</Paragraphs>
  <Slides>24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Aa粉嘟嘟 (非商业使用)</vt:lpstr>
      <vt:lpstr>Aa司马缸砸光 (非商业使用)</vt:lpstr>
      <vt:lpstr>阿里巴巴普惠体</vt:lpstr>
      <vt:lpstr>阿里巴巴普惠体 2.0 45 Light</vt:lpstr>
      <vt:lpstr>阿里巴巴普惠体 2.0 55 Regular</vt:lpstr>
      <vt:lpstr>阿里巴巴普惠体 2.0 65 Medium</vt:lpstr>
      <vt:lpstr>阿里巴巴普惠体 2.0 95 ExtraBold</vt:lpstr>
      <vt:lpstr>思源黑体 CN Normal</vt:lpstr>
      <vt:lpstr>思源宋体 CN Heavy</vt:lpstr>
      <vt:lpstr>微软雅黑</vt:lpstr>
      <vt:lpstr>印品萌呆体</vt:lpstr>
      <vt:lpstr>Arial</vt:lpstr>
      <vt:lpstr>Times New Roman</vt:lpstr>
      <vt:lpstr>Wingdings</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2023-08-27T16:09:59Z</cp:lastPrinted>
  <dcterms:created xsi:type="dcterms:W3CDTF">2023-08-27T16:09:59Z</dcterms:created>
  <dcterms:modified xsi:type="dcterms:W3CDTF">2024-03-27T06:13:10Z</dcterms:modified>
</cp:coreProperties>
</file>