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34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330" r:id="rId11"/>
    <p:sldId id="270" r:id="rId12"/>
    <p:sldId id="271" r:id="rId13"/>
    <p:sldId id="302" r:id="rId14"/>
    <p:sldId id="274" r:id="rId15"/>
    <p:sldId id="331" r:id="rId16"/>
    <p:sldId id="306" r:id="rId17"/>
    <p:sldId id="282" r:id="rId18"/>
    <p:sldId id="307" r:id="rId19"/>
    <p:sldId id="308" r:id="rId20"/>
    <p:sldId id="309" r:id="rId21"/>
    <p:sldId id="310" r:id="rId22"/>
    <p:sldId id="335" r:id="rId23"/>
    <p:sldId id="332" r:id="rId24"/>
    <p:sldId id="289" r:id="rId25"/>
    <p:sldId id="290" r:id="rId26"/>
    <p:sldId id="311" r:id="rId27"/>
    <p:sldId id="295" r:id="rId28"/>
    <p:sldId id="33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F5F"/>
    <a:srgbClr val="69B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4" autoAdjust="0"/>
    <p:restoredTop sz="94660"/>
  </p:normalViewPr>
  <p:slideViewPr>
    <p:cSldViewPr snapToGrid="0">
      <p:cViewPr>
        <p:scale>
          <a:sx n="75" d="100"/>
          <a:sy n="75" d="100"/>
        </p:scale>
        <p:origin x="54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876C39E-19FB-4704-8D92-E6ACFA5488C9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A1514C9-2678-4A7F-B621-257509E0D4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52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717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1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1073743875" descr="学科网 zxxk.com"/>
          <p:cNvPicPr>
            <a:picLocks noChangeAspect="1"/>
          </p:cNvPicPr>
          <p:nvPr/>
        </p:nvPicPr>
        <p:blipFill>
          <a:blip r:embed="rId20" r:link="rId21"/>
          <a:stretch>
            <a:fillRect/>
          </a:stretch>
        </p:blipFill>
        <p:spPr>
          <a:xfrm>
            <a:off x="838200" y="365129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" name="图片 1073743875" descr="学科网 zxxk.com"/>
          <p:cNvPicPr>
            <a:picLocks noChangeAspect="1"/>
          </p:cNvPicPr>
          <p:nvPr/>
        </p:nvPicPr>
        <p:blipFill>
          <a:blip r:embed="rId20" r:link="rId21"/>
          <a:stretch>
            <a:fillRect/>
          </a:stretch>
        </p:blipFill>
        <p:spPr>
          <a:xfrm>
            <a:off x="838200" y="365129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90" r:id="rId17"/>
    <p:sldLayoutId id="2147483677" r:id="rId18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微软雅黑" panose="020B0503020204020204" pitchFamily="34" charset="-122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微软雅黑" panose="020B0503020204020204" pitchFamily="34" charset="-122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微软雅黑" panose="020B0503020204020204" pitchFamily="34" charset="-122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微软雅黑" panose="020B0503020204020204" pitchFamily="34" charset="-122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微软雅黑" panose="020B0503020204020204" pitchFamily="34" charset="-122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剪去对角 1"/>
          <p:cNvSpPr/>
          <p:nvPr/>
        </p:nvSpPr>
        <p:spPr>
          <a:xfrm>
            <a:off x="461640" y="1660502"/>
            <a:ext cx="7244179" cy="3053918"/>
          </a:xfrm>
          <a:prstGeom prst="snip2Diag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3630" y="2476992"/>
            <a:ext cx="6340197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珍爱生命预防溺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水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04716" y="4054030"/>
            <a:ext cx="1855433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印品招牌体 中黑（非商用）" panose="02000500000000000000" pitchFamily="2" charset="-122"/>
              <a:ea typeface="印品招牌体 中黑（非商用）" panose="02000500000000000000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643" y="1874986"/>
            <a:ext cx="6087276" cy="279510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38272" y="2221723"/>
            <a:ext cx="5073651" cy="1703705"/>
            <a:chOff x="6460" y="2940"/>
            <a:chExt cx="7990" cy="2683"/>
          </a:xfrm>
        </p:grpSpPr>
        <p:sp>
          <p:nvSpPr>
            <p:cNvPr id="27" name="文本框 26"/>
            <p:cNvSpPr txBox="1"/>
            <p:nvPr/>
          </p:nvSpPr>
          <p:spPr>
            <a:xfrm>
              <a:off x="6460" y="2940"/>
              <a:ext cx="7990" cy="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第二章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013" y="4454"/>
              <a:ext cx="7103" cy="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游泳安全措施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1083" y="0"/>
            <a:ext cx="12287317" cy="6869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3404" y="1325968"/>
            <a:ext cx="3247391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不要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用鼻子吸气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3404" y="1910168"/>
            <a:ext cx="102089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游泳时用鼻子吸气，最容易引起呛水。孩子下水前，家长要向孩子讲清楚这一问题，以引起孩子的警觉，如果呛了水，首先要张大嘴，做深呼吸，哪怕喝上几口水，也一定要张大嘴，而不能用鼻子喘气。孩子往往对喝水有恐惧感。其实，对于初学者来说，宁可多喝几口水，也不能呛一口水，世界游泳冠军有时也难免在池中也喝水。</a:t>
            </a:r>
            <a:endParaRPr kumimoji="0" lang="zh-CN" altLang="en-US" sz="2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3404" y="4011131"/>
            <a:ext cx="4363720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>
                <a:srgbClr val="44546A"/>
              </a:buClr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2.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不要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在游泳池四周打闹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3404" y="4609052"/>
            <a:ext cx="59837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游泳池的四周大多是瓷砖，游泳的人在上面来回走动，留下了许多水，因此地面很滑。孩子们好动，常在上面跑着追逐打闹，一旦摔倒，就会出现危险。</a:t>
            </a:r>
            <a:endParaRPr kumimoji="0" lang="zh-CN" altLang="en-US" sz="2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8544" y="730000"/>
            <a:ext cx="5730240" cy="669925"/>
            <a:chOff x="818" y="1070"/>
            <a:chExt cx="9024" cy="1055"/>
          </a:xfrm>
        </p:grpSpPr>
        <p:sp>
          <p:nvSpPr>
            <p:cNvPr id="2" name="圆角矩形 1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2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游泳安全措施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678" y="3680458"/>
            <a:ext cx="3189147" cy="31891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9041" y="1291877"/>
            <a:ext cx="6153785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>
                <a:srgbClr val="44546A"/>
              </a:buClr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3.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切勿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倒着身子跳水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49041" y="1825277"/>
            <a:ext cx="1075875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有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的孩子喜欢在池边倒着身子跳水，认为很刺激，但殊不知这里面却隐藏着险情。因为孩子倒着身子跳水，身体稍微一斜，下嘴巴很容易碰到池边磕破下巴。还有的孩子转着身子跳水，若不注意，也会出现险情。有的孩子则头朝下扎猛子，认为很好玩，为此头触池底碰破头者也时有发生，严重的会有生命危险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88137" y="3653582"/>
            <a:ext cx="6153785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>
                <a:srgbClr val="44546A"/>
              </a:buClr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4.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防止腿抽筋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8137" y="4258527"/>
            <a:ext cx="9489393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孩子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初学游泳，心存恐慌，加上水凉，泡在水里时间一长，就有可能腿抽筋。这个时候家长与孩子都不要紧张，要立即让孩子停止游泳，仰面浮在水面上。有效地防止抽筋的方法之一是在游泳前做好准备工作，准备活动包括头、颈、双肩、双臂、腰腿、手、脚的关节都要活动开。有时家长还可以先在孩子的四肢泼点水，让孩子逐渐适应水温，然后再下水游泳。还可以预先喝点淡盐水。 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78544" y="730000"/>
            <a:ext cx="5730240" cy="669925"/>
            <a:chOff x="818" y="1070"/>
            <a:chExt cx="9024" cy="1055"/>
          </a:xfrm>
        </p:grpSpPr>
        <p:sp>
          <p:nvSpPr>
            <p:cNvPr id="17" name="圆角矩形 1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2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游泳安全措施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51029" y="4243072"/>
            <a:ext cx="2130992" cy="21309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0"/>
            <a:ext cx="12287317" cy="68696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46541" y="2395840"/>
            <a:ext cx="61725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孩子年龄过小，对安全少有概念。尽管家长讲了一些这方面的知识，他们还是因水而玩，忘记了家长的忠告。所以孩子游泳时，家长必须随时留意，以确保孩子的安全。即使孩子学会了游泳，或者所在的区域看起来比较安全，家长还应时时将视线放在孩子身上，这样，才能在察觉到情况不妙时立即采取行动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46541" y="1629396"/>
            <a:ext cx="6153785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5.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让孩子离开家长的视线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78544" y="730000"/>
            <a:ext cx="5730240" cy="669925"/>
            <a:chOff x="818" y="1070"/>
            <a:chExt cx="9024" cy="1055"/>
          </a:xfrm>
        </p:grpSpPr>
        <p:sp>
          <p:nvSpPr>
            <p:cNvPr id="16" name="圆角矩形 1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2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游泳安全措施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957" y="2602895"/>
            <a:ext cx="3838797" cy="2879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7287" y="1518910"/>
            <a:ext cx="318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6.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防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孩子耳痛耳鸣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4589" y="2076299"/>
            <a:ext cx="392366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孩子游泳时如果耳朵灌进水去，则将头歪向耳朵进水的一侧，用力拉住耳垂，用同侧腿单脚跳；也可将手心对准耳道，用手把耳朵堵严压紧，左耳进水就把头歪向左边，右耳进水就把头歪向右边，然后迅速将手挪开，水就会被吸出来。此后再用消毒棉签送入耳道内将水吸出即可。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84919" y="706752"/>
            <a:ext cx="318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1E97E6"/>
                </a:solidFill>
                <a:effectLst/>
                <a:uLnTx/>
                <a:uFillTx/>
                <a:ea typeface="华文新魏" panose="02010800040101010101" pitchFamily="2" charset="-122"/>
                <a:cs typeface="汉仪晓波折纸体简" panose="00020600040101010101" charset="-122"/>
              </a:rPr>
              <a:t> </a:t>
            </a: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7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防孩子恶心呕吐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03291" y="1263499"/>
            <a:ext cx="29651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孩子游泳时由于鼻子呛水、喝进水、疲乏劳累而情绪紧张，有的会造成一时性的反胃，这时应及时上岸，用手指压中脘、内关穴或服几粒人丹。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57073" y="445818"/>
            <a:ext cx="3466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1E97E6"/>
                </a:solidFill>
                <a:effectLst/>
                <a:uLnTx/>
                <a:uFillTx/>
                <a:ea typeface="华文新魏" panose="02010800040101010101" pitchFamily="2" charset="-122"/>
                <a:cs typeface="汉仪晓波折纸体简" panose="00020600040101010101" charset="-122"/>
              </a:rPr>
              <a:t> </a:t>
            </a: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8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不到江河湖海</a:t>
            </a:r>
            <a:endParaRPr lang="en-US" sz="2800">
              <a:solidFill>
                <a:srgbClr val="215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和水库游泳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57073" y="1276080"/>
            <a:ext cx="32613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尽量不让孩子到江、河、湖、海及水库里游泳，每年都有因孩子单独在这些地方游泳而被淹死的悲剧发生。这些地方的水表面看似平静，可是由于水下暗藏漩涡，一入水中便有可能被漩涡卷走。如果要去这些地方，也务必要有家长相伴，并带上浮漂等安全装备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78544" y="730000"/>
            <a:ext cx="5730240" cy="669925"/>
            <a:chOff x="818" y="1070"/>
            <a:chExt cx="9024" cy="1055"/>
          </a:xfrm>
        </p:grpSpPr>
        <p:sp>
          <p:nvSpPr>
            <p:cNvPr id="24" name="圆角矩形 1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2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游泳安全措施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509" y="4462461"/>
            <a:ext cx="1870999" cy="19065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643" y="1874986"/>
            <a:ext cx="6087276" cy="279510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29393" y="2230601"/>
            <a:ext cx="5073651" cy="1703705"/>
            <a:chOff x="6460" y="2940"/>
            <a:chExt cx="7990" cy="2683"/>
          </a:xfrm>
        </p:grpSpPr>
        <p:sp>
          <p:nvSpPr>
            <p:cNvPr id="27" name="文本框 26"/>
            <p:cNvSpPr txBox="1"/>
            <p:nvPr/>
          </p:nvSpPr>
          <p:spPr>
            <a:xfrm>
              <a:off x="6460" y="2940"/>
              <a:ext cx="7990" cy="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第三章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013" y="4454"/>
              <a:ext cx="7103" cy="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安全游泳常识</a:t>
              </a:r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480800" y="11950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41691" y="815349"/>
            <a:ext cx="5730240" cy="669925"/>
            <a:chOff x="818" y="1070"/>
            <a:chExt cx="9024" cy="1055"/>
          </a:xfrm>
        </p:grpSpPr>
        <p:sp>
          <p:nvSpPr>
            <p:cNvPr id="5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3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养成良好的游泳习惯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55" y="1574992"/>
            <a:ext cx="10457709" cy="451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热身运动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：入水前应先做伸展热身操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；</a:t>
            </a: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2.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游泳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中呼吸时尽量用嘴吸气，用鼻呼气，且以最大肺活量吸气及吐气，做到有节奏，不易多说话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,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，以防呛水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；</a:t>
            </a: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3.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养成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睁眼游泳的习惯，戴泳镜，以免被撞或踢伤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；</a:t>
            </a: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4.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结伴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游泳以便互相照顾；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034" y="3662259"/>
            <a:ext cx="2976027" cy="2976026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321299" y="815349"/>
            <a:ext cx="774700" cy="774700"/>
          </a:xfrm>
          <a:prstGeom prst="ellipse">
            <a:avLst/>
          </a:prstGeom>
          <a:solidFill>
            <a:srgbClr val="21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宜</a:t>
            </a:r>
            <a:endParaRPr lang="zh-CN" altLang="en-US" sz="4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52034" y="1778851"/>
            <a:ext cx="9524813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5.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从事水上活动，除游泳外，均应穿着救生衣；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6.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不可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拿呼救的动作开玩笑；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7.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离水后应立即擦干身体、保持体温；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8.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游泳前应仔细勘察水域，并用浮标划分深浅水及安全区域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41691" y="815349"/>
            <a:ext cx="5730240" cy="669925"/>
            <a:chOff x="818" y="1070"/>
            <a:chExt cx="9024" cy="1055"/>
          </a:xfrm>
        </p:grpSpPr>
        <p:sp>
          <p:nvSpPr>
            <p:cNvPr id="13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3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养成良好的游泳习惯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322" y="1917896"/>
            <a:ext cx="3417161" cy="3417161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321299" y="815349"/>
            <a:ext cx="774700" cy="774700"/>
          </a:xfrm>
          <a:prstGeom prst="ellipse">
            <a:avLst/>
          </a:prstGeom>
          <a:solidFill>
            <a:srgbClr val="21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宜</a:t>
            </a:r>
            <a:endParaRPr lang="zh-CN" altLang="en-US" sz="4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59498" y="2221973"/>
            <a:ext cx="3029583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饭前饭后游泳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空腹游泳会影响食欲和消化功能，也会在游泳中发生头昏乏力等意外情况；饱腹游泳亦会影响消化功能，还会产生胃痉挛，甚至呕吐、腹痛现象。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90580" y="1786614"/>
            <a:ext cx="34337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2.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剧烈运动后游泳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剧烈运动后马上游泳，会使心脏加重负担；体温的急剧下降，会使抵抗力减弱，引起感冒、咽喉炎等。 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华文新魏" panose="02010800040101010101" pitchFamily="2" charset="-122"/>
              <a:cs typeface="汉仪晓波折纸体简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25790" y="1135299"/>
            <a:ext cx="3029585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3.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生理期游泳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生理期间游泳，病菌易进入子宫、输卵管等处，引起感染，导致月经不调、经量过多、经期延长。 </a:t>
            </a: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华文新魏" panose="02010800040101010101" pitchFamily="2" charset="-122"/>
              <a:cs typeface="汉仪晓波折纸体简" panose="0002060004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1691" y="815349"/>
            <a:ext cx="5730240" cy="669925"/>
            <a:chOff x="818" y="1070"/>
            <a:chExt cx="9024" cy="1055"/>
          </a:xfrm>
        </p:grpSpPr>
        <p:sp>
          <p:nvSpPr>
            <p:cNvPr id="19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3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养成良好的游泳习惯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606" y="4610745"/>
            <a:ext cx="1957527" cy="1957526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321299" y="815349"/>
            <a:ext cx="774700" cy="774700"/>
          </a:xfrm>
          <a:prstGeom prst="ellipse">
            <a:avLst/>
          </a:prstGeom>
          <a:solidFill>
            <a:srgbClr val="21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忌</a:t>
            </a:r>
            <a:endParaRPr lang="zh-CN" altLang="en-US" sz="4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51253" y="1573560"/>
            <a:ext cx="10315015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4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忌在不熟悉的水域游泳 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在天然水域游泳时，切忌贸然下水。凡水域周围和水下情况复杂的都不宜下水游泳，以免发生意外。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8491" y="3007145"/>
            <a:ext cx="10315015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5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忌长时间曝晒游泳 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长时间曝晒会产生晒斑，或引起急性皮炎，亦称日光灼伤。为防止晒斑的发生，上岸后最好用伞遮阳，或到有树荫的地方休息，或用浴巾在身上保护皮肤，或在身体裸露处涂防晒霜。  </a:t>
            </a:r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8491" y="4935356"/>
            <a:ext cx="7554061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6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忌不做准备活动即游泳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水温通常总比体温低，因此，下水前必须做准备活动，否则易导致身体不适感。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41691" y="815349"/>
            <a:ext cx="5730240" cy="669925"/>
            <a:chOff x="818" y="1070"/>
            <a:chExt cx="9024" cy="1055"/>
          </a:xfrm>
        </p:grpSpPr>
        <p:sp>
          <p:nvSpPr>
            <p:cNvPr id="19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3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养成良好的游泳习惯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36672" y="4611429"/>
            <a:ext cx="1806607" cy="1806606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321299" y="815349"/>
            <a:ext cx="774700" cy="774700"/>
          </a:xfrm>
          <a:prstGeom prst="ellipse">
            <a:avLst/>
          </a:prstGeom>
          <a:solidFill>
            <a:srgbClr val="21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忌</a:t>
            </a:r>
            <a:endParaRPr lang="zh-CN" altLang="en-US" sz="4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158" y="426129"/>
            <a:ext cx="11220900" cy="576160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753237" y="2388198"/>
            <a:ext cx="619439" cy="482570"/>
          </a:xfrm>
          <a:prstGeom prst="roundRect">
            <a:avLst/>
          </a:prstGeom>
          <a:solidFill>
            <a:srgbClr val="78D7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1</a:t>
            </a:r>
          </a:p>
        </p:txBody>
      </p:sp>
      <p:cxnSp>
        <p:nvCxnSpPr>
          <p:cNvPr id="470" name="直接连接符 469"/>
          <p:cNvCxnSpPr/>
          <p:nvPr userDrawn="1"/>
        </p:nvCxnSpPr>
        <p:spPr>
          <a:xfrm>
            <a:off x="1753236" y="2955888"/>
            <a:ext cx="461899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593342" y="2368514"/>
            <a:ext cx="3790316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发生溺水事故的原因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36号-正文宋楷" panose="02000000000000000000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764667" y="3241638"/>
            <a:ext cx="619439" cy="482570"/>
          </a:xfrm>
          <a:prstGeom prst="roundRect">
            <a:avLst/>
          </a:prstGeom>
          <a:solidFill>
            <a:srgbClr val="78D7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2</a:t>
            </a: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764667" y="3809328"/>
            <a:ext cx="461899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604771" y="3221953"/>
            <a:ext cx="3491231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游泳安全措施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36号-正文宋楷" panose="02000000000000000000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753237" y="4065233"/>
            <a:ext cx="619439" cy="482570"/>
          </a:xfrm>
          <a:prstGeom prst="roundRect">
            <a:avLst/>
          </a:prstGeom>
          <a:solidFill>
            <a:srgbClr val="78D7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3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1753236" y="4632923"/>
            <a:ext cx="461899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593342" y="4045549"/>
            <a:ext cx="3491231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安全游泳常识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36号-正文宋楷" panose="02000000000000000000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753237" y="4900258"/>
            <a:ext cx="619439" cy="482570"/>
          </a:xfrm>
          <a:prstGeom prst="roundRect">
            <a:avLst/>
          </a:prstGeom>
          <a:solidFill>
            <a:srgbClr val="78D7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4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1753236" y="5467948"/>
            <a:ext cx="461899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593342" y="4880574"/>
            <a:ext cx="3790316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溺水事故的现场急救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魂36号-正文宋楷" panose="020000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84106" y="1075188"/>
            <a:ext cx="17235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目录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633" y="1827037"/>
            <a:ext cx="3252705" cy="331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2" grpId="0" animBg="1"/>
      <p:bldP spid="14" grpId="0"/>
      <p:bldP spid="15" grpId="0" animBg="1"/>
      <p:bldP spid="17" grpId="0"/>
      <p:bldP spid="18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7256" y="1511831"/>
            <a:ext cx="317396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7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忌有癫痫史游泳 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无论是大发作型或小发作型，在发作时有一瞬间意识失控，如果在游泳中突然诱发，就难遭“灭顶之灾”。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03419" y="4073893"/>
            <a:ext cx="3581581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8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忌高血压患者游泳 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特别是顽固性的高血压，药物难于控制，游泳有诱发中风的潜在危险，应绝对避免。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75382" y="3786638"/>
            <a:ext cx="3330818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9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忌心脏病者游泳 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如先天性心脏病、严重冠心病、风湿性瓣膜病、较严重心律失常等患者，对游泳应“敬而远之”。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93303" y="1107449"/>
            <a:ext cx="3309497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10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忌患中耳炎游泳  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不论是慢性还是急性中耳炎，因水进入发炎的中耳，等于“雪上加霜”，使病情加重，甚至可使颅内感染等。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41691" y="815349"/>
            <a:ext cx="5730240" cy="669925"/>
            <a:chOff x="818" y="1070"/>
            <a:chExt cx="9024" cy="1055"/>
          </a:xfrm>
        </p:grpSpPr>
        <p:sp>
          <p:nvSpPr>
            <p:cNvPr id="20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3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养成良好的游泳习惯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5669" y="4489519"/>
            <a:ext cx="1317331" cy="14216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3206" y="2228659"/>
            <a:ext cx="1180732" cy="12193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5371" y="4456487"/>
            <a:ext cx="1182408" cy="105280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1714" y="2503839"/>
            <a:ext cx="1138213" cy="843377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5321299" y="815349"/>
            <a:ext cx="774700" cy="774700"/>
          </a:xfrm>
          <a:prstGeom prst="ellipse">
            <a:avLst/>
          </a:prstGeom>
          <a:solidFill>
            <a:srgbClr val="21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忌</a:t>
            </a:r>
            <a:endParaRPr lang="zh-CN" altLang="en-US" sz="4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54404" y="1708906"/>
            <a:ext cx="10483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11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忌患急性眼结膜炎游泳 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该病病毒，特别是在游泳池里传染速度之快、范围之广令人吃惊。在该病流行季节即使是健康人，也应避免到游泳池内游泳。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4404" y="3502198"/>
            <a:ext cx="1057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12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忌某些皮肤病游泳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如各个类型的癣，过敏性的皮肤病等，不仅诱发荨麻疹、接触皮炎，而且易加重病情。 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41691" y="815349"/>
            <a:ext cx="5730240" cy="669925"/>
            <a:chOff x="818" y="1070"/>
            <a:chExt cx="9024" cy="1055"/>
          </a:xfrm>
        </p:grpSpPr>
        <p:sp>
          <p:nvSpPr>
            <p:cNvPr id="20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3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养成良好的游泳习惯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5321299" y="815349"/>
            <a:ext cx="774700" cy="774700"/>
          </a:xfrm>
          <a:prstGeom prst="ellipse">
            <a:avLst/>
          </a:prstGeom>
          <a:solidFill>
            <a:srgbClr val="21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忌</a:t>
            </a:r>
            <a:endParaRPr lang="zh-CN" altLang="en-US" sz="4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90905" y="1726528"/>
            <a:ext cx="104831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13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忌酒后游泳 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华文新魏" panose="02010800040101010101" pitchFamily="2" charset="-122"/>
                <a:cs typeface="汉仪晓波折纸体简" panose="00020600040101010101" charset="-122"/>
              </a:rPr>
              <a:t> 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酒后游泳体内储备的葡萄糖大量消耗会出现低血糖。另外，酒精能抑制肝脏正常生理功能，妨碍体内葡萄糖转化及储备，从而发生意外。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90905" y="3419299"/>
            <a:ext cx="10575595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14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.</a:t>
            </a:r>
            <a:r>
              <a:rPr kumimoji="0" sz="2800" b="1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忌忽视泳后卫生  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21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泳后，应即用软质干巾擦去身上水垢，滴上氯霉或硼酸眼药水，擤出鼻腔分泌物。如若耳部进水，可采用“同侧跳”将水排出。之后，再做几节放松体操及肢体按摩或在日光下小憩</a:t>
            </a: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15</a:t>
            </a:r>
            <a:r>
              <a:rPr kumimoji="0" lang="en-US" altLang="zh-C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-</a:t>
            </a:r>
            <a:r>
              <a:rPr kumimoji="0" lang="zh-CN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20分钟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，以避免肌群僵化和疲劳。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41691" y="815349"/>
            <a:ext cx="5730240" cy="669925"/>
            <a:chOff x="818" y="1070"/>
            <a:chExt cx="9024" cy="1055"/>
          </a:xfrm>
        </p:grpSpPr>
        <p:sp>
          <p:nvSpPr>
            <p:cNvPr id="20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3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养成良好的游泳习惯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5321299" y="815349"/>
            <a:ext cx="774700" cy="774700"/>
          </a:xfrm>
          <a:prstGeom prst="ellipse">
            <a:avLst/>
          </a:prstGeom>
          <a:solidFill>
            <a:srgbClr val="21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忌</a:t>
            </a:r>
            <a:endParaRPr lang="zh-CN" altLang="en-US" sz="4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639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643" y="1874986"/>
            <a:ext cx="6087276" cy="279510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29393" y="2168457"/>
            <a:ext cx="5073651" cy="1703705"/>
            <a:chOff x="6460" y="2940"/>
            <a:chExt cx="7990" cy="2683"/>
          </a:xfrm>
        </p:grpSpPr>
        <p:sp>
          <p:nvSpPr>
            <p:cNvPr id="27" name="文本框 26"/>
            <p:cNvSpPr txBox="1"/>
            <p:nvPr/>
          </p:nvSpPr>
          <p:spPr>
            <a:xfrm>
              <a:off x="6460" y="2940"/>
              <a:ext cx="7990" cy="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第四章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013" y="4454"/>
              <a:ext cx="7103" cy="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溺水事故的现场急救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87656" y="4362796"/>
            <a:ext cx="9141460" cy="1325245"/>
            <a:chOff x="5526" y="3219"/>
            <a:chExt cx="14396" cy="2087"/>
          </a:xfrm>
        </p:grpSpPr>
        <p:grpSp>
          <p:nvGrpSpPr>
            <p:cNvPr id="13" name="组合 12"/>
            <p:cNvGrpSpPr/>
            <p:nvPr/>
          </p:nvGrpSpPr>
          <p:grpSpPr>
            <a:xfrm>
              <a:off x="5526" y="3219"/>
              <a:ext cx="14310" cy="1579"/>
              <a:chOff x="3325338" y="1785938"/>
              <a:chExt cx="8817213" cy="1002982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3325338" y="1785938"/>
                <a:ext cx="8817213" cy="10029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+mn-ea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560254" y="2091127"/>
                <a:ext cx="393874" cy="393874"/>
              </a:xfrm>
              <a:prstGeom prst="ellipse">
                <a:avLst/>
              </a:prstGeom>
              <a:solidFill>
                <a:srgbClr val="21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+mn-ea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6669" y="3270"/>
              <a:ext cx="13253" cy="2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buClrTx/>
                <a:buSzTx/>
                <a:buFontTx/>
                <a:buNone/>
                <a:defRPr/>
              </a:pPr>
              <a:r>
                <a:rPr kumimoji="0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C</a:t>
              </a:r>
              <a:r>
                <a:rPr kumimoji="0" lang="en-US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.</a:t>
              </a:r>
              <a:r>
                <a:rPr kumimoji="0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不能呼吸</a:t>
              </a:r>
              <a:r>
                <a:rPr kumimoji="0" sz="2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，手脚没有动作，被水淹没或完全沉于水中，然后开始下沉</a:t>
              </a:r>
              <a:r>
                <a:rPr kumimoji="0" lang="zh-CN" altLang="en-US" sz="2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/>
              </a:r>
              <a:br>
                <a:rPr kumimoji="0" lang="zh-CN" altLang="en-US" sz="2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</a:b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6280" y="787948"/>
            <a:ext cx="5730240" cy="669925"/>
            <a:chOff x="818" y="1070"/>
            <a:chExt cx="9024" cy="1055"/>
          </a:xfrm>
        </p:grpSpPr>
        <p:sp>
          <p:nvSpPr>
            <p:cNvPr id="4" name="圆角矩形 3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4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22" y="1070"/>
              <a:ext cx="7820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溺水发生时的三个阶段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23520" y="3103591"/>
            <a:ext cx="9150985" cy="1486535"/>
            <a:chOff x="5526" y="3219"/>
            <a:chExt cx="14411" cy="2341"/>
          </a:xfrm>
        </p:grpSpPr>
        <p:grpSp>
          <p:nvGrpSpPr>
            <p:cNvPr id="17" name="组合 16"/>
            <p:cNvGrpSpPr/>
            <p:nvPr/>
          </p:nvGrpSpPr>
          <p:grpSpPr>
            <a:xfrm>
              <a:off x="5526" y="3219"/>
              <a:ext cx="14411" cy="1579"/>
              <a:chOff x="3325338" y="1785938"/>
              <a:chExt cx="8879247" cy="100298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3325338" y="1785938"/>
                <a:ext cx="8879247" cy="10029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+mn-ea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560254" y="2091127"/>
                <a:ext cx="393874" cy="393874"/>
              </a:xfrm>
              <a:prstGeom prst="ellipse">
                <a:avLst/>
              </a:prstGeom>
              <a:solidFill>
                <a:srgbClr val="21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+mn-ea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633" y="3379"/>
              <a:ext cx="13304" cy="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buClrTx/>
                <a:buSzTx/>
                <a:buFontTx/>
                <a:buNone/>
                <a:defRPr/>
              </a:pPr>
              <a:r>
                <a:rPr kumimoji="0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B</a:t>
              </a:r>
              <a:r>
                <a:rPr kumimoji="0" lang="en-US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.</a:t>
              </a:r>
              <a:r>
                <a:rPr kumimoji="0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身体由平行游动</a:t>
              </a:r>
              <a:r>
                <a:rPr kumimoji="0" sz="2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，慢慢转为垂直姿态，争取呼吸，手脚不受大脑控制，踢水、划水无效。</a:t>
              </a: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ea typeface="华文新魏" panose="02010800040101010101" pitchFamily="2" charset="-122"/>
                  <a:cs typeface="汉仪晓波折纸体简" panose="00020600040101010101" charset="-122"/>
                </a:rPr>
                <a:t/>
              </a:r>
              <a:b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ea typeface="华文新魏" panose="02010800040101010101" pitchFamily="2" charset="-122"/>
                  <a:cs typeface="汉仪晓波折纸体简" panose="00020600040101010101" charset="-122"/>
                </a:rPr>
              </a:b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ea typeface="华文新魏" panose="02010800040101010101" pitchFamily="2" charset="-122"/>
                  <a:cs typeface="汉仪晓波折纸体简" panose="00020600040101010101" charset="-122"/>
                </a:rPr>
                <a:t/>
              </a:r>
              <a:b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ea typeface="华文新魏" panose="02010800040101010101" pitchFamily="2" charset="-122"/>
                  <a:cs typeface="汉仪晓波折纸体简" panose="00020600040101010101" charset="-122"/>
                </a:rPr>
              </a:b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华文新魏" panose="02010800040101010101" pitchFamily="2" charset="-122"/>
                <a:cs typeface="汉仪晓波折纸体简" panose="00020600040101010101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78131" y="1773903"/>
            <a:ext cx="9096375" cy="1285240"/>
            <a:chOff x="5526" y="3219"/>
            <a:chExt cx="14325" cy="2024"/>
          </a:xfrm>
        </p:grpSpPr>
        <p:grpSp>
          <p:nvGrpSpPr>
            <p:cNvPr id="24" name="组合 23"/>
            <p:cNvGrpSpPr/>
            <p:nvPr/>
          </p:nvGrpSpPr>
          <p:grpSpPr>
            <a:xfrm>
              <a:off x="5526" y="3219"/>
              <a:ext cx="14325" cy="1579"/>
              <a:chOff x="3325338" y="1785938"/>
              <a:chExt cx="8826456" cy="1002982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3325338" y="1785938"/>
                <a:ext cx="8826456" cy="10029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+mn-ea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560254" y="2091127"/>
                <a:ext cx="393874" cy="393874"/>
              </a:xfrm>
              <a:prstGeom prst="ellipse">
                <a:avLst/>
              </a:prstGeom>
              <a:solidFill>
                <a:srgbClr val="21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+mn-ea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609" y="3450"/>
              <a:ext cx="13242" cy="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buClrTx/>
                <a:buSzTx/>
                <a:buFontTx/>
                <a:buNone/>
                <a:defRPr/>
              </a:pPr>
              <a:r>
                <a:rPr kumimoji="0" lang="en-US" altLang="zh-CN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A.</a:t>
              </a:r>
              <a:r>
                <a:rPr kumimoji="0" lang="zh-CN" altLang="en-US" sz="2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溺水</a:t>
              </a:r>
              <a:r>
                <a:rPr kumimoji="0" lang="zh-CN" altLang="en-US" sz="2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晓波折纸体简" panose="00020600040101010101" charset="-122"/>
                </a:rPr>
                <a:t>时，游动中没有前进动力，游动中有时会有呼吸，呼吸开始困难，可能有挥手呼救。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ea typeface="华文新魏" panose="02010800040101010101" pitchFamily="2" charset="-122"/>
                  <a:cs typeface="汉仪晓波折纸体简" panose="00020600040101010101" charset="-122"/>
                </a:rPr>
                <a:t/>
              </a:r>
              <a:b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ea typeface="华文新魏" panose="02010800040101010101" pitchFamily="2" charset="-122"/>
                  <a:cs typeface="汉仪晓波折纸体简" panose="00020600040101010101" charset="-122"/>
                </a:rPr>
              </a:b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华文新魏" panose="02010800040101010101" pitchFamily="2" charset="-122"/>
                <a:cs typeface="汉仪晓波折纸体简" panose="0002060004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929" y="4781552"/>
            <a:ext cx="1885023" cy="18850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22022" y="1725424"/>
            <a:ext cx="103047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出现溺水事故时，要立即呼救，儿童少年不冒然下水营救；同时，迅速拨打急救电话。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55127" y="2483352"/>
            <a:ext cx="7527273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在游泳中遇到溺水事故时，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现场急救刻不容缓，心肺复苏最为重要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。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将溺水者救上岸后，要立即清除口腔、鼻咽腔的呕吐物和泥沙等杂物，保持呼吸通畅；应将其舌头拉出，以免后翻堵塞呼吸道；将溺水者的腹部垫高，使胸及头部下垂，或抱其双腿将腹部放在急救者肩部，做走动或跳动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"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倒水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"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动作。恢复溺水者呼吸是急救成败的关键，应立即进行人工呼吸，可采取口对口或口对鼻的人工呼吸方式，在急救的同时应迅速送往医院救治。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16280" y="787948"/>
            <a:ext cx="5938520" cy="732790"/>
            <a:chOff x="818" y="1070"/>
            <a:chExt cx="9352" cy="1154"/>
          </a:xfrm>
        </p:grpSpPr>
        <p:sp>
          <p:nvSpPr>
            <p:cNvPr id="12" name="圆角矩形 3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4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22" y="1070"/>
              <a:ext cx="8148" cy="1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3200" b="1" smtClean="0">
                  <a:solidFill>
                    <a:srgbClr val="215F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遭遇溺水事故的处理办法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" y="3216154"/>
            <a:ext cx="3488038" cy="20684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10675" y="802421"/>
            <a:ext cx="6257925" cy="669925"/>
            <a:chOff x="818" y="1070"/>
            <a:chExt cx="9855" cy="1055"/>
          </a:xfrm>
        </p:grpSpPr>
        <p:sp>
          <p:nvSpPr>
            <p:cNvPr id="7" name="圆角矩形 6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4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22" y="1070"/>
              <a:ext cx="8651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心肺复苏术操作的基本步骤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87755" y="1563123"/>
            <a:ext cx="31508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A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：畅通呼吸道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2657" y="2189413"/>
            <a:ext cx="34956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拍摇患者并大声询问，手指甲掐压人中穴约五秒，如无反应表示意识丧失。这时应使患者水平仰卧，解开颈部钮扣，注意清除口腔异物，使患者仰头抬颏，用耳贴近口鼻，如未感到有气流或胸部无起伏，则表示已无呼吸。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2638" y="1499623"/>
            <a:ext cx="333359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-40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B ：口 对 口 人 工 呼 吸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82494" y="2145504"/>
            <a:ext cx="35709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在保持患者仰头抬颏前提下，抢救者将患者鼻孔闭紧，用双唇密封包住患者的嘴，做两次全力吹气，同时用眼睛余光观察患者胸部，操作正确应能看到胸部有起伏并感到有气流逸出。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每次吹气间隔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1.5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秒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68453" y="703118"/>
            <a:ext cx="337076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C ：胸外心脏按压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72065" y="1339970"/>
            <a:ext cx="35671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如患者停止心跳，抢救者应握紧拳头，拳眼向上，快速有力猛击患者胸骨正中下段一次。此举有可能使患者心脏复跳，如一次不成功可按上述要求再次扣击一次。如心脏不能复跳，就要通过胸外按压，使心脏和大血管血液产生流动。以维持心、脑等主要器官最低血液需要量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600" y="525412"/>
            <a:ext cx="1083076" cy="10830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33168" y="1799528"/>
            <a:ext cx="48628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1.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患者头、胸处于同水平，最好躺在坚硬平面上。</a:t>
            </a:r>
            <a:b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</a:b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      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2.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按压位置：胸骨中下三分之一交界处。</a:t>
            </a:r>
            <a:b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</a:b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      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3.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下压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3.5-4.5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厘米，按压时手指不得压在胸壁上，以免引起肋骨骨折。上抬时手不离胸，以免移位，垂直按压，以免压力分散。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08328" y="831766"/>
            <a:ext cx="6257925" cy="669925"/>
            <a:chOff x="818" y="1070"/>
            <a:chExt cx="9855" cy="1055"/>
          </a:xfrm>
        </p:grpSpPr>
        <p:sp>
          <p:nvSpPr>
            <p:cNvPr id="7" name="圆角矩形 6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4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22" y="1070"/>
              <a:ext cx="8651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胸外按压应掌握要点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405363" y="976374"/>
            <a:ext cx="51262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4.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按压与放松时间相等，用力均匀，每分钟按压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80-100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次，直至恢复心跳呼吸。</a:t>
            </a:r>
            <a:b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</a:b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     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5.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人工呼吸与胸外按压应同时交替进行。按压与呼吸比例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30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：</a:t>
            </a: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2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。</a:t>
            </a:r>
            <a:b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</a:b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      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zh-CN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6.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人工循环时间因病人年龄、身体状况而定，但对触电、溺水、煤气中毒病人，按压时间要稍长些。</a:t>
            </a: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华文新魏" panose="02010800040101010101" pitchFamily="2" charset="-122"/>
                <a:cs typeface="字魂36号-正文宋楷" panose="02000000000000000000" pitchFamily="2" charset="-122"/>
              </a:rPr>
              <a:t/>
            </a:r>
            <a:b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华文新魏" panose="02010800040101010101" pitchFamily="2" charset="-122"/>
                <a:cs typeface="字魂36号-正文宋楷" panose="02000000000000000000" pitchFamily="2" charset="-122"/>
              </a:rPr>
            </a:b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华文新魏" panose="02010800040101010101" pitchFamily="2" charset="-122"/>
              <a:cs typeface="字魂36号-正文宋楷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0617" y="4728836"/>
            <a:ext cx="1544531" cy="20593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1422400"/>
            <a:ext cx="10972800" cy="4160837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zh-CN" altLang="en-US" sz="28700" smtClean="0">
                <a:solidFill>
                  <a:srgbClr val="215F5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再见</a:t>
            </a:r>
            <a:endParaRPr lang="zh-CN" altLang="en-US" sz="28700">
              <a:solidFill>
                <a:srgbClr val="215F5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2133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643" y="1874986"/>
            <a:ext cx="6087276" cy="279510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709292" y="2301622"/>
            <a:ext cx="5330191" cy="1618615"/>
            <a:chOff x="6460" y="2940"/>
            <a:chExt cx="8394" cy="2549"/>
          </a:xfrm>
        </p:grpSpPr>
        <p:sp>
          <p:nvSpPr>
            <p:cNvPr id="27" name="文本框 26"/>
            <p:cNvSpPr txBox="1"/>
            <p:nvPr/>
          </p:nvSpPr>
          <p:spPr>
            <a:xfrm>
              <a:off x="6460" y="2940"/>
              <a:ext cx="7990" cy="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第一章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217" y="4320"/>
              <a:ext cx="7637" cy="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发生溺水事故的原因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78485" y="781281"/>
            <a:ext cx="5730240" cy="676910"/>
            <a:chOff x="818" y="1070"/>
            <a:chExt cx="9024" cy="1066"/>
          </a:xfrm>
        </p:grpSpPr>
        <p:sp>
          <p:nvSpPr>
            <p:cNvPr id="5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1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22" y="1070"/>
              <a:ext cx="7820" cy="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发生溺水事故的原因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88047" y="4225759"/>
            <a:ext cx="5201285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2.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水中滑倒后，站立不起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7610" y="4875342"/>
            <a:ext cx="95989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水中滑倒往往是浅水区域，也往往是没有游泳技能的小孩，特别是在水库、坡度很大，小孩下水很容易滑倒，一旦滑倒后站立不起，很易溺水。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8047" y="1458191"/>
            <a:ext cx="5201286" cy="59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小心从池边、岸边落入水中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40472" y="2123671"/>
            <a:ext cx="7771131" cy="203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小学生外出春游或秋游中，野外的水库、池塘较多，学生玩耍时看见水中有鱼、蝌蚪、小青蛙等，很自然想去抓，这时很容易发生溺水事故。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/>
            </a:r>
            <a:b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提议：中小学生外出春、秋游时应每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200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名学生配备一名救生员。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920" y="2456755"/>
            <a:ext cx="2590195" cy="22858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8047" y="1832123"/>
            <a:ext cx="746197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3.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身上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的浮具脱离或破裂漏气，沉入水中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7610" y="2570117"/>
            <a:ext cx="632691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市场上所购买的塑料气泡救生圈，千万不要在自然水库区域、池塘、江河湖泊中用来进行救生护具，这种塑料气泡救生圈在水中一旦漏气，后果不堪设想。每年在使用塑料气泡救生圈中，漏气后造成溺水身亡事故的比例非常高。所以千万不要用塑料气泡救生圈来作为救生用具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78485" y="781281"/>
            <a:ext cx="5730240" cy="676910"/>
            <a:chOff x="818" y="1070"/>
            <a:chExt cx="9024" cy="1066"/>
          </a:xfrm>
        </p:grpSpPr>
        <p:sp>
          <p:nvSpPr>
            <p:cNvPr id="14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1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22" y="1070"/>
              <a:ext cx="7820" cy="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发生溺水事故的原因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344">
            <a:off x="7602030" y="2875522"/>
            <a:ext cx="3760652" cy="25071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13335" y="1515114"/>
            <a:ext cx="3513356" cy="460819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华文新魏" panose="02010800040101010101" pitchFamily="2" charset="-122"/>
              <a:cs typeface="字魂36号-正文宋楷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3335" y="1805944"/>
            <a:ext cx="3513356" cy="1384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4.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游泳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技术不佳，在水中遇到意外惊慌失措、动作忙乱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13335" y="3209929"/>
            <a:ext cx="3513356" cy="3293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在游泳过程中由于遇到意外情况或碰撞，心理与精神的压力很大，造成精神恍惚，情绪紧张，加之游泳技术欠佳，遇到情况后反应不过来， 手忙脚乱，这也是溺水常见的事故之一。 </a:t>
            </a:r>
          </a:p>
        </p:txBody>
      </p:sp>
      <p:sp>
        <p:nvSpPr>
          <p:cNvPr id="16" name="矩形 15"/>
          <p:cNvSpPr/>
          <p:nvPr/>
        </p:nvSpPr>
        <p:spPr>
          <a:xfrm>
            <a:off x="7165314" y="1515114"/>
            <a:ext cx="3679191" cy="460819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华文新魏" panose="02010800040101010101" pitchFamily="2" charset="-122"/>
              <a:cs typeface="字魂36号-正文宋楷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65314" y="1805944"/>
            <a:ext cx="3763011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5.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突然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呛水，不会调整呼吸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48240" y="2797179"/>
            <a:ext cx="3513189" cy="369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在饭饱、体能极度疲劳、酗酒后入水游泳，很易出现呛水现象，呛水现象调整不好，会导致非常危险状态，连续呛水，很容易造成停止呼吸，所以饭饱、体能过度疲劳、酒后、非常饥饿者，都不宜入水。</a:t>
            </a:r>
            <a:endParaRPr kumimoji="0" lang="zh-CN" altLang="en-US" sz="2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78485" y="781283"/>
            <a:ext cx="5730240" cy="640080"/>
            <a:chOff x="818" y="1070"/>
            <a:chExt cx="9024" cy="1008"/>
          </a:xfrm>
        </p:grpSpPr>
        <p:sp>
          <p:nvSpPr>
            <p:cNvPr id="21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1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22" y="1070"/>
              <a:ext cx="7820" cy="1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发生溺水事故的原因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472" y="2355278"/>
            <a:ext cx="2135840" cy="2135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43028" y="1706175"/>
            <a:ext cx="5201285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6.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过度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逞强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50270" y="2357543"/>
            <a:ext cx="45742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逞强好胜，过于吹牛，夸口，然而真的下水后，由于过高估计自己的体力和技术，在游泳过程中出现疲劳过度，造成溺水现象时有发生。所以说，外出游泳时正确评估自我能力，游泳时不能逞强好胜，应该量力而为，泳技差者不能到深水处或离岸太远。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78485" y="781283"/>
            <a:ext cx="5730240" cy="640080"/>
            <a:chOff x="818" y="1070"/>
            <a:chExt cx="9024" cy="1008"/>
          </a:xfrm>
        </p:grpSpPr>
        <p:sp>
          <p:nvSpPr>
            <p:cNvPr id="14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1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22" y="1070"/>
              <a:ext cx="7820" cy="1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发生溺水事故的原因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313" y="2005136"/>
            <a:ext cx="3678807" cy="36788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9475" y="1561764"/>
            <a:ext cx="239218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7.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潜水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冒险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7035" y="2262900"/>
            <a:ext cx="50095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在潜水过程中，很容易发生碰撞，头与头的碰撞，或在潜水中碰撞石头，当你在潜水时，岸边有人跳水，也很容易造成头与头的碰撞。潜水时，水下压力很大，耳膜很容易压坏，每潜入深度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10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米就有一个大气压，当你想浮出水面时，若浮出水面的上浮速度太快，会造成肺部爆炸。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33040" y="988440"/>
            <a:ext cx="342518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8.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被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溺水者紧抱不放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73627" y="1711917"/>
            <a:ext cx="41783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当游泳者溺水时，在他身边的无论是物体还是游泳者，他都会拼命地抓住不放，同时游泳者也会被溺水者紧紧抓住不放，一个没有掌握救生技术的游泳者，不知如何解脱，所以平时应学习或掌握救生知识，以便随时救己救人。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78485" y="781283"/>
            <a:ext cx="5730240" cy="640080"/>
            <a:chOff x="818" y="1070"/>
            <a:chExt cx="9024" cy="1008"/>
          </a:xfrm>
        </p:grpSpPr>
        <p:sp>
          <p:nvSpPr>
            <p:cNvPr id="14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1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22" y="1070"/>
              <a:ext cx="7820" cy="1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发生溺水事故的原因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550" y="2523207"/>
            <a:ext cx="2507896" cy="25078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59" y="-11604"/>
            <a:ext cx="12287317" cy="6869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7398" y="1401219"/>
            <a:ext cx="68089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9.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游泳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场所设施不良造成的危害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9627" y="1928573"/>
            <a:ext cx="104473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rPr>
              <a:t>开放的游泳场所必须要配备各种救生器材，救生器材有救生杆、救生圈、救生球、救生板等救生用具，另外还准备颈套、呼吸器等救生用品。开放的场所内有游泳安全须知、游泳安全宣传栏、标语、警示牌、广播、医护室，形成良好的水上安全活动环境。</a:t>
            </a: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汉仪晓波折纸体简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4698" y="3620729"/>
            <a:ext cx="575500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10.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嬉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水时，被人按压，造成危害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9625" y="4244709"/>
            <a:ext cx="109073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汉仪晓波折纸体简" panose="00020600040101010101" charset="-122"/>
              </a:rPr>
              <a:t>小学生外出游泳时碰到同学，相互进行嬉水，双方进行按压闭水。按压时间过长，导致吸氧量不足，这时需要大量吸氧，但在最需要吸氧时还被别人按压在水底，此时在水底无法屏气的学生开始在水下吸最大量的氧，但学生吸的并不是氧气而是水，他的后果是非常严重的，吸水后开始呛水，严重的造成七孔流血，内血管破裂，肺爆炸，停止呼吸，停止脉博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78485" y="781283"/>
            <a:ext cx="5730240" cy="640080"/>
            <a:chOff x="818" y="1070"/>
            <a:chExt cx="9024" cy="1008"/>
          </a:xfrm>
        </p:grpSpPr>
        <p:sp>
          <p:nvSpPr>
            <p:cNvPr id="15" name="圆角矩形 4"/>
            <p:cNvSpPr/>
            <p:nvPr/>
          </p:nvSpPr>
          <p:spPr>
            <a:xfrm>
              <a:off x="818" y="1150"/>
              <a:ext cx="975" cy="760"/>
            </a:xfrm>
            <a:prstGeom prst="roundRect">
              <a:avLst/>
            </a:prstGeom>
            <a:solidFill>
              <a:srgbClr val="215F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华文新魏" panose="02010800040101010101" pitchFamily="2" charset="-122"/>
                  <a:cs typeface="字魂36号-正文宋楷" panose="02000000000000000000" pitchFamily="2" charset="-122"/>
                </a:rPr>
                <a:t>1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22" y="1070"/>
              <a:ext cx="7820" cy="1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15F5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字魂36号-正文宋楷" panose="02000000000000000000" pitchFamily="2" charset="-122"/>
                </a:rPr>
                <a:t>发生溺水事故的原因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1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36号-正文宋楷" panose="02000000000000000000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066" y="325277"/>
            <a:ext cx="1634601" cy="2179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I2MDdmMzdlN2ZjNjNkNzI1NWRjNjQzY2M3ODRlNDYifQ=="/>
  <p:tag name="KSO_WPP_MARK_KEY" val="4de5f69b-a0ab-4ac1-8919-bb1ad334946f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字魂36号-正文宋楷"/>
        <a:ea typeface="思源黑体 CN Bold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字魂36号-正文宋楷"/>
        <a:ea typeface="思源黑体 CN Bold"/>
        <a:cs typeface="Arial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2761</Words>
  <Application>Microsoft Office PowerPoint</Application>
  <PresentationFormat>宽屏</PresentationFormat>
  <Paragraphs>193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阿里巴巴普惠体</vt:lpstr>
      <vt:lpstr>汉仪晓波折纸体简</vt:lpstr>
      <vt:lpstr>华文行楷</vt:lpstr>
      <vt:lpstr>华文新魏</vt:lpstr>
      <vt:lpstr>思源黑体 CN Bold</vt:lpstr>
      <vt:lpstr>宋体</vt:lpstr>
      <vt:lpstr>微软雅黑</vt:lpstr>
      <vt:lpstr>印品招牌体 中黑（非商用）</vt:lpstr>
      <vt:lpstr>字魂36号-正文宋楷</vt:lpstr>
      <vt:lpstr>字魂59号-创粗黑</vt:lpstr>
      <vt:lpstr>Arial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再见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2023-08-10T12:08:03Z</cp:lastPrinted>
  <dcterms:created xsi:type="dcterms:W3CDTF">2023-08-10T12:08:03Z</dcterms:created>
  <dcterms:modified xsi:type="dcterms:W3CDTF">2024-03-27T03:12:29Z</dcterms:modified>
</cp:coreProperties>
</file>