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61" r:id="rId4"/>
    <p:sldId id="262" r:id="rId5"/>
    <p:sldId id="263" r:id="rId6"/>
    <p:sldId id="264" r:id="rId7"/>
    <p:sldId id="265" r:id="rId8"/>
    <p:sldId id="266" r:id="rId9"/>
    <p:sldId id="267" r:id="rId10"/>
    <p:sldId id="268" r:id="rId12"/>
    <p:sldId id="270" r:id="rId13"/>
    <p:sldId id="295" r:id="rId14"/>
    <p:sldId id="297" r:id="rId15"/>
    <p:sldId id="296" r:id="rId16"/>
    <p:sldId id="298" r:id="rId17"/>
    <p:sldId id="272" r:id="rId18"/>
    <p:sldId id="311" r:id="rId19"/>
    <p:sldId id="273" r:id="rId20"/>
    <p:sldId id="274" r:id="rId21"/>
    <p:sldId id="312" r:id="rId22"/>
    <p:sldId id="282" r:id="rId23"/>
    <p:sldId id="286" r:id="rId24"/>
    <p:sldId id="31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子涵" initials="王" lastIdx="1" clrIdx="0"/>
  <p:cmAuthor id="2" name="rebacca" initials="r" lastIdx="0" clrIdx="1"/>
  <p:cmAuthor id="3" name="Windows 用户" initials="W" lastIdx="8" clrIdx="0"/>
  <p:cmAuthor id="4" name="微软用户" initials="微" lastIdx="1" clrIdx="0"/>
  <p:cmAuthor id="5" name="新课标第一网" initials="新" lastIdx="2" clrIdx="0"/>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CECEC"/>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5140C1-2D8E-4A9B-93E0-B4EEE70D0AE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svg"/><Relationship Id="rId5" Type="http://schemas.openxmlformats.org/officeDocument/2006/relationships/image" Target="../media/image10.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5" Type="http://schemas.openxmlformats.org/officeDocument/2006/relationships/slideLayout" Target="../slideLayouts/slideLayout2.xml"/><Relationship Id="rId14" Type="http://schemas.openxmlformats.org/officeDocument/2006/relationships/image" Target="../media/image1.svg"/><Relationship Id="rId13" Type="http://schemas.openxmlformats.org/officeDocument/2006/relationships/image" Target="../media/image10.png"/><Relationship Id="rId12" Type="http://schemas.openxmlformats.org/officeDocument/2006/relationships/image" Target="../media/image11.png"/><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3" Type="http://schemas.openxmlformats.org/officeDocument/2006/relationships/slideLayout" Target="../slideLayouts/slideLayout2.xml"/><Relationship Id="rId12" Type="http://schemas.openxmlformats.org/officeDocument/2006/relationships/image" Target="../media/image1.svg"/><Relationship Id="rId11" Type="http://schemas.openxmlformats.org/officeDocument/2006/relationships/image" Target="../media/image10.png"/><Relationship Id="rId10" Type="http://schemas.openxmlformats.org/officeDocument/2006/relationships/tags" Target="../tags/tag2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43585" y="264160"/>
            <a:ext cx="1070483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cs typeface="微软雅黑" panose="020B0503020204020204" charset="-122"/>
              </a:rPr>
              <a:t>第</a:t>
            </a:r>
            <a:r>
              <a:rPr lang="en-US" altLang="zh-CN" sz="4400" b="1">
                <a:latin typeface="微软雅黑" panose="020B0503020204020204" charset="-122"/>
                <a:ea typeface="微软雅黑" panose="020B0503020204020204" charset="-122"/>
                <a:cs typeface="微软雅黑" panose="020B0503020204020204" charset="-122"/>
              </a:rPr>
              <a:t>12</a:t>
            </a:r>
            <a:r>
              <a:rPr lang="zh-CN" altLang="en-US" sz="4400" b="1">
                <a:latin typeface="微软雅黑" panose="020B0503020204020204" charset="-122"/>
                <a:ea typeface="微软雅黑" panose="020B0503020204020204" charset="-122"/>
                <a:cs typeface="微软雅黑" panose="020B0503020204020204" charset="-122"/>
              </a:rPr>
              <a:t>课</a:t>
            </a:r>
            <a:r>
              <a:rPr lang="en-US" altLang="zh-CN" sz="4400" b="1">
                <a:latin typeface="微软雅黑" panose="020B0503020204020204" charset="-122"/>
                <a:ea typeface="微软雅黑" panose="020B0503020204020204" charset="-122"/>
                <a:cs typeface="微软雅黑" panose="020B0503020204020204" charset="-122"/>
              </a:rPr>
              <a:t>  </a:t>
            </a:r>
            <a:r>
              <a:rPr lang="zh-CN" altLang="en-US" sz="4400" b="1">
                <a:latin typeface="微软雅黑" panose="020B0503020204020204" charset="-122"/>
                <a:ea typeface="微软雅黑" panose="020B0503020204020204" charset="-122"/>
                <a:cs typeface="微软雅黑" panose="020B0503020204020204" charset="-122"/>
              </a:rPr>
              <a:t>近代西方</a:t>
            </a:r>
            <a:r>
              <a:rPr lang="zh-CN" altLang="en-US" sz="4400" b="1">
                <a:solidFill>
                  <a:srgbClr val="FF0000"/>
                </a:solidFill>
                <a:latin typeface="微软雅黑" panose="020B0503020204020204" charset="-122"/>
                <a:ea typeface="微软雅黑" panose="020B0503020204020204" charset="-122"/>
                <a:cs typeface="微软雅黑" panose="020B0503020204020204" charset="-122"/>
              </a:rPr>
              <a:t>民族国家</a:t>
            </a:r>
            <a:r>
              <a:rPr lang="zh-CN" altLang="en-US" sz="4400" b="1">
                <a:latin typeface="微软雅黑" panose="020B0503020204020204" charset="-122"/>
                <a:ea typeface="微软雅黑" panose="020B0503020204020204" charset="-122"/>
                <a:cs typeface="微软雅黑" panose="020B0503020204020204" charset="-122"/>
              </a:rPr>
              <a:t>与</a:t>
            </a:r>
            <a:r>
              <a:rPr lang="zh-CN" altLang="en-US" sz="4400" b="1">
                <a:solidFill>
                  <a:schemeClr val="accent5"/>
                </a:solidFill>
                <a:latin typeface="微软雅黑" panose="020B0503020204020204" charset="-122"/>
                <a:ea typeface="微软雅黑" panose="020B0503020204020204" charset="-122"/>
                <a:cs typeface="微软雅黑" panose="020B0503020204020204" charset="-122"/>
              </a:rPr>
              <a:t>国际法</a:t>
            </a:r>
            <a:r>
              <a:rPr lang="zh-CN" altLang="en-US" sz="4400" b="1">
                <a:latin typeface="微软雅黑" panose="020B0503020204020204" charset="-122"/>
                <a:ea typeface="微软雅黑" panose="020B0503020204020204" charset="-122"/>
                <a:cs typeface="微软雅黑" panose="020B0503020204020204" charset="-122"/>
              </a:rPr>
              <a:t>的发展</a:t>
            </a:r>
            <a:endParaRPr lang="zh-CN" altLang="en-US" sz="4400" b="1">
              <a:latin typeface="微软雅黑" panose="020B0503020204020204" charset="-122"/>
              <a:ea typeface="微软雅黑" panose="020B0503020204020204" charset="-122"/>
              <a:cs typeface="微软雅黑" panose="020B0503020204020204" charset="-122"/>
            </a:endParaRPr>
          </a:p>
        </p:txBody>
      </p:sp>
      <p:cxnSp>
        <p:nvCxnSpPr>
          <p:cNvPr id="5" name="直接箭头连接符 4"/>
          <p:cNvCxnSpPr/>
          <p:nvPr/>
        </p:nvCxnSpPr>
        <p:spPr>
          <a:xfrm flipV="1">
            <a:off x="237490" y="4284980"/>
            <a:ext cx="11243310" cy="190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86410"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63195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21945" y="4555490"/>
            <a:ext cx="544195" cy="1014730"/>
          </a:xfrm>
          <a:prstGeom prst="rect">
            <a:avLst/>
          </a:prstGeom>
          <a:noFill/>
        </p:spPr>
        <p:txBody>
          <a:bodyPr wrap="square" rtlCol="0">
            <a:spAutoFit/>
          </a:bodyPr>
          <a:p>
            <a:pPr algn="ctr"/>
            <a:r>
              <a:rPr lang="en-US" sz="2000"/>
              <a:t>16</a:t>
            </a:r>
            <a:r>
              <a:rPr lang="zh-CN" altLang="en-US" sz="2000"/>
              <a:t>世纪</a:t>
            </a:r>
            <a:endParaRPr lang="zh-CN" altLang="en-US" sz="2000"/>
          </a:p>
        </p:txBody>
      </p:sp>
      <p:cxnSp>
        <p:nvCxnSpPr>
          <p:cNvPr id="10" name="直接箭头连接符 9"/>
          <p:cNvCxnSpPr/>
          <p:nvPr/>
        </p:nvCxnSpPr>
        <p:spPr>
          <a:xfrm flipH="1" flipV="1">
            <a:off x="1722755" y="3503295"/>
            <a:ext cx="16510" cy="46990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33780" y="2796540"/>
            <a:ext cx="1413510" cy="706755"/>
          </a:xfrm>
          <a:prstGeom prst="rect">
            <a:avLst/>
          </a:prstGeom>
          <a:noFill/>
        </p:spPr>
        <p:txBody>
          <a:bodyPr wrap="square" rtlCol="0">
            <a:spAutoFit/>
          </a:bodyPr>
          <a:p>
            <a:pPr algn="ctr"/>
            <a:r>
              <a:rPr lang="zh-CN" altLang="en-US" sz="2000"/>
              <a:t>《战争与和平法》</a:t>
            </a:r>
            <a:endParaRPr lang="zh-CN" altLang="en-US" sz="2000"/>
          </a:p>
        </p:txBody>
      </p:sp>
      <p:sp>
        <p:nvSpPr>
          <p:cNvPr id="12" name="椭圆 11"/>
          <p:cNvSpPr/>
          <p:nvPr/>
        </p:nvSpPr>
        <p:spPr>
          <a:xfrm>
            <a:off x="302641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箭头连接符 13"/>
          <p:cNvCxnSpPr/>
          <p:nvPr/>
        </p:nvCxnSpPr>
        <p:spPr>
          <a:xfrm flipV="1">
            <a:off x="3133725" y="3578225"/>
            <a:ext cx="1905" cy="39497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05555" y="3179445"/>
            <a:ext cx="1517015" cy="398780"/>
          </a:xfrm>
          <a:prstGeom prst="rect">
            <a:avLst/>
          </a:prstGeom>
          <a:noFill/>
        </p:spPr>
        <p:txBody>
          <a:bodyPr wrap="square" rtlCol="0">
            <a:spAutoFit/>
          </a:bodyPr>
          <a:p>
            <a:pPr algn="ctr"/>
            <a:r>
              <a:rPr lang="zh-CN" altLang="en-US" sz="2000"/>
              <a:t>维也纳体系</a:t>
            </a:r>
            <a:endParaRPr lang="zh-CN" altLang="en-US" sz="2000"/>
          </a:p>
        </p:txBody>
      </p:sp>
      <p:sp>
        <p:nvSpPr>
          <p:cNvPr id="17" name="椭圆 16"/>
          <p:cNvSpPr/>
          <p:nvPr/>
        </p:nvSpPr>
        <p:spPr>
          <a:xfrm>
            <a:off x="4391025"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2447290" y="2796540"/>
            <a:ext cx="1517015" cy="706755"/>
          </a:xfrm>
          <a:prstGeom prst="rect">
            <a:avLst/>
          </a:prstGeom>
          <a:noFill/>
        </p:spPr>
        <p:txBody>
          <a:bodyPr wrap="square" rtlCol="0">
            <a:spAutoFit/>
          </a:bodyPr>
          <a:p>
            <a:pPr algn="ctr"/>
            <a:r>
              <a:rPr lang="zh-CN" altLang="en-US" sz="2000"/>
              <a:t>《威斯特伐利亚条约》</a:t>
            </a:r>
            <a:endParaRPr lang="zh-CN" altLang="en-US" sz="2000"/>
          </a:p>
        </p:txBody>
      </p:sp>
      <p:cxnSp>
        <p:nvCxnSpPr>
          <p:cNvPr id="22" name="直接箭头连接符 21"/>
          <p:cNvCxnSpPr/>
          <p:nvPr/>
        </p:nvCxnSpPr>
        <p:spPr>
          <a:xfrm flipV="1">
            <a:off x="4498975" y="3631565"/>
            <a:ext cx="6350" cy="45656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766435" y="3229610"/>
            <a:ext cx="1517015" cy="398780"/>
          </a:xfrm>
          <a:prstGeom prst="rect">
            <a:avLst/>
          </a:prstGeom>
          <a:noFill/>
        </p:spPr>
        <p:txBody>
          <a:bodyPr wrap="square" rtlCol="0">
            <a:spAutoFit/>
          </a:bodyPr>
          <a:p>
            <a:pPr algn="ctr"/>
            <a:r>
              <a:rPr lang="zh-CN" altLang="en-US" sz="2000"/>
              <a:t>国联</a:t>
            </a:r>
            <a:endParaRPr lang="zh-CN" altLang="en-US" sz="2000"/>
          </a:p>
        </p:txBody>
      </p:sp>
      <p:sp>
        <p:nvSpPr>
          <p:cNvPr id="25" name="椭圆 24"/>
          <p:cNvSpPr/>
          <p:nvPr/>
        </p:nvSpPr>
        <p:spPr>
          <a:xfrm>
            <a:off x="642874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9" name="直接箭头连接符 28"/>
          <p:cNvCxnSpPr/>
          <p:nvPr/>
        </p:nvCxnSpPr>
        <p:spPr>
          <a:xfrm flipH="1" flipV="1">
            <a:off x="6592570" y="3653155"/>
            <a:ext cx="8890" cy="43497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176895" y="2946400"/>
            <a:ext cx="1376045" cy="706755"/>
          </a:xfrm>
          <a:prstGeom prst="rect">
            <a:avLst/>
          </a:prstGeom>
          <a:noFill/>
        </p:spPr>
        <p:txBody>
          <a:bodyPr wrap="square" rtlCol="0">
            <a:spAutoFit/>
          </a:bodyPr>
          <a:p>
            <a:pPr algn="ctr"/>
            <a:r>
              <a:rPr lang="zh-CN" altLang="en-US" sz="2000"/>
              <a:t>《联合国宪章》</a:t>
            </a:r>
            <a:endParaRPr lang="zh-CN" altLang="en-US" sz="2000"/>
          </a:p>
        </p:txBody>
      </p:sp>
      <p:sp>
        <p:nvSpPr>
          <p:cNvPr id="32" name="椭圆 31"/>
          <p:cNvSpPr/>
          <p:nvPr/>
        </p:nvSpPr>
        <p:spPr>
          <a:xfrm>
            <a:off x="7627620"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4" name="直接箭头连接符 33"/>
          <p:cNvCxnSpPr>
            <a:endCxn id="35" idx="2"/>
          </p:cNvCxnSpPr>
          <p:nvPr/>
        </p:nvCxnSpPr>
        <p:spPr>
          <a:xfrm flipV="1">
            <a:off x="7735570" y="3589020"/>
            <a:ext cx="1905" cy="49911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978650" y="3190240"/>
            <a:ext cx="1517015" cy="398780"/>
          </a:xfrm>
          <a:prstGeom prst="rect">
            <a:avLst/>
          </a:prstGeom>
          <a:noFill/>
        </p:spPr>
        <p:txBody>
          <a:bodyPr wrap="square" rtlCol="0">
            <a:spAutoFit/>
          </a:bodyPr>
          <a:p>
            <a:pPr algn="ctr"/>
            <a:r>
              <a:rPr lang="zh-CN" altLang="en-US" sz="2000"/>
              <a:t>非战公约</a:t>
            </a:r>
            <a:endParaRPr lang="zh-CN" altLang="en-US" sz="2000"/>
          </a:p>
        </p:txBody>
      </p:sp>
      <p:sp>
        <p:nvSpPr>
          <p:cNvPr id="36" name="椭圆 35"/>
          <p:cNvSpPr/>
          <p:nvPr/>
        </p:nvSpPr>
        <p:spPr>
          <a:xfrm>
            <a:off x="868807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957961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flipH="1" flipV="1">
            <a:off x="8787130" y="3674110"/>
            <a:ext cx="8890" cy="41402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flipV="1">
            <a:off x="9675495" y="3674110"/>
            <a:ext cx="12065" cy="41402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9276080" y="2946400"/>
            <a:ext cx="896620" cy="706755"/>
          </a:xfrm>
          <a:prstGeom prst="rect">
            <a:avLst/>
          </a:prstGeom>
          <a:noFill/>
        </p:spPr>
        <p:txBody>
          <a:bodyPr wrap="square" rtlCol="0">
            <a:spAutoFit/>
          </a:bodyPr>
          <a:p>
            <a:pPr algn="ctr"/>
            <a:r>
              <a:rPr lang="zh-CN" altLang="en-US" sz="2000"/>
              <a:t>国际法院</a:t>
            </a:r>
            <a:endParaRPr lang="zh-CN" altLang="en-US" sz="2000"/>
          </a:p>
        </p:txBody>
      </p:sp>
      <p:sp>
        <p:nvSpPr>
          <p:cNvPr id="45" name="文本框 44"/>
          <p:cNvSpPr txBox="1"/>
          <p:nvPr/>
        </p:nvSpPr>
        <p:spPr>
          <a:xfrm>
            <a:off x="1344930" y="4555490"/>
            <a:ext cx="790575" cy="398780"/>
          </a:xfrm>
          <a:prstGeom prst="rect">
            <a:avLst/>
          </a:prstGeom>
          <a:noFill/>
        </p:spPr>
        <p:txBody>
          <a:bodyPr wrap="square" rtlCol="0">
            <a:spAutoFit/>
          </a:bodyPr>
          <a:p>
            <a:pPr algn="ctr"/>
            <a:r>
              <a:rPr lang="en-US" sz="2000"/>
              <a:t>1625</a:t>
            </a:r>
            <a:endParaRPr lang="en-US" sz="2000"/>
          </a:p>
        </p:txBody>
      </p:sp>
      <p:sp>
        <p:nvSpPr>
          <p:cNvPr id="46" name="文本框 45"/>
          <p:cNvSpPr txBox="1"/>
          <p:nvPr/>
        </p:nvSpPr>
        <p:spPr>
          <a:xfrm>
            <a:off x="2711450" y="4555490"/>
            <a:ext cx="845185" cy="398780"/>
          </a:xfrm>
          <a:prstGeom prst="rect">
            <a:avLst/>
          </a:prstGeom>
          <a:noFill/>
        </p:spPr>
        <p:txBody>
          <a:bodyPr wrap="square" rtlCol="0">
            <a:spAutoFit/>
          </a:bodyPr>
          <a:p>
            <a:pPr algn="ctr"/>
            <a:r>
              <a:rPr lang="en-US" sz="2000"/>
              <a:t>1648</a:t>
            </a:r>
            <a:endParaRPr lang="en-US" sz="2000"/>
          </a:p>
        </p:txBody>
      </p:sp>
      <p:sp>
        <p:nvSpPr>
          <p:cNvPr id="47" name="文本框 46"/>
          <p:cNvSpPr txBox="1"/>
          <p:nvPr/>
        </p:nvSpPr>
        <p:spPr>
          <a:xfrm>
            <a:off x="4178935" y="4555490"/>
            <a:ext cx="769620" cy="398780"/>
          </a:xfrm>
          <a:prstGeom prst="rect">
            <a:avLst/>
          </a:prstGeom>
          <a:noFill/>
        </p:spPr>
        <p:txBody>
          <a:bodyPr wrap="square" rtlCol="0">
            <a:spAutoFit/>
          </a:bodyPr>
          <a:p>
            <a:pPr algn="ctr"/>
            <a:r>
              <a:rPr lang="en-US" sz="2000"/>
              <a:t>1815</a:t>
            </a:r>
            <a:endParaRPr lang="en-US" sz="2000"/>
          </a:p>
        </p:txBody>
      </p:sp>
      <p:sp>
        <p:nvSpPr>
          <p:cNvPr id="48" name="文本框 47"/>
          <p:cNvSpPr txBox="1"/>
          <p:nvPr/>
        </p:nvSpPr>
        <p:spPr>
          <a:xfrm>
            <a:off x="6002655" y="4555490"/>
            <a:ext cx="1197610" cy="398780"/>
          </a:xfrm>
          <a:prstGeom prst="rect">
            <a:avLst/>
          </a:prstGeom>
          <a:noFill/>
        </p:spPr>
        <p:txBody>
          <a:bodyPr wrap="square" rtlCol="0">
            <a:spAutoFit/>
          </a:bodyPr>
          <a:p>
            <a:pPr algn="ctr"/>
            <a:r>
              <a:rPr lang="en-US" sz="2000"/>
              <a:t>1920</a:t>
            </a:r>
            <a:endParaRPr lang="en-US" sz="2000"/>
          </a:p>
        </p:txBody>
      </p:sp>
      <p:sp>
        <p:nvSpPr>
          <p:cNvPr id="50" name="文本框 49"/>
          <p:cNvSpPr txBox="1"/>
          <p:nvPr/>
        </p:nvSpPr>
        <p:spPr>
          <a:xfrm>
            <a:off x="7283450" y="4555490"/>
            <a:ext cx="904240" cy="398780"/>
          </a:xfrm>
          <a:prstGeom prst="rect">
            <a:avLst/>
          </a:prstGeom>
          <a:noFill/>
        </p:spPr>
        <p:txBody>
          <a:bodyPr wrap="square" rtlCol="0">
            <a:spAutoFit/>
          </a:bodyPr>
          <a:p>
            <a:pPr algn="ctr"/>
            <a:r>
              <a:rPr lang="en-US" sz="2000"/>
              <a:t>1928</a:t>
            </a:r>
            <a:endParaRPr lang="en-US" sz="2000"/>
          </a:p>
        </p:txBody>
      </p:sp>
      <p:sp>
        <p:nvSpPr>
          <p:cNvPr id="51" name="文本框 50"/>
          <p:cNvSpPr txBox="1"/>
          <p:nvPr/>
        </p:nvSpPr>
        <p:spPr>
          <a:xfrm>
            <a:off x="8453755" y="4555490"/>
            <a:ext cx="822325" cy="398780"/>
          </a:xfrm>
          <a:prstGeom prst="rect">
            <a:avLst/>
          </a:prstGeom>
          <a:noFill/>
        </p:spPr>
        <p:txBody>
          <a:bodyPr wrap="square" rtlCol="0">
            <a:spAutoFit/>
          </a:bodyPr>
          <a:p>
            <a:pPr algn="ctr"/>
            <a:r>
              <a:rPr lang="en-US" sz="2000"/>
              <a:t>1945</a:t>
            </a:r>
            <a:endParaRPr lang="en-US" sz="2000"/>
          </a:p>
        </p:txBody>
      </p:sp>
      <p:sp>
        <p:nvSpPr>
          <p:cNvPr id="52" name="文本框 51"/>
          <p:cNvSpPr txBox="1"/>
          <p:nvPr/>
        </p:nvSpPr>
        <p:spPr>
          <a:xfrm>
            <a:off x="9072880" y="4555490"/>
            <a:ext cx="1229360" cy="398780"/>
          </a:xfrm>
          <a:prstGeom prst="rect">
            <a:avLst/>
          </a:prstGeom>
          <a:noFill/>
        </p:spPr>
        <p:txBody>
          <a:bodyPr wrap="square" rtlCol="0">
            <a:spAutoFit/>
          </a:bodyPr>
          <a:p>
            <a:pPr algn="ctr"/>
            <a:r>
              <a:rPr lang="en-US" sz="2000"/>
              <a:t>1946</a:t>
            </a:r>
            <a:endParaRPr lang="en-US" sz="2000"/>
          </a:p>
        </p:txBody>
      </p:sp>
      <p:sp>
        <p:nvSpPr>
          <p:cNvPr id="9" name="文本框 8"/>
          <p:cNvSpPr txBox="1"/>
          <p:nvPr/>
        </p:nvSpPr>
        <p:spPr>
          <a:xfrm>
            <a:off x="1337310" y="4954270"/>
            <a:ext cx="995680" cy="1014730"/>
          </a:xfrm>
          <a:prstGeom prst="rect">
            <a:avLst/>
          </a:prstGeom>
          <a:noFill/>
          <a:ln w="12700" cmpd="sng">
            <a:solidFill>
              <a:schemeClr val="accent1">
                <a:shade val="50000"/>
              </a:schemeClr>
            </a:solidFill>
            <a:prstDash val="solid"/>
          </a:ln>
        </p:spPr>
        <p:txBody>
          <a:bodyPr wrap="square" rtlCol="0">
            <a:spAutoFit/>
          </a:bodyPr>
          <a:p>
            <a:pPr algn="ctr"/>
            <a:r>
              <a:rPr lang="zh-CN" sz="2000" b="1"/>
              <a:t>奠定</a:t>
            </a:r>
            <a:endParaRPr lang="zh-CN" sz="2000" b="1"/>
          </a:p>
          <a:p>
            <a:pPr algn="ctr"/>
            <a:r>
              <a:rPr lang="zh-CN" sz="2000" b="1"/>
              <a:t>国际法</a:t>
            </a:r>
            <a:endParaRPr lang="zh-CN" sz="2000" b="1"/>
          </a:p>
          <a:p>
            <a:pPr algn="ctr"/>
            <a:r>
              <a:rPr lang="zh-CN" sz="2000" b="1">
                <a:solidFill>
                  <a:schemeClr val="accent5"/>
                </a:solidFill>
              </a:rPr>
              <a:t>基础</a:t>
            </a:r>
            <a:endParaRPr lang="zh-CN" sz="2000" b="1">
              <a:solidFill>
                <a:schemeClr val="accent5"/>
              </a:solidFill>
            </a:endParaRPr>
          </a:p>
        </p:txBody>
      </p:sp>
      <p:sp>
        <p:nvSpPr>
          <p:cNvPr id="54" name="文本框 53"/>
          <p:cNvSpPr txBox="1"/>
          <p:nvPr/>
        </p:nvSpPr>
        <p:spPr>
          <a:xfrm>
            <a:off x="321310" y="1276985"/>
            <a:ext cx="5680710" cy="398780"/>
          </a:xfrm>
          <a:prstGeom prst="rect">
            <a:avLst/>
          </a:prstGeom>
          <a:noFill/>
          <a:ln w="12700" cmpd="sng">
            <a:solidFill>
              <a:schemeClr val="tx1"/>
            </a:solidFill>
            <a:prstDash val="solid"/>
          </a:ln>
        </p:spPr>
        <p:txBody>
          <a:bodyPr wrap="square" rtlCol="0">
            <a:spAutoFit/>
          </a:bodyPr>
          <a:p>
            <a:pPr algn="ctr"/>
            <a:r>
              <a:rPr lang="en-US" altLang="zh-CN" sz="2000" b="1">
                <a:solidFill>
                  <a:schemeClr val="accent2"/>
                </a:solidFill>
              </a:rPr>
              <a:t>16-19</a:t>
            </a:r>
            <a:r>
              <a:rPr lang="zh-CN" altLang="en-US" sz="2000" b="1">
                <a:solidFill>
                  <a:schemeClr val="accent2"/>
                </a:solidFill>
              </a:rPr>
              <a:t>世纪，西方从专制王权国家发展为</a:t>
            </a:r>
            <a:r>
              <a:rPr lang="zh-CN" altLang="en-US" sz="2000" b="1">
                <a:solidFill>
                  <a:schemeClr val="accent2"/>
                </a:solidFill>
                <a:sym typeface="+mn-ea"/>
              </a:rPr>
              <a:t>民族国家</a:t>
            </a:r>
            <a:endParaRPr lang="zh-CN" altLang="en-US" sz="2000" b="1">
              <a:solidFill>
                <a:schemeClr val="accent2"/>
              </a:solidFill>
              <a:sym typeface="+mn-ea"/>
            </a:endParaRPr>
          </a:p>
        </p:txBody>
      </p:sp>
      <p:sp>
        <p:nvSpPr>
          <p:cNvPr id="13" name="文本框 12"/>
          <p:cNvSpPr txBox="1"/>
          <p:nvPr/>
        </p:nvSpPr>
        <p:spPr>
          <a:xfrm>
            <a:off x="4008120" y="4954270"/>
            <a:ext cx="1228725" cy="706755"/>
          </a:xfrm>
          <a:prstGeom prst="rect">
            <a:avLst/>
          </a:prstGeom>
          <a:noFill/>
          <a:ln w="12700" cmpd="sng">
            <a:solidFill>
              <a:schemeClr val="accent1">
                <a:shade val="50000"/>
              </a:schemeClr>
            </a:solidFill>
            <a:prstDash val="solid"/>
          </a:ln>
        </p:spPr>
        <p:txBody>
          <a:bodyPr wrap="square" rtlCol="0">
            <a:spAutoFit/>
          </a:bodyPr>
          <a:p>
            <a:r>
              <a:rPr lang="zh-CN" altLang="en-US" sz="2000" b="1">
                <a:solidFill>
                  <a:schemeClr val="accent5"/>
                </a:solidFill>
              </a:rPr>
              <a:t>扩大</a:t>
            </a:r>
            <a:r>
              <a:rPr lang="zh-CN" altLang="en-US" sz="2000" b="1"/>
              <a:t>国际法的应用</a:t>
            </a:r>
            <a:endParaRPr lang="zh-CN" altLang="en-US" sz="2000" b="1"/>
          </a:p>
        </p:txBody>
      </p:sp>
      <p:sp>
        <p:nvSpPr>
          <p:cNvPr id="16" name="椭圆 15"/>
          <p:cNvSpPr/>
          <p:nvPr/>
        </p:nvSpPr>
        <p:spPr>
          <a:xfrm>
            <a:off x="5838825"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5347970" y="4555490"/>
            <a:ext cx="1197610" cy="398780"/>
          </a:xfrm>
          <a:prstGeom prst="rect">
            <a:avLst/>
          </a:prstGeom>
          <a:noFill/>
        </p:spPr>
        <p:txBody>
          <a:bodyPr wrap="square" rtlCol="0">
            <a:spAutoFit/>
          </a:bodyPr>
          <a:p>
            <a:pPr algn="ctr"/>
            <a:r>
              <a:rPr lang="en-US" sz="2000"/>
              <a:t>1917</a:t>
            </a:r>
            <a:endParaRPr lang="en-US" sz="2000"/>
          </a:p>
        </p:txBody>
      </p:sp>
      <p:sp>
        <p:nvSpPr>
          <p:cNvPr id="20" name="文本框 19"/>
          <p:cNvSpPr txBox="1"/>
          <p:nvPr/>
        </p:nvSpPr>
        <p:spPr>
          <a:xfrm>
            <a:off x="5394325" y="4954270"/>
            <a:ext cx="990600" cy="1322070"/>
          </a:xfrm>
          <a:prstGeom prst="rect">
            <a:avLst/>
          </a:prstGeom>
          <a:noFill/>
          <a:ln w="12700" cmpd="sng">
            <a:solidFill>
              <a:schemeClr val="accent1">
                <a:shade val="50000"/>
              </a:schemeClr>
            </a:solidFill>
            <a:prstDash val="solid"/>
          </a:ln>
        </p:spPr>
        <p:txBody>
          <a:bodyPr wrap="square" rtlCol="0">
            <a:spAutoFit/>
          </a:bodyPr>
          <a:p>
            <a:r>
              <a:rPr lang="en-US" altLang="zh-CN" sz="2000" b="1"/>
              <a:t>十月革命开辟国际法</a:t>
            </a:r>
            <a:r>
              <a:rPr lang="en-US" altLang="zh-CN" sz="2000" b="1">
                <a:solidFill>
                  <a:schemeClr val="accent5"/>
                </a:solidFill>
              </a:rPr>
              <a:t>新阶段</a:t>
            </a:r>
            <a:endParaRPr lang="en-US" altLang="zh-CN" sz="2000" b="1">
              <a:solidFill>
                <a:schemeClr val="accent5"/>
              </a:solidFill>
            </a:endParaRPr>
          </a:p>
        </p:txBody>
      </p:sp>
      <p:cxnSp>
        <p:nvCxnSpPr>
          <p:cNvPr id="21" name="直接箭头连接符 20"/>
          <p:cNvCxnSpPr/>
          <p:nvPr/>
        </p:nvCxnSpPr>
        <p:spPr>
          <a:xfrm flipH="1" flipV="1">
            <a:off x="588010" y="1758315"/>
            <a:ext cx="10795" cy="225869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5347970" y="1758315"/>
            <a:ext cx="3810" cy="232854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8903970" y="1723390"/>
            <a:ext cx="3810" cy="232854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787130" y="1123315"/>
            <a:ext cx="2827020" cy="768350"/>
          </a:xfrm>
          <a:prstGeom prst="rect">
            <a:avLst/>
          </a:prstGeom>
          <a:noFill/>
          <a:ln w="12700" cmpd="sng">
            <a:noFill/>
            <a:prstDash val="solid"/>
          </a:ln>
        </p:spPr>
        <p:txBody>
          <a:bodyPr wrap="square" rtlCol="0">
            <a:spAutoFit/>
          </a:bodyPr>
          <a:p>
            <a:pPr algn="ctr">
              <a:lnSpc>
                <a:spcPct val="110000"/>
              </a:lnSpc>
            </a:pPr>
            <a:r>
              <a:rPr lang="zh-CN" sz="2000"/>
              <a:t>二战后，民族解放运动，大批新兴民族国家独立</a:t>
            </a:r>
            <a:endParaRPr lang="zh-CN" sz="2000"/>
          </a:p>
        </p:txBody>
      </p:sp>
      <p:sp>
        <p:nvSpPr>
          <p:cNvPr id="28" name="文本框 27"/>
          <p:cNvSpPr txBox="1"/>
          <p:nvPr/>
        </p:nvSpPr>
        <p:spPr>
          <a:xfrm>
            <a:off x="2637155" y="4954270"/>
            <a:ext cx="995680" cy="1014730"/>
          </a:xfrm>
          <a:prstGeom prst="rect">
            <a:avLst/>
          </a:prstGeom>
          <a:noFill/>
          <a:ln w="12700" cmpd="sng">
            <a:solidFill>
              <a:schemeClr val="accent1">
                <a:shade val="50000"/>
              </a:schemeClr>
            </a:solidFill>
            <a:prstDash val="solid"/>
          </a:ln>
        </p:spPr>
        <p:txBody>
          <a:bodyPr wrap="square" rtlCol="0">
            <a:spAutoFit/>
          </a:bodyPr>
          <a:p>
            <a:pPr algn="ctr"/>
            <a:r>
              <a:rPr lang="zh-CN" sz="2000" b="1">
                <a:solidFill>
                  <a:schemeClr val="accent5"/>
                </a:solidFill>
              </a:rPr>
              <a:t>形成</a:t>
            </a:r>
            <a:endParaRPr lang="zh-CN" sz="2000" b="1"/>
          </a:p>
          <a:p>
            <a:pPr algn="ctr"/>
            <a:r>
              <a:rPr lang="zh-CN" sz="2000" b="1"/>
              <a:t>国际法</a:t>
            </a:r>
            <a:endParaRPr lang="zh-CN" sz="2000" b="1"/>
          </a:p>
          <a:p>
            <a:pPr algn="ctr"/>
            <a:r>
              <a:rPr lang="zh-CN" sz="2000" b="1"/>
              <a:t>原则</a:t>
            </a:r>
            <a:endParaRPr lang="zh-CN" sz="2000" b="1"/>
          </a:p>
        </p:txBody>
      </p:sp>
      <p:sp>
        <p:nvSpPr>
          <p:cNvPr id="31" name="文本框 30"/>
          <p:cNvSpPr txBox="1"/>
          <p:nvPr/>
        </p:nvSpPr>
        <p:spPr>
          <a:xfrm>
            <a:off x="1754505" y="1758315"/>
            <a:ext cx="2758440" cy="583565"/>
          </a:xfrm>
          <a:prstGeom prst="rect">
            <a:avLst/>
          </a:prstGeom>
          <a:solidFill>
            <a:srgbClr val="C00000"/>
          </a:solidFill>
          <a:ln>
            <a:noFill/>
          </a:ln>
        </p:spPr>
        <p:txBody>
          <a:bodyPr wrap="square" rtlCol="0" anchor="t">
            <a:spAutoFit/>
          </a:bodyPr>
          <a:p>
            <a:pPr algn="ctr"/>
            <a:r>
              <a:rPr lang="zh-CN" altLang="en-US" sz="3200" b="1">
                <a:solidFill>
                  <a:schemeClr val="bg1"/>
                </a:solidFill>
              </a:rPr>
              <a:t>国家从无到有</a:t>
            </a:r>
            <a:endParaRPr lang="zh-CN" altLang="en-US" sz="3200" b="1">
              <a:solidFill>
                <a:schemeClr val="bg1"/>
              </a:solidFill>
            </a:endParaRPr>
          </a:p>
        </p:txBody>
      </p:sp>
      <p:sp>
        <p:nvSpPr>
          <p:cNvPr id="33" name="文本框 32"/>
          <p:cNvSpPr txBox="1"/>
          <p:nvPr/>
        </p:nvSpPr>
        <p:spPr>
          <a:xfrm>
            <a:off x="1188085" y="6165215"/>
            <a:ext cx="3891280" cy="583565"/>
          </a:xfrm>
          <a:prstGeom prst="rect">
            <a:avLst/>
          </a:prstGeom>
          <a:solidFill>
            <a:schemeClr val="accent5">
              <a:lumMod val="75000"/>
            </a:schemeClr>
          </a:solidFill>
          <a:ln>
            <a:noFill/>
          </a:ln>
        </p:spPr>
        <p:txBody>
          <a:bodyPr wrap="square" rtlCol="0" anchor="t">
            <a:spAutoFit/>
          </a:bodyPr>
          <a:p>
            <a:pPr algn="ctr"/>
            <a:r>
              <a:rPr lang="zh-CN" altLang="en-US" sz="3200" b="1">
                <a:solidFill>
                  <a:schemeClr val="bg1"/>
                </a:solidFill>
              </a:rPr>
              <a:t>立足本国，放眼世界</a:t>
            </a:r>
            <a:endParaRPr lang="zh-CN" altLang="en-US" sz="3200" b="1">
              <a:solidFill>
                <a:schemeClr val="bg1"/>
              </a:solidFill>
            </a:endParaRPr>
          </a:p>
        </p:txBody>
      </p:sp>
      <p:sp>
        <p:nvSpPr>
          <p:cNvPr id="38" name="虚尾箭头 37"/>
          <p:cNvSpPr/>
          <p:nvPr/>
        </p:nvSpPr>
        <p:spPr>
          <a:xfrm rot="5400000">
            <a:off x="674370" y="3915410"/>
            <a:ext cx="3665855" cy="743585"/>
          </a:xfrm>
          <a:prstGeom prst="stripedRightArrow">
            <a:avLst/>
          </a:prstGeom>
          <a:gradFill>
            <a:gsLst>
              <a:gs pos="0">
                <a:srgbClr val="007BD3"/>
              </a:gs>
              <a:gs pos="100000">
                <a:srgbClr val="03437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384925" y="4954270"/>
            <a:ext cx="1006475" cy="1014730"/>
          </a:xfrm>
          <a:prstGeom prst="rect">
            <a:avLst/>
          </a:prstGeom>
          <a:noFill/>
          <a:ln w="12700" cmpd="sng">
            <a:solidFill>
              <a:schemeClr val="accent1">
                <a:shade val="50000"/>
              </a:schemeClr>
            </a:solidFill>
            <a:prstDash val="solid"/>
          </a:ln>
        </p:spPr>
        <p:txBody>
          <a:bodyPr wrap="square" rtlCol="0">
            <a:spAutoFit/>
          </a:bodyPr>
          <a:p>
            <a:pPr algn="ctr"/>
            <a:r>
              <a:rPr lang="en-US" altLang="zh-CN" sz="2000" b="1"/>
              <a:t>20</a:t>
            </a:r>
            <a:r>
              <a:rPr lang="zh-CN" altLang="en-US" sz="2000" b="1"/>
              <a:t>世纪</a:t>
            </a:r>
            <a:endParaRPr lang="zh-CN" altLang="en-US" sz="2000" b="1"/>
          </a:p>
          <a:p>
            <a:pPr algn="ctr"/>
            <a:r>
              <a:rPr lang="zh-CN" altLang="en-US" sz="2000" b="1"/>
              <a:t>国际法</a:t>
            </a:r>
            <a:r>
              <a:rPr lang="zh-CN" altLang="en-US" sz="2000" b="1">
                <a:solidFill>
                  <a:schemeClr val="accent5"/>
                </a:solidFill>
              </a:rPr>
              <a:t>发展</a:t>
            </a:r>
            <a:endParaRPr lang="zh-CN" altLang="en-US" sz="2000" b="1">
              <a:solidFill>
                <a:schemeClr val="accent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1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ppt_x</p:attrName>
                                        </p:attrNameLst>
                                      </p:cBhvr>
                                      <p:tavLst>
                                        <p:tav tm="0">
                                          <p:val>
                                            <p:strVal val="#ppt_x-#ppt_w*1.125000"/>
                                          </p:val>
                                        </p:tav>
                                        <p:tav tm="100000">
                                          <p:val>
                                            <p:strVal val="#ppt_x"/>
                                          </p:val>
                                        </p:tav>
                                      </p:tavLst>
                                    </p:anim>
                                    <p:animEffect transition="in" filter="wipe(right)">
                                      <p:cBhvr>
                                        <p:cTn id="28" dur="500"/>
                                        <p:tgtEl>
                                          <p:spTgt spid="5"/>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p:tgtEl>
                                          <p:spTgt spid="38"/>
                                        </p:tgtEl>
                                        <p:attrNameLst>
                                          <p:attrName>ppt_y</p:attrName>
                                        </p:attrNameLst>
                                      </p:cBhvr>
                                      <p:tavLst>
                                        <p:tav tm="0">
                                          <p:val>
                                            <p:strVal val="#ppt_y-#ppt_h*1.125000"/>
                                          </p:val>
                                        </p:tav>
                                        <p:tav tm="100000">
                                          <p:val>
                                            <p:strVal val="#ppt_y"/>
                                          </p:val>
                                        </p:tav>
                                      </p:tavLst>
                                    </p:anim>
                                    <p:animEffect transition="in" filter="wipe(down)">
                                      <p:cBhvr>
                                        <p:cTn id="42" dur="500"/>
                                        <p:tgtEl>
                                          <p:spTgt spid="38"/>
                                        </p:tgtEl>
                                      </p:cBhvr>
                                    </p:animEffect>
                                  </p:childTnLst>
                                </p:cTn>
                              </p:par>
                            </p:childTnLst>
                          </p:cTn>
                        </p:par>
                        <p:par>
                          <p:cTn id="43" fill="hold">
                            <p:stCondLst>
                              <p:cond delay="500"/>
                            </p:stCondLst>
                            <p:childTnLst>
                              <p:par>
                                <p:cTn id="44" presetID="1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right)">
                                      <p:cBhvr>
                                        <p:cTn id="53" dur="500"/>
                                        <p:tgtEl>
                                          <p:spTgt spid="11"/>
                                        </p:tgtEl>
                                      </p:cBhvr>
                                    </p:animEffect>
                                  </p:childTnLst>
                                </p:cTn>
                              </p:par>
                              <p:par>
                                <p:cTn id="54" presetID="12" presetClass="entr" presetSubtype="8"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p:tgtEl>
                                          <p:spTgt spid="10"/>
                                        </p:tgtEl>
                                        <p:attrNameLst>
                                          <p:attrName>ppt_x</p:attrName>
                                        </p:attrNameLst>
                                      </p:cBhvr>
                                      <p:tavLst>
                                        <p:tav tm="0">
                                          <p:val>
                                            <p:strVal val="#ppt_x-#ppt_w*1.125000"/>
                                          </p:val>
                                        </p:tav>
                                        <p:tav tm="100000">
                                          <p:val>
                                            <p:strVal val="#ppt_x"/>
                                          </p:val>
                                        </p:tav>
                                      </p:tavLst>
                                    </p:anim>
                                    <p:animEffect transition="in" filter="wipe(right)">
                                      <p:cBhvr>
                                        <p:cTn id="57" dur="500"/>
                                        <p:tgtEl>
                                          <p:spTgt spid="10"/>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p:tgtEl>
                                          <p:spTgt spid="7"/>
                                        </p:tgtEl>
                                        <p:attrNameLst>
                                          <p:attrName>ppt_x</p:attrName>
                                        </p:attrNameLst>
                                      </p:cBhvr>
                                      <p:tavLst>
                                        <p:tav tm="0">
                                          <p:val>
                                            <p:strVal val="#ppt_x-#ppt_w*1.125000"/>
                                          </p:val>
                                        </p:tav>
                                        <p:tav tm="100000">
                                          <p:val>
                                            <p:strVal val="#ppt_x"/>
                                          </p:val>
                                        </p:tav>
                                      </p:tavLst>
                                    </p:anim>
                                    <p:animEffect transition="in" filter="wipe(right)">
                                      <p:cBhvr>
                                        <p:cTn id="61" dur="500"/>
                                        <p:tgtEl>
                                          <p:spTgt spid="7"/>
                                        </p:tgtEl>
                                      </p:cBhvr>
                                    </p:animEffect>
                                  </p:childTnLst>
                                </p:cTn>
                              </p:par>
                              <p:par>
                                <p:cTn id="62" presetID="12" presetClass="entr" presetSubtype="8"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p:tgtEl>
                                          <p:spTgt spid="45"/>
                                        </p:tgtEl>
                                        <p:attrNameLst>
                                          <p:attrName>ppt_x</p:attrName>
                                        </p:attrNameLst>
                                      </p:cBhvr>
                                      <p:tavLst>
                                        <p:tav tm="0">
                                          <p:val>
                                            <p:strVal val="#ppt_x-#ppt_w*1.125000"/>
                                          </p:val>
                                        </p:tav>
                                        <p:tav tm="100000">
                                          <p:val>
                                            <p:strVal val="#ppt_x"/>
                                          </p:val>
                                        </p:tav>
                                      </p:tavLst>
                                    </p:anim>
                                    <p:animEffect transition="in" filter="wipe(right)">
                                      <p:cBhvr>
                                        <p:cTn id="65" dur="500"/>
                                        <p:tgtEl>
                                          <p:spTgt spid="4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ppt_x</p:attrName>
                                        </p:attrNameLst>
                                      </p:cBhvr>
                                      <p:tavLst>
                                        <p:tav tm="0">
                                          <p:val>
                                            <p:strVal val="#ppt_x-#ppt_w*1.125000"/>
                                          </p:val>
                                        </p:tav>
                                        <p:tav tm="100000">
                                          <p:val>
                                            <p:strVal val="#ppt_x"/>
                                          </p:val>
                                        </p:tav>
                                      </p:tavLst>
                                    </p:anim>
                                    <p:animEffect transition="in" filter="wipe(righ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right)">
                                      <p:cBhvr>
                                        <p:cTn id="75" dur="500"/>
                                        <p:tgtEl>
                                          <p:spTgt spid="19"/>
                                        </p:tgtEl>
                                      </p:cBhvr>
                                    </p:animEffect>
                                  </p:childTnLst>
                                </p:cTn>
                              </p:par>
                              <p:par>
                                <p:cTn id="76" presetID="12" presetClass="entr" presetSubtype="8"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p:tgtEl>
                                          <p:spTgt spid="14"/>
                                        </p:tgtEl>
                                        <p:attrNameLst>
                                          <p:attrName>ppt_x</p:attrName>
                                        </p:attrNameLst>
                                      </p:cBhvr>
                                      <p:tavLst>
                                        <p:tav tm="0">
                                          <p:val>
                                            <p:strVal val="#ppt_x-#ppt_w*1.125000"/>
                                          </p:val>
                                        </p:tav>
                                        <p:tav tm="100000">
                                          <p:val>
                                            <p:strVal val="#ppt_x"/>
                                          </p:val>
                                        </p:tav>
                                      </p:tavLst>
                                    </p:anim>
                                    <p:animEffect transition="in" filter="wipe(right)">
                                      <p:cBhvr>
                                        <p:cTn id="79" dur="500"/>
                                        <p:tgtEl>
                                          <p:spTgt spid="14"/>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right)">
                                      <p:cBhvr>
                                        <p:cTn id="83" dur="500"/>
                                        <p:tgtEl>
                                          <p:spTgt spid="12"/>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500"/>
                                        <p:tgtEl>
                                          <p:spTgt spid="46"/>
                                        </p:tgtEl>
                                        <p:attrNameLst>
                                          <p:attrName>ppt_x</p:attrName>
                                        </p:attrNameLst>
                                      </p:cBhvr>
                                      <p:tavLst>
                                        <p:tav tm="0">
                                          <p:val>
                                            <p:strVal val="#ppt_x-#ppt_w*1.125000"/>
                                          </p:val>
                                        </p:tav>
                                        <p:tav tm="100000">
                                          <p:val>
                                            <p:strVal val="#ppt_x"/>
                                          </p:val>
                                        </p:tav>
                                      </p:tavLst>
                                    </p:anim>
                                    <p:animEffect transition="in" filter="wipe(right)">
                                      <p:cBhvr>
                                        <p:cTn id="87" dur="500"/>
                                        <p:tgtEl>
                                          <p:spTgt spid="46"/>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p:tgtEl>
                                          <p:spTgt spid="28"/>
                                        </p:tgtEl>
                                        <p:attrNameLst>
                                          <p:attrName>ppt_x</p:attrName>
                                        </p:attrNameLst>
                                      </p:cBhvr>
                                      <p:tavLst>
                                        <p:tav tm="0">
                                          <p:val>
                                            <p:strVal val="#ppt_x-#ppt_w*1.125000"/>
                                          </p:val>
                                        </p:tav>
                                        <p:tav tm="100000">
                                          <p:val>
                                            <p:strVal val="#ppt_x"/>
                                          </p:val>
                                        </p:tav>
                                      </p:tavLst>
                                    </p:anim>
                                    <p:animEffect transition="in" filter="wipe(right)">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500"/>
                                        <p:tgtEl>
                                          <p:spTgt spid="15"/>
                                        </p:tgtEl>
                                        <p:attrNameLst>
                                          <p:attrName>ppt_x</p:attrName>
                                        </p:attrNameLst>
                                      </p:cBhvr>
                                      <p:tavLst>
                                        <p:tav tm="0">
                                          <p:val>
                                            <p:strVal val="#ppt_x-#ppt_w*1.125000"/>
                                          </p:val>
                                        </p:tav>
                                        <p:tav tm="100000">
                                          <p:val>
                                            <p:strVal val="#ppt_x"/>
                                          </p:val>
                                        </p:tav>
                                      </p:tavLst>
                                    </p:anim>
                                    <p:animEffect transition="in" filter="wipe(right)">
                                      <p:cBhvr>
                                        <p:cTn id="97" dur="500"/>
                                        <p:tgtEl>
                                          <p:spTgt spid="15"/>
                                        </p:tgtEl>
                                      </p:cBhvr>
                                    </p:animEffect>
                                  </p:childTnLst>
                                </p:cTn>
                              </p:par>
                              <p:par>
                                <p:cTn id="98" presetID="12" presetClass="entr" presetSubtype="8" fill="hold"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p:tgtEl>
                                          <p:spTgt spid="22"/>
                                        </p:tgtEl>
                                        <p:attrNameLst>
                                          <p:attrName>ppt_x</p:attrName>
                                        </p:attrNameLst>
                                      </p:cBhvr>
                                      <p:tavLst>
                                        <p:tav tm="0">
                                          <p:val>
                                            <p:strVal val="#ppt_x-#ppt_w*1.125000"/>
                                          </p:val>
                                        </p:tav>
                                        <p:tav tm="100000">
                                          <p:val>
                                            <p:strVal val="#ppt_x"/>
                                          </p:val>
                                        </p:tav>
                                      </p:tavLst>
                                    </p:anim>
                                    <p:animEffect transition="in" filter="wipe(right)">
                                      <p:cBhvr>
                                        <p:cTn id="101" dur="500"/>
                                        <p:tgtEl>
                                          <p:spTgt spid="22"/>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p:tgtEl>
                                          <p:spTgt spid="17"/>
                                        </p:tgtEl>
                                        <p:attrNameLst>
                                          <p:attrName>ppt_x</p:attrName>
                                        </p:attrNameLst>
                                      </p:cBhvr>
                                      <p:tavLst>
                                        <p:tav tm="0">
                                          <p:val>
                                            <p:strVal val="#ppt_x-#ppt_w*1.125000"/>
                                          </p:val>
                                        </p:tav>
                                        <p:tav tm="100000">
                                          <p:val>
                                            <p:strVal val="#ppt_x"/>
                                          </p:val>
                                        </p:tav>
                                      </p:tavLst>
                                    </p:anim>
                                    <p:animEffect transition="in" filter="wipe(right)">
                                      <p:cBhvr>
                                        <p:cTn id="105" dur="500"/>
                                        <p:tgtEl>
                                          <p:spTgt spid="17"/>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additive="base">
                                        <p:cTn id="108" dur="500"/>
                                        <p:tgtEl>
                                          <p:spTgt spid="47"/>
                                        </p:tgtEl>
                                        <p:attrNameLst>
                                          <p:attrName>ppt_x</p:attrName>
                                        </p:attrNameLst>
                                      </p:cBhvr>
                                      <p:tavLst>
                                        <p:tav tm="0">
                                          <p:val>
                                            <p:strVal val="#ppt_x-#ppt_w*1.125000"/>
                                          </p:val>
                                        </p:tav>
                                        <p:tav tm="100000">
                                          <p:val>
                                            <p:strVal val="#ppt_x"/>
                                          </p:val>
                                        </p:tav>
                                      </p:tavLst>
                                    </p:anim>
                                    <p:animEffect transition="in" filter="wipe(right)">
                                      <p:cBhvr>
                                        <p:cTn id="109" dur="500"/>
                                        <p:tgtEl>
                                          <p:spTgt spid="47"/>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p:tgtEl>
                                          <p:spTgt spid="13"/>
                                        </p:tgtEl>
                                        <p:attrNameLst>
                                          <p:attrName>ppt_x</p:attrName>
                                        </p:attrNameLst>
                                      </p:cBhvr>
                                      <p:tavLst>
                                        <p:tav tm="0">
                                          <p:val>
                                            <p:strVal val="#ppt_x-#ppt_w*1.125000"/>
                                          </p:val>
                                        </p:tav>
                                        <p:tav tm="100000">
                                          <p:val>
                                            <p:strVal val="#ppt_x"/>
                                          </p:val>
                                        </p:tav>
                                      </p:tavLst>
                                    </p:anim>
                                    <p:animEffect transition="in" filter="wipe(right)">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 calcmode="lin" valueType="num">
                                      <p:cBhvr additive="base">
                                        <p:cTn id="118" dur="500"/>
                                        <p:tgtEl>
                                          <p:spTgt spid="16"/>
                                        </p:tgtEl>
                                        <p:attrNameLst>
                                          <p:attrName>ppt_x</p:attrName>
                                        </p:attrNameLst>
                                      </p:cBhvr>
                                      <p:tavLst>
                                        <p:tav tm="0">
                                          <p:val>
                                            <p:strVal val="#ppt_x-#ppt_w*1.125000"/>
                                          </p:val>
                                        </p:tav>
                                        <p:tav tm="100000">
                                          <p:val>
                                            <p:strVal val="#ppt_x"/>
                                          </p:val>
                                        </p:tav>
                                      </p:tavLst>
                                    </p:anim>
                                    <p:animEffect transition="in" filter="wipe(right)">
                                      <p:cBhvr>
                                        <p:cTn id="119" dur="500"/>
                                        <p:tgtEl>
                                          <p:spTgt spid="16"/>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additive="base">
                                        <p:cTn id="122" dur="500"/>
                                        <p:tgtEl>
                                          <p:spTgt spid="18"/>
                                        </p:tgtEl>
                                        <p:attrNameLst>
                                          <p:attrName>ppt_x</p:attrName>
                                        </p:attrNameLst>
                                      </p:cBhvr>
                                      <p:tavLst>
                                        <p:tav tm="0">
                                          <p:val>
                                            <p:strVal val="#ppt_x-#ppt_w*1.125000"/>
                                          </p:val>
                                        </p:tav>
                                        <p:tav tm="100000">
                                          <p:val>
                                            <p:strVal val="#ppt_x"/>
                                          </p:val>
                                        </p:tav>
                                      </p:tavLst>
                                    </p:anim>
                                    <p:animEffect transition="in" filter="wipe(right)">
                                      <p:cBhvr>
                                        <p:cTn id="123" dur="500"/>
                                        <p:tgtEl>
                                          <p:spTgt spid="18"/>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additive="base">
                                        <p:cTn id="126" dur="500"/>
                                        <p:tgtEl>
                                          <p:spTgt spid="20"/>
                                        </p:tgtEl>
                                        <p:attrNameLst>
                                          <p:attrName>ppt_x</p:attrName>
                                        </p:attrNameLst>
                                      </p:cBhvr>
                                      <p:tavLst>
                                        <p:tav tm="0">
                                          <p:val>
                                            <p:strVal val="#ppt_x-#ppt_w*1.125000"/>
                                          </p:val>
                                        </p:tav>
                                        <p:tav tm="100000">
                                          <p:val>
                                            <p:strVal val="#ppt_x"/>
                                          </p:val>
                                        </p:tav>
                                      </p:tavLst>
                                    </p:anim>
                                    <p:animEffect transition="in" filter="wipe(right)">
                                      <p:cBhvr>
                                        <p:cTn id="127" dur="500"/>
                                        <p:tgtEl>
                                          <p:spTgt spid="20"/>
                                        </p:tgtEl>
                                      </p:cBhvr>
                                    </p:animEffect>
                                  </p:childTnLst>
                                </p:cTn>
                              </p:par>
                              <p:par>
                                <p:cTn id="128" presetID="12" presetClass="entr" presetSubtype="8"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additive="base">
                                        <p:cTn id="130" dur="500"/>
                                        <p:tgtEl>
                                          <p:spTgt spid="48"/>
                                        </p:tgtEl>
                                        <p:attrNameLst>
                                          <p:attrName>ppt_x</p:attrName>
                                        </p:attrNameLst>
                                      </p:cBhvr>
                                      <p:tavLst>
                                        <p:tav tm="0">
                                          <p:val>
                                            <p:strVal val="#ppt_x-#ppt_w*1.125000"/>
                                          </p:val>
                                        </p:tav>
                                        <p:tav tm="100000">
                                          <p:val>
                                            <p:strVal val="#ppt_x"/>
                                          </p:val>
                                        </p:tav>
                                      </p:tavLst>
                                    </p:anim>
                                    <p:animEffect transition="in" filter="wipe(right)">
                                      <p:cBhvr>
                                        <p:cTn id="131" dur="500"/>
                                        <p:tgtEl>
                                          <p:spTgt spid="48"/>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additive="base">
                                        <p:cTn id="134" dur="500"/>
                                        <p:tgtEl>
                                          <p:spTgt spid="23"/>
                                        </p:tgtEl>
                                        <p:attrNameLst>
                                          <p:attrName>ppt_x</p:attrName>
                                        </p:attrNameLst>
                                      </p:cBhvr>
                                      <p:tavLst>
                                        <p:tav tm="0">
                                          <p:val>
                                            <p:strVal val="#ppt_x-#ppt_w*1.125000"/>
                                          </p:val>
                                        </p:tav>
                                        <p:tav tm="100000">
                                          <p:val>
                                            <p:strVal val="#ppt_x"/>
                                          </p:val>
                                        </p:tav>
                                      </p:tavLst>
                                    </p:anim>
                                    <p:animEffect transition="in" filter="wipe(right)">
                                      <p:cBhvr>
                                        <p:cTn id="135" dur="500"/>
                                        <p:tgtEl>
                                          <p:spTgt spid="23"/>
                                        </p:tgtEl>
                                      </p:cBhvr>
                                    </p:animEffect>
                                  </p:childTnLst>
                                </p:cTn>
                              </p:par>
                              <p:par>
                                <p:cTn id="136" presetID="12" presetClass="entr" presetSubtype="8"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additive="base">
                                        <p:cTn id="138" dur="500"/>
                                        <p:tgtEl>
                                          <p:spTgt spid="29"/>
                                        </p:tgtEl>
                                        <p:attrNameLst>
                                          <p:attrName>ppt_x</p:attrName>
                                        </p:attrNameLst>
                                      </p:cBhvr>
                                      <p:tavLst>
                                        <p:tav tm="0">
                                          <p:val>
                                            <p:strVal val="#ppt_x-#ppt_w*1.125000"/>
                                          </p:val>
                                        </p:tav>
                                        <p:tav tm="100000">
                                          <p:val>
                                            <p:strVal val="#ppt_x"/>
                                          </p:val>
                                        </p:tav>
                                      </p:tavLst>
                                    </p:anim>
                                    <p:animEffect transition="in" filter="wipe(right)">
                                      <p:cBhvr>
                                        <p:cTn id="139" dur="500"/>
                                        <p:tgtEl>
                                          <p:spTgt spid="29"/>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additive="base">
                                        <p:cTn id="142" dur="500"/>
                                        <p:tgtEl>
                                          <p:spTgt spid="25"/>
                                        </p:tgtEl>
                                        <p:attrNameLst>
                                          <p:attrName>ppt_x</p:attrName>
                                        </p:attrNameLst>
                                      </p:cBhvr>
                                      <p:tavLst>
                                        <p:tav tm="0">
                                          <p:val>
                                            <p:strVal val="#ppt_x-#ppt_w*1.125000"/>
                                          </p:val>
                                        </p:tav>
                                        <p:tav tm="100000">
                                          <p:val>
                                            <p:strVal val="#ppt_x"/>
                                          </p:val>
                                        </p:tav>
                                      </p:tavLst>
                                    </p:anim>
                                    <p:animEffect transition="in" filter="wipe(right)">
                                      <p:cBhvr>
                                        <p:cTn id="143" dur="500"/>
                                        <p:tgtEl>
                                          <p:spTgt spid="25"/>
                                        </p:tgtEl>
                                      </p:cBhvr>
                                    </p:animEffect>
                                  </p:childTnLst>
                                </p:cTn>
                              </p:par>
                              <p:par>
                                <p:cTn id="144" presetID="12" presetClass="entr" presetSubtype="8"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 calcmode="lin" valueType="num">
                                      <p:cBhvr additive="base">
                                        <p:cTn id="146" dur="500"/>
                                        <p:tgtEl>
                                          <p:spTgt spid="32"/>
                                        </p:tgtEl>
                                        <p:attrNameLst>
                                          <p:attrName>ppt_x</p:attrName>
                                        </p:attrNameLst>
                                      </p:cBhvr>
                                      <p:tavLst>
                                        <p:tav tm="0">
                                          <p:val>
                                            <p:strVal val="#ppt_x-#ppt_w*1.125000"/>
                                          </p:val>
                                        </p:tav>
                                        <p:tav tm="100000">
                                          <p:val>
                                            <p:strVal val="#ppt_x"/>
                                          </p:val>
                                        </p:tav>
                                      </p:tavLst>
                                    </p:anim>
                                    <p:animEffect transition="in" filter="wipe(right)">
                                      <p:cBhvr>
                                        <p:cTn id="147" dur="500"/>
                                        <p:tgtEl>
                                          <p:spTgt spid="32"/>
                                        </p:tgtEl>
                                      </p:cBhvr>
                                    </p:animEffect>
                                  </p:childTnLst>
                                </p:cTn>
                              </p:par>
                              <p:par>
                                <p:cTn id="148" presetID="12" presetClass="entr" presetSubtype="8"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500"/>
                                        <p:tgtEl>
                                          <p:spTgt spid="50"/>
                                        </p:tgtEl>
                                        <p:attrNameLst>
                                          <p:attrName>ppt_x</p:attrName>
                                        </p:attrNameLst>
                                      </p:cBhvr>
                                      <p:tavLst>
                                        <p:tav tm="0">
                                          <p:val>
                                            <p:strVal val="#ppt_x-#ppt_w*1.125000"/>
                                          </p:val>
                                        </p:tav>
                                        <p:tav tm="100000">
                                          <p:val>
                                            <p:strVal val="#ppt_x"/>
                                          </p:val>
                                        </p:tav>
                                      </p:tavLst>
                                    </p:anim>
                                    <p:animEffect transition="in" filter="wipe(right)">
                                      <p:cBhvr>
                                        <p:cTn id="151" dur="500"/>
                                        <p:tgtEl>
                                          <p:spTgt spid="50"/>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35"/>
                                        </p:tgtEl>
                                        <p:attrNameLst>
                                          <p:attrName>style.visibility</p:attrName>
                                        </p:attrNameLst>
                                      </p:cBhvr>
                                      <p:to>
                                        <p:strVal val="visible"/>
                                      </p:to>
                                    </p:set>
                                    <p:anim calcmode="lin" valueType="num">
                                      <p:cBhvr additive="base">
                                        <p:cTn id="154" dur="500"/>
                                        <p:tgtEl>
                                          <p:spTgt spid="35"/>
                                        </p:tgtEl>
                                        <p:attrNameLst>
                                          <p:attrName>ppt_x</p:attrName>
                                        </p:attrNameLst>
                                      </p:cBhvr>
                                      <p:tavLst>
                                        <p:tav tm="0">
                                          <p:val>
                                            <p:strVal val="#ppt_x-#ppt_w*1.125000"/>
                                          </p:val>
                                        </p:tav>
                                        <p:tav tm="100000">
                                          <p:val>
                                            <p:strVal val="#ppt_x"/>
                                          </p:val>
                                        </p:tav>
                                      </p:tavLst>
                                    </p:anim>
                                    <p:animEffect transition="in" filter="wipe(right)">
                                      <p:cBhvr>
                                        <p:cTn id="155" dur="500"/>
                                        <p:tgtEl>
                                          <p:spTgt spid="35"/>
                                        </p:tgtEl>
                                      </p:cBhvr>
                                    </p:animEffect>
                                  </p:childTnLst>
                                </p:cTn>
                              </p:par>
                              <p:par>
                                <p:cTn id="156" presetID="12" presetClass="entr" presetSubtype="8"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additive="base">
                                        <p:cTn id="158" dur="500"/>
                                        <p:tgtEl>
                                          <p:spTgt spid="34"/>
                                        </p:tgtEl>
                                        <p:attrNameLst>
                                          <p:attrName>ppt_x</p:attrName>
                                        </p:attrNameLst>
                                      </p:cBhvr>
                                      <p:tavLst>
                                        <p:tav tm="0">
                                          <p:val>
                                            <p:strVal val="#ppt_x-#ppt_w*1.125000"/>
                                          </p:val>
                                        </p:tav>
                                        <p:tav tm="100000">
                                          <p:val>
                                            <p:strVal val="#ppt_x"/>
                                          </p:val>
                                        </p:tav>
                                      </p:tavLst>
                                    </p:anim>
                                    <p:animEffect transition="in" filter="wipe(right)">
                                      <p:cBhvr>
                                        <p:cTn id="159" dur="500"/>
                                        <p:tgtEl>
                                          <p:spTgt spid="34"/>
                                        </p:tgtEl>
                                      </p:cBhvr>
                                    </p:animEffect>
                                  </p:childTnLst>
                                </p:cTn>
                              </p:par>
                            </p:childTnLst>
                          </p:cTn>
                        </p:par>
                      </p:childTnLst>
                    </p:cTn>
                  </p:par>
                  <p:par>
                    <p:cTn id="160" fill="hold">
                      <p:stCondLst>
                        <p:cond delay="indefinite"/>
                      </p:stCondLst>
                      <p:childTnLst>
                        <p:par>
                          <p:cTn id="161" fill="hold">
                            <p:stCondLst>
                              <p:cond delay="0"/>
                            </p:stCondLst>
                            <p:childTnLst>
                              <p:par>
                                <p:cTn id="162" presetID="55" presetClass="entr" presetSubtype="0" fill="hold" grpId="0" nodeType="click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1000" fill="hold"/>
                                        <p:tgtEl>
                                          <p:spTgt spid="30"/>
                                        </p:tgtEl>
                                        <p:attrNameLst>
                                          <p:attrName>ppt_w</p:attrName>
                                        </p:attrNameLst>
                                      </p:cBhvr>
                                      <p:tavLst>
                                        <p:tav tm="0">
                                          <p:val>
                                            <p:strVal val="#ppt_w*0.70"/>
                                          </p:val>
                                        </p:tav>
                                        <p:tav tm="100000">
                                          <p:val>
                                            <p:strVal val="#ppt_w"/>
                                          </p:val>
                                        </p:tav>
                                      </p:tavLst>
                                    </p:anim>
                                    <p:anim calcmode="lin" valueType="num">
                                      <p:cBhvr>
                                        <p:cTn id="165" dur="1000" fill="hold"/>
                                        <p:tgtEl>
                                          <p:spTgt spid="30"/>
                                        </p:tgtEl>
                                        <p:attrNameLst>
                                          <p:attrName>ppt_h</p:attrName>
                                        </p:attrNameLst>
                                      </p:cBhvr>
                                      <p:tavLst>
                                        <p:tav tm="0">
                                          <p:val>
                                            <p:strVal val="#ppt_h"/>
                                          </p:val>
                                        </p:tav>
                                        <p:tav tm="100000">
                                          <p:val>
                                            <p:strVal val="#ppt_h"/>
                                          </p:val>
                                        </p:tav>
                                      </p:tavLst>
                                    </p:anim>
                                    <p:animEffect transition="in" filter="fade">
                                      <p:cBhvr>
                                        <p:cTn id="166" dur="1000"/>
                                        <p:tgtEl>
                                          <p:spTgt spid="30"/>
                                        </p:tgtEl>
                                      </p:cBhvr>
                                    </p:animEffect>
                                  </p:childTnLst>
                                </p:cTn>
                              </p:par>
                              <p:par>
                                <p:cTn id="167" presetID="55" presetClass="entr" presetSubtype="0" fill="hold" grpId="0" nodeType="with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1000" fill="hold"/>
                                        <p:tgtEl>
                                          <p:spTgt spid="36"/>
                                        </p:tgtEl>
                                        <p:attrNameLst>
                                          <p:attrName>ppt_w</p:attrName>
                                        </p:attrNameLst>
                                      </p:cBhvr>
                                      <p:tavLst>
                                        <p:tav tm="0">
                                          <p:val>
                                            <p:strVal val="#ppt_w*0.70"/>
                                          </p:val>
                                        </p:tav>
                                        <p:tav tm="100000">
                                          <p:val>
                                            <p:strVal val="#ppt_w"/>
                                          </p:val>
                                        </p:tav>
                                      </p:tavLst>
                                    </p:anim>
                                    <p:anim calcmode="lin" valueType="num">
                                      <p:cBhvr>
                                        <p:cTn id="170" dur="1000" fill="hold"/>
                                        <p:tgtEl>
                                          <p:spTgt spid="36"/>
                                        </p:tgtEl>
                                        <p:attrNameLst>
                                          <p:attrName>ppt_h</p:attrName>
                                        </p:attrNameLst>
                                      </p:cBhvr>
                                      <p:tavLst>
                                        <p:tav tm="0">
                                          <p:val>
                                            <p:strVal val="#ppt_h"/>
                                          </p:val>
                                        </p:tav>
                                        <p:tav tm="100000">
                                          <p:val>
                                            <p:strVal val="#ppt_h"/>
                                          </p:val>
                                        </p:tav>
                                      </p:tavLst>
                                    </p:anim>
                                    <p:animEffect transition="in" filter="fade">
                                      <p:cBhvr>
                                        <p:cTn id="171" dur="1000"/>
                                        <p:tgtEl>
                                          <p:spTgt spid="36"/>
                                        </p:tgtEl>
                                      </p:cBhvr>
                                    </p:animEffect>
                                  </p:childTnLst>
                                </p:cTn>
                              </p:par>
                              <p:par>
                                <p:cTn id="172" presetID="55" presetClass="entr" presetSubtype="0" fill="hold" grpId="0" nodeType="withEffect">
                                  <p:stCondLst>
                                    <p:cond delay="0"/>
                                  </p:stCondLst>
                                  <p:childTnLst>
                                    <p:set>
                                      <p:cBhvr>
                                        <p:cTn id="173" dur="1" fill="hold">
                                          <p:stCondLst>
                                            <p:cond delay="0"/>
                                          </p:stCondLst>
                                        </p:cTn>
                                        <p:tgtEl>
                                          <p:spTgt spid="37"/>
                                        </p:tgtEl>
                                        <p:attrNameLst>
                                          <p:attrName>style.visibility</p:attrName>
                                        </p:attrNameLst>
                                      </p:cBhvr>
                                      <p:to>
                                        <p:strVal val="visible"/>
                                      </p:to>
                                    </p:set>
                                    <p:anim calcmode="lin" valueType="num">
                                      <p:cBhvr>
                                        <p:cTn id="174" dur="1000" fill="hold"/>
                                        <p:tgtEl>
                                          <p:spTgt spid="37"/>
                                        </p:tgtEl>
                                        <p:attrNameLst>
                                          <p:attrName>ppt_w</p:attrName>
                                        </p:attrNameLst>
                                      </p:cBhvr>
                                      <p:tavLst>
                                        <p:tav tm="0">
                                          <p:val>
                                            <p:strVal val="#ppt_w*0.70"/>
                                          </p:val>
                                        </p:tav>
                                        <p:tav tm="100000">
                                          <p:val>
                                            <p:strVal val="#ppt_w"/>
                                          </p:val>
                                        </p:tav>
                                      </p:tavLst>
                                    </p:anim>
                                    <p:anim calcmode="lin" valueType="num">
                                      <p:cBhvr>
                                        <p:cTn id="175" dur="1000" fill="hold"/>
                                        <p:tgtEl>
                                          <p:spTgt spid="37"/>
                                        </p:tgtEl>
                                        <p:attrNameLst>
                                          <p:attrName>ppt_h</p:attrName>
                                        </p:attrNameLst>
                                      </p:cBhvr>
                                      <p:tavLst>
                                        <p:tav tm="0">
                                          <p:val>
                                            <p:strVal val="#ppt_h"/>
                                          </p:val>
                                        </p:tav>
                                        <p:tav tm="100000">
                                          <p:val>
                                            <p:strVal val="#ppt_h"/>
                                          </p:val>
                                        </p:tav>
                                      </p:tavLst>
                                    </p:anim>
                                    <p:animEffect transition="in" filter="fade">
                                      <p:cBhvr>
                                        <p:cTn id="176" dur="1000"/>
                                        <p:tgtEl>
                                          <p:spTgt spid="37"/>
                                        </p:tgtEl>
                                      </p:cBhvr>
                                    </p:animEffect>
                                  </p:childTnLst>
                                </p:cTn>
                              </p:par>
                              <p:par>
                                <p:cTn id="177" presetID="55" presetClass="entr" presetSubtype="0" fill="hold" nodeType="with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p:cTn id="179" dur="1000" fill="hold"/>
                                        <p:tgtEl>
                                          <p:spTgt spid="39"/>
                                        </p:tgtEl>
                                        <p:attrNameLst>
                                          <p:attrName>ppt_w</p:attrName>
                                        </p:attrNameLst>
                                      </p:cBhvr>
                                      <p:tavLst>
                                        <p:tav tm="0">
                                          <p:val>
                                            <p:strVal val="#ppt_w*0.70"/>
                                          </p:val>
                                        </p:tav>
                                        <p:tav tm="100000">
                                          <p:val>
                                            <p:strVal val="#ppt_w"/>
                                          </p:val>
                                        </p:tav>
                                      </p:tavLst>
                                    </p:anim>
                                    <p:anim calcmode="lin" valueType="num">
                                      <p:cBhvr>
                                        <p:cTn id="180" dur="1000" fill="hold"/>
                                        <p:tgtEl>
                                          <p:spTgt spid="39"/>
                                        </p:tgtEl>
                                        <p:attrNameLst>
                                          <p:attrName>ppt_h</p:attrName>
                                        </p:attrNameLst>
                                      </p:cBhvr>
                                      <p:tavLst>
                                        <p:tav tm="0">
                                          <p:val>
                                            <p:strVal val="#ppt_h"/>
                                          </p:val>
                                        </p:tav>
                                        <p:tav tm="100000">
                                          <p:val>
                                            <p:strVal val="#ppt_h"/>
                                          </p:val>
                                        </p:tav>
                                      </p:tavLst>
                                    </p:anim>
                                    <p:animEffect transition="in" filter="fade">
                                      <p:cBhvr>
                                        <p:cTn id="181" dur="1000"/>
                                        <p:tgtEl>
                                          <p:spTgt spid="39"/>
                                        </p:tgtEl>
                                      </p:cBhvr>
                                    </p:animEffect>
                                  </p:childTnLst>
                                </p:cTn>
                              </p:par>
                              <p:par>
                                <p:cTn id="182" presetID="55" presetClass="entr" presetSubtype="0" fill="hold" nodeType="withEffect">
                                  <p:stCondLst>
                                    <p:cond delay="0"/>
                                  </p:stCondLst>
                                  <p:childTnLst>
                                    <p:set>
                                      <p:cBhvr>
                                        <p:cTn id="183" dur="1" fill="hold">
                                          <p:stCondLst>
                                            <p:cond delay="0"/>
                                          </p:stCondLst>
                                        </p:cTn>
                                        <p:tgtEl>
                                          <p:spTgt spid="43"/>
                                        </p:tgtEl>
                                        <p:attrNameLst>
                                          <p:attrName>style.visibility</p:attrName>
                                        </p:attrNameLst>
                                      </p:cBhvr>
                                      <p:to>
                                        <p:strVal val="visible"/>
                                      </p:to>
                                    </p:set>
                                    <p:anim calcmode="lin" valueType="num">
                                      <p:cBhvr>
                                        <p:cTn id="184" dur="1000" fill="hold"/>
                                        <p:tgtEl>
                                          <p:spTgt spid="43"/>
                                        </p:tgtEl>
                                        <p:attrNameLst>
                                          <p:attrName>ppt_w</p:attrName>
                                        </p:attrNameLst>
                                      </p:cBhvr>
                                      <p:tavLst>
                                        <p:tav tm="0">
                                          <p:val>
                                            <p:strVal val="#ppt_w*0.70"/>
                                          </p:val>
                                        </p:tav>
                                        <p:tav tm="100000">
                                          <p:val>
                                            <p:strVal val="#ppt_w"/>
                                          </p:val>
                                        </p:tav>
                                      </p:tavLst>
                                    </p:anim>
                                    <p:anim calcmode="lin" valueType="num">
                                      <p:cBhvr>
                                        <p:cTn id="185" dur="1000" fill="hold"/>
                                        <p:tgtEl>
                                          <p:spTgt spid="43"/>
                                        </p:tgtEl>
                                        <p:attrNameLst>
                                          <p:attrName>ppt_h</p:attrName>
                                        </p:attrNameLst>
                                      </p:cBhvr>
                                      <p:tavLst>
                                        <p:tav tm="0">
                                          <p:val>
                                            <p:strVal val="#ppt_h"/>
                                          </p:val>
                                        </p:tav>
                                        <p:tav tm="100000">
                                          <p:val>
                                            <p:strVal val="#ppt_h"/>
                                          </p:val>
                                        </p:tav>
                                      </p:tavLst>
                                    </p:anim>
                                    <p:animEffect transition="in" filter="fade">
                                      <p:cBhvr>
                                        <p:cTn id="186" dur="1000"/>
                                        <p:tgtEl>
                                          <p:spTgt spid="43"/>
                                        </p:tgtEl>
                                      </p:cBhvr>
                                    </p:animEffect>
                                  </p:childTnLst>
                                </p:cTn>
                              </p:par>
                              <p:par>
                                <p:cTn id="187" presetID="55" presetClass="entr" presetSubtype="0" fill="hold" grpId="0" nodeType="withEffect">
                                  <p:stCondLst>
                                    <p:cond delay="0"/>
                                  </p:stCondLst>
                                  <p:childTnLst>
                                    <p:set>
                                      <p:cBhvr>
                                        <p:cTn id="188" dur="1" fill="hold">
                                          <p:stCondLst>
                                            <p:cond delay="0"/>
                                          </p:stCondLst>
                                        </p:cTn>
                                        <p:tgtEl>
                                          <p:spTgt spid="44"/>
                                        </p:tgtEl>
                                        <p:attrNameLst>
                                          <p:attrName>style.visibility</p:attrName>
                                        </p:attrNameLst>
                                      </p:cBhvr>
                                      <p:to>
                                        <p:strVal val="visible"/>
                                      </p:to>
                                    </p:set>
                                    <p:anim calcmode="lin" valueType="num">
                                      <p:cBhvr>
                                        <p:cTn id="189" dur="1000" fill="hold"/>
                                        <p:tgtEl>
                                          <p:spTgt spid="44"/>
                                        </p:tgtEl>
                                        <p:attrNameLst>
                                          <p:attrName>ppt_w</p:attrName>
                                        </p:attrNameLst>
                                      </p:cBhvr>
                                      <p:tavLst>
                                        <p:tav tm="0">
                                          <p:val>
                                            <p:strVal val="#ppt_w*0.70"/>
                                          </p:val>
                                        </p:tav>
                                        <p:tav tm="100000">
                                          <p:val>
                                            <p:strVal val="#ppt_w"/>
                                          </p:val>
                                        </p:tav>
                                      </p:tavLst>
                                    </p:anim>
                                    <p:anim calcmode="lin" valueType="num">
                                      <p:cBhvr>
                                        <p:cTn id="190" dur="1000" fill="hold"/>
                                        <p:tgtEl>
                                          <p:spTgt spid="44"/>
                                        </p:tgtEl>
                                        <p:attrNameLst>
                                          <p:attrName>ppt_h</p:attrName>
                                        </p:attrNameLst>
                                      </p:cBhvr>
                                      <p:tavLst>
                                        <p:tav tm="0">
                                          <p:val>
                                            <p:strVal val="#ppt_h"/>
                                          </p:val>
                                        </p:tav>
                                        <p:tav tm="100000">
                                          <p:val>
                                            <p:strVal val="#ppt_h"/>
                                          </p:val>
                                        </p:tav>
                                      </p:tavLst>
                                    </p:anim>
                                    <p:animEffect transition="in" filter="fade">
                                      <p:cBhvr>
                                        <p:cTn id="191" dur="1000"/>
                                        <p:tgtEl>
                                          <p:spTgt spid="44"/>
                                        </p:tgtEl>
                                      </p:cBhvr>
                                    </p:animEffect>
                                  </p:childTnLst>
                                </p:cTn>
                              </p:par>
                              <p:par>
                                <p:cTn id="192" presetID="55" presetClass="entr" presetSubtype="0" fill="hold" grpId="0" nodeType="withEffect">
                                  <p:stCondLst>
                                    <p:cond delay="0"/>
                                  </p:stCondLst>
                                  <p:childTnLst>
                                    <p:set>
                                      <p:cBhvr>
                                        <p:cTn id="193" dur="1" fill="hold">
                                          <p:stCondLst>
                                            <p:cond delay="0"/>
                                          </p:stCondLst>
                                        </p:cTn>
                                        <p:tgtEl>
                                          <p:spTgt spid="51"/>
                                        </p:tgtEl>
                                        <p:attrNameLst>
                                          <p:attrName>style.visibility</p:attrName>
                                        </p:attrNameLst>
                                      </p:cBhvr>
                                      <p:to>
                                        <p:strVal val="visible"/>
                                      </p:to>
                                    </p:set>
                                    <p:anim calcmode="lin" valueType="num">
                                      <p:cBhvr>
                                        <p:cTn id="194" dur="1000" fill="hold"/>
                                        <p:tgtEl>
                                          <p:spTgt spid="51"/>
                                        </p:tgtEl>
                                        <p:attrNameLst>
                                          <p:attrName>ppt_w</p:attrName>
                                        </p:attrNameLst>
                                      </p:cBhvr>
                                      <p:tavLst>
                                        <p:tav tm="0">
                                          <p:val>
                                            <p:strVal val="#ppt_w*0.70"/>
                                          </p:val>
                                        </p:tav>
                                        <p:tav tm="100000">
                                          <p:val>
                                            <p:strVal val="#ppt_w"/>
                                          </p:val>
                                        </p:tav>
                                      </p:tavLst>
                                    </p:anim>
                                    <p:anim calcmode="lin" valueType="num">
                                      <p:cBhvr>
                                        <p:cTn id="195" dur="1000" fill="hold"/>
                                        <p:tgtEl>
                                          <p:spTgt spid="51"/>
                                        </p:tgtEl>
                                        <p:attrNameLst>
                                          <p:attrName>ppt_h</p:attrName>
                                        </p:attrNameLst>
                                      </p:cBhvr>
                                      <p:tavLst>
                                        <p:tav tm="0">
                                          <p:val>
                                            <p:strVal val="#ppt_h"/>
                                          </p:val>
                                        </p:tav>
                                        <p:tav tm="100000">
                                          <p:val>
                                            <p:strVal val="#ppt_h"/>
                                          </p:val>
                                        </p:tav>
                                      </p:tavLst>
                                    </p:anim>
                                    <p:animEffect transition="in" filter="fade">
                                      <p:cBhvr>
                                        <p:cTn id="196" dur="1000"/>
                                        <p:tgtEl>
                                          <p:spTgt spid="51"/>
                                        </p:tgtEl>
                                      </p:cBhvr>
                                    </p:animEffect>
                                  </p:childTnLst>
                                </p:cTn>
                              </p:par>
                              <p:par>
                                <p:cTn id="197" presetID="55"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0.70"/>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par>
                                <p:cTn id="202" presetID="55" presetClass="entr" presetSubtype="0" fill="hold" nodeType="withEffect">
                                  <p:stCondLst>
                                    <p:cond delay="0"/>
                                  </p:stCondLst>
                                  <p:childTnLst>
                                    <p:set>
                                      <p:cBhvr>
                                        <p:cTn id="203" dur="1" fill="hold">
                                          <p:stCondLst>
                                            <p:cond delay="0"/>
                                          </p:stCondLst>
                                        </p:cTn>
                                        <p:tgtEl>
                                          <p:spTgt spid="26"/>
                                        </p:tgtEl>
                                        <p:attrNameLst>
                                          <p:attrName>style.visibility</p:attrName>
                                        </p:attrNameLst>
                                      </p:cBhvr>
                                      <p:to>
                                        <p:strVal val="visible"/>
                                      </p:to>
                                    </p:set>
                                    <p:anim calcmode="lin" valueType="num">
                                      <p:cBhvr>
                                        <p:cTn id="204" dur="1000" fill="hold"/>
                                        <p:tgtEl>
                                          <p:spTgt spid="26"/>
                                        </p:tgtEl>
                                        <p:attrNameLst>
                                          <p:attrName>ppt_w</p:attrName>
                                        </p:attrNameLst>
                                      </p:cBhvr>
                                      <p:tavLst>
                                        <p:tav tm="0">
                                          <p:val>
                                            <p:strVal val="#ppt_w*0.70"/>
                                          </p:val>
                                        </p:tav>
                                        <p:tav tm="100000">
                                          <p:val>
                                            <p:strVal val="#ppt_w"/>
                                          </p:val>
                                        </p:tav>
                                      </p:tavLst>
                                    </p:anim>
                                    <p:anim calcmode="lin" valueType="num">
                                      <p:cBhvr>
                                        <p:cTn id="205" dur="1000" fill="hold"/>
                                        <p:tgtEl>
                                          <p:spTgt spid="26"/>
                                        </p:tgtEl>
                                        <p:attrNameLst>
                                          <p:attrName>ppt_h</p:attrName>
                                        </p:attrNameLst>
                                      </p:cBhvr>
                                      <p:tavLst>
                                        <p:tav tm="0">
                                          <p:val>
                                            <p:strVal val="#ppt_h"/>
                                          </p:val>
                                        </p:tav>
                                        <p:tav tm="100000">
                                          <p:val>
                                            <p:strVal val="#ppt_h"/>
                                          </p:val>
                                        </p:tav>
                                      </p:tavLst>
                                    </p:anim>
                                    <p:animEffect transition="in" filter="fade">
                                      <p:cBhvr>
                                        <p:cTn id="206" dur="1000"/>
                                        <p:tgtEl>
                                          <p:spTgt spid="26"/>
                                        </p:tgtEl>
                                      </p:cBhvr>
                                    </p:animEffect>
                                  </p:childTnLst>
                                </p:cTn>
                              </p:par>
                              <p:par>
                                <p:cTn id="207" presetID="55" presetClass="entr" presetSubtype="0" fill="hold" grpId="0" nodeType="withEffect">
                                  <p:stCondLst>
                                    <p:cond delay="0"/>
                                  </p:stCondLst>
                                  <p:childTnLst>
                                    <p:set>
                                      <p:cBhvr>
                                        <p:cTn id="208" dur="1" fill="hold">
                                          <p:stCondLst>
                                            <p:cond delay="0"/>
                                          </p:stCondLst>
                                        </p:cTn>
                                        <p:tgtEl>
                                          <p:spTgt spid="27"/>
                                        </p:tgtEl>
                                        <p:attrNameLst>
                                          <p:attrName>style.visibility</p:attrName>
                                        </p:attrNameLst>
                                      </p:cBhvr>
                                      <p:to>
                                        <p:strVal val="visible"/>
                                      </p:to>
                                    </p:set>
                                    <p:anim calcmode="lin" valueType="num">
                                      <p:cBhvr>
                                        <p:cTn id="209" dur="1000" fill="hold"/>
                                        <p:tgtEl>
                                          <p:spTgt spid="27"/>
                                        </p:tgtEl>
                                        <p:attrNameLst>
                                          <p:attrName>ppt_w</p:attrName>
                                        </p:attrNameLst>
                                      </p:cBhvr>
                                      <p:tavLst>
                                        <p:tav tm="0">
                                          <p:val>
                                            <p:strVal val="#ppt_w*0.70"/>
                                          </p:val>
                                        </p:tav>
                                        <p:tav tm="100000">
                                          <p:val>
                                            <p:strVal val="#ppt_w"/>
                                          </p:val>
                                        </p:tav>
                                      </p:tavLst>
                                    </p:anim>
                                    <p:anim calcmode="lin" valueType="num">
                                      <p:cBhvr>
                                        <p:cTn id="210" dur="1000" fill="hold"/>
                                        <p:tgtEl>
                                          <p:spTgt spid="27"/>
                                        </p:tgtEl>
                                        <p:attrNameLst>
                                          <p:attrName>ppt_h</p:attrName>
                                        </p:attrNameLst>
                                      </p:cBhvr>
                                      <p:tavLst>
                                        <p:tav tm="0">
                                          <p:val>
                                            <p:strVal val="#ppt_h"/>
                                          </p:val>
                                        </p:tav>
                                        <p:tav tm="100000">
                                          <p:val>
                                            <p:strVal val="#ppt_h"/>
                                          </p:val>
                                        </p:tav>
                                      </p:tavLst>
                                    </p:anim>
                                    <p:animEffect transition="in" filter="fade">
                                      <p:cBhvr>
                                        <p:cTn id="211" dur="1000"/>
                                        <p:tgtEl>
                                          <p:spTgt spid="27"/>
                                        </p:tgtEl>
                                      </p:cBhvr>
                                    </p:animEffect>
                                  </p:childTnLst>
                                </p:cTn>
                              </p:par>
                              <p:par>
                                <p:cTn id="212" presetID="55" presetClass="entr" presetSubtype="0" fill="hold" grpId="0" nodeType="withEffect">
                                  <p:stCondLst>
                                    <p:cond delay="0"/>
                                  </p:stCondLst>
                                  <p:childTnLst>
                                    <p:set>
                                      <p:cBhvr>
                                        <p:cTn id="213" dur="1" fill="hold">
                                          <p:stCondLst>
                                            <p:cond delay="0"/>
                                          </p:stCondLst>
                                        </p:cTn>
                                        <p:tgtEl>
                                          <p:spTgt spid="2"/>
                                        </p:tgtEl>
                                        <p:attrNameLst>
                                          <p:attrName>style.visibility</p:attrName>
                                        </p:attrNameLst>
                                      </p:cBhvr>
                                      <p:to>
                                        <p:strVal val="visible"/>
                                      </p:to>
                                    </p:set>
                                    <p:anim calcmode="lin" valueType="num">
                                      <p:cBhvr>
                                        <p:cTn id="214" dur="1000" fill="hold"/>
                                        <p:tgtEl>
                                          <p:spTgt spid="2"/>
                                        </p:tgtEl>
                                        <p:attrNameLst>
                                          <p:attrName>ppt_w</p:attrName>
                                        </p:attrNameLst>
                                      </p:cBhvr>
                                      <p:tavLst>
                                        <p:tav tm="0">
                                          <p:val>
                                            <p:strVal val="#ppt_w*0.70"/>
                                          </p:val>
                                        </p:tav>
                                        <p:tav tm="100000">
                                          <p:val>
                                            <p:strVal val="#ppt_w"/>
                                          </p:val>
                                        </p:tav>
                                      </p:tavLst>
                                    </p:anim>
                                    <p:anim calcmode="lin" valueType="num">
                                      <p:cBhvr>
                                        <p:cTn id="215" dur="1000" fill="hold"/>
                                        <p:tgtEl>
                                          <p:spTgt spid="2"/>
                                        </p:tgtEl>
                                        <p:attrNameLst>
                                          <p:attrName>ppt_h</p:attrName>
                                        </p:attrNameLst>
                                      </p:cBhvr>
                                      <p:tavLst>
                                        <p:tav tm="0">
                                          <p:val>
                                            <p:strVal val="#ppt_h"/>
                                          </p:val>
                                        </p:tav>
                                        <p:tav tm="100000">
                                          <p:val>
                                            <p:strVal val="#ppt_h"/>
                                          </p:val>
                                        </p:tav>
                                      </p:tavLst>
                                    </p:anim>
                                    <p:animEffect transition="in" filter="fade">
                                      <p:cBhvr>
                                        <p:cTn id="2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1" grpId="0" animBg="1"/>
      <p:bldP spid="38" grpId="0" animBg="1"/>
      <p:bldP spid="33" grpId="0" animBg="1"/>
      <p:bldP spid="8" grpId="0"/>
      <p:bldP spid="6" grpId="0" animBg="1"/>
      <p:bldP spid="11" grpId="0"/>
      <p:bldP spid="7" grpId="0" animBg="1"/>
      <p:bldP spid="45" grpId="0"/>
      <p:bldP spid="9" grpId="0" bldLvl="0" animBg="1"/>
      <p:bldP spid="19" grpId="0"/>
      <p:bldP spid="12" grpId="0" animBg="1"/>
      <p:bldP spid="46" grpId="0"/>
      <p:bldP spid="28" grpId="0" bldLvl="0" animBg="1"/>
      <p:bldP spid="15" grpId="0"/>
      <p:bldP spid="17" grpId="0" animBg="1"/>
      <p:bldP spid="47" grpId="0"/>
      <p:bldP spid="13" grpId="0" bldLvl="0" animBg="1"/>
      <p:bldP spid="16" grpId="0" animBg="1"/>
      <p:bldP spid="18" grpId="0"/>
      <p:bldP spid="20" grpId="0" bldLvl="0" animBg="1"/>
      <p:bldP spid="48" grpId="0"/>
      <p:bldP spid="23" grpId="0"/>
      <p:bldP spid="25" grpId="0" animBg="1"/>
      <p:bldP spid="32" grpId="0" animBg="1"/>
      <p:bldP spid="50" grpId="0"/>
      <p:bldP spid="35" grpId="0"/>
      <p:bldP spid="30" grpId="0"/>
      <p:bldP spid="36" grpId="0" animBg="1"/>
      <p:bldP spid="37" grpId="0" animBg="1"/>
      <p:bldP spid="44" grpId="0"/>
      <p:bldP spid="51" grpId="0"/>
      <p:bldP spid="52" grpId="0"/>
      <p:bldP spid="27" grpId="0"/>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标题 7"/>
          <p:cNvSpPr>
            <a:spLocks noGrp="1"/>
          </p:cNvSpPr>
          <p:nvPr/>
        </p:nvSpPr>
        <p:spPr>
          <a:xfrm>
            <a:off x="248920" y="158115"/>
            <a:ext cx="8577580" cy="76962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90000"/>
              </a:lnSpc>
            </a:pPr>
            <a:r>
              <a:rPr lang="zh-CN" altLang="en-US" sz="2800" b="1">
                <a:solidFill>
                  <a:srgbClr val="FF0000"/>
                </a:solidFill>
                <a:latin typeface="微软雅黑" panose="020B0503020204020204" charset="-122"/>
                <a:ea typeface="微软雅黑" panose="020B0503020204020204" charset="-122"/>
                <a:sym typeface="+mn-ea"/>
              </a:rPr>
              <a:t>二、国际法的形成与发展</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nvSpPr>
        <p:spPr>
          <a:xfrm>
            <a:off x="2980055" y="1193800"/>
            <a:ext cx="8724265" cy="2306955"/>
          </a:xfrm>
          <a:prstGeom prst="rect">
            <a:avLst/>
          </a:prstGeom>
          <a:noFill/>
          <a:ln>
            <a:solidFill>
              <a:srgbClr val="FF0000"/>
            </a:solidFill>
          </a:ln>
        </p:spPr>
        <p:txBody>
          <a:bodyPr wrap="square" rtlCol="0" anchor="t">
            <a:spAutoFit/>
          </a:bodyPr>
          <a:p>
            <a:pPr fontAlgn="auto">
              <a:lnSpc>
                <a:spcPct val="150000"/>
              </a:lnSpc>
            </a:pPr>
            <a:r>
              <a:rPr lang="zh-CN" altLang="en-US" sz="2400" b="1">
                <a:latin typeface="黑体" panose="02010609060101010101" charset="-122"/>
                <a:ea typeface="黑体" panose="02010609060101010101" charset="-122"/>
                <a:cs typeface="宋体" panose="02010600030101010101" pitchFamily="2" charset="-122"/>
                <a:sym typeface="+mn-ea"/>
              </a:rPr>
              <a:t>国际法：</a:t>
            </a:r>
            <a:r>
              <a:rPr lang="zh-CN" altLang="en-US" sz="2400" b="1">
                <a:latin typeface="楷体" panose="02010609060101010101" charset="-122"/>
                <a:ea typeface="楷体" panose="02010609060101010101" charset="-122"/>
                <a:cs typeface="楷体" panose="02010609060101010101" charset="-122"/>
                <a:sym typeface="+mn-ea"/>
              </a:rPr>
              <a:t>“即国际社会之法，或者是在国家之间的相互交往关系中所接受的具有法律约束力的习惯和条约规则。简单说来，是有关国家之间的法律，是调节两个以上国家之间相互关系、有一定均束力的法律系统。</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牛津法律大辞典</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2980055" y="3634105"/>
            <a:ext cx="7343140" cy="460375"/>
          </a:xfrm>
          <a:prstGeom prst="rect">
            <a:avLst/>
          </a:prstGeom>
          <a:noFill/>
        </p:spPr>
        <p:txBody>
          <a:bodyPr wrap="square" rtlCol="0" anchor="t">
            <a:spAutoFit/>
          </a:bodyPr>
          <a:p>
            <a:r>
              <a:rPr lang="zh-CN" altLang="en-US" sz="2400" b="1">
                <a:latin typeface="楷体" panose="02010609060101010101" charset="-122"/>
                <a:ea typeface="楷体" panose="02010609060101010101" charset="-122"/>
                <a:sym typeface="+mn-ea"/>
              </a:rPr>
              <a:t>思考：从概念来看，国际法具有哪些特征？</a:t>
            </a:r>
            <a:endParaRPr lang="zh-CN" altLang="en-US" sz="2400" b="1">
              <a:latin typeface="楷体" panose="02010609060101010101" charset="-122"/>
              <a:ea typeface="楷体" panose="02010609060101010101" charset="-122"/>
              <a:sym typeface="+mn-ea"/>
            </a:endParaRPr>
          </a:p>
        </p:txBody>
      </p:sp>
      <p:sp>
        <p:nvSpPr>
          <p:cNvPr id="6" name="文本框 5"/>
          <p:cNvSpPr txBox="1"/>
          <p:nvPr/>
        </p:nvSpPr>
        <p:spPr>
          <a:xfrm>
            <a:off x="3753485" y="4227830"/>
            <a:ext cx="6688455" cy="1753235"/>
          </a:xfrm>
          <a:prstGeom prst="rect">
            <a:avLst/>
          </a:prstGeom>
          <a:noFill/>
        </p:spPr>
        <p:txBody>
          <a:bodyPr wrap="square" rtlCol="0" anchor="t">
            <a:spAutoFit/>
          </a:bodyPr>
          <a:p>
            <a:pPr marL="342900" indent="-342900" fontAlgn="auto">
              <a:lnSpc>
                <a:spcPct val="150000"/>
              </a:lnSpc>
              <a:buClr>
                <a:srgbClr val="C00000"/>
              </a:buClr>
              <a:buSzPct val="80000"/>
              <a:buFont typeface="Wingdings" panose="05000000000000000000" charset="0"/>
              <a:buChar char="l"/>
            </a:pPr>
            <a:r>
              <a:rPr lang="zh-CN" altLang="en-US" sz="2400" b="1">
                <a:latin typeface="微软雅黑" panose="020B0503020204020204" charset="-122"/>
                <a:ea typeface="微软雅黑" panose="020B0503020204020204" charset="-122"/>
                <a:sym typeface="+mn-ea"/>
              </a:rPr>
              <a:t>适用主体是国家。</a:t>
            </a:r>
            <a:endParaRPr lang="zh-CN" altLang="en-US" sz="2400" b="1">
              <a:latin typeface="微软雅黑" panose="020B0503020204020204" charset="-122"/>
              <a:ea typeface="微软雅黑" panose="020B0503020204020204" charset="-122"/>
              <a:sym typeface="+mn-ea"/>
            </a:endParaRPr>
          </a:p>
          <a:p>
            <a:pPr marL="342900" indent="-342900" fontAlgn="auto">
              <a:lnSpc>
                <a:spcPct val="150000"/>
              </a:lnSpc>
              <a:buClr>
                <a:srgbClr val="C00000"/>
              </a:buClr>
              <a:buSzPct val="80000"/>
              <a:buFont typeface="Wingdings" panose="05000000000000000000" charset="0"/>
              <a:buChar char="l"/>
            </a:pPr>
            <a:r>
              <a:rPr lang="zh-CN" altLang="en-US" sz="2400" b="1">
                <a:latin typeface="微软雅黑" panose="020B0503020204020204" charset="-122"/>
                <a:ea typeface="微软雅黑" panose="020B0503020204020204" charset="-122"/>
                <a:sym typeface="+mn-ea"/>
              </a:rPr>
              <a:t>它是各国通过协议共同制定的。</a:t>
            </a:r>
            <a:endParaRPr lang="zh-CN" altLang="en-US" sz="2400" b="1">
              <a:latin typeface="微软雅黑" panose="020B0503020204020204" charset="-122"/>
              <a:ea typeface="微软雅黑" panose="020B0503020204020204" charset="-122"/>
            </a:endParaRPr>
          </a:p>
          <a:p>
            <a:pPr marL="342900" indent="-342900" fontAlgn="auto">
              <a:lnSpc>
                <a:spcPct val="150000"/>
              </a:lnSpc>
              <a:buClr>
                <a:srgbClr val="C00000"/>
              </a:buClr>
              <a:buSzPct val="80000"/>
              <a:buFont typeface="Wingdings" panose="05000000000000000000" charset="0"/>
              <a:buChar char="l"/>
            </a:pPr>
            <a:r>
              <a:rPr lang="zh-CN" altLang="en-US" sz="2400" b="1">
                <a:latin typeface="微软雅黑" panose="020B0503020204020204" charset="-122"/>
                <a:ea typeface="微软雅黑" panose="020B0503020204020204" charset="-122"/>
                <a:sym typeface="+mn-ea"/>
              </a:rPr>
              <a:t>具有一定约束力。</a:t>
            </a:r>
            <a:endParaRPr lang="zh-CN" altLang="en-US" sz="2400" b="1">
              <a:latin typeface="微软雅黑" panose="020B0503020204020204" charset="-122"/>
              <a:ea typeface="微软雅黑" panose="020B0503020204020204" charset="-122"/>
              <a:sym typeface="+mn-ea"/>
            </a:endParaRPr>
          </a:p>
        </p:txBody>
      </p:sp>
      <p:pic>
        <p:nvPicPr>
          <p:cNvPr id="10" name="图片 9"/>
          <p:cNvPicPr>
            <a:picLocks noChangeAspect="1"/>
          </p:cNvPicPr>
          <p:nvPr/>
        </p:nvPicPr>
        <p:blipFill>
          <a:blip r:embed="rId1"/>
          <a:stretch>
            <a:fillRect/>
          </a:stretch>
        </p:blipFill>
        <p:spPr>
          <a:xfrm>
            <a:off x="248920" y="1053465"/>
            <a:ext cx="2552700" cy="38938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7655" y="121920"/>
            <a:ext cx="5460365" cy="1038860"/>
          </a:xfrm>
          <a:prstGeom prst="rect">
            <a:avLst/>
          </a:prstGeom>
          <a:noFill/>
        </p:spPr>
        <p:txBody>
          <a:bodyPr wrap="square" rtlCol="0" anchor="t">
            <a:spAutoFit/>
          </a:bodyPr>
          <a:p>
            <a:pPr>
              <a:lnSpc>
                <a:spcPct val="110000"/>
              </a:lnSpc>
            </a:pPr>
            <a:r>
              <a:rPr lang="zh-CN" altLang="en-US" sz="2800" b="1">
                <a:solidFill>
                  <a:srgbClr val="FF0000"/>
                </a:solidFill>
                <a:latin typeface="微软雅黑" panose="020B0503020204020204" charset="-122"/>
                <a:ea typeface="微软雅黑" panose="020B0503020204020204" charset="-122"/>
                <a:cs typeface="+mj-cs"/>
              </a:rPr>
              <a:t>二、国际法的形成与发展</a:t>
            </a:r>
            <a:endParaRPr lang="zh-CN" altLang="en-US" sz="2800" b="1">
              <a:solidFill>
                <a:srgbClr val="FF0000"/>
              </a:solidFill>
              <a:latin typeface="微软雅黑" panose="020B0503020204020204" charset="-122"/>
              <a:ea typeface="微软雅黑" panose="020B0503020204020204" charset="-122"/>
              <a:cs typeface="+mj-cs"/>
            </a:endParaRPr>
          </a:p>
          <a:p>
            <a:pPr>
              <a:lnSpc>
                <a:spcPct val="110000"/>
              </a:lnSpc>
            </a:pPr>
            <a:r>
              <a:rPr lang="zh-CN" altLang="en-US" sz="2800" b="1">
                <a:solidFill>
                  <a:srgbClr val="1D41D5"/>
                </a:solidFill>
              </a:rPr>
              <a:t>（一）国际法的形成</a:t>
            </a:r>
            <a:endParaRPr lang="zh-CN" altLang="en-US" sz="2800" b="1">
              <a:solidFill>
                <a:srgbClr val="1D41D5"/>
              </a:solidFill>
            </a:endParaRPr>
          </a:p>
        </p:txBody>
      </p:sp>
      <p:sp>
        <p:nvSpPr>
          <p:cNvPr id="5" name="文本框 4"/>
          <p:cNvSpPr txBox="1"/>
          <p:nvPr/>
        </p:nvSpPr>
        <p:spPr>
          <a:xfrm>
            <a:off x="219710" y="1160780"/>
            <a:ext cx="11584940" cy="5049065"/>
          </a:xfrm>
          <a:prstGeom prst="flowChartAlternateProcess">
            <a:avLst/>
          </a:prstGeom>
          <a:noFill/>
          <a:ln>
            <a:solidFill>
              <a:schemeClr val="accent2"/>
            </a:solidFill>
          </a:ln>
        </p:spPr>
        <p:txBody>
          <a:bodyPr wrap="square" rtlCol="0" anchor="t">
            <a:spAutoFit/>
          </a:bodyPr>
          <a:p>
            <a:pPr lvl="0" algn="l">
              <a:lnSpc>
                <a:spcPct val="110000"/>
              </a:lnSpc>
              <a:buClr>
                <a:srgbClr val="52877D"/>
              </a:buClr>
              <a:buSzTx/>
              <a:buFont typeface="Wingdings" panose="05000000000000000000" charset="0"/>
            </a:pPr>
            <a:r>
              <a:rPr lang="zh-CN" altLang="en-US" sz="2400" b="1">
                <a:latin typeface="楷体" panose="02010609060101010101" charset="-122"/>
                <a:ea typeface="楷体" panose="02010609060101010101" charset="-122"/>
                <a:cs typeface="楷体" panose="02010609060101010101" charset="-122"/>
                <a:sym typeface="+mn-ea"/>
              </a:rPr>
              <a:t>材料</a:t>
            </a:r>
            <a:r>
              <a:rPr lang="zh-CN" altLang="en-US" sz="2400" b="1">
                <a:latin typeface="楷体" panose="02010609060101010101" charset="-122"/>
                <a:ea typeface="楷体" panose="02010609060101010101" charset="-122"/>
                <a:cs typeface="楷体" panose="02010609060101010101" charset="-122"/>
                <a:sym typeface="+mn-ea"/>
              </a:rPr>
              <a:t>一</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a:p>
            <a:pPr lvl="0" algn="l">
              <a:lnSpc>
                <a:spcPct val="110000"/>
              </a:lnSpc>
              <a:buClr>
                <a:srgbClr val="52877D"/>
              </a:buClr>
              <a:buSzTx/>
              <a:buFont typeface="Wingdings" panose="05000000000000000000" charset="0"/>
            </a:pPr>
            <a:r>
              <a:rPr lang="zh-CN" altLang="en-US" sz="2400" b="1">
                <a:latin typeface="楷体" panose="02010609060101010101" charset="-122"/>
                <a:ea typeface="楷体" panose="02010609060101010101" charset="-122"/>
                <a:cs typeface="楷体" panose="02010609060101010101" charset="-122"/>
                <a:sym typeface="+mn-ea"/>
              </a:rPr>
              <a:t>自大航海时代起，由于航海技术的发展和人类科技的不断进步，各国之间的交往日渐频繁。随着这种国与国之间的距离“越来越近”，无论是政府间的往来还是民间的跨境贸易往来，以及对跨境流动的自然人的管理，都开始成为各国重点关注的领域。                 </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谢浩然《再论国际法的起源和发展》</a:t>
            </a:r>
            <a:endParaRPr lang="zh-CN" altLang="en-US" sz="2000">
              <a:latin typeface="楷体" panose="02010609060101010101" charset="-122"/>
              <a:ea typeface="楷体" panose="02010609060101010101" charset="-122"/>
              <a:cs typeface="楷体" panose="02010609060101010101" charset="-122"/>
              <a:sym typeface="+mn-ea"/>
            </a:endParaRPr>
          </a:p>
          <a:p>
            <a:pPr algn="l" fontAlgn="auto">
              <a:lnSpc>
                <a:spcPct val="110000"/>
              </a:lnSpc>
              <a:buClrTx/>
              <a:buSzTx/>
              <a:buFontTx/>
            </a:pPr>
            <a:r>
              <a:rPr lang="zh-CN" altLang="en-US" sz="2400" b="1">
                <a:latin typeface="楷体" panose="02010609060101010101" charset="-122"/>
                <a:ea typeface="楷体" panose="02010609060101010101" charset="-122"/>
                <a:cs typeface="楷体" panose="02010609060101010101" charset="-122"/>
                <a:sym typeface="+mn-ea"/>
              </a:rPr>
              <a:t>材料二：</a:t>
            </a:r>
            <a:endParaRPr lang="zh-CN" altLang="en-US" sz="2400" b="1">
              <a:latin typeface="楷体" panose="02010609060101010101" charset="-122"/>
              <a:ea typeface="楷体" panose="02010609060101010101" charset="-122"/>
              <a:cs typeface="楷体" panose="02010609060101010101" charset="-122"/>
              <a:sym typeface="+mn-ea"/>
            </a:endParaRPr>
          </a:p>
          <a:p>
            <a:pPr algn="l" fontAlgn="auto">
              <a:lnSpc>
                <a:spcPct val="110000"/>
              </a:lnSpc>
              <a:buClrTx/>
              <a:buSzTx/>
              <a:buFontTx/>
            </a:pPr>
            <a:r>
              <a:rPr lang="zh-CN" altLang="en-US" sz="2400" b="1">
                <a:latin typeface="楷体" panose="02010609060101010101" charset="-122"/>
                <a:ea typeface="楷体" panose="02010609060101010101" charset="-122"/>
                <a:cs typeface="楷体" panose="02010609060101010101" charset="-122"/>
                <a:sym typeface="+mn-ea"/>
              </a:rPr>
              <a:t>1530年以后，欧洲进人所谓“宗教战争”时代。这种以军政革命为诱因而爆发的战争成为早期近代欧洲国际政治的核心，各国新兴君主为广开财源以宗教信仰为借口对土地和黄金等财富展开激烈争夺。面对和平的丧失，法律思想家们对战争根源及其正义性展开讨论，他们企图创造一整套规范指导新兴君主国之间关系。</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——陶永新《从万民法到国际法》</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543560" y="1191260"/>
            <a:ext cx="5669280" cy="1260475"/>
          </a:xfrm>
          <a:prstGeom prst="rect">
            <a:avLst/>
          </a:prstGeom>
          <a:solidFill>
            <a:schemeClr val="accent2">
              <a:lumMod val="20000"/>
              <a:lumOff val="80000"/>
            </a:schemeClr>
          </a:solidFill>
          <a:ln>
            <a:noFill/>
          </a:ln>
        </p:spPr>
        <p:txBody>
          <a:bodyPr wrap="none" rtlCol="0" anchor="t">
            <a:spAutoFit/>
          </a:bodyPr>
          <a:p>
            <a:pPr lvl="0" algn="l">
              <a:buClrTx/>
              <a:buSzTx/>
              <a:buFontTx/>
            </a:pPr>
            <a:r>
              <a:rPr lang="en-US" sz="2800" b="1">
                <a:solidFill>
                  <a:schemeClr val="accent2"/>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sym typeface="+mn-ea"/>
              </a:rPr>
              <a:t>基础</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sz="2400" b="1">
                <a:latin typeface="微软雅黑" panose="020B0503020204020204" charset="-122"/>
                <a:ea typeface="微软雅黑" panose="020B0503020204020204" charset="-122"/>
                <a:cs typeface="微软雅黑" panose="020B0503020204020204" charset="-122"/>
                <a:sym typeface="+mn-ea"/>
              </a:rPr>
              <a:t>（1）</a:t>
            </a:r>
            <a:r>
              <a:rPr lang="zh-CN" sz="2400" b="1">
                <a:latin typeface="微软雅黑" panose="020B0503020204020204" charset="-122"/>
                <a:ea typeface="微软雅黑" panose="020B0503020204020204" charset="-122"/>
                <a:cs typeface="微软雅黑" panose="020B0503020204020204" charset="-122"/>
                <a:sym typeface="+mn-ea"/>
              </a:rPr>
              <a:t>原因</a:t>
            </a:r>
            <a:r>
              <a:rPr sz="2400">
                <a:latin typeface="微软雅黑" panose="020B0503020204020204" charset="-122"/>
                <a:ea typeface="微软雅黑" panose="020B0503020204020204" charset="-122"/>
                <a:cs typeface="微软雅黑" panose="020B0503020204020204" charset="-122"/>
                <a:sym typeface="+mn-ea"/>
              </a:rPr>
              <a:t>：</a:t>
            </a:r>
            <a:endParaRPr sz="2400">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sz="2400">
                <a:latin typeface="微软雅黑" panose="020B0503020204020204" charset="-122"/>
                <a:ea typeface="微软雅黑" panose="020B0503020204020204" charset="-122"/>
                <a:cs typeface="微软雅黑" panose="020B0503020204020204" charset="-122"/>
                <a:sym typeface="+mn-ea"/>
              </a:rPr>
              <a:t>①地理大发现使得各国的联系与交往增加</a:t>
            </a:r>
            <a:endParaRPr sz="2400">
              <a:latin typeface="微软雅黑" panose="020B0503020204020204" charset="-122"/>
              <a:ea typeface="微软雅黑" panose="020B0503020204020204" charset="-122"/>
              <a:cs typeface="微软雅黑" panose="020B0503020204020204" charset="-122"/>
              <a:sym typeface="+mn-ea"/>
            </a:endParaRPr>
          </a:p>
        </p:txBody>
      </p:sp>
      <p:sp>
        <p:nvSpPr>
          <p:cNvPr id="8" name="圆角矩形 7"/>
          <p:cNvSpPr/>
          <p:nvPr/>
        </p:nvSpPr>
        <p:spPr>
          <a:xfrm>
            <a:off x="7739380" y="5454650"/>
            <a:ext cx="970280" cy="485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43560" y="2430145"/>
            <a:ext cx="4450080" cy="460375"/>
          </a:xfrm>
          <a:prstGeom prst="rect">
            <a:avLst/>
          </a:prstGeom>
          <a:solidFill>
            <a:schemeClr val="accent2">
              <a:lumMod val="20000"/>
              <a:lumOff val="80000"/>
            </a:schemeClr>
          </a:solidFill>
          <a:ln>
            <a:noFill/>
          </a:ln>
        </p:spPr>
        <p:txBody>
          <a:bodyPr wrap="none" rtlCol="0" anchor="t">
            <a:spAutoFit/>
          </a:bodyPr>
          <a:p>
            <a:pPr lvl="0" algn="l">
              <a:buClrTx/>
              <a:buSzTx/>
              <a:buFontTx/>
            </a:pPr>
            <a:r>
              <a:rPr sz="2400">
                <a:latin typeface="微软雅黑" panose="020B0503020204020204" charset="-122"/>
                <a:ea typeface="微软雅黑" panose="020B0503020204020204" charset="-122"/>
                <a:cs typeface="微软雅黑" panose="020B0503020204020204" charset="-122"/>
                <a:sym typeface="+mn-ea"/>
              </a:rPr>
              <a:t>②古</a:t>
            </a:r>
            <a:r>
              <a:rPr sz="2400">
                <a:latin typeface="微软雅黑" panose="020B0503020204020204" charset="-122"/>
                <a:ea typeface="微软雅黑" panose="020B0503020204020204" charset="-122"/>
                <a:cs typeface="微软雅黑" panose="020B0503020204020204" charset="-122"/>
                <a:sym typeface="+mn-ea"/>
              </a:rPr>
              <a:t>罗马</a:t>
            </a:r>
            <a:r>
              <a:rPr sz="2400">
                <a:latin typeface="微软雅黑" panose="020B0503020204020204" charset="-122"/>
                <a:ea typeface="微软雅黑" panose="020B0503020204020204" charset="-122"/>
                <a:cs typeface="微软雅黑" panose="020B0503020204020204" charset="-122"/>
                <a:sym typeface="+mn-ea"/>
              </a:rPr>
              <a:t>自然法精神的历史渊源</a:t>
            </a:r>
            <a:endParaRPr sz="2400">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543560" y="2890520"/>
            <a:ext cx="10850880" cy="902970"/>
          </a:xfrm>
          <a:prstGeom prst="rect">
            <a:avLst/>
          </a:prstGeom>
          <a:solidFill>
            <a:schemeClr val="accent2">
              <a:lumMod val="20000"/>
              <a:lumOff val="80000"/>
            </a:schemeClr>
          </a:solidFill>
          <a:ln>
            <a:noFill/>
          </a:ln>
        </p:spPr>
        <p:txBody>
          <a:bodyPr wrap="none" rtlCol="0" anchor="t">
            <a:spAutoFit/>
          </a:bodyPr>
          <a:p>
            <a:pPr lvl="0" algn="l">
              <a:lnSpc>
                <a:spcPct val="110000"/>
              </a:lnSpc>
              <a:buClrTx/>
              <a:buSzTx/>
              <a:buFontTx/>
            </a:pPr>
            <a:r>
              <a:rPr sz="2400">
                <a:latin typeface="微软雅黑" panose="020B0503020204020204" charset="-122"/>
                <a:ea typeface="微软雅黑" panose="020B0503020204020204" charset="-122"/>
                <a:cs typeface="微软雅黑" panose="020B0503020204020204" charset="-122"/>
                <a:sym typeface="+mn-ea"/>
              </a:rPr>
              <a:t>③随着国家主权意识的加强，各国都强调</a:t>
            </a:r>
            <a:r>
              <a:rPr sz="2400" b="1">
                <a:latin typeface="微软雅黑" panose="020B0503020204020204" charset="-122"/>
                <a:ea typeface="微软雅黑" panose="020B0503020204020204" charset="-122"/>
                <a:cs typeface="微软雅黑" panose="020B0503020204020204" charset="-122"/>
                <a:sym typeface="+mn-ea"/>
              </a:rPr>
              <a:t>国家利益至上</a:t>
            </a:r>
            <a:r>
              <a:rPr sz="2400">
                <a:latin typeface="微软雅黑" panose="020B0503020204020204" charset="-122"/>
                <a:ea typeface="微软雅黑" panose="020B0503020204020204" charset="-122"/>
                <a:cs typeface="微软雅黑" panose="020B0503020204020204" charset="-122"/>
                <a:sym typeface="+mn-ea"/>
              </a:rPr>
              <a:t>，国家间利益纷争加剧；</a:t>
            </a:r>
            <a:endParaRPr sz="2400">
              <a:latin typeface="微软雅黑" panose="020B0503020204020204" charset="-122"/>
              <a:ea typeface="微软雅黑" panose="020B0503020204020204" charset="-122"/>
              <a:cs typeface="微软雅黑" panose="020B0503020204020204" charset="-122"/>
              <a:sym typeface="+mn-ea"/>
            </a:endParaRPr>
          </a:p>
          <a:p>
            <a:pPr lvl="0" algn="l">
              <a:lnSpc>
                <a:spcPct val="110000"/>
              </a:lnSpc>
              <a:buClrTx/>
              <a:buSzTx/>
              <a:buFontTx/>
            </a:pPr>
            <a:r>
              <a:rPr sz="2400">
                <a:latin typeface="微软雅黑" panose="020B0503020204020204" charset="-122"/>
                <a:ea typeface="微软雅黑" panose="020B0503020204020204" charset="-122"/>
                <a:cs typeface="微软雅黑" panose="020B0503020204020204" charset="-122"/>
                <a:sym typeface="+mn-ea"/>
              </a:rPr>
              <a:t>④人们希望通过一定的法律制度来处理国家之间的关系，减少武力冲突；</a:t>
            </a:r>
            <a:endParaRPr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9880" y="400685"/>
            <a:ext cx="11356975" cy="460375"/>
          </a:xfrm>
          <a:prstGeom prst="rect">
            <a:avLst/>
          </a:prstGeom>
          <a:noFill/>
        </p:spPr>
        <p:txBody>
          <a:bodyPr wrap="square" rtlCol="0" anchor="t">
            <a:spAutoFit/>
          </a:bodyPr>
          <a:p>
            <a:r>
              <a:rPr lang="zh-CN" altLang="en-US" sz="2400" b="1"/>
              <a:t>（</a:t>
            </a:r>
            <a:r>
              <a:rPr lang="en-US" altLang="zh-CN" sz="2400" b="1"/>
              <a:t>2</a:t>
            </a:r>
            <a:r>
              <a:rPr lang="zh-CN" altLang="en-US" sz="2400" b="1"/>
              <a:t>）标志：</a:t>
            </a:r>
            <a:r>
              <a:rPr lang="zh-CN" altLang="en-US" sz="2400"/>
              <a:t>荷兰人格劳秀斯1625年出版《战争与和平法》</a:t>
            </a:r>
            <a:endParaRPr lang="zh-CN" altLang="en-US" sz="2400"/>
          </a:p>
        </p:txBody>
      </p:sp>
      <p:sp>
        <p:nvSpPr>
          <p:cNvPr id="5" name="TextBox 3"/>
          <p:cNvSpPr txBox="1"/>
          <p:nvPr/>
        </p:nvSpPr>
        <p:spPr>
          <a:xfrm>
            <a:off x="173990" y="1844040"/>
            <a:ext cx="11628120" cy="1494155"/>
          </a:xfrm>
          <a:prstGeom prst="rect">
            <a:avLst/>
          </a:prstGeom>
          <a:noFill/>
          <a:ln>
            <a:solidFill>
              <a:schemeClr val="accent1"/>
            </a:solidFill>
          </a:ln>
        </p:spPr>
        <p:txBody>
          <a:bodyPr wrap="square" rtlCol="0">
            <a:spAutoFit/>
          </a:bodyPr>
          <a:p>
            <a:pPr>
              <a:lnSpc>
                <a:spcPct val="120000"/>
              </a:lnSpc>
            </a:pPr>
            <a:r>
              <a:rPr lang="zh-CN" altLang="en-US" sz="2400" dirty="0" smtClean="0">
                <a:solidFill>
                  <a:srgbClr val="0070C0"/>
                </a:solidFill>
                <a:latin typeface="楷体" panose="02010609060101010101" charset="-122"/>
                <a:ea typeface="楷体" panose="02010609060101010101" charset="-122"/>
                <a:cs typeface="楷体" panose="02010609060101010101" charset="-122"/>
              </a:rPr>
              <a:t>   </a:t>
            </a:r>
            <a:r>
              <a:rPr lang="zh-CN" altLang="en-US" sz="2800" b="1" dirty="0" smtClean="0">
                <a:solidFill>
                  <a:srgbClr val="0070C0"/>
                </a:solidFill>
                <a:latin typeface="楷体" panose="02010609060101010101" charset="-122"/>
                <a:ea typeface="楷体" panose="02010609060101010101" charset="-122"/>
                <a:cs typeface="楷体" panose="02010609060101010101" charset="-122"/>
              </a:rPr>
              <a:t> </a:t>
            </a:r>
            <a:r>
              <a:rPr lang="zh-CN" altLang="en-US" sz="2400" b="1" dirty="0" smtClean="0">
                <a:latin typeface="楷体" panose="02010609060101010101" charset="-122"/>
                <a:ea typeface="楷体" panose="02010609060101010101" charset="-122"/>
                <a:cs typeface="楷体" panose="02010609060101010101" charset="-122"/>
              </a:rPr>
              <a:t>根据一般规则</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本人是处理自己事务的最佳裁断者，因而拥有发动战争之权力的人，乃是唯一拥有缔结和约之权力的人。由此推导，公战能够由各方主权者单独发动，在王权政制下的这种权力理所当然属于君主。</a:t>
            </a:r>
            <a:r>
              <a:rPr lang="en-US" altLang="zh-CN" sz="2000" dirty="0" smtClean="0">
                <a:latin typeface="楷体" panose="02010609060101010101" charset="-122"/>
                <a:ea typeface="楷体" panose="02010609060101010101" charset="-122"/>
                <a:cs typeface="楷体" panose="02010609060101010101" charset="-122"/>
              </a:rPr>
              <a:t>——[</a:t>
            </a:r>
            <a:r>
              <a:rPr lang="zh-CN" altLang="en-US" sz="2000" dirty="0" smtClean="0">
                <a:latin typeface="楷体" panose="02010609060101010101" charset="-122"/>
                <a:ea typeface="楷体" panose="02010609060101010101" charset="-122"/>
                <a:cs typeface="楷体" panose="02010609060101010101" charset="-122"/>
              </a:rPr>
              <a:t>荷</a:t>
            </a:r>
            <a:r>
              <a:rPr lang="en-US" altLang="zh-CN" sz="2000" dirty="0" smtClean="0">
                <a:latin typeface="楷体" panose="02010609060101010101" charset="-122"/>
                <a:ea typeface="楷体" panose="02010609060101010101" charset="-122"/>
                <a:cs typeface="楷体" panose="02010609060101010101" charset="-122"/>
              </a:rPr>
              <a:t>]</a:t>
            </a:r>
            <a:r>
              <a:rPr lang="zh-CN" altLang="en-US" sz="2000" dirty="0" smtClean="0">
                <a:latin typeface="楷体" panose="02010609060101010101" charset="-122"/>
                <a:ea typeface="楷体" panose="02010609060101010101" charset="-122"/>
                <a:cs typeface="楷体" panose="02010609060101010101" charset="-122"/>
              </a:rPr>
              <a:t>格劳秀斯 </a:t>
            </a:r>
            <a:r>
              <a:rPr lang="en-US" altLang="zh-CN" sz="2000" dirty="0" smtClean="0">
                <a:latin typeface="楷体" panose="02010609060101010101" charset="-122"/>
                <a:ea typeface="楷体" panose="02010609060101010101" charset="-122"/>
                <a:cs typeface="楷体" panose="02010609060101010101" charset="-122"/>
              </a:rPr>
              <a:t>《</a:t>
            </a:r>
            <a:r>
              <a:rPr lang="zh-CN" altLang="en-US" sz="2000" dirty="0" smtClean="0">
                <a:latin typeface="楷体" panose="02010609060101010101" charset="-122"/>
                <a:ea typeface="楷体" panose="02010609060101010101" charset="-122"/>
                <a:cs typeface="楷体" panose="02010609060101010101" charset="-122"/>
              </a:rPr>
              <a:t>战争与和平法</a:t>
            </a:r>
            <a:r>
              <a:rPr lang="en-US" altLang="zh-CN" sz="2000" dirty="0" smtClean="0">
                <a:latin typeface="楷体" panose="02010609060101010101" charset="-122"/>
                <a:ea typeface="楷体" panose="02010609060101010101" charset="-122"/>
                <a:cs typeface="楷体" panose="02010609060101010101" charset="-122"/>
              </a:rPr>
              <a:t>》</a:t>
            </a:r>
            <a:r>
              <a:rPr lang="zh-CN" altLang="en-US" sz="2000" dirty="0" smtClean="0">
                <a:latin typeface="楷体" panose="02010609060101010101" charset="-122"/>
                <a:ea typeface="楷体" panose="02010609060101010101" charset="-122"/>
                <a:cs typeface="楷体" panose="02010609060101010101" charset="-122"/>
              </a:rPr>
              <a:t>（</a:t>
            </a:r>
            <a:r>
              <a:rPr lang="en-US" altLang="zh-CN" sz="2000" dirty="0" smtClean="0">
                <a:latin typeface="楷体" panose="02010609060101010101" charset="-122"/>
                <a:ea typeface="楷体" panose="02010609060101010101" charset="-122"/>
                <a:cs typeface="楷体" panose="02010609060101010101" charset="-122"/>
              </a:rPr>
              <a:t>1625</a:t>
            </a:r>
            <a:r>
              <a:rPr lang="zh-CN" altLang="en-US" sz="2000" dirty="0" smtClean="0">
                <a:latin typeface="楷体" panose="02010609060101010101" charset="-122"/>
                <a:ea typeface="楷体" panose="02010609060101010101" charset="-122"/>
                <a:cs typeface="楷体" panose="02010609060101010101" charset="-122"/>
              </a:rPr>
              <a:t>年）</a:t>
            </a:r>
            <a:endParaRPr lang="zh-CN" altLang="zh-CN" sz="2000" b="1" dirty="0" smtClean="0">
              <a:latin typeface="楷体" panose="02010609060101010101" charset="-122"/>
              <a:ea typeface="楷体" panose="02010609060101010101" charset="-122"/>
              <a:cs typeface="楷体" panose="02010609060101010101" charset="-122"/>
            </a:endParaRPr>
          </a:p>
        </p:txBody>
      </p:sp>
      <p:sp>
        <p:nvSpPr>
          <p:cNvPr id="8" name="TextBox 7"/>
          <p:cNvSpPr txBox="1"/>
          <p:nvPr/>
        </p:nvSpPr>
        <p:spPr>
          <a:xfrm>
            <a:off x="3540436" y="1383513"/>
            <a:ext cx="4896544" cy="460375"/>
          </a:xfrm>
          <a:prstGeom prst="rect">
            <a:avLst/>
          </a:prstGeom>
          <a:solidFill>
            <a:srgbClr val="0000FF"/>
          </a:solidFill>
        </p:spPr>
        <p:txBody>
          <a:bodyPr wrap="square" rtlCol="0">
            <a:spAutoFit/>
          </a:bodyPr>
          <a:p>
            <a:pPr algn="ctr"/>
            <a:r>
              <a:rPr lang="zh-CN" altLang="en-US" sz="2400" b="1" dirty="0" smtClean="0">
                <a:solidFill>
                  <a:schemeClr val="bg1"/>
                </a:solidFill>
              </a:rPr>
              <a:t>学思之窗：提炼这段话的核心思想？</a:t>
            </a:r>
            <a:endParaRPr lang="zh-CN" altLang="en-US" sz="2400" b="1" dirty="0">
              <a:solidFill>
                <a:schemeClr val="bg1"/>
              </a:solidFill>
            </a:endParaRPr>
          </a:p>
        </p:txBody>
      </p:sp>
      <p:sp>
        <p:nvSpPr>
          <p:cNvPr id="6" name="文本框 7"/>
          <p:cNvSpPr txBox="1"/>
          <p:nvPr/>
        </p:nvSpPr>
        <p:spPr>
          <a:xfrm>
            <a:off x="535305" y="3368675"/>
            <a:ext cx="10906760" cy="460375"/>
          </a:xfrm>
          <a:prstGeom prst="rect">
            <a:avLst/>
          </a:prstGeom>
          <a:solidFill>
            <a:schemeClr val="accent5">
              <a:lumMod val="20000"/>
              <a:lumOff val="80000"/>
            </a:schemeClr>
          </a:solidFill>
        </p:spPr>
        <p:txBody>
          <a:bodyPr wrap="square" rtlCol="0">
            <a:spAutoFit/>
          </a:bodyPr>
          <a:p>
            <a:pPr algn="ct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rPr>
              <a:t>君主</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应该制定条约并接受条约的约束</a:t>
            </a:r>
            <a:r>
              <a:rPr lang="zh-CN" altLang="en-US" sz="2400" dirty="0" smtClean="0">
                <a:solidFill>
                  <a:schemeClr val="tx1"/>
                </a:solidFill>
                <a:latin typeface="微软雅黑" panose="020B0503020204020204" charset="-122"/>
                <a:ea typeface="微软雅黑" panose="020B0503020204020204" charset="-122"/>
                <a:cs typeface="微软雅黑" panose="020B0503020204020204" charset="-122"/>
              </a:rPr>
              <a:t>，确定</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了国际法的主体是</a:t>
            </a: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rPr>
              <a:t>主权国家</a:t>
            </a:r>
            <a:r>
              <a:rPr lang="zh-CN" altLang="en-US" sz="2400"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293235" y="4570730"/>
            <a:ext cx="3390900" cy="460375"/>
          </a:xfrm>
          <a:prstGeom prst="rect">
            <a:avLst/>
          </a:prstGeom>
          <a:solidFill>
            <a:srgbClr val="0000FF"/>
          </a:solidFill>
        </p:spPr>
        <p:txBody>
          <a:bodyPr wrap="square" rtlCol="0" anchor="t">
            <a:spAutoFit/>
          </a:bodyPr>
          <a:p>
            <a:pPr lvl="0" algn="ctr">
              <a:buClrTx/>
              <a:buSzTx/>
              <a:buFontTx/>
            </a:pPr>
            <a:r>
              <a:rPr lang="zh-CN" altLang="en-US" sz="2400" b="1" dirty="0" smtClean="0">
                <a:solidFill>
                  <a:schemeClr val="bg1"/>
                </a:solidFill>
                <a:sym typeface="+mn-ea"/>
              </a:rPr>
              <a:t>奠定了国际法基础</a:t>
            </a:r>
            <a:endParaRPr lang="zh-CN" altLang="en-US" sz="2400" b="1" dirty="0" smtClean="0">
              <a:solidFill>
                <a:schemeClr val="bg1"/>
              </a:solidFill>
              <a:sym typeface="+mn-ea"/>
            </a:endParaRPr>
          </a:p>
        </p:txBody>
      </p:sp>
      <p:sp>
        <p:nvSpPr>
          <p:cNvPr id="3" name="下箭头 2"/>
          <p:cNvSpPr/>
          <p:nvPr/>
        </p:nvSpPr>
        <p:spPr>
          <a:xfrm>
            <a:off x="5809615" y="3859530"/>
            <a:ext cx="387985" cy="721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5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down)">
                                      <p:cBhvr>
                                        <p:cTn id="26" dur="500"/>
                                        <p:tgtEl>
                                          <p:spTgt spid="3"/>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p:tgtEl>
                                          <p:spTgt spid="2"/>
                                        </p:tgtEl>
                                        <p:attrNameLst>
                                          <p:attrName>ppt_y</p:attrName>
                                        </p:attrNameLst>
                                      </p:cBhvr>
                                      <p:tavLst>
                                        <p:tav tm="0">
                                          <p:val>
                                            <p:strVal val="#ppt_y-#ppt_h*1.125000"/>
                                          </p:val>
                                        </p:tav>
                                        <p:tav tm="100000">
                                          <p:val>
                                            <p:strVal val="#ppt_y"/>
                                          </p:val>
                                        </p:tav>
                                      </p:tavLst>
                                    </p:anim>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bldP spid="6" grpId="0" bldLvl="0" animBg="1"/>
      <p:bldP spid="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三十年战争"/>
          <p:cNvPicPr>
            <a:picLocks noChangeAspect="1"/>
          </p:cNvPicPr>
          <p:nvPr/>
        </p:nvPicPr>
        <p:blipFill>
          <a:blip r:embed="rId1"/>
          <a:srcRect b="2629"/>
          <a:stretch>
            <a:fillRect/>
          </a:stretch>
        </p:blipFill>
        <p:spPr>
          <a:xfrm>
            <a:off x="6852920" y="89535"/>
            <a:ext cx="5220335" cy="6678930"/>
          </a:xfrm>
          <a:prstGeom prst="rect">
            <a:avLst/>
          </a:prstGeom>
        </p:spPr>
      </p:pic>
      <p:sp>
        <p:nvSpPr>
          <p:cNvPr id="6" name="文本框 5"/>
          <p:cNvSpPr txBox="1"/>
          <p:nvPr/>
        </p:nvSpPr>
        <p:spPr>
          <a:xfrm>
            <a:off x="219075" y="427990"/>
            <a:ext cx="6633845" cy="970915"/>
          </a:xfrm>
          <a:prstGeom prst="rect">
            <a:avLst/>
          </a:prstGeom>
          <a:noFill/>
        </p:spPr>
        <p:txBody>
          <a:bodyPr wrap="square" rtlCol="0" anchor="t">
            <a:spAutoFit/>
          </a:bodyPr>
          <a:p>
            <a:pPr>
              <a:lnSpc>
                <a:spcPct val="110000"/>
              </a:lnSpc>
            </a:pPr>
            <a:r>
              <a:rPr lang="en-US" sz="2800" b="1">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形成</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原因：</a:t>
            </a:r>
            <a:r>
              <a:rPr sz="2400">
                <a:latin typeface="微软雅黑" panose="020B0503020204020204" charset="-122"/>
                <a:ea typeface="微软雅黑" panose="020B0503020204020204" charset="-122"/>
                <a:cs typeface="微软雅黑" panose="020B0503020204020204" charset="-122"/>
              </a:rPr>
              <a:t>“三十年战争”1618-1648年</a:t>
            </a:r>
            <a:endParaRPr sz="2400">
              <a:latin typeface="微软雅黑" panose="020B0503020204020204" charset="-122"/>
              <a:ea typeface="微软雅黑" panose="020B0503020204020204" charset="-122"/>
              <a:cs typeface="微软雅黑" panose="020B0503020204020204" charset="-122"/>
            </a:endParaRPr>
          </a:p>
        </p:txBody>
      </p:sp>
      <p:sp>
        <p:nvSpPr>
          <p:cNvPr id="22" name="矩形标注 21"/>
          <p:cNvSpPr/>
          <p:nvPr/>
        </p:nvSpPr>
        <p:spPr>
          <a:xfrm>
            <a:off x="865505" y="3997960"/>
            <a:ext cx="5340985" cy="459740"/>
          </a:xfrm>
          <a:prstGeom prst="wedgeRectCallout">
            <a:avLst>
              <a:gd name="adj1" fmla="val 60260"/>
              <a:gd name="adj2" fmla="val 3162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latin typeface="楷体" panose="02010609060101010101" charset="-122"/>
                <a:ea typeface="楷体" panose="02010609060101010101" charset="-122"/>
              </a:rPr>
              <a:t>欧洲近代史上第一次大规模国际战争。</a:t>
            </a:r>
            <a:endParaRPr lang="zh-CN" altLang="en-US" sz="2400" b="1">
              <a:solidFill>
                <a:schemeClr val="tx1"/>
              </a:solidFill>
              <a:latin typeface="楷体" panose="02010609060101010101" charset="-122"/>
              <a:ea typeface="楷体" panose="02010609060101010101" charset="-122"/>
            </a:endParaRPr>
          </a:p>
        </p:txBody>
      </p:sp>
      <p:sp>
        <p:nvSpPr>
          <p:cNvPr id="2" name="文本框 1"/>
          <p:cNvSpPr txBox="1"/>
          <p:nvPr/>
        </p:nvSpPr>
        <p:spPr>
          <a:xfrm>
            <a:off x="492125" y="2059940"/>
            <a:ext cx="1806575" cy="1568450"/>
          </a:xfrm>
          <a:prstGeom prst="rect">
            <a:avLst/>
          </a:prstGeom>
          <a:noFill/>
        </p:spPr>
        <p:txBody>
          <a:bodyPr wrap="square" rtlCol="0" anchor="t">
            <a:spAutoFit/>
          </a:bodyPr>
          <a:p>
            <a:r>
              <a:rPr lang="zh-CN" altLang="en-US" sz="2400">
                <a:solidFill>
                  <a:srgbClr val="1D41D5"/>
                </a:solidFill>
                <a:latin typeface="楷体" panose="02010609060101010101" charset="-122"/>
                <a:ea typeface="楷体" panose="02010609060101010101" charset="-122"/>
              </a:rPr>
              <a:t>德意志</a:t>
            </a:r>
            <a:endParaRPr lang="zh-CN" altLang="en-US" sz="2400">
              <a:solidFill>
                <a:srgbClr val="1D41D5"/>
              </a:solidFill>
              <a:latin typeface="楷体" panose="02010609060101010101" charset="-122"/>
              <a:ea typeface="楷体" panose="02010609060101010101" charset="-122"/>
            </a:endParaRPr>
          </a:p>
          <a:p>
            <a:r>
              <a:rPr lang="zh-CN" altLang="en-US" sz="2400" b="1">
                <a:solidFill>
                  <a:srgbClr val="1D41D5"/>
                </a:solidFill>
                <a:latin typeface="微软雅黑" panose="020B0503020204020204" charset="-122"/>
                <a:ea typeface="微软雅黑" panose="020B0503020204020204" charset="-122"/>
              </a:rPr>
              <a:t>新教</a:t>
            </a:r>
            <a:r>
              <a:rPr lang="zh-CN" altLang="en-US" sz="2400">
                <a:solidFill>
                  <a:srgbClr val="1D41D5"/>
                </a:solidFill>
                <a:latin typeface="楷体" panose="02010609060101010101" charset="-122"/>
                <a:ea typeface="楷体" panose="02010609060101010101" charset="-122"/>
              </a:rPr>
              <a:t>诸侯和瑞典、丹麦、法国</a:t>
            </a:r>
            <a:endParaRPr lang="zh-CN" altLang="en-US" sz="2400">
              <a:solidFill>
                <a:srgbClr val="1D41D5"/>
              </a:solidFill>
              <a:latin typeface="楷体" panose="02010609060101010101" charset="-122"/>
              <a:ea typeface="楷体" panose="02010609060101010101" charset="-122"/>
            </a:endParaRPr>
          </a:p>
        </p:txBody>
      </p:sp>
      <p:sp>
        <p:nvSpPr>
          <p:cNvPr id="3" name="文本框 2"/>
          <p:cNvSpPr txBox="1"/>
          <p:nvPr/>
        </p:nvSpPr>
        <p:spPr>
          <a:xfrm>
            <a:off x="4458335" y="2059940"/>
            <a:ext cx="2119630" cy="1568450"/>
          </a:xfrm>
          <a:prstGeom prst="rect">
            <a:avLst/>
          </a:prstGeom>
          <a:noFill/>
        </p:spPr>
        <p:txBody>
          <a:bodyPr wrap="square" rtlCol="0" anchor="t">
            <a:spAutoFit/>
          </a:bodyPr>
          <a:p>
            <a:r>
              <a:rPr lang="zh-CN" altLang="en-US" sz="2400">
                <a:solidFill>
                  <a:srgbClr val="1D41D5"/>
                </a:solidFill>
                <a:latin typeface="楷体" panose="02010609060101010101" charset="-122"/>
                <a:ea typeface="楷体" panose="02010609060101010101" charset="-122"/>
              </a:rPr>
              <a:t>神圣罗马帝国皇帝、德意志</a:t>
            </a:r>
            <a:r>
              <a:rPr lang="zh-CN" altLang="en-US" sz="2400" b="1">
                <a:solidFill>
                  <a:srgbClr val="1D41D5"/>
                </a:solidFill>
                <a:latin typeface="微软雅黑" panose="020B0503020204020204" charset="-122"/>
                <a:ea typeface="微软雅黑" panose="020B0503020204020204" charset="-122"/>
              </a:rPr>
              <a:t>天主教</a:t>
            </a:r>
            <a:r>
              <a:rPr lang="zh-CN" altLang="en-US" sz="2400">
                <a:solidFill>
                  <a:srgbClr val="1D41D5"/>
                </a:solidFill>
                <a:latin typeface="楷体" panose="02010609060101010101" charset="-122"/>
                <a:ea typeface="楷体" panose="02010609060101010101" charset="-122"/>
              </a:rPr>
              <a:t>诸侯和西班牙</a:t>
            </a:r>
            <a:endParaRPr lang="zh-CN" altLang="en-US" sz="2400">
              <a:solidFill>
                <a:srgbClr val="1D41D5"/>
              </a:solidFill>
              <a:latin typeface="楷体" panose="02010609060101010101" charset="-122"/>
              <a:ea typeface="楷体" panose="02010609060101010101" charset="-122"/>
            </a:endParaRPr>
          </a:p>
        </p:txBody>
      </p:sp>
      <p:pic>
        <p:nvPicPr>
          <p:cNvPr id="7" name="图片 6"/>
          <p:cNvPicPr>
            <a:picLocks noChangeAspect="1"/>
          </p:cNvPicPr>
          <p:nvPr/>
        </p:nvPicPr>
        <p:blipFill>
          <a:blip r:embed="rId2">
            <a:clrChange>
              <a:clrFrom>
                <a:srgbClr val="707173">
                  <a:alpha val="100000"/>
                </a:srgbClr>
              </a:clrFrom>
              <a:clrTo>
                <a:srgbClr val="707173">
                  <a:alpha val="100000"/>
                  <a:alpha val="0"/>
                </a:srgbClr>
              </a:clrTo>
            </a:clrChange>
          </a:blip>
          <a:stretch>
            <a:fillRect/>
          </a:stretch>
        </p:blipFill>
        <p:spPr>
          <a:xfrm>
            <a:off x="2265680" y="1697990"/>
            <a:ext cx="2192655" cy="2001520"/>
          </a:xfrm>
          <a:prstGeom prst="rect">
            <a:avLst/>
          </a:prstGeom>
          <a:solidFill>
            <a:schemeClr val="bg2">
              <a:lumMod val="90000"/>
            </a:schemeClr>
          </a:solid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39090" y="288290"/>
            <a:ext cx="7606030" cy="460375"/>
          </a:xfrm>
          <a:prstGeom prst="rect">
            <a:avLst/>
          </a:prstGeom>
          <a:noFill/>
        </p:spPr>
        <p:txBody>
          <a:bodyPr wrap="square" rtlCol="0" anchor="t">
            <a:spAutoFit/>
          </a:bodyPr>
          <a:p>
            <a:r>
              <a:rPr lang="zh-CN" altLang="en-US" sz="2400" b="1"/>
              <a:t>（2）标志：</a:t>
            </a:r>
            <a:r>
              <a:rPr lang="zh-CN" altLang="en-US" sz="2400"/>
              <a:t>1648年交战各方签订《威斯特伐利亚和约》</a:t>
            </a:r>
            <a:endParaRPr lang="zh-CN" altLang="en-US" sz="2400"/>
          </a:p>
        </p:txBody>
      </p:sp>
      <p:cxnSp>
        <p:nvCxnSpPr>
          <p:cNvPr id="19" name="直接连接符 18"/>
          <p:cNvCxnSpPr/>
          <p:nvPr/>
        </p:nvCxnSpPr>
        <p:spPr>
          <a:xfrm>
            <a:off x="1108710" y="4255135"/>
            <a:ext cx="1746885" cy="7099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855595" y="4255135"/>
            <a:ext cx="1721485" cy="6946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47340" y="4240530"/>
            <a:ext cx="0" cy="75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944245" y="1372870"/>
            <a:ext cx="3809365" cy="467995"/>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400" b="1">
                <a:solidFill>
                  <a:schemeClr val="bg1"/>
                </a:solidFill>
                <a:latin typeface="楷体" panose="02010609060101010101" charset="-122"/>
                <a:ea typeface="楷体" panose="02010609060101010101" charset="-122"/>
              </a:rPr>
              <a:t> </a:t>
            </a:r>
            <a:r>
              <a:rPr lang="zh-CN" altLang="en-US" sz="2400" b="1">
                <a:solidFill>
                  <a:schemeClr val="bg1"/>
                </a:solidFill>
                <a:latin typeface="楷体" panose="02010609060101010101" charset="-122"/>
                <a:ea typeface="楷体" panose="02010609060101010101" charset="-122"/>
              </a:rPr>
              <a:t>三十年战争（</a:t>
            </a:r>
            <a:r>
              <a:rPr lang="en-US" altLang="zh-CN" sz="2400" b="1">
                <a:solidFill>
                  <a:schemeClr val="bg1"/>
                </a:solidFill>
                <a:latin typeface="楷体" panose="02010609060101010101" charset="-122"/>
                <a:ea typeface="楷体" panose="02010609060101010101" charset="-122"/>
              </a:rPr>
              <a:t>1618—1648</a:t>
            </a:r>
            <a:r>
              <a:rPr lang="zh-CN" altLang="en-US" sz="2400" b="1">
                <a:solidFill>
                  <a:schemeClr val="bg1"/>
                </a:solidFill>
                <a:latin typeface="楷体" panose="02010609060101010101" charset="-122"/>
                <a:ea typeface="楷体" panose="02010609060101010101" charset="-122"/>
              </a:rPr>
              <a:t>）</a:t>
            </a:r>
            <a:endParaRPr lang="zh-CN" altLang="en-US" sz="2400" b="1">
              <a:solidFill>
                <a:schemeClr val="bg1"/>
              </a:solidFill>
              <a:latin typeface="楷体" panose="02010609060101010101" charset="-122"/>
              <a:ea typeface="楷体" panose="02010609060101010101" charset="-122"/>
            </a:endParaRPr>
          </a:p>
        </p:txBody>
      </p:sp>
      <p:sp>
        <p:nvSpPr>
          <p:cNvPr id="11" name="圆角矩形 10"/>
          <p:cNvSpPr/>
          <p:nvPr/>
        </p:nvSpPr>
        <p:spPr>
          <a:xfrm>
            <a:off x="3822065" y="3340100"/>
            <a:ext cx="1509395" cy="915035"/>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400" b="1">
                <a:solidFill>
                  <a:schemeClr val="bg1"/>
                </a:solidFill>
                <a:latin typeface="楷体" panose="02010609060101010101" charset="-122"/>
                <a:ea typeface="楷体" panose="02010609060101010101" charset="-122"/>
              </a:rPr>
              <a:t>德意志国家体制</a:t>
            </a:r>
            <a:endParaRPr lang="zh-CN" altLang="en-US" sz="2400" b="1">
              <a:solidFill>
                <a:schemeClr val="bg1"/>
              </a:solidFill>
              <a:latin typeface="楷体" panose="02010609060101010101" charset="-122"/>
              <a:ea typeface="楷体" panose="02010609060101010101" charset="-122"/>
            </a:endParaRPr>
          </a:p>
        </p:txBody>
      </p:sp>
      <p:sp>
        <p:nvSpPr>
          <p:cNvPr id="12" name="圆角矩形 11"/>
          <p:cNvSpPr/>
          <p:nvPr/>
        </p:nvSpPr>
        <p:spPr>
          <a:xfrm>
            <a:off x="1574165" y="4987925"/>
            <a:ext cx="2806700" cy="467995"/>
          </a:xfrm>
          <a:prstGeom prst="round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400" b="1">
                <a:solidFill>
                  <a:schemeClr val="tx1"/>
                </a:solidFill>
                <a:latin typeface="楷体" panose="02010609060101010101" charset="-122"/>
                <a:ea typeface="楷体" panose="02010609060101010101" charset="-122"/>
              </a:rPr>
              <a:t>威斯特伐利亚体系</a:t>
            </a:r>
            <a:endParaRPr lang="zh-CN" altLang="en-US" sz="2400" b="1">
              <a:solidFill>
                <a:schemeClr val="tx1"/>
              </a:solidFill>
              <a:latin typeface="楷体" panose="02010609060101010101" charset="-122"/>
              <a:ea typeface="楷体" panose="02010609060101010101" charset="-122"/>
            </a:endParaRPr>
          </a:p>
        </p:txBody>
      </p:sp>
      <p:sp>
        <p:nvSpPr>
          <p:cNvPr id="13" name="圆角矩形 12"/>
          <p:cNvSpPr/>
          <p:nvPr/>
        </p:nvSpPr>
        <p:spPr>
          <a:xfrm>
            <a:off x="339090" y="3340100"/>
            <a:ext cx="1538605" cy="915035"/>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solidFill>
                <a:schemeClr val="bg1"/>
              </a:solidFill>
            </a:endParaRPr>
          </a:p>
          <a:p>
            <a:pPr algn="ctr"/>
            <a:r>
              <a:rPr lang="zh-CN" altLang="en-US" sz="2400" b="1">
                <a:solidFill>
                  <a:schemeClr val="bg1"/>
                </a:solidFill>
                <a:latin typeface="楷体" panose="02010609060101010101" charset="-122"/>
                <a:ea typeface="楷体" panose="02010609060101010101" charset="-122"/>
              </a:rPr>
              <a:t>领土划分</a:t>
            </a:r>
            <a:endParaRPr lang="zh-CN" altLang="en-US" sz="2400" b="1">
              <a:solidFill>
                <a:schemeClr val="bg1"/>
              </a:solidFill>
              <a:latin typeface="楷体" panose="02010609060101010101" charset="-122"/>
              <a:ea typeface="楷体" panose="02010609060101010101" charset="-122"/>
            </a:endParaRPr>
          </a:p>
          <a:p>
            <a:pPr algn="ctr"/>
            <a:endParaRPr lang="zh-CN" altLang="en-US" sz="2400" b="1">
              <a:solidFill>
                <a:schemeClr val="bg1"/>
              </a:solidFill>
              <a:latin typeface="楷体" panose="02010609060101010101" charset="-122"/>
              <a:ea typeface="楷体" panose="02010609060101010101" charset="-122"/>
            </a:endParaRPr>
          </a:p>
        </p:txBody>
      </p:sp>
      <p:sp>
        <p:nvSpPr>
          <p:cNvPr id="14" name="圆角矩形 13"/>
          <p:cNvSpPr/>
          <p:nvPr/>
        </p:nvSpPr>
        <p:spPr>
          <a:xfrm>
            <a:off x="2096135" y="3340100"/>
            <a:ext cx="1503045" cy="915035"/>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400" b="1">
                <a:solidFill>
                  <a:schemeClr val="bg1"/>
                </a:solidFill>
                <a:latin typeface="楷体" panose="02010609060101010101" charset="-122"/>
                <a:ea typeface="楷体" panose="02010609060101010101" charset="-122"/>
              </a:rPr>
              <a:t>宗教问题</a:t>
            </a:r>
            <a:endParaRPr lang="zh-CN" altLang="en-US" sz="2400" b="1">
              <a:solidFill>
                <a:schemeClr val="bg1"/>
              </a:solidFill>
              <a:latin typeface="楷体" panose="02010609060101010101" charset="-122"/>
              <a:ea typeface="楷体" panose="02010609060101010101" charset="-122"/>
            </a:endParaRPr>
          </a:p>
        </p:txBody>
      </p:sp>
      <p:cxnSp>
        <p:nvCxnSpPr>
          <p:cNvPr id="15" name="直接连接符 14"/>
          <p:cNvCxnSpPr/>
          <p:nvPr/>
        </p:nvCxnSpPr>
        <p:spPr>
          <a:xfrm>
            <a:off x="2848610" y="1891665"/>
            <a:ext cx="0" cy="3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199515" y="2772410"/>
            <a:ext cx="1649095" cy="5765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49245" y="2731135"/>
            <a:ext cx="0" cy="61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11" idx="0"/>
          </p:cNvCxnSpPr>
          <p:nvPr/>
        </p:nvCxnSpPr>
        <p:spPr>
          <a:xfrm>
            <a:off x="2863850" y="2766060"/>
            <a:ext cx="1713230" cy="574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316990" y="2275205"/>
            <a:ext cx="3063875" cy="467995"/>
          </a:xfrm>
          <a:prstGeom prst="round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400" b="1">
                <a:solidFill>
                  <a:schemeClr val="tx1"/>
                </a:solidFill>
                <a:latin typeface="楷体" panose="02010609060101010101" charset="-122"/>
                <a:ea typeface="楷体" panose="02010609060101010101" charset="-122"/>
              </a:rPr>
              <a:t>《威斯特伐利亚和约》</a:t>
            </a:r>
            <a:endParaRPr lang="zh-CN" altLang="en-US" sz="2400" b="1">
              <a:solidFill>
                <a:schemeClr val="tx1"/>
              </a:solidFill>
              <a:latin typeface="楷体" panose="02010609060101010101" charset="-122"/>
              <a:ea typeface="楷体" panose="02010609060101010101" charset="-122"/>
            </a:endParaRPr>
          </a:p>
        </p:txBody>
      </p:sp>
      <p:sp>
        <p:nvSpPr>
          <p:cNvPr id="24" name="矩形标注 23"/>
          <p:cNvSpPr/>
          <p:nvPr>
            <p:custDataLst>
              <p:tags r:id="rId1"/>
            </p:custDataLst>
          </p:nvPr>
        </p:nvSpPr>
        <p:spPr>
          <a:xfrm>
            <a:off x="5330825" y="1537335"/>
            <a:ext cx="6471285" cy="3288030"/>
          </a:xfrm>
          <a:prstGeom prst="wedgeRectCallout">
            <a:avLst>
              <a:gd name="adj1" fmla="val -63904"/>
              <a:gd name="adj2" fmla="val -2065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10000"/>
              </a:lnSpc>
            </a:pPr>
            <a:r>
              <a:rPr lang="en-US" altLang="zh-CN" sz="2000">
                <a:solidFill>
                  <a:schemeClr val="tx1"/>
                </a:solidFill>
                <a:latin typeface="楷体" panose="02010609060101010101" charset="-122"/>
                <a:ea typeface="楷体" panose="02010609060101010101" charset="-122"/>
                <a:cs typeface="楷体" panose="02010609060101010101" charset="-122"/>
                <a:sym typeface="+mn-ea"/>
              </a:rPr>
              <a:t>   </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所有罗马帝国的选侯、邦君和各邦,应根据本协议确定和确认享有他们自古以来的权利、特权、自由、优患、自由行使领土权,不论是宗教的,还是政治的或是礼遇性的权利,因而他们永远不能,也不应受到任何人以任何借口进行的骚扰。</a:t>
            </a:r>
            <a:r>
              <a:rPr lang="en-US" altLang="zh-CN" sz="2400" b="1">
                <a:solidFill>
                  <a:schemeClr val="tx1"/>
                </a:solidFill>
                <a:latin typeface="楷体" panose="02010609060101010101" charset="-122"/>
                <a:ea typeface="楷体" panose="02010609060101010101" charset="-122"/>
                <a:cs typeface="楷体" panose="02010609060101010101" charset="-122"/>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参加协议的所有各方应有义务保卫和保护本和约的每项条款不受任何人的侵犯,不论其信奉何宗教…</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26" name="矩形标注 25"/>
          <p:cNvSpPr/>
          <p:nvPr/>
        </p:nvSpPr>
        <p:spPr>
          <a:xfrm>
            <a:off x="5331460" y="5339715"/>
            <a:ext cx="6094730" cy="829945"/>
          </a:xfrm>
          <a:prstGeom prst="wedgeRectCallout">
            <a:avLst>
              <a:gd name="adj1" fmla="val -64055"/>
              <a:gd name="adj2" fmla="val -5696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solidFill>
                  <a:schemeClr val="tx1"/>
                </a:solidFill>
                <a:effectLst/>
                <a:latin typeface="楷体" panose="02010609060101010101" charset="-122"/>
                <a:ea typeface="楷体" panose="02010609060101010101" charset="-122"/>
                <a:sym typeface="+mn-ea"/>
              </a:rPr>
              <a:t>第一个具有现代意义的国际关系体系，但这个体系不具有全球性；</a:t>
            </a:r>
            <a:r>
              <a:rPr lang="zh-CN" altLang="en-US" sz="2400" b="1">
                <a:solidFill>
                  <a:schemeClr val="tx1"/>
                </a:solidFill>
                <a:effectLst/>
                <a:latin typeface="微软雅黑" panose="020B0503020204020204" charset="-122"/>
                <a:ea typeface="微软雅黑" panose="020B0503020204020204" charset="-122"/>
                <a:sym typeface="+mn-ea"/>
              </a:rPr>
              <a:t>国际法初步形成。</a:t>
            </a:r>
            <a:endParaRPr lang="zh-CN" altLang="en-US" sz="2400" b="1">
              <a:solidFill>
                <a:schemeClr val="tx1"/>
              </a:solidFill>
              <a:effectLst/>
              <a:latin typeface="微软雅黑" panose="020B0503020204020204" charset="-122"/>
              <a:ea typeface="微软雅黑" panose="020B0503020204020204" charset="-122"/>
              <a:sym typeface="+mn-ea"/>
            </a:endParaRPr>
          </a:p>
        </p:txBody>
      </p:sp>
      <p:sp>
        <p:nvSpPr>
          <p:cNvPr id="28" name="矩形 27"/>
          <p:cNvSpPr/>
          <p:nvPr/>
        </p:nvSpPr>
        <p:spPr>
          <a:xfrm>
            <a:off x="5351780" y="1537970"/>
            <a:ext cx="6471285" cy="328803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pPr>
            <a:r>
              <a:rPr lang="zh-CN" altLang="en-US" sz="2400">
                <a:solidFill>
                  <a:schemeClr val="tx1"/>
                </a:solidFill>
                <a:latin typeface="微软雅黑" panose="020B0503020204020204" charset="-122"/>
                <a:ea typeface="微软雅黑" panose="020B0503020204020204" charset="-122"/>
              </a:rPr>
              <a:t>内容：</a:t>
            </a:r>
            <a:endParaRPr lang="zh-CN" altLang="en-US" sz="2400">
              <a:solidFill>
                <a:schemeClr val="tx1"/>
              </a:solidFill>
              <a:latin typeface="微软雅黑" panose="020B0503020204020204" charset="-122"/>
              <a:ea typeface="微软雅黑" panose="020B0503020204020204" charset="-122"/>
            </a:endParaRPr>
          </a:p>
          <a:p>
            <a:pPr algn="l">
              <a:lnSpc>
                <a:spcPct val="130000"/>
              </a:lnSpc>
            </a:pPr>
            <a:r>
              <a:rPr lang="zh-CN" altLang="en-US" sz="2400">
                <a:solidFill>
                  <a:schemeClr val="tx1"/>
                </a:solidFill>
                <a:latin typeface="微软雅黑" panose="020B0503020204020204" charset="-122"/>
                <a:ea typeface="微软雅黑" panose="020B0503020204020204" charset="-122"/>
              </a:rPr>
              <a:t>①确立了国际关系中的</a:t>
            </a:r>
            <a:r>
              <a:rPr lang="zh-CN" altLang="en-US" sz="2400" b="1">
                <a:solidFill>
                  <a:srgbClr val="FF0000"/>
                </a:solidFill>
                <a:latin typeface="微软雅黑" panose="020B0503020204020204" charset="-122"/>
                <a:ea typeface="微软雅黑" panose="020B0503020204020204" charset="-122"/>
              </a:rPr>
              <a:t>国家领土、主权与独立</a:t>
            </a:r>
            <a:r>
              <a:rPr lang="zh-CN" altLang="en-US" sz="2400">
                <a:solidFill>
                  <a:schemeClr val="tx1"/>
                </a:solidFill>
                <a:latin typeface="微软雅黑" panose="020B0503020204020204" charset="-122"/>
                <a:ea typeface="微软雅黑" panose="020B0503020204020204" charset="-122"/>
              </a:rPr>
              <a:t>等原则；</a:t>
            </a:r>
            <a:endParaRPr lang="zh-CN" altLang="en-US" sz="2400">
              <a:solidFill>
                <a:schemeClr val="tx1"/>
              </a:solidFill>
              <a:latin typeface="微软雅黑" panose="020B0503020204020204" charset="-122"/>
              <a:ea typeface="微软雅黑" panose="020B0503020204020204" charset="-122"/>
            </a:endParaRPr>
          </a:p>
          <a:p>
            <a:pPr algn="l">
              <a:lnSpc>
                <a:spcPct val="130000"/>
              </a:lnSpc>
            </a:pPr>
            <a:r>
              <a:rPr lang="zh-CN" altLang="en-US" sz="2400">
                <a:solidFill>
                  <a:schemeClr val="tx1"/>
                </a:solidFill>
                <a:latin typeface="微软雅黑" panose="020B0503020204020204" charset="-122"/>
                <a:ea typeface="微软雅黑" panose="020B0503020204020204" charset="-122"/>
              </a:rPr>
              <a:t>②开创了用</a:t>
            </a:r>
            <a:r>
              <a:rPr lang="zh-CN" altLang="en-US" sz="2400" b="1">
                <a:solidFill>
                  <a:srgbClr val="FF0000"/>
                </a:solidFill>
                <a:latin typeface="微软雅黑" panose="020B0503020204020204" charset="-122"/>
                <a:ea typeface="微软雅黑" panose="020B0503020204020204" charset="-122"/>
              </a:rPr>
              <a:t>国际会议和通过谈判</a:t>
            </a:r>
            <a:r>
              <a:rPr lang="zh-CN" altLang="en-US" sz="2400">
                <a:solidFill>
                  <a:schemeClr val="tx1"/>
                </a:solidFill>
                <a:latin typeface="微软雅黑" panose="020B0503020204020204" charset="-122"/>
                <a:ea typeface="微软雅黑" panose="020B0503020204020204" charset="-122"/>
              </a:rPr>
              <a:t>达成</a:t>
            </a:r>
            <a:r>
              <a:rPr lang="zh-CN" altLang="en-US" sz="2400" b="1">
                <a:solidFill>
                  <a:srgbClr val="FF0000"/>
                </a:solidFill>
                <a:latin typeface="微软雅黑" panose="020B0503020204020204" charset="-122"/>
                <a:ea typeface="微软雅黑" panose="020B0503020204020204" charset="-122"/>
              </a:rPr>
              <a:t>协议</a:t>
            </a:r>
            <a:r>
              <a:rPr lang="zh-CN" altLang="en-US" sz="2400">
                <a:solidFill>
                  <a:schemeClr val="tx1"/>
                </a:solidFill>
                <a:latin typeface="微软雅黑" panose="020B0503020204020204" charset="-122"/>
                <a:ea typeface="微软雅黑" panose="020B0503020204020204" charset="-122"/>
              </a:rPr>
              <a:t>的形式解决国际争端、结束国际战争的先例；</a:t>
            </a:r>
            <a:endParaRPr lang="zh-CN" altLang="en-US" sz="2400">
              <a:solidFill>
                <a:schemeClr val="tx1"/>
              </a:solidFill>
              <a:latin typeface="微软雅黑" panose="020B0503020204020204" charset="-122"/>
              <a:ea typeface="微软雅黑" panose="020B0503020204020204" charset="-122"/>
            </a:endParaRPr>
          </a:p>
          <a:p>
            <a:pPr algn="l">
              <a:lnSpc>
                <a:spcPct val="130000"/>
              </a:lnSpc>
            </a:pPr>
            <a:r>
              <a:rPr lang="zh-CN" altLang="en-US" sz="2400">
                <a:solidFill>
                  <a:schemeClr val="tx1"/>
                </a:solidFill>
                <a:latin typeface="微软雅黑" panose="020B0503020204020204" charset="-122"/>
                <a:ea typeface="微软雅黑" panose="020B0503020204020204" charset="-122"/>
              </a:rPr>
              <a:t>③确认了缔约国必须遵守条约、各缔约国可以对违约国家集体制裁的</a:t>
            </a:r>
            <a:r>
              <a:rPr lang="zh-CN" altLang="en-US" sz="2400" b="1">
                <a:solidFill>
                  <a:srgbClr val="FF0000"/>
                </a:solidFill>
                <a:latin typeface="微软雅黑" panose="020B0503020204020204" charset="-122"/>
                <a:ea typeface="微软雅黑" panose="020B0503020204020204" charset="-122"/>
              </a:rPr>
              <a:t>国际法基本原则</a:t>
            </a:r>
            <a:r>
              <a:rPr lang="zh-CN" altLang="en-US" sz="2400">
                <a:solidFill>
                  <a:schemeClr val="tx1"/>
                </a:solidFill>
                <a:latin typeface="微软雅黑" panose="020B0503020204020204" charset="-122"/>
                <a:ea typeface="微软雅黑" panose="020B0503020204020204" charset="-122"/>
              </a:rPr>
              <a:t>。</a:t>
            </a:r>
            <a:endParaRPr lang="zh-CN" altLang="en-US" sz="240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5"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strVal val="#ppt_w*0.70"/>
                                          </p:val>
                                        </p:tav>
                                        <p:tav tm="100000">
                                          <p:val>
                                            <p:strVal val="#ppt_w"/>
                                          </p:val>
                                        </p:tav>
                                      </p:tavLst>
                                    </p:anim>
                                    <p:anim calcmode="lin" valueType="num">
                                      <p:cBhvr>
                                        <p:cTn id="11" dur="1000" fill="hold"/>
                                        <p:tgtEl>
                                          <p:spTgt spid="19"/>
                                        </p:tgtEl>
                                        <p:attrNameLst>
                                          <p:attrName>ppt_h</p:attrName>
                                        </p:attrNameLst>
                                      </p:cBhvr>
                                      <p:tavLst>
                                        <p:tav tm="0">
                                          <p:val>
                                            <p:strVal val="#ppt_h"/>
                                          </p:val>
                                        </p:tav>
                                        <p:tav tm="100000">
                                          <p:val>
                                            <p:strVal val="#ppt_h"/>
                                          </p:val>
                                        </p:tav>
                                      </p:tavLst>
                                    </p:anim>
                                    <p:animEffect transition="in" filter="fade">
                                      <p:cBhvr>
                                        <p:cTn id="12" dur="1000"/>
                                        <p:tgtEl>
                                          <p:spTgt spid="19"/>
                                        </p:tgtEl>
                                      </p:cBhvr>
                                    </p:animEffect>
                                  </p:childTnLst>
                                </p:cTn>
                              </p:par>
                              <p:par>
                                <p:cTn id="13" presetID="55"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0.7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par>
                                <p:cTn id="18" presetID="55"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strVal val="#ppt_w*0.70"/>
                                          </p:val>
                                        </p:tav>
                                        <p:tav tm="100000">
                                          <p:val>
                                            <p:strVal val="#ppt_w"/>
                                          </p:val>
                                        </p:tav>
                                      </p:tavLst>
                                    </p:anim>
                                    <p:anim calcmode="lin" valueType="num">
                                      <p:cBhvr>
                                        <p:cTn id="41" dur="1000" fill="hold"/>
                                        <p:tgtEl>
                                          <p:spTgt spid="13"/>
                                        </p:tgtEl>
                                        <p:attrNameLst>
                                          <p:attrName>ppt_h</p:attrName>
                                        </p:attrNameLst>
                                      </p:cBhvr>
                                      <p:tavLst>
                                        <p:tav tm="0">
                                          <p:val>
                                            <p:strVal val="#ppt_h"/>
                                          </p:val>
                                        </p:tav>
                                        <p:tav tm="100000">
                                          <p:val>
                                            <p:strVal val="#ppt_h"/>
                                          </p:val>
                                        </p:tav>
                                      </p:tavLst>
                                    </p:anim>
                                    <p:animEffect transition="in" filter="fade">
                                      <p:cBhvr>
                                        <p:cTn id="42" dur="1000"/>
                                        <p:tgtEl>
                                          <p:spTgt spid="13"/>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strVal val="#ppt_w*0.70"/>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Effect transition="in" filter="fade">
                                      <p:cBhvr>
                                        <p:cTn id="47" dur="1000"/>
                                        <p:tgtEl>
                                          <p:spTgt spid="14"/>
                                        </p:tgtEl>
                                      </p:cBhvr>
                                    </p:animEffect>
                                  </p:childTnLst>
                                </p:cTn>
                              </p:par>
                              <p:par>
                                <p:cTn id="48" presetID="55"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ppt_w</p:attrName>
                                        </p:attrNameLst>
                                      </p:cBhvr>
                                      <p:tavLst>
                                        <p:tav tm="0">
                                          <p:val>
                                            <p:strVal val="#ppt_w*0.70"/>
                                          </p:val>
                                        </p:tav>
                                        <p:tav tm="100000">
                                          <p:val>
                                            <p:strVal val="#ppt_w"/>
                                          </p:val>
                                        </p:tav>
                                      </p:tavLst>
                                    </p:anim>
                                    <p:anim calcmode="lin" valueType="num">
                                      <p:cBhvr>
                                        <p:cTn id="51" dur="1000" fill="hold"/>
                                        <p:tgtEl>
                                          <p:spTgt spid="15"/>
                                        </p:tgtEl>
                                        <p:attrNameLst>
                                          <p:attrName>ppt_h</p:attrName>
                                        </p:attrNameLst>
                                      </p:cBhvr>
                                      <p:tavLst>
                                        <p:tav tm="0">
                                          <p:val>
                                            <p:strVal val="#ppt_h"/>
                                          </p:val>
                                        </p:tav>
                                        <p:tav tm="100000">
                                          <p:val>
                                            <p:strVal val="#ppt_h"/>
                                          </p:val>
                                        </p:tav>
                                      </p:tavLst>
                                    </p:anim>
                                    <p:animEffect transition="in" filter="fade">
                                      <p:cBhvr>
                                        <p:cTn id="52" dur="1000"/>
                                        <p:tgtEl>
                                          <p:spTgt spid="15"/>
                                        </p:tgtEl>
                                      </p:cBhvr>
                                    </p:animEffect>
                                  </p:childTnLst>
                                </p:cTn>
                              </p:par>
                              <p:par>
                                <p:cTn id="53" presetID="55"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strVal val="#ppt_w*0.70"/>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Effect transition="in" filter="fade">
                                      <p:cBhvr>
                                        <p:cTn id="57" dur="1000"/>
                                        <p:tgtEl>
                                          <p:spTgt spid="16"/>
                                        </p:tgtEl>
                                      </p:cBhvr>
                                    </p:animEffect>
                                  </p:childTnLst>
                                </p:cTn>
                              </p:par>
                              <p:par>
                                <p:cTn id="58" presetID="55"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strVal val="#ppt_w*0.70"/>
                                          </p:val>
                                        </p:tav>
                                        <p:tav tm="100000">
                                          <p:val>
                                            <p:strVal val="#ppt_w"/>
                                          </p:val>
                                        </p:tav>
                                      </p:tavLst>
                                    </p:anim>
                                    <p:anim calcmode="lin" valueType="num">
                                      <p:cBhvr>
                                        <p:cTn id="61" dur="1000" fill="hold"/>
                                        <p:tgtEl>
                                          <p:spTgt spid="17"/>
                                        </p:tgtEl>
                                        <p:attrNameLst>
                                          <p:attrName>ppt_h</p:attrName>
                                        </p:attrNameLst>
                                      </p:cBhvr>
                                      <p:tavLst>
                                        <p:tav tm="0">
                                          <p:val>
                                            <p:strVal val="#ppt_h"/>
                                          </p:val>
                                        </p:tav>
                                        <p:tav tm="100000">
                                          <p:val>
                                            <p:strVal val="#ppt_h"/>
                                          </p:val>
                                        </p:tav>
                                      </p:tavLst>
                                    </p:anim>
                                    <p:animEffect transition="in" filter="fade">
                                      <p:cBhvr>
                                        <p:cTn id="62" dur="1000"/>
                                        <p:tgtEl>
                                          <p:spTgt spid="17"/>
                                        </p:tgtEl>
                                      </p:cBhvr>
                                    </p:animEffect>
                                  </p:childTnLst>
                                </p:cTn>
                              </p:par>
                              <p:par>
                                <p:cTn id="63" presetID="55"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strVal val="#ppt_w*0.70"/>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Effect transition="in" filter="fade">
                                      <p:cBhvr>
                                        <p:cTn id="67" dur="1000"/>
                                        <p:tgtEl>
                                          <p:spTgt spid="18"/>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strVal val="#ppt_w*0.70"/>
                                          </p:val>
                                        </p:tav>
                                        <p:tav tm="100000">
                                          <p:val>
                                            <p:strVal val="#ppt_w"/>
                                          </p:val>
                                        </p:tav>
                                      </p:tavLst>
                                    </p:anim>
                                    <p:anim calcmode="lin" valueType="num">
                                      <p:cBhvr>
                                        <p:cTn id="71" dur="1000" fill="hold"/>
                                        <p:tgtEl>
                                          <p:spTgt spid="10"/>
                                        </p:tgtEl>
                                        <p:attrNameLst>
                                          <p:attrName>ppt_h</p:attrName>
                                        </p:attrNameLst>
                                      </p:cBhvr>
                                      <p:tavLst>
                                        <p:tav tm="0">
                                          <p:val>
                                            <p:strVal val="#ppt_h"/>
                                          </p:val>
                                        </p:tav>
                                        <p:tav tm="100000">
                                          <p:val>
                                            <p:strVal val="#ppt_h"/>
                                          </p:val>
                                        </p:tav>
                                      </p:tavLst>
                                    </p:anim>
                                    <p:animEffect transition="in" filter="fade">
                                      <p:cBhvr>
                                        <p:cTn id="72" dur="1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randombar(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randombar(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randombar(horizontal)">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1" grpId="0" bldLvl="0" animBg="1"/>
      <p:bldP spid="12" grpId="0" bldLvl="0" animBg="1"/>
      <p:bldP spid="13" grpId="0" bldLvl="0" animBg="1"/>
      <p:bldP spid="14" grpId="0" bldLvl="0" animBg="1"/>
      <p:bldP spid="10" grpId="0" bldLvl="0" animBg="1"/>
      <p:bldP spid="24" grpId="0" bldLvl="0" animBg="1"/>
      <p:bldP spid="26" grpId="0" bldLvl="0" animBg="1"/>
      <p:bldP spid="28" grpId="0" bldLvl="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custDataLst>
              <p:tags r:id="rId1"/>
            </p:custDataLst>
          </p:nvPr>
        </p:nvSpPr>
        <p:spPr>
          <a:xfrm>
            <a:off x="262255" y="3977640"/>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dirty="0">
              <a:solidFill>
                <a:sysClr val="window" lastClr="FFFFFF"/>
              </a:solidFill>
              <a:latin typeface="微软雅黑" panose="020B0503020204020204" charset="-122"/>
              <a:ea typeface="微软雅黑" panose="020B0503020204020204" charset="-122"/>
            </a:endParaRPr>
          </a:p>
        </p:txBody>
      </p:sp>
      <p:sp>
        <p:nvSpPr>
          <p:cNvPr id="43" name="文本框 42"/>
          <p:cNvSpPr txBox="1"/>
          <p:nvPr>
            <p:custDataLst>
              <p:tags r:id="rId2"/>
            </p:custDataLst>
          </p:nvPr>
        </p:nvSpPr>
        <p:spPr>
          <a:xfrm>
            <a:off x="262633" y="3978373"/>
            <a:ext cx="852006" cy="404782"/>
          </a:xfrm>
          <a:prstGeom prst="rect">
            <a:avLst/>
          </a:prstGeom>
          <a:noFill/>
        </p:spPr>
        <p:txBody>
          <a:bodyPr wrap="square" lIns="90000" tIns="46800" rIns="90000" bIns="46800" rtlCol="0" anchor="ctr" anchorCtr="0">
            <a:normAutofit fontScale="97500"/>
          </a:bodyPr>
          <a:lstStyle/>
          <a:p>
            <a:pPr algn="ctr"/>
            <a:r>
              <a:rPr lang="en-US" sz="2000" b="1">
                <a:solidFill>
                  <a:sysClr val="window" lastClr="FFFFFF"/>
                </a:solidFill>
                <a:latin typeface="微软雅黑" panose="020B0503020204020204" charset="-122"/>
                <a:ea typeface="微软雅黑" panose="020B0503020204020204" charset="-122"/>
              </a:rPr>
              <a:t>1815</a:t>
            </a:r>
            <a:endParaRPr lang="en-US" sz="2000" b="1" dirty="0">
              <a:solidFill>
                <a:sysClr val="window" lastClr="FFFFFF"/>
              </a:solidFill>
              <a:latin typeface="微软雅黑" panose="020B0503020204020204" charset="-122"/>
              <a:ea typeface="微软雅黑" panose="020B0503020204020204" charset="-122"/>
            </a:endParaRPr>
          </a:p>
        </p:txBody>
      </p:sp>
      <p:sp>
        <p:nvSpPr>
          <p:cNvPr id="16" name="五边形 15"/>
          <p:cNvSpPr/>
          <p:nvPr>
            <p:custDataLst>
              <p:tags r:id="rId3"/>
            </p:custDataLst>
          </p:nvPr>
        </p:nvSpPr>
        <p:spPr>
          <a:xfrm>
            <a:off x="262890" y="1700530"/>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dirty="0">
              <a:solidFill>
                <a:sysClr val="window" lastClr="FFFFFF"/>
              </a:solidFill>
              <a:latin typeface="微软雅黑" panose="020B0503020204020204" charset="-122"/>
              <a:ea typeface="微软雅黑" panose="020B0503020204020204" charset="-122"/>
            </a:endParaRPr>
          </a:p>
        </p:txBody>
      </p:sp>
      <p:sp>
        <p:nvSpPr>
          <p:cNvPr id="44" name="文本框 43"/>
          <p:cNvSpPr txBox="1"/>
          <p:nvPr>
            <p:custDataLst>
              <p:tags r:id="rId4"/>
            </p:custDataLst>
          </p:nvPr>
        </p:nvSpPr>
        <p:spPr>
          <a:xfrm>
            <a:off x="252095" y="1712595"/>
            <a:ext cx="1013460" cy="404495"/>
          </a:xfrm>
          <a:prstGeom prst="rect">
            <a:avLst/>
          </a:prstGeom>
          <a:noFill/>
        </p:spPr>
        <p:txBody>
          <a:bodyPr wrap="square" lIns="90000" tIns="46800" rIns="90000" bIns="46800" rtlCol="0" anchor="ctr" anchorCtr="0">
            <a:normAutofit fontScale="87500"/>
          </a:bodyPr>
          <a:lstStyle/>
          <a:p>
            <a:pPr algn="ctr"/>
            <a:r>
              <a:rPr lang="en-US" altLang="zh-CN" sz="2000" b="1">
                <a:solidFill>
                  <a:sysClr val="window" lastClr="FFFFFF"/>
                </a:solidFill>
                <a:latin typeface="微软雅黑" panose="020B0503020204020204" charset="-122"/>
                <a:ea typeface="微软雅黑" panose="020B0503020204020204" charset="-122"/>
              </a:rPr>
              <a:t>17</a:t>
            </a:r>
            <a:r>
              <a:rPr lang="zh-CN" altLang="en-US" sz="2000" b="1">
                <a:solidFill>
                  <a:sysClr val="window" lastClr="FFFFFF"/>
                </a:solidFill>
                <a:latin typeface="微软雅黑" panose="020B0503020204020204" charset="-122"/>
                <a:ea typeface="微软雅黑" panose="020B0503020204020204" charset="-122"/>
              </a:rPr>
              <a:t>世纪</a:t>
            </a:r>
            <a:endParaRPr lang="zh-CN" altLang="en-US" sz="2000" b="1" dirty="0">
              <a:solidFill>
                <a:sysClr val="window" lastClr="FFFFFF"/>
              </a:solidFill>
              <a:latin typeface="微软雅黑" panose="020B0503020204020204" charset="-122"/>
              <a:ea typeface="微软雅黑" panose="020B0503020204020204" charset="-122"/>
            </a:endParaRPr>
          </a:p>
        </p:txBody>
      </p:sp>
      <p:cxnSp>
        <p:nvCxnSpPr>
          <p:cNvPr id="18" name="直接箭头连接符 17"/>
          <p:cNvCxnSpPr/>
          <p:nvPr/>
        </p:nvCxnSpPr>
        <p:spPr>
          <a:xfrm>
            <a:off x="1378585" y="1373505"/>
            <a:ext cx="635" cy="504063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379220" y="3935095"/>
            <a:ext cx="3956685" cy="1938020"/>
          </a:xfrm>
          <a:prstGeom prst="rect">
            <a:avLst/>
          </a:prstGeom>
          <a:noFill/>
          <a:ln w="15875" cmpd="sng">
            <a:solidFill>
              <a:schemeClr val="tx1"/>
            </a:solidFill>
            <a:prstDash val="solid"/>
          </a:ln>
        </p:spPr>
        <p:txBody>
          <a:bodyPr wrap="square" rtlCol="0">
            <a:spAutoFit/>
          </a:bodyPr>
          <a:lstStyle/>
          <a:p>
            <a:r>
              <a:rPr lang="zh-CN" sz="2400" b="1">
                <a:latin typeface="华文楷体" panose="02010600040101010101" charset="-122"/>
                <a:ea typeface="华文楷体" panose="02010600040101010101" charset="-122"/>
              </a:rPr>
              <a:t>建立维也纳体系</a:t>
            </a:r>
            <a:endParaRPr lang="zh-CN" sz="2400" b="1">
              <a:latin typeface="华文楷体" panose="02010600040101010101" charset="-122"/>
              <a:ea typeface="华文楷体" panose="02010600040101010101" charset="-122"/>
            </a:endParaRPr>
          </a:p>
          <a:p>
            <a:r>
              <a:rPr lang="zh-CN" sz="2400" b="1">
                <a:latin typeface="华文楷体" panose="02010600040101010101" charset="-122"/>
                <a:ea typeface="华文楷体" panose="02010600040101010101" charset="-122"/>
              </a:rPr>
              <a:t>内容：</a:t>
            </a:r>
            <a:r>
              <a:rPr lang="zh-CN" sz="2400">
                <a:latin typeface="华文楷体" panose="02010600040101010101" charset="-122"/>
                <a:ea typeface="华文楷体" panose="02010600040101010101" charset="-122"/>
              </a:rPr>
              <a:t>欧洲各国在维也纳会议及此后签订了一系列条约建立的国际关系体系。</a:t>
            </a:r>
            <a:endParaRPr lang="zh-CN" sz="2400">
              <a:latin typeface="华文楷体" panose="02010600040101010101" charset="-122"/>
              <a:ea typeface="华文楷体" panose="02010600040101010101" charset="-122"/>
            </a:endParaRPr>
          </a:p>
          <a:p>
            <a:r>
              <a:rPr lang="zh-CN" sz="2400" b="1">
                <a:latin typeface="华文楷体" panose="02010600040101010101" charset="-122"/>
                <a:ea typeface="华文楷体" panose="02010600040101010101" charset="-122"/>
              </a:rPr>
              <a:t>特征：</a:t>
            </a:r>
            <a:r>
              <a:rPr lang="zh-CN" sz="2400">
                <a:latin typeface="华文楷体" panose="02010600040101010101" charset="-122"/>
                <a:ea typeface="华文楷体" panose="02010600040101010101" charset="-122"/>
              </a:rPr>
              <a:t>大国协调、欧洲均势</a:t>
            </a:r>
            <a:endParaRPr lang="zh-CN" sz="2400">
              <a:latin typeface="华文楷体" panose="02010600040101010101" charset="-122"/>
              <a:ea typeface="华文楷体" panose="02010600040101010101" charset="-122"/>
            </a:endParaRPr>
          </a:p>
        </p:txBody>
      </p:sp>
      <p:sp>
        <p:nvSpPr>
          <p:cNvPr id="23" name="文本框 22"/>
          <p:cNvSpPr txBox="1"/>
          <p:nvPr/>
        </p:nvSpPr>
        <p:spPr>
          <a:xfrm>
            <a:off x="1379220" y="1373505"/>
            <a:ext cx="3684270" cy="1568450"/>
          </a:xfrm>
          <a:prstGeom prst="rect">
            <a:avLst/>
          </a:prstGeom>
          <a:noFill/>
          <a:ln w="15875">
            <a:solidFill>
              <a:schemeClr val="tx1"/>
            </a:solidFill>
          </a:ln>
        </p:spPr>
        <p:txBody>
          <a:bodyPr wrap="square" rtlCol="0">
            <a:spAutoFit/>
          </a:bodyPr>
          <a:lstStyle/>
          <a:p>
            <a:r>
              <a:rPr lang="zh-CN" altLang="en-US" sz="2400" b="1">
                <a:latin typeface="华文楷体" panose="02010600040101010101" charset="-122"/>
                <a:ea typeface="华文楷体" panose="02010600040101010101" charset="-122"/>
              </a:rPr>
              <a:t>①表现：</a:t>
            </a:r>
            <a:r>
              <a:rPr lang="zh-CN" altLang="en-US" sz="2400">
                <a:latin typeface="华文楷体" panose="02010600040101010101" charset="-122"/>
                <a:ea typeface="华文楷体" panose="02010600040101010101" charset="-122"/>
              </a:rPr>
              <a:t>17世纪时，欧洲国家的君主们派常驻外交使节和外交使团，近代外交制度逐渐建立起来。</a:t>
            </a:r>
            <a:endParaRPr lang="zh-CN" altLang="en-US" sz="2400">
              <a:latin typeface="华文楷体" panose="02010600040101010101" charset="-122"/>
              <a:ea typeface="华文楷体" panose="02010600040101010101" charset="-122"/>
            </a:endParaRPr>
          </a:p>
        </p:txBody>
      </p:sp>
      <p:pic>
        <p:nvPicPr>
          <p:cNvPr id="9" name="图片 8"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7645" y="4383405"/>
            <a:ext cx="861060" cy="861060"/>
          </a:xfrm>
          <a:prstGeom prst="rect">
            <a:avLst/>
          </a:prstGeom>
        </p:spPr>
      </p:pic>
      <p:sp>
        <p:nvSpPr>
          <p:cNvPr id="10" name="文本框 9"/>
          <p:cNvSpPr txBox="1"/>
          <p:nvPr/>
        </p:nvSpPr>
        <p:spPr>
          <a:xfrm>
            <a:off x="6047105" y="3670935"/>
            <a:ext cx="6043295" cy="2526665"/>
          </a:xfrm>
          <a:prstGeom prst="rect">
            <a:avLst/>
          </a:prstGeom>
          <a:noFill/>
          <a:ln w="15875" cmpd="sng">
            <a:solidFill>
              <a:schemeClr val="tx1"/>
            </a:solidFill>
            <a:prstDash val="solid"/>
          </a:ln>
        </p:spPr>
        <p:txBody>
          <a:bodyPr wrap="square" rtlCol="0">
            <a:spAutoFit/>
          </a:bodyPr>
          <a:lstStyle/>
          <a:p>
            <a:pPr>
              <a:lnSpc>
                <a:spcPct val="110000"/>
              </a:lnSpc>
            </a:pPr>
            <a:r>
              <a:rPr lang="zh-CN" altLang="en-US" sz="2400">
                <a:latin typeface="华文楷体" panose="02010600040101010101" charset="-122"/>
                <a:ea typeface="华文楷体" panose="02010600040101010101" charset="-122"/>
                <a:cs typeface="华文楷体" panose="02010600040101010101" charset="-122"/>
              </a:rPr>
              <a:t>评价：</a:t>
            </a:r>
            <a:endParaRPr lang="zh-CN" altLang="en-US" sz="240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400">
                <a:latin typeface="华文楷体" panose="02010600040101010101" charset="-122"/>
                <a:ea typeface="华文楷体" panose="02010600040101010101" charset="-122"/>
                <a:cs typeface="华文楷体" panose="02010600040101010101" charset="-122"/>
              </a:rPr>
              <a:t>①作用</a:t>
            </a:r>
            <a:endParaRPr lang="zh-CN" altLang="en-US" sz="240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400">
                <a:latin typeface="华文楷体" panose="02010600040101010101" charset="-122"/>
                <a:ea typeface="华文楷体" panose="02010600040101010101" charset="-122"/>
                <a:cs typeface="华文楷体" panose="02010600040101010101" charset="-122"/>
              </a:rPr>
              <a:t>A.范围扩大到美洲、亚洲等其他许多地方；</a:t>
            </a:r>
            <a:endParaRPr lang="zh-CN" altLang="en-US" sz="240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400">
                <a:latin typeface="华文楷体" panose="02010600040101010101" charset="-122"/>
                <a:ea typeface="华文楷体" panose="02010600040101010101" charset="-122"/>
                <a:cs typeface="华文楷体" panose="02010600040101010101" charset="-122"/>
              </a:rPr>
              <a:t>B.各国之间还签订了许多国际公约，制定了一系列战争法规，试图和平解决国际争端</a:t>
            </a:r>
            <a:endParaRPr lang="zh-CN" altLang="en-US" sz="2400">
              <a:latin typeface="华文楷体" panose="02010600040101010101" charset="-122"/>
              <a:ea typeface="华文楷体" panose="02010600040101010101" charset="-122"/>
              <a:cs typeface="华文楷体" panose="02010600040101010101" charset="-122"/>
            </a:endParaRPr>
          </a:p>
          <a:p>
            <a:pPr>
              <a:lnSpc>
                <a:spcPct val="110000"/>
              </a:lnSpc>
            </a:pPr>
            <a:r>
              <a:rPr lang="zh-CN" altLang="en-US" sz="2400">
                <a:latin typeface="华文楷体" panose="02010600040101010101" charset="-122"/>
                <a:ea typeface="华文楷体" panose="02010600040101010101" charset="-122"/>
                <a:cs typeface="华文楷体" panose="02010600040101010101" charset="-122"/>
              </a:rPr>
              <a:t>②局限</a:t>
            </a:r>
            <a:endParaRPr lang="zh-CN" altLang="en-US" sz="2400">
              <a:latin typeface="华文楷体" panose="02010600040101010101" charset="-122"/>
              <a:ea typeface="华文楷体" panose="02010600040101010101" charset="-122"/>
              <a:cs typeface="华文楷体" panose="02010600040101010101" charset="-122"/>
            </a:endParaRPr>
          </a:p>
        </p:txBody>
      </p:sp>
      <p:pic>
        <p:nvPicPr>
          <p:cNvPr id="3" name="图片 2"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7645" y="1700530"/>
            <a:ext cx="861060" cy="861060"/>
          </a:xfrm>
          <a:prstGeom prst="rect">
            <a:avLst/>
          </a:prstGeom>
        </p:spPr>
      </p:pic>
      <p:sp>
        <p:nvSpPr>
          <p:cNvPr id="6" name="文本框 5"/>
          <p:cNvSpPr txBox="1"/>
          <p:nvPr/>
        </p:nvSpPr>
        <p:spPr>
          <a:xfrm>
            <a:off x="6148705" y="1373505"/>
            <a:ext cx="5746115" cy="1198880"/>
          </a:xfrm>
          <a:prstGeom prst="rect">
            <a:avLst/>
          </a:prstGeom>
          <a:noFill/>
          <a:ln w="15875" cmpd="sng">
            <a:solidFill>
              <a:schemeClr val="tx1"/>
            </a:solidFill>
            <a:prstDash val="solid"/>
          </a:ln>
        </p:spPr>
        <p:txBody>
          <a:bodyPr wrap="square" rtlCol="0">
            <a:spAutoFit/>
          </a:bodyPr>
          <a:lstStyle/>
          <a:p>
            <a:r>
              <a:rPr lang="zh-CN" altLang="en-US" sz="2400" b="1">
                <a:latin typeface="华文楷体" panose="02010600040101010101" charset="-122"/>
                <a:ea typeface="华文楷体" panose="02010600040101010101" charset="-122"/>
              </a:rPr>
              <a:t>②影响：</a:t>
            </a:r>
            <a:r>
              <a:rPr lang="zh-CN" altLang="en-US" sz="2400">
                <a:latin typeface="华文楷体" panose="02010600040101010101" charset="-122"/>
                <a:ea typeface="华文楷体" panose="02010600040101010101" charset="-122"/>
                <a:cs typeface="华文楷体" panose="02010600040101010101" charset="-122"/>
              </a:rPr>
              <a:t>外交制度</a:t>
            </a:r>
            <a:r>
              <a:rPr lang="zh-CN" sz="2400">
                <a:latin typeface="华文楷体" panose="02010600040101010101" charset="-122"/>
                <a:ea typeface="华文楷体" panose="02010600040101010101" charset="-122"/>
                <a:cs typeface="华文楷体" panose="02010600040101010101" charset="-122"/>
              </a:rPr>
              <a:t>建立和国际法形成为国际关系确立规则，为和平解决国与国之间的争端、减少战争行为开辟新途径。</a:t>
            </a:r>
            <a:endParaRPr lang="zh-CN" sz="2400">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186690" y="224790"/>
            <a:ext cx="7903210" cy="1038860"/>
          </a:xfrm>
          <a:prstGeom prst="rect">
            <a:avLst/>
          </a:prstGeom>
          <a:noFill/>
        </p:spPr>
        <p:txBody>
          <a:bodyPr wrap="square" rtlCol="0" anchor="t">
            <a:spAutoFit/>
          </a:bodyPr>
          <a:p>
            <a:pPr>
              <a:lnSpc>
                <a:spcPct val="110000"/>
              </a:lnSpc>
            </a:pPr>
            <a:r>
              <a:rPr lang="zh-CN" altLang="en-US" sz="2800" b="1">
                <a:solidFill>
                  <a:srgbClr val="1D41D5"/>
                </a:solidFill>
              </a:rPr>
              <a:t>（二）国际法的扩大：外交制度的建立和发展</a:t>
            </a:r>
            <a:endParaRPr lang="zh-CN" altLang="en-US" sz="2800" b="1">
              <a:solidFill>
                <a:srgbClr val="1D41D5"/>
              </a:solidFill>
            </a:endParaRPr>
          </a:p>
          <a:p>
            <a:pPr>
              <a:lnSpc>
                <a:spcPct val="110000"/>
              </a:lnSpc>
            </a:pP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1.外交制度的建立</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62890" y="3155950"/>
            <a:ext cx="8432800" cy="565150"/>
          </a:xfrm>
          <a:prstGeom prst="rect">
            <a:avLst/>
          </a:prstGeom>
          <a:noFill/>
        </p:spPr>
        <p:txBody>
          <a:bodyPr wrap="none" rtlCol="0" anchor="t">
            <a:spAutoFit/>
          </a:bodyPr>
          <a:p>
            <a:pPr algn="l">
              <a:lnSpc>
                <a:spcPct val="110000"/>
              </a:lnSpc>
            </a:pPr>
            <a:r>
              <a:rPr lang="en-US" altLang="zh-CN" sz="2800" b="1">
                <a:solidFill>
                  <a:schemeClr val="accent2"/>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sym typeface="+mn-ea"/>
              </a:rPr>
              <a:t>.外交</a:t>
            </a:r>
            <a:r>
              <a:rPr lang="en-US" altLang="zh-CN" sz="2800" b="1">
                <a:solidFill>
                  <a:schemeClr val="accent2"/>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sym typeface="+mn-ea"/>
              </a:rPr>
              <a:t>制度的的发展：国际关系体系，即维也纳体系</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box(in)">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bldLvl="0" animBg="1"/>
      <p:bldP spid="2" grpId="0"/>
      <p:bldP spid="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35" y="1070610"/>
            <a:ext cx="11911330" cy="2749550"/>
          </a:xfrm>
          <a:prstGeom prst="rect">
            <a:avLst/>
          </a:prstGeom>
          <a:noFill/>
          <a:ln>
            <a:solidFill>
              <a:schemeClr val="accent2"/>
            </a:solidFill>
          </a:ln>
        </p:spPr>
        <p:txBody>
          <a:bodyPr wrap="square" rtlCol="0">
            <a:spAutoFit/>
          </a:bodyPr>
          <a:lstStyle/>
          <a:p>
            <a:pPr indent="457200">
              <a:lnSpc>
                <a:spcPct val="120000"/>
              </a:lnSpc>
            </a:pPr>
            <a:r>
              <a:rPr lang="en-US" altLang="zh-CN" sz="2400" b="1" dirty="0" smtClean="0">
                <a:latin typeface="楷体" panose="02010609060101010101" charset="-122"/>
                <a:ea typeface="楷体" panose="02010609060101010101" charset="-122"/>
                <a:cs typeface="楷体" panose="02010609060101010101" charset="-122"/>
              </a:rPr>
              <a:t>19</a:t>
            </a:r>
            <a:r>
              <a:rPr lang="zh-CN" altLang="en-US" sz="2400" b="1" dirty="0" smtClean="0">
                <a:latin typeface="楷体" panose="02010609060101010101" charset="-122"/>
                <a:ea typeface="楷体" panose="02010609060101010101" charset="-122"/>
                <a:cs typeface="楷体" panose="02010609060101010101" charset="-122"/>
              </a:rPr>
              <a:t>世纪末</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欧洲国际法学家</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将世界上的国家被划分为“文明” 、“野蛮” 和“蒙昧” 等不同类别</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不同类别的国家获得不同的国际承认，具有不同的法律人格和法律地位，在国际法上享有不同的权利和义务。“野蛮” 和“半野蛮”（“半文明”）国家被排除在国际法适用范围和西方国家主导的“国际社会”之外</a:t>
            </a:r>
            <a:r>
              <a:rPr lang="en-US" altLang="zh-CN" sz="2400" b="1" dirty="0" smtClean="0">
                <a:latin typeface="楷体" panose="02010609060101010101" charset="-122"/>
                <a:ea typeface="楷体" panose="02010609060101010101" charset="-122"/>
                <a:cs typeface="楷体" panose="02010609060101010101" charset="-122"/>
              </a:rPr>
              <a:t>,</a:t>
            </a:r>
            <a:r>
              <a:rPr lang="zh-CN" altLang="en-US" sz="2400" b="1" dirty="0" smtClean="0">
                <a:latin typeface="楷体" panose="02010609060101010101" charset="-122"/>
                <a:ea typeface="楷体" panose="02010609060101010101" charset="-122"/>
                <a:cs typeface="楷体" panose="02010609060101010101" charset="-122"/>
              </a:rPr>
              <a:t>从而建构出一种国际法意义上的等级性世界秩序。</a:t>
            </a:r>
            <a:endParaRPr lang="en-US" altLang="zh-CN" sz="2400" b="1" dirty="0" smtClean="0">
              <a:latin typeface="楷体" panose="02010609060101010101" charset="-122"/>
              <a:ea typeface="楷体" panose="02010609060101010101" charset="-122"/>
              <a:cs typeface="楷体" panose="02010609060101010101" charset="-122"/>
            </a:endParaRPr>
          </a:p>
          <a:p>
            <a:pPr>
              <a:lnSpc>
                <a:spcPct val="120000"/>
              </a:lnSpc>
            </a:pPr>
            <a:r>
              <a:rPr lang="en-US" altLang="zh-CN" sz="2400" b="1" dirty="0" smtClean="0">
                <a:latin typeface="楷体" panose="02010609060101010101" charset="-122"/>
                <a:ea typeface="楷体" panose="02010609060101010101" charset="-122"/>
                <a:cs typeface="楷体" panose="02010609060101010101" charset="-122"/>
              </a:rPr>
              <a:t> </a:t>
            </a:r>
            <a:r>
              <a:rPr lang="en-US" altLang="zh-CN" sz="1065" b="1" dirty="0" smtClean="0">
                <a:latin typeface="楷体" panose="02010609060101010101" charset="-122"/>
                <a:ea typeface="楷体" panose="02010609060101010101" charset="-122"/>
                <a:cs typeface="楷体" panose="02010609060101010101" charset="-122"/>
              </a:rPr>
              <a:t>     </a:t>
            </a:r>
            <a:r>
              <a:rPr lang="en-US" altLang="zh-CN" sz="2400" b="1" dirty="0" smtClean="0">
                <a:latin typeface="楷体" panose="02010609060101010101" charset="-122"/>
                <a:ea typeface="楷体" panose="02010609060101010101" charset="-122"/>
                <a:cs typeface="楷体" panose="02010609060101010101" charset="-122"/>
              </a:rPr>
              <a:t>                       ——</a:t>
            </a:r>
            <a:r>
              <a:rPr lang="zh-CN" altLang="en-US" sz="2400" b="1" dirty="0" smtClean="0">
                <a:latin typeface="楷体" panose="02010609060101010101" charset="-122"/>
                <a:ea typeface="楷体" panose="02010609060101010101" charset="-122"/>
                <a:cs typeface="楷体" panose="02010609060101010101" charset="-122"/>
              </a:rPr>
              <a:t>刘文明：</a:t>
            </a:r>
            <a:r>
              <a:rPr lang="en-US" altLang="zh-CN" sz="2400" b="1" dirty="0" smtClean="0">
                <a:latin typeface="楷体" panose="02010609060101010101" charset="-122"/>
                <a:ea typeface="楷体" panose="02010609060101010101" charset="-122"/>
                <a:cs typeface="楷体" panose="02010609060101010101" charset="-122"/>
              </a:rPr>
              <a:t>《19</a:t>
            </a:r>
            <a:r>
              <a:rPr lang="zh-CN" altLang="en-US" sz="2400" b="1" dirty="0" smtClean="0">
                <a:latin typeface="楷体" panose="02010609060101010101" charset="-122"/>
                <a:ea typeface="楷体" panose="02010609060101010101" charset="-122"/>
                <a:cs typeface="楷体" panose="02010609060101010101" charset="-122"/>
              </a:rPr>
              <a:t>世纪末欧洲国际法中的“文明”标准</a:t>
            </a:r>
            <a:r>
              <a:rPr lang="en-US" altLang="zh-CN" sz="2400" b="1" dirty="0" smtClean="0">
                <a:latin typeface="楷体" panose="02010609060101010101" charset="-122"/>
                <a:ea typeface="楷体" panose="02010609060101010101" charset="-122"/>
                <a:cs typeface="楷体" panose="02010609060101010101" charset="-122"/>
              </a:rPr>
              <a:t>》</a:t>
            </a:r>
            <a:endParaRPr lang="zh-CN" altLang="en-US" sz="2400" b="1" dirty="0">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140335" y="3850640"/>
            <a:ext cx="11910695" cy="1038860"/>
          </a:xfrm>
          <a:prstGeom prst="rect">
            <a:avLst/>
          </a:prstGeom>
          <a:solidFill>
            <a:schemeClr val="accent2">
              <a:lumMod val="20000"/>
              <a:lumOff val="80000"/>
              <a:alpha val="64000"/>
            </a:schemeClr>
          </a:solidFill>
        </p:spPr>
        <p:txBody>
          <a:bodyPr wrap="square" rtlCol="0">
            <a:spAutoFit/>
          </a:bodyPr>
          <a:lstStyle/>
          <a:p>
            <a:pPr>
              <a:lnSpc>
                <a:spcPct val="110000"/>
              </a:lnSpc>
            </a:pPr>
            <a:r>
              <a:rPr lang="en-US" altLang="zh-CN" sz="2800" dirty="0" smtClean="0">
                <a:solidFill>
                  <a:srgbClr val="FF0000"/>
                </a:solidFill>
                <a:latin typeface="微软雅黑" panose="020B0503020204020204" charset="-122"/>
                <a:ea typeface="微软雅黑" panose="020B0503020204020204" charset="-122"/>
                <a:cs typeface="微软雅黑" panose="020B0503020204020204" charset="-122"/>
                <a:sym typeface="+mn-ea"/>
              </a:rPr>
              <a:t>②局限</a:t>
            </a:r>
            <a:r>
              <a:rPr lang="zh-CN" altLang="en-US" sz="28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rPr>
              <a:t>西方各国在国际法应用中实行双重标准，为了谋取利益经常违反国际法，导致国际冲突不断，最终引发了第一次世界大战。</a:t>
            </a:r>
            <a:endParaRPr lang="zh-CN" altLang="en-US" sz="28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6" name="TextBox 5"/>
          <p:cNvSpPr txBox="1"/>
          <p:nvPr/>
        </p:nvSpPr>
        <p:spPr>
          <a:xfrm>
            <a:off x="0" y="548891"/>
            <a:ext cx="12192000" cy="491490"/>
          </a:xfrm>
          <a:prstGeom prst="rect">
            <a:avLst/>
          </a:prstGeom>
          <a:solidFill>
            <a:schemeClr val="bg1"/>
          </a:solidFill>
        </p:spPr>
        <p:txBody>
          <a:bodyPr wrap="square" rtlCol="0">
            <a:spAutoFit/>
          </a:bodyPr>
          <a:lstStyle/>
          <a:p>
            <a:pPr algn="ctr"/>
            <a:r>
              <a:rPr lang="zh-CN" altLang="en-US" sz="2600" b="1" dirty="0" smtClean="0">
                <a:solidFill>
                  <a:srgbClr val="FF3300"/>
                </a:solidFill>
                <a:latin typeface="楷体" panose="02010609060101010101" charset="-122"/>
                <a:ea typeface="楷体" panose="02010609060101010101" charset="-122"/>
              </a:rPr>
              <a:t>分析</a:t>
            </a:r>
            <a:r>
              <a:rPr lang="en-US" altLang="zh-CN" sz="2600" b="1" dirty="0" smtClean="0">
                <a:solidFill>
                  <a:srgbClr val="FF3300"/>
                </a:solidFill>
                <a:latin typeface="楷体" panose="02010609060101010101" charset="-122"/>
                <a:ea typeface="楷体" panose="02010609060101010101" charset="-122"/>
              </a:rPr>
              <a:t>19</a:t>
            </a:r>
            <a:r>
              <a:rPr lang="zh-CN" altLang="en-US" sz="2600" b="1" dirty="0" smtClean="0">
                <a:solidFill>
                  <a:srgbClr val="FF3300"/>
                </a:solidFill>
                <a:latin typeface="楷体" panose="02010609060101010101" charset="-122"/>
                <a:ea typeface="楷体" panose="02010609060101010101" charset="-122"/>
              </a:rPr>
              <a:t>世纪欧洲法学家对近代“文明”标准界定的基本特点及其所带来的影响？</a:t>
            </a:r>
            <a:endParaRPr lang="zh-CN" altLang="en-US" sz="2600" b="1" dirty="0" smtClean="0">
              <a:solidFill>
                <a:srgbClr val="FF33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endCxn id="7" idx="0"/>
          </p:cNvCxnSpPr>
          <p:nvPr>
            <p:custDataLst>
              <p:tags r:id="rId1"/>
            </p:custDataLst>
          </p:nvPr>
        </p:nvCxnSpPr>
        <p:spPr>
          <a:xfrm>
            <a:off x="1518920" y="1955800"/>
            <a:ext cx="20320" cy="3604260"/>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cxnSp>
        <p:nvCxnSpPr>
          <p:cNvPr id="5" name="直接连接符 4"/>
          <p:cNvCxnSpPr/>
          <p:nvPr>
            <p:custDataLst>
              <p:tags r:id="rId2"/>
            </p:custDataLst>
          </p:nvPr>
        </p:nvCxnSpPr>
        <p:spPr>
          <a:xfrm>
            <a:off x="3575357" y="4220692"/>
            <a:ext cx="0" cy="1136093"/>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cxnSp>
        <p:nvCxnSpPr>
          <p:cNvPr id="6" name="直接连接符 5"/>
          <p:cNvCxnSpPr/>
          <p:nvPr>
            <p:custDataLst>
              <p:tags r:id="rId3"/>
            </p:custDataLst>
          </p:nvPr>
        </p:nvCxnSpPr>
        <p:spPr>
          <a:xfrm>
            <a:off x="5755580" y="3409450"/>
            <a:ext cx="0" cy="1136093"/>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sp>
        <p:nvSpPr>
          <p:cNvPr id="7" name="矩形 6"/>
          <p:cNvSpPr/>
          <p:nvPr>
            <p:custDataLst>
              <p:tags r:id="rId4"/>
            </p:custDataLst>
          </p:nvPr>
        </p:nvSpPr>
        <p:spPr>
          <a:xfrm>
            <a:off x="528322" y="5560173"/>
            <a:ext cx="2022155" cy="568707"/>
          </a:xfrm>
          <a:prstGeom prst="rect">
            <a:avLst/>
          </a:prstGeom>
          <a:solidFill>
            <a:srgbClr val="4472C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400">
                <a:solidFill>
                  <a:sysClr val="window" lastClr="FFFFFF"/>
                </a:solidFill>
                <a:latin typeface="Arial" panose="020B0604020202020204" pitchFamily="34" charset="0"/>
                <a:ea typeface="黑体" panose="02010609060101010101" charset="-122"/>
                <a:cs typeface="+mn-ea"/>
              </a:rPr>
              <a:t>一战破坏</a:t>
            </a:r>
            <a:endParaRPr lang="zh-CN" altLang="en-US" sz="2400">
              <a:solidFill>
                <a:sysClr val="window" lastClr="FFFFFF"/>
              </a:solidFill>
              <a:latin typeface="Arial" panose="020B0604020202020204" pitchFamily="34" charset="0"/>
              <a:ea typeface="黑体" panose="02010609060101010101" charset="-122"/>
              <a:cs typeface="+mn-ea"/>
            </a:endParaRPr>
          </a:p>
        </p:txBody>
      </p:sp>
      <p:sp>
        <p:nvSpPr>
          <p:cNvPr id="8" name="矩形 7"/>
          <p:cNvSpPr/>
          <p:nvPr>
            <p:custDataLst>
              <p:tags r:id="rId5"/>
            </p:custDataLst>
          </p:nvPr>
        </p:nvSpPr>
        <p:spPr>
          <a:xfrm>
            <a:off x="2550478" y="4991464"/>
            <a:ext cx="2022155" cy="568707"/>
          </a:xfrm>
          <a:prstGeom prst="rect">
            <a:avLst/>
          </a:prstGeom>
          <a:solidFill>
            <a:srgbClr val="ED7D3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buClrTx/>
              <a:buSzTx/>
              <a:buFontTx/>
            </a:pPr>
            <a:r>
              <a:rPr lang="zh-CN" altLang="en-US" sz="2400">
                <a:solidFill>
                  <a:sysClr val="window" lastClr="FFFFFF"/>
                </a:solidFill>
                <a:latin typeface="Arial" panose="020B0604020202020204" pitchFamily="34" charset="0"/>
                <a:ea typeface="黑体" panose="02010609060101010101" charset="-122"/>
                <a:cs typeface="+mn-ea"/>
              </a:rPr>
              <a:t>新的阶段</a:t>
            </a:r>
            <a:endParaRPr lang="zh-CN" altLang="en-US" sz="2400">
              <a:solidFill>
                <a:sysClr val="window" lastClr="FFFFFF"/>
              </a:solidFill>
              <a:latin typeface="Arial" panose="020B0604020202020204" pitchFamily="34" charset="0"/>
              <a:ea typeface="黑体" panose="02010609060101010101" charset="-122"/>
              <a:cs typeface="+mn-ea"/>
            </a:endParaRPr>
          </a:p>
        </p:txBody>
      </p:sp>
      <p:sp>
        <p:nvSpPr>
          <p:cNvPr id="9" name="矩形 8"/>
          <p:cNvSpPr/>
          <p:nvPr>
            <p:custDataLst>
              <p:tags r:id="rId6"/>
            </p:custDataLst>
          </p:nvPr>
        </p:nvSpPr>
        <p:spPr>
          <a:xfrm>
            <a:off x="4572634" y="4422758"/>
            <a:ext cx="2022155" cy="568707"/>
          </a:xfrm>
          <a:prstGeom prst="rect">
            <a:avLst/>
          </a:prstGeom>
          <a:solidFill>
            <a:schemeClr val="bg1">
              <a:lumMod val="85000"/>
            </a:schemeClr>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400">
                <a:solidFill>
                  <a:sysClr val="window" lastClr="FFFFFF"/>
                </a:solidFill>
                <a:latin typeface="Arial" panose="020B0604020202020204" pitchFamily="34" charset="0"/>
                <a:ea typeface="黑体" panose="02010609060101010101" charset="-122"/>
                <a:cs typeface="+mn-ea"/>
              </a:rPr>
              <a:t>战后发展</a:t>
            </a:r>
            <a:endParaRPr lang="zh-CN" altLang="en-US" sz="2400">
              <a:solidFill>
                <a:sysClr val="window" lastClr="FFFFFF"/>
              </a:solidFill>
              <a:latin typeface="Arial" panose="020B0604020202020204" pitchFamily="34" charset="0"/>
              <a:ea typeface="黑体" panose="02010609060101010101" charset="-122"/>
              <a:cs typeface="+mn-ea"/>
            </a:endParaRPr>
          </a:p>
        </p:txBody>
      </p:sp>
      <p:sp>
        <p:nvSpPr>
          <p:cNvPr id="11" name="直角三角形 10"/>
          <p:cNvSpPr/>
          <p:nvPr>
            <p:custDataLst>
              <p:tags r:id="rId7"/>
            </p:custDataLst>
          </p:nvPr>
        </p:nvSpPr>
        <p:spPr>
          <a:xfrm flipV="1">
            <a:off x="4572633" y="4991464"/>
            <a:ext cx="569213" cy="568707"/>
          </a:xfrm>
          <a:prstGeom prst="rtTriangle">
            <a:avLst/>
          </a:prstGeom>
          <a:solidFill>
            <a:srgbClr val="ED7D31">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0000" lnSpcReduction="20000"/>
          </a:bodyPr>
          <a:lstStyle/>
          <a:p>
            <a:pPr algn="ctr"/>
            <a:endParaRPr lang="zh-CN" altLang="en-US">
              <a:solidFill>
                <a:sysClr val="window" lastClr="FFFFFF"/>
              </a:solidFill>
            </a:endParaRPr>
          </a:p>
        </p:txBody>
      </p:sp>
      <p:sp>
        <p:nvSpPr>
          <p:cNvPr id="12" name="直角三角形 11"/>
          <p:cNvSpPr/>
          <p:nvPr>
            <p:custDataLst>
              <p:tags r:id="rId8"/>
            </p:custDataLst>
          </p:nvPr>
        </p:nvSpPr>
        <p:spPr>
          <a:xfrm flipV="1">
            <a:off x="2550472" y="5560173"/>
            <a:ext cx="569213" cy="568707"/>
          </a:xfrm>
          <a:prstGeom prst="rtTriangle">
            <a:avLst/>
          </a:prstGeom>
          <a:solidFill>
            <a:srgbClr val="4472C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0000" lnSpcReduction="20000"/>
          </a:bodyPr>
          <a:lstStyle/>
          <a:p>
            <a:pPr algn="ctr"/>
            <a:endParaRPr lang="zh-CN" altLang="en-US">
              <a:solidFill>
                <a:sysClr val="window" lastClr="FFFFFF"/>
              </a:solidFill>
            </a:endParaRPr>
          </a:p>
        </p:txBody>
      </p:sp>
      <p:sp>
        <p:nvSpPr>
          <p:cNvPr id="13" name="文本框 12"/>
          <p:cNvSpPr txBox="1"/>
          <p:nvPr>
            <p:custDataLst>
              <p:tags r:id="rId9"/>
            </p:custDataLst>
          </p:nvPr>
        </p:nvSpPr>
        <p:spPr>
          <a:xfrm>
            <a:off x="528320" y="1545590"/>
            <a:ext cx="4923790" cy="537845"/>
          </a:xfrm>
          <a:prstGeom prst="rect">
            <a:avLst/>
          </a:prstGeom>
          <a:noFill/>
        </p:spPr>
        <p:txBody>
          <a:bodyPr wrap="square" rtlCol="0">
            <a:noAutofit/>
          </a:bodyPr>
          <a:lstStyle/>
          <a:p>
            <a:pPr algn="l"/>
            <a:r>
              <a:rPr lang="zh-CN" altLang="en-US" sz="2400" b="1">
                <a:latin typeface="华文楷体" panose="02010600040101010101" charset="-122"/>
                <a:ea typeface="华文楷体" panose="02010600040101010101" charset="-122"/>
              </a:rPr>
              <a:t>（1）背景</a:t>
            </a:r>
            <a:r>
              <a:rPr lang="en-US" altLang="zh-CN" sz="2400" b="1">
                <a:latin typeface="华文楷体" panose="02010600040101010101" charset="-122"/>
                <a:ea typeface="华文楷体" panose="02010600040101010101" charset="-122"/>
              </a:rPr>
              <a:t>    </a:t>
            </a:r>
            <a:r>
              <a:rPr lang="zh-CN" altLang="en-US" sz="2400" b="1">
                <a:latin typeface="华文楷体" panose="02010600040101010101" charset="-122"/>
                <a:ea typeface="华文楷体" panose="02010600040101010101" charset="-122"/>
              </a:rPr>
              <a:t>（2）表现</a:t>
            </a:r>
            <a:endParaRPr lang="zh-CN" altLang="en-US" sz="2400" b="1">
              <a:latin typeface="华文楷体" panose="02010600040101010101" charset="-122"/>
              <a:ea typeface="华文楷体" panose="02010600040101010101" charset="-122"/>
            </a:endParaRPr>
          </a:p>
        </p:txBody>
      </p:sp>
      <p:sp>
        <p:nvSpPr>
          <p:cNvPr id="14" name="文本框 13"/>
          <p:cNvSpPr txBox="1"/>
          <p:nvPr>
            <p:custDataLst>
              <p:tags r:id="rId10"/>
            </p:custDataLst>
          </p:nvPr>
        </p:nvSpPr>
        <p:spPr>
          <a:xfrm>
            <a:off x="2630805" y="2179955"/>
            <a:ext cx="1941830" cy="1837690"/>
          </a:xfrm>
          <a:prstGeom prst="rect">
            <a:avLst/>
          </a:prstGeom>
          <a:noFill/>
        </p:spPr>
        <p:txBody>
          <a:bodyPr wrap="square" rtlCol="0">
            <a:noAutofit/>
          </a:bodyPr>
          <a:lstStyle/>
          <a:p>
            <a:pPr algn="l"/>
            <a:r>
              <a:rPr lang="zh-CN" altLang="en-US" sz="2300">
                <a:latin typeface="微软雅黑" panose="020B0503020204020204" charset="-122"/>
                <a:ea typeface="微软雅黑" panose="020B0503020204020204" charset="-122"/>
              </a:rPr>
              <a:t>①苏俄：</a:t>
            </a:r>
            <a:endParaRPr lang="zh-CN" altLang="en-US" sz="2300">
              <a:latin typeface="微软雅黑" panose="020B0503020204020204" charset="-122"/>
              <a:ea typeface="微软雅黑" panose="020B0503020204020204" charset="-122"/>
            </a:endParaRPr>
          </a:p>
          <a:p>
            <a:pPr algn="l"/>
            <a:r>
              <a:rPr lang="zh-CN" altLang="en-US" sz="2300">
                <a:solidFill>
                  <a:srgbClr val="FF0000"/>
                </a:solidFill>
                <a:latin typeface="微软雅黑" panose="020B0503020204020204" charset="-122"/>
                <a:ea typeface="微软雅黑" panose="020B0503020204020204" charset="-122"/>
              </a:rPr>
              <a:t>不兼并不赔偿</a:t>
            </a:r>
            <a:r>
              <a:rPr lang="zh-CN" altLang="en-US" sz="2300">
                <a:latin typeface="微软雅黑" panose="020B0503020204020204" charset="-122"/>
                <a:ea typeface="微软雅黑" panose="020B0503020204020204" charset="-122"/>
              </a:rPr>
              <a:t>的原则，宣布侵略战争为</a:t>
            </a:r>
            <a:r>
              <a:rPr lang="zh-CN" altLang="en-US" sz="2300">
                <a:solidFill>
                  <a:srgbClr val="FF0000"/>
                </a:solidFill>
                <a:latin typeface="微软雅黑" panose="020B0503020204020204" charset="-122"/>
                <a:ea typeface="微软雅黑" panose="020B0503020204020204" charset="-122"/>
              </a:rPr>
              <a:t>反人类罪</a:t>
            </a:r>
            <a:endParaRPr lang="zh-CN" altLang="en-US" sz="2300">
              <a:solidFill>
                <a:srgbClr val="FF0000"/>
              </a:solidFill>
              <a:latin typeface="微软雅黑" panose="020B0503020204020204" charset="-122"/>
              <a:ea typeface="微软雅黑" panose="020B0503020204020204" charset="-122"/>
            </a:endParaRPr>
          </a:p>
        </p:txBody>
      </p:sp>
      <p:sp>
        <p:nvSpPr>
          <p:cNvPr id="15" name="文本框 14"/>
          <p:cNvSpPr txBox="1"/>
          <p:nvPr>
            <p:custDataLst>
              <p:tags r:id="rId11"/>
            </p:custDataLst>
          </p:nvPr>
        </p:nvSpPr>
        <p:spPr>
          <a:xfrm>
            <a:off x="4573270" y="2179955"/>
            <a:ext cx="3363595" cy="1163320"/>
          </a:xfrm>
          <a:prstGeom prst="rect">
            <a:avLst/>
          </a:prstGeom>
          <a:noFill/>
        </p:spPr>
        <p:txBody>
          <a:bodyPr wrap="square" rtlCol="0">
            <a:noAutofit/>
          </a:bodyPr>
          <a:lstStyle/>
          <a:p>
            <a:pPr algn="ctr">
              <a:lnSpc>
                <a:spcPct val="110000"/>
              </a:lnSpc>
            </a:pPr>
            <a:r>
              <a:rPr lang="zh-CN" altLang="en-US" sz="2400">
                <a:latin typeface="华文楷体" panose="02010600040101010101" charset="-122"/>
                <a:ea typeface="华文楷体" panose="02010600040101010101" charset="-122"/>
                <a:cs typeface="华文楷体" panose="02010600040101010101" charset="-122"/>
              </a:rPr>
              <a:t>②凡尔赛</a:t>
            </a:r>
            <a:r>
              <a:rPr lang="en-US" altLang="zh-CN" sz="2400">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华盛顿体系</a:t>
            </a:r>
            <a:endParaRPr lang="zh-CN" altLang="en-US" sz="2400">
              <a:latin typeface="华文楷体" panose="02010600040101010101" charset="-122"/>
              <a:ea typeface="华文楷体" panose="02010600040101010101" charset="-122"/>
              <a:cs typeface="华文楷体" panose="02010600040101010101" charset="-122"/>
            </a:endParaRPr>
          </a:p>
          <a:p>
            <a:pPr algn="ctr">
              <a:lnSpc>
                <a:spcPct val="110000"/>
              </a:lnSpc>
            </a:pPr>
            <a:r>
              <a:rPr lang="zh-CN" altLang="en-US" sz="2400">
                <a:latin typeface="华文楷体" panose="02010600040101010101" charset="-122"/>
                <a:ea typeface="华文楷体" panose="02010600040101010101" charset="-122"/>
                <a:cs typeface="华文楷体" panose="02010600040101010101" charset="-122"/>
              </a:rPr>
              <a:t>国际联盟</a:t>
            </a:r>
            <a:endParaRPr lang="zh-CN" altLang="en-US" sz="2400">
              <a:latin typeface="华文楷体" panose="02010600040101010101" charset="-122"/>
              <a:ea typeface="华文楷体" panose="02010600040101010101" charset="-122"/>
              <a:cs typeface="华文楷体" panose="02010600040101010101" charset="-122"/>
            </a:endParaRPr>
          </a:p>
          <a:p>
            <a:pPr algn="r">
              <a:lnSpc>
                <a:spcPct val="110000"/>
              </a:lnSpc>
            </a:pPr>
            <a:r>
              <a:rPr lang="zh-CN" altLang="en-US" sz="2400">
                <a:latin typeface="华文楷体" panose="02010600040101010101" charset="-122"/>
                <a:ea typeface="华文楷体" panose="02010600040101010101" charset="-122"/>
                <a:cs typeface="华文楷体" panose="02010600040101010101" charset="-122"/>
              </a:rPr>
              <a:t>③《非战公约》</a:t>
            </a:r>
            <a:endParaRPr lang="zh-CN" altLang="en-US" sz="2400">
              <a:latin typeface="华文楷体" panose="02010600040101010101" charset="-122"/>
              <a:ea typeface="华文楷体" panose="02010600040101010101" charset="-122"/>
              <a:cs typeface="华文楷体" panose="02010600040101010101" charset="-122"/>
            </a:endParaRPr>
          </a:p>
        </p:txBody>
      </p:sp>
      <p:pic>
        <p:nvPicPr>
          <p:cNvPr id="10" name="图片 9"/>
          <p:cNvPicPr>
            <a:picLocks noChangeAspect="1"/>
          </p:cNvPicPr>
          <p:nvPr/>
        </p:nvPicPr>
        <p:blipFill>
          <a:blip r:embed="rId12"/>
          <a:stretch>
            <a:fillRect/>
          </a:stretch>
        </p:blipFill>
        <p:spPr>
          <a:xfrm>
            <a:off x="8856980" y="170180"/>
            <a:ext cx="2485390" cy="1656715"/>
          </a:xfrm>
          <a:prstGeom prst="rect">
            <a:avLst/>
          </a:prstGeom>
        </p:spPr>
      </p:pic>
      <p:pic>
        <p:nvPicPr>
          <p:cNvPr id="20" name="图片 19" descr="resource"/>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25360" y="2430780"/>
            <a:ext cx="914400" cy="661035"/>
          </a:xfrm>
          <a:prstGeom prst="rect">
            <a:avLst/>
          </a:prstGeom>
        </p:spPr>
      </p:pic>
      <p:sp>
        <p:nvSpPr>
          <p:cNvPr id="21" name="文本框 20"/>
          <p:cNvSpPr txBox="1"/>
          <p:nvPr/>
        </p:nvSpPr>
        <p:spPr>
          <a:xfrm>
            <a:off x="8089265" y="1901825"/>
            <a:ext cx="4021455" cy="1938020"/>
          </a:xfrm>
          <a:prstGeom prst="rect">
            <a:avLst/>
          </a:prstGeom>
          <a:noFill/>
          <a:ln>
            <a:solidFill>
              <a:srgbClr val="0000FF"/>
            </a:solidFill>
          </a:ln>
        </p:spPr>
        <p:txBody>
          <a:bodyPr wrap="square" rtlCol="0">
            <a:spAutoFit/>
          </a:bodyPr>
          <a:lstStyle/>
          <a:p>
            <a:r>
              <a:rPr lang="zh-CN" altLang="en-US" sz="2400">
                <a:solidFill>
                  <a:schemeClr val="tx1"/>
                </a:solidFill>
                <a:latin typeface="微软雅黑" panose="020B0503020204020204" charset="-122"/>
                <a:ea typeface="微软雅黑" panose="020B0503020204020204" charset="-122"/>
                <a:cs typeface="微软雅黑" panose="020B0503020204020204" charset="-122"/>
              </a:rPr>
              <a:t>评价：被英、法控制，缺乏普遍性和权威性。</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全体一致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原则，难以履行制止战争、维护世界和平的国际责任。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nvSpPr>
        <p:spPr>
          <a:xfrm>
            <a:off x="364490" y="294640"/>
            <a:ext cx="6474460" cy="1038860"/>
          </a:xfrm>
          <a:prstGeom prst="rect">
            <a:avLst/>
          </a:prstGeom>
          <a:noFill/>
        </p:spPr>
        <p:txBody>
          <a:bodyPr wrap="square" rtlCol="0" anchor="t">
            <a:spAutoFit/>
          </a:bodyPr>
          <a:p>
            <a:pPr>
              <a:lnSpc>
                <a:spcPct val="110000"/>
              </a:lnSpc>
            </a:pPr>
            <a:r>
              <a:rPr lang="zh-CN" altLang="en-US" sz="2800" b="1">
                <a:solidFill>
                  <a:srgbClr val="1D41D5"/>
                </a:solidFill>
              </a:rPr>
              <a:t>（三）国际法的发展：20世纪以来</a:t>
            </a:r>
            <a:endParaRPr lang="zh-CN" altLang="en-US" sz="2800" b="1">
              <a:solidFill>
                <a:srgbClr val="1D41D5"/>
              </a:solidFill>
            </a:endParaRPr>
          </a:p>
          <a:p>
            <a:pPr>
              <a:lnSpc>
                <a:spcPct val="110000"/>
              </a:lnSpc>
            </a:pP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1.一战后</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2" name="图片 1" descr="resource"/>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340000">
            <a:off x="6630670" y="3590925"/>
            <a:ext cx="1414780" cy="862330"/>
          </a:xfrm>
          <a:prstGeom prst="rect">
            <a:avLst/>
          </a:prstGeom>
        </p:spPr>
      </p:pic>
      <p:sp>
        <p:nvSpPr>
          <p:cNvPr id="3" name="文本框 2"/>
          <p:cNvSpPr txBox="1"/>
          <p:nvPr/>
        </p:nvSpPr>
        <p:spPr>
          <a:xfrm>
            <a:off x="8089265" y="4084320"/>
            <a:ext cx="4021455" cy="2306955"/>
          </a:xfrm>
          <a:prstGeom prst="rect">
            <a:avLst/>
          </a:prstGeom>
          <a:noFill/>
          <a:ln>
            <a:solidFill>
              <a:srgbClr val="0000FF"/>
            </a:solidFill>
          </a:ln>
        </p:spPr>
        <p:txBody>
          <a:bodyPr wrap="square" rtlCol="0">
            <a:spAutoFit/>
          </a:bodyPr>
          <a:p>
            <a:r>
              <a:rPr lang="zh-CN" altLang="en-US" sz="2400">
                <a:solidFill>
                  <a:schemeClr val="tx1"/>
                </a:solidFill>
                <a:latin typeface="微软雅黑" panose="020B0503020204020204" charset="-122"/>
                <a:ea typeface="微软雅黑" panose="020B0503020204020204" charset="-122"/>
                <a:cs typeface="微软雅黑" panose="020B0503020204020204" charset="-122"/>
              </a:rPr>
              <a:t>A.国家：英、法等国。</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B.内容：宣布缔约国各国在它们的相互关系中废弃以战争作为实行国家政策的工具，和平解决国际争端。</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C.结果：未真正得到实施</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500" fill="hold">
                                          <p:stCondLst>
                                            <p:cond delay="0"/>
                                          </p:stCondLst>
                                        </p:cTn>
                                        <p:tgtEl>
                                          <p:spTgt spid="21"/>
                                        </p:tgtEl>
                                        <p:attrNameLst>
                                          <p:attrName>style.visibility</p:attrName>
                                        </p:attrNameLst>
                                      </p:cBhvr>
                                      <p:to>
                                        <p:strVal val="visible"/>
                                      </p:to>
                                    </p:set>
                                    <p:animEffect transition="in" filter="box(i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500"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flipH="1">
            <a:off x="1497965" y="2083435"/>
            <a:ext cx="15240" cy="3576320"/>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cxnSp>
        <p:nvCxnSpPr>
          <p:cNvPr id="5" name="直接连接符 4"/>
          <p:cNvCxnSpPr/>
          <p:nvPr>
            <p:custDataLst>
              <p:tags r:id="rId2"/>
            </p:custDataLst>
          </p:nvPr>
        </p:nvCxnSpPr>
        <p:spPr>
          <a:xfrm>
            <a:off x="4564313" y="3723494"/>
            <a:ext cx="0" cy="1476109"/>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sp>
        <p:nvSpPr>
          <p:cNvPr id="6" name="矩形 5"/>
          <p:cNvSpPr/>
          <p:nvPr>
            <p:custDataLst>
              <p:tags r:id="rId3"/>
            </p:custDataLst>
          </p:nvPr>
        </p:nvSpPr>
        <p:spPr>
          <a:xfrm>
            <a:off x="605155" y="5592445"/>
            <a:ext cx="2627630" cy="610870"/>
          </a:xfrm>
          <a:prstGeom prst="rect">
            <a:avLst/>
          </a:prstGeom>
          <a:solidFill>
            <a:srgbClr val="4472C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400">
                <a:solidFill>
                  <a:sysClr val="window" lastClr="FFFFFF"/>
                </a:solidFill>
                <a:latin typeface="Arial" panose="020B0604020202020204" pitchFamily="34" charset="0"/>
                <a:ea typeface="黑体" panose="02010609060101010101" charset="-122"/>
                <a:cs typeface="+mn-ea"/>
              </a:rPr>
              <a:t>二战破坏</a:t>
            </a:r>
            <a:endParaRPr lang="zh-CN" altLang="en-US" sz="2400">
              <a:solidFill>
                <a:sysClr val="window" lastClr="FFFFFF"/>
              </a:solidFill>
              <a:latin typeface="Arial" panose="020B0604020202020204" pitchFamily="34" charset="0"/>
              <a:ea typeface="黑体" panose="02010609060101010101" charset="-122"/>
              <a:cs typeface="+mn-ea"/>
            </a:endParaRPr>
          </a:p>
        </p:txBody>
      </p:sp>
      <p:sp>
        <p:nvSpPr>
          <p:cNvPr id="7" name="矩形 6"/>
          <p:cNvSpPr/>
          <p:nvPr>
            <p:custDataLst>
              <p:tags r:id="rId4"/>
            </p:custDataLst>
          </p:nvPr>
        </p:nvSpPr>
        <p:spPr>
          <a:xfrm>
            <a:off x="3278505" y="5024755"/>
            <a:ext cx="2627630" cy="567690"/>
          </a:xfrm>
          <a:prstGeom prst="rect">
            <a:avLst/>
          </a:prstGeom>
          <a:solidFill>
            <a:srgbClr val="ED7D3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400">
                <a:solidFill>
                  <a:sysClr val="window" lastClr="FFFFFF"/>
                </a:solidFill>
                <a:latin typeface="Arial" panose="020B0604020202020204" pitchFamily="34" charset="0"/>
                <a:ea typeface="黑体" panose="02010609060101010101" charset="-122"/>
                <a:cs typeface="+mn-ea"/>
              </a:rPr>
              <a:t>战后发展</a:t>
            </a:r>
            <a:endParaRPr lang="zh-CN" altLang="en-US" sz="2400">
              <a:solidFill>
                <a:sysClr val="window" lastClr="FFFFFF"/>
              </a:solidFill>
              <a:latin typeface="Arial" panose="020B0604020202020204" pitchFamily="34" charset="0"/>
              <a:ea typeface="黑体" panose="02010609060101010101" charset="-122"/>
              <a:cs typeface="+mn-ea"/>
            </a:endParaRPr>
          </a:p>
        </p:txBody>
      </p:sp>
      <p:sp>
        <p:nvSpPr>
          <p:cNvPr id="9" name="直角三角形 8"/>
          <p:cNvSpPr/>
          <p:nvPr>
            <p:custDataLst>
              <p:tags r:id="rId5"/>
            </p:custDataLst>
          </p:nvPr>
        </p:nvSpPr>
        <p:spPr>
          <a:xfrm flipV="1">
            <a:off x="3232785" y="5592445"/>
            <a:ext cx="739775" cy="610235"/>
          </a:xfrm>
          <a:prstGeom prst="rtTriangle">
            <a:avLst/>
          </a:prstGeom>
          <a:solidFill>
            <a:srgbClr val="4472C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5000" lnSpcReduction="20000"/>
          </a:bodyPr>
          <a:lstStyle/>
          <a:p>
            <a:pPr algn="ctr"/>
            <a:endParaRPr lang="zh-CN" altLang="en-US">
              <a:solidFill>
                <a:sysClr val="window" lastClr="FFFFFF"/>
              </a:solidFill>
            </a:endParaRPr>
          </a:p>
        </p:txBody>
      </p:sp>
      <p:sp>
        <p:nvSpPr>
          <p:cNvPr id="11" name="文本框 10"/>
          <p:cNvSpPr txBox="1"/>
          <p:nvPr>
            <p:custDataLst>
              <p:tags r:id="rId6"/>
            </p:custDataLst>
          </p:nvPr>
        </p:nvSpPr>
        <p:spPr>
          <a:xfrm>
            <a:off x="3324225" y="1858010"/>
            <a:ext cx="2581910" cy="1866265"/>
          </a:xfrm>
          <a:prstGeom prst="rect">
            <a:avLst/>
          </a:prstGeom>
          <a:noFill/>
        </p:spPr>
        <p:txBody>
          <a:bodyPr wrap="square" rtlCol="0">
            <a:noAutofit/>
          </a:bodyPr>
          <a:lstStyle>
            <a:defPPr>
              <a:defRPr lang="zh-CN"/>
            </a:defPPr>
            <a:lvl1pPr algn="ctr">
              <a:lnSpc>
                <a:spcPct val="120000"/>
              </a:lnSpc>
            </a:lvl1pPr>
          </a:lstStyle>
          <a:p>
            <a:pPr>
              <a:lnSpc>
                <a:spcPct val="130000"/>
              </a:lnSpc>
            </a:pPr>
            <a:r>
              <a:rPr lang="zh-CN" altLang="en-US" sz="2400" dirty="0">
                <a:latin typeface="华文楷体" panose="02010600040101010101" charset="-122"/>
                <a:ea typeface="华文楷体" panose="02010600040101010101" charset="-122"/>
              </a:rPr>
              <a:t>①《联合国宪章》</a:t>
            </a:r>
            <a:endParaRPr lang="zh-CN" altLang="en-US" sz="2400" dirty="0">
              <a:latin typeface="华文楷体" panose="02010600040101010101" charset="-122"/>
              <a:ea typeface="华文楷体" panose="02010600040101010101" charset="-122"/>
            </a:endParaRPr>
          </a:p>
          <a:p>
            <a:pPr algn="l">
              <a:lnSpc>
                <a:spcPct val="130000"/>
              </a:lnSpc>
            </a:pPr>
            <a:r>
              <a:rPr lang="zh-CN" altLang="en-US" sz="2400" dirty="0">
                <a:latin typeface="华文楷体" panose="02010600040101010101" charset="-122"/>
                <a:ea typeface="华文楷体" panose="02010600040101010101" charset="-122"/>
              </a:rPr>
              <a:t>②</a:t>
            </a:r>
            <a:r>
              <a:rPr lang="en-US" altLang="zh-CN" sz="2400" dirty="0">
                <a:latin typeface="华文楷体" panose="02010600040101010101" charset="-122"/>
                <a:ea typeface="华文楷体" panose="02010600040101010101" charset="-122"/>
              </a:rPr>
              <a:t>1946</a:t>
            </a:r>
            <a:r>
              <a:rPr lang="zh-CN" altLang="en-US" sz="2400" dirty="0">
                <a:latin typeface="华文楷体" panose="02010600040101010101" charset="-122"/>
                <a:ea typeface="华文楷体" panose="02010600040101010101" charset="-122"/>
              </a:rPr>
              <a:t>国际法院</a:t>
            </a:r>
            <a:endParaRPr lang="zh-CN" altLang="en-US" sz="2400" dirty="0">
              <a:latin typeface="华文楷体" panose="02010600040101010101" charset="-122"/>
              <a:ea typeface="华文楷体" panose="02010600040101010101" charset="-122"/>
            </a:endParaRPr>
          </a:p>
          <a:p>
            <a:pPr algn="l">
              <a:lnSpc>
                <a:spcPct val="130000"/>
              </a:lnSpc>
            </a:pPr>
            <a:r>
              <a:rPr lang="zh-CN" altLang="en-US" sz="2400" dirty="0">
                <a:latin typeface="华文楷体" panose="02010600040101010101" charset="-122"/>
                <a:ea typeface="华文楷体" panose="02010600040101010101" charset="-122"/>
              </a:rPr>
              <a:t>③各类国际组织</a:t>
            </a:r>
            <a:endParaRPr lang="zh-CN" altLang="en-US" sz="2400" dirty="0">
              <a:latin typeface="华文楷体" panose="02010600040101010101" charset="-122"/>
              <a:ea typeface="华文楷体" panose="02010600040101010101" charset="-122"/>
            </a:endParaRPr>
          </a:p>
          <a:p>
            <a:pPr>
              <a:lnSpc>
                <a:spcPct val="130000"/>
              </a:lnSpc>
            </a:pPr>
            <a:r>
              <a:rPr lang="zh-CN" altLang="en-US" sz="2400" dirty="0">
                <a:latin typeface="华文楷体" panose="02010600040101010101" charset="-122"/>
                <a:ea typeface="华文楷体" panose="02010600040101010101" charset="-122"/>
              </a:rPr>
              <a:t>国际法领域扩大</a:t>
            </a:r>
            <a:endParaRPr lang="zh-CN" altLang="en-US" sz="2400" dirty="0">
              <a:latin typeface="华文楷体" panose="02010600040101010101" charset="-122"/>
              <a:ea typeface="华文楷体" panose="02010600040101010101" charset="-122"/>
            </a:endParaRPr>
          </a:p>
        </p:txBody>
      </p:sp>
      <p:sp>
        <p:nvSpPr>
          <p:cNvPr id="8" name="文本框 7"/>
          <p:cNvSpPr txBox="1"/>
          <p:nvPr/>
        </p:nvSpPr>
        <p:spPr>
          <a:xfrm>
            <a:off x="8094345" y="349250"/>
            <a:ext cx="3762375" cy="1714500"/>
          </a:xfrm>
          <a:prstGeom prst="rect">
            <a:avLst/>
          </a:prstGeom>
          <a:noFill/>
          <a:ln>
            <a:solidFill>
              <a:srgbClr val="0000FF"/>
            </a:solidFill>
          </a:ln>
        </p:spPr>
        <p:txBody>
          <a:bodyPr wrap="square" rtlCol="0" anchor="t">
            <a:spAutoFit/>
          </a:bodyPr>
          <a:lstStyle/>
          <a:p>
            <a:pPr lvl="0" algn="l">
              <a:lnSpc>
                <a:spcPct val="110000"/>
              </a:lnSpc>
              <a:buClrTx/>
              <a:buSzTx/>
              <a:buFontTx/>
            </a:pPr>
            <a:r>
              <a:rPr lang="zh-CN" altLang="en-US" sz="2400">
                <a:latin typeface="微软雅黑" panose="020B0503020204020204" charset="-122"/>
                <a:ea typeface="微软雅黑" panose="020B0503020204020204" charset="-122"/>
                <a:cs typeface="微软雅黑" panose="020B0503020204020204" charset="-122"/>
                <a:sym typeface="+mn-ea"/>
              </a:rPr>
              <a:t>宪章确定了和平解决国际争端和制裁侵略的机制；</a:t>
            </a:r>
            <a:endParaRPr lang="zh-CN" altLang="en-US" sz="2400">
              <a:latin typeface="微软雅黑" panose="020B0503020204020204" charset="-122"/>
              <a:ea typeface="微软雅黑" panose="020B0503020204020204" charset="-122"/>
              <a:cs typeface="微软雅黑" panose="020B0503020204020204" charset="-122"/>
              <a:sym typeface="+mn-ea"/>
            </a:endParaRPr>
          </a:p>
          <a:p>
            <a:pPr lvl="0" algn="l">
              <a:lnSpc>
                <a:spcPct val="110000"/>
              </a:lnSpc>
              <a:buClrTx/>
              <a:buSzTx/>
              <a:buFontTx/>
            </a:pPr>
            <a:r>
              <a:rPr lang="zh-CN" altLang="en-US" sz="2400">
                <a:latin typeface="微软雅黑" panose="020B0503020204020204" charset="-122"/>
                <a:ea typeface="微软雅黑" panose="020B0503020204020204" charset="-122"/>
                <a:cs typeface="微软雅黑" panose="020B0503020204020204" charset="-122"/>
                <a:sym typeface="+mn-ea"/>
              </a:rPr>
              <a:t>赋予</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安理会</a:t>
            </a:r>
            <a:r>
              <a:rPr lang="zh-CN" altLang="en-US" sz="2400">
                <a:latin typeface="微软雅黑" panose="020B0503020204020204" charset="-122"/>
                <a:ea typeface="微软雅黑" panose="020B0503020204020204" charset="-122"/>
                <a:cs typeface="微软雅黑" panose="020B0503020204020204" charset="-122"/>
                <a:sym typeface="+mn-ea"/>
              </a:rPr>
              <a:t>制裁的权力；</a:t>
            </a:r>
            <a:endParaRPr lang="zh-CN" altLang="en-US" sz="2400">
              <a:latin typeface="微软雅黑" panose="020B0503020204020204" charset="-122"/>
              <a:ea typeface="微软雅黑" panose="020B0503020204020204" charset="-122"/>
              <a:cs typeface="微软雅黑" panose="020B0503020204020204" charset="-122"/>
              <a:sym typeface="+mn-ea"/>
            </a:endParaRPr>
          </a:p>
          <a:p>
            <a:pPr lvl="0" algn="l">
              <a:lnSpc>
                <a:spcPct val="110000"/>
              </a:lnSpc>
              <a:buClrTx/>
              <a:buSzTx/>
              <a:buFontTx/>
            </a:pPr>
            <a:r>
              <a:rPr lang="zh-CN" altLang="en-US" sz="2400">
                <a:latin typeface="微软雅黑" panose="020B0503020204020204" charset="-122"/>
                <a:ea typeface="微软雅黑" panose="020B0503020204020204" charset="-122"/>
                <a:cs typeface="微软雅黑" panose="020B0503020204020204" charset="-122"/>
                <a:sym typeface="+mn-ea"/>
              </a:rPr>
              <a:t>确定了“</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大国一致</a:t>
            </a:r>
            <a:r>
              <a:rPr lang="zh-CN" altLang="en-US" sz="2400">
                <a:latin typeface="微软雅黑" panose="020B0503020204020204" charset="-122"/>
                <a:ea typeface="微软雅黑" panose="020B0503020204020204" charset="-122"/>
                <a:cs typeface="微软雅黑" panose="020B0503020204020204" charset="-122"/>
                <a:sym typeface="+mn-ea"/>
              </a:rPr>
              <a:t>”原则</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pic>
        <p:nvPicPr>
          <p:cNvPr id="30725" name="Picture 2" descr="F:\1256211854417.png"/>
          <p:cNvPicPr>
            <a:picLocks noChangeAspect="1"/>
          </p:cNvPicPr>
          <p:nvPr/>
        </p:nvPicPr>
        <p:blipFill>
          <a:blip r:embed="rId7"/>
          <a:stretch>
            <a:fillRect/>
          </a:stretch>
        </p:blipFill>
        <p:spPr>
          <a:xfrm>
            <a:off x="6082665" y="349250"/>
            <a:ext cx="2011680" cy="1880870"/>
          </a:xfrm>
          <a:prstGeom prst="rect">
            <a:avLst/>
          </a:prstGeom>
          <a:noFill/>
          <a:ln w="9525">
            <a:noFill/>
          </a:ln>
        </p:spPr>
      </p:pic>
      <p:sp>
        <p:nvSpPr>
          <p:cNvPr id="17" name="文本框 16"/>
          <p:cNvSpPr txBox="1"/>
          <p:nvPr/>
        </p:nvSpPr>
        <p:spPr>
          <a:xfrm>
            <a:off x="364490" y="294640"/>
            <a:ext cx="6474460" cy="1038860"/>
          </a:xfrm>
          <a:prstGeom prst="rect">
            <a:avLst/>
          </a:prstGeom>
          <a:noFill/>
        </p:spPr>
        <p:txBody>
          <a:bodyPr wrap="square" rtlCol="0" anchor="t">
            <a:spAutoFit/>
          </a:bodyPr>
          <a:p>
            <a:pPr>
              <a:lnSpc>
                <a:spcPct val="110000"/>
              </a:lnSpc>
            </a:pPr>
            <a:r>
              <a:rPr lang="zh-CN" altLang="en-US" sz="2800" b="1">
                <a:solidFill>
                  <a:srgbClr val="1D41D5"/>
                </a:solidFill>
              </a:rPr>
              <a:t>（三）国际法的发展：20世纪以来</a:t>
            </a:r>
            <a:endParaRPr lang="zh-CN" altLang="en-US" sz="2800" b="1">
              <a:solidFill>
                <a:srgbClr val="1D41D5"/>
              </a:solidFill>
            </a:endParaRPr>
          </a:p>
          <a:p>
            <a:pPr>
              <a:lnSpc>
                <a:spcPct val="110000"/>
              </a:lnSpc>
            </a:pPr>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.二战后</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8" cstate="print"/>
          <a:srcRect l="20592" t="7125" r="20792" b="7325"/>
          <a:stretch>
            <a:fillRect/>
          </a:stretch>
        </p:blipFill>
        <p:spPr>
          <a:xfrm>
            <a:off x="6602095" y="2781935"/>
            <a:ext cx="2253615" cy="2923540"/>
          </a:xfrm>
          <a:prstGeom prst="rect">
            <a:avLst/>
          </a:prstGeom>
        </p:spPr>
      </p:pic>
      <p:pic>
        <p:nvPicPr>
          <p:cNvPr id="27652" name="Picture 4" descr="https://pic.baike.soso.com/ugc/baikepic2/4725/cut-20210211215856-1920980745_jpg_684_547_38089.jpg/300"/>
          <p:cNvPicPr>
            <a:picLocks noChangeAspect="1" noChangeArrowheads="1"/>
          </p:cNvPicPr>
          <p:nvPr/>
        </p:nvPicPr>
        <p:blipFill>
          <a:blip r:embed="rId9" cstate="print"/>
          <a:srcRect/>
          <a:stretch>
            <a:fillRect/>
          </a:stretch>
        </p:blipFill>
        <p:spPr bwMode="auto">
          <a:xfrm>
            <a:off x="9376410" y="2781935"/>
            <a:ext cx="2122170" cy="1958975"/>
          </a:xfrm>
          <a:prstGeom prst="rect">
            <a:avLst/>
          </a:prstGeom>
          <a:noFill/>
        </p:spPr>
      </p:pic>
      <p:sp>
        <p:nvSpPr>
          <p:cNvPr id="13" name="TextBox 7"/>
          <p:cNvSpPr txBox="1"/>
          <p:nvPr/>
        </p:nvSpPr>
        <p:spPr>
          <a:xfrm>
            <a:off x="9017635" y="4740910"/>
            <a:ext cx="2839085" cy="1014730"/>
          </a:xfrm>
          <a:prstGeom prst="rect">
            <a:avLst/>
          </a:prstGeom>
          <a:noFill/>
          <a:ln w="28575" cmpd="sng">
            <a:solidFill>
              <a:schemeClr val="tx1"/>
            </a:solidFill>
            <a:prstDash val="sysDot"/>
          </a:ln>
        </p:spPr>
        <p:txBody>
          <a:bodyPr wrap="square" rtlCol="0" anchor="t">
            <a:spAutoFit/>
          </a:bodyPr>
          <a:lstStyle/>
          <a:p>
            <a:pPr lvl="0" algn="l">
              <a:buClrTx/>
              <a:buSzTx/>
              <a:buFontTx/>
            </a:pPr>
            <a:r>
              <a:rPr lang="zh-CN" altLang="en-US" sz="2000" b="1">
                <a:latin typeface="楷体" panose="02010609060101010101" charset="-122"/>
                <a:ea typeface="楷体" panose="02010609060101010101" charset="-122"/>
                <a:cs typeface="楷体" panose="02010609060101010101" charset="-122"/>
                <a:sym typeface="+mn-ea"/>
              </a:rPr>
              <a:t>世界卫生组织会标，</a:t>
            </a:r>
            <a:r>
              <a:rPr lang="zh-CN" altLang="en-US" sz="2000" b="1">
                <a:latin typeface="楷体" panose="02010609060101010101" charset="-122"/>
                <a:ea typeface="楷体" panose="02010609060101010101" charset="-122"/>
                <a:cs typeface="楷体" panose="02010609060101010101" charset="-122"/>
                <a:sym typeface="+mn-ea"/>
              </a:rPr>
              <a:t>1946</a:t>
            </a:r>
            <a:r>
              <a:rPr lang="zh-CN" altLang="en-US" sz="2000" b="1">
                <a:latin typeface="楷体" panose="02010609060101010101" charset="-122"/>
                <a:ea typeface="楷体" panose="02010609060101010101" charset="-122"/>
                <a:cs typeface="楷体" panose="02010609060101010101" charset="-122"/>
                <a:sym typeface="+mn-ea"/>
              </a:rPr>
              <a:t>年签署</a:t>
            </a:r>
            <a:r>
              <a:rPr lang="zh-CN" altLang="en-US"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世界卫生组织组织法</a:t>
            </a:r>
            <a:r>
              <a:rPr lang="zh-CN" altLang="en-US" sz="2000" b="1">
                <a:latin typeface="楷体" panose="02010609060101010101" charset="-122"/>
                <a:ea typeface="楷体" panose="02010609060101010101" charset="-122"/>
                <a:cs typeface="楷体" panose="02010609060101010101" charset="-122"/>
                <a:sym typeface="+mn-ea"/>
              </a:rPr>
              <a:t>》</a:t>
            </a:r>
            <a:endParaRPr lang="zh-CN" altLang="en-US" sz="2000" b="1">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custDataLst>
              <p:tags r:id="rId10"/>
            </p:custDataLst>
          </p:nvPr>
        </p:nvSpPr>
        <p:spPr>
          <a:xfrm>
            <a:off x="528320" y="1545590"/>
            <a:ext cx="4923790" cy="537845"/>
          </a:xfrm>
          <a:prstGeom prst="rect">
            <a:avLst/>
          </a:prstGeom>
          <a:noFill/>
        </p:spPr>
        <p:txBody>
          <a:bodyPr wrap="square" rtlCol="0">
            <a:noAutofit/>
          </a:bodyPr>
          <a:p>
            <a:pPr algn="l"/>
            <a:r>
              <a:rPr lang="zh-CN" altLang="en-US" sz="2400" b="1">
                <a:latin typeface="华文楷体" panose="02010600040101010101" charset="-122"/>
                <a:ea typeface="华文楷体" panose="02010600040101010101" charset="-122"/>
              </a:rPr>
              <a:t>（1）背景</a:t>
            </a:r>
            <a:r>
              <a:rPr lang="en-US" altLang="zh-CN" sz="2400" b="1">
                <a:latin typeface="华文楷体" panose="02010600040101010101" charset="-122"/>
                <a:ea typeface="华文楷体" panose="02010600040101010101" charset="-122"/>
              </a:rPr>
              <a:t>    </a:t>
            </a:r>
            <a:r>
              <a:rPr lang="zh-CN" altLang="en-US" sz="2400" b="1">
                <a:latin typeface="华文楷体" panose="02010600040101010101" charset="-122"/>
                <a:ea typeface="华文楷体" panose="02010600040101010101" charset="-122"/>
              </a:rPr>
              <a:t>（2）表现</a:t>
            </a:r>
            <a:endParaRPr lang="zh-CN" altLang="en-US" sz="2400" b="1">
              <a:latin typeface="华文楷体" panose="02010600040101010101" charset="-122"/>
              <a:ea typeface="华文楷体" panose="02010600040101010101" charset="-122"/>
            </a:endParaRPr>
          </a:p>
        </p:txBody>
      </p:sp>
      <p:pic>
        <p:nvPicPr>
          <p:cNvPr id="20" name="图片 19" descr="resource"/>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160000">
            <a:off x="5320030" y="1483995"/>
            <a:ext cx="914400" cy="6610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箭头连接符 4"/>
          <p:cNvCxnSpPr/>
          <p:nvPr/>
        </p:nvCxnSpPr>
        <p:spPr>
          <a:xfrm flipV="1">
            <a:off x="337185" y="3175635"/>
            <a:ext cx="11243310" cy="190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586105" y="306959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731645" y="306895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21640" y="3446145"/>
            <a:ext cx="544195" cy="1014730"/>
          </a:xfrm>
          <a:prstGeom prst="rect">
            <a:avLst/>
          </a:prstGeom>
          <a:noFill/>
        </p:spPr>
        <p:txBody>
          <a:bodyPr wrap="square" rtlCol="0">
            <a:spAutoFit/>
          </a:bodyPr>
          <a:p>
            <a:pPr algn="ctr"/>
            <a:r>
              <a:rPr lang="en-US" sz="2000"/>
              <a:t>16</a:t>
            </a:r>
            <a:r>
              <a:rPr lang="zh-CN" altLang="en-US" sz="2000"/>
              <a:t>世纪</a:t>
            </a:r>
            <a:endParaRPr lang="zh-CN" altLang="en-US" sz="2000"/>
          </a:p>
        </p:txBody>
      </p:sp>
      <p:cxnSp>
        <p:nvCxnSpPr>
          <p:cNvPr id="10" name="直接箭头连接符 9"/>
          <p:cNvCxnSpPr/>
          <p:nvPr/>
        </p:nvCxnSpPr>
        <p:spPr>
          <a:xfrm flipH="1" flipV="1">
            <a:off x="1822450" y="2393950"/>
            <a:ext cx="16510" cy="46990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33475" y="1687195"/>
            <a:ext cx="1413510" cy="706755"/>
          </a:xfrm>
          <a:prstGeom prst="rect">
            <a:avLst/>
          </a:prstGeom>
          <a:noFill/>
        </p:spPr>
        <p:txBody>
          <a:bodyPr wrap="square" rtlCol="0">
            <a:spAutoFit/>
          </a:bodyPr>
          <a:p>
            <a:pPr algn="ctr"/>
            <a:r>
              <a:rPr lang="zh-CN" altLang="en-US" sz="2000"/>
              <a:t>《战争与和平法》</a:t>
            </a:r>
            <a:endParaRPr lang="zh-CN" altLang="en-US" sz="2000"/>
          </a:p>
        </p:txBody>
      </p:sp>
      <p:sp>
        <p:nvSpPr>
          <p:cNvPr id="12" name="椭圆 11"/>
          <p:cNvSpPr/>
          <p:nvPr/>
        </p:nvSpPr>
        <p:spPr>
          <a:xfrm>
            <a:off x="3126105" y="306895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箭头连接符 13"/>
          <p:cNvCxnSpPr/>
          <p:nvPr/>
        </p:nvCxnSpPr>
        <p:spPr>
          <a:xfrm flipV="1">
            <a:off x="3233420" y="2468880"/>
            <a:ext cx="1905" cy="39497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05250" y="2070100"/>
            <a:ext cx="1517015" cy="398780"/>
          </a:xfrm>
          <a:prstGeom prst="rect">
            <a:avLst/>
          </a:prstGeom>
          <a:noFill/>
        </p:spPr>
        <p:txBody>
          <a:bodyPr wrap="square" rtlCol="0">
            <a:spAutoFit/>
          </a:bodyPr>
          <a:p>
            <a:pPr algn="ctr"/>
            <a:r>
              <a:rPr lang="zh-CN" altLang="en-US" sz="2000"/>
              <a:t>维也纳体系</a:t>
            </a:r>
            <a:endParaRPr lang="zh-CN" altLang="en-US" sz="2000"/>
          </a:p>
        </p:txBody>
      </p:sp>
      <p:sp>
        <p:nvSpPr>
          <p:cNvPr id="17" name="椭圆 16"/>
          <p:cNvSpPr/>
          <p:nvPr/>
        </p:nvSpPr>
        <p:spPr>
          <a:xfrm>
            <a:off x="4490720" y="306895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2546985" y="1687195"/>
            <a:ext cx="1517015" cy="706755"/>
          </a:xfrm>
          <a:prstGeom prst="rect">
            <a:avLst/>
          </a:prstGeom>
          <a:noFill/>
        </p:spPr>
        <p:txBody>
          <a:bodyPr wrap="square" rtlCol="0">
            <a:spAutoFit/>
          </a:bodyPr>
          <a:p>
            <a:pPr algn="ctr"/>
            <a:r>
              <a:rPr lang="zh-CN" altLang="en-US" sz="2000"/>
              <a:t>《威斯特伐利亚条约》</a:t>
            </a:r>
            <a:endParaRPr lang="zh-CN" altLang="en-US" sz="2000"/>
          </a:p>
        </p:txBody>
      </p:sp>
      <p:cxnSp>
        <p:nvCxnSpPr>
          <p:cNvPr id="22" name="直接箭头连接符 21"/>
          <p:cNvCxnSpPr/>
          <p:nvPr/>
        </p:nvCxnSpPr>
        <p:spPr>
          <a:xfrm flipV="1">
            <a:off x="4598670" y="2522220"/>
            <a:ext cx="6350" cy="45656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866130" y="2120265"/>
            <a:ext cx="1517015" cy="398780"/>
          </a:xfrm>
          <a:prstGeom prst="rect">
            <a:avLst/>
          </a:prstGeom>
          <a:noFill/>
        </p:spPr>
        <p:txBody>
          <a:bodyPr wrap="square" rtlCol="0">
            <a:spAutoFit/>
          </a:bodyPr>
          <a:p>
            <a:pPr algn="ctr"/>
            <a:r>
              <a:rPr lang="zh-CN" altLang="en-US" sz="2000"/>
              <a:t>国联</a:t>
            </a:r>
            <a:endParaRPr lang="zh-CN" altLang="en-US" sz="2000"/>
          </a:p>
        </p:txBody>
      </p:sp>
      <p:sp>
        <p:nvSpPr>
          <p:cNvPr id="25" name="椭圆 24"/>
          <p:cNvSpPr/>
          <p:nvPr/>
        </p:nvSpPr>
        <p:spPr>
          <a:xfrm>
            <a:off x="6528435" y="306895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9" name="直接箭头连接符 28"/>
          <p:cNvCxnSpPr/>
          <p:nvPr/>
        </p:nvCxnSpPr>
        <p:spPr>
          <a:xfrm flipH="1" flipV="1">
            <a:off x="6692265" y="2543810"/>
            <a:ext cx="8890" cy="43497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276590" y="1837055"/>
            <a:ext cx="1376045" cy="706755"/>
          </a:xfrm>
          <a:prstGeom prst="rect">
            <a:avLst/>
          </a:prstGeom>
          <a:noFill/>
        </p:spPr>
        <p:txBody>
          <a:bodyPr wrap="square" rtlCol="0">
            <a:spAutoFit/>
          </a:bodyPr>
          <a:p>
            <a:pPr algn="ctr"/>
            <a:r>
              <a:rPr lang="zh-CN" altLang="en-US" sz="2000"/>
              <a:t>《联合国宪章》</a:t>
            </a:r>
            <a:endParaRPr lang="zh-CN" altLang="en-US" sz="2000"/>
          </a:p>
        </p:txBody>
      </p:sp>
      <p:sp>
        <p:nvSpPr>
          <p:cNvPr id="32" name="椭圆 31"/>
          <p:cNvSpPr/>
          <p:nvPr/>
        </p:nvSpPr>
        <p:spPr>
          <a:xfrm>
            <a:off x="7727315" y="306959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4" name="直接箭头连接符 33"/>
          <p:cNvCxnSpPr>
            <a:endCxn id="35" idx="2"/>
          </p:cNvCxnSpPr>
          <p:nvPr/>
        </p:nvCxnSpPr>
        <p:spPr>
          <a:xfrm flipV="1">
            <a:off x="7835265" y="2479675"/>
            <a:ext cx="1905" cy="49911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7078345" y="2080895"/>
            <a:ext cx="1517015" cy="398780"/>
          </a:xfrm>
          <a:prstGeom prst="rect">
            <a:avLst/>
          </a:prstGeom>
          <a:noFill/>
        </p:spPr>
        <p:txBody>
          <a:bodyPr wrap="square" rtlCol="0">
            <a:spAutoFit/>
          </a:bodyPr>
          <a:p>
            <a:pPr algn="ctr"/>
            <a:r>
              <a:rPr lang="zh-CN" altLang="en-US" sz="2000"/>
              <a:t>非战公约</a:t>
            </a:r>
            <a:endParaRPr lang="zh-CN" altLang="en-US" sz="2000"/>
          </a:p>
        </p:txBody>
      </p:sp>
      <p:sp>
        <p:nvSpPr>
          <p:cNvPr id="36" name="椭圆 35"/>
          <p:cNvSpPr/>
          <p:nvPr/>
        </p:nvSpPr>
        <p:spPr>
          <a:xfrm>
            <a:off x="8787765" y="306895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9679305" y="306895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flipH="1" flipV="1">
            <a:off x="8886825" y="2564765"/>
            <a:ext cx="8890" cy="41402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484620" y="3834130"/>
            <a:ext cx="1006475" cy="1014730"/>
          </a:xfrm>
          <a:prstGeom prst="rect">
            <a:avLst/>
          </a:prstGeom>
          <a:noFill/>
          <a:ln w="12700" cmpd="sng">
            <a:solidFill>
              <a:schemeClr val="accent1">
                <a:shade val="50000"/>
              </a:schemeClr>
            </a:solidFill>
            <a:prstDash val="solid"/>
          </a:ln>
        </p:spPr>
        <p:txBody>
          <a:bodyPr wrap="square" rtlCol="0">
            <a:spAutoFit/>
          </a:bodyPr>
          <a:p>
            <a:pPr algn="ctr"/>
            <a:r>
              <a:rPr lang="en-US" altLang="zh-CN" sz="2000" b="1"/>
              <a:t>20</a:t>
            </a:r>
            <a:r>
              <a:rPr lang="zh-CN" altLang="en-US" sz="2000" b="1"/>
              <a:t>世纪</a:t>
            </a:r>
            <a:endParaRPr lang="zh-CN" altLang="en-US" sz="2000" b="1"/>
          </a:p>
          <a:p>
            <a:pPr algn="ctr"/>
            <a:r>
              <a:rPr lang="zh-CN" altLang="en-US" sz="2000" b="1"/>
              <a:t>国际法</a:t>
            </a:r>
            <a:r>
              <a:rPr lang="zh-CN" altLang="en-US" sz="2000" b="1">
                <a:solidFill>
                  <a:schemeClr val="accent5"/>
                </a:solidFill>
              </a:rPr>
              <a:t>发展</a:t>
            </a:r>
            <a:endParaRPr lang="zh-CN" altLang="en-US" sz="2000" b="1">
              <a:solidFill>
                <a:schemeClr val="accent5"/>
              </a:solidFill>
            </a:endParaRPr>
          </a:p>
        </p:txBody>
      </p:sp>
      <p:cxnSp>
        <p:nvCxnSpPr>
          <p:cNvPr id="43" name="直接箭头连接符 42"/>
          <p:cNvCxnSpPr/>
          <p:nvPr/>
        </p:nvCxnSpPr>
        <p:spPr>
          <a:xfrm flipH="1" flipV="1">
            <a:off x="9775190" y="2564765"/>
            <a:ext cx="12065" cy="41402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9375775" y="1837055"/>
            <a:ext cx="896620" cy="706755"/>
          </a:xfrm>
          <a:prstGeom prst="rect">
            <a:avLst/>
          </a:prstGeom>
          <a:noFill/>
        </p:spPr>
        <p:txBody>
          <a:bodyPr wrap="square" rtlCol="0">
            <a:spAutoFit/>
          </a:bodyPr>
          <a:p>
            <a:pPr algn="ctr"/>
            <a:r>
              <a:rPr lang="zh-CN" altLang="en-US" sz="2000"/>
              <a:t>国际法院</a:t>
            </a:r>
            <a:endParaRPr lang="zh-CN" altLang="en-US" sz="2000"/>
          </a:p>
        </p:txBody>
      </p:sp>
      <p:sp>
        <p:nvSpPr>
          <p:cNvPr id="45" name="文本框 44"/>
          <p:cNvSpPr txBox="1"/>
          <p:nvPr/>
        </p:nvSpPr>
        <p:spPr>
          <a:xfrm>
            <a:off x="1444625" y="3446145"/>
            <a:ext cx="790575" cy="398780"/>
          </a:xfrm>
          <a:prstGeom prst="rect">
            <a:avLst/>
          </a:prstGeom>
          <a:noFill/>
        </p:spPr>
        <p:txBody>
          <a:bodyPr wrap="square" rtlCol="0">
            <a:spAutoFit/>
          </a:bodyPr>
          <a:p>
            <a:pPr algn="ctr"/>
            <a:r>
              <a:rPr lang="en-US" sz="2000"/>
              <a:t>1625</a:t>
            </a:r>
            <a:endParaRPr lang="en-US" sz="2000"/>
          </a:p>
        </p:txBody>
      </p:sp>
      <p:sp>
        <p:nvSpPr>
          <p:cNvPr id="46" name="文本框 45"/>
          <p:cNvSpPr txBox="1"/>
          <p:nvPr/>
        </p:nvSpPr>
        <p:spPr>
          <a:xfrm>
            <a:off x="2811145" y="3446145"/>
            <a:ext cx="845185" cy="398780"/>
          </a:xfrm>
          <a:prstGeom prst="rect">
            <a:avLst/>
          </a:prstGeom>
          <a:noFill/>
        </p:spPr>
        <p:txBody>
          <a:bodyPr wrap="square" rtlCol="0">
            <a:spAutoFit/>
          </a:bodyPr>
          <a:p>
            <a:pPr algn="ctr"/>
            <a:r>
              <a:rPr lang="en-US" sz="2000"/>
              <a:t>1648</a:t>
            </a:r>
            <a:endParaRPr lang="en-US" sz="2000"/>
          </a:p>
        </p:txBody>
      </p:sp>
      <p:sp>
        <p:nvSpPr>
          <p:cNvPr id="47" name="文本框 46"/>
          <p:cNvSpPr txBox="1"/>
          <p:nvPr/>
        </p:nvSpPr>
        <p:spPr>
          <a:xfrm>
            <a:off x="4278630" y="3446145"/>
            <a:ext cx="769620" cy="398780"/>
          </a:xfrm>
          <a:prstGeom prst="rect">
            <a:avLst/>
          </a:prstGeom>
          <a:noFill/>
        </p:spPr>
        <p:txBody>
          <a:bodyPr wrap="square" rtlCol="0">
            <a:spAutoFit/>
          </a:bodyPr>
          <a:p>
            <a:pPr algn="ctr"/>
            <a:r>
              <a:rPr lang="en-US" sz="2000"/>
              <a:t>1815</a:t>
            </a:r>
            <a:endParaRPr lang="en-US" sz="2000"/>
          </a:p>
        </p:txBody>
      </p:sp>
      <p:sp>
        <p:nvSpPr>
          <p:cNvPr id="48" name="文本框 47"/>
          <p:cNvSpPr txBox="1"/>
          <p:nvPr/>
        </p:nvSpPr>
        <p:spPr>
          <a:xfrm>
            <a:off x="6102350" y="3446145"/>
            <a:ext cx="1197610" cy="398780"/>
          </a:xfrm>
          <a:prstGeom prst="rect">
            <a:avLst/>
          </a:prstGeom>
          <a:noFill/>
        </p:spPr>
        <p:txBody>
          <a:bodyPr wrap="square" rtlCol="0">
            <a:spAutoFit/>
          </a:bodyPr>
          <a:p>
            <a:pPr algn="ctr"/>
            <a:r>
              <a:rPr lang="en-US" sz="2000"/>
              <a:t>1920</a:t>
            </a:r>
            <a:endParaRPr lang="en-US" sz="2000"/>
          </a:p>
        </p:txBody>
      </p:sp>
      <p:sp>
        <p:nvSpPr>
          <p:cNvPr id="50" name="文本框 49"/>
          <p:cNvSpPr txBox="1"/>
          <p:nvPr/>
        </p:nvSpPr>
        <p:spPr>
          <a:xfrm>
            <a:off x="7383145" y="3446145"/>
            <a:ext cx="904240" cy="398780"/>
          </a:xfrm>
          <a:prstGeom prst="rect">
            <a:avLst/>
          </a:prstGeom>
          <a:noFill/>
        </p:spPr>
        <p:txBody>
          <a:bodyPr wrap="square" rtlCol="0">
            <a:spAutoFit/>
          </a:bodyPr>
          <a:p>
            <a:pPr algn="ctr"/>
            <a:r>
              <a:rPr lang="en-US" sz="2000"/>
              <a:t>1928</a:t>
            </a:r>
            <a:endParaRPr lang="en-US" sz="2000"/>
          </a:p>
        </p:txBody>
      </p:sp>
      <p:sp>
        <p:nvSpPr>
          <p:cNvPr id="51" name="文本框 50"/>
          <p:cNvSpPr txBox="1"/>
          <p:nvPr/>
        </p:nvSpPr>
        <p:spPr>
          <a:xfrm>
            <a:off x="8553450" y="3446145"/>
            <a:ext cx="822325" cy="398780"/>
          </a:xfrm>
          <a:prstGeom prst="rect">
            <a:avLst/>
          </a:prstGeom>
          <a:noFill/>
        </p:spPr>
        <p:txBody>
          <a:bodyPr wrap="square" rtlCol="0">
            <a:spAutoFit/>
          </a:bodyPr>
          <a:p>
            <a:pPr algn="ctr"/>
            <a:r>
              <a:rPr lang="en-US" sz="2000"/>
              <a:t>1945</a:t>
            </a:r>
            <a:endParaRPr lang="en-US" sz="2000"/>
          </a:p>
        </p:txBody>
      </p:sp>
      <p:sp>
        <p:nvSpPr>
          <p:cNvPr id="52" name="文本框 51"/>
          <p:cNvSpPr txBox="1"/>
          <p:nvPr/>
        </p:nvSpPr>
        <p:spPr>
          <a:xfrm>
            <a:off x="9172575" y="3446145"/>
            <a:ext cx="1229360" cy="398780"/>
          </a:xfrm>
          <a:prstGeom prst="rect">
            <a:avLst/>
          </a:prstGeom>
          <a:noFill/>
        </p:spPr>
        <p:txBody>
          <a:bodyPr wrap="square" rtlCol="0">
            <a:spAutoFit/>
          </a:bodyPr>
          <a:p>
            <a:pPr algn="ctr"/>
            <a:r>
              <a:rPr lang="en-US" sz="2000"/>
              <a:t>1946</a:t>
            </a:r>
            <a:endParaRPr lang="en-US" sz="2000"/>
          </a:p>
        </p:txBody>
      </p:sp>
      <p:sp>
        <p:nvSpPr>
          <p:cNvPr id="9" name="文本框 8"/>
          <p:cNvSpPr txBox="1"/>
          <p:nvPr/>
        </p:nvSpPr>
        <p:spPr>
          <a:xfrm>
            <a:off x="1437005" y="3844925"/>
            <a:ext cx="995680" cy="1014730"/>
          </a:xfrm>
          <a:prstGeom prst="rect">
            <a:avLst/>
          </a:prstGeom>
          <a:noFill/>
          <a:ln w="12700" cmpd="sng">
            <a:solidFill>
              <a:schemeClr val="accent1">
                <a:shade val="50000"/>
              </a:schemeClr>
            </a:solidFill>
            <a:prstDash val="solid"/>
          </a:ln>
        </p:spPr>
        <p:txBody>
          <a:bodyPr wrap="square" rtlCol="0">
            <a:spAutoFit/>
          </a:bodyPr>
          <a:p>
            <a:pPr algn="ctr"/>
            <a:r>
              <a:rPr lang="zh-CN" sz="2000" b="1"/>
              <a:t>奠定</a:t>
            </a:r>
            <a:endParaRPr lang="zh-CN" sz="2000" b="1"/>
          </a:p>
          <a:p>
            <a:pPr algn="ctr"/>
            <a:r>
              <a:rPr lang="zh-CN" sz="2000" b="1"/>
              <a:t>国际法</a:t>
            </a:r>
            <a:endParaRPr lang="zh-CN" sz="2000" b="1"/>
          </a:p>
          <a:p>
            <a:pPr algn="ctr"/>
            <a:r>
              <a:rPr lang="zh-CN" sz="2000" b="1">
                <a:solidFill>
                  <a:schemeClr val="accent5"/>
                </a:solidFill>
              </a:rPr>
              <a:t>基础</a:t>
            </a:r>
            <a:endParaRPr lang="zh-CN" sz="2000" b="1">
              <a:solidFill>
                <a:schemeClr val="accent5"/>
              </a:solidFill>
            </a:endParaRPr>
          </a:p>
        </p:txBody>
      </p:sp>
      <p:sp>
        <p:nvSpPr>
          <p:cNvPr id="13" name="文本框 12"/>
          <p:cNvSpPr txBox="1"/>
          <p:nvPr/>
        </p:nvSpPr>
        <p:spPr>
          <a:xfrm>
            <a:off x="4107815" y="3844925"/>
            <a:ext cx="1228725" cy="706755"/>
          </a:xfrm>
          <a:prstGeom prst="rect">
            <a:avLst/>
          </a:prstGeom>
          <a:noFill/>
          <a:ln w="12700" cmpd="sng">
            <a:solidFill>
              <a:schemeClr val="accent1">
                <a:shade val="50000"/>
              </a:schemeClr>
            </a:solidFill>
            <a:prstDash val="solid"/>
          </a:ln>
        </p:spPr>
        <p:txBody>
          <a:bodyPr wrap="square" rtlCol="0">
            <a:spAutoFit/>
          </a:bodyPr>
          <a:p>
            <a:r>
              <a:rPr lang="zh-CN" altLang="en-US" sz="2000" b="1">
                <a:solidFill>
                  <a:schemeClr val="accent5"/>
                </a:solidFill>
              </a:rPr>
              <a:t>扩大</a:t>
            </a:r>
            <a:r>
              <a:rPr lang="zh-CN" altLang="en-US" sz="2000" b="1"/>
              <a:t>国际法的应用</a:t>
            </a:r>
            <a:endParaRPr lang="zh-CN" altLang="en-US" sz="2000" b="1"/>
          </a:p>
        </p:txBody>
      </p:sp>
      <p:sp>
        <p:nvSpPr>
          <p:cNvPr id="16" name="椭圆 15"/>
          <p:cNvSpPr/>
          <p:nvPr/>
        </p:nvSpPr>
        <p:spPr>
          <a:xfrm>
            <a:off x="5938520" y="306959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5447665" y="3446145"/>
            <a:ext cx="1197610" cy="398780"/>
          </a:xfrm>
          <a:prstGeom prst="rect">
            <a:avLst/>
          </a:prstGeom>
          <a:noFill/>
        </p:spPr>
        <p:txBody>
          <a:bodyPr wrap="square" rtlCol="0">
            <a:spAutoFit/>
          </a:bodyPr>
          <a:p>
            <a:pPr algn="ctr"/>
            <a:r>
              <a:rPr lang="en-US" sz="2000"/>
              <a:t>1917</a:t>
            </a:r>
            <a:endParaRPr lang="en-US" sz="2000"/>
          </a:p>
        </p:txBody>
      </p:sp>
      <p:sp>
        <p:nvSpPr>
          <p:cNvPr id="20" name="文本框 19"/>
          <p:cNvSpPr txBox="1"/>
          <p:nvPr/>
        </p:nvSpPr>
        <p:spPr>
          <a:xfrm>
            <a:off x="5494020" y="3844925"/>
            <a:ext cx="990600" cy="1322070"/>
          </a:xfrm>
          <a:prstGeom prst="rect">
            <a:avLst/>
          </a:prstGeom>
          <a:noFill/>
          <a:ln w="12700" cmpd="sng">
            <a:solidFill>
              <a:schemeClr val="accent1">
                <a:shade val="50000"/>
              </a:schemeClr>
            </a:solidFill>
            <a:prstDash val="solid"/>
          </a:ln>
        </p:spPr>
        <p:txBody>
          <a:bodyPr wrap="square" rtlCol="0">
            <a:spAutoFit/>
          </a:bodyPr>
          <a:p>
            <a:r>
              <a:rPr lang="en-US" altLang="zh-CN" sz="2000" b="1"/>
              <a:t>十月革命开辟国际法</a:t>
            </a:r>
            <a:r>
              <a:rPr lang="en-US" altLang="zh-CN" sz="2000" b="1">
                <a:solidFill>
                  <a:schemeClr val="accent5"/>
                </a:solidFill>
              </a:rPr>
              <a:t>新阶段</a:t>
            </a:r>
            <a:endParaRPr lang="en-US" altLang="zh-CN" sz="2000" b="1">
              <a:solidFill>
                <a:schemeClr val="accent5"/>
              </a:solidFill>
            </a:endParaRPr>
          </a:p>
        </p:txBody>
      </p:sp>
      <p:cxnSp>
        <p:nvCxnSpPr>
          <p:cNvPr id="26" name="直接箭头连接符 25"/>
          <p:cNvCxnSpPr/>
          <p:nvPr/>
        </p:nvCxnSpPr>
        <p:spPr>
          <a:xfrm flipV="1">
            <a:off x="9007475" y="859790"/>
            <a:ext cx="6350" cy="161544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787765" y="650240"/>
            <a:ext cx="2827020" cy="768350"/>
          </a:xfrm>
          <a:prstGeom prst="rect">
            <a:avLst/>
          </a:prstGeom>
          <a:noFill/>
          <a:ln w="12700" cmpd="sng">
            <a:noFill/>
            <a:prstDash val="solid"/>
          </a:ln>
        </p:spPr>
        <p:txBody>
          <a:bodyPr wrap="square" rtlCol="0">
            <a:spAutoFit/>
          </a:bodyPr>
          <a:p>
            <a:pPr algn="ctr">
              <a:lnSpc>
                <a:spcPct val="110000"/>
              </a:lnSpc>
            </a:pPr>
            <a:r>
              <a:rPr lang="zh-CN" sz="2000"/>
              <a:t>二战后，民族解放运动，大批新兴民族国家独立</a:t>
            </a:r>
            <a:endParaRPr lang="zh-CN" sz="2000"/>
          </a:p>
        </p:txBody>
      </p:sp>
      <p:sp>
        <p:nvSpPr>
          <p:cNvPr id="28" name="文本框 27"/>
          <p:cNvSpPr txBox="1"/>
          <p:nvPr/>
        </p:nvSpPr>
        <p:spPr>
          <a:xfrm>
            <a:off x="2736850" y="3844925"/>
            <a:ext cx="995680" cy="1014730"/>
          </a:xfrm>
          <a:prstGeom prst="rect">
            <a:avLst/>
          </a:prstGeom>
          <a:noFill/>
          <a:ln w="12700" cmpd="sng">
            <a:solidFill>
              <a:schemeClr val="accent1">
                <a:shade val="50000"/>
              </a:schemeClr>
            </a:solidFill>
            <a:prstDash val="solid"/>
          </a:ln>
        </p:spPr>
        <p:txBody>
          <a:bodyPr wrap="square" rtlCol="0">
            <a:spAutoFit/>
          </a:bodyPr>
          <a:p>
            <a:pPr algn="ctr"/>
            <a:r>
              <a:rPr lang="zh-CN" sz="2000" b="1">
                <a:solidFill>
                  <a:schemeClr val="accent5"/>
                </a:solidFill>
              </a:rPr>
              <a:t>形成</a:t>
            </a:r>
            <a:endParaRPr lang="zh-CN" sz="2000" b="1"/>
          </a:p>
          <a:p>
            <a:pPr algn="ctr"/>
            <a:r>
              <a:rPr lang="zh-CN" sz="2000" b="1"/>
              <a:t>国际法</a:t>
            </a:r>
            <a:endParaRPr lang="zh-CN" sz="2000" b="1"/>
          </a:p>
          <a:p>
            <a:pPr algn="ctr"/>
            <a:r>
              <a:rPr lang="zh-CN" sz="2000" b="1"/>
              <a:t>原则</a:t>
            </a:r>
            <a:endParaRPr lang="zh-CN" sz="2000" b="1"/>
          </a:p>
        </p:txBody>
      </p:sp>
      <p:sp>
        <p:nvSpPr>
          <p:cNvPr id="2" name="文本框 1"/>
          <p:cNvSpPr txBox="1"/>
          <p:nvPr/>
        </p:nvSpPr>
        <p:spPr>
          <a:xfrm>
            <a:off x="4107815" y="5504180"/>
            <a:ext cx="3547745" cy="460375"/>
          </a:xfrm>
          <a:prstGeom prst="rect">
            <a:avLst/>
          </a:prstGeom>
          <a:noFill/>
        </p:spPr>
        <p:txBody>
          <a:bodyPr wrap="square" rtlCol="0" anchor="t">
            <a:spAutoFit/>
          </a:bodyPr>
          <a:p>
            <a:pPr algn="ctr"/>
            <a:r>
              <a:rPr lang="zh-CN" altLang="en-US" sz="2400">
                <a:solidFill>
                  <a:srgbClr val="1D41D5"/>
                </a:solidFill>
                <a:latin typeface="楷体" panose="02010609060101010101" charset="-122"/>
                <a:ea typeface="楷体" panose="02010609060101010101" charset="-122"/>
              </a:rPr>
              <a:t>国际法的形成与发展</a:t>
            </a:r>
            <a:endParaRPr lang="zh-CN" altLang="en-US" sz="2400">
              <a:solidFill>
                <a:srgbClr val="1D41D5"/>
              </a:solidFill>
              <a:latin typeface="楷体" panose="02010609060101010101" charset="-122"/>
              <a:ea typeface="楷体" panose="02010609060101010101" charset="-122"/>
            </a:endParaRPr>
          </a:p>
        </p:txBody>
      </p:sp>
      <p:sp>
        <p:nvSpPr>
          <p:cNvPr id="3" name="文本框 2"/>
          <p:cNvSpPr txBox="1"/>
          <p:nvPr/>
        </p:nvSpPr>
        <p:spPr>
          <a:xfrm>
            <a:off x="299085" y="47625"/>
            <a:ext cx="7428230" cy="1038860"/>
          </a:xfrm>
          <a:prstGeom prst="rect">
            <a:avLst/>
          </a:prstGeom>
          <a:noFill/>
        </p:spPr>
        <p:txBody>
          <a:bodyPr wrap="square" rtlCol="0" anchor="t">
            <a:spAutoFit/>
          </a:bodyPr>
          <a:p>
            <a:pPr>
              <a:lnSpc>
                <a:spcPct val="110000"/>
              </a:lnSpc>
            </a:pPr>
            <a:r>
              <a:rPr lang="zh-CN" altLang="en-US" sz="2800" b="1">
                <a:solidFill>
                  <a:srgbClr val="1D41D5"/>
                </a:solidFill>
              </a:rPr>
              <a:t>（四）评价国际法</a:t>
            </a:r>
            <a:endParaRPr lang="zh-CN" altLang="en-US" sz="2800" b="1">
              <a:solidFill>
                <a:srgbClr val="1D41D5"/>
              </a:solidFill>
            </a:endParaRPr>
          </a:p>
          <a:p>
            <a:pPr>
              <a:lnSpc>
                <a:spcPct val="110000"/>
              </a:lnSpc>
            </a:pP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1.积极：</a:t>
            </a:r>
            <a:r>
              <a:rPr lang="zh-CN" altLang="en-US" sz="2800"/>
              <a:t>对世界和平与发展做出积极贡献</a:t>
            </a:r>
            <a:endParaRPr lang="zh-CN" altLang="en-US" sz="2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par>
                                <p:cTn id="23" presetID="1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right)">
                                      <p:cBhvr>
                                        <p:cTn id="26" dur="500"/>
                                        <p:tgtEl>
                                          <p:spTgt spid="10"/>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p:tgtEl>
                                          <p:spTgt spid="45"/>
                                        </p:tgtEl>
                                        <p:attrNameLst>
                                          <p:attrName>ppt_x</p:attrName>
                                        </p:attrNameLst>
                                      </p:cBhvr>
                                      <p:tavLst>
                                        <p:tav tm="0">
                                          <p:val>
                                            <p:strVal val="#ppt_x-#ppt_w*1.125000"/>
                                          </p:val>
                                        </p:tav>
                                        <p:tav tm="100000">
                                          <p:val>
                                            <p:strVal val="#ppt_x"/>
                                          </p:val>
                                        </p:tav>
                                      </p:tavLst>
                                    </p:anim>
                                    <p:animEffect transition="in" filter="wipe(right)">
                                      <p:cBhvr>
                                        <p:cTn id="34" dur="500"/>
                                        <p:tgtEl>
                                          <p:spTgt spid="45"/>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ppt_x</p:attrName>
                                        </p:attrNameLst>
                                      </p:cBhvr>
                                      <p:tavLst>
                                        <p:tav tm="0">
                                          <p:val>
                                            <p:strVal val="#ppt_x-#ppt_w*1.125000"/>
                                          </p:val>
                                        </p:tav>
                                        <p:tav tm="100000">
                                          <p:val>
                                            <p:strVal val="#ppt_x"/>
                                          </p:val>
                                        </p:tav>
                                      </p:tavLst>
                                    </p:anim>
                                    <p:animEffect transition="in" filter="wipe(righ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right)">
                                      <p:cBhvr>
                                        <p:cTn id="44" dur="500"/>
                                        <p:tgtEl>
                                          <p:spTgt spid="19"/>
                                        </p:tgtEl>
                                      </p:cBhvr>
                                    </p:animEffect>
                                  </p:childTnLst>
                                </p:cTn>
                              </p:par>
                              <p:par>
                                <p:cTn id="45" presetID="1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ppt_x</p:attrName>
                                        </p:attrNameLst>
                                      </p:cBhvr>
                                      <p:tavLst>
                                        <p:tav tm="0">
                                          <p:val>
                                            <p:strVal val="#ppt_x-#ppt_w*1.125000"/>
                                          </p:val>
                                        </p:tav>
                                        <p:tav tm="100000">
                                          <p:val>
                                            <p:strVal val="#ppt_x"/>
                                          </p:val>
                                        </p:tav>
                                      </p:tavLst>
                                    </p:anim>
                                    <p:animEffect transition="in" filter="wipe(right)">
                                      <p:cBhvr>
                                        <p:cTn id="48" dur="500"/>
                                        <p:tgtEl>
                                          <p:spTgt spid="14"/>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ppt_x</p:attrName>
                                        </p:attrNameLst>
                                      </p:cBhvr>
                                      <p:tavLst>
                                        <p:tav tm="0">
                                          <p:val>
                                            <p:strVal val="#ppt_x-#ppt_w*1.125000"/>
                                          </p:val>
                                        </p:tav>
                                        <p:tav tm="100000">
                                          <p:val>
                                            <p:strVal val="#ppt_x"/>
                                          </p:val>
                                        </p:tav>
                                      </p:tavLst>
                                    </p:anim>
                                    <p:animEffect transition="in" filter="wipe(right)">
                                      <p:cBhvr>
                                        <p:cTn id="52" dur="500"/>
                                        <p:tgtEl>
                                          <p:spTgt spid="12"/>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p:tgtEl>
                                          <p:spTgt spid="46"/>
                                        </p:tgtEl>
                                        <p:attrNameLst>
                                          <p:attrName>ppt_x</p:attrName>
                                        </p:attrNameLst>
                                      </p:cBhvr>
                                      <p:tavLst>
                                        <p:tav tm="0">
                                          <p:val>
                                            <p:strVal val="#ppt_x-#ppt_w*1.125000"/>
                                          </p:val>
                                        </p:tav>
                                        <p:tav tm="100000">
                                          <p:val>
                                            <p:strVal val="#ppt_x"/>
                                          </p:val>
                                        </p:tav>
                                      </p:tavLst>
                                    </p:anim>
                                    <p:animEffect transition="in" filter="wipe(right)">
                                      <p:cBhvr>
                                        <p:cTn id="56" dur="500"/>
                                        <p:tgtEl>
                                          <p:spTgt spid="4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p:tgtEl>
                                          <p:spTgt spid="28"/>
                                        </p:tgtEl>
                                        <p:attrNameLst>
                                          <p:attrName>ppt_x</p:attrName>
                                        </p:attrNameLst>
                                      </p:cBhvr>
                                      <p:tavLst>
                                        <p:tav tm="0">
                                          <p:val>
                                            <p:strVal val="#ppt_x-#ppt_w*1.125000"/>
                                          </p:val>
                                        </p:tav>
                                        <p:tav tm="100000">
                                          <p:val>
                                            <p:strVal val="#ppt_x"/>
                                          </p:val>
                                        </p:tav>
                                      </p:tavLst>
                                    </p:anim>
                                    <p:animEffect transition="in" filter="wipe(right)">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p:tgtEl>
                                          <p:spTgt spid="15"/>
                                        </p:tgtEl>
                                        <p:attrNameLst>
                                          <p:attrName>ppt_x</p:attrName>
                                        </p:attrNameLst>
                                      </p:cBhvr>
                                      <p:tavLst>
                                        <p:tav tm="0">
                                          <p:val>
                                            <p:strVal val="#ppt_x-#ppt_w*1.125000"/>
                                          </p:val>
                                        </p:tav>
                                        <p:tav tm="100000">
                                          <p:val>
                                            <p:strVal val="#ppt_x"/>
                                          </p:val>
                                        </p:tav>
                                      </p:tavLst>
                                    </p:anim>
                                    <p:animEffect transition="in" filter="wipe(right)">
                                      <p:cBhvr>
                                        <p:cTn id="66" dur="500"/>
                                        <p:tgtEl>
                                          <p:spTgt spid="15"/>
                                        </p:tgtEl>
                                      </p:cBhvr>
                                    </p:animEffect>
                                  </p:childTnLst>
                                </p:cTn>
                              </p:par>
                              <p:par>
                                <p:cTn id="67" presetID="12" presetClass="entr" presetSubtype="8"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p:tgtEl>
                                          <p:spTgt spid="22"/>
                                        </p:tgtEl>
                                        <p:attrNameLst>
                                          <p:attrName>ppt_x</p:attrName>
                                        </p:attrNameLst>
                                      </p:cBhvr>
                                      <p:tavLst>
                                        <p:tav tm="0">
                                          <p:val>
                                            <p:strVal val="#ppt_x-#ppt_w*1.125000"/>
                                          </p:val>
                                        </p:tav>
                                        <p:tav tm="100000">
                                          <p:val>
                                            <p:strVal val="#ppt_x"/>
                                          </p:val>
                                        </p:tav>
                                      </p:tavLst>
                                    </p:anim>
                                    <p:animEffect transition="in" filter="wipe(right)">
                                      <p:cBhvr>
                                        <p:cTn id="70" dur="500"/>
                                        <p:tgtEl>
                                          <p:spTgt spid="22"/>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p:tgtEl>
                                          <p:spTgt spid="17"/>
                                        </p:tgtEl>
                                        <p:attrNameLst>
                                          <p:attrName>ppt_x</p:attrName>
                                        </p:attrNameLst>
                                      </p:cBhvr>
                                      <p:tavLst>
                                        <p:tav tm="0">
                                          <p:val>
                                            <p:strVal val="#ppt_x-#ppt_w*1.125000"/>
                                          </p:val>
                                        </p:tav>
                                        <p:tav tm="100000">
                                          <p:val>
                                            <p:strVal val="#ppt_x"/>
                                          </p:val>
                                        </p:tav>
                                      </p:tavLst>
                                    </p:anim>
                                    <p:animEffect transition="in" filter="wipe(right)">
                                      <p:cBhvr>
                                        <p:cTn id="74" dur="500"/>
                                        <p:tgtEl>
                                          <p:spTgt spid="17"/>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p:tgtEl>
                                          <p:spTgt spid="47"/>
                                        </p:tgtEl>
                                        <p:attrNameLst>
                                          <p:attrName>ppt_x</p:attrName>
                                        </p:attrNameLst>
                                      </p:cBhvr>
                                      <p:tavLst>
                                        <p:tav tm="0">
                                          <p:val>
                                            <p:strVal val="#ppt_x-#ppt_w*1.125000"/>
                                          </p:val>
                                        </p:tav>
                                        <p:tav tm="100000">
                                          <p:val>
                                            <p:strVal val="#ppt_x"/>
                                          </p:val>
                                        </p:tav>
                                      </p:tavLst>
                                    </p:anim>
                                    <p:animEffect transition="in" filter="wipe(right)">
                                      <p:cBhvr>
                                        <p:cTn id="78" dur="500"/>
                                        <p:tgtEl>
                                          <p:spTgt spid="4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p:tgtEl>
                                          <p:spTgt spid="13"/>
                                        </p:tgtEl>
                                        <p:attrNameLst>
                                          <p:attrName>ppt_x</p:attrName>
                                        </p:attrNameLst>
                                      </p:cBhvr>
                                      <p:tavLst>
                                        <p:tav tm="0">
                                          <p:val>
                                            <p:strVal val="#ppt_x-#ppt_w*1.125000"/>
                                          </p:val>
                                        </p:tav>
                                        <p:tav tm="100000">
                                          <p:val>
                                            <p:strVal val="#ppt_x"/>
                                          </p:val>
                                        </p:tav>
                                      </p:tavLst>
                                    </p:anim>
                                    <p:animEffect transition="in" filter="wipe(righ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p:tgtEl>
                                          <p:spTgt spid="16"/>
                                        </p:tgtEl>
                                        <p:attrNameLst>
                                          <p:attrName>ppt_x</p:attrName>
                                        </p:attrNameLst>
                                      </p:cBhvr>
                                      <p:tavLst>
                                        <p:tav tm="0">
                                          <p:val>
                                            <p:strVal val="#ppt_x-#ppt_w*1.125000"/>
                                          </p:val>
                                        </p:tav>
                                        <p:tav tm="100000">
                                          <p:val>
                                            <p:strVal val="#ppt_x"/>
                                          </p:val>
                                        </p:tav>
                                      </p:tavLst>
                                    </p:anim>
                                    <p:animEffect transition="in" filter="wipe(right)">
                                      <p:cBhvr>
                                        <p:cTn id="88" dur="500"/>
                                        <p:tgtEl>
                                          <p:spTgt spid="16"/>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p:tgtEl>
                                          <p:spTgt spid="18"/>
                                        </p:tgtEl>
                                        <p:attrNameLst>
                                          <p:attrName>ppt_x</p:attrName>
                                        </p:attrNameLst>
                                      </p:cBhvr>
                                      <p:tavLst>
                                        <p:tav tm="0">
                                          <p:val>
                                            <p:strVal val="#ppt_x-#ppt_w*1.125000"/>
                                          </p:val>
                                        </p:tav>
                                        <p:tav tm="100000">
                                          <p:val>
                                            <p:strVal val="#ppt_x"/>
                                          </p:val>
                                        </p:tav>
                                      </p:tavLst>
                                    </p:anim>
                                    <p:animEffect transition="in" filter="wipe(right)">
                                      <p:cBhvr>
                                        <p:cTn id="92" dur="500"/>
                                        <p:tgtEl>
                                          <p:spTgt spid="1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p:tgtEl>
                                          <p:spTgt spid="20"/>
                                        </p:tgtEl>
                                        <p:attrNameLst>
                                          <p:attrName>ppt_x</p:attrName>
                                        </p:attrNameLst>
                                      </p:cBhvr>
                                      <p:tavLst>
                                        <p:tav tm="0">
                                          <p:val>
                                            <p:strVal val="#ppt_x-#ppt_w*1.125000"/>
                                          </p:val>
                                        </p:tav>
                                        <p:tav tm="100000">
                                          <p:val>
                                            <p:strVal val="#ppt_x"/>
                                          </p:val>
                                        </p:tav>
                                      </p:tavLst>
                                    </p:anim>
                                    <p:animEffect transition="in" filter="wipe(right)">
                                      <p:cBhvr>
                                        <p:cTn id="96" dur="500"/>
                                        <p:tgtEl>
                                          <p:spTgt spid="20"/>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p:tgtEl>
                                          <p:spTgt spid="48"/>
                                        </p:tgtEl>
                                        <p:attrNameLst>
                                          <p:attrName>ppt_x</p:attrName>
                                        </p:attrNameLst>
                                      </p:cBhvr>
                                      <p:tavLst>
                                        <p:tav tm="0">
                                          <p:val>
                                            <p:strVal val="#ppt_x-#ppt_w*1.125000"/>
                                          </p:val>
                                        </p:tav>
                                        <p:tav tm="100000">
                                          <p:val>
                                            <p:strVal val="#ppt_x"/>
                                          </p:val>
                                        </p:tav>
                                      </p:tavLst>
                                    </p:anim>
                                    <p:animEffect transition="in" filter="wipe(right)">
                                      <p:cBhvr>
                                        <p:cTn id="100" dur="500"/>
                                        <p:tgtEl>
                                          <p:spTgt spid="48"/>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ppt_x</p:attrName>
                                        </p:attrNameLst>
                                      </p:cBhvr>
                                      <p:tavLst>
                                        <p:tav tm="0">
                                          <p:val>
                                            <p:strVal val="#ppt_x-#ppt_w*1.125000"/>
                                          </p:val>
                                        </p:tav>
                                        <p:tav tm="100000">
                                          <p:val>
                                            <p:strVal val="#ppt_x"/>
                                          </p:val>
                                        </p:tav>
                                      </p:tavLst>
                                    </p:anim>
                                    <p:animEffect transition="in" filter="wipe(right)">
                                      <p:cBhvr>
                                        <p:cTn id="104" dur="500"/>
                                        <p:tgtEl>
                                          <p:spTgt spid="23"/>
                                        </p:tgtEl>
                                      </p:cBhvr>
                                    </p:animEffect>
                                  </p:childTnLst>
                                </p:cTn>
                              </p:par>
                              <p:par>
                                <p:cTn id="105" presetID="12" presetClass="entr" presetSubtype="8"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p:tgtEl>
                                          <p:spTgt spid="29"/>
                                        </p:tgtEl>
                                        <p:attrNameLst>
                                          <p:attrName>ppt_x</p:attrName>
                                        </p:attrNameLst>
                                      </p:cBhvr>
                                      <p:tavLst>
                                        <p:tav tm="0">
                                          <p:val>
                                            <p:strVal val="#ppt_x-#ppt_w*1.125000"/>
                                          </p:val>
                                        </p:tav>
                                        <p:tav tm="100000">
                                          <p:val>
                                            <p:strVal val="#ppt_x"/>
                                          </p:val>
                                        </p:tav>
                                      </p:tavLst>
                                    </p:anim>
                                    <p:animEffect transition="in" filter="wipe(right)">
                                      <p:cBhvr>
                                        <p:cTn id="108" dur="500"/>
                                        <p:tgtEl>
                                          <p:spTgt spid="29"/>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p:tgtEl>
                                          <p:spTgt spid="25"/>
                                        </p:tgtEl>
                                        <p:attrNameLst>
                                          <p:attrName>ppt_x</p:attrName>
                                        </p:attrNameLst>
                                      </p:cBhvr>
                                      <p:tavLst>
                                        <p:tav tm="0">
                                          <p:val>
                                            <p:strVal val="#ppt_x-#ppt_w*1.125000"/>
                                          </p:val>
                                        </p:tav>
                                        <p:tav tm="100000">
                                          <p:val>
                                            <p:strVal val="#ppt_x"/>
                                          </p:val>
                                        </p:tav>
                                      </p:tavLst>
                                    </p:anim>
                                    <p:animEffect transition="in" filter="wipe(right)">
                                      <p:cBhvr>
                                        <p:cTn id="112" dur="500"/>
                                        <p:tgtEl>
                                          <p:spTgt spid="25"/>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p:tgtEl>
                                          <p:spTgt spid="32"/>
                                        </p:tgtEl>
                                        <p:attrNameLst>
                                          <p:attrName>ppt_x</p:attrName>
                                        </p:attrNameLst>
                                      </p:cBhvr>
                                      <p:tavLst>
                                        <p:tav tm="0">
                                          <p:val>
                                            <p:strVal val="#ppt_x-#ppt_w*1.125000"/>
                                          </p:val>
                                        </p:tav>
                                        <p:tav tm="100000">
                                          <p:val>
                                            <p:strVal val="#ppt_x"/>
                                          </p:val>
                                        </p:tav>
                                      </p:tavLst>
                                    </p:anim>
                                    <p:animEffect transition="in" filter="wipe(right)">
                                      <p:cBhvr>
                                        <p:cTn id="116" dur="500"/>
                                        <p:tgtEl>
                                          <p:spTgt spid="32"/>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p:tgtEl>
                                          <p:spTgt spid="50"/>
                                        </p:tgtEl>
                                        <p:attrNameLst>
                                          <p:attrName>ppt_x</p:attrName>
                                        </p:attrNameLst>
                                      </p:cBhvr>
                                      <p:tavLst>
                                        <p:tav tm="0">
                                          <p:val>
                                            <p:strVal val="#ppt_x-#ppt_w*1.125000"/>
                                          </p:val>
                                        </p:tav>
                                        <p:tav tm="100000">
                                          <p:val>
                                            <p:strVal val="#ppt_x"/>
                                          </p:val>
                                        </p:tav>
                                      </p:tavLst>
                                    </p:anim>
                                    <p:animEffect transition="in" filter="wipe(right)">
                                      <p:cBhvr>
                                        <p:cTn id="120" dur="500"/>
                                        <p:tgtEl>
                                          <p:spTgt spid="50"/>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p:tgtEl>
                                          <p:spTgt spid="35"/>
                                        </p:tgtEl>
                                        <p:attrNameLst>
                                          <p:attrName>ppt_x</p:attrName>
                                        </p:attrNameLst>
                                      </p:cBhvr>
                                      <p:tavLst>
                                        <p:tav tm="0">
                                          <p:val>
                                            <p:strVal val="#ppt_x-#ppt_w*1.125000"/>
                                          </p:val>
                                        </p:tav>
                                        <p:tav tm="100000">
                                          <p:val>
                                            <p:strVal val="#ppt_x"/>
                                          </p:val>
                                        </p:tav>
                                      </p:tavLst>
                                    </p:anim>
                                    <p:animEffect transition="in" filter="wipe(right)">
                                      <p:cBhvr>
                                        <p:cTn id="124" dur="500"/>
                                        <p:tgtEl>
                                          <p:spTgt spid="35"/>
                                        </p:tgtEl>
                                      </p:cBhvr>
                                    </p:animEffect>
                                  </p:childTnLst>
                                </p:cTn>
                              </p:par>
                              <p:par>
                                <p:cTn id="125" presetID="12" presetClass="entr" presetSubtype="8" fill="hold"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500"/>
                                        <p:tgtEl>
                                          <p:spTgt spid="34"/>
                                        </p:tgtEl>
                                        <p:attrNameLst>
                                          <p:attrName>ppt_x</p:attrName>
                                        </p:attrNameLst>
                                      </p:cBhvr>
                                      <p:tavLst>
                                        <p:tav tm="0">
                                          <p:val>
                                            <p:strVal val="#ppt_x-#ppt_w*1.125000"/>
                                          </p:val>
                                        </p:tav>
                                        <p:tav tm="100000">
                                          <p:val>
                                            <p:strVal val="#ppt_x"/>
                                          </p:val>
                                        </p:tav>
                                      </p:tavLst>
                                    </p:anim>
                                    <p:animEffect transition="in" filter="wipe(right)">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1000" fill="hold"/>
                                        <p:tgtEl>
                                          <p:spTgt spid="30"/>
                                        </p:tgtEl>
                                        <p:attrNameLst>
                                          <p:attrName>ppt_w</p:attrName>
                                        </p:attrNameLst>
                                      </p:cBhvr>
                                      <p:tavLst>
                                        <p:tav tm="0">
                                          <p:val>
                                            <p:strVal val="#ppt_w*0.70"/>
                                          </p:val>
                                        </p:tav>
                                        <p:tav tm="100000">
                                          <p:val>
                                            <p:strVal val="#ppt_w"/>
                                          </p:val>
                                        </p:tav>
                                      </p:tavLst>
                                    </p:anim>
                                    <p:anim calcmode="lin" valueType="num">
                                      <p:cBhvr>
                                        <p:cTn id="134" dur="1000" fill="hold"/>
                                        <p:tgtEl>
                                          <p:spTgt spid="30"/>
                                        </p:tgtEl>
                                        <p:attrNameLst>
                                          <p:attrName>ppt_h</p:attrName>
                                        </p:attrNameLst>
                                      </p:cBhvr>
                                      <p:tavLst>
                                        <p:tav tm="0">
                                          <p:val>
                                            <p:strVal val="#ppt_h"/>
                                          </p:val>
                                        </p:tav>
                                        <p:tav tm="100000">
                                          <p:val>
                                            <p:strVal val="#ppt_h"/>
                                          </p:val>
                                        </p:tav>
                                      </p:tavLst>
                                    </p:anim>
                                    <p:animEffect transition="in" filter="fade">
                                      <p:cBhvr>
                                        <p:cTn id="135" dur="1000"/>
                                        <p:tgtEl>
                                          <p:spTgt spid="30"/>
                                        </p:tgtEl>
                                      </p:cBhvr>
                                    </p:animEffect>
                                  </p:childTnLst>
                                </p:cTn>
                              </p:par>
                              <p:par>
                                <p:cTn id="136" presetID="55" presetClass="entr" presetSubtype="0"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1000" fill="hold"/>
                                        <p:tgtEl>
                                          <p:spTgt spid="36"/>
                                        </p:tgtEl>
                                        <p:attrNameLst>
                                          <p:attrName>ppt_w</p:attrName>
                                        </p:attrNameLst>
                                      </p:cBhvr>
                                      <p:tavLst>
                                        <p:tav tm="0">
                                          <p:val>
                                            <p:strVal val="#ppt_w*0.70"/>
                                          </p:val>
                                        </p:tav>
                                        <p:tav tm="100000">
                                          <p:val>
                                            <p:strVal val="#ppt_w"/>
                                          </p:val>
                                        </p:tav>
                                      </p:tavLst>
                                    </p:anim>
                                    <p:anim calcmode="lin" valueType="num">
                                      <p:cBhvr>
                                        <p:cTn id="139" dur="1000" fill="hold"/>
                                        <p:tgtEl>
                                          <p:spTgt spid="36"/>
                                        </p:tgtEl>
                                        <p:attrNameLst>
                                          <p:attrName>ppt_h</p:attrName>
                                        </p:attrNameLst>
                                      </p:cBhvr>
                                      <p:tavLst>
                                        <p:tav tm="0">
                                          <p:val>
                                            <p:strVal val="#ppt_h"/>
                                          </p:val>
                                        </p:tav>
                                        <p:tav tm="100000">
                                          <p:val>
                                            <p:strVal val="#ppt_h"/>
                                          </p:val>
                                        </p:tav>
                                      </p:tavLst>
                                    </p:anim>
                                    <p:animEffect transition="in" filter="fade">
                                      <p:cBhvr>
                                        <p:cTn id="140" dur="1000"/>
                                        <p:tgtEl>
                                          <p:spTgt spid="36"/>
                                        </p:tgtEl>
                                      </p:cBhvr>
                                    </p:animEffect>
                                  </p:childTnLst>
                                </p:cTn>
                              </p:par>
                              <p:par>
                                <p:cTn id="141" presetID="55"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1000" fill="hold"/>
                                        <p:tgtEl>
                                          <p:spTgt spid="37"/>
                                        </p:tgtEl>
                                        <p:attrNameLst>
                                          <p:attrName>ppt_w</p:attrName>
                                        </p:attrNameLst>
                                      </p:cBhvr>
                                      <p:tavLst>
                                        <p:tav tm="0">
                                          <p:val>
                                            <p:strVal val="#ppt_w*0.70"/>
                                          </p:val>
                                        </p:tav>
                                        <p:tav tm="100000">
                                          <p:val>
                                            <p:strVal val="#ppt_w"/>
                                          </p:val>
                                        </p:tav>
                                      </p:tavLst>
                                    </p:anim>
                                    <p:anim calcmode="lin" valueType="num">
                                      <p:cBhvr>
                                        <p:cTn id="144" dur="1000" fill="hold"/>
                                        <p:tgtEl>
                                          <p:spTgt spid="37"/>
                                        </p:tgtEl>
                                        <p:attrNameLst>
                                          <p:attrName>ppt_h</p:attrName>
                                        </p:attrNameLst>
                                      </p:cBhvr>
                                      <p:tavLst>
                                        <p:tav tm="0">
                                          <p:val>
                                            <p:strVal val="#ppt_h"/>
                                          </p:val>
                                        </p:tav>
                                        <p:tav tm="100000">
                                          <p:val>
                                            <p:strVal val="#ppt_h"/>
                                          </p:val>
                                        </p:tav>
                                      </p:tavLst>
                                    </p:anim>
                                    <p:animEffect transition="in" filter="fade">
                                      <p:cBhvr>
                                        <p:cTn id="145" dur="1000"/>
                                        <p:tgtEl>
                                          <p:spTgt spid="37"/>
                                        </p:tgtEl>
                                      </p:cBhvr>
                                    </p:animEffect>
                                  </p:childTnLst>
                                </p:cTn>
                              </p:par>
                              <p:par>
                                <p:cTn id="146" presetID="55" presetClass="entr" presetSubtype="0"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 calcmode="lin" valueType="num">
                                      <p:cBhvr>
                                        <p:cTn id="148" dur="1000" fill="hold"/>
                                        <p:tgtEl>
                                          <p:spTgt spid="39"/>
                                        </p:tgtEl>
                                        <p:attrNameLst>
                                          <p:attrName>ppt_w</p:attrName>
                                        </p:attrNameLst>
                                      </p:cBhvr>
                                      <p:tavLst>
                                        <p:tav tm="0">
                                          <p:val>
                                            <p:strVal val="#ppt_w*0.70"/>
                                          </p:val>
                                        </p:tav>
                                        <p:tav tm="100000">
                                          <p:val>
                                            <p:strVal val="#ppt_w"/>
                                          </p:val>
                                        </p:tav>
                                      </p:tavLst>
                                    </p:anim>
                                    <p:anim calcmode="lin" valueType="num">
                                      <p:cBhvr>
                                        <p:cTn id="149" dur="1000" fill="hold"/>
                                        <p:tgtEl>
                                          <p:spTgt spid="39"/>
                                        </p:tgtEl>
                                        <p:attrNameLst>
                                          <p:attrName>ppt_h</p:attrName>
                                        </p:attrNameLst>
                                      </p:cBhvr>
                                      <p:tavLst>
                                        <p:tav tm="0">
                                          <p:val>
                                            <p:strVal val="#ppt_h"/>
                                          </p:val>
                                        </p:tav>
                                        <p:tav tm="100000">
                                          <p:val>
                                            <p:strVal val="#ppt_h"/>
                                          </p:val>
                                        </p:tav>
                                      </p:tavLst>
                                    </p:anim>
                                    <p:animEffect transition="in" filter="fade">
                                      <p:cBhvr>
                                        <p:cTn id="150" dur="1000"/>
                                        <p:tgtEl>
                                          <p:spTgt spid="39"/>
                                        </p:tgtEl>
                                      </p:cBhvr>
                                    </p:animEffect>
                                  </p:childTnLst>
                                </p:cTn>
                              </p:par>
                              <p:par>
                                <p:cTn id="151" presetID="5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 calcmode="lin" valueType="num">
                                      <p:cBhvr>
                                        <p:cTn id="153" dur="1000" fill="hold"/>
                                        <p:tgtEl>
                                          <p:spTgt spid="41"/>
                                        </p:tgtEl>
                                        <p:attrNameLst>
                                          <p:attrName>ppt_w</p:attrName>
                                        </p:attrNameLst>
                                      </p:cBhvr>
                                      <p:tavLst>
                                        <p:tav tm="0">
                                          <p:val>
                                            <p:strVal val="#ppt_w*0.70"/>
                                          </p:val>
                                        </p:tav>
                                        <p:tav tm="100000">
                                          <p:val>
                                            <p:strVal val="#ppt_w"/>
                                          </p:val>
                                        </p:tav>
                                      </p:tavLst>
                                    </p:anim>
                                    <p:anim calcmode="lin" valueType="num">
                                      <p:cBhvr>
                                        <p:cTn id="154" dur="1000" fill="hold"/>
                                        <p:tgtEl>
                                          <p:spTgt spid="41"/>
                                        </p:tgtEl>
                                        <p:attrNameLst>
                                          <p:attrName>ppt_h</p:attrName>
                                        </p:attrNameLst>
                                      </p:cBhvr>
                                      <p:tavLst>
                                        <p:tav tm="0">
                                          <p:val>
                                            <p:strVal val="#ppt_h"/>
                                          </p:val>
                                        </p:tav>
                                        <p:tav tm="100000">
                                          <p:val>
                                            <p:strVal val="#ppt_h"/>
                                          </p:val>
                                        </p:tav>
                                      </p:tavLst>
                                    </p:anim>
                                    <p:animEffect transition="in" filter="fade">
                                      <p:cBhvr>
                                        <p:cTn id="155" dur="1000"/>
                                        <p:tgtEl>
                                          <p:spTgt spid="41"/>
                                        </p:tgtEl>
                                      </p:cBhvr>
                                    </p:animEffect>
                                  </p:childTnLst>
                                </p:cTn>
                              </p:par>
                              <p:par>
                                <p:cTn id="156" presetID="55" presetClass="entr" presetSubtype="0" fill="hold" nodeType="withEffect">
                                  <p:stCondLst>
                                    <p:cond delay="0"/>
                                  </p:stCondLst>
                                  <p:childTnLst>
                                    <p:set>
                                      <p:cBhvr>
                                        <p:cTn id="157" dur="1" fill="hold">
                                          <p:stCondLst>
                                            <p:cond delay="0"/>
                                          </p:stCondLst>
                                        </p:cTn>
                                        <p:tgtEl>
                                          <p:spTgt spid="43"/>
                                        </p:tgtEl>
                                        <p:attrNameLst>
                                          <p:attrName>style.visibility</p:attrName>
                                        </p:attrNameLst>
                                      </p:cBhvr>
                                      <p:to>
                                        <p:strVal val="visible"/>
                                      </p:to>
                                    </p:set>
                                    <p:anim calcmode="lin" valueType="num">
                                      <p:cBhvr>
                                        <p:cTn id="158" dur="1000" fill="hold"/>
                                        <p:tgtEl>
                                          <p:spTgt spid="43"/>
                                        </p:tgtEl>
                                        <p:attrNameLst>
                                          <p:attrName>ppt_w</p:attrName>
                                        </p:attrNameLst>
                                      </p:cBhvr>
                                      <p:tavLst>
                                        <p:tav tm="0">
                                          <p:val>
                                            <p:strVal val="#ppt_w*0.70"/>
                                          </p:val>
                                        </p:tav>
                                        <p:tav tm="100000">
                                          <p:val>
                                            <p:strVal val="#ppt_w"/>
                                          </p:val>
                                        </p:tav>
                                      </p:tavLst>
                                    </p:anim>
                                    <p:anim calcmode="lin" valueType="num">
                                      <p:cBhvr>
                                        <p:cTn id="159" dur="1000" fill="hold"/>
                                        <p:tgtEl>
                                          <p:spTgt spid="43"/>
                                        </p:tgtEl>
                                        <p:attrNameLst>
                                          <p:attrName>ppt_h</p:attrName>
                                        </p:attrNameLst>
                                      </p:cBhvr>
                                      <p:tavLst>
                                        <p:tav tm="0">
                                          <p:val>
                                            <p:strVal val="#ppt_h"/>
                                          </p:val>
                                        </p:tav>
                                        <p:tav tm="100000">
                                          <p:val>
                                            <p:strVal val="#ppt_h"/>
                                          </p:val>
                                        </p:tav>
                                      </p:tavLst>
                                    </p:anim>
                                    <p:animEffect transition="in" filter="fade">
                                      <p:cBhvr>
                                        <p:cTn id="160" dur="1000"/>
                                        <p:tgtEl>
                                          <p:spTgt spid="43"/>
                                        </p:tgtEl>
                                      </p:cBhvr>
                                    </p:animEffect>
                                  </p:childTnLst>
                                </p:cTn>
                              </p:par>
                              <p:par>
                                <p:cTn id="161" presetID="55" presetClass="entr" presetSubtype="0"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p:cTn id="163" dur="1000" fill="hold"/>
                                        <p:tgtEl>
                                          <p:spTgt spid="44"/>
                                        </p:tgtEl>
                                        <p:attrNameLst>
                                          <p:attrName>ppt_w</p:attrName>
                                        </p:attrNameLst>
                                      </p:cBhvr>
                                      <p:tavLst>
                                        <p:tav tm="0">
                                          <p:val>
                                            <p:strVal val="#ppt_w*0.70"/>
                                          </p:val>
                                        </p:tav>
                                        <p:tav tm="100000">
                                          <p:val>
                                            <p:strVal val="#ppt_w"/>
                                          </p:val>
                                        </p:tav>
                                      </p:tavLst>
                                    </p:anim>
                                    <p:anim calcmode="lin" valueType="num">
                                      <p:cBhvr>
                                        <p:cTn id="164" dur="1000" fill="hold"/>
                                        <p:tgtEl>
                                          <p:spTgt spid="44"/>
                                        </p:tgtEl>
                                        <p:attrNameLst>
                                          <p:attrName>ppt_h</p:attrName>
                                        </p:attrNameLst>
                                      </p:cBhvr>
                                      <p:tavLst>
                                        <p:tav tm="0">
                                          <p:val>
                                            <p:strVal val="#ppt_h"/>
                                          </p:val>
                                        </p:tav>
                                        <p:tav tm="100000">
                                          <p:val>
                                            <p:strVal val="#ppt_h"/>
                                          </p:val>
                                        </p:tav>
                                      </p:tavLst>
                                    </p:anim>
                                    <p:animEffect transition="in" filter="fade">
                                      <p:cBhvr>
                                        <p:cTn id="165" dur="1000"/>
                                        <p:tgtEl>
                                          <p:spTgt spid="44"/>
                                        </p:tgtEl>
                                      </p:cBhvr>
                                    </p:animEffect>
                                  </p:childTnLst>
                                </p:cTn>
                              </p:par>
                              <p:par>
                                <p:cTn id="166" presetID="55" presetClass="entr" presetSubtype="0" fill="hold" grpId="0" nodeType="withEffect">
                                  <p:stCondLst>
                                    <p:cond delay="0"/>
                                  </p:stCondLst>
                                  <p:childTnLst>
                                    <p:set>
                                      <p:cBhvr>
                                        <p:cTn id="167" dur="1" fill="hold">
                                          <p:stCondLst>
                                            <p:cond delay="0"/>
                                          </p:stCondLst>
                                        </p:cTn>
                                        <p:tgtEl>
                                          <p:spTgt spid="51"/>
                                        </p:tgtEl>
                                        <p:attrNameLst>
                                          <p:attrName>style.visibility</p:attrName>
                                        </p:attrNameLst>
                                      </p:cBhvr>
                                      <p:to>
                                        <p:strVal val="visible"/>
                                      </p:to>
                                    </p:set>
                                    <p:anim calcmode="lin" valueType="num">
                                      <p:cBhvr>
                                        <p:cTn id="168" dur="1000" fill="hold"/>
                                        <p:tgtEl>
                                          <p:spTgt spid="51"/>
                                        </p:tgtEl>
                                        <p:attrNameLst>
                                          <p:attrName>ppt_w</p:attrName>
                                        </p:attrNameLst>
                                      </p:cBhvr>
                                      <p:tavLst>
                                        <p:tav tm="0">
                                          <p:val>
                                            <p:strVal val="#ppt_w*0.70"/>
                                          </p:val>
                                        </p:tav>
                                        <p:tav tm="100000">
                                          <p:val>
                                            <p:strVal val="#ppt_w"/>
                                          </p:val>
                                        </p:tav>
                                      </p:tavLst>
                                    </p:anim>
                                    <p:anim calcmode="lin" valueType="num">
                                      <p:cBhvr>
                                        <p:cTn id="169" dur="1000" fill="hold"/>
                                        <p:tgtEl>
                                          <p:spTgt spid="51"/>
                                        </p:tgtEl>
                                        <p:attrNameLst>
                                          <p:attrName>ppt_h</p:attrName>
                                        </p:attrNameLst>
                                      </p:cBhvr>
                                      <p:tavLst>
                                        <p:tav tm="0">
                                          <p:val>
                                            <p:strVal val="#ppt_h"/>
                                          </p:val>
                                        </p:tav>
                                        <p:tav tm="100000">
                                          <p:val>
                                            <p:strVal val="#ppt_h"/>
                                          </p:val>
                                        </p:tav>
                                      </p:tavLst>
                                    </p:anim>
                                    <p:animEffect transition="in" filter="fade">
                                      <p:cBhvr>
                                        <p:cTn id="170" dur="1000"/>
                                        <p:tgtEl>
                                          <p:spTgt spid="51"/>
                                        </p:tgtEl>
                                      </p:cBhvr>
                                    </p:animEffect>
                                  </p:childTnLst>
                                </p:cTn>
                              </p:par>
                              <p:par>
                                <p:cTn id="171" presetID="55" presetClass="entr" presetSubtype="0" fill="hold" grpId="0" nodeType="withEffect">
                                  <p:stCondLst>
                                    <p:cond delay="0"/>
                                  </p:stCondLst>
                                  <p:childTnLst>
                                    <p:set>
                                      <p:cBhvr>
                                        <p:cTn id="172" dur="1" fill="hold">
                                          <p:stCondLst>
                                            <p:cond delay="0"/>
                                          </p:stCondLst>
                                        </p:cTn>
                                        <p:tgtEl>
                                          <p:spTgt spid="52"/>
                                        </p:tgtEl>
                                        <p:attrNameLst>
                                          <p:attrName>style.visibility</p:attrName>
                                        </p:attrNameLst>
                                      </p:cBhvr>
                                      <p:to>
                                        <p:strVal val="visible"/>
                                      </p:to>
                                    </p:set>
                                    <p:anim calcmode="lin" valueType="num">
                                      <p:cBhvr>
                                        <p:cTn id="173" dur="1000" fill="hold"/>
                                        <p:tgtEl>
                                          <p:spTgt spid="52"/>
                                        </p:tgtEl>
                                        <p:attrNameLst>
                                          <p:attrName>ppt_w</p:attrName>
                                        </p:attrNameLst>
                                      </p:cBhvr>
                                      <p:tavLst>
                                        <p:tav tm="0">
                                          <p:val>
                                            <p:strVal val="#ppt_w*0.70"/>
                                          </p:val>
                                        </p:tav>
                                        <p:tav tm="100000">
                                          <p:val>
                                            <p:strVal val="#ppt_w"/>
                                          </p:val>
                                        </p:tav>
                                      </p:tavLst>
                                    </p:anim>
                                    <p:anim calcmode="lin" valueType="num">
                                      <p:cBhvr>
                                        <p:cTn id="174" dur="1000" fill="hold"/>
                                        <p:tgtEl>
                                          <p:spTgt spid="52"/>
                                        </p:tgtEl>
                                        <p:attrNameLst>
                                          <p:attrName>ppt_h</p:attrName>
                                        </p:attrNameLst>
                                      </p:cBhvr>
                                      <p:tavLst>
                                        <p:tav tm="0">
                                          <p:val>
                                            <p:strVal val="#ppt_h"/>
                                          </p:val>
                                        </p:tav>
                                        <p:tav tm="100000">
                                          <p:val>
                                            <p:strVal val="#ppt_h"/>
                                          </p:val>
                                        </p:tav>
                                      </p:tavLst>
                                    </p:anim>
                                    <p:animEffect transition="in" filter="fade">
                                      <p:cBhvr>
                                        <p:cTn id="175" dur="1000"/>
                                        <p:tgtEl>
                                          <p:spTgt spid="52"/>
                                        </p:tgtEl>
                                      </p:cBhvr>
                                    </p:animEffect>
                                  </p:childTnLst>
                                </p:cTn>
                              </p:par>
                              <p:par>
                                <p:cTn id="176" presetID="55" presetClass="entr" presetSubtype="0" fill="hold" nodeType="withEffect">
                                  <p:stCondLst>
                                    <p:cond delay="0"/>
                                  </p:stCondLst>
                                  <p:childTnLst>
                                    <p:set>
                                      <p:cBhvr>
                                        <p:cTn id="177" dur="1" fill="hold">
                                          <p:stCondLst>
                                            <p:cond delay="0"/>
                                          </p:stCondLst>
                                        </p:cTn>
                                        <p:tgtEl>
                                          <p:spTgt spid="26"/>
                                        </p:tgtEl>
                                        <p:attrNameLst>
                                          <p:attrName>style.visibility</p:attrName>
                                        </p:attrNameLst>
                                      </p:cBhvr>
                                      <p:to>
                                        <p:strVal val="visible"/>
                                      </p:to>
                                    </p:set>
                                    <p:anim calcmode="lin" valueType="num">
                                      <p:cBhvr>
                                        <p:cTn id="178" dur="1000" fill="hold"/>
                                        <p:tgtEl>
                                          <p:spTgt spid="26"/>
                                        </p:tgtEl>
                                        <p:attrNameLst>
                                          <p:attrName>ppt_w</p:attrName>
                                        </p:attrNameLst>
                                      </p:cBhvr>
                                      <p:tavLst>
                                        <p:tav tm="0">
                                          <p:val>
                                            <p:strVal val="#ppt_w*0.70"/>
                                          </p:val>
                                        </p:tav>
                                        <p:tav tm="100000">
                                          <p:val>
                                            <p:strVal val="#ppt_w"/>
                                          </p:val>
                                        </p:tav>
                                      </p:tavLst>
                                    </p:anim>
                                    <p:anim calcmode="lin" valueType="num">
                                      <p:cBhvr>
                                        <p:cTn id="179" dur="1000" fill="hold"/>
                                        <p:tgtEl>
                                          <p:spTgt spid="26"/>
                                        </p:tgtEl>
                                        <p:attrNameLst>
                                          <p:attrName>ppt_h</p:attrName>
                                        </p:attrNameLst>
                                      </p:cBhvr>
                                      <p:tavLst>
                                        <p:tav tm="0">
                                          <p:val>
                                            <p:strVal val="#ppt_h"/>
                                          </p:val>
                                        </p:tav>
                                        <p:tav tm="100000">
                                          <p:val>
                                            <p:strVal val="#ppt_h"/>
                                          </p:val>
                                        </p:tav>
                                      </p:tavLst>
                                    </p:anim>
                                    <p:animEffect transition="in" filter="fade">
                                      <p:cBhvr>
                                        <p:cTn id="180" dur="1000"/>
                                        <p:tgtEl>
                                          <p:spTgt spid="26"/>
                                        </p:tgtEl>
                                      </p:cBhvr>
                                    </p:animEffect>
                                  </p:childTnLst>
                                </p:cTn>
                              </p:par>
                              <p:par>
                                <p:cTn id="181" presetID="55" presetClass="entr" presetSubtype="0" fill="hold" grpId="0" nodeType="withEffect">
                                  <p:stCondLst>
                                    <p:cond delay="0"/>
                                  </p:stCondLst>
                                  <p:childTnLst>
                                    <p:set>
                                      <p:cBhvr>
                                        <p:cTn id="182" dur="1" fill="hold">
                                          <p:stCondLst>
                                            <p:cond delay="0"/>
                                          </p:stCondLst>
                                        </p:cTn>
                                        <p:tgtEl>
                                          <p:spTgt spid="27"/>
                                        </p:tgtEl>
                                        <p:attrNameLst>
                                          <p:attrName>style.visibility</p:attrName>
                                        </p:attrNameLst>
                                      </p:cBhvr>
                                      <p:to>
                                        <p:strVal val="visible"/>
                                      </p:to>
                                    </p:set>
                                    <p:anim calcmode="lin" valueType="num">
                                      <p:cBhvr>
                                        <p:cTn id="183" dur="1000" fill="hold"/>
                                        <p:tgtEl>
                                          <p:spTgt spid="27"/>
                                        </p:tgtEl>
                                        <p:attrNameLst>
                                          <p:attrName>ppt_w</p:attrName>
                                        </p:attrNameLst>
                                      </p:cBhvr>
                                      <p:tavLst>
                                        <p:tav tm="0">
                                          <p:val>
                                            <p:strVal val="#ppt_w*0.70"/>
                                          </p:val>
                                        </p:tav>
                                        <p:tav tm="100000">
                                          <p:val>
                                            <p:strVal val="#ppt_w"/>
                                          </p:val>
                                        </p:tav>
                                      </p:tavLst>
                                    </p:anim>
                                    <p:anim calcmode="lin" valueType="num">
                                      <p:cBhvr>
                                        <p:cTn id="184" dur="1000" fill="hold"/>
                                        <p:tgtEl>
                                          <p:spTgt spid="27"/>
                                        </p:tgtEl>
                                        <p:attrNameLst>
                                          <p:attrName>ppt_h</p:attrName>
                                        </p:attrNameLst>
                                      </p:cBhvr>
                                      <p:tavLst>
                                        <p:tav tm="0">
                                          <p:val>
                                            <p:strVal val="#ppt_h"/>
                                          </p:val>
                                        </p:tav>
                                        <p:tav tm="100000">
                                          <p:val>
                                            <p:strVal val="#ppt_h"/>
                                          </p:val>
                                        </p:tav>
                                      </p:tavLst>
                                    </p:anim>
                                    <p:animEffect transition="in" filter="fade">
                                      <p:cBhvr>
                                        <p:cTn id="185" dur="1000"/>
                                        <p:tgtEl>
                                          <p:spTgt spid="27"/>
                                        </p:tgtEl>
                                      </p:cBhvr>
                                    </p:animEffect>
                                  </p:childTnLst>
                                </p:cTn>
                              </p:par>
                            </p:childTnLst>
                          </p:cTn>
                        </p:par>
                        <p:par>
                          <p:cTn id="186" fill="hold">
                            <p:stCondLst>
                              <p:cond delay="1000"/>
                            </p:stCondLst>
                            <p:childTnLst>
                              <p:par>
                                <p:cTn id="187" presetID="55" presetClass="entr" presetSubtype="0" fill="hold" grpId="0" nodeType="afterEffect">
                                  <p:stCondLst>
                                    <p:cond delay="0"/>
                                  </p:stCondLst>
                                  <p:childTnLst>
                                    <p:set>
                                      <p:cBhvr>
                                        <p:cTn id="188" dur="1" fill="hold">
                                          <p:stCondLst>
                                            <p:cond delay="0"/>
                                          </p:stCondLst>
                                        </p:cTn>
                                        <p:tgtEl>
                                          <p:spTgt spid="3"/>
                                        </p:tgtEl>
                                        <p:attrNameLst>
                                          <p:attrName>style.visibility</p:attrName>
                                        </p:attrNameLst>
                                      </p:cBhvr>
                                      <p:to>
                                        <p:strVal val="visible"/>
                                      </p:to>
                                    </p:set>
                                    <p:anim calcmode="lin" valueType="num">
                                      <p:cBhvr>
                                        <p:cTn id="189" dur="1000" fill="hold"/>
                                        <p:tgtEl>
                                          <p:spTgt spid="3"/>
                                        </p:tgtEl>
                                        <p:attrNameLst>
                                          <p:attrName>ppt_w</p:attrName>
                                        </p:attrNameLst>
                                      </p:cBhvr>
                                      <p:tavLst>
                                        <p:tav tm="0">
                                          <p:val>
                                            <p:strVal val="#ppt_w*0.70"/>
                                          </p:val>
                                        </p:tav>
                                        <p:tav tm="100000">
                                          <p:val>
                                            <p:strVal val="#ppt_w"/>
                                          </p:val>
                                        </p:tav>
                                      </p:tavLst>
                                    </p:anim>
                                    <p:anim calcmode="lin" valueType="num">
                                      <p:cBhvr>
                                        <p:cTn id="190" dur="1000" fill="hold"/>
                                        <p:tgtEl>
                                          <p:spTgt spid="3"/>
                                        </p:tgtEl>
                                        <p:attrNameLst>
                                          <p:attrName>ppt_h</p:attrName>
                                        </p:attrNameLst>
                                      </p:cBhvr>
                                      <p:tavLst>
                                        <p:tav tm="0">
                                          <p:val>
                                            <p:strVal val="#ppt_h"/>
                                          </p:val>
                                        </p:tav>
                                        <p:tav tm="100000">
                                          <p:val>
                                            <p:strVal val="#ppt_h"/>
                                          </p:val>
                                        </p:tav>
                                      </p:tavLst>
                                    </p:anim>
                                    <p:animEffect transition="in" filter="fade">
                                      <p:cBhvr>
                                        <p:cTn id="19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ldLvl="0" animBg="1"/>
      <p:bldP spid="11" grpId="0"/>
      <p:bldP spid="7" grpId="0" bldLvl="0" animBg="1"/>
      <p:bldP spid="45" grpId="0"/>
      <p:bldP spid="9" grpId="0" bldLvl="0" animBg="1"/>
      <p:bldP spid="19" grpId="0"/>
      <p:bldP spid="12" grpId="0" bldLvl="0" animBg="1"/>
      <p:bldP spid="46" grpId="0"/>
      <p:bldP spid="28" grpId="0" bldLvl="0" animBg="1"/>
      <p:bldP spid="15" grpId="0"/>
      <p:bldP spid="17" grpId="0" bldLvl="0" animBg="1"/>
      <p:bldP spid="47" grpId="0"/>
      <p:bldP spid="13" grpId="0" bldLvl="0" animBg="1"/>
      <p:bldP spid="16" grpId="0" bldLvl="0" animBg="1"/>
      <p:bldP spid="18" grpId="0"/>
      <p:bldP spid="20" grpId="0" bldLvl="0" animBg="1"/>
      <p:bldP spid="48" grpId="0"/>
      <p:bldP spid="23" grpId="0"/>
      <p:bldP spid="25" grpId="0" bldLvl="0" animBg="1"/>
      <p:bldP spid="32" grpId="0" bldLvl="0" animBg="1"/>
      <p:bldP spid="50" grpId="0"/>
      <p:bldP spid="35" grpId="0"/>
      <p:bldP spid="30" grpId="0"/>
      <p:bldP spid="36" grpId="0" bldLvl="0" animBg="1"/>
      <p:bldP spid="37" grpId="0" bldLvl="0" animBg="1"/>
      <p:bldP spid="41" grpId="0" bldLvl="0" animBg="1"/>
      <p:bldP spid="44" grpId="0"/>
      <p:bldP spid="51" grpId="0"/>
      <p:bldP spid="52" grpId="0"/>
      <p:bldP spid="2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905" y="188595"/>
            <a:ext cx="5859780" cy="1512570"/>
          </a:xfrm>
          <a:prstGeom prst="rect">
            <a:avLst/>
          </a:prstGeom>
          <a:noFill/>
        </p:spPr>
        <p:txBody>
          <a:bodyPr wrap="square" rtlCol="0" anchor="t">
            <a:spAutoFit/>
          </a:bodyPr>
          <a:p>
            <a:pPr>
              <a:lnSpc>
                <a:spcPct val="110000"/>
              </a:lnSpc>
            </a:pPr>
            <a:r>
              <a:rPr lang="zh-CN" altLang="en-US" sz="2800" b="1">
                <a:solidFill>
                  <a:srgbClr val="FF0000"/>
                </a:solidFill>
              </a:rPr>
              <a:t>一、近代西方民族国家的产生</a:t>
            </a:r>
            <a:endParaRPr lang="zh-CN" altLang="en-US" sz="2800" b="1">
              <a:solidFill>
                <a:srgbClr val="FF0000"/>
              </a:solidFill>
            </a:endParaRPr>
          </a:p>
          <a:p>
            <a:pPr>
              <a:lnSpc>
                <a:spcPct val="110000"/>
              </a:lnSpc>
            </a:pPr>
            <a:r>
              <a:rPr lang="zh-CN" altLang="en-US" sz="2800" b="1">
                <a:solidFill>
                  <a:srgbClr val="1D41D5"/>
                </a:solidFill>
              </a:rPr>
              <a:t>（一）</a:t>
            </a:r>
            <a:r>
              <a:rPr lang="zh-CN" altLang="en-US" sz="2800" b="1" u="sng">
                <a:solidFill>
                  <a:srgbClr val="1D41D5"/>
                </a:solidFill>
              </a:rPr>
              <a:t>专制王权国家</a:t>
            </a:r>
            <a:r>
              <a:rPr lang="zh-CN" altLang="en-US" sz="2800" b="1">
                <a:solidFill>
                  <a:srgbClr val="1D41D5"/>
                </a:solidFill>
              </a:rPr>
              <a:t>的形成</a:t>
            </a:r>
            <a:endParaRPr lang="zh-CN" altLang="en-US" sz="2800" b="1">
              <a:solidFill>
                <a:srgbClr val="1D41D5"/>
              </a:solidFill>
            </a:endParaRPr>
          </a:p>
          <a:p>
            <a:pPr>
              <a:lnSpc>
                <a:spcPct val="110000"/>
              </a:lnSpc>
            </a:pPr>
            <a:r>
              <a:rPr lang="zh-CN" altLang="en-US" sz="2800" b="1">
                <a:solidFill>
                  <a:schemeClr val="accent2"/>
                </a:solidFill>
              </a:rPr>
              <a:t>1.背景</a:t>
            </a:r>
            <a:endParaRPr lang="zh-CN" altLang="en-US" sz="2800" b="1">
              <a:solidFill>
                <a:schemeClr val="accent2"/>
              </a:solidFill>
            </a:endParaRPr>
          </a:p>
        </p:txBody>
      </p:sp>
      <p:sp>
        <p:nvSpPr>
          <p:cNvPr id="5" name="文本框 4"/>
          <p:cNvSpPr txBox="1"/>
          <p:nvPr/>
        </p:nvSpPr>
        <p:spPr>
          <a:xfrm>
            <a:off x="5731510" y="292735"/>
            <a:ext cx="4953635" cy="829945"/>
          </a:xfrm>
          <a:prstGeom prst="rect">
            <a:avLst/>
          </a:prstGeom>
          <a:noFill/>
          <a:ln>
            <a:noFill/>
          </a:ln>
        </p:spPr>
        <p:txBody>
          <a:bodyPr wrap="square" rtlCol="0" anchor="t">
            <a:spAutoFit/>
          </a:bodyPr>
          <a:p>
            <a:r>
              <a:rPr lang="zh-CN" altLang="en-US" sz="2400" b="1">
                <a:latin typeface="楷体" panose="02010609060101010101" charset="-122"/>
                <a:ea typeface="楷体" panose="02010609060101010101" charset="-122"/>
              </a:rPr>
              <a:t>国家权力掌握在国王一个人手里，他的命令就是至高权威</a:t>
            </a:r>
            <a:endParaRPr lang="zh-CN" altLang="en-US" sz="2400" b="1">
              <a:latin typeface="楷体" panose="02010609060101010101" charset="-122"/>
              <a:ea typeface="楷体" panose="02010609060101010101" charset="-122"/>
            </a:endParaRPr>
          </a:p>
        </p:txBody>
      </p:sp>
      <p:sp>
        <p:nvSpPr>
          <p:cNvPr id="8" name="圆角矩形标注 7"/>
          <p:cNvSpPr/>
          <p:nvPr/>
        </p:nvSpPr>
        <p:spPr>
          <a:xfrm>
            <a:off x="5731510" y="292735"/>
            <a:ext cx="4827270" cy="829945"/>
          </a:xfrm>
          <a:prstGeom prst="wedgeRoundRectCallout">
            <a:avLst>
              <a:gd name="adj1" fmla="val -69744"/>
              <a:gd name="adj2" fmla="val 221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112645" y="1313180"/>
            <a:ext cx="7529830" cy="460375"/>
          </a:xfrm>
          <a:prstGeom prst="rect">
            <a:avLst/>
          </a:prstGeom>
          <a:solidFill>
            <a:schemeClr val="accent2">
              <a:lumMod val="20000"/>
              <a:lumOff val="80000"/>
            </a:schemeClr>
          </a:solidFill>
        </p:spPr>
        <p:txBody>
          <a:bodyPr wrap="none" rtlCol="0">
            <a:spAutoFit/>
          </a:bodyPr>
          <a:p>
            <a:r>
              <a:rPr lang="en-US" altLang="zh-CN" sz="2400" b="1">
                <a:latin typeface="楷体" panose="02010609060101010101" charset="-122"/>
                <a:ea typeface="楷体" panose="02010609060101010101" charset="-122"/>
                <a:cs typeface="楷体" panose="02010609060101010101" charset="-122"/>
              </a:rPr>
              <a:t>15</a:t>
            </a:r>
            <a:r>
              <a:rPr lang="zh-CN" altLang="en-US" sz="2400" b="1">
                <a:latin typeface="楷体" panose="02010609060101010101" charset="-122"/>
                <a:ea typeface="楷体" panose="02010609060101010101" charset="-122"/>
                <a:cs typeface="楷体" panose="02010609060101010101" charset="-122"/>
              </a:rPr>
              <a:t>世纪前后有哪些历史事件促成专制王权国家的形成？</a:t>
            </a:r>
            <a:endParaRPr lang="zh-CN" altLang="en-US" sz="2400" b="1">
              <a:latin typeface="楷体" panose="02010609060101010101" charset="-122"/>
              <a:ea typeface="楷体" panose="02010609060101010101" charset="-122"/>
              <a:cs typeface="楷体" panose="02010609060101010101" charset="-122"/>
            </a:endParaRPr>
          </a:p>
        </p:txBody>
      </p:sp>
      <p:sp>
        <p:nvSpPr>
          <p:cNvPr id="31" name="文本框 30"/>
          <p:cNvSpPr txBox="1"/>
          <p:nvPr/>
        </p:nvSpPr>
        <p:spPr>
          <a:xfrm>
            <a:off x="324485" y="1799590"/>
            <a:ext cx="11543665" cy="4852035"/>
          </a:xfrm>
          <a:prstGeom prst="rect">
            <a:avLst/>
          </a:prstGeom>
          <a:noFill/>
          <a:ln>
            <a:solidFill>
              <a:schemeClr val="accent2"/>
            </a:solidFill>
          </a:ln>
        </p:spPr>
        <p:txBody>
          <a:bodyPr wrap="square" rtlCol="0" anchor="t">
            <a:spAutoFit/>
          </a:bodyPr>
          <a:p>
            <a:pPr fontAlgn="auto">
              <a:lnSpc>
                <a:spcPct val="110000"/>
              </a:lnSpc>
            </a:pPr>
            <a:r>
              <a:rPr lang="zh-CN" altLang="en-US" sz="2400" b="1">
                <a:latin typeface="楷体" panose="02010609060101010101" charset="-122"/>
                <a:ea typeface="楷体" panose="02010609060101010101" charset="-122"/>
                <a:cs typeface="楷体" panose="02010609060101010101" charset="-122"/>
              </a:rPr>
              <a:t>材料一</a:t>
            </a:r>
            <a:r>
              <a:rPr lang="zh-CN" altLang="en-US" sz="2400" b="1">
                <a:latin typeface="楷体" panose="02010609060101010101" charset="-122"/>
                <a:ea typeface="楷体" panose="02010609060101010101" charset="-122"/>
                <a:cs typeface="楷体" panose="02010609060101010101" charset="-122"/>
              </a:rPr>
              <a:t>：</a:t>
            </a:r>
            <a:endParaRPr lang="zh-CN" altLang="en-US" sz="2400" b="1">
              <a:latin typeface="楷体" panose="02010609060101010101" charset="-122"/>
              <a:ea typeface="楷体" panose="02010609060101010101" charset="-122"/>
              <a:cs typeface="楷体" panose="02010609060101010101" charset="-122"/>
            </a:endParaRPr>
          </a:p>
          <a:p>
            <a:pPr fontAlgn="auto">
              <a:lnSpc>
                <a:spcPct val="110000"/>
              </a:lnSpc>
            </a:pPr>
            <a:r>
              <a:rPr lang="zh-CN" altLang="en-US" sz="2400" b="1">
                <a:latin typeface="楷体" panose="02010609060101010101" charset="-122"/>
                <a:ea typeface="楷体" panose="02010609060101010101" charset="-122"/>
                <a:cs typeface="楷体" panose="02010609060101010101" charset="-122"/>
                <a:sym typeface="+mn-ea"/>
              </a:rPr>
              <a:t>城市作为手工业和商业中心，如同四处开放的花朵。“为了维护自身的利益、营造一个有利于城市经济发展的环境，城市市民阶层必须展开反对封建贵族的斗争。这一点与封建王权打击割据势力、加强集权的努力不谋而合，因此，共同的利益把王权与城市的命运系在了一起。”</a:t>
            </a: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李堃</a:t>
            </a:r>
            <a:endParaRPr lang="zh-CN" altLang="en-US" sz="2400" b="1">
              <a:latin typeface="楷体" panose="02010609060101010101" charset="-122"/>
              <a:ea typeface="楷体" panose="02010609060101010101" charset="-122"/>
              <a:cs typeface="楷体" panose="02010609060101010101" charset="-122"/>
              <a:sym typeface="+mn-ea"/>
            </a:endParaRPr>
          </a:p>
          <a:p>
            <a:pPr fontAlgn="auto">
              <a:lnSpc>
                <a:spcPct val="110000"/>
              </a:lnSpc>
            </a:pPr>
            <a:r>
              <a:rPr lang="zh-CN" altLang="en-US" sz="2400" b="1">
                <a:latin typeface="楷体" panose="02010609060101010101" charset="-122"/>
                <a:ea typeface="楷体" panose="02010609060101010101" charset="-122"/>
                <a:cs typeface="楷体" panose="02010609060101010101" charset="-122"/>
                <a:sym typeface="+mn-ea"/>
              </a:rPr>
              <a:t>材料二：</a:t>
            </a:r>
            <a:endParaRPr lang="zh-CN" altLang="en-US" sz="2400" b="1">
              <a:latin typeface="楷体" panose="02010609060101010101" charset="-122"/>
              <a:ea typeface="楷体" panose="02010609060101010101" charset="-122"/>
              <a:cs typeface="楷体" panose="02010609060101010101" charset="-122"/>
              <a:sym typeface="+mn-ea"/>
            </a:endParaRPr>
          </a:p>
          <a:p>
            <a:pPr fontAlgn="auto">
              <a:lnSpc>
                <a:spcPct val="110000"/>
              </a:lnSpc>
            </a:pPr>
            <a:r>
              <a:rPr lang="zh-CN" altLang="en-US" sz="2400" b="1">
                <a:latin typeface="楷体" panose="02010609060101010101" charset="-122"/>
                <a:ea typeface="楷体" panose="02010609060101010101" charset="-122"/>
                <a:cs typeface="楷体" panose="02010609060101010101" charset="-122"/>
                <a:sym typeface="+mn-ea"/>
              </a:rPr>
              <a:t>1455年至1485年，英国金雀花王朝的两个分支兰开斯特王朝(House of Lancaster)和约克王朝(House of York)之间发生内战，在这场战争中，两大家族同归于尽，大批封建旧贵族在互相残杀中或阵亡或被处决。</a:t>
            </a:r>
            <a:endParaRPr lang="zh-CN" altLang="en-US" sz="2400" b="1">
              <a:latin typeface="楷体" panose="02010609060101010101" charset="-122"/>
              <a:ea typeface="楷体" panose="02010609060101010101" charset="-122"/>
              <a:cs typeface="楷体" panose="02010609060101010101" charset="-122"/>
              <a:sym typeface="+mn-ea"/>
            </a:endParaRPr>
          </a:p>
          <a:p>
            <a:pPr fontAlgn="auto"/>
            <a:r>
              <a:rPr lang="zh-CN" altLang="en-US" sz="2400">
                <a:latin typeface="楷体" panose="02010609060101010101" charset="-122"/>
                <a:ea typeface="楷体" panose="02010609060101010101" charset="-122"/>
                <a:cs typeface="楷体" panose="02010609060101010101" charset="-122"/>
                <a:sym typeface="+mn-ea"/>
              </a:rPr>
              <a:t>材料三：</a:t>
            </a:r>
            <a:endParaRPr lang="zh-CN" altLang="en-US" sz="2400">
              <a:latin typeface="楷体" panose="02010609060101010101" charset="-122"/>
              <a:ea typeface="楷体" panose="02010609060101010101" charset="-122"/>
              <a:cs typeface="楷体" panose="02010609060101010101" charset="-122"/>
              <a:sym typeface="+mn-ea"/>
            </a:endParaRPr>
          </a:p>
          <a:p>
            <a:pPr fontAlgn="auto"/>
            <a:r>
              <a:rPr lang="zh-CN" altLang="en-US" sz="2400" b="1">
                <a:latin typeface="楷体" panose="02010609060101010101" charset="-122"/>
                <a:ea typeface="楷体" panose="02010609060101010101" charset="-122"/>
                <a:cs typeface="楷体" panose="02010609060101010101" charset="-122"/>
                <a:sym typeface="+mn-ea"/>
              </a:rPr>
              <a:t>通过马丁·路德翻译拉丁文《圣经》等方式，作为民族凝聚力重要工具的民族语言得到普及，使得宗教共同体的地位下降，民族共同体的地位上升。</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000" dirty="0">
                <a:latin typeface="楷体" panose="02010609060101010101" charset="-122"/>
                <a:ea typeface="楷体" panose="02010609060101010101" charset="-122"/>
                <a:cs typeface="楷体" panose="02010609060101010101" charset="-122"/>
                <a:sym typeface="+mn-ea"/>
              </a:rPr>
              <a:t>——杨宁一</a:t>
            </a:r>
            <a:endParaRPr lang="zh-CN" altLang="en-US" sz="2000" b="1" dirty="0">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324485" y="1799590"/>
            <a:ext cx="11543665" cy="460375"/>
          </a:xfrm>
          <a:prstGeom prst="rect">
            <a:avLst/>
          </a:prstGeom>
          <a:solidFill>
            <a:schemeClr val="accent2">
              <a:lumMod val="20000"/>
              <a:lumOff val="80000"/>
            </a:schemeClr>
          </a:solidFill>
        </p:spPr>
        <p:txBody>
          <a:bodyPr wrap="square" rtlCol="0" anchor="t">
            <a:spAutoFit/>
          </a:bodyPr>
          <a:p>
            <a:r>
              <a:rPr lang="zh-CN" altLang="en-US" sz="2400" b="1"/>
              <a:t>（1）经济：</a:t>
            </a:r>
            <a:r>
              <a:rPr lang="zh-CN" altLang="en-US" sz="2400"/>
              <a:t>欧洲资本主义萌芽和城市的发展，需要强大王权的保护</a:t>
            </a:r>
            <a:endParaRPr lang="zh-CN" altLang="en-US" sz="2400"/>
          </a:p>
        </p:txBody>
      </p:sp>
      <p:sp>
        <p:nvSpPr>
          <p:cNvPr id="12" name="文本框 11"/>
          <p:cNvSpPr txBox="1"/>
          <p:nvPr/>
        </p:nvSpPr>
        <p:spPr>
          <a:xfrm>
            <a:off x="337185" y="3813175"/>
            <a:ext cx="11543665" cy="460375"/>
          </a:xfrm>
          <a:prstGeom prst="rect">
            <a:avLst/>
          </a:prstGeom>
          <a:solidFill>
            <a:schemeClr val="accent2">
              <a:lumMod val="20000"/>
              <a:lumOff val="80000"/>
            </a:schemeClr>
          </a:solidFill>
        </p:spPr>
        <p:txBody>
          <a:bodyPr wrap="square" rtlCol="0" anchor="t">
            <a:spAutoFit/>
          </a:bodyPr>
          <a:p>
            <a:r>
              <a:rPr lang="zh-CN" altLang="en-US" sz="2400" b="1"/>
              <a:t>（2）政治：</a:t>
            </a:r>
            <a:r>
              <a:rPr lang="zh-CN" altLang="en-US" sz="2400"/>
              <a:t>15世纪前后，西欧国家的封建割据势力遭到削弱，中央集权加强</a:t>
            </a:r>
            <a:endParaRPr lang="zh-CN" altLang="en-US" sz="2400"/>
          </a:p>
        </p:txBody>
      </p:sp>
      <p:sp>
        <p:nvSpPr>
          <p:cNvPr id="13" name="文本框 12"/>
          <p:cNvSpPr txBox="1"/>
          <p:nvPr/>
        </p:nvSpPr>
        <p:spPr>
          <a:xfrm>
            <a:off x="337185" y="5397500"/>
            <a:ext cx="11543665" cy="829945"/>
          </a:xfrm>
          <a:prstGeom prst="rect">
            <a:avLst/>
          </a:prstGeom>
          <a:solidFill>
            <a:schemeClr val="accent2">
              <a:lumMod val="20000"/>
              <a:lumOff val="80000"/>
            </a:schemeClr>
          </a:solidFill>
        </p:spPr>
        <p:txBody>
          <a:bodyPr wrap="square" rtlCol="0" anchor="t">
            <a:spAutoFit/>
          </a:bodyPr>
          <a:p>
            <a:r>
              <a:rPr lang="zh-CN" altLang="en-US" sz="2400" b="1"/>
              <a:t>（3）思想：</a:t>
            </a:r>
            <a:r>
              <a:rPr lang="zh-CN" altLang="en-US" sz="2400"/>
              <a:t>文艺复兴、宗教改革打击了教会势力，强化各国世俗权力，国家和民族认同观念日益显现</a:t>
            </a:r>
            <a:endParaRPr lang="zh-CN" altLang="en-US"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1" grpId="0" bldLvl="0" animBg="1"/>
      <p:bldP spid="10" grpId="0" animBg="1"/>
      <p:bldP spid="12" grpId="0" bldLvl="0" animBg="1"/>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88021" y="4390125"/>
            <a:ext cx="5760640" cy="2309495"/>
          </a:xfrm>
          <a:prstGeom prst="rect">
            <a:avLst/>
          </a:prstGeom>
        </p:spPr>
        <p:txBody>
          <a:bodyPr wrap="square">
            <a:spAutoFit/>
          </a:bodyPr>
          <a:lstStyle/>
          <a:p>
            <a:r>
              <a:rPr lang="en-US" altLang="zh-CN" sz="2135" b="1" dirty="0" smtClean="0"/>
              <a:t>2020</a:t>
            </a:r>
            <a:r>
              <a:rPr lang="zh-CN" altLang="en-US" sz="2135" b="1" dirty="0" smtClean="0"/>
              <a:t>年</a:t>
            </a:r>
            <a:r>
              <a:rPr lang="en-US" altLang="zh-CN" sz="2135" b="1" dirty="0" smtClean="0"/>
              <a:t>4</a:t>
            </a:r>
            <a:r>
              <a:rPr lang="zh-CN" altLang="en-US" sz="2135" b="1" dirty="0" smtClean="0"/>
              <a:t>月</a:t>
            </a:r>
            <a:r>
              <a:rPr lang="en-US" altLang="zh-CN" sz="2135" b="1" dirty="0" smtClean="0"/>
              <a:t>14</a:t>
            </a:r>
            <a:r>
              <a:rPr lang="zh-CN" altLang="en-US" sz="2135" b="1" dirty="0" smtClean="0"/>
              <a:t>日，白宫记者会上特朗普宣布美国将暂停资助世界卫生组织，</a:t>
            </a:r>
            <a:r>
              <a:rPr lang="en-US" altLang="zh-CN" sz="2135" b="1" dirty="0" smtClean="0"/>
              <a:t>7</a:t>
            </a:r>
            <a:r>
              <a:rPr lang="zh-CN" altLang="en-US" sz="2135" b="1" dirty="0" smtClean="0"/>
              <a:t>月</a:t>
            </a:r>
            <a:r>
              <a:rPr lang="en-US" altLang="zh-CN" sz="2135" b="1" dirty="0" smtClean="0"/>
              <a:t>6</a:t>
            </a:r>
            <a:r>
              <a:rPr lang="zh-CN" altLang="en-US" sz="2135" b="1" dirty="0" smtClean="0"/>
              <a:t>日美国通知联合国秘书长退出世界卫生组织。</a:t>
            </a:r>
            <a:endParaRPr lang="en-US" altLang="zh-CN" sz="2135" b="1" dirty="0" smtClean="0"/>
          </a:p>
          <a:p>
            <a:endParaRPr lang="en-US" altLang="zh-CN" sz="1065" dirty="0" smtClean="0"/>
          </a:p>
          <a:p>
            <a:r>
              <a:rPr lang="en-US" altLang="zh-CN" sz="2135" b="1" dirty="0" smtClean="0"/>
              <a:t>2020</a:t>
            </a:r>
            <a:r>
              <a:rPr lang="zh-CN" altLang="en-US" sz="2135" b="1" dirty="0" smtClean="0"/>
              <a:t>年</a:t>
            </a:r>
            <a:r>
              <a:rPr lang="en-US" altLang="zh-CN" sz="2135" b="1" dirty="0" smtClean="0"/>
              <a:t>11</a:t>
            </a:r>
            <a:r>
              <a:rPr lang="zh-CN" altLang="en-US" sz="2135" b="1" dirty="0" smtClean="0"/>
              <a:t>月</a:t>
            </a:r>
            <a:r>
              <a:rPr lang="en-US" altLang="zh-CN" sz="2135" b="1" dirty="0" smtClean="0"/>
              <a:t>4</a:t>
            </a:r>
            <a:r>
              <a:rPr lang="zh-CN" altLang="en-US" sz="2135" b="1" dirty="0" smtClean="0"/>
              <a:t>日，美国正式退出</a:t>
            </a:r>
            <a:r>
              <a:rPr lang="en-US" altLang="zh-CN" sz="2135" b="1" dirty="0" smtClean="0"/>
              <a:t>《</a:t>
            </a:r>
            <a:r>
              <a:rPr lang="zh-CN" altLang="en-US" sz="2135" b="1" dirty="0" smtClean="0"/>
              <a:t>巴黎协定</a:t>
            </a:r>
            <a:r>
              <a:rPr lang="en-US" altLang="zh-CN" sz="2135" b="1" dirty="0" smtClean="0"/>
              <a:t>》</a:t>
            </a:r>
            <a:r>
              <a:rPr lang="zh-CN" altLang="en-US" sz="2135" b="1" dirty="0" smtClean="0"/>
              <a:t>。</a:t>
            </a:r>
            <a:endParaRPr lang="zh-CN" altLang="en-US" sz="2135" b="1" dirty="0" smtClean="0"/>
          </a:p>
          <a:p>
            <a:endParaRPr lang="en-US" altLang="zh-CN" sz="2400" b="1" dirty="0" smtClean="0"/>
          </a:p>
          <a:p>
            <a:endParaRPr lang="zh-CN" altLang="en-US" sz="2400" b="1" dirty="0"/>
          </a:p>
        </p:txBody>
      </p:sp>
      <p:sp>
        <p:nvSpPr>
          <p:cNvPr id="8" name="矩形 7"/>
          <p:cNvSpPr/>
          <p:nvPr/>
        </p:nvSpPr>
        <p:spPr>
          <a:xfrm>
            <a:off x="5951307" y="5061181"/>
            <a:ext cx="6240693" cy="829945"/>
          </a:xfrm>
          <a:prstGeom prst="rect">
            <a:avLst/>
          </a:prstGeom>
        </p:spPr>
        <p:txBody>
          <a:bodyPr wrap="square">
            <a:spAutoFit/>
          </a:bodyPr>
          <a:lstStyle/>
          <a:p>
            <a:br>
              <a:rPr lang="zh-CN" altLang="en-US" sz="2400" dirty="0" smtClean="0"/>
            </a:br>
            <a:endParaRPr lang="zh-CN" altLang="en-US" sz="2400" dirty="0"/>
          </a:p>
        </p:txBody>
      </p:sp>
      <p:sp>
        <p:nvSpPr>
          <p:cNvPr id="9" name="矩形 8"/>
          <p:cNvSpPr/>
          <p:nvPr/>
        </p:nvSpPr>
        <p:spPr>
          <a:xfrm>
            <a:off x="0" y="5463507"/>
            <a:ext cx="12192000" cy="995045"/>
          </a:xfrm>
          <a:prstGeom prst="rect">
            <a:avLst/>
          </a:prstGeom>
          <a:solidFill>
            <a:schemeClr val="accent2">
              <a:lumMod val="20000"/>
              <a:lumOff val="80000"/>
            </a:schemeClr>
          </a:solidFill>
        </p:spPr>
        <p:txBody>
          <a:bodyPr wrap="square">
            <a:spAutoFit/>
          </a:bodyPr>
          <a:lstStyle/>
          <a:p>
            <a:r>
              <a:rPr lang="zh-CN" altLang="en-US" sz="2935" dirty="0" smtClean="0">
                <a:solidFill>
                  <a:schemeClr val="tx1"/>
                </a:solidFill>
                <a:latin typeface="微软雅黑" panose="020B0503020204020204" charset="-122"/>
                <a:ea typeface="微软雅黑" panose="020B0503020204020204" charset="-122"/>
                <a:cs typeface="微软雅黑" panose="020B0503020204020204" charset="-122"/>
                <a:sym typeface="+mn-ea"/>
              </a:rPr>
              <a:t>      一些大国为了一己之私，不惜退出国际条约，甚至不经联合国授权就进行制裁或发动战争，严重威胁着世界和平。</a:t>
            </a:r>
            <a:endParaRPr lang="zh-CN" altLang="en-US" sz="2935"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1026" name="Picture 2" descr="C:\Users\asus\Desktop\QQ截图20210726145228.jpg"/>
          <p:cNvPicPr>
            <a:picLocks noChangeAspect="1" noChangeArrowheads="1"/>
          </p:cNvPicPr>
          <p:nvPr/>
        </p:nvPicPr>
        <p:blipFill>
          <a:blip r:embed="rId1" cstate="print"/>
          <a:srcRect/>
          <a:stretch>
            <a:fillRect/>
          </a:stretch>
        </p:blipFill>
        <p:spPr bwMode="auto">
          <a:xfrm>
            <a:off x="0" y="1125763"/>
            <a:ext cx="5711957" cy="4320480"/>
          </a:xfrm>
          <a:prstGeom prst="rect">
            <a:avLst/>
          </a:prstGeom>
          <a:noFill/>
        </p:spPr>
      </p:pic>
      <p:pic>
        <p:nvPicPr>
          <p:cNvPr id="1029" name="Picture 5" descr="C:\Users\asus\Desktop\QQ截图20210726150211.jpg"/>
          <p:cNvPicPr>
            <a:picLocks noChangeAspect="1" noChangeArrowheads="1"/>
          </p:cNvPicPr>
          <p:nvPr/>
        </p:nvPicPr>
        <p:blipFill>
          <a:blip r:embed="rId2" cstate="print"/>
          <a:srcRect/>
          <a:stretch>
            <a:fillRect/>
          </a:stretch>
        </p:blipFill>
        <p:spPr bwMode="auto">
          <a:xfrm>
            <a:off x="6288021" y="1125763"/>
            <a:ext cx="5903979" cy="3264363"/>
          </a:xfrm>
          <a:prstGeom prst="rect">
            <a:avLst/>
          </a:prstGeom>
          <a:noFill/>
        </p:spPr>
      </p:pic>
      <p:sp>
        <p:nvSpPr>
          <p:cNvPr id="3" name="文本框 2"/>
          <p:cNvSpPr txBox="1"/>
          <p:nvPr/>
        </p:nvSpPr>
        <p:spPr>
          <a:xfrm>
            <a:off x="299085" y="47625"/>
            <a:ext cx="7428230" cy="1038860"/>
          </a:xfrm>
          <a:prstGeom prst="rect">
            <a:avLst/>
          </a:prstGeom>
          <a:noFill/>
        </p:spPr>
        <p:txBody>
          <a:bodyPr wrap="square" rtlCol="0" anchor="t">
            <a:spAutoFit/>
          </a:bodyPr>
          <a:p>
            <a:pPr>
              <a:lnSpc>
                <a:spcPct val="110000"/>
              </a:lnSpc>
            </a:pPr>
            <a:r>
              <a:rPr lang="zh-CN" altLang="en-US" sz="2800" b="1">
                <a:solidFill>
                  <a:srgbClr val="1D41D5"/>
                </a:solidFill>
              </a:rPr>
              <a:t>（四）评价国际法</a:t>
            </a:r>
            <a:endParaRPr lang="zh-CN" altLang="en-US" sz="2800" b="1">
              <a:solidFill>
                <a:srgbClr val="1D41D5"/>
              </a:solidFill>
            </a:endParaRPr>
          </a:p>
          <a:p>
            <a:pPr>
              <a:lnSpc>
                <a:spcPct val="110000"/>
              </a:lnSpc>
            </a:pPr>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.消极</a:t>
            </a:r>
            <a:endParaRPr lang="zh-CN" altLang="en-US" sz="2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315" y="329565"/>
            <a:ext cx="1920240"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课堂小结</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309245" y="3028315"/>
            <a:ext cx="2195830" cy="1198880"/>
          </a:xfrm>
          <a:prstGeom prst="rect">
            <a:avLst/>
          </a:prstGeom>
          <a:noFill/>
        </p:spPr>
        <p:txBody>
          <a:bodyPr wrap="square" rtlCol="0">
            <a:spAutoFit/>
          </a:bodyPr>
          <a:lstStyle/>
          <a:p>
            <a:pPr algn="ctr"/>
            <a:r>
              <a:rPr lang="zh-CN" altLang="en-US" sz="2400" b="1">
                <a:latin typeface="微软雅黑" panose="020B0503020204020204" charset="-122"/>
                <a:ea typeface="微软雅黑" panose="020B0503020204020204" charset="-122"/>
              </a:rPr>
              <a:t>近代西方民族国家与国际法的发展</a:t>
            </a:r>
            <a:endParaRPr lang="zh-CN" altLang="en-US" sz="2400" b="1">
              <a:latin typeface="微软雅黑" panose="020B0503020204020204" charset="-122"/>
              <a:ea typeface="微软雅黑" panose="020B0503020204020204" charset="-122"/>
            </a:endParaRPr>
          </a:p>
        </p:txBody>
      </p:sp>
      <p:sp>
        <p:nvSpPr>
          <p:cNvPr id="4" name="左大括号 3"/>
          <p:cNvSpPr/>
          <p:nvPr/>
        </p:nvSpPr>
        <p:spPr>
          <a:xfrm>
            <a:off x="2416810" y="1751330"/>
            <a:ext cx="84455" cy="354584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2599055" y="1548130"/>
            <a:ext cx="3568700" cy="460375"/>
          </a:xfrm>
          <a:prstGeom prst="rect">
            <a:avLst/>
          </a:prstGeom>
          <a:noFill/>
        </p:spPr>
        <p:txBody>
          <a:bodyPr wrap="square" rtlCol="0">
            <a:spAutoFit/>
          </a:bodyPr>
          <a:lstStyle/>
          <a:p>
            <a:pPr algn="ctr"/>
            <a:r>
              <a:rPr lang="zh-CN" altLang="en-US" sz="2400" b="1">
                <a:solidFill>
                  <a:schemeClr val="accent2"/>
                </a:solidFill>
                <a:latin typeface="微软雅黑" panose="020B0503020204020204" charset="-122"/>
                <a:ea typeface="微软雅黑" panose="020B0503020204020204" charset="-122"/>
              </a:rPr>
              <a:t>近代西方民族国家的产生</a:t>
            </a:r>
            <a:endParaRPr lang="zh-CN" altLang="en-US" sz="2400" b="1">
              <a:solidFill>
                <a:schemeClr val="accent2"/>
              </a:solidFill>
              <a:latin typeface="微软雅黑" panose="020B0503020204020204" charset="-122"/>
              <a:ea typeface="微软雅黑" panose="020B0503020204020204" charset="-122"/>
            </a:endParaRPr>
          </a:p>
        </p:txBody>
      </p:sp>
      <p:sp>
        <p:nvSpPr>
          <p:cNvPr id="6" name="左大括号 5"/>
          <p:cNvSpPr/>
          <p:nvPr/>
        </p:nvSpPr>
        <p:spPr>
          <a:xfrm>
            <a:off x="6266180" y="1002665"/>
            <a:ext cx="76200" cy="159956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6409690" y="983615"/>
            <a:ext cx="2263775" cy="768350"/>
          </a:xfrm>
          <a:prstGeom prst="rect">
            <a:avLst/>
          </a:prstGeom>
          <a:noFill/>
        </p:spPr>
        <p:txBody>
          <a:bodyPr wrap="square" rtlCol="0">
            <a:spAutoFit/>
          </a:bodyPr>
          <a:lstStyle/>
          <a:p>
            <a:pPr>
              <a:lnSpc>
                <a:spcPct val="110000"/>
              </a:lnSpc>
            </a:pPr>
            <a:r>
              <a:rPr lang="zh-CN" altLang="en-US" sz="2000" b="1">
                <a:solidFill>
                  <a:schemeClr val="accent2"/>
                </a:solidFill>
                <a:latin typeface="微软雅黑" panose="020B0503020204020204" charset="-122"/>
                <a:ea typeface="微软雅黑" panose="020B0503020204020204" charset="-122"/>
              </a:rPr>
              <a:t>专制王权国家形成</a:t>
            </a:r>
            <a:endParaRPr lang="zh-CN" altLang="en-US" sz="2000" b="1">
              <a:solidFill>
                <a:schemeClr val="accent2"/>
              </a:solidFill>
              <a:latin typeface="微软雅黑" panose="020B0503020204020204" charset="-122"/>
              <a:ea typeface="微软雅黑" panose="020B0503020204020204" charset="-122"/>
            </a:endParaRPr>
          </a:p>
          <a:p>
            <a:pPr>
              <a:lnSpc>
                <a:spcPct val="110000"/>
              </a:lnSpc>
            </a:pPr>
            <a:r>
              <a:rPr lang="zh-CN" altLang="en-US" sz="2000" b="1">
                <a:solidFill>
                  <a:schemeClr val="accent2"/>
                </a:solidFill>
                <a:latin typeface="楷体" panose="02010609060101010101" charset="-122"/>
                <a:ea typeface="楷体" panose="02010609060101010101" charset="-122"/>
              </a:rPr>
              <a:t>拥戴国王</a:t>
            </a:r>
            <a:endParaRPr lang="zh-CN" altLang="en-US" sz="2000" b="1">
              <a:solidFill>
                <a:schemeClr val="accent2"/>
              </a:solidFill>
              <a:latin typeface="楷体" panose="02010609060101010101" charset="-122"/>
              <a:ea typeface="楷体" panose="02010609060101010101" charset="-122"/>
            </a:endParaRPr>
          </a:p>
        </p:txBody>
      </p:sp>
      <p:sp>
        <p:nvSpPr>
          <p:cNvPr id="32" name="文本框 31"/>
          <p:cNvSpPr txBox="1"/>
          <p:nvPr/>
        </p:nvSpPr>
        <p:spPr>
          <a:xfrm>
            <a:off x="2500630" y="4782185"/>
            <a:ext cx="1851660" cy="829945"/>
          </a:xfrm>
          <a:prstGeom prst="rect">
            <a:avLst/>
          </a:prstGeom>
          <a:noFill/>
        </p:spPr>
        <p:txBody>
          <a:bodyPr wrap="square" rtlCol="0">
            <a:spAutoFit/>
          </a:bodyPr>
          <a:lstStyle/>
          <a:p>
            <a:pPr algn="ctr"/>
            <a:r>
              <a:rPr lang="zh-CN" altLang="en-US" sz="2400" b="1">
                <a:solidFill>
                  <a:srgbClr val="1D41D5"/>
                </a:solidFill>
                <a:latin typeface="微软雅黑" panose="020B0503020204020204" charset="-122"/>
                <a:ea typeface="微软雅黑" panose="020B0503020204020204" charset="-122"/>
              </a:rPr>
              <a:t>国际法的</a:t>
            </a:r>
            <a:endParaRPr lang="zh-CN" altLang="en-US" sz="2400" b="1">
              <a:solidFill>
                <a:srgbClr val="1D41D5"/>
              </a:solidFill>
              <a:latin typeface="微软雅黑" panose="020B0503020204020204" charset="-122"/>
              <a:ea typeface="微软雅黑" panose="020B0503020204020204" charset="-122"/>
            </a:endParaRPr>
          </a:p>
          <a:p>
            <a:pPr algn="ctr"/>
            <a:r>
              <a:rPr lang="zh-CN" altLang="en-US" sz="2400" b="1">
                <a:solidFill>
                  <a:srgbClr val="1D41D5"/>
                </a:solidFill>
                <a:latin typeface="微软雅黑" panose="020B0503020204020204" charset="-122"/>
                <a:ea typeface="微软雅黑" panose="020B0503020204020204" charset="-122"/>
              </a:rPr>
              <a:t>形成与发展</a:t>
            </a:r>
            <a:endParaRPr lang="zh-CN" altLang="en-US" sz="2400" b="1">
              <a:solidFill>
                <a:srgbClr val="1D41D5"/>
              </a:solidFill>
              <a:latin typeface="微软雅黑" panose="020B0503020204020204" charset="-122"/>
              <a:ea typeface="微软雅黑" panose="020B0503020204020204" charset="-122"/>
            </a:endParaRPr>
          </a:p>
        </p:txBody>
      </p:sp>
      <p:sp>
        <p:nvSpPr>
          <p:cNvPr id="36" name="左大括号 35"/>
          <p:cNvSpPr/>
          <p:nvPr/>
        </p:nvSpPr>
        <p:spPr>
          <a:xfrm>
            <a:off x="4390390" y="4389120"/>
            <a:ext cx="129540" cy="161607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文本框 57"/>
          <p:cNvSpPr txBox="1"/>
          <p:nvPr/>
        </p:nvSpPr>
        <p:spPr>
          <a:xfrm>
            <a:off x="4519930" y="5866130"/>
            <a:ext cx="2061210" cy="460375"/>
          </a:xfrm>
          <a:prstGeom prst="rect">
            <a:avLst/>
          </a:prstGeom>
          <a:noFill/>
        </p:spPr>
        <p:txBody>
          <a:bodyPr wrap="square" rtlCol="0">
            <a:spAutoFit/>
          </a:bodyPr>
          <a:lstStyle/>
          <a:p>
            <a:pPr algn="l"/>
            <a:r>
              <a:rPr lang="zh-CN" altLang="en-US" sz="2400" b="1">
                <a:solidFill>
                  <a:srgbClr val="1D41D5"/>
                </a:solidFill>
                <a:latin typeface="微软雅黑" panose="020B0503020204020204" charset="-122"/>
                <a:ea typeface="微软雅黑" panose="020B0503020204020204" charset="-122"/>
              </a:rPr>
              <a:t>国际法的发展</a:t>
            </a:r>
            <a:endParaRPr lang="zh-CN" altLang="en-US" sz="2400" b="1">
              <a:solidFill>
                <a:srgbClr val="1D41D5"/>
              </a:solidFill>
              <a:latin typeface="微软雅黑" panose="020B0503020204020204" charset="-122"/>
              <a:ea typeface="微软雅黑" panose="020B0503020204020204" charset="-122"/>
            </a:endParaRPr>
          </a:p>
        </p:txBody>
      </p:sp>
      <p:sp>
        <p:nvSpPr>
          <p:cNvPr id="10" name="文本框 9"/>
          <p:cNvSpPr txBox="1"/>
          <p:nvPr/>
        </p:nvSpPr>
        <p:spPr>
          <a:xfrm>
            <a:off x="6501765" y="2495550"/>
            <a:ext cx="2079625" cy="768350"/>
          </a:xfrm>
          <a:prstGeom prst="rect">
            <a:avLst/>
          </a:prstGeom>
          <a:noFill/>
        </p:spPr>
        <p:txBody>
          <a:bodyPr wrap="square" rtlCol="0">
            <a:spAutoFit/>
          </a:bodyPr>
          <a:lstStyle/>
          <a:p>
            <a:pPr>
              <a:lnSpc>
                <a:spcPct val="110000"/>
              </a:lnSpc>
            </a:pPr>
            <a:r>
              <a:rPr lang="zh-CN" sz="2000" b="1">
                <a:solidFill>
                  <a:schemeClr val="accent2"/>
                </a:solidFill>
                <a:latin typeface="微软雅黑" panose="020B0503020204020204" charset="-122"/>
                <a:ea typeface="微软雅黑" panose="020B0503020204020204" charset="-122"/>
              </a:rPr>
              <a:t>民族国家建立</a:t>
            </a:r>
            <a:endParaRPr lang="zh-CN" sz="2000" b="1">
              <a:solidFill>
                <a:schemeClr val="accent2"/>
              </a:solidFill>
              <a:latin typeface="微软雅黑" panose="020B0503020204020204" charset="-122"/>
              <a:ea typeface="微软雅黑" panose="020B0503020204020204" charset="-122"/>
            </a:endParaRPr>
          </a:p>
          <a:p>
            <a:pPr algn="l">
              <a:lnSpc>
                <a:spcPct val="110000"/>
              </a:lnSpc>
              <a:buClrTx/>
              <a:buSzTx/>
              <a:buFontTx/>
            </a:pPr>
            <a:r>
              <a:rPr lang="zh-CN" altLang="en-US" sz="2000" b="1">
                <a:solidFill>
                  <a:schemeClr val="accent2"/>
                </a:solidFill>
                <a:latin typeface="楷体" panose="02010609060101010101" charset="-122"/>
                <a:ea typeface="楷体" panose="02010609060101010101" charset="-122"/>
              </a:rPr>
              <a:t>抛弃国王</a:t>
            </a:r>
            <a:endParaRPr lang="zh-CN" altLang="en-US" sz="2000" b="1">
              <a:solidFill>
                <a:schemeClr val="accent2"/>
              </a:solidFill>
              <a:latin typeface="楷体" panose="02010609060101010101" charset="-122"/>
              <a:ea typeface="楷体" panose="02010609060101010101" charset="-122"/>
            </a:endParaRPr>
          </a:p>
        </p:txBody>
      </p:sp>
      <p:sp>
        <p:nvSpPr>
          <p:cNvPr id="13" name="文本框 12"/>
          <p:cNvSpPr txBox="1"/>
          <p:nvPr/>
        </p:nvSpPr>
        <p:spPr>
          <a:xfrm>
            <a:off x="6710319" y="6202623"/>
            <a:ext cx="1495539" cy="398780"/>
          </a:xfrm>
          <a:prstGeom prst="rect">
            <a:avLst/>
          </a:prstGeom>
          <a:noFill/>
        </p:spPr>
        <p:txBody>
          <a:bodyPr wrap="square" rtlCol="0">
            <a:spAutoFit/>
          </a:bodyPr>
          <a:lstStyle/>
          <a:p>
            <a:r>
              <a:rPr lang="zh-CN" sz="2000">
                <a:latin typeface="微软雅黑" panose="020B0503020204020204" charset="-122"/>
                <a:ea typeface="微软雅黑" panose="020B0503020204020204" charset="-122"/>
              </a:rPr>
              <a:t>二战后</a:t>
            </a:r>
            <a:endParaRPr lang="zh-CN" sz="2000">
              <a:latin typeface="微软雅黑" panose="020B0503020204020204" charset="-122"/>
              <a:ea typeface="微软雅黑" panose="020B0503020204020204" charset="-122"/>
            </a:endParaRPr>
          </a:p>
        </p:txBody>
      </p:sp>
      <p:sp>
        <p:nvSpPr>
          <p:cNvPr id="17" name="左大括号 16"/>
          <p:cNvSpPr/>
          <p:nvPr/>
        </p:nvSpPr>
        <p:spPr>
          <a:xfrm>
            <a:off x="8760460" y="718185"/>
            <a:ext cx="97155" cy="107505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nvSpPr>
        <p:spPr>
          <a:xfrm>
            <a:off x="8961394" y="631133"/>
            <a:ext cx="1495539" cy="398780"/>
          </a:xfrm>
          <a:prstGeom prst="rect">
            <a:avLst/>
          </a:prstGeom>
          <a:noFill/>
        </p:spPr>
        <p:txBody>
          <a:bodyPr wrap="square" rtlCol="0">
            <a:spAutoFit/>
          </a:bodyPr>
          <a:lstStyle/>
          <a:p>
            <a:r>
              <a:rPr lang="zh-CN" altLang="en-US" sz="2000">
                <a:latin typeface="微软雅黑" panose="020B0503020204020204" charset="-122"/>
                <a:ea typeface="微软雅黑" panose="020B0503020204020204" charset="-122"/>
              </a:rPr>
              <a:t>背景</a:t>
            </a:r>
            <a:endParaRPr lang="zh-CN" altLang="en-US" sz="2000">
              <a:latin typeface="微软雅黑" panose="020B0503020204020204" charset="-122"/>
              <a:ea typeface="微软雅黑" panose="020B0503020204020204" charset="-122"/>
            </a:endParaRPr>
          </a:p>
        </p:txBody>
      </p:sp>
      <p:sp>
        <p:nvSpPr>
          <p:cNvPr id="19" name="文本框 18"/>
          <p:cNvSpPr txBox="1"/>
          <p:nvPr/>
        </p:nvSpPr>
        <p:spPr>
          <a:xfrm>
            <a:off x="8961120" y="1094105"/>
            <a:ext cx="1861185" cy="398780"/>
          </a:xfrm>
          <a:prstGeom prst="rect">
            <a:avLst/>
          </a:prstGeom>
          <a:noFill/>
        </p:spPr>
        <p:txBody>
          <a:bodyPr wrap="square" rtlCol="0">
            <a:spAutoFit/>
          </a:bodyPr>
          <a:lstStyle/>
          <a:p>
            <a:r>
              <a:rPr lang="zh-CN" sz="2000">
                <a:latin typeface="微软雅黑" panose="020B0503020204020204" charset="-122"/>
                <a:ea typeface="微软雅黑" panose="020B0503020204020204" charset="-122"/>
              </a:rPr>
              <a:t>过程：英、法</a:t>
            </a:r>
            <a:endParaRPr lang="zh-CN" sz="2000">
              <a:latin typeface="微软雅黑" panose="020B0503020204020204" charset="-122"/>
              <a:ea typeface="微软雅黑" panose="020B0503020204020204" charset="-122"/>
            </a:endParaRPr>
          </a:p>
        </p:txBody>
      </p:sp>
      <p:sp>
        <p:nvSpPr>
          <p:cNvPr id="21" name="文本框 20"/>
          <p:cNvSpPr txBox="1"/>
          <p:nvPr/>
        </p:nvSpPr>
        <p:spPr>
          <a:xfrm>
            <a:off x="8961394" y="1552518"/>
            <a:ext cx="1495539" cy="398780"/>
          </a:xfrm>
          <a:prstGeom prst="rect">
            <a:avLst/>
          </a:prstGeom>
          <a:noFill/>
        </p:spPr>
        <p:txBody>
          <a:bodyPr wrap="square" rtlCol="0">
            <a:spAutoFit/>
          </a:bodyPr>
          <a:lstStyle/>
          <a:p>
            <a:r>
              <a:rPr lang="zh-CN" sz="2000">
                <a:latin typeface="微软雅黑" panose="020B0503020204020204" charset="-122"/>
                <a:ea typeface="微软雅黑" panose="020B0503020204020204" charset="-122"/>
              </a:rPr>
              <a:t>特点</a:t>
            </a:r>
            <a:endParaRPr lang="zh-CN" sz="2000">
              <a:latin typeface="微软雅黑" panose="020B0503020204020204" charset="-122"/>
              <a:ea typeface="微软雅黑" panose="020B0503020204020204" charset="-122"/>
            </a:endParaRPr>
          </a:p>
        </p:txBody>
      </p:sp>
      <p:sp>
        <p:nvSpPr>
          <p:cNvPr id="22" name="左大括号 21"/>
          <p:cNvSpPr/>
          <p:nvPr/>
        </p:nvSpPr>
        <p:spPr>
          <a:xfrm>
            <a:off x="8740775" y="2244725"/>
            <a:ext cx="108585" cy="111633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8954409" y="2075123"/>
            <a:ext cx="1495539" cy="398780"/>
          </a:xfrm>
          <a:prstGeom prst="rect">
            <a:avLst/>
          </a:prstGeom>
          <a:noFill/>
        </p:spPr>
        <p:txBody>
          <a:bodyPr wrap="square" rtlCol="0">
            <a:spAutoFit/>
          </a:bodyPr>
          <a:lstStyle/>
          <a:p>
            <a:r>
              <a:rPr lang="zh-CN" altLang="en-US" sz="2000">
                <a:latin typeface="微软雅黑" panose="020B0503020204020204" charset="-122"/>
                <a:ea typeface="微软雅黑" panose="020B0503020204020204" charset="-122"/>
              </a:rPr>
              <a:t>背景</a:t>
            </a:r>
            <a:endParaRPr lang="zh-CN" altLang="en-US" sz="2000">
              <a:latin typeface="微软雅黑" panose="020B0503020204020204" charset="-122"/>
              <a:ea typeface="微软雅黑" panose="020B0503020204020204" charset="-122"/>
            </a:endParaRPr>
          </a:p>
        </p:txBody>
      </p:sp>
      <p:sp>
        <p:nvSpPr>
          <p:cNvPr id="25" name="文本框 24"/>
          <p:cNvSpPr txBox="1"/>
          <p:nvPr/>
        </p:nvSpPr>
        <p:spPr>
          <a:xfrm>
            <a:off x="8962029" y="2473903"/>
            <a:ext cx="1495539" cy="398780"/>
          </a:xfrm>
          <a:prstGeom prst="rect">
            <a:avLst/>
          </a:prstGeom>
          <a:noFill/>
        </p:spPr>
        <p:txBody>
          <a:bodyPr wrap="square" rtlCol="0">
            <a:spAutoFit/>
          </a:bodyPr>
          <a:lstStyle/>
          <a:p>
            <a:r>
              <a:rPr lang="zh-CN" sz="2000">
                <a:latin typeface="微软雅黑" panose="020B0503020204020204" charset="-122"/>
                <a:ea typeface="微软雅黑" panose="020B0503020204020204" charset="-122"/>
              </a:rPr>
              <a:t>表现</a:t>
            </a:r>
            <a:endParaRPr lang="zh-CN" sz="2000">
              <a:latin typeface="微软雅黑" panose="020B0503020204020204" charset="-122"/>
              <a:ea typeface="微软雅黑" panose="020B0503020204020204" charset="-122"/>
            </a:endParaRPr>
          </a:p>
        </p:txBody>
      </p:sp>
      <p:sp>
        <p:nvSpPr>
          <p:cNvPr id="26" name="文本框 25"/>
          <p:cNvSpPr txBox="1"/>
          <p:nvPr/>
        </p:nvSpPr>
        <p:spPr>
          <a:xfrm>
            <a:off x="4558030" y="4122420"/>
            <a:ext cx="2161540" cy="460375"/>
          </a:xfrm>
          <a:prstGeom prst="rect">
            <a:avLst/>
          </a:prstGeom>
          <a:noFill/>
        </p:spPr>
        <p:txBody>
          <a:bodyPr wrap="square" rtlCol="0">
            <a:spAutoFit/>
          </a:bodyPr>
          <a:lstStyle/>
          <a:p>
            <a:r>
              <a:rPr lang="zh-CN" sz="2400" b="1">
                <a:solidFill>
                  <a:srgbClr val="1D41D5"/>
                </a:solidFill>
                <a:latin typeface="微软雅黑" panose="020B0503020204020204" charset="-122"/>
                <a:ea typeface="微软雅黑" panose="020B0503020204020204" charset="-122"/>
              </a:rPr>
              <a:t>国际法的形成</a:t>
            </a:r>
            <a:endParaRPr lang="zh-CN" sz="2400" b="1">
              <a:solidFill>
                <a:srgbClr val="1D41D5"/>
              </a:solidFill>
              <a:latin typeface="微软雅黑" panose="020B0503020204020204" charset="-122"/>
              <a:ea typeface="微软雅黑" panose="020B0503020204020204" charset="-122"/>
            </a:endParaRPr>
          </a:p>
        </p:txBody>
      </p:sp>
      <p:sp>
        <p:nvSpPr>
          <p:cNvPr id="27" name="左大括号 26"/>
          <p:cNvSpPr/>
          <p:nvPr/>
        </p:nvSpPr>
        <p:spPr>
          <a:xfrm>
            <a:off x="6638925" y="3954780"/>
            <a:ext cx="76200" cy="77914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4525645" y="5014595"/>
            <a:ext cx="6180455" cy="460375"/>
          </a:xfrm>
          <a:prstGeom prst="rect">
            <a:avLst/>
          </a:prstGeom>
          <a:noFill/>
        </p:spPr>
        <p:txBody>
          <a:bodyPr wrap="square" rtlCol="0">
            <a:spAutoFit/>
          </a:bodyPr>
          <a:lstStyle/>
          <a:p>
            <a:r>
              <a:rPr lang="zh-CN" sz="2400" b="1">
                <a:solidFill>
                  <a:srgbClr val="1D41D5"/>
                </a:solidFill>
                <a:latin typeface="微软雅黑" panose="020B0503020204020204" charset="-122"/>
                <a:ea typeface="微软雅黑" panose="020B0503020204020204" charset="-122"/>
              </a:rPr>
              <a:t>国际法的扩大：</a:t>
            </a:r>
            <a:r>
              <a:rPr lang="zh-CN" sz="2400">
                <a:solidFill>
                  <a:schemeClr val="tx1"/>
                </a:solidFill>
                <a:latin typeface="微软雅黑" panose="020B0503020204020204" charset="-122"/>
                <a:ea typeface="微软雅黑" panose="020B0503020204020204" charset="-122"/>
              </a:rPr>
              <a:t>外交制度的建立和发展</a:t>
            </a:r>
            <a:endParaRPr lang="zh-CN" sz="2400">
              <a:solidFill>
                <a:schemeClr val="tx1"/>
              </a:solidFill>
              <a:latin typeface="微软雅黑" panose="020B0503020204020204" charset="-122"/>
              <a:ea typeface="微软雅黑" panose="020B0503020204020204" charset="-122"/>
            </a:endParaRPr>
          </a:p>
        </p:txBody>
      </p:sp>
      <p:sp>
        <p:nvSpPr>
          <p:cNvPr id="20" name="文本框 19"/>
          <p:cNvSpPr txBox="1"/>
          <p:nvPr/>
        </p:nvSpPr>
        <p:spPr>
          <a:xfrm>
            <a:off x="8954409" y="2880303"/>
            <a:ext cx="1495539" cy="706755"/>
          </a:xfrm>
          <a:prstGeom prst="rect">
            <a:avLst/>
          </a:prstGeom>
          <a:noFill/>
        </p:spPr>
        <p:txBody>
          <a:bodyPr wrap="square" rtlCol="0">
            <a:spAutoFit/>
          </a:bodyPr>
          <a:lstStyle/>
          <a:p>
            <a:r>
              <a:rPr lang="zh-CN" sz="2000">
                <a:latin typeface="微软雅黑" panose="020B0503020204020204" charset="-122"/>
                <a:ea typeface="微软雅黑" panose="020B0503020204020204" charset="-122"/>
              </a:rPr>
              <a:t>特征</a:t>
            </a:r>
            <a:endParaRPr lang="zh-CN" sz="2000">
              <a:latin typeface="微软雅黑" panose="020B0503020204020204" charset="-122"/>
              <a:ea typeface="微软雅黑" panose="020B0503020204020204" charset="-122"/>
            </a:endParaRPr>
          </a:p>
          <a:p>
            <a:r>
              <a:rPr lang="zh-CN" sz="2000">
                <a:latin typeface="微软雅黑" panose="020B0503020204020204" charset="-122"/>
                <a:ea typeface="微软雅黑" panose="020B0503020204020204" charset="-122"/>
              </a:rPr>
              <a:t>影响</a:t>
            </a:r>
            <a:endParaRPr lang="zh-CN" sz="2000">
              <a:latin typeface="微软雅黑" panose="020B0503020204020204" charset="-122"/>
              <a:ea typeface="微软雅黑" panose="020B0503020204020204" charset="-122"/>
            </a:endParaRPr>
          </a:p>
        </p:txBody>
      </p:sp>
      <p:sp>
        <p:nvSpPr>
          <p:cNvPr id="15" name="文本框 14"/>
          <p:cNvSpPr txBox="1"/>
          <p:nvPr/>
        </p:nvSpPr>
        <p:spPr>
          <a:xfrm>
            <a:off x="6757670" y="3853815"/>
            <a:ext cx="4464050" cy="977265"/>
          </a:xfrm>
          <a:prstGeom prst="rect">
            <a:avLst/>
          </a:prstGeom>
          <a:noFill/>
        </p:spPr>
        <p:txBody>
          <a:bodyPr wrap="square" rtlCol="0" anchor="t">
            <a:spAutoFit/>
          </a:bodyPr>
          <a:p>
            <a:pPr>
              <a:lnSpc>
                <a:spcPct val="120000"/>
              </a:lnSpc>
            </a:pPr>
            <a:r>
              <a:rPr lang="zh-CN" altLang="en-US" sz="2400"/>
              <a:t>基础：1625《战争与和平法》</a:t>
            </a:r>
            <a:endParaRPr lang="zh-CN" altLang="en-US" sz="2400"/>
          </a:p>
          <a:p>
            <a:pPr>
              <a:lnSpc>
                <a:spcPct val="120000"/>
              </a:lnSpc>
            </a:pPr>
            <a:r>
              <a:rPr lang="zh-CN" altLang="en-US" sz="2400"/>
              <a:t>形成：1648《威斯特伐利亚和约》</a:t>
            </a:r>
            <a:endParaRPr lang="zh-CN" altLang="en-US" sz="2400"/>
          </a:p>
        </p:txBody>
      </p:sp>
      <p:sp>
        <p:nvSpPr>
          <p:cNvPr id="24" name="文本框 23"/>
          <p:cNvSpPr txBox="1"/>
          <p:nvPr/>
        </p:nvSpPr>
        <p:spPr>
          <a:xfrm>
            <a:off x="6705239" y="5639378"/>
            <a:ext cx="1495539"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一战后</a:t>
            </a:r>
            <a:endParaRPr lang="zh-CN" altLang="en-US" sz="2000">
              <a:latin typeface="微软雅黑" panose="020B0503020204020204" charset="-122"/>
              <a:ea typeface="微软雅黑" panose="020B0503020204020204" charset="-122"/>
            </a:endParaRPr>
          </a:p>
        </p:txBody>
      </p:sp>
      <p:sp>
        <p:nvSpPr>
          <p:cNvPr id="30" name="左大括号 29"/>
          <p:cNvSpPr/>
          <p:nvPr/>
        </p:nvSpPr>
        <p:spPr>
          <a:xfrm>
            <a:off x="6628765" y="5755640"/>
            <a:ext cx="76200" cy="77914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2"/>
          <p:cNvGrpSpPr/>
          <p:nvPr/>
        </p:nvGrpSpPr>
        <p:grpSpPr>
          <a:xfrm>
            <a:off x="614399" y="3804451"/>
            <a:ext cx="4040986" cy="2949609"/>
            <a:chOff x="954" y="1134"/>
            <a:chExt cx="6329" cy="6937"/>
          </a:xfrm>
        </p:grpSpPr>
        <p:pic>
          <p:nvPicPr>
            <p:cNvPr id="4" name="图片 3"/>
            <p:cNvPicPr>
              <a:picLocks noChangeAspect="1"/>
            </p:cNvPicPr>
            <p:nvPr/>
          </p:nvPicPr>
          <p:blipFill>
            <a:blip r:embed="rId1" cstate="print"/>
            <a:stretch>
              <a:fillRect/>
            </a:stretch>
          </p:blipFill>
          <p:spPr>
            <a:xfrm>
              <a:off x="1189" y="1134"/>
              <a:ext cx="5717" cy="3859"/>
            </a:xfrm>
            <a:prstGeom prst="rect">
              <a:avLst/>
            </a:prstGeom>
            <a:ln w="12700" cmpd="sng">
              <a:solidFill>
                <a:schemeClr val="accent1">
                  <a:shade val="50000"/>
                </a:schemeClr>
              </a:solidFill>
              <a:prstDash val="solid"/>
            </a:ln>
          </p:spPr>
        </p:pic>
        <p:sp>
          <p:nvSpPr>
            <p:cNvPr id="12" name="文本框 11"/>
            <p:cNvSpPr txBox="1"/>
            <p:nvPr/>
          </p:nvSpPr>
          <p:spPr>
            <a:xfrm>
              <a:off x="954" y="4993"/>
              <a:ext cx="6329" cy="3078"/>
            </a:xfrm>
            <a:prstGeom prst="rect">
              <a:avLst/>
            </a:prstGeom>
            <a:noFill/>
          </p:spPr>
          <p:txBody>
            <a:bodyPr wrap="square" rtlCol="0" anchor="t">
              <a:spAutoFit/>
            </a:bodyPr>
            <a:lstStyle/>
            <a:p>
              <a:pPr fontAlgn="auto">
                <a:lnSpc>
                  <a:spcPct val="110000"/>
                </a:lnSpc>
              </a:pPr>
              <a:r>
                <a:rPr lang="zh-CN" altLang="en-US" sz="2400" b="1" dirty="0" smtClean="0">
                  <a:latin typeface="楷体" panose="02010609060101010101" charset="-122"/>
                  <a:ea typeface="楷体" panose="02010609060101010101" charset="-122"/>
                  <a:cs typeface="宋体" panose="02010600030101010101" pitchFamily="2" charset="-122"/>
                </a:rPr>
                <a:t>1861年，清政府设总理各国事务衙门，在外交上逐步与国际接轨。</a:t>
              </a:r>
              <a:endParaRPr lang="zh-CN" altLang="en-US" sz="2400" b="1" dirty="0" smtClean="0">
                <a:latin typeface="楷体" panose="02010609060101010101" charset="-122"/>
                <a:ea typeface="楷体" panose="02010609060101010101" charset="-122"/>
                <a:cs typeface="宋体" panose="02010600030101010101" pitchFamily="2" charset="-122"/>
              </a:endParaRPr>
            </a:p>
          </p:txBody>
        </p:sp>
      </p:grpSp>
      <p:grpSp>
        <p:nvGrpSpPr>
          <p:cNvPr id="16" name="组合 15"/>
          <p:cNvGrpSpPr/>
          <p:nvPr/>
        </p:nvGrpSpPr>
        <p:grpSpPr>
          <a:xfrm>
            <a:off x="10224459" y="740701"/>
            <a:ext cx="1967541" cy="2660298"/>
            <a:chOff x="15173" y="4901"/>
            <a:chExt cx="3121" cy="4882"/>
          </a:xfrm>
        </p:grpSpPr>
        <p:pic>
          <p:nvPicPr>
            <p:cNvPr id="3" name="图片 2"/>
            <p:cNvPicPr>
              <a:picLocks noChangeAspect="1"/>
            </p:cNvPicPr>
            <p:nvPr/>
          </p:nvPicPr>
          <p:blipFill>
            <a:blip r:embed="rId2" cstate="print"/>
            <a:stretch>
              <a:fillRect/>
            </a:stretch>
          </p:blipFill>
          <p:spPr>
            <a:xfrm>
              <a:off x="15173" y="4901"/>
              <a:ext cx="3121" cy="4036"/>
            </a:xfrm>
            <a:prstGeom prst="ellipse">
              <a:avLst/>
            </a:prstGeom>
            <a:ln w="12700" cmpd="sng">
              <a:solidFill>
                <a:schemeClr val="accent1">
                  <a:shade val="50000"/>
                </a:schemeClr>
              </a:solidFill>
              <a:prstDash val="solid"/>
            </a:ln>
          </p:spPr>
        </p:pic>
        <p:sp>
          <p:nvSpPr>
            <p:cNvPr id="13" name="文本框 12"/>
            <p:cNvSpPr txBox="1"/>
            <p:nvPr/>
          </p:nvSpPr>
          <p:spPr>
            <a:xfrm>
              <a:off x="15688" y="8938"/>
              <a:ext cx="2211" cy="845"/>
            </a:xfrm>
            <a:prstGeom prst="rect">
              <a:avLst/>
            </a:prstGeom>
            <a:noFill/>
          </p:spPr>
          <p:txBody>
            <a:bodyPr wrap="square" rtlCol="0">
              <a:spAutoFit/>
            </a:bodyPr>
            <a:lstStyle/>
            <a:p>
              <a:pPr algn="ctr"/>
              <a:r>
                <a:rPr lang="zh-CN" altLang="en-US" sz="2400" b="1" dirty="0">
                  <a:latin typeface="楷体" panose="02010609060101010101" charset="-122"/>
                  <a:ea typeface="楷体" panose="02010609060101010101" charset="-122"/>
                </a:rPr>
                <a:t>丁韪良</a:t>
              </a:r>
              <a:endParaRPr lang="zh-CN" altLang="en-US" sz="2400" b="1" dirty="0">
                <a:latin typeface="宋体" panose="02010600030101010101" pitchFamily="2" charset="-122"/>
                <a:ea typeface="宋体" panose="02010600030101010101" pitchFamily="2" charset="-122"/>
              </a:endParaRPr>
            </a:p>
          </p:txBody>
        </p:sp>
      </p:grpSp>
      <p:sp>
        <p:nvSpPr>
          <p:cNvPr id="14" name="文本框 13"/>
          <p:cNvSpPr txBox="1"/>
          <p:nvPr/>
        </p:nvSpPr>
        <p:spPr>
          <a:xfrm>
            <a:off x="7632171" y="932723"/>
            <a:ext cx="2496277" cy="2526665"/>
          </a:xfrm>
          <a:prstGeom prst="rect">
            <a:avLst/>
          </a:prstGeom>
          <a:noFill/>
        </p:spPr>
        <p:txBody>
          <a:bodyPr wrap="square" lIns="91440" tIns="45720" rIns="91440" bIns="45720" rtlCol="0" anchor="t">
            <a:spAutoFit/>
          </a:bodyPr>
          <a:lstStyle/>
          <a:p>
            <a:pPr>
              <a:lnSpc>
                <a:spcPct val="110000"/>
              </a:lnSpc>
              <a:buClrTx/>
              <a:buSzTx/>
              <a:buFontTx/>
            </a:pPr>
            <a:r>
              <a:rPr lang="en-US" altLang="zh-CN" sz="2400" b="1" dirty="0" smtClean="0">
                <a:latin typeface="楷体" panose="02010609060101010101" charset="-122"/>
                <a:ea typeface="楷体" panose="02010609060101010101" charset="-122"/>
                <a:cs typeface="宋体" panose="02010600030101010101" pitchFamily="2" charset="-122"/>
              </a:rPr>
              <a:t>P69</a:t>
            </a:r>
            <a:endParaRPr lang="en-US" altLang="zh-CN" sz="2400" b="1" dirty="0" smtClean="0">
              <a:latin typeface="楷体" panose="02010609060101010101" charset="-122"/>
              <a:ea typeface="楷体" panose="02010609060101010101" charset="-122"/>
              <a:cs typeface="宋体" panose="02010600030101010101" pitchFamily="2" charset="-122"/>
            </a:endParaRPr>
          </a:p>
          <a:p>
            <a:pPr>
              <a:lnSpc>
                <a:spcPct val="110000"/>
              </a:lnSpc>
              <a:buClrTx/>
              <a:buSzTx/>
              <a:buFontTx/>
            </a:pPr>
            <a:r>
              <a:rPr lang="en-US" altLang="zh-CN" sz="2400" b="1" dirty="0" smtClean="0">
                <a:latin typeface="楷体" panose="02010609060101010101" charset="-122"/>
                <a:ea typeface="楷体" panose="02010609060101010101" charset="-122"/>
                <a:cs typeface="宋体" panose="02010600030101010101" pitchFamily="2" charset="-122"/>
              </a:rPr>
              <a:t>1864</a:t>
            </a:r>
            <a:r>
              <a:rPr lang="zh-CN" altLang="en-US" sz="2400" b="1" dirty="0" smtClean="0">
                <a:latin typeface="楷体" panose="02010609060101010101" charset="-122"/>
                <a:ea typeface="楷体" panose="02010609060101010101" charset="-122"/>
                <a:cs typeface="宋体" panose="02010600030101010101" pitchFamily="2" charset="-122"/>
              </a:rPr>
              <a:t>年，</a:t>
            </a:r>
            <a:r>
              <a:rPr lang="en-US" altLang="zh-CN" sz="2400" b="1" dirty="0" err="1" smtClean="0">
                <a:latin typeface="楷体" panose="02010609060101010101" charset="-122"/>
                <a:ea typeface="楷体" panose="02010609060101010101" charset="-122"/>
                <a:cs typeface="宋体" panose="02010600030101010101" pitchFamily="2" charset="-122"/>
              </a:rPr>
              <a:t>美国</a:t>
            </a:r>
            <a:r>
              <a:rPr lang="zh-CN" altLang="en-US" sz="2400" b="1" dirty="0" smtClean="0">
                <a:latin typeface="楷体" panose="02010609060101010101" charset="-122"/>
                <a:ea typeface="楷体" panose="02010609060101010101" charset="-122"/>
                <a:cs typeface="宋体" panose="02010600030101010101" pitchFamily="2" charset="-122"/>
              </a:rPr>
              <a:t>人</a:t>
            </a:r>
            <a:r>
              <a:rPr lang="en-US" altLang="zh-CN" sz="2400" b="1" dirty="0" err="1" smtClean="0">
                <a:latin typeface="楷体" panose="02010609060101010101" charset="-122"/>
                <a:ea typeface="楷体" panose="02010609060101010101" charset="-122"/>
                <a:cs typeface="宋体" panose="02010600030101010101" pitchFamily="2" charset="-122"/>
              </a:rPr>
              <a:t>丁韪良将</a:t>
            </a:r>
            <a:r>
              <a:rPr lang="en-US" altLang="zh-CN" sz="2400" b="1" dirty="0" err="1">
                <a:latin typeface="楷体" panose="02010609060101010101" charset="-122"/>
                <a:ea typeface="楷体" panose="02010609060101010101" charset="-122"/>
                <a:cs typeface="宋体" panose="02010600030101010101" pitchFamily="2" charset="-122"/>
              </a:rPr>
              <a:t>《国际法原理》一书翻译成中文，名为《万国公法</a:t>
            </a:r>
            <a:r>
              <a:rPr lang="en-US" altLang="zh-CN" sz="2400" b="1" dirty="0">
                <a:latin typeface="楷体" panose="02010609060101010101" charset="-122"/>
                <a:ea typeface="楷体" panose="02010609060101010101" charset="-122"/>
                <a:cs typeface="宋体" panose="02010600030101010101" pitchFamily="2" charset="-122"/>
              </a:rPr>
              <a:t>》</a:t>
            </a:r>
            <a:endParaRPr lang="en-US" altLang="zh-CN" sz="2400" b="1" dirty="0">
              <a:latin typeface="楷体" panose="02010609060101010101" charset="-122"/>
              <a:ea typeface="楷体" panose="02010609060101010101" charset="-122"/>
              <a:cs typeface="宋体" panose="02010600030101010101" pitchFamily="2" charset="-122"/>
            </a:endParaRPr>
          </a:p>
        </p:txBody>
      </p:sp>
      <p:sp>
        <p:nvSpPr>
          <p:cNvPr id="18" name="文本框 17"/>
          <p:cNvSpPr txBox="1"/>
          <p:nvPr/>
        </p:nvSpPr>
        <p:spPr>
          <a:xfrm>
            <a:off x="7714086" y="3948291"/>
            <a:ext cx="2496277" cy="2120900"/>
          </a:xfrm>
          <a:prstGeom prst="rect">
            <a:avLst/>
          </a:prstGeom>
          <a:noFill/>
        </p:spPr>
        <p:txBody>
          <a:bodyPr wrap="square" lIns="91440" tIns="45720" rIns="91440" bIns="45720" rtlCol="0" anchor="t">
            <a:spAutoFit/>
          </a:bodyPr>
          <a:lstStyle/>
          <a:p>
            <a:pPr fontAlgn="auto">
              <a:lnSpc>
                <a:spcPct val="110000"/>
              </a:lnSpc>
            </a:pPr>
            <a:r>
              <a:rPr lang="en-US" altLang="zh-CN" sz="2400" b="1" dirty="0">
                <a:latin typeface="Times New Roman" panose="02020603050405020304" charset="0"/>
                <a:ea typeface="宋体" panose="02010600030101010101" pitchFamily="2" charset="-122"/>
                <a:cs typeface="Times New Roman" panose="02020603050405020304" charset="0"/>
              </a:rPr>
              <a:t>1876</a:t>
            </a:r>
            <a:r>
              <a:rPr lang="en-US" altLang="zh-CN" sz="2400" b="1" dirty="0">
                <a:latin typeface="楷体" panose="02010609060101010101" charset="-122"/>
                <a:ea typeface="楷体" panose="02010609060101010101" charset="-122"/>
                <a:cs typeface="宋体" panose="02010600030101010101" pitchFamily="2" charset="-122"/>
              </a:rPr>
              <a:t>年，郭嵩焘率随员出使英国，在伦敦设立使馆</a:t>
            </a:r>
            <a:r>
              <a:rPr lang="en-US" altLang="zh-CN" sz="2400" b="1" dirty="0" smtClean="0">
                <a:latin typeface="楷体" panose="02010609060101010101" charset="-122"/>
                <a:ea typeface="楷体" panose="02010609060101010101" charset="-122"/>
                <a:cs typeface="宋体" panose="02010600030101010101" pitchFamily="2" charset="-122"/>
              </a:rPr>
              <a:t>，成为中国首位驻外使节。</a:t>
            </a:r>
            <a:endParaRPr lang="en-US" altLang="zh-CN" sz="2400" b="1" dirty="0" smtClean="0">
              <a:latin typeface="楷体" panose="02010609060101010101" charset="-122"/>
              <a:ea typeface="楷体" panose="02010609060101010101" charset="-122"/>
              <a:cs typeface="宋体" panose="02010600030101010101" pitchFamily="2" charset="-122"/>
            </a:endParaRPr>
          </a:p>
        </p:txBody>
      </p:sp>
      <p:grpSp>
        <p:nvGrpSpPr>
          <p:cNvPr id="19" name="组合 20"/>
          <p:cNvGrpSpPr/>
          <p:nvPr/>
        </p:nvGrpSpPr>
        <p:grpSpPr>
          <a:xfrm>
            <a:off x="10290175" y="3429000"/>
            <a:ext cx="1901825" cy="2973706"/>
            <a:chOff x="15604" y="858"/>
            <a:chExt cx="2995" cy="4683"/>
          </a:xfrm>
        </p:grpSpPr>
        <p:pic>
          <p:nvPicPr>
            <p:cNvPr id="17" name="图片 16"/>
            <p:cNvPicPr>
              <a:picLocks noChangeAspect="1"/>
            </p:cNvPicPr>
            <p:nvPr/>
          </p:nvPicPr>
          <p:blipFill>
            <a:blip r:embed="rId3" cstate="print"/>
            <a:stretch>
              <a:fillRect/>
            </a:stretch>
          </p:blipFill>
          <p:spPr>
            <a:xfrm>
              <a:off x="15604" y="858"/>
              <a:ext cx="2995" cy="3796"/>
            </a:xfrm>
            <a:prstGeom prst="ellipse">
              <a:avLst/>
            </a:prstGeom>
          </p:spPr>
        </p:pic>
        <p:sp>
          <p:nvSpPr>
            <p:cNvPr id="20" name="文本框 19"/>
            <p:cNvSpPr txBox="1"/>
            <p:nvPr/>
          </p:nvSpPr>
          <p:spPr>
            <a:xfrm>
              <a:off x="16010" y="4816"/>
              <a:ext cx="2122" cy="725"/>
            </a:xfrm>
            <a:prstGeom prst="rect">
              <a:avLst/>
            </a:prstGeom>
            <a:noFill/>
          </p:spPr>
          <p:txBody>
            <a:bodyPr wrap="square" rtlCol="0">
              <a:spAutoFit/>
            </a:bodyPr>
            <a:lstStyle/>
            <a:p>
              <a:pPr algn="ctr"/>
              <a:r>
                <a:rPr lang="zh-CN" altLang="en-US" sz="2400" b="1">
                  <a:latin typeface="楷体" panose="02010609060101010101" charset="-122"/>
                  <a:ea typeface="楷体" panose="02010609060101010101" charset="-122"/>
                </a:rPr>
                <a:t>郭嵩焘</a:t>
              </a:r>
              <a:endParaRPr lang="zh-CN" altLang="en-US" sz="2400" b="1">
                <a:latin typeface="楷体" panose="02010609060101010101" charset="-122"/>
                <a:ea typeface="楷体" panose="02010609060101010101" charset="-122"/>
              </a:endParaRPr>
            </a:p>
          </p:txBody>
        </p:sp>
      </p:grpSp>
      <p:sp>
        <p:nvSpPr>
          <p:cNvPr id="11" name="文本框 10"/>
          <p:cNvSpPr txBox="1"/>
          <p:nvPr/>
        </p:nvSpPr>
        <p:spPr>
          <a:xfrm>
            <a:off x="3407701" y="68627"/>
            <a:ext cx="5568619" cy="583565"/>
          </a:xfrm>
          <a:prstGeom prst="rect">
            <a:avLst/>
          </a:prstGeom>
          <a:noFill/>
        </p:spPr>
        <p:txBody>
          <a:bodyPr wrap="square" lIns="91440" tIns="45720" rIns="91440" bIns="45720" rtlCol="0">
            <a:spAutoFit/>
          </a:bodyPr>
          <a:lstStyle/>
          <a:p>
            <a:r>
              <a:rPr lang="zh-CN" altLang="en-US" sz="3200" b="1" dirty="0">
                <a:latin typeface="楷体" panose="02010609060101010101" charset="-122"/>
                <a:ea typeface="楷体" panose="02010609060101010101" charset="-122"/>
                <a:cs typeface="楷体" panose="02010609060101010101" charset="-122"/>
              </a:rPr>
              <a:t>近代中国与</a:t>
            </a:r>
            <a:r>
              <a:rPr lang="zh-CN" altLang="en-US" sz="3200" b="1" dirty="0" smtClean="0">
                <a:latin typeface="楷体" panose="02010609060101010101" charset="-122"/>
                <a:ea typeface="楷体" panose="02010609060101010101" charset="-122"/>
                <a:cs typeface="楷体" panose="02010609060101010101" charset="-122"/>
              </a:rPr>
              <a:t>国际法的“交往”</a:t>
            </a:r>
            <a:endParaRPr lang="zh-CN" altLang="en-US" sz="3200" b="1" dirty="0">
              <a:latin typeface="楷体" panose="02010609060101010101" charset="-122"/>
              <a:ea typeface="楷体" panose="02010609060101010101" charset="-122"/>
              <a:cs typeface="楷体" panose="02010609060101010101" charset="-122"/>
            </a:endParaRPr>
          </a:p>
        </p:txBody>
      </p:sp>
      <p:grpSp>
        <p:nvGrpSpPr>
          <p:cNvPr id="21" name="组合 20"/>
          <p:cNvGrpSpPr/>
          <p:nvPr/>
        </p:nvGrpSpPr>
        <p:grpSpPr>
          <a:xfrm>
            <a:off x="502118" y="740873"/>
            <a:ext cx="4214496" cy="2613658"/>
            <a:chOff x="714" y="3137"/>
            <a:chExt cx="6053" cy="6663"/>
          </a:xfrm>
        </p:grpSpPr>
        <p:pic>
          <p:nvPicPr>
            <p:cNvPr id="23" name="图片 22"/>
            <p:cNvPicPr>
              <a:picLocks noChangeAspect="1"/>
            </p:cNvPicPr>
            <p:nvPr/>
          </p:nvPicPr>
          <p:blipFill>
            <a:blip r:embed="rId4" cstate="print"/>
            <a:stretch>
              <a:fillRect/>
            </a:stretch>
          </p:blipFill>
          <p:spPr>
            <a:xfrm>
              <a:off x="1132" y="3137"/>
              <a:ext cx="5063" cy="4547"/>
            </a:xfrm>
            <a:prstGeom prst="rect">
              <a:avLst/>
            </a:prstGeom>
            <a:ln w="12700" cmpd="sng">
              <a:solidFill>
                <a:srgbClr val="0070C0"/>
              </a:solidFill>
              <a:prstDash val="solid"/>
            </a:ln>
          </p:spPr>
        </p:pic>
        <p:sp>
          <p:nvSpPr>
            <p:cNvPr id="27" name="文本框 23"/>
            <p:cNvSpPr txBox="1"/>
            <p:nvPr/>
          </p:nvSpPr>
          <p:spPr>
            <a:xfrm>
              <a:off x="714" y="7684"/>
              <a:ext cx="6053" cy="2116"/>
            </a:xfrm>
            <a:prstGeom prst="rect">
              <a:avLst/>
            </a:prstGeom>
            <a:noFill/>
          </p:spPr>
          <p:txBody>
            <a:bodyPr wrap="square" rtlCol="0">
              <a:spAutoFit/>
            </a:bodyPr>
            <a:lstStyle/>
            <a:p>
              <a:pPr algn="ctr">
                <a:buClrTx/>
                <a:buSzTx/>
                <a:buFontTx/>
              </a:pPr>
              <a:r>
                <a:rPr lang="en-US" altLang="zh-CN" sz="2400" b="1" dirty="0" smtClean="0">
                  <a:latin typeface="楷体" panose="02010609060101010101" charset="-122"/>
                  <a:ea typeface="楷体" panose="02010609060101010101" charset="-122"/>
                  <a:cs typeface="宋体" panose="02010600030101010101" pitchFamily="2" charset="-122"/>
                </a:rPr>
                <a:t>1793</a:t>
              </a:r>
              <a:r>
                <a:rPr lang="zh-CN" altLang="en-US" sz="2400" b="1" dirty="0" smtClean="0">
                  <a:latin typeface="楷体" panose="02010609060101010101" charset="-122"/>
                  <a:ea typeface="楷体" panose="02010609060101010101" charset="-122"/>
                  <a:cs typeface="宋体" panose="02010600030101010101" pitchFamily="2" charset="-122"/>
                </a:rPr>
                <a:t>年马嘎尔尼使华事件</a:t>
              </a:r>
              <a:endParaRPr lang="zh-CN" altLang="en-US" sz="2400" b="1" dirty="0" smtClean="0">
                <a:latin typeface="楷体" panose="02010609060101010101" charset="-122"/>
                <a:ea typeface="楷体" panose="02010609060101010101" charset="-122"/>
                <a:cs typeface="宋体" panose="02010600030101010101" pitchFamily="2" charset="-122"/>
              </a:endParaRPr>
            </a:p>
            <a:p>
              <a:pPr algn="ctr">
                <a:buClrTx/>
                <a:buSzTx/>
                <a:buFontTx/>
              </a:pPr>
              <a:r>
                <a:rPr lang="zh-CN" altLang="en-US" sz="2400" b="1" dirty="0" smtClean="0">
                  <a:latin typeface="楷体" panose="02010609060101010101" charset="-122"/>
                  <a:ea typeface="楷体" panose="02010609060101010101" charset="-122"/>
                  <a:cs typeface="宋体" panose="02010600030101010101" pitchFamily="2" charset="-122"/>
                </a:rPr>
                <a:t>坚守天下观而无世界观</a:t>
              </a:r>
              <a:endParaRPr lang="zh-CN" altLang="en-US" sz="2400" b="1" dirty="0" smtClean="0">
                <a:latin typeface="楷体" panose="02010609060101010101" charset="-122"/>
                <a:ea typeface="楷体" panose="02010609060101010101" charset="-122"/>
                <a:cs typeface="宋体" panose="02010600030101010101" pitchFamily="2" charset="-122"/>
              </a:endParaRPr>
            </a:p>
          </p:txBody>
        </p:sp>
      </p:grpSp>
      <p:sp>
        <p:nvSpPr>
          <p:cNvPr id="26" name="矩形 25"/>
          <p:cNvSpPr/>
          <p:nvPr/>
        </p:nvSpPr>
        <p:spPr>
          <a:xfrm>
            <a:off x="4655840" y="2564904"/>
            <a:ext cx="2688299" cy="1736090"/>
          </a:xfrm>
          <a:prstGeom prst="rect">
            <a:avLst/>
          </a:prstGeom>
          <a:solidFill>
            <a:schemeClr val="accent2"/>
          </a:solidFill>
        </p:spPr>
        <p:txBody>
          <a:bodyPr wrap="square">
            <a:spAutoFit/>
          </a:bodyPr>
          <a:lstStyle/>
          <a:p>
            <a:pPr algn="ctr" fontAlgn="auto"/>
            <a:r>
              <a:rPr lang="zh-CN" altLang="en-US" sz="2135" b="1" dirty="0" smtClean="0">
                <a:solidFill>
                  <a:schemeClr val="bg1"/>
                </a:solidFill>
                <a:latin typeface="楷体" panose="02010609060101010101" charset="-122"/>
                <a:ea typeface="楷体" panose="02010609060101010101" charset="-122"/>
              </a:rPr>
              <a:t>近代外交的尝试，正是中国蹒跚走向世界、融入世界的写照，反映了近代中国社会转型的艰难曲折。</a:t>
            </a:r>
            <a:endParaRPr lang="zh-CN" altLang="en-US" sz="2135" b="1" dirty="0" smtClean="0">
              <a:solidFill>
                <a:schemeClr val="bg1"/>
              </a:solidFill>
              <a:latin typeface="楷体" panose="02010609060101010101" charset="-122"/>
              <a:ea typeface="楷体" panose="02010609060101010101" charset="-122"/>
            </a:endParaRPr>
          </a:p>
        </p:txBody>
      </p:sp>
      <p:sp>
        <p:nvSpPr>
          <p:cNvPr id="14338" name="AutoShape 2" descr="https://img3.doubanio.com/view/note/l/public/p48275400.webp"/>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lstStyle/>
          <a:p>
            <a:endParaRPr lang="zh-CN" altLang="en-US" sz="2400"/>
          </a:p>
        </p:txBody>
      </p:sp>
      <p:sp>
        <p:nvSpPr>
          <p:cNvPr id="14340" name="AutoShape 4" descr="https://img3.doubanio.com/view/note/l/public/p48275400.webp"/>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lstStyle/>
          <a:p>
            <a:endParaRPr lang="zh-CN" altLang="en-US" sz="2400"/>
          </a:p>
        </p:txBody>
      </p:sp>
      <p:sp>
        <p:nvSpPr>
          <p:cNvPr id="14342" name="AutoShape 6" descr="https://img3.doubanio.com/view/note/l/public/p48275400.webp"/>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lstStyle/>
          <a:p>
            <a:endParaRPr lang="zh-CN" altLang="en-US" sz="2400"/>
          </a:p>
        </p:txBody>
      </p:sp>
      <p:sp>
        <p:nvSpPr>
          <p:cNvPr id="14344" name="AutoShape 8" descr="C:\Users\asus\Desktop\p48275400.webp"/>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lstStyle/>
          <a:p>
            <a:endParaRPr lang="zh-CN" altLang="en-US"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amond(in)">
                                      <p:cBhvr>
                                        <p:cTn id="2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2255" y="170180"/>
            <a:ext cx="2540000" cy="934085"/>
          </a:xfrm>
          <a:prstGeom prst="rect">
            <a:avLst/>
          </a:prstGeom>
          <a:noFill/>
        </p:spPr>
        <p:txBody>
          <a:bodyPr wrap="square" rtlCol="0" anchor="t">
            <a:spAutoFit/>
          </a:bodyPr>
          <a:p>
            <a:pPr algn="l">
              <a:lnSpc>
                <a:spcPct val="110000"/>
              </a:lnSpc>
              <a:buClrTx/>
              <a:buSzTx/>
              <a:buFontTx/>
            </a:pPr>
            <a:r>
              <a:rPr lang="zh-CN" altLang="en-US" sz="2800" b="1">
                <a:solidFill>
                  <a:schemeClr val="accent2"/>
                </a:solidFill>
              </a:rPr>
              <a:t>2.过程</a:t>
            </a:r>
            <a:endParaRPr lang="zh-CN" altLang="en-US" sz="2800" b="1">
              <a:solidFill>
                <a:schemeClr val="accent2"/>
              </a:solidFill>
            </a:endParaRPr>
          </a:p>
          <a:p>
            <a:r>
              <a:rPr lang="zh-CN" altLang="en-US" sz="2400" b="1"/>
              <a:t>（1）代表国家</a:t>
            </a:r>
            <a:endParaRPr lang="zh-CN" altLang="en-US" sz="2400" b="1"/>
          </a:p>
        </p:txBody>
      </p:sp>
      <p:grpSp>
        <p:nvGrpSpPr>
          <p:cNvPr id="5" name="组合 4"/>
          <p:cNvGrpSpPr/>
          <p:nvPr/>
        </p:nvGrpSpPr>
        <p:grpSpPr>
          <a:xfrm>
            <a:off x="386715" y="1109345"/>
            <a:ext cx="10634345" cy="2240280"/>
            <a:chOff x="609" y="1747"/>
            <a:chExt cx="16747" cy="3528"/>
          </a:xfrm>
        </p:grpSpPr>
        <p:grpSp>
          <p:nvGrpSpPr>
            <p:cNvPr id="11" name="组合 10"/>
            <p:cNvGrpSpPr/>
            <p:nvPr/>
          </p:nvGrpSpPr>
          <p:grpSpPr>
            <a:xfrm>
              <a:off x="812" y="1747"/>
              <a:ext cx="16545" cy="3528"/>
              <a:chOff x="788" y="1601"/>
              <a:chExt cx="16545" cy="3528"/>
            </a:xfrm>
          </p:grpSpPr>
          <p:grpSp>
            <p:nvGrpSpPr>
              <p:cNvPr id="24" name="组合 23"/>
              <p:cNvGrpSpPr/>
              <p:nvPr/>
            </p:nvGrpSpPr>
            <p:grpSpPr>
              <a:xfrm>
                <a:off x="1294" y="2034"/>
                <a:ext cx="16039" cy="3095"/>
                <a:chOff x="1279" y="2033"/>
                <a:chExt cx="16039" cy="3095"/>
              </a:xfrm>
            </p:grpSpPr>
            <p:grpSp>
              <p:nvGrpSpPr>
                <p:cNvPr id="22" name="组合 21"/>
                <p:cNvGrpSpPr/>
                <p:nvPr/>
              </p:nvGrpSpPr>
              <p:grpSpPr>
                <a:xfrm>
                  <a:off x="1279" y="2033"/>
                  <a:ext cx="3696" cy="3095"/>
                  <a:chOff x="11139" y="2300"/>
                  <a:chExt cx="3696" cy="3095"/>
                </a:xfrm>
              </p:grpSpPr>
              <p:sp>
                <p:nvSpPr>
                  <p:cNvPr id="20" name="椭圆 19"/>
                  <p:cNvSpPr/>
                  <p:nvPr/>
                </p:nvSpPr>
                <p:spPr>
                  <a:xfrm>
                    <a:off x="11285" y="2569"/>
                    <a:ext cx="3550" cy="2352"/>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rot="20880000">
                    <a:off x="11139" y="2300"/>
                    <a:ext cx="2425" cy="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3" name="直接连接符 22"/>
                <p:cNvCxnSpPr/>
                <p:nvPr/>
              </p:nvCxnSpPr>
              <p:spPr>
                <a:xfrm flipV="1">
                  <a:off x="4000" y="4500"/>
                  <a:ext cx="13318" cy="28"/>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5062" y="1601"/>
                <a:ext cx="12271" cy="3052"/>
              </a:xfrm>
              <a:prstGeom prst="rect">
                <a:avLst/>
              </a:prstGeom>
              <a:noFill/>
            </p:spPr>
            <p:txBody>
              <a:bodyPr wrap="square" rtlCol="0" anchor="t">
                <a:spAutoFit/>
              </a:bodyPr>
              <a:p>
                <a:pPr lvl="0" algn="l">
                  <a:lnSpc>
                    <a:spcPct val="150000"/>
                  </a:lnSpc>
                  <a:buClrTx/>
                  <a:buSzTx/>
                  <a:buFontTx/>
                </a:pPr>
                <a:r>
                  <a:rPr lang="zh-CN" altLang="en-US" sz="2000" b="1">
                    <a:latin typeface="楷体" panose="02010609060101010101" charset="-122"/>
                    <a:ea typeface="楷体" panose="02010609060101010101" charset="-122"/>
                    <a:cs typeface="楷体" panose="02010609060101010101" charset="-122"/>
                    <a:sym typeface="+mn-ea"/>
                  </a:rPr>
                  <a:t>英王亨利八世因离婚案与罗马教廷闹翻，在议会的支持下，他宣布脱离教皇管辖。</a:t>
                </a:r>
                <a:r>
                  <a:rPr lang="zh-CN" altLang="en-US" sz="2000" b="1">
                    <a:latin typeface="微软雅黑" panose="020B0503020204020204" charset="-122"/>
                    <a:ea typeface="微软雅黑" panose="020B0503020204020204" charset="-122"/>
                    <a:cs typeface="微软雅黑" panose="020B0503020204020204" charset="-122"/>
                    <a:sym typeface="+mn-ea"/>
                  </a:rPr>
                  <a:t>1534年,英国颁布《至尊法案》</a:t>
                </a:r>
                <a:r>
                  <a:rPr lang="zh-CN" altLang="en-US" sz="2000" b="1">
                    <a:latin typeface="楷体" panose="02010609060101010101" charset="-122"/>
                    <a:ea typeface="楷体" panose="02010609060101010101" charset="-122"/>
                    <a:cs typeface="楷体" panose="02010609060101010101" charset="-122"/>
                    <a:sym typeface="+mn-ea"/>
                  </a:rPr>
                  <a:t>，规定国王是英国教会的首脑，建立民族教会</a:t>
                </a:r>
                <a:r>
                  <a:rPr lang="zh-CN" altLang="en-US"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英国国教。至此，摆脱罗马教廷的控制，王权与教权合一，建立起国王的专制统治。</a:t>
                </a:r>
                <a:endParaRPr lang="zh-CN" altLang="en-US" sz="2000" b="1">
                  <a:latin typeface="楷体" panose="02010609060101010101" charset="-122"/>
                  <a:ea typeface="楷体" panose="02010609060101010101" charset="-122"/>
                  <a:cs typeface="楷体" panose="02010609060101010101" charset="-122"/>
                  <a:sym typeface="+mn-ea"/>
                </a:endParaRPr>
              </a:p>
            </p:txBody>
          </p:sp>
          <p:pic>
            <p:nvPicPr>
              <p:cNvPr id="14" name="图片 13"/>
              <p:cNvPicPr>
                <a:picLocks noChangeAspect="1"/>
              </p:cNvPicPr>
              <p:nvPr/>
            </p:nvPicPr>
            <p:blipFill>
              <a:blip r:embed="rId1"/>
              <a:srcRect b="24015"/>
              <a:stretch>
                <a:fillRect/>
              </a:stretch>
            </p:blipFill>
            <p:spPr>
              <a:xfrm>
                <a:off x="788" y="1883"/>
                <a:ext cx="3438" cy="2198"/>
              </a:xfrm>
              <a:prstGeom prst="ellipse">
                <a:avLst/>
              </a:prstGeom>
              <a:ln w="12700" cmpd="sng">
                <a:solidFill>
                  <a:schemeClr val="accent1">
                    <a:shade val="50000"/>
                  </a:schemeClr>
                </a:solidFill>
                <a:prstDash val="solid"/>
              </a:ln>
              <a:effectLst>
                <a:innerShdw blurRad="63500" dist="76200" dir="8100000">
                  <a:prstClr val="black">
                    <a:alpha val="50000"/>
                  </a:prstClr>
                </a:innerShdw>
              </a:effectLst>
            </p:spPr>
          </p:pic>
        </p:grpSp>
        <p:sp>
          <p:nvSpPr>
            <p:cNvPr id="6" name="文本框 5"/>
            <p:cNvSpPr txBox="1"/>
            <p:nvPr/>
          </p:nvSpPr>
          <p:spPr>
            <a:xfrm>
              <a:off x="609" y="4221"/>
              <a:ext cx="3640" cy="1016"/>
            </a:xfrm>
            <a:prstGeom prst="rect">
              <a:avLst/>
            </a:prstGeom>
            <a:noFill/>
          </p:spPr>
          <p:txBody>
            <a:bodyPr wrap="square" rtlCol="0" anchor="t">
              <a:spAutoFit/>
            </a:bodyPr>
            <a:p>
              <a:r>
                <a:rPr lang="zh-CN" altLang="en-US" b="1">
                  <a:latin typeface="楷体" panose="02010609060101010101" charset="-122"/>
                  <a:ea typeface="楷体" panose="02010609060101010101" charset="-122"/>
                  <a:cs typeface="楷体" panose="02010609060101010101" charset="-122"/>
                  <a:sym typeface="+mn-ea"/>
                </a:rPr>
                <a:t>亨利八世(1491年6月28日-1547年1月28日)</a:t>
              </a:r>
              <a:endParaRPr lang="zh-CN" altLang="en-US" b="1">
                <a:latin typeface="楷体" panose="02010609060101010101" charset="-122"/>
                <a:ea typeface="楷体" panose="02010609060101010101" charset="-122"/>
                <a:cs typeface="楷体" panose="02010609060101010101" charset="-122"/>
                <a:sym typeface="+mn-ea"/>
              </a:endParaRPr>
            </a:p>
          </p:txBody>
        </p:sp>
      </p:grpSp>
      <p:grpSp>
        <p:nvGrpSpPr>
          <p:cNvPr id="10" name="组合 9"/>
          <p:cNvGrpSpPr/>
          <p:nvPr/>
        </p:nvGrpSpPr>
        <p:grpSpPr>
          <a:xfrm>
            <a:off x="243840" y="3488690"/>
            <a:ext cx="11384280" cy="2526665"/>
            <a:chOff x="384" y="5494"/>
            <a:chExt cx="17928" cy="3979"/>
          </a:xfrm>
        </p:grpSpPr>
        <p:pic>
          <p:nvPicPr>
            <p:cNvPr id="15" name="图片 14"/>
            <p:cNvPicPr>
              <a:picLocks noChangeAspect="1"/>
            </p:cNvPicPr>
            <p:nvPr/>
          </p:nvPicPr>
          <p:blipFill>
            <a:blip r:embed="rId2"/>
            <a:stretch>
              <a:fillRect/>
            </a:stretch>
          </p:blipFill>
          <p:spPr>
            <a:xfrm>
              <a:off x="651" y="5494"/>
              <a:ext cx="3713" cy="2806"/>
            </a:xfrm>
            <a:prstGeom prst="ellipse">
              <a:avLst/>
            </a:prstGeom>
            <a:effectLst>
              <a:innerShdw blurRad="63500" dist="50800" dir="8100000">
                <a:prstClr val="black">
                  <a:alpha val="50000"/>
                </a:prstClr>
              </a:innerShdw>
            </a:effectLst>
          </p:spPr>
        </p:pic>
        <p:grpSp>
          <p:nvGrpSpPr>
            <p:cNvPr id="9" name="组合 8"/>
            <p:cNvGrpSpPr/>
            <p:nvPr/>
          </p:nvGrpSpPr>
          <p:grpSpPr>
            <a:xfrm>
              <a:off x="384" y="5494"/>
              <a:ext cx="17928" cy="3979"/>
              <a:chOff x="384" y="5494"/>
              <a:chExt cx="17928" cy="3979"/>
            </a:xfrm>
          </p:grpSpPr>
          <p:sp>
            <p:nvSpPr>
              <p:cNvPr id="7" name="文本框 6"/>
              <p:cNvSpPr txBox="1"/>
              <p:nvPr/>
            </p:nvSpPr>
            <p:spPr>
              <a:xfrm>
                <a:off x="4364" y="5651"/>
                <a:ext cx="13948" cy="2325"/>
              </a:xfrm>
              <a:prstGeom prst="rect">
                <a:avLst/>
              </a:prstGeom>
              <a:noFill/>
            </p:spPr>
            <p:txBody>
              <a:bodyPr wrap="square" rtlCol="0" anchor="t">
                <a:spAutoFit/>
              </a:bodyPr>
              <a:p>
                <a:pPr fontAlgn="auto">
                  <a:lnSpc>
                    <a:spcPct val="150000"/>
                  </a:lnSpc>
                </a:pPr>
                <a:r>
                  <a:rPr lang="zh-CN" altLang="en-US" sz="2000" b="1">
                    <a:latin typeface="楷体" panose="02010609060101010101" charset="-122"/>
                    <a:ea typeface="楷体" panose="02010609060101010101" charset="-122"/>
                    <a:cs typeface="楷体" panose="02010609060101010101" charset="-122"/>
                    <a:sym typeface="+mn-ea"/>
                  </a:rPr>
                  <a:t>严厉镇压</a:t>
                </a:r>
                <a:r>
                  <a:rPr lang="zh-CN" altLang="en-US" sz="2000" b="1">
                    <a:latin typeface="楷体" panose="02010609060101010101" charset="-122"/>
                    <a:ea typeface="楷体" panose="02010609060101010101" charset="-122"/>
                    <a:cs typeface="楷体" panose="02010609060101010101" charset="-122"/>
                  </a:rPr>
                  <a:t>反叛贵族;建造凡尔赛宫，把各地大贵族宣召进宫，侍奉王室。向各省派驻"司法、警察和财政监督官"，把各省军队的调度权控制在中央手里；要求全体臣民一律信奉天主教；推行重商主义。</a:t>
                </a:r>
                <a:endParaRPr lang="zh-CN" altLang="en-US" sz="2000" b="1">
                  <a:latin typeface="楷体" panose="02010609060101010101" charset="-122"/>
                  <a:ea typeface="楷体" panose="02010609060101010101" charset="-122"/>
                  <a:cs typeface="楷体" panose="02010609060101010101" charset="-122"/>
                </a:endParaRPr>
              </a:p>
            </p:txBody>
          </p:sp>
          <p:grpSp>
            <p:nvGrpSpPr>
              <p:cNvPr id="25" name="组合 24"/>
              <p:cNvGrpSpPr/>
              <p:nvPr/>
            </p:nvGrpSpPr>
            <p:grpSpPr>
              <a:xfrm>
                <a:off x="686" y="5494"/>
                <a:ext cx="16816" cy="2805"/>
                <a:chOff x="1425" y="1941"/>
                <a:chExt cx="15894" cy="2713"/>
              </a:xfrm>
            </p:grpSpPr>
            <p:sp>
              <p:nvSpPr>
                <p:cNvPr id="27" name="椭圆 26"/>
                <p:cNvSpPr/>
                <p:nvPr/>
              </p:nvSpPr>
              <p:spPr>
                <a:xfrm>
                  <a:off x="1425" y="1941"/>
                  <a:ext cx="3475" cy="271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9" name="直接连接符 28"/>
                <p:cNvCxnSpPr/>
                <p:nvPr/>
              </p:nvCxnSpPr>
              <p:spPr>
                <a:xfrm flipV="1">
                  <a:off x="3719" y="4610"/>
                  <a:ext cx="13600" cy="23"/>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384" y="8457"/>
                <a:ext cx="4701" cy="1016"/>
              </a:xfrm>
              <a:prstGeom prst="rect">
                <a:avLst/>
              </a:prstGeom>
              <a:noFill/>
            </p:spPr>
            <p:txBody>
              <a:bodyPr wrap="square" rtlCol="0" anchor="t">
                <a:spAutoFit/>
              </a:bodyPr>
              <a:p>
                <a:pPr algn="ctr">
                  <a:buClrTx/>
                  <a:buSzTx/>
                  <a:buFontTx/>
                </a:pPr>
                <a:r>
                  <a:rPr lang="zh-CN" altLang="en-US" b="1">
                    <a:latin typeface="楷体" panose="02010609060101010101" charset="-122"/>
                    <a:ea typeface="楷体" panose="02010609060101010101" charset="-122"/>
                    <a:sym typeface="+mn-ea"/>
                  </a:rPr>
                  <a:t>法王路易十四（</a:t>
                </a:r>
                <a:r>
                  <a:rPr lang="zh-CN" altLang="en-US">
                    <a:latin typeface="楷体" panose="02010609060101010101" charset="-122"/>
                    <a:ea typeface="楷体" panose="02010609060101010101" charset="-122"/>
                    <a:cs typeface="楷体" panose="02010609060101010101" charset="-122"/>
                    <a:sym typeface="+mn-ea"/>
                  </a:rPr>
                  <a:t>1638年9月5日-1715年9月1日)</a:t>
                </a:r>
                <a:endParaRPr lang="zh-CN" altLang="en-US"/>
              </a:p>
            </p:txBody>
          </p:sp>
        </p:grpSp>
      </p:grpSp>
      <p:sp>
        <p:nvSpPr>
          <p:cNvPr id="16" name="文本框 15"/>
          <p:cNvSpPr txBox="1"/>
          <p:nvPr/>
        </p:nvSpPr>
        <p:spPr>
          <a:xfrm>
            <a:off x="3308350" y="3101975"/>
            <a:ext cx="2926080" cy="460375"/>
          </a:xfrm>
          <a:prstGeom prst="rect">
            <a:avLst/>
          </a:prstGeom>
          <a:solidFill>
            <a:schemeClr val="accent2">
              <a:lumMod val="20000"/>
              <a:lumOff val="80000"/>
            </a:schemeClr>
          </a:solidFill>
          <a:ln>
            <a:solidFill>
              <a:srgbClr val="FF0000"/>
            </a:solidFill>
          </a:ln>
        </p:spPr>
        <p:txBody>
          <a:bodyPr wrap="none" rtlCol="0" anchor="t">
            <a:spAutoFit/>
          </a:bodyPr>
          <a:p>
            <a:pPr algn="ctr"/>
            <a:r>
              <a:rPr sz="2400">
                <a:latin typeface="微软雅黑" panose="020B0503020204020204" charset="-122"/>
                <a:ea typeface="微软雅黑" panose="020B0503020204020204" charset="-122"/>
                <a:cs typeface="微软雅黑" panose="020B0503020204020204" charset="-122"/>
                <a:sym typeface="+mn-ea"/>
              </a:rPr>
              <a:t>②</a:t>
            </a:r>
            <a:r>
              <a:rPr lang="zh-CN" sz="2400">
                <a:latin typeface="微软雅黑" panose="020B0503020204020204" charset="-122"/>
                <a:ea typeface="微软雅黑" panose="020B0503020204020204" charset="-122"/>
                <a:cs typeface="微软雅黑" panose="020B0503020204020204" charset="-122"/>
                <a:sym typeface="+mn-ea"/>
              </a:rPr>
              <a:t>法国王权达到顶峰</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3223260" y="626110"/>
            <a:ext cx="3535680" cy="460375"/>
          </a:xfrm>
          <a:prstGeom prst="rect">
            <a:avLst/>
          </a:prstGeom>
          <a:solidFill>
            <a:schemeClr val="accent2">
              <a:lumMod val="20000"/>
              <a:lumOff val="80000"/>
            </a:schemeClr>
          </a:solidFill>
          <a:ln>
            <a:solidFill>
              <a:srgbClr val="FF0000"/>
            </a:solidFill>
          </a:ln>
        </p:spPr>
        <p:txBody>
          <a:bodyPr wrap="none" rtlCol="0" anchor="t">
            <a:spAutoFit/>
          </a:bodyPr>
          <a:p>
            <a:pPr algn="ctr"/>
            <a:r>
              <a:rPr sz="2400">
                <a:latin typeface="微软雅黑" panose="020B0503020204020204" charset="-122"/>
                <a:ea typeface="微软雅黑" panose="020B0503020204020204" charset="-122"/>
                <a:cs typeface="微软雅黑" panose="020B0503020204020204" charset="-122"/>
                <a:sym typeface="+mn-ea"/>
              </a:rPr>
              <a:t>①</a:t>
            </a:r>
            <a:r>
              <a:rPr lang="zh-CN" sz="2400">
                <a:latin typeface="微软雅黑" panose="020B0503020204020204" charset="-122"/>
                <a:ea typeface="微软雅黑" panose="020B0503020204020204" charset="-122"/>
                <a:cs typeface="微软雅黑" panose="020B0503020204020204" charset="-122"/>
                <a:sym typeface="+mn-ea"/>
              </a:rPr>
              <a:t>英国王权专制统治建立</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nvSpPr>
        <p:spPr>
          <a:xfrm>
            <a:off x="386715" y="5913755"/>
            <a:ext cx="8208645" cy="460375"/>
          </a:xfrm>
          <a:prstGeom prst="rect">
            <a:avLst/>
          </a:prstGeom>
          <a:noFill/>
        </p:spPr>
        <p:txBody>
          <a:bodyPr wrap="square" rtlCol="0" anchor="t">
            <a:spAutoFit/>
          </a:bodyPr>
          <a:p>
            <a:r>
              <a:rPr lang="zh-CN" altLang="en-US" sz="2400" b="1"/>
              <a:t>（2）扩展：</a:t>
            </a:r>
            <a:r>
              <a:rPr lang="zh-CN" altLang="en-US" sz="2400"/>
              <a:t>欧洲国家纷纷成为专制王权国家。</a:t>
            </a:r>
            <a:endParaRPr lang="zh-CN" altLang="en-US"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55"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0.70"/>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6" grpId="0" bldLvl="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2725" y="107950"/>
            <a:ext cx="2540000" cy="521970"/>
          </a:xfrm>
          <a:prstGeom prst="rect">
            <a:avLst/>
          </a:prstGeom>
          <a:noFill/>
        </p:spPr>
        <p:txBody>
          <a:bodyPr wrap="square" rtlCol="0" anchor="t">
            <a:spAutoFit/>
          </a:bodyPr>
          <a:p>
            <a:r>
              <a:rPr lang="zh-CN" altLang="en-US" sz="2800" b="1">
                <a:solidFill>
                  <a:schemeClr val="accent2"/>
                </a:solidFill>
              </a:rPr>
              <a:t>3.特征</a:t>
            </a:r>
            <a:endParaRPr lang="zh-CN" altLang="en-US" sz="2800" b="1">
              <a:solidFill>
                <a:schemeClr val="accent2"/>
              </a:solidFill>
            </a:endParaRPr>
          </a:p>
        </p:txBody>
      </p:sp>
      <p:sp>
        <p:nvSpPr>
          <p:cNvPr id="21" name="文本框 20"/>
          <p:cNvSpPr txBox="1"/>
          <p:nvPr/>
        </p:nvSpPr>
        <p:spPr>
          <a:xfrm>
            <a:off x="423545" y="782320"/>
            <a:ext cx="11442700" cy="1568450"/>
          </a:xfrm>
          <a:prstGeom prst="rect">
            <a:avLst/>
          </a:prstGeom>
          <a:noFill/>
          <a:ln>
            <a:solidFill>
              <a:schemeClr val="accent2"/>
            </a:solidFill>
          </a:ln>
        </p:spPr>
        <p:txBody>
          <a:bodyPr wrap="square" rtlCol="0">
            <a:spAutoFit/>
          </a:bodyPr>
          <a:p>
            <a:pPr indent="0">
              <a:buClr>
                <a:srgbClr val="52877D"/>
              </a:buClr>
              <a:buFont typeface="Wingdings" panose="05000000000000000000" charset="0"/>
              <a:buNone/>
            </a:pPr>
            <a:r>
              <a:rPr lang="zh-CN" altLang="en-US" sz="2400" b="1">
                <a:latin typeface="楷体" panose="02010609060101010101" charset="-122"/>
                <a:ea typeface="楷体" panose="02010609060101010101" charset="-122"/>
                <a:cs typeface="楷体" panose="02010609060101010101" charset="-122"/>
              </a:rPr>
              <a:t>朕乃君主，故可以为所欲为。</a:t>
            </a:r>
            <a:r>
              <a:rPr lang="en-US" altLang="zh-CN" sz="2400" b="1">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（普鲁士）腓特烈</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威廉一世</a:t>
            </a:r>
            <a:endParaRPr lang="zh-CN" altLang="en-US" sz="2400">
              <a:latin typeface="楷体" panose="02010609060101010101" charset="-122"/>
              <a:ea typeface="楷体" panose="02010609060101010101" charset="-122"/>
              <a:cs typeface="楷体" panose="02010609060101010101" charset="-122"/>
            </a:endParaRPr>
          </a:p>
          <a:p>
            <a:pPr indent="0">
              <a:buClr>
                <a:srgbClr val="52877D"/>
              </a:buClr>
              <a:buFont typeface="Wingdings" panose="05000000000000000000" charset="0"/>
              <a:buNone/>
            </a:pPr>
            <a:r>
              <a:rPr lang="zh-CN" altLang="en-US" sz="2400" b="1">
                <a:latin typeface="楷体" panose="02010609060101010101" charset="-122"/>
                <a:ea typeface="楷体" panose="02010609060101010101" charset="-122"/>
                <a:cs typeface="楷体" panose="02010609060101010101" charset="-122"/>
                <a:sym typeface="+mn-ea"/>
              </a:rPr>
              <a:t>路易十四（</a:t>
            </a:r>
            <a:r>
              <a:rPr lang="en-US" altLang="zh-CN" sz="2400" b="1">
                <a:latin typeface="楷体" panose="02010609060101010101" charset="-122"/>
                <a:ea typeface="楷体" panose="02010609060101010101" charset="-122"/>
                <a:cs typeface="楷体" panose="02010609060101010101" charset="-122"/>
                <a:sym typeface="+mn-ea"/>
              </a:rPr>
              <a:t>1643—1715</a:t>
            </a:r>
            <a:r>
              <a:rPr lang="zh-CN" altLang="en-US" sz="2400" b="1">
                <a:latin typeface="楷体" panose="02010609060101010101" charset="-122"/>
                <a:ea typeface="楷体" panose="02010609060101010101" charset="-122"/>
                <a:cs typeface="楷体" panose="02010609060101010101" charset="-122"/>
                <a:sym typeface="+mn-ea"/>
              </a:rPr>
              <a:t>）宣称</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朕即国家</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，一人独揽全部国家大权，并且把王权神圣化，给自己冠以</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太阳王</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的称号。</a:t>
            </a:r>
            <a:endParaRPr lang="zh-CN" altLang="en-US" sz="2400" b="1">
              <a:latin typeface="楷体" panose="02010609060101010101" charset="-122"/>
              <a:ea typeface="楷体" panose="02010609060101010101" charset="-122"/>
              <a:cs typeface="楷体" panose="02010609060101010101" charset="-122"/>
            </a:endParaRPr>
          </a:p>
          <a:p>
            <a:pPr algn="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齐世荣《世界史》近代卷</a:t>
            </a:r>
            <a:endParaRPr lang="zh-CN" altLang="en-US" sz="24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522095" y="169545"/>
            <a:ext cx="2011680" cy="460375"/>
          </a:xfrm>
          <a:prstGeom prst="rect">
            <a:avLst/>
          </a:prstGeom>
          <a:solidFill>
            <a:schemeClr val="accent2">
              <a:lumMod val="20000"/>
              <a:lumOff val="80000"/>
            </a:schemeClr>
          </a:solidFill>
          <a:ln>
            <a:noFill/>
          </a:ln>
        </p:spPr>
        <p:txBody>
          <a:bodyPr wrap="none" rtlCol="0" anchor="t">
            <a:spAutoFit/>
          </a:bodyPr>
          <a:p>
            <a:pPr lvl="0" algn="ctr">
              <a:buClrTx/>
              <a:buSzTx/>
              <a:buFontTx/>
            </a:pPr>
            <a:r>
              <a:rPr sz="2400">
                <a:latin typeface="微软雅黑" panose="020B0503020204020204" charset="-122"/>
                <a:ea typeface="微软雅黑" panose="020B0503020204020204" charset="-122"/>
                <a:cs typeface="微软雅黑" panose="020B0503020204020204" charset="-122"/>
                <a:sym typeface="+mn-ea"/>
              </a:rPr>
              <a:t>①国王即国家</a:t>
            </a:r>
            <a:endParaRPr sz="24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422910" y="2350770"/>
            <a:ext cx="11443335" cy="2306955"/>
          </a:xfrm>
          <a:prstGeom prst="rect">
            <a:avLst/>
          </a:prstGeom>
          <a:noFill/>
          <a:ln w="9525" cmpd="sng">
            <a:solidFill>
              <a:schemeClr val="accent2"/>
            </a:solidFill>
            <a:prstDash val="solid"/>
          </a:ln>
        </p:spPr>
        <p:txBody>
          <a:bodyPr wrap="square" rtlCol="0" anchor="t">
            <a:spAutoFit/>
          </a:bodyPr>
          <a:p>
            <a:r>
              <a:rPr lang="zh-CN" altLang="en-US" sz="2400" b="1">
                <a:latin typeface="楷体" panose="02010609060101010101" charset="-122"/>
                <a:ea typeface="楷体" panose="02010609060101010101" charset="-122"/>
                <a:cs typeface="楷体" panose="02010609060101010101" charset="-122"/>
              </a:rPr>
              <a:t>腓特烈三世（1439-1493）1439年被选为德意志国王，是德意志最后一个由教皇加冕的皇帝。</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1477年，其子马克西米连和与勃艮第公爵大胆查理的女儿玛丽</a:t>
            </a:r>
            <a:r>
              <a:rPr lang="zh-CN" altLang="en-US" sz="2400" b="1">
                <a:solidFill>
                  <a:schemeClr val="accent2"/>
                </a:solidFill>
                <a:latin typeface="楷体" panose="02010609060101010101" charset="-122"/>
                <a:ea typeface="楷体" panose="02010609060101010101" charset="-122"/>
                <a:cs typeface="楷体" panose="02010609060101010101" charset="-122"/>
              </a:rPr>
              <a:t>结婚</a:t>
            </a:r>
            <a:r>
              <a:rPr lang="zh-CN" altLang="en-US" sz="2400" b="1">
                <a:latin typeface="楷体" panose="02010609060101010101" charset="-122"/>
                <a:ea typeface="楷体" panose="02010609060101010101" charset="-122"/>
                <a:cs typeface="楷体" panose="02010609060101010101" charset="-122"/>
              </a:rPr>
              <a:t>，奥地利由此获取了</a:t>
            </a:r>
            <a:r>
              <a:rPr lang="zh-CN" altLang="en-US" sz="2400" b="1">
                <a:solidFill>
                  <a:schemeClr val="accent2"/>
                </a:solidFill>
                <a:latin typeface="楷体" panose="02010609060101010101" charset="-122"/>
                <a:ea typeface="楷体" panose="02010609060101010101" charset="-122"/>
                <a:cs typeface="楷体" panose="02010609060101010101" charset="-122"/>
              </a:rPr>
              <a:t>勃艮第在尼德兰的大片领地</a:t>
            </a:r>
            <a:r>
              <a:rPr lang="zh-CN" altLang="en-US" sz="2400" b="1">
                <a:latin typeface="楷体" panose="02010609060101010101" charset="-122"/>
                <a:ea typeface="楷体" panose="02010609060101010101" charset="-122"/>
                <a:cs typeface="楷体" panose="02010609060101010101" charset="-122"/>
              </a:rPr>
              <a:t>，一举成为欧洲强国，哈布斯堡王朝此后通过联姻几乎统一了整个西欧，由此诞生了一句名言：“让其他人去发动战争吧，</a:t>
            </a:r>
            <a:r>
              <a:rPr lang="zh-CN" altLang="en-US" sz="2400" b="1">
                <a:solidFill>
                  <a:schemeClr val="accent2"/>
                </a:solidFill>
                <a:latin typeface="楷体" panose="02010609060101010101" charset="-122"/>
                <a:ea typeface="楷体" panose="02010609060101010101" charset="-122"/>
                <a:cs typeface="楷体" panose="02010609060101010101" charset="-122"/>
              </a:rPr>
              <a:t>你只需和奥地利一起，享受婚姻。</a:t>
            </a:r>
            <a:r>
              <a:rPr lang="en-US" altLang="zh-CN" sz="2400" b="1">
                <a:latin typeface="楷体" panose="02010609060101010101" charset="-122"/>
                <a:ea typeface="楷体" panose="02010609060101010101" charset="-122"/>
                <a:cs typeface="楷体" panose="02010609060101010101" charset="-122"/>
              </a:rPr>
              <a:t>”</a:t>
            </a:r>
            <a:endParaRPr lang="en-US" altLang="zh-CN" sz="24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1511935" y="2362835"/>
            <a:ext cx="6278880" cy="460375"/>
          </a:xfrm>
          <a:prstGeom prst="rect">
            <a:avLst/>
          </a:prstGeom>
          <a:solidFill>
            <a:schemeClr val="accent2">
              <a:lumMod val="20000"/>
              <a:lumOff val="80000"/>
            </a:schemeClr>
          </a:solidFill>
          <a:ln>
            <a:noFill/>
          </a:ln>
        </p:spPr>
        <p:txBody>
          <a:bodyPr wrap="none" rtlCol="0" anchor="t">
            <a:spAutoFit/>
          </a:bodyPr>
          <a:p>
            <a:pPr lvl="0" algn="ctr">
              <a:buClrTx/>
              <a:buSzTx/>
              <a:buFontTx/>
            </a:pPr>
            <a:r>
              <a:rPr sz="2400">
                <a:latin typeface="微软雅黑" panose="020B0503020204020204" charset="-122"/>
                <a:ea typeface="微软雅黑" panose="020B0503020204020204" charset="-122"/>
                <a:cs typeface="微软雅黑" panose="020B0503020204020204" charset="-122"/>
                <a:sym typeface="+mn-ea"/>
              </a:rPr>
              <a:t>②版图因为国王的婚姻或者继承关系发生改变</a:t>
            </a:r>
            <a:endParaRPr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文本框 16387"/>
          <p:cNvSpPr txBox="1"/>
          <p:nvPr/>
        </p:nvSpPr>
        <p:spPr>
          <a:xfrm>
            <a:off x="229235" y="485775"/>
            <a:ext cx="11442700" cy="1753235"/>
          </a:xfrm>
          <a:prstGeom prst="rect">
            <a:avLst/>
          </a:prstGeom>
          <a:solidFill>
            <a:schemeClr val="bg1"/>
          </a:solidFill>
          <a:ln w="12700" cmpd="sng">
            <a:noFill/>
            <a:prstDash val="solid"/>
          </a:ln>
        </p:spPr>
        <p:txBody>
          <a:bodyPr wrap="square">
            <a:spAutoFit/>
            <a:scene3d>
              <a:camera prst="orthographicFront"/>
              <a:lightRig rig="threePt" dir="t"/>
            </a:scene3d>
          </a:bodyPr>
          <a:p>
            <a:pPr fontAlgn="auto">
              <a:lnSpc>
                <a:spcPct val="150000"/>
              </a:lnSpc>
              <a:spcBef>
                <a:spcPts val="0"/>
              </a:spcBef>
            </a:pPr>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在这种普遍的混乱状态中，王权是进步的因素，这一点是十分清楚的。王权在混乱中代表着秩序，代表着正在形成的民族与分裂成叛乱的各附庸国的状态对抗。</a:t>
            </a:r>
            <a:endParaRPr lang="zh-CN" altLang="en-US" sz="2400" b="1" dirty="0">
              <a:latin typeface="楷体" panose="02010609060101010101" charset="-122"/>
              <a:ea typeface="楷体" panose="02010609060101010101" charset="-122"/>
              <a:cs typeface="楷体" panose="02010609060101010101" charset="-122"/>
            </a:endParaRPr>
          </a:p>
          <a:p>
            <a:pPr algn="r" fontAlgn="auto">
              <a:lnSpc>
                <a:spcPct val="150000"/>
              </a:lnSpc>
              <a:spcBef>
                <a:spcPts val="0"/>
              </a:spcBef>
            </a:pPr>
            <a:r>
              <a:rPr lang="en-US" altLang="zh-CN"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恩格斯</a:t>
            </a:r>
            <a:r>
              <a:rPr lang="en-US" altLang="zh-CN"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论封建制度的瓦解和民族国家的产生</a:t>
            </a:r>
            <a:r>
              <a:rPr lang="en-US" altLang="zh-CN" sz="2400" b="1" dirty="0">
                <a:latin typeface="楷体" panose="02010609060101010101" charset="-122"/>
                <a:ea typeface="楷体" panose="02010609060101010101" charset="-122"/>
                <a:cs typeface="楷体" panose="02010609060101010101" charset="-122"/>
              </a:rPr>
              <a:t>》</a:t>
            </a:r>
            <a:endParaRPr lang="en-US" altLang="zh-CN" sz="2400" b="1" dirty="0">
              <a:latin typeface="楷体" panose="02010609060101010101" charset="-122"/>
              <a:ea typeface="楷体" panose="02010609060101010101" charset="-122"/>
              <a:cs typeface="楷体" panose="02010609060101010101" charset="-122"/>
            </a:endParaRPr>
          </a:p>
        </p:txBody>
      </p:sp>
      <p:sp>
        <p:nvSpPr>
          <p:cNvPr id="16" name="文本框 15"/>
          <p:cNvSpPr txBox="1"/>
          <p:nvPr/>
        </p:nvSpPr>
        <p:spPr>
          <a:xfrm>
            <a:off x="2940050" y="1717040"/>
            <a:ext cx="5318125" cy="521970"/>
          </a:xfrm>
          <a:prstGeom prst="rect">
            <a:avLst/>
          </a:prstGeom>
          <a:gradFill>
            <a:gsLst>
              <a:gs pos="0">
                <a:srgbClr val="E30000"/>
              </a:gs>
              <a:gs pos="100000">
                <a:srgbClr val="760303"/>
              </a:gs>
            </a:gsLst>
            <a:lin scaled="0"/>
          </a:gradFill>
        </p:spPr>
        <p:txBody>
          <a:bodyPr wrap="square" rtlCol="0">
            <a:spAutoFit/>
          </a:bodyPr>
          <a:p>
            <a:r>
              <a:rPr lang="zh-CN" altLang="en-US" sz="2800">
                <a:solidFill>
                  <a:schemeClr val="bg1"/>
                </a:solidFill>
                <a:latin typeface="楷体" panose="02010609060101010101" charset="-122"/>
                <a:ea typeface="楷体" panose="02010609060101010101" charset="-122"/>
              </a:rPr>
              <a:t>思考：专制王权国家</a:t>
            </a:r>
            <a:r>
              <a:rPr lang="en-US" altLang="zh-CN" sz="2800">
                <a:solidFill>
                  <a:schemeClr val="bg1"/>
                </a:solidFill>
                <a:latin typeface="楷体" panose="02010609060101010101" charset="-122"/>
                <a:ea typeface="楷体" panose="02010609060101010101" charset="-122"/>
              </a:rPr>
              <a:t>=</a:t>
            </a:r>
            <a:r>
              <a:rPr lang="zh-CN" altLang="en-US" sz="2800">
                <a:solidFill>
                  <a:schemeClr val="bg1"/>
                </a:solidFill>
                <a:latin typeface="楷体" panose="02010609060101010101" charset="-122"/>
                <a:ea typeface="楷体" panose="02010609060101010101" charset="-122"/>
              </a:rPr>
              <a:t>民族国家？</a:t>
            </a:r>
            <a:endParaRPr lang="zh-CN" altLang="en-US" sz="2800">
              <a:solidFill>
                <a:schemeClr val="bg1"/>
              </a:solidFill>
              <a:latin typeface="楷体" panose="02010609060101010101" charset="-122"/>
              <a:ea typeface="楷体" panose="02010609060101010101" charset="-122"/>
            </a:endParaRPr>
          </a:p>
        </p:txBody>
      </p:sp>
      <p:sp>
        <p:nvSpPr>
          <p:cNvPr id="7" name="圆角矩形 6"/>
          <p:cNvSpPr/>
          <p:nvPr/>
        </p:nvSpPr>
        <p:spPr>
          <a:xfrm>
            <a:off x="5680075" y="657860"/>
            <a:ext cx="1649095" cy="4203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4751070" y="197485"/>
            <a:ext cx="3507105" cy="460375"/>
          </a:xfrm>
          <a:prstGeom prst="rect">
            <a:avLst/>
          </a:prstGeom>
          <a:solidFill>
            <a:schemeClr val="accent2">
              <a:lumMod val="20000"/>
              <a:lumOff val="80000"/>
            </a:schemeClr>
          </a:solidFill>
        </p:spPr>
        <p:txBody>
          <a:bodyPr wrap="none" rtlCol="0">
            <a:spAutoFit/>
          </a:bodyPr>
          <a:p>
            <a:r>
              <a:rPr lang="zh-CN" altLang="en-US" sz="2400"/>
              <a:t>顺应时代潮流</a:t>
            </a:r>
            <a:r>
              <a:rPr lang="en-US" altLang="zh-CN" sz="2400"/>
              <a:t>→</a:t>
            </a:r>
            <a:r>
              <a:rPr lang="zh-CN" altLang="en-US" sz="2400"/>
              <a:t>拥戴国王</a:t>
            </a:r>
            <a:endParaRPr lang="zh-CN" altLang="en-US" sz="2400"/>
          </a:p>
        </p:txBody>
      </p:sp>
      <p:graphicFrame>
        <p:nvGraphicFramePr>
          <p:cNvPr id="5" name="表格 4"/>
          <p:cNvGraphicFramePr/>
          <p:nvPr>
            <p:custDataLst>
              <p:tags r:id="rId1"/>
            </p:custDataLst>
          </p:nvPr>
        </p:nvGraphicFramePr>
        <p:xfrm>
          <a:off x="1964690" y="4177030"/>
          <a:ext cx="7707630" cy="2310765"/>
        </p:xfrm>
        <a:graphic>
          <a:graphicData uri="http://schemas.openxmlformats.org/drawingml/2006/table">
            <a:tbl>
              <a:tblPr firstRow="1" bandRow="1">
                <a:tableStyleId>{5940675A-B579-460E-94D1-54222C63F5DA}</a:tableStyleId>
              </a:tblPr>
              <a:tblGrid>
                <a:gridCol w="1600200"/>
                <a:gridCol w="2969260"/>
                <a:gridCol w="3138170"/>
              </a:tblGrid>
              <a:tr h="627380">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黑体" panose="02010609060101010101" charset="-122"/>
                        </a:rPr>
                        <a:t>专制王权国家</a:t>
                      </a:r>
                      <a:endParaRPr lang="en-US" altLang="en-US" sz="2400" b="0">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黑体" panose="02010609060101010101" charset="-122"/>
                        </a:rPr>
                        <a:t>民族国家</a:t>
                      </a:r>
                      <a:endParaRPr lang="en-US" altLang="en-US" sz="2400" b="0">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627380">
                <a:tc>
                  <a:txBody>
                    <a:bodyPr/>
                    <a:p>
                      <a:pPr indent="0" algn="ctr">
                        <a:buNone/>
                      </a:pPr>
                      <a:r>
                        <a:rPr lang="en-US" sz="2400" b="0">
                          <a:solidFill>
                            <a:srgbClr val="000000"/>
                          </a:solidFill>
                          <a:latin typeface="微软雅黑" panose="020B0503020204020204" charset="-122"/>
                          <a:ea typeface="微软雅黑" panose="020B0503020204020204" charset="-122"/>
                          <a:cs typeface="黑体" panose="02010609060101010101" charset="-122"/>
                        </a:rPr>
                        <a:t>认同主体</a:t>
                      </a:r>
                      <a:endParaRPr lang="en-US" altLang="en-US" sz="2400" b="0">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626745">
                <a:tc>
                  <a:txBody>
                    <a:bodyPr/>
                    <a:p>
                      <a:pPr indent="0" algn="ctr">
                        <a:buNone/>
                      </a:pPr>
                      <a:r>
                        <a:rPr lang="en-US" sz="2400" b="0">
                          <a:solidFill>
                            <a:srgbClr val="000000"/>
                          </a:solidFill>
                          <a:latin typeface="微软雅黑" panose="020B0503020204020204" charset="-122"/>
                          <a:ea typeface="微软雅黑" panose="020B0503020204020204" charset="-122"/>
                          <a:cs typeface="黑体" panose="02010609060101010101" charset="-122"/>
                        </a:rPr>
                        <a:t>国民身份</a:t>
                      </a:r>
                      <a:endParaRPr lang="en-US" altLang="en-US" sz="2400" b="0">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429260">
                <a:tc>
                  <a:txBody>
                    <a:bodyPr/>
                    <a:p>
                      <a:pPr indent="0" algn="ctr">
                        <a:buNone/>
                      </a:pPr>
                      <a:r>
                        <a:rPr lang="en-US" sz="2400" b="0">
                          <a:solidFill>
                            <a:srgbClr val="000000"/>
                          </a:solidFill>
                          <a:latin typeface="微软雅黑" panose="020B0503020204020204" charset="-122"/>
                          <a:ea typeface="微软雅黑" panose="020B0503020204020204" charset="-122"/>
                          <a:cs typeface="黑体" panose="02010609060101010101" charset="-122"/>
                        </a:rPr>
                        <a:t>政体</a:t>
                      </a:r>
                      <a:endParaRPr lang="en-US" altLang="en-US" sz="2400" b="0">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6" name="文本框 5"/>
          <p:cNvSpPr txBox="1"/>
          <p:nvPr/>
        </p:nvSpPr>
        <p:spPr>
          <a:xfrm>
            <a:off x="229235" y="2252345"/>
            <a:ext cx="6430645" cy="1938020"/>
          </a:xfrm>
          <a:prstGeom prst="rect">
            <a:avLst/>
          </a:prstGeom>
          <a:solidFill>
            <a:schemeClr val="accent2">
              <a:lumMod val="20000"/>
              <a:lumOff val="80000"/>
            </a:schemeClr>
          </a:solidFill>
          <a:ln>
            <a:noFill/>
          </a:ln>
        </p:spPr>
        <p:txBody>
          <a:bodyPr wrap="square" rtlCol="0" anchor="t">
            <a:spAutoFit/>
          </a:bodyPr>
          <a:p>
            <a:r>
              <a:rPr lang="zh-CN" altLang="en-US" sz="2400" b="1">
                <a:latin typeface="楷体" panose="02010609060101010101" charset="-122"/>
                <a:ea typeface="楷体" panose="02010609060101010101" charset="-122"/>
              </a:rPr>
              <a:t>专制王权国家：</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国家权力掌握在国王一个人手里，他的命令就是至高权威</a:t>
            </a:r>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p:txBody>
      </p:sp>
      <p:sp>
        <p:nvSpPr>
          <p:cNvPr id="8" name="文本框 7"/>
          <p:cNvSpPr txBox="1"/>
          <p:nvPr/>
        </p:nvSpPr>
        <p:spPr>
          <a:xfrm>
            <a:off x="6543040" y="2239010"/>
            <a:ext cx="5557520" cy="1938020"/>
          </a:xfrm>
          <a:prstGeom prst="rect">
            <a:avLst/>
          </a:prstGeom>
          <a:solidFill>
            <a:schemeClr val="accent6">
              <a:lumMod val="20000"/>
              <a:lumOff val="80000"/>
            </a:schemeClr>
          </a:solidFill>
          <a:ln>
            <a:noFill/>
          </a:ln>
        </p:spPr>
        <p:txBody>
          <a:bodyPr wrap="square" rtlCol="0" anchor="t">
            <a:spAutoFit/>
          </a:bodyPr>
          <a:p>
            <a:r>
              <a:rPr lang="zh-CN" altLang="en-US" sz="2400" b="1">
                <a:latin typeface="楷体" panose="02010609060101010101" charset="-122"/>
                <a:ea typeface="楷体" panose="02010609060101010101" charset="-122"/>
              </a:rPr>
              <a:t>民族国家：指近代以来通过资产阶级革命或民族独立运动建立起来的、以一个或几个民族为国民主体的国家，其成员效忠对象是有共同认同感的“同胞”及其共同形成的体制。</a:t>
            </a:r>
            <a:endParaRPr lang="zh-CN" altLang="en-US" sz="2400" b="1">
              <a:latin typeface="楷体" panose="02010609060101010101" charset="-122"/>
              <a:ea typeface="楷体" panose="02010609060101010101" charset="-122"/>
            </a:endParaRPr>
          </a:p>
        </p:txBody>
      </p:sp>
      <p:sp>
        <p:nvSpPr>
          <p:cNvPr id="9" name="文本框 8"/>
          <p:cNvSpPr txBox="1"/>
          <p:nvPr/>
        </p:nvSpPr>
        <p:spPr>
          <a:xfrm>
            <a:off x="8258175" y="197485"/>
            <a:ext cx="3731260" cy="829945"/>
          </a:xfrm>
          <a:prstGeom prst="rect">
            <a:avLst/>
          </a:prstGeom>
          <a:solidFill>
            <a:schemeClr val="bg1"/>
          </a:solidFill>
          <a:ln>
            <a:solidFill>
              <a:schemeClr val="accent6">
                <a:lumMod val="75000"/>
              </a:schemeClr>
            </a:solidFill>
          </a:ln>
        </p:spPr>
        <p:txBody>
          <a:bodyPr wrap="square" rtlCol="0">
            <a:spAutoFit/>
          </a:bodyPr>
          <a:p>
            <a:r>
              <a:rPr lang="zh-CN" sz="2400"/>
              <a:t>为什么会从</a:t>
            </a:r>
            <a:r>
              <a:rPr lang="zh-CN" altLang="en-US" sz="2400"/>
              <a:t>拥戴国王到</a:t>
            </a:r>
            <a:endParaRPr lang="en-US" altLang="zh-CN" sz="2400"/>
          </a:p>
          <a:p>
            <a:r>
              <a:rPr lang="en-US" altLang="zh-CN" sz="2400"/>
              <a:t>                       </a:t>
            </a:r>
            <a:r>
              <a:rPr lang="zh-CN" altLang="en-US" sz="2400" b="1">
                <a:solidFill>
                  <a:srgbClr val="FF0000"/>
                </a:solidFill>
              </a:rPr>
              <a:t>抛弃国王</a:t>
            </a:r>
            <a:r>
              <a:rPr lang="zh-CN" altLang="en-US" sz="2400"/>
              <a:t>？</a:t>
            </a:r>
            <a:endParaRPr lang="zh-CN" altLang="en-US" sz="2400"/>
          </a:p>
        </p:txBody>
      </p:sp>
      <p:sp>
        <p:nvSpPr>
          <p:cNvPr id="2" name="文本框 1"/>
          <p:cNvSpPr txBox="1"/>
          <p:nvPr/>
        </p:nvSpPr>
        <p:spPr>
          <a:xfrm>
            <a:off x="4065905" y="4858385"/>
            <a:ext cx="2011680" cy="460375"/>
          </a:xfrm>
          <a:prstGeom prst="rect">
            <a:avLst/>
          </a:prstGeom>
          <a:noFill/>
        </p:spPr>
        <p:txBody>
          <a:bodyPr wrap="none" rtlCol="0" anchor="t">
            <a:spAutoFit/>
          </a:bodyPr>
          <a:p>
            <a:pPr algn="ct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国王（个人）</a:t>
            </a:r>
            <a:endParaRPr lang="zh-CN" altLang="en-US"/>
          </a:p>
        </p:txBody>
      </p:sp>
      <p:sp>
        <p:nvSpPr>
          <p:cNvPr id="3" name="文本框 2"/>
          <p:cNvSpPr txBox="1"/>
          <p:nvPr/>
        </p:nvSpPr>
        <p:spPr>
          <a:xfrm>
            <a:off x="4675505" y="5526405"/>
            <a:ext cx="792480" cy="460375"/>
          </a:xfrm>
          <a:prstGeom prst="rect">
            <a:avLst/>
          </a:prstGeom>
          <a:noFill/>
        </p:spPr>
        <p:txBody>
          <a:bodyPr wrap="none" rtlCol="0" anchor="t">
            <a:spAutoFit/>
          </a:bodyPr>
          <a:p>
            <a:pPr algn="ct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臣民</a:t>
            </a:r>
            <a:endParaRPr lang="zh-CN" altLang="en-US"/>
          </a:p>
        </p:txBody>
      </p:sp>
      <p:sp>
        <p:nvSpPr>
          <p:cNvPr id="10" name="文本框 9"/>
          <p:cNvSpPr txBox="1"/>
          <p:nvPr/>
        </p:nvSpPr>
        <p:spPr>
          <a:xfrm>
            <a:off x="4675505" y="6027420"/>
            <a:ext cx="792480" cy="460375"/>
          </a:xfrm>
          <a:prstGeom prst="rect">
            <a:avLst/>
          </a:prstGeom>
          <a:noFill/>
        </p:spPr>
        <p:txBody>
          <a:bodyPr wrap="none" rtlCol="0" anchor="t">
            <a:spAutoFit/>
          </a:bodyPr>
          <a:p>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专制</a:t>
            </a:r>
            <a:endParaRPr lang="zh-CN" altLang="en-US"/>
          </a:p>
        </p:txBody>
      </p:sp>
      <p:sp>
        <p:nvSpPr>
          <p:cNvPr id="11" name="文本框 10"/>
          <p:cNvSpPr txBox="1"/>
          <p:nvPr/>
        </p:nvSpPr>
        <p:spPr>
          <a:xfrm>
            <a:off x="6866890" y="4858385"/>
            <a:ext cx="2316480" cy="460375"/>
          </a:xfrm>
          <a:prstGeom prst="rect">
            <a:avLst/>
          </a:prstGeom>
          <a:noFill/>
        </p:spPr>
        <p:txBody>
          <a:bodyPr wrap="none" rtlCol="0" anchor="t">
            <a:spAutoFit/>
          </a:bodyPr>
          <a:p>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国家（共同体）</a:t>
            </a:r>
            <a:endParaRPr lang="zh-CN" altLang="en-US"/>
          </a:p>
        </p:txBody>
      </p:sp>
      <p:sp>
        <p:nvSpPr>
          <p:cNvPr id="12" name="文本框 11"/>
          <p:cNvSpPr txBox="1"/>
          <p:nvPr/>
        </p:nvSpPr>
        <p:spPr>
          <a:xfrm>
            <a:off x="7628890" y="5526405"/>
            <a:ext cx="792480" cy="460375"/>
          </a:xfrm>
          <a:prstGeom prst="rect">
            <a:avLst/>
          </a:prstGeom>
          <a:noFill/>
        </p:spPr>
        <p:txBody>
          <a:bodyPr wrap="none" rtlCol="0" anchor="t">
            <a:spAutoFit/>
          </a:bodyPr>
          <a:p>
            <a:pPr algn="ct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公民</a:t>
            </a:r>
            <a:endParaRPr lang="zh-CN" altLang="en-US"/>
          </a:p>
        </p:txBody>
      </p:sp>
      <p:sp>
        <p:nvSpPr>
          <p:cNvPr id="13" name="文本框 12"/>
          <p:cNvSpPr txBox="1"/>
          <p:nvPr/>
        </p:nvSpPr>
        <p:spPr>
          <a:xfrm>
            <a:off x="7628890" y="6097905"/>
            <a:ext cx="792480" cy="460375"/>
          </a:xfrm>
          <a:prstGeom prst="rect">
            <a:avLst/>
          </a:prstGeom>
          <a:noFill/>
        </p:spPr>
        <p:txBody>
          <a:bodyPr wrap="none" rtlCol="0" anchor="t">
            <a:spAutoFit/>
          </a:bodyPr>
          <a:p>
            <a:pPr algn="ct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民主</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0.70"/>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ppt_y</p:attrName>
                                        </p:attrNameLst>
                                      </p:cBhvr>
                                      <p:tavLst>
                                        <p:tav tm="0">
                                          <p:val>
                                            <p:strVal val="#ppt_y+#ppt_h*1.125000"/>
                                          </p:val>
                                        </p:tav>
                                        <p:tav tm="100000">
                                          <p:val>
                                            <p:strVal val="#ppt_y"/>
                                          </p:val>
                                        </p:tav>
                                      </p:tavLst>
                                    </p:anim>
                                    <p:animEffect transition="in" filter="wipe(up)">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p:tgtEl>
                                          <p:spTgt spid="12"/>
                                        </p:tgtEl>
                                        <p:attrNameLst>
                                          <p:attrName>ppt_y</p:attrName>
                                        </p:attrNameLst>
                                      </p:cBhvr>
                                      <p:tavLst>
                                        <p:tav tm="0">
                                          <p:val>
                                            <p:strVal val="#ppt_y+#ppt_h*1.125000"/>
                                          </p:val>
                                        </p:tav>
                                        <p:tav tm="100000">
                                          <p:val>
                                            <p:strVal val="#ppt_y"/>
                                          </p:val>
                                        </p:tav>
                                      </p:tavLst>
                                    </p:anim>
                                    <p:animEffect transition="in" filter="wipe(up)">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p:tgtEl>
                                          <p:spTgt spid="13"/>
                                        </p:tgtEl>
                                        <p:attrNameLst>
                                          <p:attrName>ppt_y</p:attrName>
                                        </p:attrNameLst>
                                      </p:cBhvr>
                                      <p:tavLst>
                                        <p:tav tm="0">
                                          <p:val>
                                            <p:strVal val="#ppt_y+#ppt_h*1.125000"/>
                                          </p:val>
                                        </p:tav>
                                        <p:tav tm="100000">
                                          <p:val>
                                            <p:strVal val="#ppt_y"/>
                                          </p:val>
                                        </p:tav>
                                      </p:tavLst>
                                    </p:anim>
                                    <p:animEffect transition="in" filter="wipe(up)">
                                      <p:cBhvr>
                                        <p:cTn id="72" dur="500"/>
                                        <p:tgtEl>
                                          <p:spTgt spid="13"/>
                                        </p:tgtEl>
                                      </p:cBhvr>
                                    </p:animEffect>
                                  </p:childTnLst>
                                </p:cTn>
                              </p:par>
                            </p:childTnLst>
                          </p:cTn>
                        </p:par>
                        <p:par>
                          <p:cTn id="73" fill="hold">
                            <p:stCondLst>
                              <p:cond delay="500"/>
                            </p:stCondLst>
                            <p:childTnLst>
                              <p:par>
                                <p:cTn id="74" presetID="22"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nimBg="1"/>
      <p:bldP spid="16" grpId="0" bldLvl="0" animBg="1"/>
      <p:bldP spid="4" grpId="0" animBg="1"/>
      <p:bldP spid="7" grpId="0" animBg="1"/>
      <p:bldP spid="9" grpId="0" bldLvl="0" animBg="1"/>
      <p:bldP spid="6" grpId="0" bldLvl="0" animBg="1"/>
      <p:bldP spid="8" grpId="0" animBg="1"/>
      <p:bldP spid="2" grpId="0"/>
      <p:bldP spid="3"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2565" y="143510"/>
            <a:ext cx="10191115" cy="1038860"/>
          </a:xfrm>
          <a:prstGeom prst="rect">
            <a:avLst/>
          </a:prstGeom>
          <a:noFill/>
        </p:spPr>
        <p:txBody>
          <a:bodyPr wrap="square" rtlCol="0" anchor="t">
            <a:spAutoFit/>
          </a:bodyPr>
          <a:p>
            <a:pPr>
              <a:lnSpc>
                <a:spcPct val="110000"/>
              </a:lnSpc>
            </a:pPr>
            <a:r>
              <a:rPr lang="zh-CN" altLang="en-US" sz="2800" b="1">
                <a:solidFill>
                  <a:srgbClr val="1D41D5"/>
                </a:solidFill>
              </a:rPr>
              <a:t>（二）民族国家的产生：16-19世纪，专制王权国家到民族国家</a:t>
            </a:r>
            <a:endParaRPr lang="zh-CN" altLang="en-US" sz="2800" b="1">
              <a:solidFill>
                <a:srgbClr val="1D41D5"/>
              </a:solidFill>
            </a:endParaRPr>
          </a:p>
          <a:p>
            <a:pPr>
              <a:lnSpc>
                <a:spcPct val="110000"/>
              </a:lnSpc>
            </a:pPr>
            <a:r>
              <a:rPr lang="zh-CN" altLang="en-US" sz="2800" b="1">
                <a:solidFill>
                  <a:schemeClr val="accent2"/>
                </a:solidFill>
              </a:rPr>
              <a:t>1.背景</a:t>
            </a:r>
            <a:endParaRPr lang="zh-CN" altLang="en-US" sz="2800" b="1">
              <a:solidFill>
                <a:schemeClr val="accent2"/>
              </a:solidFill>
            </a:endParaRPr>
          </a:p>
        </p:txBody>
      </p:sp>
      <p:sp>
        <p:nvSpPr>
          <p:cNvPr id="6" name="文本框 5"/>
          <p:cNvSpPr txBox="1"/>
          <p:nvPr/>
        </p:nvSpPr>
        <p:spPr>
          <a:xfrm>
            <a:off x="3824605" y="1605280"/>
            <a:ext cx="912495" cy="1198880"/>
          </a:xfrm>
          <a:prstGeom prst="rect">
            <a:avLst/>
          </a:prstGeom>
          <a:solidFill>
            <a:schemeClr val="accent2">
              <a:lumMod val="20000"/>
              <a:lumOff val="80000"/>
            </a:schemeClr>
          </a:solidFill>
          <a:ln>
            <a:noFill/>
          </a:ln>
        </p:spPr>
        <p:txBody>
          <a:bodyPr wrap="square" rtlCol="0" anchor="t">
            <a:spAutoFit/>
          </a:bodyPr>
          <a:p>
            <a:pPr algn="ctr"/>
            <a:r>
              <a:rPr lang="zh-CN" altLang="en-US" sz="2400" b="1">
                <a:latin typeface="微软雅黑" panose="020B0503020204020204" charset="-122"/>
                <a:ea typeface="微软雅黑" panose="020B0503020204020204" charset="-122"/>
              </a:rPr>
              <a:t>专制王权国家</a:t>
            </a:r>
            <a:endParaRPr lang="zh-CN" altLang="en-US" sz="2400" b="1">
              <a:latin typeface="微软雅黑" panose="020B0503020204020204" charset="-122"/>
              <a:ea typeface="微软雅黑" panose="020B0503020204020204" charset="-122"/>
            </a:endParaRPr>
          </a:p>
        </p:txBody>
      </p:sp>
      <p:sp>
        <p:nvSpPr>
          <p:cNvPr id="5" name="文本框 4"/>
          <p:cNvSpPr txBox="1"/>
          <p:nvPr/>
        </p:nvSpPr>
        <p:spPr>
          <a:xfrm>
            <a:off x="1213485" y="1789430"/>
            <a:ext cx="912495" cy="829945"/>
          </a:xfrm>
          <a:prstGeom prst="rect">
            <a:avLst/>
          </a:prstGeom>
          <a:noFill/>
          <a:ln>
            <a:solidFill>
              <a:schemeClr val="tx1"/>
            </a:solidFill>
          </a:ln>
        </p:spPr>
        <p:txBody>
          <a:bodyPr wrap="square" rtlCol="0" anchor="t">
            <a:spAutoFit/>
          </a:bodyPr>
          <a:p>
            <a:pPr algn="ctr"/>
            <a:r>
              <a:rPr lang="zh-CN" altLang="en-US" sz="2400" b="1">
                <a:latin typeface="微软雅黑" panose="020B0503020204020204" charset="-122"/>
                <a:ea typeface="微软雅黑" panose="020B0503020204020204" charset="-122"/>
              </a:rPr>
              <a:t>分裂</a:t>
            </a:r>
            <a:endParaRPr lang="zh-CN" altLang="en-US" sz="2400" b="1">
              <a:latin typeface="微软雅黑" panose="020B0503020204020204" charset="-122"/>
              <a:ea typeface="微软雅黑" panose="020B0503020204020204" charset="-122"/>
            </a:endParaRPr>
          </a:p>
          <a:p>
            <a:pPr algn="ctr"/>
            <a:r>
              <a:rPr lang="zh-CN" altLang="en-US" sz="2400" b="1">
                <a:latin typeface="微软雅黑" panose="020B0503020204020204" charset="-122"/>
                <a:ea typeface="微软雅黑" panose="020B0503020204020204" charset="-122"/>
              </a:rPr>
              <a:t>割据</a:t>
            </a:r>
            <a:endParaRPr lang="zh-CN" altLang="en-US" sz="2400" b="1">
              <a:latin typeface="微软雅黑" panose="020B0503020204020204" charset="-122"/>
              <a:ea typeface="微软雅黑" panose="020B0503020204020204" charset="-122"/>
            </a:endParaRPr>
          </a:p>
        </p:txBody>
      </p:sp>
      <p:cxnSp>
        <p:nvCxnSpPr>
          <p:cNvPr id="7" name="直接箭头连接符 6"/>
          <p:cNvCxnSpPr/>
          <p:nvPr/>
        </p:nvCxnSpPr>
        <p:spPr>
          <a:xfrm>
            <a:off x="2268855" y="2204085"/>
            <a:ext cx="1412240"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894840" y="1170305"/>
            <a:ext cx="2105660" cy="8331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latin typeface="楷体" panose="02010609060101010101" charset="-122"/>
                <a:ea typeface="楷体" panose="02010609060101010101" charset="-122"/>
              </a:rPr>
              <a:t>新兴资产阶级与王权结盟，寻求统一</a:t>
            </a:r>
            <a:endParaRPr lang="zh-CN" altLang="en-US" sz="2400" b="1">
              <a:solidFill>
                <a:schemeClr val="tx1"/>
              </a:solidFill>
              <a:latin typeface="楷体" panose="02010609060101010101" charset="-122"/>
              <a:ea typeface="楷体" panose="02010609060101010101" charset="-122"/>
            </a:endParaRPr>
          </a:p>
        </p:txBody>
      </p:sp>
      <p:sp>
        <p:nvSpPr>
          <p:cNvPr id="9" name="文本框 8"/>
          <p:cNvSpPr txBox="1"/>
          <p:nvPr/>
        </p:nvSpPr>
        <p:spPr>
          <a:xfrm>
            <a:off x="2246630" y="2404745"/>
            <a:ext cx="1402080" cy="460375"/>
          </a:xfrm>
          <a:prstGeom prst="rect">
            <a:avLst/>
          </a:prstGeom>
          <a:solidFill>
            <a:schemeClr val="accent2">
              <a:lumMod val="20000"/>
              <a:lumOff val="80000"/>
            </a:schemeClr>
          </a:solidFill>
        </p:spPr>
        <p:txBody>
          <a:bodyPr wrap="none" rtlCol="0">
            <a:spAutoFit/>
          </a:bodyPr>
          <a:p>
            <a:r>
              <a:rPr lang="zh-CN" altLang="en-US" sz="2400"/>
              <a:t>拥戴国王</a:t>
            </a:r>
            <a:endParaRPr lang="zh-CN" altLang="en-US" sz="2400"/>
          </a:p>
        </p:txBody>
      </p:sp>
      <p:cxnSp>
        <p:nvCxnSpPr>
          <p:cNvPr id="10" name="直接箭头连接符 9"/>
          <p:cNvCxnSpPr/>
          <p:nvPr/>
        </p:nvCxnSpPr>
        <p:spPr>
          <a:xfrm>
            <a:off x="4983480" y="2204085"/>
            <a:ext cx="1412240" cy="0"/>
          </a:xfrm>
          <a:prstGeom prst="straightConnector1">
            <a:avLst/>
          </a:prstGeom>
          <a:ln w="539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912995" y="1264920"/>
            <a:ext cx="1642745" cy="8331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latin typeface="楷体" panose="02010609060101010101" charset="-122"/>
                <a:ea typeface="楷体" panose="02010609060101010101" charset="-122"/>
              </a:rPr>
              <a:t>专制横行</a:t>
            </a:r>
            <a:endParaRPr lang="zh-CN" altLang="en-US" sz="2400" b="1">
              <a:solidFill>
                <a:schemeClr val="tx1"/>
              </a:solidFill>
              <a:latin typeface="楷体" panose="02010609060101010101" charset="-122"/>
              <a:ea typeface="楷体" panose="02010609060101010101" charset="-122"/>
            </a:endParaRPr>
          </a:p>
          <a:p>
            <a:pPr algn="ctr"/>
            <a:r>
              <a:rPr lang="zh-CN" altLang="en-US" sz="2400" b="1">
                <a:solidFill>
                  <a:schemeClr val="tx1"/>
                </a:solidFill>
                <a:latin typeface="楷体" panose="02010609060101010101" charset="-122"/>
                <a:ea typeface="楷体" panose="02010609060101010101" charset="-122"/>
              </a:rPr>
              <a:t>阻碍发展</a:t>
            </a:r>
            <a:endParaRPr lang="zh-CN" altLang="en-US" sz="2400" b="1">
              <a:solidFill>
                <a:schemeClr val="tx1"/>
              </a:solidFill>
              <a:latin typeface="楷体" panose="02010609060101010101" charset="-122"/>
              <a:ea typeface="楷体" panose="02010609060101010101" charset="-122"/>
            </a:endParaRPr>
          </a:p>
        </p:txBody>
      </p:sp>
      <p:sp>
        <p:nvSpPr>
          <p:cNvPr id="12" name="文本框 11"/>
          <p:cNvSpPr txBox="1"/>
          <p:nvPr/>
        </p:nvSpPr>
        <p:spPr>
          <a:xfrm>
            <a:off x="5033010" y="2404745"/>
            <a:ext cx="1402080" cy="829945"/>
          </a:xfrm>
          <a:prstGeom prst="rect">
            <a:avLst/>
          </a:prstGeom>
          <a:solidFill>
            <a:schemeClr val="accent2">
              <a:lumMod val="20000"/>
              <a:lumOff val="80000"/>
            </a:schemeClr>
          </a:solidFill>
        </p:spPr>
        <p:txBody>
          <a:bodyPr wrap="none" rtlCol="0">
            <a:spAutoFit/>
          </a:bodyPr>
          <a:p>
            <a:r>
              <a:rPr lang="zh-CN" altLang="en-US" sz="2400"/>
              <a:t>抛弃国王</a:t>
            </a:r>
            <a:endParaRPr lang="zh-CN" altLang="en-US" sz="2400"/>
          </a:p>
          <a:p>
            <a:r>
              <a:rPr lang="zh-CN" altLang="en-US" sz="2400"/>
              <a:t>推动革命</a:t>
            </a:r>
            <a:endParaRPr lang="zh-CN" altLang="en-US" sz="2400"/>
          </a:p>
        </p:txBody>
      </p:sp>
      <p:sp>
        <p:nvSpPr>
          <p:cNvPr id="14" name="文本框 13"/>
          <p:cNvSpPr txBox="1"/>
          <p:nvPr/>
        </p:nvSpPr>
        <p:spPr>
          <a:xfrm>
            <a:off x="6642100" y="1788795"/>
            <a:ext cx="912495" cy="829945"/>
          </a:xfrm>
          <a:prstGeom prst="rect">
            <a:avLst/>
          </a:prstGeom>
          <a:solidFill>
            <a:schemeClr val="accent6">
              <a:lumMod val="20000"/>
              <a:lumOff val="80000"/>
            </a:schemeClr>
          </a:solidFill>
          <a:ln>
            <a:noFill/>
          </a:ln>
        </p:spPr>
        <p:txBody>
          <a:bodyPr wrap="square" rtlCol="0" anchor="t">
            <a:spAutoFit/>
          </a:bodyPr>
          <a:p>
            <a:pPr algn="ctr"/>
            <a:r>
              <a:rPr lang="zh-CN" altLang="en-US" sz="2400" b="1">
                <a:latin typeface="微软雅黑" panose="020B0503020204020204" charset="-122"/>
                <a:ea typeface="微软雅黑" panose="020B0503020204020204" charset="-122"/>
              </a:rPr>
              <a:t>民族国家</a:t>
            </a:r>
            <a:endParaRPr lang="zh-CN" altLang="en-US" sz="2400" b="1">
              <a:latin typeface="微软雅黑" panose="020B0503020204020204" charset="-122"/>
              <a:ea typeface="微软雅黑" panose="020B0503020204020204" charset="-122"/>
            </a:endParaRPr>
          </a:p>
        </p:txBody>
      </p:sp>
      <p:sp>
        <p:nvSpPr>
          <p:cNvPr id="15" name="文本框 14"/>
          <p:cNvSpPr txBox="1"/>
          <p:nvPr/>
        </p:nvSpPr>
        <p:spPr>
          <a:xfrm>
            <a:off x="7554595" y="1973580"/>
            <a:ext cx="3488055" cy="460375"/>
          </a:xfrm>
          <a:prstGeom prst="rect">
            <a:avLst/>
          </a:prstGeom>
          <a:noFill/>
          <a:ln>
            <a:solidFill>
              <a:schemeClr val="tx1"/>
            </a:solidFill>
          </a:ln>
        </p:spPr>
        <p:txBody>
          <a:bodyPr wrap="square" rtlCol="0" anchor="t">
            <a:spAutoFit/>
          </a:bodyPr>
          <a:p>
            <a:pPr algn="ctr"/>
            <a:r>
              <a:rPr lang="zh-CN" altLang="en-US" sz="2400" b="1">
                <a:solidFill>
                  <a:schemeClr val="accent6">
                    <a:lumMod val="75000"/>
                  </a:schemeClr>
                </a:solidFill>
              </a:rPr>
              <a:t>国家主权与民族一体性</a:t>
            </a:r>
            <a:endParaRPr lang="en-US" altLang="zh-CN" sz="2400" b="1">
              <a:solidFill>
                <a:schemeClr val="accent6">
                  <a:lumMod val="75000"/>
                </a:schemeClr>
              </a:solidFill>
            </a:endParaRPr>
          </a:p>
        </p:txBody>
      </p:sp>
      <p:sp>
        <p:nvSpPr>
          <p:cNvPr id="16" name="文本框 15"/>
          <p:cNvSpPr txBox="1"/>
          <p:nvPr/>
        </p:nvSpPr>
        <p:spPr>
          <a:xfrm>
            <a:off x="1260475" y="3266440"/>
            <a:ext cx="9671050" cy="460375"/>
          </a:xfrm>
          <a:prstGeom prst="rect">
            <a:avLst/>
          </a:prstGeom>
          <a:solidFill>
            <a:schemeClr val="accent6">
              <a:lumMod val="20000"/>
              <a:lumOff val="80000"/>
            </a:schemeClr>
          </a:solidFill>
        </p:spPr>
        <p:txBody>
          <a:bodyPr wrap="none" rtlCol="0">
            <a:spAutoFit/>
          </a:bodyPr>
          <a:p>
            <a:r>
              <a:rPr lang="zh-CN" altLang="en-US" sz="2400" b="1">
                <a:latin typeface="楷体" panose="02010609060101010101" charset="-122"/>
                <a:ea typeface="楷体" panose="02010609060101010101" charset="-122"/>
                <a:cs typeface="楷体" panose="02010609060101010101" charset="-122"/>
              </a:rPr>
              <a:t>国王是说</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抛弃</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就可以</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抛弃</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吗？有什么原因推动民族国家产生？</a:t>
            </a:r>
            <a:endParaRPr lang="zh-CN" altLang="en-US" sz="2400" b="1">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679450" y="3758565"/>
            <a:ext cx="10833100" cy="1512570"/>
          </a:xfrm>
          <a:prstGeom prst="rect">
            <a:avLst/>
          </a:prstGeom>
          <a:noFill/>
        </p:spPr>
        <p:txBody>
          <a:bodyPr wrap="square" rtlCol="0" anchor="t">
            <a:spAutoFit/>
          </a:bodyPr>
          <a:p>
            <a:pPr>
              <a:lnSpc>
                <a:spcPct val="110000"/>
              </a:lnSpc>
            </a:pPr>
            <a:r>
              <a:rPr lang="zh-CN" altLang="en-US" sz="2800"/>
              <a:t>（1）经济：</a:t>
            </a:r>
            <a:endParaRPr lang="zh-CN" altLang="en-US" sz="2800"/>
          </a:p>
          <a:p>
            <a:pPr>
              <a:lnSpc>
                <a:spcPct val="110000"/>
              </a:lnSpc>
            </a:pPr>
            <a:r>
              <a:rPr lang="zh-CN" altLang="en-US" sz="2800"/>
              <a:t>（2）政治：</a:t>
            </a:r>
            <a:endParaRPr lang="zh-CN" altLang="en-US" sz="2800"/>
          </a:p>
          <a:p>
            <a:pPr>
              <a:lnSpc>
                <a:spcPct val="110000"/>
              </a:lnSpc>
            </a:pPr>
            <a:endParaRPr lang="zh-CN" altLang="en-US" sz="2800"/>
          </a:p>
        </p:txBody>
      </p:sp>
      <p:sp>
        <p:nvSpPr>
          <p:cNvPr id="18" name="文本框 17"/>
          <p:cNvSpPr txBox="1"/>
          <p:nvPr/>
        </p:nvSpPr>
        <p:spPr>
          <a:xfrm>
            <a:off x="2689225" y="3833495"/>
            <a:ext cx="4094480" cy="521970"/>
          </a:xfrm>
          <a:prstGeom prst="rect">
            <a:avLst/>
          </a:prstGeom>
          <a:noFill/>
        </p:spPr>
        <p:txBody>
          <a:bodyPr wrap="none" rtlCol="0" anchor="t">
            <a:spAutoFit/>
          </a:bodyPr>
          <a:p>
            <a:r>
              <a:rPr lang="zh-CN" altLang="en-US" sz="2800">
                <a:sym typeface="+mn-ea"/>
              </a:rPr>
              <a:t>欧洲资本主义进一步发展</a:t>
            </a:r>
            <a:endParaRPr lang="zh-CN" altLang="en-US"/>
          </a:p>
        </p:txBody>
      </p:sp>
      <p:sp>
        <p:nvSpPr>
          <p:cNvPr id="19" name="文本框 18"/>
          <p:cNvSpPr txBox="1"/>
          <p:nvPr/>
        </p:nvSpPr>
        <p:spPr>
          <a:xfrm>
            <a:off x="837565" y="4789170"/>
            <a:ext cx="10516870" cy="1124585"/>
          </a:xfrm>
          <a:prstGeom prst="rect">
            <a:avLst/>
          </a:prstGeom>
          <a:noFill/>
        </p:spPr>
        <p:txBody>
          <a:bodyPr wrap="square" rtlCol="0" anchor="t">
            <a:spAutoFit/>
          </a:bodyPr>
          <a:p>
            <a:pPr algn="l">
              <a:lnSpc>
                <a:spcPct val="120000"/>
              </a:lnSpc>
            </a:pPr>
            <a:r>
              <a:rPr lang="zh-CN" altLang="en-US" sz="2800">
                <a:sym typeface="+mn-ea"/>
              </a:rPr>
              <a:t>①西欧各国王权都有不同程度的加强推动民族国家产生</a:t>
            </a:r>
            <a:endParaRPr lang="zh-CN" altLang="en-US" sz="2800"/>
          </a:p>
          <a:p>
            <a:pPr algn="l">
              <a:lnSpc>
                <a:spcPct val="120000"/>
              </a:lnSpc>
            </a:pPr>
            <a:r>
              <a:rPr lang="zh-CN" altLang="en-US" sz="2800">
                <a:sym typeface="+mn-ea"/>
              </a:rPr>
              <a:t>②资产阶级开始兴起，反对教会和贵族的特权，要求分享政治权利</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ppt_x</p:attrName>
                                        </p:attrNameLst>
                                      </p:cBhvr>
                                      <p:tavLst>
                                        <p:tav tm="0">
                                          <p:val>
                                            <p:strVal val="#ppt_x-#ppt_w*1.125000"/>
                                          </p:val>
                                        </p:tav>
                                        <p:tav tm="100000">
                                          <p:val>
                                            <p:strVal val="#ppt_x"/>
                                          </p:val>
                                        </p:tav>
                                      </p:tavLst>
                                    </p:anim>
                                    <p:animEffect transition="in" filter="wipe(right)">
                                      <p:cBhvr>
                                        <p:cTn id="8" dur="500"/>
                                        <p:tgtEl>
                                          <p:spTgt spid="38"/>
                                        </p:tgtEl>
                                      </p:cBhvr>
                                    </p:animEffect>
                                  </p:childTnLst>
                                </p:cTn>
                              </p:par>
                              <p:par>
                                <p:cTn id="9" presetID="1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ppt_x</p:attrName>
                                        </p:attrNameLst>
                                      </p:cBhvr>
                                      <p:tavLst>
                                        <p:tav tm="0">
                                          <p:val>
                                            <p:strVal val="#ppt_x-#ppt_w*1.125000"/>
                                          </p:val>
                                        </p:tav>
                                        <p:tav tm="100000">
                                          <p:val>
                                            <p:strVal val="#ppt_x"/>
                                          </p:val>
                                        </p:tav>
                                      </p:tavLst>
                                    </p:anim>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ppt_x</p:attrName>
                                        </p:attrNameLst>
                                      </p:cBhvr>
                                      <p:tavLst>
                                        <p:tav tm="0">
                                          <p:val>
                                            <p:strVal val="#ppt_x-#ppt_w*1.125000"/>
                                          </p:val>
                                        </p:tav>
                                        <p:tav tm="100000">
                                          <p:val>
                                            <p:strVal val="#ppt_x"/>
                                          </p:val>
                                        </p:tav>
                                      </p:tavLst>
                                    </p:anim>
                                    <p:animEffect transition="in" filter="wipe(right)">
                                      <p:cBhvr>
                                        <p:cTn id="27" dur="500"/>
                                        <p:tgtEl>
                                          <p:spTgt spid="10"/>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ppt_x</p:attrName>
                                        </p:attrNameLst>
                                      </p:cBhvr>
                                      <p:tavLst>
                                        <p:tav tm="0">
                                          <p:val>
                                            <p:strVal val="#ppt_x-#ppt_w*1.125000"/>
                                          </p:val>
                                        </p:tav>
                                        <p:tav tm="100000">
                                          <p:val>
                                            <p:strVal val="#ppt_x"/>
                                          </p:val>
                                        </p:tav>
                                      </p:tavLst>
                                    </p:anim>
                                    <p:animEffect transition="in" filter="wipe(right)">
                                      <p:cBhvr>
                                        <p:cTn id="40" dur="500"/>
                                        <p:tgtEl>
                                          <p:spTgt spid="14"/>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ppt_x</p:attrName>
                                        </p:attrNameLst>
                                      </p:cBhvr>
                                      <p:tavLst>
                                        <p:tav tm="0">
                                          <p:val>
                                            <p:strVal val="#ppt_x-#ppt_w*1.125000"/>
                                          </p:val>
                                        </p:tav>
                                        <p:tav tm="100000">
                                          <p:val>
                                            <p:strVal val="#ppt_x"/>
                                          </p:val>
                                        </p:tav>
                                      </p:tavLst>
                                    </p:anim>
                                    <p:animEffect transition="in" filter="wipe(right)">
                                      <p:cBhvr>
                                        <p:cTn id="44" dur="500"/>
                                        <p:tgtEl>
                                          <p:spTgt spid="15"/>
                                        </p:tgtEl>
                                      </p:cBhvr>
                                    </p:animEffect>
                                  </p:childTnLst>
                                </p:cTn>
                              </p:par>
                            </p:childTnLst>
                          </p:cTn>
                        </p:par>
                        <p:par>
                          <p:cTn id="45" fill="hold">
                            <p:stCondLst>
                              <p:cond delay="1000"/>
                            </p:stCondLst>
                            <p:childTnLst>
                              <p:par>
                                <p:cTn id="46" presetID="47"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16" presetClass="entr" presetSubtype="2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p:tgtEl>
                                          <p:spTgt spid="18"/>
                                        </p:tgtEl>
                                        <p:attrNameLst>
                                          <p:attrName>ppt_y</p:attrName>
                                        </p:attrNameLst>
                                      </p:cBhvr>
                                      <p:tavLst>
                                        <p:tav tm="0">
                                          <p:val>
                                            <p:strVal val="#ppt_y+#ppt_h*1.125000"/>
                                          </p:val>
                                        </p:tav>
                                        <p:tav tm="100000">
                                          <p:val>
                                            <p:strVal val="#ppt_y"/>
                                          </p:val>
                                        </p:tav>
                                      </p:tavLst>
                                    </p:anim>
                                    <p:animEffect transition="in" filter="wipe(up)">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strVal val="#ppt_w*0.70"/>
                                          </p:val>
                                        </p:tav>
                                        <p:tav tm="100000">
                                          <p:val>
                                            <p:strVal val="#ppt_w"/>
                                          </p:val>
                                        </p:tav>
                                      </p:tavLst>
                                    </p:anim>
                                    <p:anim calcmode="lin" valueType="num">
                                      <p:cBhvr>
                                        <p:cTn id="66" dur="1000" fill="hold"/>
                                        <p:tgtEl>
                                          <p:spTgt spid="19"/>
                                        </p:tgtEl>
                                        <p:attrNameLst>
                                          <p:attrName>ppt_h</p:attrName>
                                        </p:attrNameLst>
                                      </p:cBhvr>
                                      <p:tavLst>
                                        <p:tav tm="0">
                                          <p:val>
                                            <p:strVal val="#ppt_h"/>
                                          </p:val>
                                        </p:tav>
                                        <p:tav tm="100000">
                                          <p:val>
                                            <p:strVal val="#ppt_h"/>
                                          </p:val>
                                        </p:tav>
                                      </p:tavLst>
                                    </p:anim>
                                    <p:animEffect transition="in" filter="fade">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animBg="1"/>
      <p:bldP spid="6" grpId="0" animBg="1"/>
      <p:bldP spid="11" grpId="0" animBg="1"/>
      <p:bldP spid="12" grpId="0" animBg="1"/>
      <p:bldP spid="14" grpId="0" animBg="1"/>
      <p:bldP spid="15" grpId="0" animBg="1"/>
      <p:bldP spid="16" grpId="0" animBg="1"/>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2565" y="143510"/>
            <a:ext cx="10191115" cy="1038860"/>
          </a:xfrm>
          <a:prstGeom prst="rect">
            <a:avLst/>
          </a:prstGeom>
          <a:noFill/>
        </p:spPr>
        <p:txBody>
          <a:bodyPr wrap="square" rtlCol="0" anchor="t">
            <a:spAutoFit/>
          </a:bodyPr>
          <a:p>
            <a:pPr>
              <a:lnSpc>
                <a:spcPct val="110000"/>
              </a:lnSpc>
            </a:pPr>
            <a:r>
              <a:rPr lang="zh-CN" altLang="en-US" sz="2800" b="1">
                <a:solidFill>
                  <a:srgbClr val="1D41D5"/>
                </a:solidFill>
              </a:rPr>
              <a:t>（二）民族国家的产生：16-19世纪，专制王权国家到民族国家</a:t>
            </a:r>
            <a:endParaRPr lang="zh-CN" altLang="en-US" sz="2800" b="1">
              <a:solidFill>
                <a:srgbClr val="1D41D5"/>
              </a:solidFill>
            </a:endParaRPr>
          </a:p>
          <a:p>
            <a:pPr>
              <a:lnSpc>
                <a:spcPct val="110000"/>
              </a:lnSpc>
            </a:pPr>
            <a:r>
              <a:rPr lang="zh-CN" altLang="en-US" sz="2800" b="1">
                <a:solidFill>
                  <a:schemeClr val="accent2"/>
                </a:solidFill>
              </a:rPr>
              <a:t>1.背景</a:t>
            </a:r>
            <a:endParaRPr lang="zh-CN" altLang="en-US" sz="2800" b="1">
              <a:solidFill>
                <a:schemeClr val="accent2"/>
              </a:solidFill>
            </a:endParaRPr>
          </a:p>
        </p:txBody>
      </p:sp>
      <p:sp>
        <p:nvSpPr>
          <p:cNvPr id="8" name="矩形 7"/>
          <p:cNvSpPr/>
          <p:nvPr/>
        </p:nvSpPr>
        <p:spPr>
          <a:xfrm>
            <a:off x="290830" y="1276350"/>
            <a:ext cx="11610340" cy="5507990"/>
          </a:xfrm>
          <a:prstGeom prst="rect">
            <a:avLst/>
          </a:prstGeom>
          <a:noFill/>
        </p:spPr>
        <p:txBody>
          <a:bodyPr wrap="square">
            <a:spAutoFit/>
          </a:bodyPr>
          <a:p>
            <a:pPr algn="just" fontAlgn="auto">
              <a:lnSpc>
                <a:spcPct val="100000"/>
              </a:lnSpc>
            </a:pP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材料一：</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endParaRPr>
          </a:p>
          <a:p>
            <a:pPr algn="just" fontAlgn="auto">
              <a:lnSpc>
                <a:spcPct val="100000"/>
              </a:lnSpc>
            </a:pP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13世纪，以伦敦方言为基础的英语成为英国官方语言，并为英国人广泛使用。14世纪英国宗教改革先驱威克里夫把《圣经》翻译成英语，主张用本民族语言作礼拜，抵消拉丁语的影响。</a:t>
            </a: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rPr>
              <a:t>——徐志强《近代早期英国民族国家意识的产生与发展》</a:t>
            </a:r>
            <a:endPar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endParaRPr>
          </a:p>
          <a:p>
            <a:pPr algn="just" fontAlgn="auto">
              <a:lnSpc>
                <a:spcPct val="100000"/>
              </a:lnSpc>
            </a:pP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材料二：</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endParaRPr>
          </a:p>
          <a:p>
            <a:pPr algn="just" fontAlgn="auto">
              <a:lnSpc>
                <a:spcPct val="100000"/>
              </a:lnSpc>
            </a:pPr>
            <a:r>
              <a:rPr lang="en-US" altLang="zh-CN" sz="2400" b="1" dirty="0" smtClean="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dirty="0" smtClean="0">
                <a:solidFill>
                  <a:schemeClr val="tx1"/>
                </a:solidFill>
                <a:latin typeface="楷体" panose="02010609060101010101" charset="-122"/>
                <a:ea typeface="楷体" panose="02010609060101010101" charset="-122"/>
                <a:cs typeface="楷体" panose="02010609060101010101" charset="-122"/>
                <a:sym typeface="+mn-ea"/>
              </a:rPr>
              <a:t>专制</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之下无祖国。   </a:t>
            </a:r>
            <a:r>
              <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rPr>
              <a:t> ——拉·布吕耶尔</a:t>
            </a:r>
            <a:r>
              <a:rPr lang="zh-CN" altLang="en-US" sz="2400" b="1" kern="100" dirty="0" smtClean="0">
                <a:solidFill>
                  <a:schemeClr val="tx1"/>
                </a:solidFill>
                <a:latin typeface="楷体" panose="02010609060101010101" charset="-122"/>
                <a:ea typeface="楷体" panose="02010609060101010101" charset="-122"/>
                <a:cs typeface="楷体" panose="02010609060101010101" charset="-122"/>
                <a:sym typeface="+mn-ea"/>
              </a:rPr>
              <a:t>    </a:t>
            </a:r>
            <a:endParaRPr lang="zh-CN" altLang="en-US" sz="2400" b="1" kern="100" dirty="0" smtClean="0">
              <a:solidFill>
                <a:schemeClr val="tx1"/>
              </a:solidFill>
              <a:latin typeface="楷体" panose="02010609060101010101" charset="-122"/>
              <a:ea typeface="楷体" panose="02010609060101010101" charset="-122"/>
              <a:cs typeface="楷体" panose="02010609060101010101" charset="-122"/>
              <a:sym typeface="+mn-ea"/>
            </a:endParaRPr>
          </a:p>
          <a:p>
            <a:pPr algn="just" fontAlgn="auto">
              <a:lnSpc>
                <a:spcPct val="100000"/>
              </a:lnSpc>
            </a:pPr>
            <a:r>
              <a:rPr lang="en-US" altLang="zh-CN" sz="2400" b="1" kern="100" dirty="0" smtClean="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kern="100" dirty="0" smtClean="0">
                <a:solidFill>
                  <a:schemeClr val="tx1"/>
                </a:solidFill>
                <a:latin typeface="楷体" panose="02010609060101010101" charset="-122"/>
                <a:ea typeface="楷体" panose="02010609060101010101" charset="-122"/>
                <a:cs typeface="楷体" panose="02010609060101010101" charset="-122"/>
                <a:sym typeface="+mn-ea"/>
              </a:rPr>
              <a:t>启蒙思想家们把民族主义和民主主义结合在一起，提出了系统的民族主义思想，批判君主专制毫不考虑民族和国家的利益，剥夺了民众的自由和平等，否认君主是民族和国家的象征</a:t>
            </a:r>
            <a:r>
              <a:rPr lang="en-US" altLang="zh-CN" sz="2400" b="1" kern="100"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kern="100" dirty="0" smtClean="0">
                <a:solidFill>
                  <a:schemeClr val="tx1"/>
                </a:solidFill>
                <a:latin typeface="楷体" panose="02010609060101010101" charset="-122"/>
                <a:ea typeface="楷体" panose="02010609060101010101" charset="-122"/>
                <a:cs typeface="楷体" panose="02010609060101010101" charset="-122"/>
                <a:sym typeface="+mn-ea"/>
              </a:rPr>
              <a:t>指出只有当臣民成为公民，民族共同体才会存在，祖国才会存在。</a:t>
            </a:r>
            <a:r>
              <a:rPr lang="en-US" altLang="zh-CN" sz="2400" b="1" kern="100" dirty="0" smtClean="0">
                <a:solidFill>
                  <a:schemeClr val="tx1"/>
                </a:solidFill>
                <a:latin typeface="楷体" panose="02010609060101010101" charset="-122"/>
                <a:ea typeface="楷体" panose="02010609060101010101" charset="-122"/>
                <a:cs typeface="楷体" panose="02010609060101010101" charset="-122"/>
                <a:sym typeface="+mn-ea"/>
              </a:rPr>
              <a:t>  </a:t>
            </a:r>
            <a:endParaRPr lang="en-US" altLang="zh-CN" sz="2400" b="1" kern="100" dirty="0" smtClean="0">
              <a:solidFill>
                <a:schemeClr val="tx1"/>
              </a:solidFill>
              <a:latin typeface="楷体" panose="02010609060101010101" charset="-122"/>
              <a:ea typeface="楷体" panose="02010609060101010101" charset="-122"/>
              <a:cs typeface="楷体" panose="02010609060101010101" charset="-122"/>
              <a:sym typeface="+mn-ea"/>
            </a:endParaRPr>
          </a:p>
          <a:p>
            <a:pPr algn="r" fontAlgn="auto">
              <a:lnSpc>
                <a:spcPct val="100000"/>
              </a:lnSpc>
            </a:pPr>
            <a:r>
              <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rPr>
              <a:t>——杨宁一《世界历史视野中的民族主义》</a:t>
            </a:r>
            <a:endPar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endParaRPr>
          </a:p>
          <a:p>
            <a:pPr algn="l" fontAlgn="auto">
              <a:lnSpc>
                <a:spcPct val="100000"/>
              </a:lnSpc>
            </a:pPr>
            <a:r>
              <a:rPr lang="zh-CN" altLang="en-US" sz="2400" b="1" kern="100" dirty="0" smtClean="0">
                <a:latin typeface="楷体" panose="02010609060101010101" charset="-122"/>
                <a:ea typeface="楷体" panose="02010609060101010101" charset="-122"/>
                <a:cs typeface="楷体" panose="02010609060101010101" charset="-122"/>
                <a:sym typeface="+mn-ea"/>
              </a:rPr>
              <a:t>材料三：</a:t>
            </a:r>
            <a:endParaRPr lang="zh-CN" altLang="en-US" sz="2400" b="1" kern="100" dirty="0" smtClean="0">
              <a:latin typeface="楷体" panose="02010609060101010101" charset="-122"/>
              <a:ea typeface="楷体" panose="02010609060101010101" charset="-122"/>
              <a:cs typeface="楷体" panose="02010609060101010101" charset="-122"/>
              <a:sym typeface="+mn-ea"/>
            </a:endParaRPr>
          </a:p>
          <a:p>
            <a:pPr algn="l" fontAlgn="auto">
              <a:lnSpc>
                <a:spcPct val="100000"/>
              </a:lnSpc>
            </a:pPr>
            <a:r>
              <a:rPr lang="en-US" altLang="zh-CN" sz="2400" b="1" kern="100" dirty="0" smtClean="0">
                <a:latin typeface="楷体" panose="02010609060101010101" charset="-122"/>
                <a:ea typeface="楷体" panose="02010609060101010101" charset="-122"/>
                <a:cs typeface="楷体" panose="02010609060101010101" charset="-122"/>
                <a:sym typeface="+mn-ea"/>
              </a:rPr>
              <a:t>    </a:t>
            </a:r>
            <a:r>
              <a:rPr lang="zh-CN" altLang="en-US" sz="2400" b="1" kern="100" dirty="0" smtClean="0">
                <a:latin typeface="楷体" panose="02010609060101010101" charset="-122"/>
                <a:ea typeface="楷体" panose="02010609060101010101" charset="-122"/>
                <a:cs typeface="楷体" panose="02010609060101010101" charset="-122"/>
                <a:sym typeface="+mn-ea"/>
              </a:rPr>
              <a:t>“为国捐躯是一种奉献和牺牲，如果国家受到灭亡或被占领的威胁，那么为之而死也是心甘情愿的”。“每一种灾难都有可能降临于我和我的家庭，但只求上帝能够拯救法兰西”。   </a:t>
            </a:r>
            <a:r>
              <a:rPr lang="zh-CN" altLang="en-US" sz="2000">
                <a:latin typeface="楷体" panose="02010609060101010101" charset="-122"/>
                <a:ea typeface="楷体" panose="02010609060101010101" charset="-122"/>
                <a:cs typeface="楷体" panose="02010609060101010101" charset="-122"/>
                <a:sym typeface="+mn-ea"/>
              </a:rPr>
              <a:t>                      </a:t>
            </a:r>
            <a:endParaRPr lang="zh-CN" altLang="en-US" sz="2000">
              <a:latin typeface="楷体" panose="02010609060101010101" charset="-122"/>
              <a:ea typeface="楷体" panose="02010609060101010101" charset="-122"/>
              <a:cs typeface="楷体" panose="02010609060101010101" charset="-122"/>
              <a:sym typeface="+mn-ea"/>
            </a:endParaRPr>
          </a:p>
          <a:p>
            <a:pPr algn="r" fontAlgn="auto">
              <a:lnSpc>
                <a:spcPct val="100000"/>
              </a:lnSpc>
            </a:pPr>
            <a:r>
              <a:rPr lang="zh-CN" altLang="en-US" sz="2000">
                <a:latin typeface="楷体" panose="02010609060101010101" charset="-122"/>
                <a:ea typeface="楷体" panose="02010609060101010101" charset="-122"/>
                <a:cs typeface="楷体" panose="02010609060101010101" charset="-122"/>
                <a:sym typeface="+mn-ea"/>
              </a:rPr>
              <a:t>  ——陈文海《法国史》</a:t>
            </a:r>
            <a:endPar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a:xfrm>
            <a:off x="2985770" y="721995"/>
            <a:ext cx="4773930" cy="460375"/>
          </a:xfrm>
          <a:prstGeom prst="rect">
            <a:avLst/>
          </a:prstGeom>
          <a:solidFill>
            <a:schemeClr val="accent6">
              <a:lumMod val="20000"/>
              <a:lumOff val="80000"/>
            </a:schemeClr>
          </a:solidFill>
        </p:spPr>
        <p:txBody>
          <a:bodyPr wrap="none" rtlCol="0">
            <a:spAutoFit/>
          </a:bodyPr>
          <a:p>
            <a:r>
              <a:rPr lang="zh-CN" sz="2400" b="1">
                <a:latin typeface="楷体" panose="02010609060101010101" charset="-122"/>
                <a:ea typeface="楷体" panose="02010609060101010101" charset="-122"/>
                <a:cs typeface="楷体" panose="02010609060101010101" charset="-122"/>
              </a:rPr>
              <a:t>还</a:t>
            </a:r>
            <a:r>
              <a:rPr lang="zh-CN" altLang="en-US" sz="2400" b="1">
                <a:latin typeface="楷体" panose="02010609060101010101" charset="-122"/>
                <a:ea typeface="楷体" panose="02010609060101010101" charset="-122"/>
                <a:cs typeface="楷体" panose="02010609060101010101" charset="-122"/>
              </a:rPr>
              <a:t>有什么原因推动民族国家产生？</a:t>
            </a:r>
            <a:endParaRPr lang="zh-CN" altLang="en-US" sz="24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202565" y="1709420"/>
            <a:ext cx="11698605" cy="1038860"/>
          </a:xfrm>
          <a:prstGeom prst="rect">
            <a:avLst/>
          </a:prstGeom>
          <a:solidFill>
            <a:schemeClr val="accent6">
              <a:lumMod val="20000"/>
              <a:lumOff val="80000"/>
            </a:schemeClr>
          </a:solidFill>
        </p:spPr>
        <p:txBody>
          <a:bodyPr wrap="square" rtlCol="0" anchor="t">
            <a:spAutoFit/>
          </a:bodyPr>
          <a:p>
            <a:pPr lvl="0" algn="l">
              <a:lnSpc>
                <a:spcPct val="110000"/>
              </a:lnSpc>
              <a:buClrTx/>
              <a:buSzTx/>
              <a:buFontTx/>
            </a:pPr>
            <a:r>
              <a:rPr lang="zh-CN" altLang="en-US" sz="2800" b="1">
                <a:sym typeface="+mn-ea"/>
              </a:rPr>
              <a:t>（3）语言：</a:t>
            </a:r>
            <a:r>
              <a:rPr lang="zh-CN" altLang="en-US" sz="2800">
                <a:sym typeface="+mn-ea"/>
              </a:rPr>
              <a:t>对民族语言的重视强化了民族认同，促进民族国家的形成。</a:t>
            </a:r>
            <a:endParaRPr lang="zh-CN" altLang="en-US" sz="2800">
              <a:sym typeface="+mn-ea"/>
            </a:endParaRPr>
          </a:p>
          <a:p>
            <a:pPr lvl="0" algn="l">
              <a:lnSpc>
                <a:spcPct val="110000"/>
              </a:lnSpc>
              <a:buClrTx/>
              <a:buSzTx/>
              <a:buFontTx/>
            </a:pPr>
            <a:r>
              <a:rPr lang="zh-CN" altLang="en-US" sz="2800">
                <a:sym typeface="+mn-ea"/>
              </a:rPr>
              <a:t>①英语：13世纪</a:t>
            </a:r>
            <a:r>
              <a:rPr lang="zh-CN" altLang="en-US" sz="2800">
                <a:sym typeface="+mn-ea"/>
              </a:rPr>
              <a:t>；</a:t>
            </a:r>
            <a:r>
              <a:rPr lang="zh-CN" altLang="en-US" sz="2800">
                <a:sym typeface="+mn-ea"/>
              </a:rPr>
              <a:t>②法语：16世纪</a:t>
            </a:r>
            <a:endParaRPr lang="zh-CN" altLang="en-US" sz="2800">
              <a:sym typeface="+mn-ea"/>
            </a:endParaRPr>
          </a:p>
        </p:txBody>
      </p:sp>
      <p:sp>
        <p:nvSpPr>
          <p:cNvPr id="6" name="文本框 5"/>
          <p:cNvSpPr txBox="1"/>
          <p:nvPr/>
        </p:nvSpPr>
        <p:spPr>
          <a:xfrm>
            <a:off x="202565" y="3140710"/>
            <a:ext cx="11698605" cy="1038860"/>
          </a:xfrm>
          <a:prstGeom prst="rect">
            <a:avLst/>
          </a:prstGeom>
          <a:solidFill>
            <a:schemeClr val="accent6">
              <a:lumMod val="20000"/>
              <a:lumOff val="80000"/>
            </a:schemeClr>
          </a:solidFill>
        </p:spPr>
        <p:txBody>
          <a:bodyPr wrap="square" rtlCol="0" anchor="t">
            <a:spAutoFit/>
          </a:bodyPr>
          <a:p>
            <a:pPr lvl="0" algn="l">
              <a:lnSpc>
                <a:spcPct val="110000"/>
              </a:lnSpc>
              <a:buClrTx/>
              <a:buSzTx/>
              <a:buFontTx/>
            </a:pPr>
            <a:r>
              <a:rPr lang="zh-CN" altLang="en-US" sz="2800" b="1">
                <a:sym typeface="+mn-ea"/>
              </a:rPr>
              <a:t>（4）思想：</a:t>
            </a:r>
            <a:endParaRPr lang="zh-CN" altLang="en-US" sz="2800" b="1">
              <a:sym typeface="+mn-ea"/>
            </a:endParaRPr>
          </a:p>
          <a:p>
            <a:pPr lvl="0" algn="l">
              <a:lnSpc>
                <a:spcPct val="110000"/>
              </a:lnSpc>
              <a:buClrTx/>
              <a:buSzTx/>
              <a:buFontTx/>
            </a:pPr>
            <a:r>
              <a:rPr lang="zh-CN" altLang="en-US" sz="2800">
                <a:sym typeface="+mn-ea"/>
              </a:rPr>
              <a:t>①文艺复兴、宗教改革、启蒙运动传播民主观念，解放了人们的思想</a:t>
            </a:r>
            <a:endParaRPr lang="zh-CN" altLang="en-US" sz="2800">
              <a:sym typeface="+mn-ea"/>
            </a:endParaRPr>
          </a:p>
        </p:txBody>
      </p:sp>
      <p:sp>
        <p:nvSpPr>
          <p:cNvPr id="7" name="文本框 6"/>
          <p:cNvSpPr txBox="1"/>
          <p:nvPr/>
        </p:nvSpPr>
        <p:spPr>
          <a:xfrm>
            <a:off x="197485" y="4202430"/>
            <a:ext cx="11698605" cy="1512570"/>
          </a:xfrm>
          <a:prstGeom prst="rect">
            <a:avLst/>
          </a:prstGeom>
          <a:solidFill>
            <a:schemeClr val="accent6">
              <a:lumMod val="20000"/>
              <a:lumOff val="80000"/>
            </a:schemeClr>
          </a:solidFill>
        </p:spPr>
        <p:txBody>
          <a:bodyPr wrap="square" rtlCol="0" anchor="t">
            <a:spAutoFit/>
          </a:bodyPr>
          <a:p>
            <a:pPr lvl="0" algn="l">
              <a:lnSpc>
                <a:spcPct val="110000"/>
              </a:lnSpc>
              <a:buClrTx/>
              <a:buSzTx/>
              <a:buFontTx/>
            </a:pPr>
            <a:r>
              <a:rPr lang="zh-CN" altLang="en-US" sz="2800">
                <a:sym typeface="+mn-ea"/>
              </a:rPr>
              <a:t>②民族意识的觉醒：</a:t>
            </a:r>
            <a:endParaRPr lang="zh-CN" altLang="en-US" sz="2800">
              <a:sym typeface="+mn-ea"/>
            </a:endParaRPr>
          </a:p>
          <a:p>
            <a:pPr lvl="0" algn="l">
              <a:lnSpc>
                <a:spcPct val="110000"/>
              </a:lnSpc>
              <a:buClrTx/>
              <a:buSzTx/>
              <a:buFontTx/>
            </a:pPr>
            <a:r>
              <a:rPr lang="zh-CN" altLang="en-US" sz="2800">
                <a:sym typeface="+mn-ea"/>
              </a:rPr>
              <a:t>法国大革命及拿破仑战争传播自由平等思想，促进了欧洲各国民族意识的觉醒。</a:t>
            </a:r>
            <a:endParaRPr lang="zh-CN" altLang="en-US" sz="28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6" grpId="0" bldLvl="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1605" y="4957445"/>
            <a:ext cx="3063875" cy="1322070"/>
          </a:xfrm>
          <a:prstGeom prst="rect">
            <a:avLst/>
          </a:prstGeom>
          <a:noFill/>
        </p:spPr>
        <p:txBody>
          <a:bodyPr wrap="square" rtlCol="0" anchor="t">
            <a:spAutoFit/>
          </a:bodyPr>
          <a:lstStyle/>
          <a:p>
            <a:r>
              <a:rPr lang="zh-CN" altLang="en-US" sz="2000">
                <a:latin typeface="楷体" panose="02010609060101010101" charset="-122"/>
                <a:ea typeface="楷体" panose="02010609060101010101" charset="-122"/>
                <a:cs typeface="楷体" panose="02010609060101010101" charset="-122"/>
              </a:rPr>
              <a:t>1789年法国资产阶级革命(法国大革命)时期，巴黎国民自卫队就以蓝、白、红三色旗为队旗。</a:t>
            </a:r>
            <a:endParaRPr lang="zh-CN" altLang="en-US" sz="2000">
              <a:latin typeface="楷体" panose="02010609060101010101" charset="-122"/>
              <a:ea typeface="楷体" panose="02010609060101010101" charset="-122"/>
              <a:cs typeface="楷体" panose="02010609060101010101" charset="-122"/>
            </a:endParaRPr>
          </a:p>
        </p:txBody>
      </p:sp>
      <p:pic>
        <p:nvPicPr>
          <p:cNvPr id="6" name="图片 5"/>
          <p:cNvPicPr>
            <a:picLocks noChangeAspect="1"/>
          </p:cNvPicPr>
          <p:nvPr/>
        </p:nvPicPr>
        <p:blipFill>
          <a:blip r:embed="rId1"/>
          <a:stretch>
            <a:fillRect/>
          </a:stretch>
        </p:blipFill>
        <p:spPr>
          <a:xfrm>
            <a:off x="141605" y="2322195"/>
            <a:ext cx="3064510" cy="2212975"/>
          </a:xfrm>
          <a:prstGeom prst="rect">
            <a:avLst/>
          </a:prstGeom>
        </p:spPr>
      </p:pic>
      <p:sp>
        <p:nvSpPr>
          <p:cNvPr id="7" name="文本框 6"/>
          <p:cNvSpPr txBox="1"/>
          <p:nvPr/>
        </p:nvSpPr>
        <p:spPr>
          <a:xfrm>
            <a:off x="3543935" y="5032375"/>
            <a:ext cx="3833495" cy="1322070"/>
          </a:xfrm>
          <a:prstGeom prst="rect">
            <a:avLst/>
          </a:prstGeom>
          <a:noFill/>
        </p:spPr>
        <p:txBody>
          <a:bodyPr wrap="square" rtlCol="0" anchor="t">
            <a:spAutoFit/>
          </a:bodyPr>
          <a:lstStyle/>
          <a:p>
            <a:r>
              <a:rPr lang="zh-CN" altLang="en-US" sz="2000">
                <a:latin typeface="楷体" panose="02010609060101010101" charset="-122"/>
                <a:ea typeface="楷体" panose="02010609060101010101" charset="-122"/>
                <a:cs typeface="楷体" panose="02010609060101010101" charset="-122"/>
              </a:rPr>
              <a:t>1795年7月14日法国督政府宣布定此曲为国歌。1879年、1946年以及1958年通过的三部共和国宪法皆定马赛曲为共和国国歌。</a:t>
            </a:r>
            <a:endParaRPr lang="zh-CN" altLang="en-US" sz="2000">
              <a:latin typeface="楷体" panose="02010609060101010101" charset="-122"/>
              <a:ea typeface="楷体" panose="02010609060101010101" charset="-122"/>
              <a:cs typeface="楷体" panose="02010609060101010101" charset="-122"/>
            </a:endParaRPr>
          </a:p>
        </p:txBody>
      </p:sp>
      <p:pic>
        <p:nvPicPr>
          <p:cNvPr id="9" name="图片 8"/>
          <p:cNvPicPr>
            <a:picLocks noChangeAspect="1"/>
          </p:cNvPicPr>
          <p:nvPr/>
        </p:nvPicPr>
        <p:blipFill>
          <a:blip r:embed="rId2"/>
          <a:stretch>
            <a:fillRect/>
          </a:stretch>
        </p:blipFill>
        <p:spPr>
          <a:xfrm>
            <a:off x="3907790" y="1830705"/>
            <a:ext cx="2945765" cy="3054985"/>
          </a:xfrm>
          <a:prstGeom prst="rect">
            <a:avLst/>
          </a:prstGeom>
        </p:spPr>
      </p:pic>
      <p:sp>
        <p:nvSpPr>
          <p:cNvPr id="10" name="文本框 9"/>
          <p:cNvSpPr txBox="1"/>
          <p:nvPr/>
        </p:nvSpPr>
        <p:spPr>
          <a:xfrm>
            <a:off x="7523480" y="5032375"/>
            <a:ext cx="4668520" cy="1630045"/>
          </a:xfrm>
          <a:prstGeom prst="rect">
            <a:avLst/>
          </a:prstGeom>
          <a:noFill/>
        </p:spPr>
        <p:txBody>
          <a:bodyPr wrap="square" rtlCol="0" anchor="t">
            <a:spAutoFit/>
          </a:bodyPr>
          <a:lstStyle/>
          <a:p>
            <a:r>
              <a:rPr lang="zh-CN" altLang="en-US" sz="2000">
                <a:latin typeface="楷体" panose="02010609060101010101" charset="-122"/>
                <a:ea typeface="楷体" panose="02010609060101010101" charset="-122"/>
                <a:cs typeface="楷体" panose="02010609060101010101" charset="-122"/>
              </a:rPr>
              <a:t>1880年7月14日定为法国的国庆节，直至今日。以纪念在1789年7月14日，巴黎群众攻克了象征封建统治的巴士底狱，从而揭开法国大革命序幕。在法国，每年国庆节的阅兵式是庆典活动的重头戏。</a:t>
            </a:r>
            <a:endParaRPr lang="zh-CN" altLang="en-US" sz="2000">
              <a:latin typeface="楷体" panose="02010609060101010101" charset="-122"/>
              <a:ea typeface="楷体" panose="02010609060101010101" charset="-122"/>
              <a:cs typeface="楷体" panose="02010609060101010101" charset="-122"/>
            </a:endParaRPr>
          </a:p>
        </p:txBody>
      </p:sp>
      <p:pic>
        <p:nvPicPr>
          <p:cNvPr id="11" name="图片 10"/>
          <p:cNvPicPr>
            <a:picLocks noChangeAspect="1"/>
          </p:cNvPicPr>
          <p:nvPr/>
        </p:nvPicPr>
        <p:blipFill>
          <a:blip r:embed="rId3"/>
          <a:stretch>
            <a:fillRect/>
          </a:stretch>
        </p:blipFill>
        <p:spPr>
          <a:xfrm>
            <a:off x="7800975" y="1830705"/>
            <a:ext cx="3590290" cy="3055620"/>
          </a:xfrm>
          <a:prstGeom prst="rect">
            <a:avLst/>
          </a:prstGeom>
        </p:spPr>
      </p:pic>
      <p:sp>
        <p:nvSpPr>
          <p:cNvPr id="12" name="文本框 11"/>
          <p:cNvSpPr txBox="1"/>
          <p:nvPr/>
        </p:nvSpPr>
        <p:spPr>
          <a:xfrm>
            <a:off x="141605" y="140335"/>
            <a:ext cx="1580515" cy="565150"/>
          </a:xfrm>
          <a:prstGeom prst="rect">
            <a:avLst/>
          </a:prstGeom>
          <a:noFill/>
        </p:spPr>
        <p:txBody>
          <a:bodyPr wrap="square" rtlCol="0" anchor="t">
            <a:spAutoFit/>
          </a:bodyPr>
          <a:p>
            <a:pPr algn="l">
              <a:lnSpc>
                <a:spcPct val="110000"/>
              </a:lnSpc>
              <a:buClrTx/>
              <a:buSzTx/>
              <a:buFontTx/>
            </a:pPr>
            <a:r>
              <a:rPr lang="zh-CN" altLang="en-US" sz="2800" b="1">
                <a:solidFill>
                  <a:schemeClr val="accent2"/>
                </a:solidFill>
              </a:rPr>
              <a:t>2.表现：</a:t>
            </a:r>
            <a:endParaRPr lang="zh-CN" altLang="en-US" sz="2800" b="1">
              <a:solidFill>
                <a:schemeClr val="accent2"/>
              </a:solidFill>
            </a:endParaRPr>
          </a:p>
        </p:txBody>
      </p:sp>
      <p:grpSp>
        <p:nvGrpSpPr>
          <p:cNvPr id="2" name="组合 1"/>
          <p:cNvGrpSpPr/>
          <p:nvPr/>
        </p:nvGrpSpPr>
        <p:grpSpPr>
          <a:xfrm>
            <a:off x="128270" y="1407795"/>
            <a:ext cx="2966720" cy="4288790"/>
            <a:chOff x="2331" y="221"/>
            <a:chExt cx="4672" cy="6754"/>
          </a:xfrm>
        </p:grpSpPr>
        <p:pic>
          <p:nvPicPr>
            <p:cNvPr id="13" name="图片 12"/>
            <p:cNvPicPr>
              <a:picLocks noChangeAspect="1"/>
            </p:cNvPicPr>
            <p:nvPr/>
          </p:nvPicPr>
          <p:blipFill>
            <a:blip r:embed="rId4">
              <a:lum bright="6000"/>
            </a:blip>
            <a:stretch>
              <a:fillRect/>
            </a:stretch>
          </p:blipFill>
          <p:spPr>
            <a:xfrm>
              <a:off x="2542" y="221"/>
              <a:ext cx="4249" cy="5708"/>
            </a:xfrm>
            <a:prstGeom prst="ellipse">
              <a:avLst/>
            </a:prstGeom>
            <a:ln w="12700" cmpd="sng">
              <a:solidFill>
                <a:schemeClr val="accent1">
                  <a:shade val="50000"/>
                </a:schemeClr>
              </a:solidFill>
              <a:prstDash val="solid"/>
            </a:ln>
          </p:spPr>
        </p:pic>
        <p:sp>
          <p:nvSpPr>
            <p:cNvPr id="14" name="文本框 13"/>
            <p:cNvSpPr txBox="1"/>
            <p:nvPr/>
          </p:nvSpPr>
          <p:spPr>
            <a:xfrm>
              <a:off x="2331" y="6395"/>
              <a:ext cx="4672" cy="580"/>
            </a:xfrm>
            <a:prstGeom prst="rect">
              <a:avLst/>
            </a:prstGeom>
            <a:noFill/>
          </p:spPr>
          <p:txBody>
            <a:bodyPr wrap="square" rtlCol="0">
              <a:spAutoFit/>
            </a:bodyPr>
            <a:p>
              <a:pPr algn="ctr">
                <a:buClrTx/>
                <a:buSzTx/>
                <a:buFontTx/>
              </a:pPr>
              <a:r>
                <a:rPr lang="zh-CN" altLang="en-US" b="1">
                  <a:latin typeface="楷体" panose="02010609060101010101" charset="-122"/>
                  <a:ea typeface="楷体" panose="02010609060101010101" charset="-122"/>
                </a:rPr>
                <a:t>法国的民族英雄：圣女贞德</a:t>
              </a:r>
              <a:endParaRPr lang="zh-CN" altLang="en-US" b="1">
                <a:latin typeface="楷体" panose="02010609060101010101" charset="-122"/>
                <a:ea typeface="楷体" panose="02010609060101010101" charset="-122"/>
              </a:endParaRPr>
            </a:p>
          </p:txBody>
        </p:sp>
      </p:grpSp>
      <p:sp>
        <p:nvSpPr>
          <p:cNvPr id="15" name="文本框 14"/>
          <p:cNvSpPr txBox="1"/>
          <p:nvPr/>
        </p:nvSpPr>
        <p:spPr>
          <a:xfrm>
            <a:off x="2115185" y="115570"/>
            <a:ext cx="8401685" cy="829945"/>
          </a:xfrm>
          <a:prstGeom prst="rect">
            <a:avLst/>
          </a:prstGeom>
          <a:noFill/>
        </p:spPr>
        <p:txBody>
          <a:bodyPr wrap="square" rtlCol="0" anchor="t">
            <a:spAutoFit/>
          </a:bodyPr>
          <a:p>
            <a:r>
              <a:rPr lang="zh-CN" altLang="en-US" sz="2400"/>
              <a:t>①个人对国家的忠诚越来越超过对国王和宗教的忠诚；</a:t>
            </a:r>
            <a:endParaRPr lang="zh-CN" altLang="en-US" sz="2400"/>
          </a:p>
          <a:p>
            <a:r>
              <a:rPr lang="zh-CN" altLang="en-US" sz="2400">
                <a:solidFill>
                  <a:srgbClr val="FF0000"/>
                </a:solidFill>
                <a:latin typeface="楷体" panose="02010609060101010101" charset="-122"/>
                <a:ea typeface="楷体" panose="02010609060101010101" charset="-122"/>
              </a:rPr>
              <a:t>（由对个人的认同变成对国家共同体的认同）</a:t>
            </a:r>
            <a:endParaRPr lang="zh-CN" altLang="en-US" sz="2400"/>
          </a:p>
        </p:txBody>
      </p:sp>
      <p:sp>
        <p:nvSpPr>
          <p:cNvPr id="3" name="文本框 2"/>
          <p:cNvSpPr txBox="1"/>
          <p:nvPr/>
        </p:nvSpPr>
        <p:spPr>
          <a:xfrm>
            <a:off x="2111375" y="827405"/>
            <a:ext cx="5974080" cy="460375"/>
          </a:xfrm>
          <a:prstGeom prst="rect">
            <a:avLst/>
          </a:prstGeom>
          <a:noFill/>
        </p:spPr>
        <p:txBody>
          <a:bodyPr wrap="none" rtlCol="0" anchor="t">
            <a:spAutoFit/>
          </a:bodyPr>
          <a:p>
            <a:r>
              <a:rPr lang="zh-CN" altLang="en-US" sz="2400">
                <a:sym typeface="+mn-ea"/>
              </a:rPr>
              <a:t>②各国纷纷鼓励和组织对爱国人士的崇拜；</a:t>
            </a:r>
            <a:endParaRPr lang="zh-CN" altLang="en-US"/>
          </a:p>
        </p:txBody>
      </p:sp>
      <p:sp>
        <p:nvSpPr>
          <p:cNvPr id="5" name="文本框 4"/>
          <p:cNvSpPr txBox="1"/>
          <p:nvPr/>
        </p:nvSpPr>
        <p:spPr>
          <a:xfrm>
            <a:off x="2115185" y="1257935"/>
            <a:ext cx="5364480" cy="460375"/>
          </a:xfrm>
          <a:prstGeom prst="rect">
            <a:avLst/>
          </a:prstGeom>
          <a:noFill/>
        </p:spPr>
        <p:txBody>
          <a:bodyPr wrap="none" rtlCol="0" anchor="t">
            <a:spAutoFit/>
          </a:bodyPr>
          <a:p>
            <a:r>
              <a:rPr lang="zh-CN" altLang="en-US" sz="2400">
                <a:sym typeface="+mn-ea"/>
              </a:rPr>
              <a:t>③出现了国旗、国歌和各种国家节日。</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4160" y="768985"/>
            <a:ext cx="10779125" cy="991235"/>
          </a:xfrm>
          <a:prstGeom prst="rect">
            <a:avLst/>
          </a:prstGeom>
          <a:noFill/>
        </p:spPr>
        <p:txBody>
          <a:bodyPr wrap="square" rtlCol="0">
            <a:spAutoFit/>
          </a:bodyPr>
          <a:lstStyle/>
          <a:p>
            <a:r>
              <a:rPr lang="zh-CN" altLang="en-US" sz="2400">
                <a:latin typeface="微软雅黑" panose="020B0503020204020204" charset="-122"/>
                <a:ea typeface="微软雅黑" panose="020B0503020204020204" charset="-122"/>
                <a:cs typeface="微软雅黑" panose="020B0503020204020204" charset="-122"/>
              </a:rPr>
              <a:t>（1）民族国家有的由单一民族组成，更多的则是包括了多个民族。</a:t>
            </a:r>
            <a:endParaRPr lang="zh-CN" altLang="en-US" sz="2400">
              <a:latin typeface="微软雅黑" panose="020B0503020204020204" charset="-122"/>
              <a:ea typeface="微软雅黑" panose="020B0503020204020204" charset="-122"/>
              <a:cs typeface="微软雅黑" panose="020B0503020204020204" charset="-122"/>
            </a:endParaRPr>
          </a:p>
          <a:p>
            <a:endParaRPr lang="en-US" altLang="zh-CN" sz="105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（2）民族国家主权独立，人民有共同的价值、历史、文化、语言或体制。</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59740" y="201295"/>
            <a:ext cx="2540000" cy="565150"/>
          </a:xfrm>
          <a:prstGeom prst="rect">
            <a:avLst/>
          </a:prstGeom>
          <a:noFill/>
        </p:spPr>
        <p:txBody>
          <a:bodyPr wrap="square" rtlCol="0" anchor="t">
            <a:spAutoFit/>
          </a:bodyPr>
          <a:p>
            <a:pPr lvl="0" algn="l">
              <a:lnSpc>
                <a:spcPct val="110000"/>
              </a:lnSpc>
              <a:buClrTx/>
              <a:buSzTx/>
              <a:buFontTx/>
            </a:pPr>
            <a:r>
              <a:rPr lang="zh-CN" altLang="en-US" sz="2800" b="1">
                <a:solidFill>
                  <a:schemeClr val="accent2"/>
                </a:solidFill>
                <a:sym typeface="+mn-ea"/>
              </a:rPr>
              <a:t>3.特征</a:t>
            </a:r>
            <a:endParaRPr lang="zh-CN" altLang="en-US" sz="2800" b="1">
              <a:solidFill>
                <a:schemeClr val="accent2"/>
              </a:solidFill>
              <a:sym typeface="+mn-ea"/>
            </a:endParaRPr>
          </a:p>
        </p:txBody>
      </p:sp>
      <p:sp>
        <p:nvSpPr>
          <p:cNvPr id="2" name="文本框 1"/>
          <p:cNvSpPr txBox="1"/>
          <p:nvPr/>
        </p:nvSpPr>
        <p:spPr>
          <a:xfrm>
            <a:off x="421640" y="2001520"/>
            <a:ext cx="11572240" cy="3771265"/>
          </a:xfrm>
          <a:prstGeom prst="rect">
            <a:avLst/>
          </a:prstGeom>
          <a:noFill/>
        </p:spPr>
        <p:txBody>
          <a:bodyPr wrap="square" rtlCol="0" anchor="t">
            <a:spAutoFit/>
          </a:bodyPr>
          <a:p>
            <a:pPr lvl="0" algn="l">
              <a:lnSpc>
                <a:spcPct val="130000"/>
              </a:lnSpc>
              <a:buClrTx/>
              <a:buSzTx/>
              <a:buFontTx/>
            </a:pPr>
            <a:r>
              <a:rPr lang="zh-CN" altLang="en-US" sz="2800" b="1">
                <a:solidFill>
                  <a:schemeClr val="accent2"/>
                </a:solidFill>
                <a:sym typeface="+mn-ea"/>
              </a:rPr>
              <a:t>4.影响</a:t>
            </a:r>
            <a:endParaRPr lang="zh-CN" altLang="en-US" sz="2800" b="1">
              <a:solidFill>
                <a:schemeClr val="accent2"/>
              </a:solidFill>
              <a:sym typeface="+mn-ea"/>
            </a:endParaRPr>
          </a:p>
          <a:p>
            <a:pPr lvl="0" algn="l">
              <a:lnSpc>
                <a:spcPct val="130000"/>
              </a:lnSpc>
              <a:buClrTx/>
              <a:buSzTx/>
              <a:buFontTx/>
            </a:pPr>
            <a:r>
              <a:rPr lang="zh-CN" altLang="en-US" sz="2600" b="1">
                <a:solidFill>
                  <a:schemeClr val="tx1"/>
                </a:solidFill>
                <a:sym typeface="+mn-ea"/>
              </a:rPr>
              <a:t>①思想：</a:t>
            </a:r>
            <a:r>
              <a:rPr lang="zh-CN" altLang="en-US" sz="2600">
                <a:solidFill>
                  <a:schemeClr val="tx1"/>
                </a:solidFill>
                <a:sym typeface="+mn-ea"/>
              </a:rPr>
              <a:t>国家在人民的意识中越来越重要；</a:t>
            </a:r>
            <a:endParaRPr lang="zh-CN" altLang="en-US" sz="2600">
              <a:solidFill>
                <a:schemeClr val="tx1"/>
              </a:solidFill>
              <a:sym typeface="+mn-ea"/>
            </a:endParaRPr>
          </a:p>
          <a:p>
            <a:pPr lvl="0" algn="l">
              <a:lnSpc>
                <a:spcPct val="130000"/>
              </a:lnSpc>
              <a:buClrTx/>
              <a:buSzTx/>
              <a:buFontTx/>
            </a:pPr>
            <a:r>
              <a:rPr lang="zh-CN" altLang="en-US" sz="2600" b="1">
                <a:solidFill>
                  <a:schemeClr val="tx1"/>
                </a:solidFill>
                <a:sym typeface="+mn-ea"/>
              </a:rPr>
              <a:t>②政治</a:t>
            </a:r>
            <a:r>
              <a:rPr lang="zh-CN" altLang="en-US" sz="2600">
                <a:solidFill>
                  <a:schemeClr val="tx1"/>
                </a:solidFill>
                <a:sym typeface="+mn-ea"/>
              </a:rPr>
              <a:t>：冲击了中世纪神权一统的局面，为资本主义的发展和资产阶级力量的壮大了创造了条件，欧洲各专制王权国家逐渐变为具有独立主权的民族国家。</a:t>
            </a:r>
            <a:endParaRPr lang="zh-CN" altLang="en-US" sz="2600">
              <a:solidFill>
                <a:schemeClr val="tx1"/>
              </a:solidFill>
              <a:sym typeface="+mn-ea"/>
            </a:endParaRPr>
          </a:p>
          <a:p>
            <a:pPr lvl="0" algn="l">
              <a:lnSpc>
                <a:spcPct val="130000"/>
              </a:lnSpc>
              <a:buClrTx/>
              <a:buSzTx/>
              <a:buFontTx/>
            </a:pPr>
            <a:r>
              <a:rPr lang="zh-CN" altLang="en-US" sz="2600" b="1">
                <a:solidFill>
                  <a:schemeClr val="tx1"/>
                </a:solidFill>
                <a:sym typeface="+mn-ea"/>
              </a:rPr>
              <a:t>③经济：</a:t>
            </a:r>
            <a:r>
              <a:rPr lang="zh-CN" altLang="en-US" sz="2600">
                <a:solidFill>
                  <a:schemeClr val="tx1"/>
                </a:solidFill>
                <a:sym typeface="+mn-ea"/>
              </a:rPr>
              <a:t>促进资本主义经济的发展</a:t>
            </a:r>
            <a:endParaRPr lang="zh-CN" altLang="en-US" sz="2600">
              <a:solidFill>
                <a:schemeClr val="tx1"/>
              </a:solidFill>
              <a:sym typeface="+mn-ea"/>
            </a:endParaRPr>
          </a:p>
          <a:p>
            <a:pPr lvl="0" algn="l">
              <a:lnSpc>
                <a:spcPct val="130000"/>
              </a:lnSpc>
              <a:buClrTx/>
              <a:buSzTx/>
              <a:buFontTx/>
            </a:pPr>
            <a:r>
              <a:rPr lang="zh-CN" altLang="en-US" sz="2600" b="1">
                <a:solidFill>
                  <a:schemeClr val="tx1"/>
                </a:solidFill>
                <a:sym typeface="+mn-ea"/>
              </a:rPr>
              <a:t>④国际关系：</a:t>
            </a:r>
            <a:r>
              <a:rPr lang="zh-CN" altLang="en-US" sz="2600">
                <a:solidFill>
                  <a:schemeClr val="tx1"/>
                </a:solidFill>
                <a:sym typeface="+mn-ea"/>
              </a:rPr>
              <a:t>民族国家成了欧洲政治的基础，</a:t>
            </a:r>
            <a:r>
              <a:rPr lang="zh-CN" altLang="en-US" sz="2600" b="1">
                <a:solidFill>
                  <a:srgbClr val="FF0000"/>
                </a:solidFill>
                <a:sym typeface="+mn-ea"/>
              </a:rPr>
              <a:t>启动了现代世界和现代国际关系形成的进程</a:t>
            </a:r>
            <a:endParaRPr lang="zh-CN" altLang="en-US" sz="2600" b="1">
              <a:solidFill>
                <a:srgbClr val="FF0000"/>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ags/tag1.xml><?xml version="1.0" encoding="utf-8"?>
<p:tagLst xmlns:p="http://schemas.openxmlformats.org/presentationml/2006/main">
  <p:tag name="KSO_WM_UNIT_TABLE_BEAUTIFY" val="smartTable{dc6cc80d-3adc-4274-be5f-74122d5ffad9}"/>
  <p:tag name="TABLE_ENDDRAG_ORIGIN_RECT" val="606*181"/>
  <p:tag name="TABLE_ENDDRAG_RECT" val="165*293*606*181"/>
</p:tagLst>
</file>

<file path=ppt/tags/tag10.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1_1"/>
  <p:tag name="KSO_WM_UNIT_ID" val="diagram769_4*m_h_a*1_1_1"/>
  <p:tag name="KSO_WM_UNIT_CLEAR" val="1"/>
  <p:tag name="KSO_WM_UNIT_LAYERLEVEL" val="1_1_1"/>
  <p:tag name="KSO_WM_UNIT_VALUE" val="7"/>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DIAGRAM_SCHEMECOLOR_ID" val="0"/>
  <p:tag name="KSO_WM_UNIT_USESOURCEFORMAT_APPLY" val="1"/>
</p:tagLst>
</file>

<file path=ppt/tags/tag11.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2_1"/>
  <p:tag name="KSO_WM_UNIT_ID" val="diagram769_4*m_h_a*1_2_1"/>
  <p:tag name="KSO_WM_UNIT_CLEAR" val="1"/>
  <p:tag name="KSO_WM_UNIT_LAYERLEVEL" val="1_1_1"/>
  <p:tag name="KSO_WM_UNIT_VALUE" val="7"/>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 name="KSO_WM_UNIT_DIAGRAM_SCHEMECOLOR_ID" val="0"/>
  <p:tag name="KSO_WM_UNIT_USESOURCEFORMAT_APPLY" val="1"/>
</p:tagLst>
</file>

<file path=ppt/tags/tag12.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3_1"/>
  <p:tag name="KSO_WM_UNIT_ID" val="diagram769_4*m_h_a*1_3_1"/>
  <p:tag name="KSO_WM_UNIT_CLEAR" val="1"/>
  <p:tag name="KSO_WM_UNIT_LAYERLEVEL" val="1_1_1"/>
  <p:tag name="KSO_WM_UNIT_VALUE" val="7"/>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 name="KSO_WM_UNIT_DIAGRAM_SCHEMECOLOR_ID" val="0"/>
  <p:tag name="KSO_WM_UNIT_USESOURCEFORMAT_APPLY" val="1"/>
</p:tagLst>
</file>

<file path=ppt/tags/tag13.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4"/>
  <p:tag name="KSO_WM_UNIT_ID" val="diagram769_4*m_i*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0"/>
  <p:tag name="KSO_WM_UNIT_USESOURCEFORMAT_APPLY" val="1"/>
</p:tagLst>
</file>

<file path=ppt/tags/tag14.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5"/>
  <p:tag name="KSO_WM_UNIT_ID" val="diagram769_4*m_i*1_5"/>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 name="KSO_WM_UNIT_USESOURCEFORMAT_APPLY" val="1"/>
</p:tagLst>
</file>

<file path=ppt/tags/tag15.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1_1"/>
  <p:tag name="KSO_WM_UNIT_ID" val="diagram769_4*m_h_f*1_1_1"/>
  <p:tag name="KSO_WM_UNIT_CLEAR" val="1"/>
  <p:tag name="KSO_WM_UNIT_LAYERLEVEL" val="1_1_1"/>
  <p:tag name="KSO_WM_UNIT_VALUE" val="21"/>
  <p:tag name="KSO_WM_UNIT_HIGHLIGHT" val="0"/>
  <p:tag name="KSO_WM_UNIT_COMPATIBLE" val="0"/>
  <p:tag name="KSO_WM_DIAGRAM_GROUP_CODE" val="m1-1"/>
  <p:tag name="KSO_WM_UNIT_PRESET_TEXT" val="Lorem ipsum dolor sit amet, consectetur"/>
  <p:tag name="KSO_WM_UNIT_TEXT_FILL_FORE_SCHEMECOLOR_INDEX" val="13"/>
  <p:tag name="KSO_WM_UNIT_TEXT_FILL_TYPE" val="1"/>
  <p:tag name="KSO_WM_UNIT_DIAGRAM_SCHEMECOLOR_ID" val="0"/>
  <p:tag name="KSO_WM_UNIT_USESOURCEFORMAT_APPLY" val="1"/>
</p:tagLst>
</file>

<file path=ppt/tags/tag16.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2_1"/>
  <p:tag name="KSO_WM_UNIT_ID" val="diagram769_4*m_h_f*1_2_1"/>
  <p:tag name="KSO_WM_UNIT_CLEAR" val="1"/>
  <p:tag name="KSO_WM_UNIT_LAYERLEVEL" val="1_1_1"/>
  <p:tag name="KSO_WM_UNIT_VALUE" val="21"/>
  <p:tag name="KSO_WM_UNIT_HIGHLIGHT" val="0"/>
  <p:tag name="KSO_WM_UNIT_COMPATIBLE" val="0"/>
  <p:tag name="KSO_WM_DIAGRAM_GROUP_CODE" val="m1-1"/>
  <p:tag name="KSO_WM_UNIT_PRESET_TEXT" val="Lorem ipsum dolor sit amet, consectetur"/>
  <p:tag name="KSO_WM_UNIT_TEXT_FILL_FORE_SCHEMECOLOR_INDEX" val="13"/>
  <p:tag name="KSO_WM_UNIT_TEXT_FILL_TYPE" val="1"/>
  <p:tag name="KSO_WM_UNIT_DIAGRAM_SCHEMECOLOR_ID" val="0"/>
  <p:tag name="KSO_WM_UNIT_USESOURCEFORMAT_APPLY" val="1"/>
</p:tagLst>
</file>

<file path=ppt/tags/tag17.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3_1"/>
  <p:tag name="KSO_WM_UNIT_ID" val="diagram769_4*m_h_f*1_3_1"/>
  <p:tag name="KSO_WM_UNIT_CLEAR" val="1"/>
  <p:tag name="KSO_WM_UNIT_LAYERLEVEL" val="1_1_1"/>
  <p:tag name="KSO_WM_UNIT_VALUE" val="21"/>
  <p:tag name="KSO_WM_UNIT_HIGHLIGHT" val="0"/>
  <p:tag name="KSO_WM_UNIT_COMPATIBLE" val="0"/>
  <p:tag name="KSO_WM_DIAGRAM_GROUP_CODE" val="m1-1"/>
  <p:tag name="KSO_WM_UNIT_PRESET_TEXT" val="Lorem ipsum dolor sit amet, consectetur"/>
  <p:tag name="KSO_WM_UNIT_TEXT_FILL_FORE_SCHEMECOLOR_INDEX" val="13"/>
  <p:tag name="KSO_WM_UNIT_TEXT_FILL_TYPE" val="1"/>
  <p:tag name="KSO_WM_UNIT_DIAGRAM_SCHEMECOLOR_ID" val="0"/>
  <p:tag name="KSO_WM_UNIT_USESOURCEFORMAT_APPLY" val="1"/>
</p:tagLst>
</file>

<file path=ppt/tags/tag18.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
  <p:tag name="KSO_WM_UNIT_ID" val="diagram769_5*m_i*1_1"/>
  <p:tag name="KSO_WM_UNIT_CLEAR" val="1"/>
  <p:tag name="KSO_WM_UNIT_LAYERLEVEL" val="1_1"/>
  <p:tag name="KSO_WM_DIAGRAM_GROUP_CODE" val="m1-1"/>
  <p:tag name="KSO_WM_UNIT_LINE_FORE_SCHEMECOLOR_INDEX" val="10"/>
  <p:tag name="KSO_WM_UNIT_LINE_FILL_TYPE" val="2"/>
  <p:tag name="KSO_WM_UNIT_DIAGRAM_SCHEMECOLOR_ID" val="0"/>
  <p:tag name="KSO_WM_UNIT_USESOURCEFORMAT_APPLY" val="1"/>
</p:tagLst>
</file>

<file path=ppt/tags/tag19.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2"/>
  <p:tag name="KSO_WM_UNIT_ID" val="diagram769_5*m_i*1_2"/>
  <p:tag name="KSO_WM_UNIT_CLEAR" val="1"/>
  <p:tag name="KSO_WM_UNIT_LAYERLEVEL" val="1_1"/>
  <p:tag name="KSO_WM_DIAGRAM_GROUP_CODE" val="m1-1"/>
  <p:tag name="KSO_WM_UNIT_LINE_FORE_SCHEMECOLOR_INDEX" val="10"/>
  <p:tag name="KSO_WM_UNIT_LINE_FILL_TYPE" val="2"/>
  <p:tag name="KSO_WM_UNIT_DIAGRAM_SCHEMECOLOR_ID" val="0"/>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089_1*i*9"/>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1_1"/>
  <p:tag name="KSO_WM_UNIT_ID" val="diagram769_5*m_h_a*1_1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DIAGRAM_SCHEMECOLOR_ID" val="0"/>
  <p:tag name="KSO_WM_UNIT_USESOURCEFORMAT_APPLY" val="1"/>
</p:tagLst>
</file>

<file path=ppt/tags/tag21.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2_1"/>
  <p:tag name="KSO_WM_UNIT_ID" val="diagram769_5*m_h_a*1_2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 name="KSO_WM_UNIT_DIAGRAM_SCHEMECOLOR_ID" val="0"/>
  <p:tag name="KSO_WM_UNIT_USESOURCEFORMAT_APPLY" val="1"/>
</p:tagLst>
</file>

<file path=ppt/tags/tag22.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3"/>
  <p:tag name="KSO_WM_UNIT_ID" val="diagram769_5*m_i*1_3"/>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0"/>
  <p:tag name="KSO_WM_UNIT_USESOURCEFORMAT_APPLY" val="1"/>
</p:tagLst>
</file>

<file path=ppt/tags/tag23.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2_1"/>
  <p:tag name="KSO_WM_UNIT_ID" val="diagram769_5*m_h_f*1_2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m1-1"/>
  <p:tag name="KSO_WM_UNIT_TEXT_FILL_FORE_SCHEMECOLOR_INDEX" val="13"/>
  <p:tag name="KSO_WM_UNIT_TEXT_FILL_TYPE" val="1"/>
  <p:tag name="KSO_WM_UNIT_DIAGRAM_SCHEMECOLOR_ID" val="0"/>
  <p:tag name="KSO_WM_UNIT_USESOURCEFORMAT_APPLY" val="1"/>
</p:tagLst>
</file>

<file path=ppt/tags/tag24.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1_1"/>
  <p:tag name="KSO_WM_UNIT_ID" val="diagram769_4*m_h_f*1_1_1"/>
  <p:tag name="KSO_WM_UNIT_CLEAR" val="1"/>
  <p:tag name="KSO_WM_UNIT_LAYERLEVEL" val="1_1_1"/>
  <p:tag name="KSO_WM_UNIT_VALUE" val="21"/>
  <p:tag name="KSO_WM_UNIT_HIGHLIGHT" val="0"/>
  <p:tag name="KSO_WM_UNIT_COMPATIBLE" val="0"/>
  <p:tag name="KSO_WM_DIAGRAM_GROUP_CODE" val="m1-1"/>
  <p:tag name="KSO_WM_UNIT_PRESET_TEXT" val="Lorem ipsum dolor sit amet, consectetur"/>
  <p:tag name="KSO_WM_UNIT_TEXT_FILL_FORE_SCHEMECOLOR_INDEX" val="13"/>
  <p:tag name="KSO_WM_UNIT_TEXT_FILL_TYPE" val="1"/>
  <p:tag name="KSO_WM_UNIT_DIAGRAM_SCHEMECOLOR_ID" val="0"/>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1*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1*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567_1*m_h_i*1_2_2"/>
  <p:tag name="KSO_WM_TEMPLATE_CATEGORY" val="diagram"/>
  <p:tag name="KSO_WM_TEMPLATE_INDEX" val="2018756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567_1*m_h_i*1_2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
  <p:tag name="KSO_WM_UNIT_ID" val="diagram769_4*m_i*1_1"/>
  <p:tag name="KSO_WM_UNIT_CLEAR" val="1"/>
  <p:tag name="KSO_WM_UNIT_LAYERLEVEL" val="1_1"/>
  <p:tag name="KSO_WM_DIAGRAM_GROUP_CODE" val="m1-1"/>
  <p:tag name="KSO_WM_UNIT_LINE_FORE_SCHEMECOLOR_INDEX" val="10"/>
  <p:tag name="KSO_WM_UNIT_LINE_FILL_TYPE" val="2"/>
  <p:tag name="KSO_WM_UNIT_DIAGRAM_SCHEMECOLOR_ID" val="0"/>
  <p:tag name="KSO_WM_UNIT_USESOURCEFORMAT_APPLY" val="1"/>
</p:tagLst>
</file>

<file path=ppt/tags/tag8.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2"/>
  <p:tag name="KSO_WM_UNIT_ID" val="diagram769_4*m_i*1_2"/>
  <p:tag name="KSO_WM_UNIT_CLEAR" val="1"/>
  <p:tag name="KSO_WM_UNIT_LAYERLEVEL" val="1_1"/>
  <p:tag name="KSO_WM_DIAGRAM_GROUP_CODE" val="m1-1"/>
  <p:tag name="KSO_WM_UNIT_LINE_FORE_SCHEMECOLOR_INDEX" val="10"/>
  <p:tag name="KSO_WM_UNIT_LINE_FILL_TYPE" val="2"/>
  <p:tag name="KSO_WM_UNIT_DIAGRAM_SCHEMECOLOR_ID" val="0"/>
  <p:tag name="KSO_WM_UNIT_USESOURCEFORMAT_APPLY" val="1"/>
</p:tagLst>
</file>

<file path=ppt/tags/tag9.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3"/>
  <p:tag name="KSO_WM_UNIT_ID" val="diagram769_4*m_i*1_3"/>
  <p:tag name="KSO_WM_UNIT_CLEAR" val="1"/>
  <p:tag name="KSO_WM_UNIT_LAYERLEVEL" val="1_1"/>
  <p:tag name="KSO_WM_DIAGRAM_GROUP_CODE" val="m1-1"/>
  <p:tag name="KSO_WM_UNIT_LINE_FORE_SCHEMECOLOR_INDEX" val="10"/>
  <p:tag name="KSO_WM_UNIT_LINE_FILL_TYPE" val="2"/>
  <p:tag name="KSO_WM_UNIT_DIAGRAM_SCHEMECOLOR_ID" val="0"/>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5927</Words>
  <PresentationFormat>宽屏</PresentationFormat>
  <Paragraphs>505</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微软雅黑</vt:lpstr>
      <vt:lpstr>楷体</vt:lpstr>
      <vt:lpstr>Wingdings</vt:lpstr>
      <vt:lpstr>黑体</vt:lpstr>
      <vt:lpstr>Calibri</vt:lpstr>
      <vt:lpstr>Arial Unicode MS</vt:lpstr>
      <vt:lpstr>华文楷体</vt:lpstr>
      <vt:lpstr>Times New Roman</vt:lpstr>
      <vt:lpstr>方正粗雅宋_GBK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2021-10-07T04:42:00Z</dcterms:created>
  <dcterms:modified xsi:type="dcterms:W3CDTF">2021-10-09T14:20:53Z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6A1C62D213D84384BF2155742C4A5EDA</vt:lpwstr>
  </property>
  <property fmtid="{D5CDD505-2E9C-101B-9397-08002B2CF9AE}" pid="3" name="KSOProductBuildVer">
    <vt:lpwstr>2052-11.1.0.10938</vt:lpwstr>
  </property>
</Properties>
</file>