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69" r:id="rId3"/>
    <p:sldId id="259" r:id="rId4"/>
    <p:sldId id="284" r:id="rId5"/>
    <p:sldId id="286" r:id="rId6"/>
  </p:sldIdLst>
  <p:sldSz cx="12192000" cy="6858000"/>
  <p:notesSz cx="6858000" cy="9144000"/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7509"/>
    <a:srgbClr val="68BC9E"/>
    <a:srgbClr val="FF7124"/>
    <a:srgbClr val="8CC5B1"/>
    <a:srgbClr val="202E4A"/>
    <a:srgbClr val="FEFEFE"/>
    <a:srgbClr val="009459"/>
    <a:srgbClr val="0086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/>
    <p:restoredTop sz="94676"/>
  </p:normalViewPr>
  <p:slideViewPr>
    <p:cSldViewPr snapToGrid="0" showGuides="1">
      <p:cViewPr varScale="1">
        <p:scale>
          <a:sx n="108" d="100"/>
          <a:sy n="108" d="100"/>
        </p:scale>
        <p:origin x="-438" y="-84"/>
      </p:cViewPr>
      <p:guideLst>
        <p:guide orient="horz" pos="2159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 showFormatting="0">
    <p:cViewPr varScale="1">
      <p:scale>
        <a:sx n="100" d="100"/>
        <a:sy n="100" d="100"/>
      </p:scale>
      <p:origin x="0" y="0"/>
    </p:cViewPr>
  </p:sorterViewPr>
  <p:gridSpacing cx="72005" cy="72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FontTx/>
              <a:buNone/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FontTx/>
              <a:buNone/>
              <a:defRPr sz="12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FontTx/>
              <a:buNone/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 noProof="1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8B5775F2-C865-4BDB-AA63-C108FD4F6B4E}" type="slidenum">
              <a:rPr kumimoji="0" altLang="en-US" sz="12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684563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noProof="1" smtClean="0"/>
              <a:t>单击此处编辑母版副标题样式</a:t>
            </a:r>
            <a:endParaRPr 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DFF66D78-09D3-460B-B88A-712D37A28D24}" type="slidenum">
              <a:rPr kumimoji="0" altLang="en-US" sz="1200" b="0" i="0" u="none" strike="noStrike" kern="1200" cap="none" spc="0" normalizeH="0" baseline="0" noProof="1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DFF66D78-09D3-460B-B88A-712D37A28D24}" type="slidenum">
              <a:rPr kumimoji="0" altLang="en-US" sz="1200" b="0" i="0" u="none" strike="noStrike" kern="1200" cap="none" spc="0" normalizeH="0" baseline="0" noProof="1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DFF66D78-09D3-460B-B88A-712D37A28D24}" type="slidenum">
              <a:rPr kumimoji="0" altLang="en-US" sz="1200" b="0" i="0" u="none" strike="noStrike" kern="1200" cap="none" spc="0" normalizeH="0" baseline="0" noProof="1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DFF66D78-09D3-460B-B88A-712D37A28D24}" type="slidenum">
              <a:rPr kumimoji="0" altLang="en-US" sz="1200" b="0" i="0" u="none" strike="noStrike" kern="1200" cap="none" spc="0" normalizeH="0" baseline="0" noProof="1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DFF66D78-09D3-460B-B88A-712D37A28D24}" type="slidenum">
              <a:rPr kumimoji="0" altLang="en-US" sz="1200" b="0" i="0" u="none" strike="noStrike" kern="1200" cap="none" spc="0" normalizeH="0" baseline="0" noProof="1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9B59869A-144C-413D-AB7C-8C2E44001362}" type="slidenum">
              <a:rPr kumimoji="0" altLang="en-US" sz="1200" b="0" i="0" u="none" strike="noStrike" kern="1200" cap="none" spc="0" normalizeH="0" baseline="0" noProof="1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2D88696D-B93A-4D0C-A82D-3F45D74B286D}" type="slidenum">
              <a:rPr kumimoji="0" altLang="en-US" sz="1200" b="0" i="0" u="none" strike="noStrike" kern="1200" cap="none" spc="0" normalizeH="0" baseline="0" noProof="1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DFF66D78-09D3-460B-B88A-712D37A28D24}" type="slidenum">
              <a:rPr kumimoji="0" altLang="en-US" sz="1200" b="0" i="0" u="none" strike="noStrike" kern="1200" cap="none" spc="0" normalizeH="0" baseline="0" noProof="1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DFF66D78-09D3-460B-B88A-712D37A28D24}" type="slidenum">
              <a:rPr kumimoji="0" altLang="en-US" sz="1200" b="0" i="0" u="none" strike="noStrike" kern="1200" cap="none" spc="0" normalizeH="0" baseline="0" noProof="1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DFF66D78-09D3-460B-B88A-712D37A28D24}" type="slidenum">
              <a:rPr kumimoji="0" altLang="en-US" sz="1200" b="0" i="0" u="none" strike="noStrike" kern="1200" cap="none" spc="0" normalizeH="0" baseline="0" noProof="1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DFF66D78-09D3-460B-B88A-712D37A28D24}" type="slidenum">
              <a:rPr kumimoji="0" altLang="en-US" sz="1200" b="0" i="0" u="none" strike="noStrike" kern="1200" cap="none" spc="0" normalizeH="0" baseline="0" noProof="1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DFF66D78-09D3-460B-B88A-712D37A28D24}" type="slidenum">
              <a:rPr kumimoji="0" altLang="en-US" sz="1200" b="0" i="0" u="none" strike="noStrike" kern="1200" cap="none" spc="0" normalizeH="0" baseline="0" noProof="1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DFF66D78-09D3-460B-B88A-712D37A28D24}" type="slidenum">
              <a:rPr kumimoji="0" altLang="en-US" sz="1200" b="0" i="0" u="none" strike="noStrike" kern="1200" cap="none" spc="0" normalizeH="0" baseline="0" noProof="1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en-US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DFF66D78-09D3-460B-B88A-712D37A28D24}" type="slidenum">
              <a:rPr kumimoji="0" altLang="en-US" sz="1200" b="0" i="0" u="none" strike="noStrike" kern="1200" cap="none" spc="0" normalizeH="0" baseline="0" noProof="1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noProof="1" smtClean="0"/>
              <a:t>单击此处编辑母版标题样式</a:t>
            </a:r>
            <a:endParaRPr lang="en-US" noProof="1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DFF66D78-09D3-460B-B88A-712D37A28D24}" type="slidenum">
              <a:rPr kumimoji="0" altLang="en-US" sz="1200" b="0" i="0" u="none" strike="noStrike" kern="1200" cap="none" spc="0" normalizeH="0" baseline="0" noProof="1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  <a:endParaRPr lang="en-US" altLang="zh-CN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 noProof="1">
                <a:solidFill>
                  <a:srgbClr val="898989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DFF66D78-09D3-460B-B88A-712D37A28D24}" type="slidenum">
              <a:rPr kumimoji="0" altLang="en-US" sz="1200" b="0" i="0" u="none" strike="noStrike" kern="1200" cap="none" spc="0" normalizeH="0" baseline="0" noProof="1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7330" indent="-22733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530" indent="-22733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730" indent="-22733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930" indent="-22733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130" indent="-22733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6"/>
          <p:cNvSpPr txBox="1">
            <a:spLocks noChangeArrowheads="1"/>
          </p:cNvSpPr>
          <p:nvPr/>
        </p:nvSpPr>
        <p:spPr bwMode="auto">
          <a:xfrm>
            <a:off x="1726565" y="1544955"/>
            <a:ext cx="8491855" cy="119888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R="0" algn="ctr" defTabSz="914400" hangingPunct="0">
              <a:buClrTx/>
              <a:buSzTx/>
              <a:buFont typeface="Arial" panose="020B0604020202020204" pitchFamily="34" charset="0"/>
            </a:pPr>
            <a:r>
              <a:rPr kumimoji="0" lang="en-US" altLang="en-US" sz="3600" kern="1200" cap="none" spc="0" normalizeH="0" baseline="0" noProof="1">
                <a:solidFill>
                  <a:schemeClr val="tx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charset="-122"/>
                <a:cs typeface="+mn-cs"/>
                <a:sym typeface="Times New Roman" panose="02020603050405020304" pitchFamily="18" charset="0"/>
              </a:rPr>
              <a:t>3.3　一元一次不等式</a:t>
            </a:r>
            <a:endParaRPr kumimoji="0" lang="zh-CN" altLang="en-US" sz="3600" kern="1200" cap="none" spc="0" normalizeH="0" baseline="0" noProof="1">
              <a:solidFill>
                <a:schemeClr val="tx1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黑体" panose="02010609060101010101" charset="-122"/>
              <a:cs typeface="+mn-cs"/>
              <a:sym typeface="Times New Roman" panose="02020603050405020304" pitchFamily="18" charset="0"/>
            </a:endParaRPr>
          </a:p>
          <a:p>
            <a:pPr marR="0" algn="ctr" defTabSz="914400" hangingPunct="0">
              <a:buClrTx/>
              <a:buSzTx/>
              <a:buFont typeface="Arial" panose="020B0604020202020204" pitchFamily="34" charset="0"/>
            </a:pPr>
            <a:r>
              <a:rPr kumimoji="0" lang="zh-CN" altLang="en-US" sz="3600" kern="1200" cap="none" spc="0" normalizeH="0" baseline="0" noProof="1">
                <a:solidFill>
                  <a:srgbClr val="5C8A00"/>
                </a:solidFill>
                <a:latin typeface="Times New Roman" panose="02020603050405020304" pitchFamily="18" charset="0"/>
                <a:ea typeface="黑体" panose="02010609060101010101" charset="-122"/>
                <a:cs typeface="+mn-cs"/>
                <a:sym typeface="Times New Roman" panose="02020603050405020304" pitchFamily="18" charset="0"/>
              </a:rPr>
              <a:t>第</a:t>
            </a:r>
            <a:r>
              <a:rPr kumimoji="0" lang="en-US" altLang="zh-CN" sz="3600" kern="1200" cap="none" spc="0" normalizeH="0" baseline="0" noProof="1">
                <a:solidFill>
                  <a:srgbClr val="5C8A00"/>
                </a:solidFill>
                <a:latin typeface="Times New Roman" panose="02020603050405020304" pitchFamily="18" charset="0"/>
                <a:ea typeface="黑体" panose="02010609060101010101" charset="-122"/>
                <a:cs typeface="+mn-cs"/>
                <a:sym typeface="Times New Roman" panose="02020603050405020304" pitchFamily="18" charset="0"/>
              </a:rPr>
              <a:t>3</a:t>
            </a:r>
            <a:r>
              <a:rPr kumimoji="0" lang="zh-CN" altLang="en-US" sz="3600" kern="1200" cap="none" spc="0" normalizeH="0" baseline="0" noProof="1">
                <a:solidFill>
                  <a:srgbClr val="5C8A00"/>
                </a:solidFill>
                <a:latin typeface="Times New Roman" panose="02020603050405020304" pitchFamily="18" charset="0"/>
                <a:ea typeface="黑体" panose="02010609060101010101" charset="-122"/>
                <a:cs typeface="+mn-cs"/>
                <a:sym typeface="Times New Roman" panose="02020603050405020304" pitchFamily="18" charset="0"/>
              </a:rPr>
              <a:t>课时　一元一次不等式的应用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图片 1" descr="组48325同意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7964"/>
            <a:ext cx="2389188" cy="6080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2" name="文本框 7"/>
          <p:cNvSpPr txBox="1"/>
          <p:nvPr/>
        </p:nvSpPr>
        <p:spPr>
          <a:xfrm>
            <a:off x="605790" y="290988"/>
            <a:ext cx="1422400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</a:pPr>
            <a:r>
              <a:rPr lang="zh-CN" altLang="en-US" sz="2400" b="1" dirty="0">
                <a:solidFill>
                  <a:srgbClr val="EF7509"/>
                </a:solidFill>
                <a:latin typeface="思源黑体 CN Heavy" pitchFamily="34" charset="-122"/>
                <a:ea typeface="思源黑体 CN Heavy" pitchFamily="34" charset="-122"/>
              </a:rPr>
              <a:t>新知导入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73575" y="35623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755015" y="1129960"/>
            <a:ext cx="9970407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kumimoji="1" lang="en-US" altLang="zh-CN" sz="2800" b="1" dirty="0">
                <a:latin typeface="黑体" pitchFamily="49" charset="-122"/>
                <a:ea typeface="黑体" pitchFamily="49" charset="-122"/>
              </a:rPr>
              <a:t>    </a:t>
            </a:r>
            <a:r>
              <a:rPr kumimoji="1" lang="zh-CN" altLang="en-US" sz="2800" b="1" dirty="0" smtClean="0">
                <a:latin typeface="黑体" pitchFamily="49" charset="-122"/>
                <a:ea typeface="黑体" pitchFamily="49" charset="-122"/>
              </a:rPr>
              <a:t>宾馆</a:t>
            </a:r>
            <a:r>
              <a:rPr kumimoji="1" lang="zh-CN" altLang="en-US" sz="2800" b="1" dirty="0">
                <a:latin typeface="黑体" pitchFamily="49" charset="-122"/>
                <a:ea typeface="黑体" pitchFamily="49" charset="-122"/>
              </a:rPr>
              <a:t>里有一座电梯的最大限载量为</a:t>
            </a:r>
            <a:r>
              <a:rPr kumimoji="1" lang="en-US" altLang="zh-CN" sz="2800" b="1" dirty="0">
                <a:latin typeface="黑体" pitchFamily="49" charset="-122"/>
                <a:ea typeface="黑体" pitchFamily="49" charset="-122"/>
              </a:rPr>
              <a:t>1000</a:t>
            </a:r>
            <a:r>
              <a:rPr kumimoji="1" lang="zh-CN" altLang="en-US" sz="2800" b="1" dirty="0">
                <a:latin typeface="黑体" pitchFamily="49" charset="-122"/>
                <a:ea typeface="黑体" pitchFamily="49" charset="-122"/>
              </a:rPr>
              <a:t>千克。两名宾馆服务员要用电梯把一批重物从底层搬到顶层，这两名服务员的身体质量分别为</a:t>
            </a:r>
            <a:r>
              <a:rPr kumimoji="1" lang="en-US" altLang="zh-CN" sz="2800" b="1" dirty="0">
                <a:latin typeface="黑体" pitchFamily="49" charset="-122"/>
                <a:ea typeface="黑体" pitchFamily="49" charset="-122"/>
              </a:rPr>
              <a:t>60</a:t>
            </a:r>
            <a:r>
              <a:rPr kumimoji="1" lang="zh-CN" altLang="en-US" sz="2800" b="1" dirty="0">
                <a:latin typeface="黑体" pitchFamily="49" charset="-122"/>
                <a:ea typeface="黑体" pitchFamily="49" charset="-122"/>
              </a:rPr>
              <a:t>千克和</a:t>
            </a:r>
            <a:r>
              <a:rPr kumimoji="1" lang="en-US" altLang="zh-CN" sz="2800" b="1" dirty="0">
                <a:latin typeface="黑体" pitchFamily="49" charset="-122"/>
                <a:ea typeface="黑体" pitchFamily="49" charset="-122"/>
              </a:rPr>
              <a:t>80</a:t>
            </a:r>
            <a:r>
              <a:rPr kumimoji="1" lang="zh-CN" altLang="en-US" sz="2800" b="1" dirty="0">
                <a:latin typeface="黑体" pitchFamily="49" charset="-122"/>
                <a:ea typeface="黑体" pitchFamily="49" charset="-122"/>
              </a:rPr>
              <a:t>千克，货物每箱的质量为</a:t>
            </a:r>
            <a:r>
              <a:rPr kumimoji="1" lang="en-US" altLang="zh-CN" sz="2800" b="1" dirty="0">
                <a:latin typeface="黑体" pitchFamily="49" charset="-122"/>
                <a:ea typeface="黑体" pitchFamily="49" charset="-122"/>
              </a:rPr>
              <a:t>50</a:t>
            </a:r>
            <a:r>
              <a:rPr kumimoji="1" lang="zh-CN" altLang="en-US" sz="2800" b="1" dirty="0">
                <a:latin typeface="黑体" pitchFamily="49" charset="-122"/>
                <a:ea typeface="黑体" pitchFamily="49" charset="-122"/>
              </a:rPr>
              <a:t>千克，问他们每次最多只能搬运重物多少箱？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55015" y="3561715"/>
            <a:ext cx="5043805" cy="2028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建议讨论以下问题：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sz="24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sz="24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）选择哪一种数学模型？是列方程，还是列不等式？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（</a:t>
            </a:r>
            <a:r>
              <a:rPr lang="en-US" altLang="zh-CN" sz="24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2</a:t>
            </a:r>
            <a:r>
              <a:rPr lang="zh-CN" altLang="en-US" sz="24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）问题中有哪些相等的数量关系和不等的数量关系？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568290" y="2945842"/>
            <a:ext cx="4579938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2800" b="1" dirty="0"/>
              <a:t>解：设</a:t>
            </a:r>
            <a:r>
              <a:rPr kumimoji="1" lang="zh-CN" altLang="en-US" sz="2800" b="1" dirty="0">
                <a:latin typeface="Times New Roman" panose="02020603050405020304" pitchFamily="18" charset="0"/>
              </a:rPr>
              <a:t>他们每次能搬运重物</a:t>
            </a:r>
            <a:r>
              <a:rPr kumimoji="1" lang="en-US" altLang="zh-CN" sz="2800" b="1" dirty="0">
                <a:latin typeface="Times New Roman" panose="02020603050405020304" pitchFamily="18" charset="0"/>
              </a:rPr>
              <a:t>X</a:t>
            </a:r>
            <a:r>
              <a:rPr kumimoji="1" lang="zh-CN" altLang="en-US" sz="2800" b="1" dirty="0">
                <a:latin typeface="Times New Roman" panose="02020603050405020304" pitchFamily="18" charset="0"/>
              </a:rPr>
              <a:t>箱，根据题意得：</a:t>
            </a:r>
          </a:p>
          <a:p>
            <a:pPr eaLnBrk="0" hangingPunct="0">
              <a:spcBef>
                <a:spcPct val="50000"/>
              </a:spcBef>
            </a:pPr>
            <a:r>
              <a:rPr kumimoji="1" lang="en-US" altLang="zh-CN" sz="2800" b="1" dirty="0">
                <a:latin typeface="Times New Roman" panose="02020603050405020304" pitchFamily="18" charset="0"/>
              </a:rPr>
              <a:t>60+80+50X≤1000</a:t>
            </a:r>
          </a:p>
          <a:p>
            <a:pPr eaLnBrk="0" hangingPunct="0">
              <a:spcBef>
                <a:spcPct val="50000"/>
              </a:spcBef>
            </a:pPr>
            <a:r>
              <a:rPr kumimoji="1" lang="zh-CN" altLang="en-US" sz="2800" b="1" dirty="0">
                <a:latin typeface="Times New Roman" panose="02020603050405020304" pitchFamily="18" charset="0"/>
              </a:rPr>
              <a:t>解得 </a:t>
            </a:r>
            <a:r>
              <a:rPr kumimoji="1" lang="en-US" altLang="zh-CN" sz="2800" b="1" dirty="0">
                <a:latin typeface="Times New Roman" panose="02020603050405020304" pitchFamily="18" charset="0"/>
              </a:rPr>
              <a:t>X≤17.2</a:t>
            </a:r>
          </a:p>
          <a:p>
            <a:pPr eaLnBrk="0" hangingPunct="0">
              <a:spcBef>
                <a:spcPct val="50000"/>
              </a:spcBef>
            </a:pPr>
            <a:r>
              <a:rPr kumimoji="1" lang="zh-CN" altLang="en-US" sz="2800" b="1" dirty="0">
                <a:latin typeface="Times New Roman" panose="02020603050405020304" pitchFamily="18" charset="0"/>
              </a:rPr>
              <a:t>答：他们每次最多能搬运重物</a:t>
            </a:r>
            <a:r>
              <a:rPr kumimoji="1" lang="en-US" altLang="zh-CN" sz="2800" b="1" dirty="0">
                <a:latin typeface="Times New Roman" panose="02020603050405020304" pitchFamily="18" charset="0"/>
              </a:rPr>
              <a:t>17</a:t>
            </a:r>
            <a:r>
              <a:rPr kumimoji="1" lang="zh-CN" altLang="en-US" sz="2800" b="1" dirty="0">
                <a:latin typeface="Times New Roman" panose="02020603050405020304" pitchFamily="18" charset="0"/>
              </a:rPr>
              <a:t>箱。</a:t>
            </a:r>
          </a:p>
          <a:p>
            <a:pPr eaLnBrk="0" hangingPunct="0">
              <a:spcBef>
                <a:spcPct val="50000"/>
              </a:spcBef>
            </a:pPr>
            <a:endParaRPr kumimoji="1" lang="en-US" altLang="zh-CN" sz="2800" b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 autoUpdateAnimBg="0"/>
      <p:bldP spid="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图片 1" descr="组48325同意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4463"/>
            <a:ext cx="2389188" cy="6080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6" name="文本框 7"/>
          <p:cNvSpPr txBox="1"/>
          <p:nvPr/>
        </p:nvSpPr>
        <p:spPr>
          <a:xfrm>
            <a:off x="360680" y="217805"/>
            <a:ext cx="1422400" cy="461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</a:pPr>
            <a:r>
              <a:rPr lang="zh-CN" altLang="en-US" sz="2400" b="1" dirty="0">
                <a:solidFill>
                  <a:srgbClr val="EF7509"/>
                </a:solidFill>
                <a:latin typeface="思源黑体 CN Heavy" pitchFamily="34" charset="-122"/>
                <a:ea typeface="思源黑体 CN Heavy" pitchFamily="34" charset="-122"/>
              </a:rPr>
              <a:t>新知讲解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09713" y="2124076"/>
            <a:ext cx="2730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en-US" altLang="zh-CN" sz="2800" b="1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498601" y="3552826"/>
            <a:ext cx="75596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en-US" altLang="zh-CN" sz="2800" b="1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043113" y="2947988"/>
            <a:ext cx="6400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kumimoji="1" lang="zh-CN" altLang="zh-CN" sz="2800" b="1">
              <a:latin typeface="Times New Roman" panose="02020603050405020304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558165" y="752475"/>
            <a:ext cx="11226800" cy="2553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 b="1" dirty="0" smtClean="0">
                <a:latin typeface="黑体" pitchFamily="49" charset="-122"/>
                <a:ea typeface="黑体" pitchFamily="49" charset="-122"/>
              </a:rPr>
              <a:t>    有</a:t>
            </a:r>
            <a:r>
              <a:rPr kumimoji="1" lang="zh-CN" altLang="en-US" sz="3200" b="1" dirty="0">
                <a:latin typeface="黑体" pitchFamily="49" charset="-122"/>
                <a:ea typeface="黑体" pitchFamily="49" charset="-122"/>
              </a:rPr>
              <a:t>一家庭工厂投资</a:t>
            </a:r>
            <a:r>
              <a:rPr kumimoji="1" lang="en-US" altLang="zh-CN" sz="3200" b="1" dirty="0">
                <a:latin typeface="黑体" pitchFamily="49" charset="-122"/>
                <a:ea typeface="黑体" pitchFamily="49" charset="-122"/>
              </a:rPr>
              <a:t>2</a:t>
            </a:r>
            <a:r>
              <a:rPr kumimoji="1" lang="zh-CN" altLang="en-US" sz="3200" b="1" dirty="0">
                <a:latin typeface="黑体" pitchFamily="49" charset="-122"/>
                <a:ea typeface="黑体" pitchFamily="49" charset="-122"/>
              </a:rPr>
              <a:t>万元购进一台机器，生产某种商品。这种商品每个的成本是</a:t>
            </a:r>
            <a:r>
              <a:rPr kumimoji="1" lang="en-US" altLang="zh-CN" sz="3200" b="1" dirty="0">
                <a:latin typeface="黑体" pitchFamily="49" charset="-122"/>
                <a:ea typeface="黑体" pitchFamily="49" charset="-122"/>
              </a:rPr>
              <a:t>3</a:t>
            </a:r>
            <a:r>
              <a:rPr kumimoji="1" lang="zh-CN" altLang="en-US" sz="3200" b="1" dirty="0">
                <a:latin typeface="黑体" pitchFamily="49" charset="-122"/>
                <a:ea typeface="黑体" pitchFamily="49" charset="-122"/>
              </a:rPr>
              <a:t>元，出售价是</a:t>
            </a:r>
            <a:r>
              <a:rPr kumimoji="1" lang="en-US" altLang="zh-CN" sz="3200" b="1" dirty="0">
                <a:latin typeface="黑体" pitchFamily="49" charset="-122"/>
                <a:ea typeface="黑体" pitchFamily="49" charset="-122"/>
              </a:rPr>
              <a:t>5</a:t>
            </a:r>
            <a:r>
              <a:rPr kumimoji="1" lang="zh-CN" altLang="en-US" sz="3200" b="1" dirty="0">
                <a:latin typeface="黑体" pitchFamily="49" charset="-122"/>
                <a:ea typeface="黑体" pitchFamily="49" charset="-122"/>
              </a:rPr>
              <a:t>元，应付的税款和其他费用是销售收入的</a:t>
            </a:r>
            <a:r>
              <a:rPr kumimoji="1" lang="en-US" altLang="zh-CN" sz="3200" b="1" dirty="0">
                <a:latin typeface="黑体" pitchFamily="49" charset="-122"/>
                <a:ea typeface="黑体" pitchFamily="49" charset="-122"/>
              </a:rPr>
              <a:t>10</a:t>
            </a:r>
            <a:r>
              <a:rPr kumimoji="1" lang="zh-CN" altLang="en-US" sz="3200" b="1" dirty="0">
                <a:latin typeface="黑体" pitchFamily="49" charset="-122"/>
                <a:ea typeface="黑体" pitchFamily="49" charset="-122"/>
              </a:rPr>
              <a:t>％。问至少需要生产、销售多少个这种商品，才能使所获利润（毛利润减去税款和其他费用</a:t>
            </a:r>
            <a:r>
              <a:rPr kumimoji="1" lang="en-US" altLang="zh-CN" sz="3200" b="1" dirty="0">
                <a:latin typeface="黑体" pitchFamily="49" charset="-122"/>
                <a:ea typeface="黑体" pitchFamily="49" charset="-122"/>
              </a:rPr>
              <a:t>)</a:t>
            </a:r>
            <a:r>
              <a:rPr kumimoji="1" lang="zh-CN" altLang="en-US" sz="3200" b="1" dirty="0">
                <a:latin typeface="黑体" pitchFamily="49" charset="-122"/>
                <a:ea typeface="黑体" pitchFamily="49" charset="-122"/>
              </a:rPr>
              <a:t>超过投资购买机器的费用</a:t>
            </a:r>
            <a:r>
              <a:rPr kumimoji="1" lang="en-US" altLang="zh-CN" sz="3200" b="1" dirty="0">
                <a:latin typeface="黑体" pitchFamily="49" charset="-122"/>
                <a:ea typeface="黑体" pitchFamily="49" charset="-122"/>
              </a:rPr>
              <a:t>?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960437" y="1131024"/>
            <a:ext cx="950243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latin typeface="黑体" pitchFamily="49" charset="-122"/>
                <a:ea typeface="黑体" pitchFamily="49" charset="-122"/>
              </a:rPr>
              <a:t>    某</a:t>
            </a:r>
            <a:r>
              <a:rPr lang="zh-CN" altLang="en-US" sz="3200" b="1" dirty="0">
                <a:latin typeface="黑体" pitchFamily="49" charset="-122"/>
                <a:ea typeface="黑体" pitchFamily="49" charset="-122"/>
              </a:rPr>
              <a:t>工人计划在</a:t>
            </a:r>
            <a:r>
              <a:rPr lang="en-US" altLang="zh-CN" sz="3200" b="1" dirty="0">
                <a:latin typeface="黑体" pitchFamily="49" charset="-122"/>
                <a:ea typeface="黑体" pitchFamily="49" charset="-122"/>
              </a:rPr>
              <a:t>15</a:t>
            </a:r>
            <a:r>
              <a:rPr lang="zh-CN" altLang="en-US" sz="3200" b="1" dirty="0">
                <a:latin typeface="黑体" pitchFamily="49" charset="-122"/>
                <a:ea typeface="黑体" pitchFamily="49" charset="-122"/>
              </a:rPr>
              <a:t>天里加工</a:t>
            </a:r>
            <a:r>
              <a:rPr lang="en-US" altLang="zh-CN" sz="3200" b="1" dirty="0">
                <a:latin typeface="黑体" pitchFamily="49" charset="-122"/>
                <a:ea typeface="黑体" pitchFamily="49" charset="-122"/>
              </a:rPr>
              <a:t>408</a:t>
            </a:r>
            <a:r>
              <a:rPr lang="zh-CN" altLang="en-US" sz="3200" b="1" dirty="0">
                <a:latin typeface="黑体" pitchFamily="49" charset="-122"/>
                <a:ea typeface="黑体" pitchFamily="49" charset="-122"/>
              </a:rPr>
              <a:t>个零件</a:t>
            </a:r>
            <a:r>
              <a:rPr lang="en-US" altLang="zh-CN" sz="3200" b="1" dirty="0">
                <a:latin typeface="黑体" pitchFamily="49" charset="-122"/>
                <a:ea typeface="黑体" pitchFamily="49" charset="-122"/>
              </a:rPr>
              <a:t>,</a:t>
            </a:r>
            <a:r>
              <a:rPr lang="zh-CN" altLang="en-US" sz="3200" b="1" dirty="0">
                <a:latin typeface="黑体" pitchFamily="49" charset="-122"/>
                <a:ea typeface="黑体" pitchFamily="49" charset="-122"/>
              </a:rPr>
              <a:t>最初三天中每天加工</a:t>
            </a:r>
            <a:r>
              <a:rPr lang="en-US" altLang="zh-CN" sz="3200" b="1" dirty="0">
                <a:latin typeface="黑体" pitchFamily="49" charset="-122"/>
                <a:ea typeface="黑体" pitchFamily="49" charset="-122"/>
              </a:rPr>
              <a:t>24</a:t>
            </a:r>
            <a:r>
              <a:rPr lang="zh-CN" altLang="en-US" sz="3200" b="1" dirty="0">
                <a:latin typeface="黑体" pitchFamily="49" charset="-122"/>
                <a:ea typeface="黑体" pitchFamily="49" charset="-122"/>
              </a:rPr>
              <a:t>个</a:t>
            </a:r>
            <a:r>
              <a:rPr lang="en-US" altLang="zh-CN" sz="3200" b="1" dirty="0">
                <a:latin typeface="黑体" pitchFamily="49" charset="-122"/>
                <a:ea typeface="黑体" pitchFamily="49" charset="-122"/>
              </a:rPr>
              <a:t>,</a:t>
            </a:r>
            <a:r>
              <a:rPr lang="zh-CN" altLang="en-US" sz="3200" b="1" dirty="0">
                <a:latin typeface="黑体" pitchFamily="49" charset="-122"/>
                <a:ea typeface="黑体" pitchFamily="49" charset="-122"/>
              </a:rPr>
              <a:t>问以后每天至少要加工多少个零件</a:t>
            </a:r>
            <a:r>
              <a:rPr lang="en-US" altLang="zh-CN" sz="3200" b="1" dirty="0">
                <a:latin typeface="黑体" pitchFamily="49" charset="-122"/>
                <a:ea typeface="黑体" pitchFamily="49" charset="-122"/>
              </a:rPr>
              <a:t>,</a:t>
            </a:r>
            <a:r>
              <a:rPr lang="zh-CN" altLang="en-US" sz="3200" b="1" dirty="0">
                <a:latin typeface="黑体" pitchFamily="49" charset="-122"/>
                <a:ea typeface="黑体" pitchFamily="49" charset="-122"/>
              </a:rPr>
              <a:t>才能在规定的时间内超额完成任务</a:t>
            </a:r>
            <a:r>
              <a:rPr lang="en-US" altLang="zh-CN" sz="3200" b="1" dirty="0">
                <a:latin typeface="黑体" pitchFamily="49" charset="-122"/>
                <a:ea typeface="黑体" pitchFamily="49" charset="-122"/>
              </a:rPr>
              <a:t>?</a:t>
            </a:r>
            <a:endParaRPr lang="zh-CN" altLang="en-US" sz="3200" b="1" dirty="0">
              <a:latin typeface="黑体" pitchFamily="49" charset="-122"/>
              <a:ea typeface="黑体" pitchFamily="49" charset="-122"/>
            </a:endParaRPr>
          </a:p>
        </p:txBody>
      </p:sp>
      <p:pic>
        <p:nvPicPr>
          <p:cNvPr id="3" name="图片 1" descr="组48325同意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170" y="327820"/>
            <a:ext cx="2389188" cy="6080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文本框 7"/>
          <p:cNvSpPr txBox="1"/>
          <p:nvPr/>
        </p:nvSpPr>
        <p:spPr>
          <a:xfrm>
            <a:off x="660878" y="400993"/>
            <a:ext cx="1415772" cy="4616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</a:pPr>
            <a:r>
              <a:rPr lang="zh-CN" altLang="en-US" sz="2400" b="1" dirty="0" smtClean="0">
                <a:solidFill>
                  <a:srgbClr val="EF7509"/>
                </a:solidFill>
                <a:latin typeface="思源黑体 CN Heavy" pitchFamily="34" charset="-122"/>
                <a:ea typeface="思源黑体 CN Heavy" pitchFamily="34" charset="-122"/>
              </a:rPr>
              <a:t>名校模拟</a:t>
            </a:r>
            <a:endParaRPr lang="zh-CN" altLang="en-US" sz="2400" b="1" dirty="0">
              <a:solidFill>
                <a:srgbClr val="EF7509"/>
              </a:solidFill>
              <a:latin typeface="思源黑体 CN Heavy" pitchFamily="34" charset="-122"/>
              <a:ea typeface="思源黑体 CN Heavy" pitchFamily="34" charset="-122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1" descr="组48325同意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131" y="144463"/>
            <a:ext cx="2389188" cy="6080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文本框 7"/>
          <p:cNvSpPr txBox="1"/>
          <p:nvPr/>
        </p:nvSpPr>
        <p:spPr>
          <a:xfrm>
            <a:off x="726342" y="260770"/>
            <a:ext cx="1415772" cy="4616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zh-CN" altLang="en-US" sz="2400" b="1" dirty="0" smtClean="0">
                <a:solidFill>
                  <a:srgbClr val="EF7509"/>
                </a:solidFill>
                <a:latin typeface="思源黑体 CN Heavy" pitchFamily="34" charset="-122"/>
                <a:ea typeface="思源黑体 CN Heavy" pitchFamily="34" charset="-122"/>
              </a:rPr>
              <a:t>名校模拟</a:t>
            </a:r>
            <a:endParaRPr lang="zh-CN" altLang="en-US" sz="2400" b="1" dirty="0">
              <a:solidFill>
                <a:srgbClr val="EF7509"/>
              </a:solidFill>
              <a:latin typeface="思源黑体 CN Heavy" pitchFamily="34" charset="-122"/>
              <a:ea typeface="思源黑体 CN Heavy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72380" y="1240448"/>
            <a:ext cx="956491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solidFill>
                  <a:prstClr val="black"/>
                </a:solidFill>
              </a:rPr>
              <a:t>    一次</a:t>
            </a:r>
            <a:r>
              <a:rPr lang="zh-CN" altLang="en-US" sz="3200" b="1" dirty="0">
                <a:solidFill>
                  <a:prstClr val="black"/>
                </a:solidFill>
              </a:rPr>
              <a:t>知识竞赛共有</a:t>
            </a:r>
            <a:r>
              <a:rPr lang="en-US" altLang="zh-CN" sz="3200" b="1" dirty="0">
                <a:solidFill>
                  <a:prstClr val="black"/>
                </a:solidFill>
              </a:rPr>
              <a:t>15</a:t>
            </a:r>
            <a:r>
              <a:rPr lang="zh-CN" altLang="en-US" sz="3200" b="1" dirty="0">
                <a:solidFill>
                  <a:prstClr val="black"/>
                </a:solidFill>
              </a:rPr>
              <a:t>道题</a:t>
            </a:r>
            <a:r>
              <a:rPr lang="en-US" altLang="zh-CN" sz="3200" b="1" dirty="0">
                <a:solidFill>
                  <a:prstClr val="black"/>
                </a:solidFill>
              </a:rPr>
              <a:t>,</a:t>
            </a:r>
            <a:r>
              <a:rPr lang="zh-CN" altLang="en-US" sz="3200" b="1" dirty="0">
                <a:solidFill>
                  <a:prstClr val="black"/>
                </a:solidFill>
              </a:rPr>
              <a:t>竞赛规则是</a:t>
            </a:r>
            <a:r>
              <a:rPr lang="en-US" altLang="zh-CN" sz="3200" b="1" dirty="0">
                <a:solidFill>
                  <a:prstClr val="black"/>
                </a:solidFill>
              </a:rPr>
              <a:t>:</a:t>
            </a:r>
            <a:r>
              <a:rPr lang="zh-CN" altLang="en-US" sz="3200" b="1" dirty="0">
                <a:solidFill>
                  <a:prstClr val="black"/>
                </a:solidFill>
              </a:rPr>
              <a:t>答对</a:t>
            </a:r>
            <a:r>
              <a:rPr lang="en-US" altLang="zh-CN" sz="3200" b="1" dirty="0">
                <a:solidFill>
                  <a:prstClr val="black"/>
                </a:solidFill>
              </a:rPr>
              <a:t>1</a:t>
            </a:r>
            <a:r>
              <a:rPr lang="zh-CN" altLang="en-US" sz="3200" b="1" dirty="0">
                <a:solidFill>
                  <a:prstClr val="black"/>
                </a:solidFill>
              </a:rPr>
              <a:t>题记</a:t>
            </a:r>
            <a:r>
              <a:rPr lang="en-US" altLang="zh-CN" sz="3200" b="1" dirty="0">
                <a:solidFill>
                  <a:prstClr val="black"/>
                </a:solidFill>
              </a:rPr>
              <a:t>8</a:t>
            </a:r>
            <a:r>
              <a:rPr lang="zh-CN" altLang="en-US" sz="3200" b="1" dirty="0">
                <a:solidFill>
                  <a:prstClr val="black"/>
                </a:solidFill>
              </a:rPr>
              <a:t>分</a:t>
            </a:r>
            <a:r>
              <a:rPr lang="en-US" altLang="zh-CN" sz="3200" b="1" dirty="0">
                <a:solidFill>
                  <a:prstClr val="black"/>
                </a:solidFill>
              </a:rPr>
              <a:t>,</a:t>
            </a:r>
            <a:r>
              <a:rPr lang="zh-CN" altLang="en-US" sz="3200" b="1" dirty="0">
                <a:solidFill>
                  <a:prstClr val="black"/>
                </a:solidFill>
              </a:rPr>
              <a:t>答错</a:t>
            </a:r>
            <a:r>
              <a:rPr lang="en-US" altLang="zh-CN" sz="3200" b="1" dirty="0">
                <a:solidFill>
                  <a:prstClr val="black"/>
                </a:solidFill>
              </a:rPr>
              <a:t>1</a:t>
            </a:r>
            <a:r>
              <a:rPr lang="zh-CN" altLang="en-US" sz="3200" b="1" dirty="0">
                <a:solidFill>
                  <a:prstClr val="black"/>
                </a:solidFill>
              </a:rPr>
              <a:t>题扣</a:t>
            </a:r>
            <a:r>
              <a:rPr lang="en-US" altLang="zh-CN" sz="3200" b="1" dirty="0">
                <a:solidFill>
                  <a:prstClr val="black"/>
                </a:solidFill>
              </a:rPr>
              <a:t>4</a:t>
            </a:r>
            <a:r>
              <a:rPr lang="zh-CN" altLang="en-US" sz="3200" b="1" dirty="0">
                <a:solidFill>
                  <a:prstClr val="black"/>
                </a:solidFill>
              </a:rPr>
              <a:t>分</a:t>
            </a:r>
            <a:r>
              <a:rPr lang="en-US" altLang="zh-CN" sz="3200" b="1" dirty="0">
                <a:solidFill>
                  <a:prstClr val="black"/>
                </a:solidFill>
              </a:rPr>
              <a:t>,</a:t>
            </a:r>
            <a:r>
              <a:rPr lang="zh-CN" altLang="en-US" sz="3200" b="1" dirty="0">
                <a:solidFill>
                  <a:prstClr val="black"/>
                </a:solidFill>
              </a:rPr>
              <a:t>不答记</a:t>
            </a:r>
            <a:r>
              <a:rPr lang="en-US" altLang="zh-CN" sz="3200" b="1" dirty="0">
                <a:solidFill>
                  <a:prstClr val="black"/>
                </a:solidFill>
              </a:rPr>
              <a:t>0</a:t>
            </a:r>
            <a:r>
              <a:rPr lang="zh-CN" altLang="en-US" sz="3200" b="1" dirty="0" smtClean="0">
                <a:solidFill>
                  <a:prstClr val="black"/>
                </a:solidFill>
              </a:rPr>
              <a:t>分。结果</a:t>
            </a:r>
            <a:r>
              <a:rPr lang="zh-CN" altLang="en-US" sz="3200" b="1" dirty="0">
                <a:solidFill>
                  <a:prstClr val="black"/>
                </a:solidFill>
              </a:rPr>
              <a:t>小明</a:t>
            </a:r>
            <a:r>
              <a:rPr lang="zh-CN" altLang="en-US" sz="3200" b="1" dirty="0" smtClean="0">
                <a:solidFill>
                  <a:prstClr val="black"/>
                </a:solidFill>
              </a:rPr>
              <a:t>有</a:t>
            </a:r>
            <a:r>
              <a:rPr lang="en-US" altLang="zh-CN" sz="3200" b="1" dirty="0">
                <a:solidFill>
                  <a:prstClr val="black"/>
                </a:solidFill>
              </a:rPr>
              <a:t>2</a:t>
            </a:r>
            <a:r>
              <a:rPr lang="zh-CN" altLang="en-US" sz="3200" b="1" dirty="0">
                <a:solidFill>
                  <a:prstClr val="black"/>
                </a:solidFill>
              </a:rPr>
              <a:t>题没答</a:t>
            </a:r>
            <a:r>
              <a:rPr lang="en-US" altLang="zh-CN" sz="3200" b="1" dirty="0" smtClean="0">
                <a:solidFill>
                  <a:prstClr val="black"/>
                </a:solidFill>
              </a:rPr>
              <a:t>,</a:t>
            </a:r>
            <a:r>
              <a:rPr lang="zh-CN" altLang="en-US" sz="3200" b="1" dirty="0" smtClean="0">
                <a:solidFill>
                  <a:prstClr val="black"/>
                </a:solidFill>
              </a:rPr>
              <a:t> 他的成绩超过</a:t>
            </a:r>
            <a:r>
              <a:rPr lang="zh-CN" altLang="en-US" sz="3200" b="1" dirty="0">
                <a:solidFill>
                  <a:prstClr val="black"/>
                </a:solidFill>
              </a:rPr>
              <a:t>了</a:t>
            </a:r>
            <a:r>
              <a:rPr lang="en-US" altLang="zh-CN" sz="3200" b="1" dirty="0">
                <a:solidFill>
                  <a:prstClr val="black"/>
                </a:solidFill>
              </a:rPr>
              <a:t>90</a:t>
            </a:r>
            <a:r>
              <a:rPr lang="zh-CN" altLang="en-US" sz="3200" b="1" dirty="0">
                <a:solidFill>
                  <a:prstClr val="black"/>
                </a:solidFill>
              </a:rPr>
              <a:t>分</a:t>
            </a:r>
            <a:r>
              <a:rPr lang="en-US" altLang="zh-CN" sz="3200" b="1" dirty="0" smtClean="0">
                <a:solidFill>
                  <a:prstClr val="black"/>
                </a:solidFill>
              </a:rPr>
              <a:t>,</a:t>
            </a:r>
            <a:r>
              <a:rPr lang="zh-CN" altLang="en-US" sz="3200" b="1" dirty="0">
                <a:solidFill>
                  <a:prstClr val="black"/>
                </a:solidFill>
              </a:rPr>
              <a:t>小明</a:t>
            </a:r>
            <a:r>
              <a:rPr lang="zh-CN" altLang="en-US" sz="3200" b="1" dirty="0" smtClean="0">
                <a:solidFill>
                  <a:prstClr val="black"/>
                </a:solidFill>
              </a:rPr>
              <a:t>至少</a:t>
            </a:r>
            <a:r>
              <a:rPr lang="zh-CN" altLang="en-US" sz="3200" b="1" dirty="0">
                <a:solidFill>
                  <a:prstClr val="black"/>
                </a:solidFill>
              </a:rPr>
              <a:t>答对了几道题</a:t>
            </a:r>
            <a:r>
              <a:rPr lang="en-US" altLang="zh-CN" sz="3200" b="1" dirty="0">
                <a:solidFill>
                  <a:prstClr val="black"/>
                </a:solidFill>
              </a:rPr>
              <a:t>?</a:t>
            </a:r>
            <a:endParaRPr lang="zh-CN" altLang="en-US" sz="3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145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332</Words>
  <Application>Microsoft Office PowerPoint</Application>
  <PresentationFormat>自定义</PresentationFormat>
  <Paragraphs>19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Windows 用户</dc:creator>
  <cp:lastModifiedBy>Administrator</cp:lastModifiedBy>
  <cp:revision>254</cp:revision>
  <dcterms:created xsi:type="dcterms:W3CDTF">2017-11-13T08:28:00Z</dcterms:created>
  <dcterms:modified xsi:type="dcterms:W3CDTF">2022-11-10T11:48:58Z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2052-11.1.0.9929</vt:lpwstr>
  </property>
</Properties>
</file>