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59" r:id="rId4"/>
    <p:sldId id="284" r:id="rId5"/>
    <p:sldId id="286" r:id="rId6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09"/>
    <a:srgbClr val="68BC9E"/>
    <a:srgbClr val="FF7124"/>
    <a:srgbClr val="8CC5B1"/>
    <a:srgbClr val="202E4A"/>
    <a:srgbClr val="FEFEFE"/>
    <a:srgbClr val="009459"/>
    <a:srgbClr val="008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4676"/>
  </p:normalViewPr>
  <p:slideViewPr>
    <p:cSldViewPr snapToGrid="0" showGuides="1">
      <p:cViewPr varScale="1">
        <p:scale>
          <a:sx n="108" d="100"/>
          <a:sy n="108" d="100"/>
        </p:scale>
        <p:origin x="-438" y="-84"/>
      </p:cViewPr>
      <p:guideLst>
        <p:guide orient="horz" pos="21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B5775F2-C865-4BDB-AA63-C108FD4F6B4E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8456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B59869A-144C-413D-AB7C-8C2E44001362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D88696D-B93A-4D0C-A82D-3F45D74B286D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F66D78-09D3-460B-B88A-712D37A28D24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7330" indent="-22733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530" indent="-22733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1726565" y="1544955"/>
            <a:ext cx="8491855" cy="11988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algn="ctr" defTabSz="914400" hangingPunct="0">
              <a:buClrTx/>
              <a:buSzTx/>
              <a:buFont typeface="Arial" panose="020B0604020202020204" pitchFamily="34" charset="0"/>
            </a:pPr>
            <a:r>
              <a:rPr kumimoji="0" lang="en-US" altLang="en-US" sz="3600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charset="-122"/>
                <a:cs typeface="+mn-cs"/>
                <a:sym typeface="Times New Roman" panose="02020603050405020304" pitchFamily="18" charset="0"/>
              </a:rPr>
              <a:t>3.3　一元一次不等式</a:t>
            </a:r>
            <a:endParaRPr kumimoji="0" lang="zh-CN" altLang="en-US" sz="3600" kern="120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charset="-122"/>
              <a:cs typeface="+mn-cs"/>
              <a:sym typeface="Times New Roman" panose="02020603050405020304" pitchFamily="18" charset="0"/>
            </a:endParaRPr>
          </a:p>
          <a:p>
            <a:pPr marR="0" algn="ctr" defTabSz="914400" hangingPunct="0">
              <a:buClrTx/>
              <a:buSzTx/>
              <a:buFont typeface="Arial" panose="020B0604020202020204" pitchFamily="34" charset="0"/>
            </a:pPr>
            <a:r>
              <a:rPr kumimoji="0" lang="zh-CN" altLang="en-US" sz="3600" kern="1200" cap="none" spc="0" normalizeH="0" baseline="0" noProof="1">
                <a:solidFill>
                  <a:srgbClr val="5C8A00"/>
                </a:solidFill>
                <a:latin typeface="Times New Roman" panose="02020603050405020304" pitchFamily="18" charset="0"/>
                <a:ea typeface="黑体" panose="02010609060101010101" charset="-122"/>
                <a:cs typeface="+mn-cs"/>
                <a:sym typeface="Times New Roman" panose="02020603050405020304" pitchFamily="18" charset="0"/>
              </a:rPr>
              <a:t>第</a:t>
            </a:r>
            <a:r>
              <a:rPr kumimoji="0" lang="en-US" altLang="zh-CN" sz="3600" kern="1200" cap="none" spc="0" normalizeH="0" baseline="0" noProof="1">
                <a:solidFill>
                  <a:srgbClr val="5C8A00"/>
                </a:solidFill>
                <a:latin typeface="Times New Roman" panose="02020603050405020304" pitchFamily="18" charset="0"/>
                <a:ea typeface="黑体" panose="02010609060101010101" charset="-122"/>
                <a:cs typeface="+mn-cs"/>
                <a:sym typeface="Times New Roman" panose="02020603050405020304" pitchFamily="18" charset="0"/>
              </a:rPr>
              <a:t>3</a:t>
            </a:r>
            <a:r>
              <a:rPr kumimoji="0" lang="zh-CN" altLang="en-US" sz="3600" kern="1200" cap="none" spc="0" normalizeH="0" baseline="0" noProof="1">
                <a:solidFill>
                  <a:srgbClr val="5C8A00"/>
                </a:solidFill>
                <a:latin typeface="Times New Roman" panose="02020603050405020304" pitchFamily="18" charset="0"/>
                <a:ea typeface="黑体" panose="02010609060101010101" charset="-122"/>
                <a:cs typeface="+mn-cs"/>
                <a:sym typeface="Times New Roman" panose="02020603050405020304" pitchFamily="18" charset="0"/>
              </a:rPr>
              <a:t>课时　一元一次不等式的应用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" descr="组48325同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964"/>
            <a:ext cx="2389188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7"/>
          <p:cNvSpPr txBox="1"/>
          <p:nvPr/>
        </p:nvSpPr>
        <p:spPr>
          <a:xfrm>
            <a:off x="605790" y="290988"/>
            <a:ext cx="14224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新知导入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3575" y="3562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5015" y="1129960"/>
            <a:ext cx="997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800" b="1" dirty="0">
                <a:latin typeface="黑体" pitchFamily="49" charset="-122"/>
                <a:ea typeface="黑体" pitchFamily="49" charset="-122"/>
              </a:rPr>
              <a:t>    </a:t>
            </a:r>
            <a:r>
              <a:rPr kumimoji="1" lang="zh-CN" altLang="en-US" sz="2800" b="1" dirty="0" smtClean="0">
                <a:latin typeface="黑体" pitchFamily="49" charset="-122"/>
                <a:ea typeface="黑体" pitchFamily="49" charset="-122"/>
              </a:rPr>
              <a:t>宾馆</a:t>
            </a:r>
            <a:r>
              <a:rPr kumimoji="1" lang="zh-CN" altLang="en-US" sz="2800" b="1" dirty="0">
                <a:latin typeface="黑体" pitchFamily="49" charset="-122"/>
                <a:ea typeface="黑体" pitchFamily="49" charset="-122"/>
              </a:rPr>
              <a:t>里有一座电梯的最大限载量为</a:t>
            </a:r>
            <a:r>
              <a:rPr kumimoji="1" lang="en-US" altLang="zh-CN" sz="2800" b="1" dirty="0">
                <a:latin typeface="黑体" pitchFamily="49" charset="-122"/>
                <a:ea typeface="黑体" pitchFamily="49" charset="-122"/>
              </a:rPr>
              <a:t>1000</a:t>
            </a:r>
            <a:r>
              <a:rPr kumimoji="1" lang="zh-CN" altLang="en-US" sz="2800" b="1" dirty="0">
                <a:latin typeface="黑体" pitchFamily="49" charset="-122"/>
                <a:ea typeface="黑体" pitchFamily="49" charset="-122"/>
              </a:rPr>
              <a:t>千克。两名宾馆服务员要用电梯把一批重物从底层搬到顶层，这两名服务员的身体质量分别为</a:t>
            </a:r>
            <a:r>
              <a:rPr kumimoji="1" lang="en-US" altLang="zh-CN" sz="2800" b="1" dirty="0">
                <a:latin typeface="黑体" pitchFamily="49" charset="-122"/>
                <a:ea typeface="黑体" pitchFamily="49" charset="-122"/>
              </a:rPr>
              <a:t>60</a:t>
            </a:r>
            <a:r>
              <a:rPr kumimoji="1" lang="zh-CN" altLang="en-US" sz="2800" b="1" dirty="0">
                <a:latin typeface="黑体" pitchFamily="49" charset="-122"/>
                <a:ea typeface="黑体" pitchFamily="49" charset="-122"/>
              </a:rPr>
              <a:t>千克和</a:t>
            </a:r>
            <a:r>
              <a:rPr kumimoji="1" lang="en-US" altLang="zh-CN" sz="2800" b="1" dirty="0">
                <a:latin typeface="黑体" pitchFamily="49" charset="-122"/>
                <a:ea typeface="黑体" pitchFamily="49" charset="-122"/>
              </a:rPr>
              <a:t>80</a:t>
            </a:r>
            <a:r>
              <a:rPr kumimoji="1" lang="zh-CN" altLang="en-US" sz="2800" b="1" dirty="0">
                <a:latin typeface="黑体" pitchFamily="49" charset="-122"/>
                <a:ea typeface="黑体" pitchFamily="49" charset="-122"/>
              </a:rPr>
              <a:t>千克，货物每箱的质量为</a:t>
            </a:r>
            <a:r>
              <a:rPr kumimoji="1" lang="en-US" altLang="zh-CN" sz="2800" b="1" dirty="0">
                <a:latin typeface="黑体" pitchFamily="49" charset="-122"/>
                <a:ea typeface="黑体" pitchFamily="49" charset="-122"/>
              </a:rPr>
              <a:t>50</a:t>
            </a:r>
            <a:r>
              <a:rPr kumimoji="1" lang="zh-CN" altLang="en-US" sz="2800" b="1" dirty="0">
                <a:latin typeface="黑体" pitchFamily="49" charset="-122"/>
                <a:ea typeface="黑体" pitchFamily="49" charset="-122"/>
              </a:rPr>
              <a:t>千克，问他们每次最多只能搬运重物多少箱？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015" y="3561715"/>
            <a:ext cx="5043805" cy="20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建议讨论以下问题：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）选择哪一种数学模型？是列方程，还是列不等式？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）问题中有哪些相等的数量关系和不等的数量关系？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68290" y="2945842"/>
            <a:ext cx="457993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解：设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他们每次能搬运重物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箱，根据题意得：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60+80+50X≤1000</a:t>
            </a:r>
          </a:p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解得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X≤17.2</a:t>
            </a:r>
          </a:p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答：他们每次最多能搬运重物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17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箱。</a:t>
            </a:r>
          </a:p>
          <a:p>
            <a:pPr eaLnBrk="0" hangingPunct="0">
              <a:spcBef>
                <a:spcPct val="50000"/>
              </a:spcBef>
            </a:pP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 descr="组48325同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463"/>
            <a:ext cx="2389188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文本框 7"/>
          <p:cNvSpPr txBox="1"/>
          <p:nvPr/>
        </p:nvSpPr>
        <p:spPr>
          <a:xfrm>
            <a:off x="360680" y="217805"/>
            <a:ext cx="14224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新知讲解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09713" y="2124076"/>
            <a:ext cx="273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98601" y="3552826"/>
            <a:ext cx="7559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43113" y="2947988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8165" y="752475"/>
            <a:ext cx="11226800" cy="255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 smtClean="0">
                <a:latin typeface="黑体" pitchFamily="49" charset="-122"/>
                <a:ea typeface="黑体" pitchFamily="49" charset="-122"/>
              </a:rPr>
              <a:t>    有</a:t>
            </a:r>
            <a:r>
              <a:rPr kumimoji="1" lang="zh-CN" altLang="en-US" sz="3200" b="1" dirty="0">
                <a:latin typeface="黑体" pitchFamily="49" charset="-122"/>
                <a:ea typeface="黑体" pitchFamily="49" charset="-122"/>
              </a:rPr>
              <a:t>一家庭工厂投资</a:t>
            </a:r>
            <a:r>
              <a:rPr kumimoji="1" lang="en-US" altLang="zh-CN" sz="3200" b="1" dirty="0">
                <a:latin typeface="黑体" pitchFamily="49" charset="-122"/>
                <a:ea typeface="黑体" pitchFamily="49" charset="-122"/>
              </a:rPr>
              <a:t>2</a:t>
            </a:r>
            <a:r>
              <a:rPr kumimoji="1" lang="zh-CN" altLang="en-US" sz="3200" b="1" dirty="0">
                <a:latin typeface="黑体" pitchFamily="49" charset="-122"/>
                <a:ea typeface="黑体" pitchFamily="49" charset="-122"/>
              </a:rPr>
              <a:t>万元购进一台机器，生产某种商品。这种商品每个的成本是</a:t>
            </a:r>
            <a:r>
              <a:rPr kumimoji="1" lang="en-US" altLang="zh-CN" sz="3200" b="1" dirty="0">
                <a:latin typeface="黑体" pitchFamily="49" charset="-122"/>
                <a:ea typeface="黑体" pitchFamily="49" charset="-122"/>
              </a:rPr>
              <a:t>3</a:t>
            </a:r>
            <a:r>
              <a:rPr kumimoji="1" lang="zh-CN" altLang="en-US" sz="3200" b="1" dirty="0">
                <a:latin typeface="黑体" pitchFamily="49" charset="-122"/>
                <a:ea typeface="黑体" pitchFamily="49" charset="-122"/>
              </a:rPr>
              <a:t>元，出售价是</a:t>
            </a:r>
            <a:r>
              <a:rPr kumimoji="1" lang="en-US" altLang="zh-CN" sz="3200" b="1" dirty="0">
                <a:latin typeface="黑体" pitchFamily="49" charset="-122"/>
                <a:ea typeface="黑体" pitchFamily="49" charset="-122"/>
              </a:rPr>
              <a:t>5</a:t>
            </a:r>
            <a:r>
              <a:rPr kumimoji="1" lang="zh-CN" altLang="en-US" sz="3200" b="1" dirty="0">
                <a:latin typeface="黑体" pitchFamily="49" charset="-122"/>
                <a:ea typeface="黑体" pitchFamily="49" charset="-122"/>
              </a:rPr>
              <a:t>元，应付的税款和其他费用是销售收入的</a:t>
            </a:r>
            <a:r>
              <a:rPr kumimoji="1" lang="en-US" altLang="zh-CN" sz="3200" b="1" dirty="0">
                <a:latin typeface="黑体" pitchFamily="49" charset="-122"/>
                <a:ea typeface="黑体" pitchFamily="49" charset="-122"/>
              </a:rPr>
              <a:t>10</a:t>
            </a:r>
            <a:r>
              <a:rPr kumimoji="1" lang="zh-CN" altLang="en-US" sz="3200" b="1" dirty="0">
                <a:latin typeface="黑体" pitchFamily="49" charset="-122"/>
                <a:ea typeface="黑体" pitchFamily="49" charset="-122"/>
              </a:rPr>
              <a:t>％。问至少需要生产、销售多少个这种商品，才能使所获利润（毛利润减去税款和其他费用</a:t>
            </a:r>
            <a:r>
              <a:rPr kumimoji="1" lang="en-US" altLang="zh-CN" sz="3200" b="1" dirty="0">
                <a:latin typeface="黑体" pitchFamily="49" charset="-122"/>
                <a:ea typeface="黑体" pitchFamily="49" charset="-122"/>
              </a:rPr>
              <a:t>)</a:t>
            </a:r>
            <a:r>
              <a:rPr kumimoji="1" lang="zh-CN" altLang="en-US" sz="3200" b="1" dirty="0">
                <a:latin typeface="黑体" pitchFamily="49" charset="-122"/>
                <a:ea typeface="黑体" pitchFamily="49" charset="-122"/>
              </a:rPr>
              <a:t>超过投资购买机器的费用</a:t>
            </a:r>
            <a:r>
              <a:rPr kumimoji="1" lang="en-US" altLang="zh-CN" sz="3200" b="1" dirty="0">
                <a:latin typeface="黑体" pitchFamily="49" charset="-122"/>
                <a:ea typeface="黑体" pitchFamily="49" charset="-122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0437" y="1131024"/>
            <a:ext cx="95024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    某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工人计划在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15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天里加工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408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个零件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最初三天中每天加工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24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个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问以后每天至少要加工多少个零件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才能在规定的时间内超额完成任务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?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3" name="图片 1" descr="组48325同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0" y="327820"/>
            <a:ext cx="2389188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7"/>
          <p:cNvSpPr txBox="1"/>
          <p:nvPr/>
        </p:nvSpPr>
        <p:spPr>
          <a:xfrm>
            <a:off x="660878" y="400993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 b="1" dirty="0" smtClean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名校模拟</a:t>
            </a:r>
            <a:endParaRPr lang="zh-CN" altLang="en-US" sz="2400" b="1" dirty="0">
              <a:solidFill>
                <a:srgbClr val="EF7509"/>
              </a:solidFill>
              <a:latin typeface="思源黑体 CN Heavy" pitchFamily="34" charset="-122"/>
              <a:ea typeface="思源黑体 CN Heavy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 descr="组48325同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1" y="144463"/>
            <a:ext cx="2389188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7"/>
          <p:cNvSpPr txBox="1"/>
          <p:nvPr/>
        </p:nvSpPr>
        <p:spPr>
          <a:xfrm>
            <a:off x="726342" y="260770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名校模拟</a:t>
            </a:r>
            <a:endParaRPr lang="zh-CN" altLang="en-US" sz="2400" b="1" dirty="0">
              <a:solidFill>
                <a:srgbClr val="EF7509"/>
              </a:solidFill>
              <a:latin typeface="思源黑体 CN Heavy" pitchFamily="34" charset="-122"/>
              <a:ea typeface="思源黑体 CN Heavy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72380" y="1240448"/>
            <a:ext cx="9564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</a:rPr>
              <a:t>    一次</a:t>
            </a:r>
            <a:r>
              <a:rPr lang="zh-CN" altLang="en-US" sz="3200" b="1" dirty="0">
                <a:solidFill>
                  <a:prstClr val="black"/>
                </a:solidFill>
              </a:rPr>
              <a:t>知识竞赛共有</a:t>
            </a:r>
            <a:r>
              <a:rPr lang="en-US" altLang="zh-CN" sz="3200" b="1" dirty="0">
                <a:solidFill>
                  <a:prstClr val="black"/>
                </a:solidFill>
              </a:rPr>
              <a:t>15</a:t>
            </a:r>
            <a:r>
              <a:rPr lang="zh-CN" altLang="en-US" sz="3200" b="1" dirty="0">
                <a:solidFill>
                  <a:prstClr val="black"/>
                </a:solidFill>
              </a:rPr>
              <a:t>道题</a:t>
            </a:r>
            <a:r>
              <a:rPr lang="en-US" altLang="zh-CN" sz="3200" b="1" dirty="0">
                <a:solidFill>
                  <a:prstClr val="black"/>
                </a:solidFill>
              </a:rPr>
              <a:t>,</a:t>
            </a:r>
            <a:r>
              <a:rPr lang="zh-CN" altLang="en-US" sz="3200" b="1" dirty="0">
                <a:solidFill>
                  <a:prstClr val="black"/>
                </a:solidFill>
              </a:rPr>
              <a:t>竞赛规则是</a:t>
            </a:r>
            <a:r>
              <a:rPr lang="en-US" altLang="zh-CN" sz="3200" b="1" dirty="0">
                <a:solidFill>
                  <a:prstClr val="black"/>
                </a:solidFill>
              </a:rPr>
              <a:t>:</a:t>
            </a:r>
            <a:r>
              <a:rPr lang="zh-CN" altLang="en-US" sz="3200" b="1" dirty="0">
                <a:solidFill>
                  <a:prstClr val="black"/>
                </a:solidFill>
              </a:rPr>
              <a:t>答对</a:t>
            </a:r>
            <a:r>
              <a:rPr lang="en-US" altLang="zh-CN" sz="3200" b="1" dirty="0">
                <a:solidFill>
                  <a:prstClr val="black"/>
                </a:solidFill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</a:rPr>
              <a:t>题记</a:t>
            </a:r>
            <a:r>
              <a:rPr lang="en-US" altLang="zh-CN" sz="3200" b="1" dirty="0">
                <a:solidFill>
                  <a:prstClr val="black"/>
                </a:solidFill>
              </a:rPr>
              <a:t>8</a:t>
            </a:r>
            <a:r>
              <a:rPr lang="zh-CN" altLang="en-US" sz="3200" b="1" dirty="0">
                <a:solidFill>
                  <a:prstClr val="black"/>
                </a:solidFill>
              </a:rPr>
              <a:t>分</a:t>
            </a:r>
            <a:r>
              <a:rPr lang="en-US" altLang="zh-CN" sz="3200" b="1" dirty="0">
                <a:solidFill>
                  <a:prstClr val="black"/>
                </a:solidFill>
              </a:rPr>
              <a:t>,</a:t>
            </a:r>
            <a:r>
              <a:rPr lang="zh-CN" altLang="en-US" sz="3200" b="1" dirty="0">
                <a:solidFill>
                  <a:prstClr val="black"/>
                </a:solidFill>
              </a:rPr>
              <a:t>答错</a:t>
            </a:r>
            <a:r>
              <a:rPr lang="en-US" altLang="zh-CN" sz="3200" b="1" dirty="0">
                <a:solidFill>
                  <a:prstClr val="black"/>
                </a:solidFill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</a:rPr>
              <a:t>题扣</a:t>
            </a:r>
            <a:r>
              <a:rPr lang="en-US" altLang="zh-CN" sz="3200" b="1" dirty="0">
                <a:solidFill>
                  <a:prstClr val="black"/>
                </a:solidFill>
              </a:rPr>
              <a:t>4</a:t>
            </a:r>
            <a:r>
              <a:rPr lang="zh-CN" altLang="en-US" sz="3200" b="1" dirty="0">
                <a:solidFill>
                  <a:prstClr val="black"/>
                </a:solidFill>
              </a:rPr>
              <a:t>分</a:t>
            </a:r>
            <a:r>
              <a:rPr lang="en-US" altLang="zh-CN" sz="3200" b="1" dirty="0">
                <a:solidFill>
                  <a:prstClr val="black"/>
                </a:solidFill>
              </a:rPr>
              <a:t>,</a:t>
            </a:r>
            <a:r>
              <a:rPr lang="zh-CN" altLang="en-US" sz="3200" b="1" dirty="0">
                <a:solidFill>
                  <a:prstClr val="black"/>
                </a:solidFill>
              </a:rPr>
              <a:t>不答记</a:t>
            </a:r>
            <a:r>
              <a:rPr lang="en-US" altLang="zh-CN" sz="3200" b="1" dirty="0">
                <a:solidFill>
                  <a:prstClr val="black"/>
                </a:solidFill>
              </a:rPr>
              <a:t>0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分。结果</a:t>
            </a:r>
            <a:r>
              <a:rPr lang="zh-CN" altLang="en-US" sz="3200" b="1" dirty="0">
                <a:solidFill>
                  <a:prstClr val="black"/>
                </a:solidFill>
              </a:rPr>
              <a:t>小明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有</a:t>
            </a:r>
            <a:r>
              <a:rPr lang="en-US" altLang="zh-CN" sz="3200" b="1" dirty="0">
                <a:solidFill>
                  <a:prstClr val="black"/>
                </a:solidFill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</a:rPr>
              <a:t>题没答</a:t>
            </a:r>
            <a:r>
              <a:rPr lang="en-US" altLang="zh-CN" sz="3200" b="1" dirty="0" smtClean="0">
                <a:solidFill>
                  <a:prstClr val="black"/>
                </a:solidFill>
              </a:rPr>
              <a:t>,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 他的成绩超过</a:t>
            </a:r>
            <a:r>
              <a:rPr lang="zh-CN" altLang="en-US" sz="3200" b="1" dirty="0">
                <a:solidFill>
                  <a:prstClr val="black"/>
                </a:solidFill>
              </a:rPr>
              <a:t>了</a:t>
            </a:r>
            <a:r>
              <a:rPr lang="en-US" altLang="zh-CN" sz="3200" b="1" dirty="0">
                <a:solidFill>
                  <a:prstClr val="black"/>
                </a:solidFill>
              </a:rPr>
              <a:t>90</a:t>
            </a:r>
            <a:r>
              <a:rPr lang="zh-CN" altLang="en-US" sz="3200" b="1" dirty="0">
                <a:solidFill>
                  <a:prstClr val="black"/>
                </a:solidFill>
              </a:rPr>
              <a:t>分</a:t>
            </a:r>
            <a:r>
              <a:rPr lang="en-US" altLang="zh-CN" sz="3200" b="1" dirty="0" smtClean="0">
                <a:solidFill>
                  <a:prstClr val="black"/>
                </a:solidFill>
              </a:rPr>
              <a:t>,</a:t>
            </a:r>
            <a:r>
              <a:rPr lang="zh-CN" altLang="en-US" sz="3200" b="1" dirty="0">
                <a:solidFill>
                  <a:prstClr val="black"/>
                </a:solidFill>
              </a:rPr>
              <a:t>小明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至少</a:t>
            </a:r>
            <a:r>
              <a:rPr lang="zh-CN" altLang="en-US" sz="3200" b="1" dirty="0">
                <a:solidFill>
                  <a:prstClr val="black"/>
                </a:solidFill>
              </a:rPr>
              <a:t>答对了几道题</a:t>
            </a:r>
            <a:r>
              <a:rPr lang="en-US" altLang="zh-CN" sz="3200" b="1" dirty="0">
                <a:solidFill>
                  <a:prstClr val="black"/>
                </a:solidFill>
              </a:rPr>
              <a:t>?</a:t>
            </a:r>
            <a:endParaRPr lang="zh-CN" alt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332</Words>
  <Application>Microsoft Office PowerPoint</Application>
  <PresentationFormat>自定义</PresentationFormat>
  <Paragraphs>19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Administrator</cp:lastModifiedBy>
  <cp:revision>254</cp:revision>
  <dcterms:created xsi:type="dcterms:W3CDTF">2017-11-13T08:28:00Z</dcterms:created>
  <dcterms:modified xsi:type="dcterms:W3CDTF">2022-11-10T11:48:58Z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