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0" r:id="rId16"/>
  </p:sldMasterIdLst>
  <p:notesMasterIdLst>
    <p:notesMasterId r:id="rId28"/>
  </p:notesMasterIdLst>
  <p:sldIdLst>
    <p:sldId id="256" r:id="rId17"/>
    <p:sldId id="269" r:id="rId18"/>
    <p:sldId id="270" r:id="rId19"/>
    <p:sldId id="271" r:id="rId20"/>
    <p:sldId id="272" r:id="rId21"/>
    <p:sldId id="258" r:id="rId22"/>
    <p:sldId id="259" r:id="rId23"/>
    <p:sldId id="260" r:id="rId24"/>
    <p:sldId id="261" r:id="rId25"/>
    <p:sldId id="262" r:id="rId26"/>
    <p:sldId id="268" r:id="rId27"/>
    <p:sldId id="267" r:id="rId29"/>
  </p:sldIdLst>
  <p:sldSz cx="9144000" cy="51435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A2D"/>
    <a:srgbClr val="F2EC00"/>
    <a:srgbClr val="FFFF66"/>
    <a:srgbClr val="006600"/>
    <a:srgbClr val="FF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744" y="-84"/>
      </p:cViewPr>
      <p:guideLst>
        <p:guide orient="horz" pos="162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0" Type="http://schemas.openxmlformats.org/officeDocument/2006/relationships/slide" Target="slides/slide4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slide" Target="slides/slide1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5A3625-C0BD-46FA-B7B9-4776BD542D9B}" type="datetimeFigureOut"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02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20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81251" name="Rectangle 2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8125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205979"/>
            <a:ext cx="20193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05979"/>
            <a:ext cx="59055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205979"/>
            <a:ext cx="20193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05979"/>
            <a:ext cx="59055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F49530-747E-4822-B21A-3941499DA10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1F824-A7D9-49DE-B2D6-01B84768BE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9E6AC-4E90-477A-B23C-ECA2DCE4E8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3962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F3F76E-4020-423C-A018-7DE37B9E024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FB673E-A4DF-4575-BBD1-9DA6EDFE34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059BD5-DF77-414D-9CD9-1EB13006458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7D7EBD-B643-4CF2-90E4-2A2C739C201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26EC-FCDC-4D66-A69E-910F50E0EDD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3B247C-87A8-4532-93CE-D898B9F09E5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A10E23-0462-4886-9B1C-2DFCAE504F5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205979"/>
            <a:ext cx="20193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05979"/>
            <a:ext cx="59055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E3631F-E3DF-4F6B-889D-53F79D5965C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37147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9" name="图片 15" descr="标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175" y="4067175"/>
            <a:ext cx="1520825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37147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5" name="图片 12" descr="标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175" y="4067175"/>
            <a:ext cx="1520825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462"/>
            <a:ext cx="9101138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462"/>
            <a:ext cx="9101138" cy="516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589346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zh-CN" b="1" cap="small" baseline="0">
                <a:solidFill>
                  <a:srgbClr val="0033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2250279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CN" sz="20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2224"/>
            <a:ext cx="8077200" cy="85725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zh-CN" sz="3200">
                <a:latin typeface="+mn-lt"/>
              </a:defRPr>
            </a:lvl1pPr>
            <a:lvl2pPr eaLnBrk="1" latinLnBrk="0" hangingPunct="1">
              <a:defRPr kumimoji="0" lang="zh-CN" sz="2800">
                <a:latin typeface="+mn-lt"/>
              </a:defRPr>
            </a:lvl2pPr>
            <a:lvl3pPr eaLnBrk="1" latinLnBrk="0" hangingPunct="1">
              <a:defRPr kumimoji="0" lang="zh-CN" sz="2400">
                <a:latin typeface="+mn-lt"/>
              </a:defRPr>
            </a:lvl3pPr>
            <a:lvl4pPr eaLnBrk="1" latinLnBrk="0" hangingPunct="1">
              <a:defRPr kumimoji="0" lang="zh-CN" sz="2400">
                <a:latin typeface="+mn-lt"/>
              </a:defRPr>
            </a:lvl4pPr>
            <a:lvl5pPr eaLnBrk="1" latinLnBrk="0" hangingPunct="1">
              <a:defRPr kumimoji="0" lang="zh-CN" sz="2400">
                <a:latin typeface="+mn-lt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37147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3" name="图片 12" descr="标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175" y="4067175"/>
            <a:ext cx="1520825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462"/>
            <a:ext cx="9101138" cy="516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589346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zh-CN" b="1" cap="small" baseline="0">
                <a:solidFill>
                  <a:srgbClr val="0033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2250279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CN" sz="20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2224"/>
            <a:ext cx="8077200" cy="85725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zh-CN" sz="3200">
                <a:latin typeface="+mn-lt"/>
              </a:defRPr>
            </a:lvl1pPr>
            <a:lvl2pPr eaLnBrk="1" latinLnBrk="0" hangingPunct="1">
              <a:defRPr kumimoji="0" lang="zh-CN" sz="2800">
                <a:latin typeface="+mn-lt"/>
              </a:defRPr>
            </a:lvl2pPr>
            <a:lvl3pPr eaLnBrk="1" latinLnBrk="0" hangingPunct="1">
              <a:defRPr kumimoji="0" lang="zh-CN" sz="2400">
                <a:latin typeface="+mn-lt"/>
              </a:defRPr>
            </a:lvl3pPr>
            <a:lvl4pPr eaLnBrk="1" latinLnBrk="0" hangingPunct="1">
              <a:defRPr kumimoji="0" lang="zh-CN" sz="2400">
                <a:latin typeface="+mn-lt"/>
              </a:defRPr>
            </a:lvl4pPr>
            <a:lvl5pPr eaLnBrk="1" latinLnBrk="0" hangingPunct="1">
              <a:defRPr kumimoji="0" lang="zh-CN" sz="2400">
                <a:latin typeface="+mn-lt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A1483-03A4-478C-A9B9-17757CDE84D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98E29D-9F13-489A-8599-998C69957BA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C4CC47-6B89-4BD5-9FAE-C04BCD40658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5F35C4-A8E9-4FF8-8BAA-42830FFCC88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947742-FC32-4A8D-8E47-21505230123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F366BA-A36A-49A3-8D2F-2E4808DF615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28EE24-F721-4393-9948-6AB9F28812D6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2AE21D-C191-4936-9A36-0E29DBD3257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A43AC8-19F5-416C-87D4-836945CEA45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56D3C7-7091-4BF7-B108-D15F01CAF0C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AD97F-B94B-41D9-8E61-03373A636D7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ln w="25400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Goudy Old Style" pitchFamily="18" charset="0"/>
              </a:rPr>
            </a:fld>
            <a:endParaRPr lang="zh-CN" altLang="en-US" dirty="0">
              <a:latin typeface="Goudy Old Style" pitchFamily="18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ln>
            <a:miter lim="800000"/>
          </a:ln>
        </p:spPr>
        <p:txBody>
          <a:bodyPr vert="horz" wrap="square" lIns="45720" tIns="45720" rIns="4572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4" Type="http://schemas.openxmlformats.org/officeDocument/2006/relationships/theme" Target="../theme/theme10.xml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6" Type="http://schemas.openxmlformats.org/officeDocument/2006/relationships/theme" Target="../theme/theme11.xml"/><Relationship Id="rId15" Type="http://schemas.openxmlformats.org/officeDocument/2006/relationships/image" Target="../media/image10.jpe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12.xml"/><Relationship Id="rId15" Type="http://schemas.openxmlformats.org/officeDocument/2006/relationships/image" Target="../media/image10.jpe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4" Type="http://schemas.openxmlformats.org/officeDocument/2006/relationships/theme" Target="../theme/theme13.xml"/><Relationship Id="rId13" Type="http://schemas.openxmlformats.org/officeDocument/2006/relationships/image" Target="../media/image8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4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8.xml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Group 2"/>
          <p:cNvGrpSpPr/>
          <p:nvPr/>
        </p:nvGrpSpPr>
        <p:grpSpPr>
          <a:xfrm>
            <a:off x="-4762" y="-3175"/>
            <a:ext cx="681037" cy="5151438"/>
            <a:chOff x="0" y="0"/>
            <a:chExt cx="430" cy="4328"/>
          </a:xfrm>
        </p:grpSpPr>
        <p:pic>
          <p:nvPicPr>
            <p:cNvPr id="10249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30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43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5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9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0"/>
            <a:ext cx="9101138" cy="516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52400" y="-82550"/>
            <a:ext cx="819150" cy="531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7462"/>
            <a:ext cx="9101138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88"/>
            <a:ext cx="37147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" descr="标题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3175" y="4067175"/>
            <a:ext cx="1520825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itle Placeholder 1"/>
          <p:cNvSpPr>
            <a:spLocks noGrp="1"/>
          </p:cNvSpPr>
          <p:nvPr>
            <p:ph type="title"/>
          </p:nvPr>
        </p:nvSpPr>
        <p:spPr>
          <a:xfrm>
            <a:off x="762000" y="206375"/>
            <a:ext cx="80772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1273" name="Text Placeholder 2"/>
          <p:cNvSpPr>
            <a:spLocks noGrp="1"/>
          </p:cNvSpPr>
          <p:nvPr>
            <p:ph type="body"/>
          </p:nvPr>
        </p:nvSpPr>
        <p:spPr>
          <a:xfrm>
            <a:off x="762000" y="1200150"/>
            <a:ext cx="80772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0"/>
            <a:ext cx="9101138" cy="516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52400" y="-82550"/>
            <a:ext cx="819150" cy="531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7462"/>
            <a:ext cx="9101138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88"/>
            <a:ext cx="37147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1" descr="标题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3175" y="4067175"/>
            <a:ext cx="1520825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Title Placeholder 1"/>
          <p:cNvSpPr>
            <a:spLocks noGrp="1"/>
          </p:cNvSpPr>
          <p:nvPr>
            <p:ph type="title"/>
          </p:nvPr>
        </p:nvSpPr>
        <p:spPr>
          <a:xfrm>
            <a:off x="762000" y="206375"/>
            <a:ext cx="80772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2297" name="Text Placeholder 2"/>
          <p:cNvSpPr>
            <a:spLocks noGrp="1"/>
          </p:cNvSpPr>
          <p:nvPr>
            <p:ph type="body"/>
          </p:nvPr>
        </p:nvSpPr>
        <p:spPr>
          <a:xfrm>
            <a:off x="762000" y="1200150"/>
            <a:ext cx="80772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2298" name="TextBox 8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0"/>
            <a:ext cx="9101138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>
          <a:xfrm>
            <a:off x="762000" y="206375"/>
            <a:ext cx="80772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/>
          </p:nvPr>
        </p:nvSpPr>
        <p:spPr>
          <a:xfrm>
            <a:off x="762000" y="1200150"/>
            <a:ext cx="80772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D5A015-BE23-46E1-9605-36443D9D14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3320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52400" y="-82550"/>
            <a:ext cx="819150" cy="531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0"/>
            <a:ext cx="9101138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>
          <a:xfrm>
            <a:off x="762000" y="206375"/>
            <a:ext cx="80772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/>
          </p:nvPr>
        </p:nvSpPr>
        <p:spPr>
          <a:xfrm>
            <a:off x="762000" y="1200150"/>
            <a:ext cx="80772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-82550"/>
            <a:ext cx="819150" cy="531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-423862" y="3214688"/>
            <a:ext cx="92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倍速课时学练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ransition spd="slow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>
    <p:wipe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762" y="3903663"/>
            <a:ext cx="147955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2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3950" y="-3175"/>
            <a:ext cx="1676400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/>
          <p:nvPr/>
        </p:nvGrpSpPr>
        <p:grpSpPr>
          <a:xfrm>
            <a:off x="-4762" y="-3175"/>
            <a:ext cx="663575" cy="5151438"/>
            <a:chOff x="0" y="0"/>
            <a:chExt cx="419" cy="4328"/>
          </a:xfrm>
        </p:grpSpPr>
        <p:pic>
          <p:nvPicPr>
            <p:cNvPr id="4105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19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1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099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1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122" name="Group 2"/>
          <p:cNvGrpSpPr/>
          <p:nvPr/>
        </p:nvGrpSpPr>
        <p:grpSpPr>
          <a:xfrm>
            <a:off x="-4762" y="-3175"/>
            <a:ext cx="650875" cy="5151438"/>
            <a:chOff x="0" y="0"/>
            <a:chExt cx="411" cy="4328"/>
          </a:xfrm>
        </p:grpSpPr>
        <p:pic>
          <p:nvPicPr>
            <p:cNvPr id="5129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11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123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5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-4762" y="-3175"/>
            <a:ext cx="681037" cy="5151438"/>
            <a:chOff x="0" y="0"/>
            <a:chExt cx="430" cy="4328"/>
          </a:xfrm>
        </p:grpSpPr>
        <p:pic>
          <p:nvPicPr>
            <p:cNvPr id="6153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30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14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9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-4762" y="-3175"/>
            <a:ext cx="681037" cy="5151438"/>
            <a:chOff x="0" y="0"/>
            <a:chExt cx="430" cy="4328"/>
          </a:xfrm>
        </p:grpSpPr>
        <p:pic>
          <p:nvPicPr>
            <p:cNvPr id="7177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30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7171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3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-4762" y="-3175"/>
            <a:ext cx="681037" cy="5151438"/>
            <a:chOff x="0" y="0"/>
            <a:chExt cx="430" cy="4328"/>
          </a:xfrm>
        </p:grpSpPr>
        <p:pic>
          <p:nvPicPr>
            <p:cNvPr id="8201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30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195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7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70450"/>
            <a:ext cx="16764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4870450"/>
            <a:ext cx="2643188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82625" y="4010025"/>
            <a:ext cx="871538" cy="654050"/>
          </a:xfrm>
          <a:prstGeom prst="rtTriangle">
            <a:avLst/>
          </a:prstGeom>
          <a:noFill/>
          <a:ln w="25400" cmpd="sng">
            <a:solidFill>
              <a:schemeClr val="accent1"/>
            </a:solidFill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>
                <a:latin typeface="Goudy Old Style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-4762" y="-3175"/>
            <a:ext cx="681037" cy="5151438"/>
            <a:chOff x="0" y="0"/>
            <a:chExt cx="430" cy="4328"/>
          </a:xfrm>
        </p:grpSpPr>
        <p:pic>
          <p:nvPicPr>
            <p:cNvPr id="9225" name="矩形 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430" cy="4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42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udy Old Style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219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763" y="-3175"/>
            <a:ext cx="1017587" cy="107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标题占位符 1"/>
          <p:cNvSpPr/>
          <p:nvPr>
            <p:ph type="title"/>
          </p:nvPr>
        </p:nvSpPr>
        <p:spPr>
          <a:xfrm>
            <a:off x="457200" y="206375"/>
            <a:ext cx="7775575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21" name="文本占位符 2"/>
          <p:cNvSpPr/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74320" tIns="45720" rIns="91440" bIns="45720" numCol="1" anchor="ctr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8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9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39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55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48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9" name="Rectangle 18"/>
          <p:cNvSpPr/>
          <p:nvPr/>
        </p:nvSpPr>
        <p:spPr>
          <a:xfrm>
            <a:off x="2124075" y="1382713"/>
            <a:ext cx="6337300" cy="8572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00">
                <a:alpha val="50000"/>
              </a:srgbClr>
            </a:outerShdw>
          </a:effectLst>
        </p:spPr>
        <p:txBody>
          <a:bodyPr anchor="ctr" anchorCtr="0"/>
          <a:p>
            <a:pPr algn="ctr"/>
            <a:r>
              <a:rPr lang="en-US" altLang="zh-CN" sz="6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3.1</a:t>
            </a:r>
            <a:r>
              <a:rPr lang="zh-CN" altLang="zh-CN" sz="6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6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认识不等式</a:t>
            </a:r>
            <a:endParaRPr lang="zh-CN" altLang="en-US" sz="66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39750" y="1816100"/>
            <a:ext cx="10009188" cy="839788"/>
            <a:chOff x="0" y="0"/>
            <a:chExt cx="6305" cy="705"/>
          </a:xfrm>
        </p:grpSpPr>
        <p:sp>
          <p:nvSpPr>
            <p:cNvPr id="177214" name="Text Box 4"/>
            <p:cNvSpPr txBox="1"/>
            <p:nvPr/>
          </p:nvSpPr>
          <p:spPr>
            <a:xfrm>
              <a:off x="0" y="0"/>
              <a:ext cx="4808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1、 在数轴上表示下列不等式：</a:t>
              </a:r>
              <a:endPara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7215" name="Text Box 5"/>
            <p:cNvSpPr txBox="1"/>
            <p:nvPr/>
          </p:nvSpPr>
          <p:spPr>
            <a:xfrm>
              <a:off x="3992" y="0"/>
              <a:ext cx="231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（2）x ≥3</a:t>
              </a:r>
              <a:endParaRPr lang="en-US" altLang="zh-CN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7216" name="Rectangle 6"/>
            <p:cNvSpPr/>
            <p:nvPr/>
          </p:nvSpPr>
          <p:spPr>
            <a:xfrm>
              <a:off x="2540" y="0"/>
              <a:ext cx="1581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（1） x＞－3   </a:t>
              </a:r>
              <a:endParaRPr lang="en-US" altLang="zh-CN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7217" name="Rectangle 7"/>
            <p:cNvSpPr/>
            <p:nvPr/>
          </p:nvSpPr>
          <p:spPr>
            <a:xfrm>
              <a:off x="2561" y="317"/>
              <a:ext cx="1581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（3）-2≤ x ＜4</a:t>
              </a:r>
              <a:endParaRPr lang="en-US" altLang="zh-CN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0487" name="Text Box 10"/>
          <p:cNvSpPr txBox="1"/>
          <p:nvPr/>
        </p:nvSpPr>
        <p:spPr>
          <a:xfrm>
            <a:off x="251460" y="1275715"/>
            <a:ext cx="20389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CC0000"/>
                </a:solidFill>
                <a:latin typeface="Arial" panose="020B0604020202020204" pitchFamily="34" charset="0"/>
                <a:ea typeface="华文彩云" pitchFamily="2" charset="-122"/>
              </a:rPr>
              <a:t>试一试</a:t>
            </a:r>
            <a:endParaRPr lang="zh-CN" altLang="en-US" sz="4000" dirty="0">
              <a:solidFill>
                <a:srgbClr val="CC0000"/>
              </a:solidFill>
              <a:latin typeface="Arial" panose="020B0604020202020204" pitchFamily="34" charset="0"/>
              <a:ea typeface="华文彩云" pitchFamily="2" charset="-122"/>
            </a:endParaRPr>
          </a:p>
        </p:txBody>
      </p:sp>
      <p:sp>
        <p:nvSpPr>
          <p:cNvPr id="177156" name="Text Box 23"/>
          <p:cNvSpPr txBox="1"/>
          <p:nvPr/>
        </p:nvSpPr>
        <p:spPr>
          <a:xfrm>
            <a:off x="233363" y="139700"/>
            <a:ext cx="8991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2、在数轴上表示不等式，你认为需要确定什么？</a:t>
            </a:r>
            <a:endParaRPr lang="zh-CN" altLang="en-US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0489" name="Text Box 24"/>
          <p:cNvSpPr txBox="1"/>
          <p:nvPr/>
        </p:nvSpPr>
        <p:spPr>
          <a:xfrm>
            <a:off x="568325" y="574675"/>
            <a:ext cx="472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（1）确定</a:t>
            </a:r>
            <a:r>
              <a:rPr lang="zh-CN" altLang="en-US" sz="28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空心圈</a:t>
            </a:r>
            <a:r>
              <a:rPr lang="zh-CN" altLang="en-US" sz="28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</a:t>
            </a:r>
            <a:r>
              <a:rPr lang="zh-CN" altLang="en-US" sz="28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实心点</a:t>
            </a:r>
            <a:endParaRPr lang="zh-CN" altLang="en-US" sz="2800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0490" name="Text Box 25"/>
          <p:cNvSpPr txBox="1"/>
          <p:nvPr/>
        </p:nvSpPr>
        <p:spPr>
          <a:xfrm>
            <a:off x="611188" y="898525"/>
            <a:ext cx="3663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（2）确定</a:t>
            </a:r>
            <a:r>
              <a:rPr lang="zh-CN" altLang="en-US" sz="28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方向</a:t>
            </a:r>
            <a:endParaRPr lang="zh-CN" altLang="en-US" sz="2800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39750" y="2625725"/>
            <a:ext cx="6121400" cy="2373313"/>
            <a:chOff x="0" y="0"/>
            <a:chExt cx="3856" cy="1993"/>
          </a:xfrm>
        </p:grpSpPr>
        <p:sp>
          <p:nvSpPr>
            <p:cNvPr id="177161" name="Text Box 26"/>
            <p:cNvSpPr txBox="1"/>
            <p:nvPr/>
          </p:nvSpPr>
          <p:spPr>
            <a:xfrm>
              <a:off x="0" y="0"/>
              <a:ext cx="3447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FF"/>
                  </a:solidFill>
                  <a:latin typeface="Arial" panose="020B0604020202020204" pitchFamily="34" charset="0"/>
                </a:rPr>
                <a:t>2、观察数轴，写出不等式</a:t>
              </a:r>
              <a:endParaRPr lang="zh-CN" altLang="en-US" sz="24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7162" name="Group 13"/>
            <p:cNvGrpSpPr/>
            <p:nvPr/>
          </p:nvGrpSpPr>
          <p:grpSpPr>
            <a:xfrm>
              <a:off x="998" y="318"/>
              <a:ext cx="2858" cy="461"/>
              <a:chOff x="0" y="0"/>
              <a:chExt cx="3357" cy="1109"/>
            </a:xfrm>
          </p:grpSpPr>
          <p:grpSp>
            <p:nvGrpSpPr>
              <p:cNvPr id="177198" name="Group 14"/>
              <p:cNvGrpSpPr/>
              <p:nvPr/>
            </p:nvGrpSpPr>
            <p:grpSpPr>
              <a:xfrm>
                <a:off x="0" y="272"/>
                <a:ext cx="3357" cy="837"/>
                <a:chOff x="0" y="0"/>
                <a:chExt cx="3357" cy="837"/>
              </a:xfrm>
            </p:grpSpPr>
            <p:sp>
              <p:nvSpPr>
                <p:cNvPr id="177203" name="Line 40"/>
                <p:cNvSpPr/>
                <p:nvPr/>
              </p:nvSpPr>
              <p:spPr>
                <a:xfrm>
                  <a:off x="0" y="91"/>
                  <a:ext cx="335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  <p:sp>
              <p:nvSpPr>
                <p:cNvPr id="177204" name="Line 41"/>
                <p:cNvSpPr/>
                <p:nvPr/>
              </p:nvSpPr>
              <p:spPr>
                <a:xfrm>
                  <a:off x="635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5" name="Line 42"/>
                <p:cNvSpPr/>
                <p:nvPr/>
              </p:nvSpPr>
              <p:spPr>
                <a:xfrm>
                  <a:off x="1043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6" name="Line 43"/>
                <p:cNvSpPr/>
                <p:nvPr/>
              </p:nvSpPr>
              <p:spPr>
                <a:xfrm>
                  <a:off x="1451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7" name="Line 44"/>
                <p:cNvSpPr/>
                <p:nvPr/>
              </p:nvSpPr>
              <p:spPr>
                <a:xfrm>
                  <a:off x="1859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8" name="Line 45"/>
                <p:cNvSpPr/>
                <p:nvPr/>
              </p:nvSpPr>
              <p:spPr>
                <a:xfrm>
                  <a:off x="2268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9" name="Text Box 46"/>
                <p:cNvSpPr txBox="1"/>
                <p:nvPr/>
              </p:nvSpPr>
              <p:spPr>
                <a:xfrm>
                  <a:off x="499" y="91"/>
                  <a:ext cx="408" cy="7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10" name="Text Box 47"/>
                <p:cNvSpPr txBox="1"/>
                <p:nvPr/>
              </p:nvSpPr>
              <p:spPr>
                <a:xfrm>
                  <a:off x="906" y="91"/>
                  <a:ext cx="545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11" name="Text Box 48"/>
                <p:cNvSpPr txBox="1"/>
                <p:nvPr/>
              </p:nvSpPr>
              <p:spPr>
                <a:xfrm>
                  <a:off x="1360" y="91"/>
                  <a:ext cx="36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0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12" name="Text Box 49"/>
                <p:cNvSpPr txBox="1"/>
                <p:nvPr/>
              </p:nvSpPr>
              <p:spPr>
                <a:xfrm>
                  <a:off x="1769" y="91"/>
                  <a:ext cx="317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13" name="Text Box 50"/>
                <p:cNvSpPr txBox="1"/>
                <p:nvPr/>
              </p:nvSpPr>
              <p:spPr>
                <a:xfrm>
                  <a:off x="2177" y="91"/>
                  <a:ext cx="315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7199" name="Group 26"/>
              <p:cNvGrpSpPr/>
              <p:nvPr/>
            </p:nvGrpSpPr>
            <p:grpSpPr>
              <a:xfrm>
                <a:off x="998" y="0"/>
                <a:ext cx="1542" cy="409"/>
                <a:chOff x="0" y="0"/>
                <a:chExt cx="1542" cy="409"/>
              </a:xfrm>
            </p:grpSpPr>
            <p:sp>
              <p:nvSpPr>
                <p:cNvPr id="177200" name="Oval 52"/>
                <p:cNvSpPr/>
                <p:nvPr/>
              </p:nvSpPr>
              <p:spPr>
                <a:xfrm>
                  <a:off x="0" y="227"/>
                  <a:ext cx="90" cy="18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01" name="Line 53"/>
                <p:cNvSpPr/>
                <p:nvPr/>
              </p:nvSpPr>
              <p:spPr>
                <a:xfrm flipV="1">
                  <a:off x="45" y="0"/>
                  <a:ext cx="0" cy="31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202" name="Line 54"/>
                <p:cNvSpPr/>
                <p:nvPr/>
              </p:nvSpPr>
              <p:spPr>
                <a:xfrm>
                  <a:off x="45" y="0"/>
                  <a:ext cx="149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77163" name="Group 30"/>
            <p:cNvGrpSpPr/>
            <p:nvPr/>
          </p:nvGrpSpPr>
          <p:grpSpPr>
            <a:xfrm>
              <a:off x="771" y="817"/>
              <a:ext cx="3085" cy="560"/>
              <a:chOff x="0" y="0"/>
              <a:chExt cx="3584" cy="813"/>
            </a:xfrm>
          </p:grpSpPr>
          <p:grpSp>
            <p:nvGrpSpPr>
              <p:cNvPr id="177182" name="Group 31"/>
              <p:cNvGrpSpPr/>
              <p:nvPr/>
            </p:nvGrpSpPr>
            <p:grpSpPr>
              <a:xfrm>
                <a:off x="227" y="272"/>
                <a:ext cx="3357" cy="541"/>
                <a:chOff x="0" y="0"/>
                <a:chExt cx="3357" cy="541"/>
              </a:xfrm>
            </p:grpSpPr>
            <p:sp>
              <p:nvSpPr>
                <p:cNvPr id="177187" name="Line 57"/>
                <p:cNvSpPr/>
                <p:nvPr/>
              </p:nvSpPr>
              <p:spPr>
                <a:xfrm>
                  <a:off x="0" y="91"/>
                  <a:ext cx="335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  <p:sp>
              <p:nvSpPr>
                <p:cNvPr id="177188" name="Line 58"/>
                <p:cNvSpPr/>
                <p:nvPr/>
              </p:nvSpPr>
              <p:spPr>
                <a:xfrm>
                  <a:off x="635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89" name="Line 59"/>
                <p:cNvSpPr/>
                <p:nvPr/>
              </p:nvSpPr>
              <p:spPr>
                <a:xfrm>
                  <a:off x="1043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90" name="Line 60"/>
                <p:cNvSpPr/>
                <p:nvPr/>
              </p:nvSpPr>
              <p:spPr>
                <a:xfrm>
                  <a:off x="1451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91" name="Line 61"/>
                <p:cNvSpPr/>
                <p:nvPr/>
              </p:nvSpPr>
              <p:spPr>
                <a:xfrm>
                  <a:off x="1859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92" name="Line 62"/>
                <p:cNvSpPr/>
                <p:nvPr/>
              </p:nvSpPr>
              <p:spPr>
                <a:xfrm>
                  <a:off x="2268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93" name="Text Box 63"/>
                <p:cNvSpPr txBox="1"/>
                <p:nvPr/>
              </p:nvSpPr>
              <p:spPr>
                <a:xfrm>
                  <a:off x="499" y="91"/>
                  <a:ext cx="408" cy="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94" name="Text Box 64"/>
                <p:cNvSpPr txBox="1"/>
                <p:nvPr/>
              </p:nvSpPr>
              <p:spPr>
                <a:xfrm>
                  <a:off x="906" y="91"/>
                  <a:ext cx="545" cy="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95" name="Text Box 65"/>
                <p:cNvSpPr txBox="1"/>
                <p:nvPr/>
              </p:nvSpPr>
              <p:spPr>
                <a:xfrm>
                  <a:off x="1361" y="91"/>
                  <a:ext cx="362" cy="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0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96" name="Text Box 66"/>
                <p:cNvSpPr txBox="1"/>
                <p:nvPr/>
              </p:nvSpPr>
              <p:spPr>
                <a:xfrm>
                  <a:off x="1769" y="91"/>
                  <a:ext cx="317" cy="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97" name="Text Box 67"/>
                <p:cNvSpPr txBox="1"/>
                <p:nvPr/>
              </p:nvSpPr>
              <p:spPr>
                <a:xfrm>
                  <a:off x="2177" y="91"/>
                  <a:ext cx="317" cy="4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7183" name="Group 43"/>
              <p:cNvGrpSpPr/>
              <p:nvPr/>
            </p:nvGrpSpPr>
            <p:grpSpPr>
              <a:xfrm>
                <a:off x="0" y="0"/>
                <a:ext cx="907" cy="408"/>
                <a:chOff x="0" y="0"/>
                <a:chExt cx="907" cy="408"/>
              </a:xfrm>
            </p:grpSpPr>
            <p:sp>
              <p:nvSpPr>
                <p:cNvPr id="177184" name="Oval 69"/>
                <p:cNvSpPr/>
                <p:nvPr/>
              </p:nvSpPr>
              <p:spPr>
                <a:xfrm>
                  <a:off x="816" y="272"/>
                  <a:ext cx="91" cy="13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85" name="Line 70"/>
                <p:cNvSpPr/>
                <p:nvPr/>
              </p:nvSpPr>
              <p:spPr>
                <a:xfrm flipV="1">
                  <a:off x="862" y="0"/>
                  <a:ext cx="0" cy="27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86" name="Line 71"/>
                <p:cNvSpPr/>
                <p:nvPr/>
              </p:nvSpPr>
              <p:spPr>
                <a:xfrm flipH="1">
                  <a:off x="0" y="0"/>
                  <a:ext cx="86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77164" name="Group 47"/>
            <p:cNvGrpSpPr/>
            <p:nvPr/>
          </p:nvGrpSpPr>
          <p:grpSpPr>
            <a:xfrm>
              <a:off x="998" y="1452"/>
              <a:ext cx="2858" cy="541"/>
              <a:chOff x="0" y="0"/>
              <a:chExt cx="3357" cy="947"/>
            </a:xfrm>
          </p:grpSpPr>
          <p:sp>
            <p:nvSpPr>
              <p:cNvPr id="177165" name="Oval 73"/>
              <p:cNvSpPr/>
              <p:nvPr/>
            </p:nvSpPr>
            <p:spPr>
              <a:xfrm>
                <a:off x="2223" y="31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7166" name="Oval 74"/>
              <p:cNvSpPr/>
              <p:nvPr/>
            </p:nvSpPr>
            <p:spPr>
              <a:xfrm>
                <a:off x="998" y="317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77167" name="Group 50"/>
              <p:cNvGrpSpPr/>
              <p:nvPr/>
            </p:nvGrpSpPr>
            <p:grpSpPr>
              <a:xfrm>
                <a:off x="0" y="313"/>
                <a:ext cx="3357" cy="634"/>
                <a:chOff x="0" y="0"/>
                <a:chExt cx="3357" cy="634"/>
              </a:xfrm>
            </p:grpSpPr>
            <p:sp>
              <p:nvSpPr>
                <p:cNvPr id="177171" name="Line 76"/>
                <p:cNvSpPr/>
                <p:nvPr/>
              </p:nvSpPr>
              <p:spPr>
                <a:xfrm>
                  <a:off x="0" y="91"/>
                  <a:ext cx="335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  <p:sp>
              <p:nvSpPr>
                <p:cNvPr id="177172" name="Line 77"/>
                <p:cNvSpPr/>
                <p:nvPr/>
              </p:nvSpPr>
              <p:spPr>
                <a:xfrm>
                  <a:off x="635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73" name="Line 78"/>
                <p:cNvSpPr/>
                <p:nvPr/>
              </p:nvSpPr>
              <p:spPr>
                <a:xfrm>
                  <a:off x="1043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74" name="Line 79"/>
                <p:cNvSpPr/>
                <p:nvPr/>
              </p:nvSpPr>
              <p:spPr>
                <a:xfrm>
                  <a:off x="1451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75" name="Line 80"/>
                <p:cNvSpPr/>
                <p:nvPr/>
              </p:nvSpPr>
              <p:spPr>
                <a:xfrm>
                  <a:off x="1859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76" name="Line 81"/>
                <p:cNvSpPr/>
                <p:nvPr/>
              </p:nvSpPr>
              <p:spPr>
                <a:xfrm>
                  <a:off x="2268" y="0"/>
                  <a:ext cx="0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177" name="Text Box 82"/>
                <p:cNvSpPr txBox="1"/>
                <p:nvPr/>
              </p:nvSpPr>
              <p:spPr>
                <a:xfrm>
                  <a:off x="499" y="91"/>
                  <a:ext cx="408" cy="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78" name="Text Box 83"/>
                <p:cNvSpPr txBox="1"/>
                <p:nvPr/>
              </p:nvSpPr>
              <p:spPr>
                <a:xfrm>
                  <a:off x="906" y="91"/>
                  <a:ext cx="545" cy="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-1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79" name="Text Box 84"/>
                <p:cNvSpPr txBox="1"/>
                <p:nvPr/>
              </p:nvSpPr>
              <p:spPr>
                <a:xfrm>
                  <a:off x="1361" y="91"/>
                  <a:ext cx="362" cy="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0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80" name="Text Box 85"/>
                <p:cNvSpPr txBox="1"/>
                <p:nvPr/>
              </p:nvSpPr>
              <p:spPr>
                <a:xfrm>
                  <a:off x="1769" y="91"/>
                  <a:ext cx="317" cy="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1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81" name="Text Box 86"/>
                <p:cNvSpPr txBox="1"/>
                <p:nvPr/>
              </p:nvSpPr>
              <p:spPr>
                <a:xfrm>
                  <a:off x="2177" y="91"/>
                  <a:ext cx="317" cy="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1800" dirty="0">
                      <a:latin typeface="Arial" panose="020B0604020202020204" pitchFamily="34" charset="0"/>
                    </a:rPr>
                    <a:t>2</a:t>
                  </a:r>
                  <a:endParaRPr lang="en-US" altLang="zh-CN" sz="18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7168" name="Line 87"/>
              <p:cNvSpPr/>
              <p:nvPr/>
            </p:nvSpPr>
            <p:spPr>
              <a:xfrm flipV="1">
                <a:off x="1044" y="0"/>
                <a:ext cx="0" cy="3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7169" name="Line 88"/>
              <p:cNvSpPr/>
              <p:nvPr/>
            </p:nvSpPr>
            <p:spPr>
              <a:xfrm>
                <a:off x="1044" y="0"/>
                <a:ext cx="122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7170" name="Line 89"/>
              <p:cNvSpPr/>
              <p:nvPr/>
            </p:nvSpPr>
            <p:spPr>
              <a:xfrm>
                <a:off x="2268" y="0"/>
                <a:ext cx="0" cy="3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pic>
        <p:nvPicPr>
          <p:cNvPr id="65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0725" y="417513"/>
            <a:ext cx="5138738" cy="364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Text Box 2"/>
          <p:cNvSpPr txBox="1"/>
          <p:nvPr/>
        </p:nvSpPr>
        <p:spPr>
          <a:xfrm>
            <a:off x="76200" y="1382713"/>
            <a:ext cx="906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8179" name="Rectangle 3"/>
          <p:cNvSpPr/>
          <p:nvPr/>
        </p:nvSpPr>
        <p:spPr>
          <a:xfrm>
            <a:off x="28575" y="190500"/>
            <a:ext cx="929005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例</a:t>
            </a:r>
            <a:r>
              <a:rPr lang="en-US" altLang="zh-CN" sz="2400" dirty="0">
                <a:latin typeface="Times New Roman" panose="02020603050405020304" pitchFamily="18" charset="0"/>
              </a:rPr>
              <a:t>2  </a:t>
            </a:r>
            <a:r>
              <a:rPr lang="zh-CN" altLang="en-US" sz="2400" dirty="0">
                <a:latin typeface="Times New Roman" panose="02020603050405020304" pitchFamily="18" charset="0"/>
              </a:rPr>
              <a:t>一座小水电站的水库水位在</a:t>
            </a:r>
            <a:r>
              <a:rPr lang="en-US" altLang="zh-CN" sz="2400" dirty="0">
                <a:latin typeface="Times New Roman" panose="02020603050405020304" pitchFamily="18" charset="0"/>
              </a:rPr>
              <a:t>12</a:t>
            </a:r>
            <a:r>
              <a:rPr lang="zh-CN" altLang="en-US" sz="2400" dirty="0">
                <a:latin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Times New Roman" panose="02020603050405020304" pitchFamily="18" charset="0"/>
              </a:rPr>
              <a:t>20m</a:t>
            </a:r>
            <a:r>
              <a:rPr lang="zh-CN" altLang="en-US" sz="2400" dirty="0">
                <a:latin typeface="Times New Roman" panose="02020603050405020304" pitchFamily="18" charset="0"/>
              </a:rPr>
              <a:t>（包括</a:t>
            </a:r>
            <a:r>
              <a:rPr lang="en-US" altLang="zh-CN" sz="2400" dirty="0">
                <a:latin typeface="Times New Roman" panose="02020603050405020304" pitchFamily="18" charset="0"/>
              </a:rPr>
              <a:t>12m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20m</a:t>
            </a:r>
            <a:r>
              <a:rPr lang="zh-CN" altLang="en-US" sz="2400" dirty="0">
                <a:latin typeface="Times New Roman" panose="02020603050405020304" pitchFamily="18" charset="0"/>
              </a:rPr>
              <a:t>）时，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发电机能正常工作。设水库水位为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）用不等式表示发电机正常工作水位范围，并表示在数轴上；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）当水位在下列位置时，发电机能正常工作吗？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 ①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300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</a:rPr>
              <a:t>=8</a:t>
            </a:r>
            <a:r>
              <a:rPr lang="zh-CN" altLang="en-US" sz="2400" dirty="0">
                <a:latin typeface="Times New Roman" panose="02020603050405020304" pitchFamily="18" charset="0"/>
              </a:rPr>
              <a:t>；②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=10</a:t>
            </a:r>
            <a:r>
              <a:rPr lang="zh-CN" altLang="en-US" sz="2400" dirty="0">
                <a:latin typeface="Times New Roman" panose="02020603050405020304" pitchFamily="18" charset="0"/>
              </a:rPr>
              <a:t>；③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</a:rPr>
              <a:t>=15</a:t>
            </a:r>
            <a:r>
              <a:rPr lang="zh-CN" altLang="en-US" sz="2400" dirty="0">
                <a:latin typeface="Times New Roman" panose="02020603050405020304" pitchFamily="18" charset="0"/>
              </a:rPr>
              <a:t>；④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</a:rPr>
              <a:t>=19. </a:t>
            </a:r>
            <a:r>
              <a:rPr lang="zh-CN" altLang="en-US" sz="2400" dirty="0">
                <a:latin typeface="Times New Roman" panose="02020603050405020304" pitchFamily="18" charset="0"/>
              </a:rPr>
              <a:t>用不等式和数轴给出解释。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k5a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25" y="3057525"/>
            <a:ext cx="2489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284163" y="2773363"/>
            <a:ext cx="64087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解：正常工作范围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12≤x≤20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971550" y="3414713"/>
            <a:ext cx="5400675" cy="369887"/>
            <a:chOff x="793" y="3158"/>
            <a:chExt cx="3402" cy="310"/>
          </a:xfrm>
        </p:grpSpPr>
        <p:sp>
          <p:nvSpPr>
            <p:cNvPr id="178201" name="Line 7"/>
            <p:cNvSpPr/>
            <p:nvPr/>
          </p:nvSpPr>
          <p:spPr>
            <a:xfrm>
              <a:off x="793" y="3203"/>
              <a:ext cx="340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stealth" w="lg" len="lg"/>
            </a:ln>
          </p:spPr>
        </p:sp>
        <p:sp>
          <p:nvSpPr>
            <p:cNvPr id="178202" name="Line 8"/>
            <p:cNvSpPr/>
            <p:nvPr/>
          </p:nvSpPr>
          <p:spPr>
            <a:xfrm flipV="1">
              <a:off x="1020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3" name="Line 9"/>
            <p:cNvSpPr/>
            <p:nvPr/>
          </p:nvSpPr>
          <p:spPr>
            <a:xfrm flipV="1">
              <a:off x="1292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4" name="Line 10"/>
            <p:cNvSpPr/>
            <p:nvPr/>
          </p:nvSpPr>
          <p:spPr>
            <a:xfrm flipV="1">
              <a:off x="1565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5" name="Line 11"/>
            <p:cNvSpPr/>
            <p:nvPr/>
          </p:nvSpPr>
          <p:spPr>
            <a:xfrm flipV="1">
              <a:off x="1837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6" name="Line 12"/>
            <p:cNvSpPr/>
            <p:nvPr/>
          </p:nvSpPr>
          <p:spPr>
            <a:xfrm flipV="1">
              <a:off x="2109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7" name="Line 13"/>
            <p:cNvSpPr/>
            <p:nvPr/>
          </p:nvSpPr>
          <p:spPr>
            <a:xfrm flipV="1">
              <a:off x="2381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8" name="Line 14"/>
            <p:cNvSpPr/>
            <p:nvPr/>
          </p:nvSpPr>
          <p:spPr>
            <a:xfrm flipV="1">
              <a:off x="2653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09" name="Line 15"/>
            <p:cNvSpPr/>
            <p:nvPr/>
          </p:nvSpPr>
          <p:spPr>
            <a:xfrm flipV="1">
              <a:off x="2925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10" name="Line 16"/>
            <p:cNvSpPr/>
            <p:nvPr/>
          </p:nvSpPr>
          <p:spPr>
            <a:xfrm flipV="1">
              <a:off x="3198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11" name="Line 17"/>
            <p:cNvSpPr/>
            <p:nvPr/>
          </p:nvSpPr>
          <p:spPr>
            <a:xfrm flipV="1">
              <a:off x="3470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12" name="Line 18"/>
            <p:cNvSpPr/>
            <p:nvPr/>
          </p:nvSpPr>
          <p:spPr>
            <a:xfrm flipV="1">
              <a:off x="3742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13" name="Line 19"/>
            <p:cNvSpPr/>
            <p:nvPr/>
          </p:nvSpPr>
          <p:spPr>
            <a:xfrm flipV="1">
              <a:off x="4014" y="3158"/>
              <a:ext cx="0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214" name="Text Box 20"/>
            <p:cNvSpPr txBox="1"/>
            <p:nvPr/>
          </p:nvSpPr>
          <p:spPr>
            <a:xfrm>
              <a:off x="930" y="3158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0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15" name="Text Box 21"/>
            <p:cNvSpPr txBox="1"/>
            <p:nvPr/>
          </p:nvSpPr>
          <p:spPr>
            <a:xfrm>
              <a:off x="1202" y="3158"/>
              <a:ext cx="18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2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16" name="Text Box 22"/>
            <p:cNvSpPr txBox="1"/>
            <p:nvPr/>
          </p:nvSpPr>
          <p:spPr>
            <a:xfrm>
              <a:off x="1474" y="3158"/>
              <a:ext cx="18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4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17" name="Text Box 23"/>
            <p:cNvSpPr txBox="1"/>
            <p:nvPr/>
          </p:nvSpPr>
          <p:spPr>
            <a:xfrm>
              <a:off x="1746" y="3158"/>
              <a:ext cx="18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6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18" name="Text Box 24"/>
            <p:cNvSpPr txBox="1"/>
            <p:nvPr/>
          </p:nvSpPr>
          <p:spPr>
            <a:xfrm>
              <a:off x="2018" y="3158"/>
              <a:ext cx="18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8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19" name="Text Box 25"/>
            <p:cNvSpPr txBox="1"/>
            <p:nvPr/>
          </p:nvSpPr>
          <p:spPr>
            <a:xfrm>
              <a:off x="2245" y="3158"/>
              <a:ext cx="45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10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0" name="Text Box 26"/>
            <p:cNvSpPr txBox="1"/>
            <p:nvPr/>
          </p:nvSpPr>
          <p:spPr>
            <a:xfrm>
              <a:off x="2517" y="3158"/>
              <a:ext cx="45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</a:rPr>
                <a:t>12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1" name="Text Box 27"/>
            <p:cNvSpPr txBox="1"/>
            <p:nvPr/>
          </p:nvSpPr>
          <p:spPr>
            <a:xfrm>
              <a:off x="2789" y="3158"/>
              <a:ext cx="27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800" dirty="0">
                  <a:latin typeface="Arial" panose="020B0604020202020204" pitchFamily="34" charset="0"/>
                </a:rPr>
                <a:t>14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2" name="Text Box 28"/>
            <p:cNvSpPr txBox="1"/>
            <p:nvPr/>
          </p:nvSpPr>
          <p:spPr>
            <a:xfrm>
              <a:off x="3061" y="3158"/>
              <a:ext cx="27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800" dirty="0">
                  <a:latin typeface="Arial" panose="020B0604020202020204" pitchFamily="34" charset="0"/>
                </a:rPr>
                <a:t>16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3" name="Text Box 29"/>
            <p:cNvSpPr txBox="1"/>
            <p:nvPr/>
          </p:nvSpPr>
          <p:spPr>
            <a:xfrm>
              <a:off x="3334" y="3158"/>
              <a:ext cx="27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800" dirty="0">
                  <a:latin typeface="Arial" panose="020B0604020202020204" pitchFamily="34" charset="0"/>
                </a:rPr>
                <a:t>18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4" name="Text Box 30"/>
            <p:cNvSpPr txBox="1"/>
            <p:nvPr/>
          </p:nvSpPr>
          <p:spPr>
            <a:xfrm>
              <a:off x="3606" y="3158"/>
              <a:ext cx="27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800" dirty="0">
                  <a:latin typeface="Arial" panose="020B0604020202020204" pitchFamily="34" charset="0"/>
                </a:rPr>
                <a:t>20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178225" name="Text Box 31"/>
            <p:cNvSpPr txBox="1"/>
            <p:nvPr/>
          </p:nvSpPr>
          <p:spPr>
            <a:xfrm>
              <a:off x="3878" y="3158"/>
              <a:ext cx="27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800" dirty="0">
                  <a:latin typeface="Arial" panose="020B0604020202020204" pitchFamily="34" charset="0"/>
                </a:rPr>
                <a:t>22</a:t>
              </a:r>
              <a:endParaRPr lang="en-US" altLang="zh-CN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23584" name="Oval 32"/>
          <p:cNvSpPr/>
          <p:nvPr/>
        </p:nvSpPr>
        <p:spPr>
          <a:xfrm>
            <a:off x="3851275" y="3414713"/>
            <a:ext cx="144463" cy="109537"/>
          </a:xfrm>
          <a:prstGeom prst="ellipse">
            <a:avLst/>
          </a:prstGeom>
          <a:solidFill>
            <a:srgbClr val="0000FF"/>
          </a:solidFill>
          <a:ln w="127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85" name="Oval 33"/>
          <p:cNvSpPr/>
          <p:nvPr/>
        </p:nvSpPr>
        <p:spPr>
          <a:xfrm>
            <a:off x="5580063" y="3414713"/>
            <a:ext cx="144462" cy="109537"/>
          </a:xfrm>
          <a:prstGeom prst="ellipse">
            <a:avLst/>
          </a:prstGeom>
          <a:solidFill>
            <a:srgbClr val="0000FF"/>
          </a:solidFill>
          <a:ln w="127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86" name="Line 34"/>
          <p:cNvSpPr/>
          <p:nvPr/>
        </p:nvSpPr>
        <p:spPr>
          <a:xfrm flipV="1">
            <a:off x="3922713" y="3144838"/>
            <a:ext cx="1587" cy="323850"/>
          </a:xfrm>
          <a:prstGeom prst="line">
            <a:avLst/>
          </a:prstGeom>
          <a:ln w="254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87" name="Line 35"/>
          <p:cNvSpPr/>
          <p:nvPr/>
        </p:nvSpPr>
        <p:spPr>
          <a:xfrm flipV="1">
            <a:off x="5651500" y="3144838"/>
            <a:ext cx="1588" cy="323850"/>
          </a:xfrm>
          <a:prstGeom prst="line">
            <a:avLst/>
          </a:prstGeom>
          <a:ln w="254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88" name="Line 36"/>
          <p:cNvSpPr/>
          <p:nvPr/>
        </p:nvSpPr>
        <p:spPr>
          <a:xfrm>
            <a:off x="3922713" y="3144838"/>
            <a:ext cx="1728787" cy="0"/>
          </a:xfrm>
          <a:prstGeom prst="line">
            <a:avLst/>
          </a:prstGeom>
          <a:ln w="254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7"/>
          <p:cNvGrpSpPr/>
          <p:nvPr/>
        </p:nvGrpSpPr>
        <p:grpSpPr>
          <a:xfrm>
            <a:off x="3382963" y="3357563"/>
            <a:ext cx="577850" cy="623887"/>
            <a:chOff x="1951" y="3883"/>
            <a:chExt cx="364" cy="524"/>
          </a:xfrm>
        </p:grpSpPr>
        <p:sp>
          <p:nvSpPr>
            <p:cNvPr id="178199" name="Oval 38"/>
            <p:cNvSpPr/>
            <p:nvPr/>
          </p:nvSpPr>
          <p:spPr>
            <a:xfrm>
              <a:off x="1972" y="3883"/>
              <a:ext cx="91" cy="91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178200" name="Text Box 39"/>
            <p:cNvSpPr txBox="1"/>
            <p:nvPr/>
          </p:nvSpPr>
          <p:spPr>
            <a:xfrm>
              <a:off x="1951" y="4019"/>
              <a:ext cx="36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860675" y="3398838"/>
            <a:ext cx="644525" cy="544512"/>
            <a:chOff x="1801" y="3702"/>
            <a:chExt cx="406" cy="458"/>
          </a:xfrm>
        </p:grpSpPr>
        <p:sp>
          <p:nvSpPr>
            <p:cNvPr id="178197" name="Oval 41"/>
            <p:cNvSpPr/>
            <p:nvPr/>
          </p:nvSpPr>
          <p:spPr>
            <a:xfrm>
              <a:off x="1882" y="3702"/>
              <a:ext cx="91" cy="91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8198" name="Text Box 42"/>
            <p:cNvSpPr txBox="1"/>
            <p:nvPr/>
          </p:nvSpPr>
          <p:spPr>
            <a:xfrm>
              <a:off x="1801" y="3772"/>
              <a:ext cx="40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4360863" y="3409950"/>
            <a:ext cx="582612" cy="461963"/>
            <a:chOff x="2702" y="3744"/>
            <a:chExt cx="367" cy="388"/>
          </a:xfrm>
        </p:grpSpPr>
        <p:sp>
          <p:nvSpPr>
            <p:cNvPr id="178195" name="Oval 44"/>
            <p:cNvSpPr/>
            <p:nvPr/>
          </p:nvSpPr>
          <p:spPr>
            <a:xfrm>
              <a:off x="2789" y="3748"/>
              <a:ext cx="91" cy="91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8196" name="Text Box 45"/>
            <p:cNvSpPr txBox="1"/>
            <p:nvPr/>
          </p:nvSpPr>
          <p:spPr>
            <a:xfrm>
              <a:off x="2702" y="3744"/>
              <a:ext cx="367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5227638" y="3414713"/>
            <a:ext cx="576262" cy="500062"/>
            <a:chOff x="3248" y="3793"/>
            <a:chExt cx="363" cy="420"/>
          </a:xfrm>
        </p:grpSpPr>
        <p:sp>
          <p:nvSpPr>
            <p:cNvPr id="178193" name="Oval 47"/>
            <p:cNvSpPr/>
            <p:nvPr/>
          </p:nvSpPr>
          <p:spPr>
            <a:xfrm>
              <a:off x="3334" y="3793"/>
              <a:ext cx="91" cy="91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8194" name="Text Box 48"/>
            <p:cNvSpPr txBox="1"/>
            <p:nvPr/>
          </p:nvSpPr>
          <p:spPr>
            <a:xfrm>
              <a:off x="3248" y="3825"/>
              <a:ext cx="36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602" name="Text Box 50"/>
          <p:cNvSpPr txBox="1"/>
          <p:nvPr/>
        </p:nvSpPr>
        <p:spPr>
          <a:xfrm>
            <a:off x="293688" y="3840163"/>
            <a:ext cx="8134350" cy="13239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显然，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满足不等式</a:t>
            </a:r>
            <a:r>
              <a:rPr lang="en-US" altLang="zh-CN" sz="2000" dirty="0">
                <a:latin typeface="Arial" panose="020B0604020202020204" pitchFamily="34" charset="0"/>
                <a:sym typeface="Wingdings" panose="05000000000000000000" pitchFamily="2" charset="2"/>
              </a:rPr>
              <a:t>12</a:t>
            </a:r>
            <a:r>
              <a:rPr lang="en-US" altLang="zh-CN" sz="2000" dirty="0">
                <a:latin typeface="Arial" panose="020B0604020202020204" pitchFamily="34" charset="0"/>
              </a:rPr>
              <a:t>≤</a:t>
            </a:r>
            <a:r>
              <a:rPr lang="en-US" altLang="zh-CN" sz="2000" dirty="0">
                <a:latin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en-US" altLang="zh-CN" sz="2000" dirty="0">
                <a:latin typeface="Arial" panose="020B0604020202020204" pitchFamily="34" charset="0"/>
              </a:rPr>
              <a:t>≤</a:t>
            </a:r>
            <a:r>
              <a:rPr lang="en-US" altLang="zh-CN" sz="2000" dirty="0">
                <a:latin typeface="Arial" panose="020B0604020202020204" pitchFamily="34" charset="0"/>
                <a:sym typeface="Wingdings" panose="05000000000000000000" pitchFamily="2" charset="2"/>
              </a:rPr>
              <a:t>20</a:t>
            </a:r>
            <a:r>
              <a:rPr lang="en-US" altLang="zh-CN" sz="2000" dirty="0">
                <a:latin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</a:rPr>
              <a:t>，而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zh-CN" sz="2000" dirty="0">
                <a:latin typeface="Arial" panose="020B0604020202020204" pitchFamily="34" charset="0"/>
              </a:rPr>
              <a:t>,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</a:rPr>
              <a:t>不满足，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          当水位在</a:t>
            </a:r>
            <a:r>
              <a:rPr lang="en-US" altLang="zh-CN" sz="2000" dirty="0">
                <a:latin typeface="Arial" panose="020B0604020202020204" pitchFamily="34" charset="0"/>
              </a:rPr>
              <a:t>15m,19m</a:t>
            </a:r>
            <a:r>
              <a:rPr lang="zh-CN" altLang="en-US" sz="2000" dirty="0">
                <a:latin typeface="Arial" panose="020B0604020202020204" pitchFamily="34" charset="0"/>
              </a:rPr>
              <a:t>时，发电机能正常发电，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          当水位在</a:t>
            </a:r>
            <a:r>
              <a:rPr lang="en-US" altLang="zh-CN" sz="2000" dirty="0">
                <a:latin typeface="Arial" panose="020B0604020202020204" pitchFamily="34" charset="0"/>
              </a:rPr>
              <a:t>8m,10m</a:t>
            </a:r>
            <a:r>
              <a:rPr lang="zh-CN" altLang="en-US" sz="2000" dirty="0">
                <a:latin typeface="Arial" panose="020B0604020202020204" pitchFamily="34" charset="0"/>
              </a:rPr>
              <a:t>时，发电机不能正常发电。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84" grpId="0" bldLvl="0" animBg="1"/>
      <p:bldP spid="23585" grpId="0" bldLvl="0" animBg="1"/>
      <p:bldP spid="23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9202" name="组合 2"/>
          <p:cNvGrpSpPr/>
          <p:nvPr/>
        </p:nvGrpSpPr>
        <p:grpSpPr>
          <a:xfrm>
            <a:off x="250825" y="648654"/>
            <a:ext cx="8592823" cy="3846192"/>
            <a:chOff x="394" y="1360"/>
            <a:chExt cx="13533" cy="8079"/>
          </a:xfrm>
        </p:grpSpPr>
        <p:grpSp>
          <p:nvGrpSpPr>
            <p:cNvPr id="179205" name="组合 1"/>
            <p:cNvGrpSpPr/>
            <p:nvPr/>
          </p:nvGrpSpPr>
          <p:grpSpPr>
            <a:xfrm>
              <a:off x="394" y="1360"/>
              <a:ext cx="13533" cy="8079"/>
              <a:chOff x="962" y="3279"/>
              <a:chExt cx="13533" cy="8079"/>
            </a:xfrm>
          </p:grpSpPr>
          <p:sp>
            <p:nvSpPr>
              <p:cNvPr id="179207" name="Rectangle 11"/>
              <p:cNvSpPr/>
              <p:nvPr/>
            </p:nvSpPr>
            <p:spPr>
              <a:xfrm>
                <a:off x="962" y="3279"/>
                <a:ext cx="13533" cy="80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>
                <a:spAutoFit/>
              </a:bodyPr>
              <a:p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填空</a:t>
                </a:r>
                <a:endParaRPr lang="zh-CN" altLang="en-US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 （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）某食品包装袋上标有“净含量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385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克  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5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克”，</a:t>
                </a:r>
                <a:endParaRPr lang="zh-CN" altLang="en-US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    则食品的合格净含量</a:t>
                </a:r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x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的范围是</a:t>
                </a:r>
                <a:r>
                  <a:rPr lang="en-US" altLang="zh-CN" sz="2800" u="sng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________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     </a:t>
                </a:r>
                <a:endParaRPr lang="en-US" altLang="zh-CN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 </a:t>
                </a:r>
                <a:endParaRPr lang="en-US" altLang="zh-CN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2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）写出满足不等式       的所有正整数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______</a:t>
                </a:r>
                <a:endParaRPr lang="en-US" altLang="zh-CN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 </a:t>
                </a:r>
                <a:endParaRPr lang="zh-CN" altLang="en-US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3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）写出满足不等式       的最小整数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______</a:t>
                </a:r>
                <a:endParaRPr lang="en-US" altLang="zh-CN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endParaRPr lang="en-US" altLang="zh-CN" sz="24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endParaRPr lang="en-US" altLang="zh-CN" sz="24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graphicFrame>
            <p:nvGraphicFramePr>
              <p:cNvPr id="179208" name="Object 12"/>
              <p:cNvGraphicFramePr/>
              <p:nvPr/>
            </p:nvGraphicFramePr>
            <p:xfrm>
              <a:off x="6860" y="7100"/>
              <a:ext cx="1530" cy="7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1" imgW="354965" imgH="177800" progId="Equation.DSMT4">
                      <p:embed/>
                    </p:oleObj>
                  </mc:Choice>
                  <mc:Fallback>
                    <p:oleObj name="" r:id="rId1" imgW="354965" imgH="177800" progId="Equation.DSMT4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6860" y="7100"/>
                            <a:ext cx="1530" cy="78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209" name="Object 13"/>
              <p:cNvGraphicFramePr/>
              <p:nvPr/>
            </p:nvGraphicFramePr>
            <p:xfrm>
              <a:off x="6633" y="8831"/>
              <a:ext cx="1812" cy="7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3" imgW="431165" imgH="177800" progId="Equation.DSMT4">
                      <p:embed/>
                    </p:oleObj>
                  </mc:Choice>
                  <mc:Fallback>
                    <p:oleObj name="" r:id="rId3" imgW="431165" imgH="177800" progId="Equation.DSMT4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633" y="8831"/>
                            <a:ext cx="1812" cy="7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9206" name="Object 14"/>
            <p:cNvGraphicFramePr/>
            <p:nvPr/>
          </p:nvGraphicFramePr>
          <p:xfrm>
            <a:off x="11055" y="2374"/>
            <a:ext cx="652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5" imgW="139700" imgH="152400" progId="Equation.DSMT4">
                    <p:embed/>
                  </p:oleObj>
                </mc:Choice>
                <mc:Fallback>
                  <p:oleObj name="" r:id="rId5" imgW="139700" imgH="1524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055" y="2374"/>
                          <a:ext cx="652" cy="6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9203" name="WordArt 16"/>
          <p:cNvSpPr>
            <a:spLocks noTextEdit="1"/>
          </p:cNvSpPr>
          <p:nvPr/>
        </p:nvSpPr>
        <p:spPr>
          <a:xfrm>
            <a:off x="250825" y="141288"/>
            <a:ext cx="1944688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拓展练习</a:t>
            </a:r>
            <a:endParaRPr lang="zh-CN" altLang="en-US" sz="3600" b="1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Text Box 2"/>
          <p:cNvSpPr txBox="1"/>
          <p:nvPr/>
        </p:nvSpPr>
        <p:spPr>
          <a:xfrm>
            <a:off x="228600" y="971550"/>
            <a:ext cx="79740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下列问题中的数量关系应该用怎样的式子来表示</a:t>
            </a:r>
            <a:r>
              <a:rPr lang="en-US" altLang="zh-CN" sz="2800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63" name="Text Box 3"/>
          <p:cNvSpPr txBox="1"/>
          <p:nvPr/>
        </p:nvSpPr>
        <p:spPr>
          <a:xfrm>
            <a:off x="468313" y="1600200"/>
            <a:ext cx="67786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(1)</a:t>
            </a:r>
            <a:r>
              <a:rPr lang="zh-CN" altLang="en-US" sz="2800" dirty="0">
                <a:latin typeface="Arial" panose="020B0604020202020204" pitchFamily="34" charset="0"/>
              </a:rPr>
              <a:t>如图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是公路上对汽车的限速标志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表示汽车在该路段行驶的速度</a:t>
            </a:r>
            <a:r>
              <a:rPr lang="zh-CN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不得超过</a:t>
            </a:r>
            <a:r>
              <a:rPr lang="en-US" altLang="zh-CN" sz="2800" dirty="0">
                <a:latin typeface="Arial" panose="020B0604020202020204" pitchFamily="34" charset="0"/>
              </a:rPr>
              <a:t>40km/h,</a:t>
            </a:r>
            <a:r>
              <a:rPr lang="zh-CN" altLang="en-US" sz="2800" dirty="0">
                <a:latin typeface="Arial" panose="020B0604020202020204" pitchFamily="34" charset="0"/>
              </a:rPr>
              <a:t>用</a:t>
            </a:r>
            <a:r>
              <a:rPr lang="en-US" altLang="zh-CN" sz="2800" dirty="0">
                <a:latin typeface="Arial" panose="020B0604020202020204" pitchFamily="34" charset="0"/>
              </a:rPr>
              <a:t>v (km/h)</a:t>
            </a:r>
            <a:r>
              <a:rPr lang="zh-CN" altLang="en-US" sz="2800" dirty="0">
                <a:latin typeface="Arial" panose="020B0604020202020204" pitchFamily="34" charset="0"/>
              </a:rPr>
              <a:t>表示汽车的速度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怎样表示</a:t>
            </a:r>
            <a:r>
              <a:rPr lang="en-US" altLang="zh-CN" sz="2800" dirty="0">
                <a:latin typeface="Arial" panose="020B0604020202020204" pitchFamily="34" charset="0"/>
              </a:rPr>
              <a:t>v</a:t>
            </a:r>
            <a:r>
              <a:rPr lang="zh-CN" altLang="en-US" sz="2800" dirty="0">
                <a:latin typeface="Arial" panose="020B0604020202020204" pitchFamily="34" charset="0"/>
              </a:rPr>
              <a:t>与</a:t>
            </a:r>
            <a:r>
              <a:rPr lang="en-US" altLang="zh-CN" sz="2800" dirty="0">
                <a:latin typeface="Arial" panose="020B0604020202020204" pitchFamily="34" charset="0"/>
              </a:rPr>
              <a:t>40</a:t>
            </a:r>
            <a:r>
              <a:rPr lang="zh-CN" altLang="en-US" sz="2800" dirty="0">
                <a:latin typeface="Arial" panose="020B0604020202020204" pitchFamily="34" charset="0"/>
              </a:rPr>
              <a:t>之间的关系</a:t>
            </a:r>
            <a:r>
              <a:rPr lang="en-US" altLang="zh-CN" sz="2800" dirty="0">
                <a:latin typeface="Arial" panose="020B0604020202020204" pitchFamily="34" charset="0"/>
              </a:rPr>
              <a:t>?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1619250" y="3651250"/>
            <a:ext cx="1657350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v≤40</a:t>
            </a:r>
            <a:endParaRPr lang="en-US" altLang="zh-CN" sz="4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WordArt 14"/>
          <p:cNvSpPr>
            <a:spLocks noChangeArrowheads="1" noChangeShapeType="1" noTextEdit="1"/>
          </p:cNvSpPr>
          <p:nvPr/>
        </p:nvSpPr>
        <p:spPr bwMode="auto">
          <a:xfrm>
            <a:off x="457200" y="400050"/>
            <a:ext cx="2362200" cy="4000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9525">
                  <a:noFill/>
                  <a:rou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练习</a:t>
            </a:r>
            <a:r>
              <a:rPr kumimoji="0" lang="en-US" altLang="zh-CN" sz="3600" b="1" i="0" u="none" strike="noStrike" kern="10" cap="none" spc="0" normalizeH="0" baseline="0" noProof="0">
                <a:ln w="9525">
                  <a:noFill/>
                  <a:rou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0" cap="none" spc="0" normalizeH="0" baseline="0" noProof="0">
              <a:ln w="9525">
                <a:noFill/>
                <a:rou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8966" name="Picture 21" descr="CAJ5D8C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2733675"/>
            <a:ext cx="2843212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6" name="Text Box 2"/>
          <p:cNvSpPr txBox="1"/>
          <p:nvPr/>
        </p:nvSpPr>
        <p:spPr>
          <a:xfrm>
            <a:off x="395288" y="1006475"/>
            <a:ext cx="8280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(2)</a:t>
            </a:r>
            <a:r>
              <a:rPr lang="zh-CN" altLang="en-US" sz="2800" dirty="0">
                <a:latin typeface="Arial" panose="020B0604020202020204" pitchFamily="34" charset="0"/>
              </a:rPr>
              <a:t>如图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小聪与小明玩跷跷板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大家都不用力时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跷跷板左低、右高</a:t>
            </a:r>
            <a:r>
              <a:rPr lang="en-US" altLang="zh-CN" sz="2800" dirty="0">
                <a:solidFill>
                  <a:srgbClr val="CC33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小聪的身体质量为</a:t>
            </a:r>
            <a:r>
              <a:rPr lang="en-US" altLang="zh-CN" sz="2800" dirty="0">
                <a:latin typeface="Arial" panose="020B0604020202020204" pitchFamily="34" charset="0"/>
              </a:rPr>
              <a:t>p (kg),</a:t>
            </a:r>
            <a:r>
              <a:rPr lang="zh-CN" altLang="en-US" sz="2800" dirty="0">
                <a:latin typeface="Arial" panose="020B0604020202020204" pitchFamily="34" charset="0"/>
              </a:rPr>
              <a:t>书包的质量为</a:t>
            </a:r>
            <a:r>
              <a:rPr lang="en-US" altLang="zh-CN" sz="2800" dirty="0">
                <a:latin typeface="Arial" panose="020B0604020202020204" pitchFamily="34" charset="0"/>
              </a:rPr>
              <a:t>2kg,</a:t>
            </a:r>
            <a:r>
              <a:rPr lang="zh-CN" altLang="en-US" sz="2800" dirty="0">
                <a:latin typeface="Arial" panose="020B0604020202020204" pitchFamily="34" charset="0"/>
              </a:rPr>
              <a:t>小明的身体质量为</a:t>
            </a:r>
            <a:r>
              <a:rPr lang="en-US" altLang="zh-CN" sz="2800" dirty="0">
                <a:latin typeface="Arial" panose="020B0604020202020204" pitchFamily="34" charset="0"/>
              </a:rPr>
              <a:t>q (kg),</a:t>
            </a:r>
            <a:r>
              <a:rPr lang="zh-CN" altLang="en-US" sz="2800" dirty="0">
                <a:latin typeface="Arial" panose="020B0604020202020204" pitchFamily="34" charset="0"/>
              </a:rPr>
              <a:t>怎样表示</a:t>
            </a:r>
            <a:r>
              <a:rPr lang="en-US" altLang="zh-CN" sz="2800" dirty="0">
                <a:latin typeface="Arial" panose="020B0604020202020204" pitchFamily="34" charset="0"/>
              </a:rPr>
              <a:t>p , q</a:t>
            </a:r>
            <a:r>
              <a:rPr lang="zh-CN" altLang="en-US" sz="2800" dirty="0">
                <a:latin typeface="Arial" panose="020B0604020202020204" pitchFamily="34" charset="0"/>
              </a:rPr>
              <a:t>之间的关系</a:t>
            </a:r>
            <a:r>
              <a:rPr lang="en-US" altLang="zh-CN" sz="2800" dirty="0">
                <a:latin typeface="Arial" panose="020B0604020202020204" pitchFamily="34" charset="0"/>
              </a:rPr>
              <a:t>?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6300788" y="3165475"/>
            <a:ext cx="1655762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&lt;</a:t>
            </a: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2+p</a:t>
            </a:r>
            <a:endParaRPr lang="en-US" altLang="zh-CN" sz="4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9988" name="Picture 4" descr="DSC025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787650"/>
            <a:ext cx="4537075" cy="171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 Box 3"/>
          <p:cNvSpPr txBox="1"/>
          <p:nvPr/>
        </p:nvSpPr>
        <p:spPr>
          <a:xfrm>
            <a:off x="5334000" y="1885950"/>
            <a:ext cx="1296988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x≠3</a:t>
            </a:r>
            <a:endParaRPr lang="en-US" altLang="zh-CN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1011" name="AutoShape 5"/>
          <p:cNvSpPr>
            <a:spLocks noChangeAspect="1" noTextEdit="1"/>
          </p:cNvSpPr>
          <p:nvPr/>
        </p:nvSpPr>
        <p:spPr>
          <a:xfrm>
            <a:off x="1042988" y="898525"/>
            <a:ext cx="7885112" cy="1273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1012" name="Rectangle 6"/>
          <p:cNvSpPr/>
          <p:nvPr/>
        </p:nvSpPr>
        <p:spPr>
          <a:xfrm>
            <a:off x="395288" y="1058863"/>
            <a:ext cx="7632700" cy="14779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r>
              <a:rPr lang="zh-CN" altLang="en-US" dirty="0">
                <a:latin typeface="宋体" panose="02010600030101010101" pitchFamily="2" charset="-122"/>
              </a:rPr>
              <a:t>（</a:t>
            </a:r>
            <a:r>
              <a:rPr lang="en-US" altLang="zh-CN" dirty="0">
                <a:latin typeface="宋体" panose="02010600030101010101" pitchFamily="2" charset="-122"/>
              </a:rPr>
              <a:t>3</a:t>
            </a:r>
            <a:r>
              <a:rPr lang="zh-CN" altLang="en-US" dirty="0">
                <a:latin typeface="宋体" panose="02010600030101010101" pitchFamily="2" charset="-122"/>
              </a:rPr>
              <a:t>）要使代数式     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有意义</a:t>
            </a:r>
            <a:r>
              <a:rPr lang="zh-CN" altLang="en-US" dirty="0">
                <a:latin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</a:rPr>
              <a:t>x</a:t>
            </a:r>
            <a:r>
              <a:rPr lang="zh-CN" altLang="en-US" dirty="0">
                <a:latin typeface="宋体" panose="02010600030101010101" pitchFamily="2" charset="-122"/>
              </a:rPr>
              <a:t>的值与</a:t>
            </a:r>
            <a:r>
              <a:rPr lang="en-US" altLang="zh-CN" dirty="0">
                <a:latin typeface="宋体" panose="02010600030101010101" pitchFamily="2" charset="-122"/>
              </a:rPr>
              <a:t>3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之间有什么关系？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graphicFrame>
        <p:nvGraphicFramePr>
          <p:cNvPr id="171013" name="Object 2048"/>
          <p:cNvGraphicFramePr>
            <a:graphicFrameLocks noChangeAspect="1"/>
          </p:cNvGraphicFramePr>
          <p:nvPr/>
        </p:nvGraphicFramePr>
        <p:xfrm>
          <a:off x="3527425" y="763905"/>
          <a:ext cx="1008380" cy="8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55600" imgH="393065" progId="Equation.DSMT4">
                  <p:embed/>
                </p:oleObj>
              </mc:Choice>
              <mc:Fallback>
                <p:oleObj name="" r:id="rId1" imgW="355600" imgH="3930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27425" y="763905"/>
                        <a:ext cx="1008380" cy="8362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Text Box 1038"/>
          <p:cNvSpPr txBox="1"/>
          <p:nvPr/>
        </p:nvSpPr>
        <p:spPr>
          <a:xfrm>
            <a:off x="490538" y="411163"/>
            <a:ext cx="8215312" cy="1139825"/>
          </a:xfrm>
          <a:prstGeom prst="rect">
            <a:avLst/>
          </a:prstGeom>
          <a:solidFill>
            <a:srgbClr val="FFFA2D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像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t 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≥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6000, 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≤40,x 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≠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</a:rPr>
              <a:t>这样</a:t>
            </a:r>
            <a:r>
              <a:rPr lang="zh-CN" altLang="en-US" dirty="0">
                <a:latin typeface="Times New Roman" panose="02020603050405020304" pitchFamily="18" charset="0"/>
              </a:rPr>
              <a:t>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＜，＞，≤，≥，≠</a:t>
            </a:r>
            <a:r>
              <a:rPr lang="zh-CN" altLang="en-US" dirty="0">
                <a:latin typeface="Times New Roman" panose="02020603050405020304" pitchFamily="18" charset="0"/>
              </a:rPr>
              <a:t>连接而成的数学式子叫做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不等式．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2" name="Rectangle 1039"/>
          <p:cNvSpPr/>
          <p:nvPr/>
        </p:nvSpPr>
        <p:spPr>
          <a:xfrm>
            <a:off x="457200" y="1747838"/>
            <a:ext cx="8075613" cy="585787"/>
          </a:xfrm>
          <a:prstGeom prst="rect">
            <a:avLst/>
          </a:prstGeom>
          <a:solidFill>
            <a:srgbClr val="FFFA2D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＜，＞，≤，≥，≠</a:t>
            </a:r>
            <a:r>
              <a:rPr lang="zh-CN" altLang="en-US" dirty="0">
                <a:latin typeface="Times New Roman" panose="02020603050405020304" pitchFamily="18" charset="0"/>
              </a:rPr>
              <a:t>这些符号叫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不等号．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385" name="Group 1137"/>
          <p:cNvGraphicFramePr>
            <a:graphicFrameLocks noGrp="1"/>
          </p:cNvGraphicFramePr>
          <p:nvPr/>
        </p:nvGraphicFramePr>
        <p:xfrm>
          <a:off x="1295400" y="2457450"/>
          <a:ext cx="5943600" cy="2457450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</a:tblGrid>
              <a:tr h="38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符号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读法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＜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＞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≤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≥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≠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75" name="Text Box 1127"/>
          <p:cNvSpPr txBox="1"/>
          <p:nvPr/>
        </p:nvSpPr>
        <p:spPr>
          <a:xfrm>
            <a:off x="5562600" y="3714750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或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</a:rPr>
              <a:t>不大于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4376" name="Text Box 1128"/>
          <p:cNvSpPr txBox="1"/>
          <p:nvPr/>
        </p:nvSpPr>
        <p:spPr>
          <a:xfrm>
            <a:off x="5562600" y="4114800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或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</a:rPr>
              <a:t>不小于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4379" name="Rectangle 1131"/>
          <p:cNvSpPr/>
          <p:nvPr/>
        </p:nvSpPr>
        <p:spPr>
          <a:xfrm>
            <a:off x="4572000" y="2857500"/>
            <a:ext cx="1728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小于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80" name="Rectangle 1132"/>
          <p:cNvSpPr/>
          <p:nvPr/>
        </p:nvSpPr>
        <p:spPr>
          <a:xfrm>
            <a:off x="4572000" y="3257550"/>
            <a:ext cx="2305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大于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81" name="Rectangle 1133"/>
          <p:cNvSpPr/>
          <p:nvPr/>
        </p:nvSpPr>
        <p:spPr>
          <a:xfrm>
            <a:off x="4305300" y="3714750"/>
            <a:ext cx="20669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小于等于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82" name="Rectangle 1134"/>
          <p:cNvSpPr/>
          <p:nvPr/>
        </p:nvSpPr>
        <p:spPr>
          <a:xfrm>
            <a:off x="4305300" y="4114800"/>
            <a:ext cx="24272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大于等于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83" name="Rectangle 1135"/>
          <p:cNvSpPr/>
          <p:nvPr/>
        </p:nvSpPr>
        <p:spPr>
          <a:xfrm>
            <a:off x="4495800" y="4514850"/>
            <a:ext cx="20923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不等于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3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38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38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3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3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38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38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37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37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38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8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nimBg="1"/>
      <p:bldP spid="54375" grpId="0" build="p"/>
      <p:bldP spid="54376" grpId="0" build="p"/>
      <p:bldP spid="54379" grpId="0" build="p"/>
      <p:bldP spid="54380" grpId="0" build="p"/>
      <p:bldP spid="54381" grpId="0" build="p"/>
      <p:bldP spid="54382" grpId="0" build="p"/>
      <p:bldP spid="543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3058" name="Text Box 26"/>
          <p:cNvSpPr txBox="1"/>
          <p:nvPr/>
        </p:nvSpPr>
        <p:spPr>
          <a:xfrm>
            <a:off x="107315" y="-10795"/>
            <a:ext cx="1692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辨别新知</a:t>
            </a:r>
            <a:endParaRPr lang="zh-CN" altLang="en-US" sz="2800" dirty="0">
              <a:solidFill>
                <a:srgbClr val="CC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3059" name="Text Box 27"/>
          <p:cNvSpPr txBox="1"/>
          <p:nvPr/>
        </p:nvSpPr>
        <p:spPr>
          <a:xfrm>
            <a:off x="251460" y="483235"/>
            <a:ext cx="8316913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1、判断下列式子哪些是不等式？</a:t>
            </a:r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(1)2&gt;0        (2)a</a:t>
            </a:r>
            <a:r>
              <a:rPr lang="zh-CN" altLang="en-US" sz="2800" baseline="300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+1＞0      (3)3x</a:t>
            </a:r>
            <a:r>
              <a:rPr lang="zh-CN" altLang="en-US" sz="2800" baseline="300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+2x                        </a:t>
            </a:r>
            <a:r>
              <a:rPr lang="en-US" altLang="zh-CN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4)x＜2x+1    (5)x=2x-5       (6)a+b≠c</a:t>
            </a:r>
            <a:endParaRPr lang="en-US" altLang="zh-CN" sz="28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73065" name="Group 9"/>
          <p:cNvGrpSpPr/>
          <p:nvPr/>
        </p:nvGrpSpPr>
        <p:grpSpPr>
          <a:xfrm>
            <a:off x="323850" y="1868885"/>
            <a:ext cx="8975726" cy="3269853"/>
            <a:chOff x="0" y="-1"/>
            <a:chExt cx="5654" cy="2747"/>
          </a:xfrm>
        </p:grpSpPr>
        <p:sp>
          <p:nvSpPr>
            <p:cNvPr id="173069" name="Text Box 31"/>
            <p:cNvSpPr txBox="1"/>
            <p:nvPr/>
          </p:nvSpPr>
          <p:spPr>
            <a:xfrm>
              <a:off x="0" y="-1"/>
              <a:ext cx="2995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800" dirty="0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2、选择适当的不等号填空</a:t>
              </a:r>
              <a:r>
                <a:rPr lang="zh-CN" altLang="en-US" sz="2400" dirty="0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endParaRPr lang="zh-CN" altLang="en-US" sz="240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3070" name="Text Box 32"/>
            <p:cNvSpPr txBox="1"/>
            <p:nvPr/>
          </p:nvSpPr>
          <p:spPr>
            <a:xfrm>
              <a:off x="544" y="529"/>
              <a:ext cx="145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(1) 2__</a:t>
              </a:r>
              <a:r>
                <a:rPr lang="en-US" altLang="zh-CN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rgbClr val="0000CC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73071" name="Group 12"/>
            <p:cNvGrpSpPr/>
            <p:nvPr/>
          </p:nvGrpSpPr>
          <p:grpSpPr>
            <a:xfrm>
              <a:off x="469" y="983"/>
              <a:ext cx="1656" cy="387"/>
              <a:chOff x="-31" y="238"/>
              <a:chExt cx="1656" cy="387"/>
            </a:xfrm>
          </p:grpSpPr>
          <p:graphicFrame>
            <p:nvGraphicFramePr>
              <p:cNvPr id="173088" name="Object 13"/>
              <p:cNvGraphicFramePr/>
              <p:nvPr/>
            </p:nvGraphicFramePr>
            <p:xfrm>
              <a:off x="543" y="247"/>
              <a:ext cx="317" cy="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1" imgW="748665" imgH="711200" progId="Equation.DSMT4">
                      <p:embed/>
                    </p:oleObj>
                  </mc:Choice>
                  <mc:Fallback>
                    <p:oleObj name="" r:id="rId1" imgW="748665" imgH="711200" progId="Equation.DSMT4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543" y="247"/>
                            <a:ext cx="317" cy="3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3089" name="Text Box 35"/>
              <p:cNvSpPr txBox="1"/>
              <p:nvPr/>
            </p:nvSpPr>
            <p:spPr>
              <a:xfrm>
                <a:off x="-31" y="238"/>
                <a:ext cx="1656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400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(2) -    _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 </a:t>
                </a:r>
                <a:r>
                  <a:rPr lang="zh-CN" altLang="en-US" sz="2400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-3</a:t>
                </a:r>
                <a:endParaRPr lang="en-US" altLang="zh-CN"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072" name="Text Box 36"/>
            <p:cNvSpPr txBox="1"/>
            <p:nvPr/>
          </p:nvSpPr>
          <p:spPr>
            <a:xfrm>
              <a:off x="499" y="1436"/>
              <a:ext cx="145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(3) -a</a:t>
              </a:r>
              <a:r>
                <a:rPr lang="zh-CN" altLang="en-US" sz="2400" baseline="300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2 </a:t>
              </a:r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____ 0</a:t>
              </a:r>
              <a:endParaRPr lang="en-US" altLang="zh-CN" sz="2400" dirty="0">
                <a:solidFill>
                  <a:srgbClr val="0000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3073" name="Text Box 37"/>
            <p:cNvSpPr txBox="1"/>
            <p:nvPr/>
          </p:nvSpPr>
          <p:spPr>
            <a:xfrm>
              <a:off x="439" y="1918"/>
              <a:ext cx="17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(4) a</a:t>
              </a:r>
              <a:r>
                <a:rPr lang="zh-CN" altLang="en-US" sz="2400" baseline="300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2</a:t>
              </a:r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+b</a:t>
              </a:r>
              <a:r>
                <a:rPr lang="zh-CN" altLang="en-US" sz="2400" baseline="300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2</a:t>
              </a:r>
              <a:r>
                <a:rPr lang="zh-CN" altLang="en-US" sz="2400" dirty="0">
                  <a:solidFill>
                    <a:srgbClr val="0000CC"/>
                  </a:solidFill>
                  <a:latin typeface="宋体" panose="02010600030101010101" pitchFamily="2" charset="-122"/>
                </a:rPr>
                <a:t> ____ 0</a:t>
              </a:r>
              <a:endParaRPr lang="en-US" altLang="zh-CN" sz="2400" dirty="0">
                <a:solidFill>
                  <a:srgbClr val="0000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3074" name="Text Box 38"/>
            <p:cNvSpPr txBox="1"/>
            <p:nvPr/>
          </p:nvSpPr>
          <p:spPr>
            <a:xfrm>
              <a:off x="2268" y="544"/>
              <a:ext cx="2763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(5) 若x</a:t>
              </a:r>
              <a:r>
                <a:rPr lang="zh-CN" altLang="en-US" sz="2000" dirty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≠</a:t>
              </a:r>
              <a:r>
                <a:rPr lang="zh-CN" altLang="en-US" sz="2800" dirty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y,则-x____-y</a:t>
              </a:r>
              <a:endPara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73075" name="Group 18"/>
            <p:cNvGrpSpPr/>
            <p:nvPr/>
          </p:nvGrpSpPr>
          <p:grpSpPr>
            <a:xfrm>
              <a:off x="2268" y="649"/>
              <a:ext cx="3386" cy="2097"/>
              <a:chOff x="-318" y="-266"/>
              <a:chExt cx="3386" cy="3201"/>
            </a:xfrm>
          </p:grpSpPr>
          <p:grpSp>
            <p:nvGrpSpPr>
              <p:cNvPr id="173076" name="Group 19"/>
              <p:cNvGrpSpPr/>
              <p:nvPr/>
            </p:nvGrpSpPr>
            <p:grpSpPr>
              <a:xfrm>
                <a:off x="-318" y="-266"/>
                <a:ext cx="3386" cy="2625"/>
                <a:chOff x="-318" y="-266"/>
                <a:chExt cx="3386" cy="2625"/>
              </a:xfrm>
            </p:grpSpPr>
            <p:sp>
              <p:nvSpPr>
                <p:cNvPr id="173083" name="Text Box 46"/>
                <p:cNvSpPr txBox="1"/>
                <p:nvPr/>
              </p:nvSpPr>
              <p:spPr>
                <a:xfrm>
                  <a:off x="-318" y="-266"/>
                  <a:ext cx="3386" cy="23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endPara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endParaRPr>
                </a:p>
                <a:p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(6)实数a,b在数轴上的位置如图,</a:t>
                  </a:r>
                  <a:endPara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endParaRPr>
                </a:p>
                <a:p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则 a+b____0，  b-a____0</a:t>
                  </a:r>
                  <a:endPara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endParaRPr>
                </a:p>
                <a:p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   ∣</a:t>
                  </a:r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a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∣</a:t>
                  </a:r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____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∣</a:t>
                  </a:r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b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rPr>
                    <a:t>∣</a:t>
                  </a:r>
                  <a:endParaRPr lang="zh-CN" altLang="en-US" sz="20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endParaRPr>
                </a:p>
              </p:txBody>
            </p:sp>
            <p:grpSp>
              <p:nvGrpSpPr>
                <p:cNvPr id="173084" name="Group 21"/>
                <p:cNvGrpSpPr/>
                <p:nvPr/>
              </p:nvGrpSpPr>
              <p:grpSpPr>
                <a:xfrm>
                  <a:off x="816" y="2314"/>
                  <a:ext cx="1089" cy="45"/>
                  <a:chOff x="0" y="0"/>
                  <a:chExt cx="1089" cy="45"/>
                </a:xfrm>
              </p:grpSpPr>
              <p:sp>
                <p:nvSpPr>
                  <p:cNvPr id="173085" name="Line 48"/>
                  <p:cNvSpPr/>
                  <p:nvPr/>
                </p:nvSpPr>
                <p:spPr>
                  <a:xfrm>
                    <a:off x="363" y="0"/>
                    <a:ext cx="0" cy="45"/>
                  </a:xfrm>
                  <a:prstGeom prst="line">
                    <a:avLst/>
                  </a:prstGeom>
                  <a:ln w="38100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73086" name="Line 49"/>
                  <p:cNvSpPr/>
                  <p:nvPr/>
                </p:nvSpPr>
                <p:spPr>
                  <a:xfrm>
                    <a:off x="1089" y="0"/>
                    <a:ext cx="0" cy="45"/>
                  </a:xfrm>
                  <a:prstGeom prst="line">
                    <a:avLst/>
                  </a:prstGeom>
                  <a:ln w="38100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73087" name="Line 50"/>
                  <p:cNvSpPr/>
                  <p:nvPr/>
                </p:nvSpPr>
                <p:spPr>
                  <a:xfrm>
                    <a:off x="0" y="0"/>
                    <a:ext cx="0" cy="45"/>
                  </a:xfrm>
                  <a:prstGeom prst="line">
                    <a:avLst/>
                  </a:prstGeom>
                  <a:ln w="38100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73077" name="Group 25"/>
              <p:cNvGrpSpPr/>
              <p:nvPr/>
            </p:nvGrpSpPr>
            <p:grpSpPr>
              <a:xfrm>
                <a:off x="272" y="2314"/>
                <a:ext cx="2087" cy="621"/>
                <a:chOff x="0" y="0"/>
                <a:chExt cx="2087" cy="621"/>
              </a:xfrm>
            </p:grpSpPr>
            <p:sp>
              <p:nvSpPr>
                <p:cNvPr id="173078" name="Line 52"/>
                <p:cNvSpPr/>
                <p:nvPr/>
              </p:nvSpPr>
              <p:spPr>
                <a:xfrm>
                  <a:off x="0" y="53"/>
                  <a:ext cx="2087" cy="0"/>
                </a:xfrm>
                <a:prstGeom prst="line">
                  <a:avLst/>
                </a:prstGeom>
                <a:ln w="38100" cap="flat" cmpd="sng">
                  <a:solidFill>
                    <a:srgbClr val="0000CC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pSp>
              <p:nvGrpSpPr>
                <p:cNvPr id="173079" name="Group 27"/>
                <p:cNvGrpSpPr/>
                <p:nvPr/>
              </p:nvGrpSpPr>
              <p:grpSpPr>
                <a:xfrm>
                  <a:off x="441" y="0"/>
                  <a:ext cx="1339" cy="621"/>
                  <a:chOff x="0" y="0"/>
                  <a:chExt cx="1339" cy="621"/>
                </a:xfrm>
              </p:grpSpPr>
              <p:sp>
                <p:nvSpPr>
                  <p:cNvPr id="173080" name="Text Box 54"/>
                  <p:cNvSpPr txBox="1"/>
                  <p:nvPr/>
                </p:nvSpPr>
                <p:spPr>
                  <a:xfrm>
                    <a:off x="0" y="0"/>
                    <a:ext cx="224" cy="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lang="zh-CN" alt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rPr>
                      <a:t>a</a:t>
                    </a:r>
                    <a:endParaRPr lang="en-US" altLang="zh-CN" sz="2400" dirty="0">
                      <a:solidFill>
                        <a:srgbClr val="0000CC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3081" name="Text Box 55"/>
                  <p:cNvSpPr txBox="1"/>
                  <p:nvPr/>
                </p:nvSpPr>
                <p:spPr>
                  <a:xfrm>
                    <a:off x="376" y="29"/>
                    <a:ext cx="224" cy="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lang="zh-CN" alt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rPr>
                      <a:t>0</a:t>
                    </a:r>
                    <a:endParaRPr lang="en-US" altLang="zh-CN" sz="2400" dirty="0">
                      <a:solidFill>
                        <a:srgbClr val="0000CC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3082" name="Text Box 56"/>
                  <p:cNvSpPr txBox="1"/>
                  <p:nvPr/>
                </p:nvSpPr>
                <p:spPr>
                  <a:xfrm>
                    <a:off x="1105" y="29"/>
                    <a:ext cx="234" cy="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lang="zh-CN" alt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zh-CN" sz="2400" dirty="0">
                      <a:solidFill>
                        <a:srgbClr val="0000CC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250825" y="123825"/>
            <a:ext cx="9078913" cy="5169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例1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根据下列数量关系列不等式：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（1）a是正数；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（2）b不是正数；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（3）y的2倍与6的和比1小；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（4）x</a:t>
            </a:r>
            <a:r>
              <a:rPr lang="zh-CN" altLang="en-US" sz="2800" baseline="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减去10不大于10；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（5）设a，b，c为一个三角形的三条边长，两边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之和大于第三边.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412" name="Text Box 6"/>
          <p:cNvSpPr txBox="1"/>
          <p:nvPr/>
        </p:nvSpPr>
        <p:spPr>
          <a:xfrm>
            <a:off x="3635375" y="1006475"/>
            <a:ext cx="1657350" cy="5238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  <a:t>a&gt;0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 Box 7"/>
          <p:cNvSpPr txBox="1"/>
          <p:nvPr/>
        </p:nvSpPr>
        <p:spPr>
          <a:xfrm>
            <a:off x="4805363" y="2209800"/>
            <a:ext cx="1800225" cy="5238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  <a:t>2y+6&lt;1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 Box 8"/>
          <p:cNvSpPr txBox="1"/>
          <p:nvPr/>
        </p:nvSpPr>
        <p:spPr>
          <a:xfrm>
            <a:off x="4427538" y="2859088"/>
            <a:ext cx="25574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隶书" pitchFamily="49" charset="-122"/>
              </a:rPr>
              <a:t>x</a:t>
            </a:r>
            <a:r>
              <a:rPr lang="zh-CN" altLang="en-US" sz="2800" baseline="30000" dirty="0">
                <a:solidFill>
                  <a:srgbClr val="FF3300"/>
                </a:solidFill>
                <a:latin typeface="Arial" panose="020B0604020202020204" pitchFamily="34" charset="0"/>
                <a:ea typeface="隶书" pitchFamily="49" charset="-122"/>
              </a:rPr>
              <a:t>2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隶书" pitchFamily="49" charset="-122"/>
              </a:rPr>
              <a:t>-10≤10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7415" name="Text Box 9"/>
          <p:cNvSpPr txBox="1"/>
          <p:nvPr/>
        </p:nvSpPr>
        <p:spPr>
          <a:xfrm>
            <a:off x="3216275" y="4084638"/>
            <a:ext cx="5688013" cy="5238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  <a:t>a+b&gt;c          a+c&gt;b         b+c&gt;a</a:t>
            </a:r>
            <a:endParaRPr lang="en-US" altLang="zh-CN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10"/>
          <p:cNvSpPr txBox="1"/>
          <p:nvPr/>
        </p:nvSpPr>
        <p:spPr>
          <a:xfrm>
            <a:off x="6030913" y="414338"/>
            <a:ext cx="115093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小结：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7" name="Rectangle 11"/>
          <p:cNvSpPr/>
          <p:nvPr/>
        </p:nvSpPr>
        <p:spPr>
          <a:xfrm>
            <a:off x="4787583" y="1196658"/>
            <a:ext cx="4257675" cy="368300"/>
          </a:xfrm>
          <a:prstGeom prst="rect">
            <a:avLst/>
          </a:prstGeom>
          <a:solidFill>
            <a:srgbClr val="FFFA2D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</a:rPr>
              <a:t>1、确定不等关系两边的代数式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7418" name="Text Box 12"/>
          <p:cNvSpPr txBox="1"/>
          <p:nvPr/>
        </p:nvSpPr>
        <p:spPr>
          <a:xfrm>
            <a:off x="3635375" y="1600200"/>
            <a:ext cx="1584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b≤0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Text Box 13"/>
          <p:cNvSpPr txBox="1"/>
          <p:nvPr/>
        </p:nvSpPr>
        <p:spPr>
          <a:xfrm>
            <a:off x="4649788" y="1762125"/>
            <a:ext cx="4194175" cy="368300"/>
          </a:xfrm>
          <a:prstGeom prst="rect">
            <a:avLst/>
          </a:prstGeom>
          <a:solidFill>
            <a:srgbClr val="FFFA2D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</a:rPr>
              <a:t>2、根据不等关系，选择适当的不等号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79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79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79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79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79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79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1907858" y="58738"/>
            <a:ext cx="800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（1）x</a:t>
            </a:r>
            <a:r>
              <a:rPr lang="zh-CN" altLang="en-US" sz="2400" baseline="-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=1，x</a:t>
            </a:r>
            <a:r>
              <a:rPr lang="zh-CN" altLang="en-US" sz="2400" baseline="-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=2，请在数轴上表示出x</a:t>
            </a:r>
            <a:r>
              <a:rPr lang="zh-CN" altLang="en-US" sz="2400" baseline="-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，x</a:t>
            </a:r>
            <a:r>
              <a:rPr lang="zh-CN" altLang="en-US" sz="2400" baseline="-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的位置；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5107" name="Text Box 6"/>
          <p:cNvSpPr txBox="1"/>
          <p:nvPr/>
        </p:nvSpPr>
        <p:spPr>
          <a:xfrm>
            <a:off x="-108902" y="51435"/>
            <a:ext cx="17287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CC0000"/>
                </a:solidFill>
                <a:latin typeface="Arial" panose="020B0604020202020204" pitchFamily="34" charset="0"/>
                <a:ea typeface="华文彩云" pitchFamily="2" charset="-122"/>
              </a:rPr>
              <a:t>做一做</a:t>
            </a:r>
            <a:endParaRPr lang="zh-CN" altLang="en-US" sz="4000" dirty="0">
              <a:solidFill>
                <a:srgbClr val="CC0000"/>
              </a:solidFill>
              <a:latin typeface="Arial" panose="020B0604020202020204" pitchFamily="34" charset="0"/>
              <a:ea typeface="华文彩云" pitchFamily="2" charset="-122"/>
            </a:endParaRPr>
          </a:p>
        </p:txBody>
      </p:sp>
      <p:sp>
        <p:nvSpPr>
          <p:cNvPr id="18436" name="Rectangle 36"/>
          <p:cNvSpPr/>
          <p:nvPr/>
        </p:nvSpPr>
        <p:spPr>
          <a:xfrm>
            <a:off x="1980883" y="519113"/>
            <a:ext cx="6534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）x＜1表示怎样的数的全体？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437" name="Rectangle 37"/>
          <p:cNvSpPr/>
          <p:nvPr/>
        </p:nvSpPr>
        <p:spPr>
          <a:xfrm>
            <a:off x="112395" y="2715895"/>
            <a:ext cx="89198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小组合作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：把x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≥ 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 和   1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≤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x＜2表示在数轴上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438" name="Oval 38"/>
          <p:cNvSpPr/>
          <p:nvPr/>
        </p:nvSpPr>
        <p:spPr>
          <a:xfrm>
            <a:off x="4789488" y="1377950"/>
            <a:ext cx="142875" cy="10636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Oval 57"/>
          <p:cNvSpPr/>
          <p:nvPr/>
        </p:nvSpPr>
        <p:spPr>
          <a:xfrm>
            <a:off x="39243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Oval 58"/>
          <p:cNvSpPr/>
          <p:nvPr/>
        </p:nvSpPr>
        <p:spPr>
          <a:xfrm>
            <a:off x="3060700" y="1379538"/>
            <a:ext cx="142875" cy="106362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Oval 59"/>
          <p:cNvSpPr/>
          <p:nvPr/>
        </p:nvSpPr>
        <p:spPr>
          <a:xfrm>
            <a:off x="219551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Oval 60"/>
          <p:cNvSpPr/>
          <p:nvPr/>
        </p:nvSpPr>
        <p:spPr>
          <a:xfrm>
            <a:off x="14763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Oval 61"/>
          <p:cNvSpPr/>
          <p:nvPr/>
        </p:nvSpPr>
        <p:spPr>
          <a:xfrm>
            <a:off x="464502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Oval 62"/>
          <p:cNvSpPr/>
          <p:nvPr/>
        </p:nvSpPr>
        <p:spPr>
          <a:xfrm>
            <a:off x="45720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Oval 63"/>
          <p:cNvSpPr/>
          <p:nvPr/>
        </p:nvSpPr>
        <p:spPr>
          <a:xfrm>
            <a:off x="45005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Oval 64"/>
          <p:cNvSpPr/>
          <p:nvPr/>
        </p:nvSpPr>
        <p:spPr>
          <a:xfrm>
            <a:off x="442912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Oval 65"/>
          <p:cNvSpPr/>
          <p:nvPr/>
        </p:nvSpPr>
        <p:spPr>
          <a:xfrm>
            <a:off x="435768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Oval 66"/>
          <p:cNvSpPr/>
          <p:nvPr/>
        </p:nvSpPr>
        <p:spPr>
          <a:xfrm>
            <a:off x="42846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Oval 67"/>
          <p:cNvSpPr/>
          <p:nvPr/>
        </p:nvSpPr>
        <p:spPr>
          <a:xfrm>
            <a:off x="421322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Oval 68"/>
          <p:cNvSpPr/>
          <p:nvPr/>
        </p:nvSpPr>
        <p:spPr>
          <a:xfrm>
            <a:off x="41402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1" name="Oval 69"/>
          <p:cNvSpPr/>
          <p:nvPr/>
        </p:nvSpPr>
        <p:spPr>
          <a:xfrm>
            <a:off x="40687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2" name="Oval 70"/>
          <p:cNvSpPr/>
          <p:nvPr/>
        </p:nvSpPr>
        <p:spPr>
          <a:xfrm>
            <a:off x="39957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3" name="Oval 71"/>
          <p:cNvSpPr/>
          <p:nvPr/>
        </p:nvSpPr>
        <p:spPr>
          <a:xfrm>
            <a:off x="38528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Oval 72"/>
          <p:cNvSpPr/>
          <p:nvPr/>
        </p:nvSpPr>
        <p:spPr>
          <a:xfrm>
            <a:off x="378142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Oval 73"/>
          <p:cNvSpPr/>
          <p:nvPr/>
        </p:nvSpPr>
        <p:spPr>
          <a:xfrm>
            <a:off x="37084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6" name="Oval 74"/>
          <p:cNvSpPr/>
          <p:nvPr/>
        </p:nvSpPr>
        <p:spPr>
          <a:xfrm>
            <a:off x="36353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Oval 75"/>
          <p:cNvSpPr/>
          <p:nvPr/>
        </p:nvSpPr>
        <p:spPr>
          <a:xfrm>
            <a:off x="3565525" y="1379538"/>
            <a:ext cx="142875" cy="106362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Oval 76"/>
          <p:cNvSpPr/>
          <p:nvPr/>
        </p:nvSpPr>
        <p:spPr>
          <a:xfrm>
            <a:off x="34925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59" name="Oval 77"/>
          <p:cNvSpPr/>
          <p:nvPr/>
        </p:nvSpPr>
        <p:spPr>
          <a:xfrm>
            <a:off x="34194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0" name="Oval 78"/>
          <p:cNvSpPr/>
          <p:nvPr/>
        </p:nvSpPr>
        <p:spPr>
          <a:xfrm>
            <a:off x="34194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1" name="Oval 79"/>
          <p:cNvSpPr/>
          <p:nvPr/>
        </p:nvSpPr>
        <p:spPr>
          <a:xfrm>
            <a:off x="334962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2" name="Oval 80"/>
          <p:cNvSpPr/>
          <p:nvPr/>
        </p:nvSpPr>
        <p:spPr>
          <a:xfrm>
            <a:off x="32766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3" name="Oval 81"/>
          <p:cNvSpPr/>
          <p:nvPr/>
        </p:nvSpPr>
        <p:spPr>
          <a:xfrm>
            <a:off x="32035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4" name="Oval 82"/>
          <p:cNvSpPr/>
          <p:nvPr/>
        </p:nvSpPr>
        <p:spPr>
          <a:xfrm>
            <a:off x="31321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Oval 83"/>
          <p:cNvSpPr/>
          <p:nvPr/>
        </p:nvSpPr>
        <p:spPr>
          <a:xfrm>
            <a:off x="29892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6" name="Oval 84"/>
          <p:cNvSpPr/>
          <p:nvPr/>
        </p:nvSpPr>
        <p:spPr>
          <a:xfrm>
            <a:off x="29162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7" name="Oval 85"/>
          <p:cNvSpPr/>
          <p:nvPr/>
        </p:nvSpPr>
        <p:spPr>
          <a:xfrm>
            <a:off x="28448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8" name="Oval 86"/>
          <p:cNvSpPr/>
          <p:nvPr/>
        </p:nvSpPr>
        <p:spPr>
          <a:xfrm>
            <a:off x="27733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69" name="Oval 87"/>
          <p:cNvSpPr/>
          <p:nvPr/>
        </p:nvSpPr>
        <p:spPr>
          <a:xfrm>
            <a:off x="27003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0" name="Oval 88"/>
          <p:cNvSpPr/>
          <p:nvPr/>
        </p:nvSpPr>
        <p:spPr>
          <a:xfrm>
            <a:off x="262731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1" name="Oval 89"/>
          <p:cNvSpPr/>
          <p:nvPr/>
        </p:nvSpPr>
        <p:spPr>
          <a:xfrm>
            <a:off x="25558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2" name="Oval 90"/>
          <p:cNvSpPr/>
          <p:nvPr/>
        </p:nvSpPr>
        <p:spPr>
          <a:xfrm>
            <a:off x="24844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3" name="Oval 91"/>
          <p:cNvSpPr/>
          <p:nvPr/>
        </p:nvSpPr>
        <p:spPr>
          <a:xfrm>
            <a:off x="24130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Oval 92"/>
          <p:cNvSpPr/>
          <p:nvPr/>
        </p:nvSpPr>
        <p:spPr>
          <a:xfrm>
            <a:off x="23415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5" name="Oval 93"/>
          <p:cNvSpPr/>
          <p:nvPr/>
        </p:nvSpPr>
        <p:spPr>
          <a:xfrm>
            <a:off x="22685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6" name="Oval 94"/>
          <p:cNvSpPr/>
          <p:nvPr/>
        </p:nvSpPr>
        <p:spPr>
          <a:xfrm>
            <a:off x="212566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7" name="Oval 95"/>
          <p:cNvSpPr/>
          <p:nvPr/>
        </p:nvSpPr>
        <p:spPr>
          <a:xfrm>
            <a:off x="205105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8" name="Oval 96"/>
          <p:cNvSpPr/>
          <p:nvPr/>
        </p:nvSpPr>
        <p:spPr>
          <a:xfrm>
            <a:off x="15494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79" name="Oval 97"/>
          <p:cNvSpPr/>
          <p:nvPr/>
        </p:nvSpPr>
        <p:spPr>
          <a:xfrm>
            <a:off x="1404938" y="1379538"/>
            <a:ext cx="142875" cy="106362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0" name="Oval 98"/>
          <p:cNvSpPr/>
          <p:nvPr/>
        </p:nvSpPr>
        <p:spPr>
          <a:xfrm>
            <a:off x="19812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1" name="Oval 99"/>
          <p:cNvSpPr/>
          <p:nvPr/>
        </p:nvSpPr>
        <p:spPr>
          <a:xfrm>
            <a:off x="19081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2" name="Oval 100"/>
          <p:cNvSpPr/>
          <p:nvPr/>
        </p:nvSpPr>
        <p:spPr>
          <a:xfrm>
            <a:off x="18367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3" name="Oval 101"/>
          <p:cNvSpPr/>
          <p:nvPr/>
        </p:nvSpPr>
        <p:spPr>
          <a:xfrm>
            <a:off x="176530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4" name="Oval 102"/>
          <p:cNvSpPr/>
          <p:nvPr/>
        </p:nvSpPr>
        <p:spPr>
          <a:xfrm>
            <a:off x="16922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5" name="Oval 103"/>
          <p:cNvSpPr/>
          <p:nvPr/>
        </p:nvSpPr>
        <p:spPr>
          <a:xfrm>
            <a:off x="1619250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6" name="Oval 104"/>
          <p:cNvSpPr/>
          <p:nvPr/>
        </p:nvSpPr>
        <p:spPr>
          <a:xfrm>
            <a:off x="1333500" y="1379538"/>
            <a:ext cx="142875" cy="106362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7" name="Oval 105"/>
          <p:cNvSpPr/>
          <p:nvPr/>
        </p:nvSpPr>
        <p:spPr>
          <a:xfrm>
            <a:off x="12604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8" name="Oval 106"/>
          <p:cNvSpPr/>
          <p:nvPr/>
        </p:nvSpPr>
        <p:spPr>
          <a:xfrm>
            <a:off x="1189038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89" name="Oval 107"/>
          <p:cNvSpPr/>
          <p:nvPr/>
        </p:nvSpPr>
        <p:spPr>
          <a:xfrm>
            <a:off x="1116013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90" name="Oval 108"/>
          <p:cNvSpPr/>
          <p:nvPr/>
        </p:nvSpPr>
        <p:spPr>
          <a:xfrm>
            <a:off x="1044575" y="1377950"/>
            <a:ext cx="142875" cy="106363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sz="1800" b="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91" name="Line 109"/>
          <p:cNvSpPr/>
          <p:nvPr/>
        </p:nvSpPr>
        <p:spPr>
          <a:xfrm flipV="1">
            <a:off x="4859338" y="1054100"/>
            <a:ext cx="0" cy="3238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92" name="Line 110"/>
          <p:cNvSpPr/>
          <p:nvPr/>
        </p:nvSpPr>
        <p:spPr>
          <a:xfrm flipH="1">
            <a:off x="1187450" y="1054100"/>
            <a:ext cx="3671888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" name="Group 109"/>
          <p:cNvGrpSpPr/>
          <p:nvPr/>
        </p:nvGrpSpPr>
        <p:grpSpPr>
          <a:xfrm>
            <a:off x="1042988" y="1085850"/>
            <a:ext cx="6913562" cy="715963"/>
            <a:chOff x="0" y="0"/>
            <a:chExt cx="4355" cy="601"/>
          </a:xfrm>
        </p:grpSpPr>
        <p:grpSp>
          <p:nvGrpSpPr>
            <p:cNvPr id="175182" name="Group 110"/>
            <p:cNvGrpSpPr/>
            <p:nvPr/>
          </p:nvGrpSpPr>
          <p:grpSpPr>
            <a:xfrm>
              <a:off x="0" y="200"/>
              <a:ext cx="4355" cy="401"/>
              <a:chOff x="0" y="0"/>
              <a:chExt cx="4355" cy="401"/>
            </a:xfrm>
          </p:grpSpPr>
          <p:sp>
            <p:nvSpPr>
              <p:cNvPr id="175185" name="Line 40"/>
              <p:cNvSpPr/>
              <p:nvPr/>
            </p:nvSpPr>
            <p:spPr>
              <a:xfrm>
                <a:off x="0" y="91"/>
                <a:ext cx="435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stealth" w="lg" len="lg"/>
              </a:ln>
            </p:spPr>
          </p:sp>
          <p:sp>
            <p:nvSpPr>
              <p:cNvPr id="175186" name="Line 41"/>
              <p:cNvSpPr/>
              <p:nvPr/>
            </p:nvSpPr>
            <p:spPr>
              <a:xfrm>
                <a:off x="772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87" name="Line 42"/>
              <p:cNvSpPr/>
              <p:nvPr/>
            </p:nvSpPr>
            <p:spPr>
              <a:xfrm>
                <a:off x="1860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88" name="Line 43"/>
              <p:cNvSpPr/>
              <p:nvPr/>
            </p:nvSpPr>
            <p:spPr>
              <a:xfrm>
                <a:off x="2404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89" name="Line 44"/>
              <p:cNvSpPr/>
              <p:nvPr/>
            </p:nvSpPr>
            <p:spPr>
              <a:xfrm>
                <a:off x="1316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90" name="Line 45"/>
              <p:cNvSpPr/>
              <p:nvPr/>
            </p:nvSpPr>
            <p:spPr>
              <a:xfrm>
                <a:off x="2949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91" name="Line 46"/>
              <p:cNvSpPr/>
              <p:nvPr/>
            </p:nvSpPr>
            <p:spPr>
              <a:xfrm>
                <a:off x="3493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92" name="Line 47"/>
              <p:cNvSpPr/>
              <p:nvPr/>
            </p:nvSpPr>
            <p:spPr>
              <a:xfrm>
                <a:off x="4037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93" name="Line 48"/>
              <p:cNvSpPr/>
              <p:nvPr/>
            </p:nvSpPr>
            <p:spPr>
              <a:xfrm>
                <a:off x="227" y="0"/>
                <a:ext cx="0" cy="9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194" name="Text Box 49"/>
              <p:cNvSpPr txBox="1"/>
              <p:nvPr/>
            </p:nvSpPr>
            <p:spPr>
              <a:xfrm>
                <a:off x="2300" y="86"/>
                <a:ext cx="195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1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95" name="Text Box 50"/>
              <p:cNvSpPr txBox="1"/>
              <p:nvPr/>
            </p:nvSpPr>
            <p:spPr>
              <a:xfrm>
                <a:off x="2859" y="91"/>
                <a:ext cx="226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2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96" name="Text Box 51"/>
              <p:cNvSpPr txBox="1"/>
              <p:nvPr/>
            </p:nvSpPr>
            <p:spPr>
              <a:xfrm>
                <a:off x="1770" y="86"/>
                <a:ext cx="1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0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97" name="Text Box 52"/>
              <p:cNvSpPr txBox="1"/>
              <p:nvPr/>
            </p:nvSpPr>
            <p:spPr>
              <a:xfrm>
                <a:off x="3402" y="91"/>
                <a:ext cx="22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3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98" name="Text Box 53"/>
              <p:cNvSpPr txBox="1"/>
              <p:nvPr/>
            </p:nvSpPr>
            <p:spPr>
              <a:xfrm>
                <a:off x="3947" y="91"/>
                <a:ext cx="226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4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199" name="Text Box 54"/>
              <p:cNvSpPr txBox="1"/>
              <p:nvPr/>
            </p:nvSpPr>
            <p:spPr>
              <a:xfrm>
                <a:off x="1180" y="86"/>
                <a:ext cx="31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-1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200" name="Text Box 55"/>
              <p:cNvSpPr txBox="1"/>
              <p:nvPr/>
            </p:nvSpPr>
            <p:spPr>
              <a:xfrm>
                <a:off x="590" y="91"/>
                <a:ext cx="31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-2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201" name="Text Box 56"/>
              <p:cNvSpPr txBox="1"/>
              <p:nvPr/>
            </p:nvSpPr>
            <p:spPr>
              <a:xfrm>
                <a:off x="46" y="91"/>
                <a:ext cx="31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0" dirty="0">
                    <a:latin typeface="Arial" panose="020B0604020202020204" pitchFamily="34" charset="0"/>
                  </a:rPr>
                  <a:t>-3</a:t>
                </a:r>
                <a:endParaRPr lang="en-US" altLang="zh-CN" sz="18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183" name="Text Box 159"/>
            <p:cNvSpPr txBox="1"/>
            <p:nvPr/>
          </p:nvSpPr>
          <p:spPr>
            <a:xfrm>
              <a:off x="2405" y="23"/>
              <a:ext cx="317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X</a:t>
              </a:r>
              <a:r>
                <a:rPr lang="zh-CN" altLang="en-US" sz="2000" baseline="-25000" dirty="0">
                  <a:latin typeface="Arial" panose="020B0604020202020204" pitchFamily="34" charset="0"/>
                </a:rPr>
                <a:t>1  </a:t>
              </a:r>
              <a:endParaRPr lang="en-US" altLang="zh-CN" sz="2000" dirty="0">
                <a:latin typeface="Arial" panose="020B0604020202020204" pitchFamily="34" charset="0"/>
              </a:endParaRPr>
            </a:p>
          </p:txBody>
        </p:sp>
        <p:sp>
          <p:nvSpPr>
            <p:cNvPr id="175184" name="Text Box 160"/>
            <p:cNvSpPr txBox="1"/>
            <p:nvPr/>
          </p:nvSpPr>
          <p:spPr>
            <a:xfrm>
              <a:off x="2858" y="0"/>
              <a:ext cx="31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x</a:t>
              </a:r>
              <a:r>
                <a:rPr lang="zh-CN" altLang="en-US" sz="2000" baseline="-25000" dirty="0">
                  <a:latin typeface="Arial" panose="020B0604020202020204" pitchFamily="34" charset="0"/>
                </a:rPr>
                <a:t>2</a:t>
              </a:r>
              <a:endParaRPr lang="en-US" altLang="zh-CN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9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9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9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79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79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79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79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79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79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 animBg="1"/>
      <p:bldP spid="18439" grpId="0" animBg="1"/>
      <p:bldP spid="18440" grpId="0" animBg="1"/>
      <p:bldP spid="18441" grpId="0" animBg="1"/>
      <p:bldP spid="18442" grpId="0" animBg="1"/>
      <p:bldP spid="18442" grpId="1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4" grpId="0" animBg="1"/>
      <p:bldP spid="18485" grpId="0" animBg="1"/>
      <p:bldP spid="18486" grpId="0" animBg="1"/>
      <p:bldP spid="18487" grpId="0" animBg="1"/>
      <p:bldP spid="18488" grpId="0" animBg="1"/>
      <p:bldP spid="18489" grpId="0" animBg="1"/>
      <p:bldP spid="184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Text Box 4"/>
          <p:cNvSpPr txBox="1"/>
          <p:nvPr/>
        </p:nvSpPr>
        <p:spPr>
          <a:xfrm>
            <a:off x="628333" y="1738630"/>
            <a:ext cx="758983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＞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表示大于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的全体实数，在数轴上表示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右边的所有点，不包括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在内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628650" y="3096895"/>
            <a:ext cx="8208963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</a:t>
            </a:r>
            <a:r>
              <a:rPr lang="zh-CN" altLang="zh-CN" sz="2400" b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≤</a:t>
            </a:r>
            <a:r>
              <a:rPr lang="zh-CN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表示小于或等于</a:t>
            </a:r>
            <a:r>
              <a:rPr lang="zh-CN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的全体实数，在数轴上，表示</a:t>
            </a:r>
            <a:r>
              <a:rPr lang="zh-CN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左边的所有点，包括</a:t>
            </a:r>
            <a:r>
              <a:rPr lang="zh-CN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在内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1116013" y="4459288"/>
            <a:ext cx="822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＜ 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＜</a:t>
            </a:r>
            <a:r>
              <a:rPr lang="zh-CN" altLang="en-US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＜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a)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表示大于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而小于</a:t>
            </a:r>
            <a:r>
              <a:rPr lang="zh-CN" altLang="zh-CN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的全体实数</a:t>
            </a:r>
            <a:endParaRPr lang="zh-CN" altLang="en-US" sz="2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6134" name="Text Box 8"/>
          <p:cNvSpPr txBox="1"/>
          <p:nvPr/>
        </p:nvSpPr>
        <p:spPr>
          <a:xfrm>
            <a:off x="899795" y="247650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、你能在数轴上表示出以下的不等式吗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zh-CN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6135" name="Text Box 9"/>
          <p:cNvSpPr txBox="1"/>
          <p:nvPr/>
        </p:nvSpPr>
        <p:spPr>
          <a:xfrm>
            <a:off x="827405" y="2601595"/>
            <a:ext cx="426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（</a:t>
            </a:r>
            <a:r>
              <a:rPr lang="zh-CN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） </a:t>
            </a:r>
            <a:r>
              <a:rPr lang="zh-CN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x </a:t>
            </a:r>
            <a:r>
              <a:rPr lang="zh-CN" altLang="zh-CN" sz="2400" b="0" dirty="0">
                <a:solidFill>
                  <a:srgbClr val="0000CC"/>
                </a:solidFill>
                <a:latin typeface="Arial" panose="020B0604020202020204" pitchFamily="34" charset="0"/>
              </a:rPr>
              <a:t>≤</a:t>
            </a:r>
            <a:r>
              <a:rPr lang="zh-CN" altLang="zh-CN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136" name="Text Box 10"/>
          <p:cNvSpPr txBox="1"/>
          <p:nvPr/>
        </p:nvSpPr>
        <p:spPr>
          <a:xfrm>
            <a:off x="899795" y="3968433"/>
            <a:ext cx="6477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zh-CN" alt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＜</a:t>
            </a:r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 </a:t>
            </a:r>
            <a:r>
              <a:rPr lang="zh-CN" altLang="en-US" sz="2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＜</a:t>
            </a:r>
            <a:r>
              <a:rPr lang="zh-CN" altLang="en-US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 </a:t>
            </a:r>
            <a:r>
              <a:rPr lang="zh-CN" alt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zh-CN" alt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lang="zh-CN" altLang="zh-CN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&lt;a</a:t>
            </a:r>
            <a:r>
              <a:rPr lang="zh-CN" alt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6137" name="Rectangle 11"/>
          <p:cNvSpPr/>
          <p:nvPr/>
        </p:nvSpPr>
        <p:spPr>
          <a:xfrm>
            <a:off x="1115378" y="1088708"/>
            <a:ext cx="33115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（</a:t>
            </a:r>
            <a:r>
              <a:rPr lang="zh-CN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）</a:t>
            </a:r>
            <a:r>
              <a:rPr lang="zh-CN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x</a:t>
            </a:r>
            <a:r>
              <a:rPr lang="zh-CN" altLang="zh-CN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&gt;</a:t>
            </a:r>
            <a:r>
              <a:rPr lang="zh-CN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  <a:endParaRPr lang="en-US" altLang="zh-CN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3755" y="996950"/>
            <a:ext cx="2895600" cy="746760"/>
            <a:chOff x="7616" y="2239"/>
            <a:chExt cx="4560" cy="1176"/>
          </a:xfrm>
        </p:grpSpPr>
        <p:sp>
          <p:nvSpPr>
            <p:cNvPr id="19466" name="Line 12"/>
            <p:cNvSpPr/>
            <p:nvPr/>
          </p:nvSpPr>
          <p:spPr>
            <a:xfrm>
              <a:off x="7616" y="2689"/>
              <a:ext cx="4560" cy="0"/>
            </a:xfrm>
            <a:prstGeom prst="line">
              <a:avLst/>
            </a:prstGeom>
            <a:ln w="28575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2" name="Group 11"/>
            <p:cNvGrpSpPr/>
            <p:nvPr/>
          </p:nvGrpSpPr>
          <p:grpSpPr>
            <a:xfrm>
              <a:off x="9153" y="2239"/>
              <a:ext cx="2040" cy="360"/>
              <a:chOff x="0" y="0"/>
              <a:chExt cx="768" cy="192"/>
            </a:xfrm>
          </p:grpSpPr>
          <p:sp>
            <p:nvSpPr>
              <p:cNvPr id="176159" name="Line 14"/>
              <p:cNvSpPr/>
              <p:nvPr/>
            </p:nvSpPr>
            <p:spPr>
              <a:xfrm flipV="1">
                <a:off x="0" y="0"/>
                <a:ext cx="0" cy="19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6160" name="Line 15"/>
              <p:cNvSpPr/>
              <p:nvPr/>
            </p:nvSpPr>
            <p:spPr>
              <a:xfrm>
                <a:off x="0" y="0"/>
                <a:ext cx="768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70" name="Rectangle 16"/>
            <p:cNvSpPr/>
            <p:nvPr/>
          </p:nvSpPr>
          <p:spPr>
            <a:xfrm>
              <a:off x="8901" y="2689"/>
              <a:ext cx="53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2400" dirty="0">
                  <a:latin typeface="Times New Roman" panose="02020603050405020304" pitchFamily="18" charset="0"/>
                </a:rPr>
                <a:t>a</a:t>
              </a:r>
              <a:endPara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71" name="Oval 17"/>
            <p:cNvSpPr>
              <a:spLocks noChangeAspect="1"/>
            </p:cNvSpPr>
            <p:nvPr/>
          </p:nvSpPr>
          <p:spPr>
            <a:xfrm>
              <a:off x="9053" y="2599"/>
              <a:ext cx="183" cy="137"/>
            </a:xfrm>
            <a:prstGeom prst="ellipse">
              <a:avLst/>
            </a:prstGeom>
            <a:solidFill>
              <a:srgbClr val="FFCCFF"/>
            </a:solidFill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9472" name="Line 18"/>
          <p:cNvSpPr/>
          <p:nvPr/>
        </p:nvSpPr>
        <p:spPr>
          <a:xfrm>
            <a:off x="4979988" y="2911475"/>
            <a:ext cx="3048000" cy="0"/>
          </a:xfrm>
          <a:prstGeom prst="line">
            <a:avLst/>
          </a:prstGeom>
          <a:ln w="28575" cap="flat" cmpd="sng">
            <a:solidFill>
              <a:srgbClr val="00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3" name="Rectangle 19"/>
          <p:cNvSpPr/>
          <p:nvPr/>
        </p:nvSpPr>
        <p:spPr>
          <a:xfrm>
            <a:off x="6646863" y="2605088"/>
            <a:ext cx="328612" cy="531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endParaRPr lang="en-US" altLang="zh-CN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437188" y="2625725"/>
            <a:ext cx="1371600" cy="228600"/>
            <a:chOff x="0" y="0"/>
            <a:chExt cx="864" cy="192"/>
          </a:xfrm>
        </p:grpSpPr>
        <p:sp>
          <p:nvSpPr>
            <p:cNvPr id="176157" name="Line 21"/>
            <p:cNvSpPr/>
            <p:nvPr/>
          </p:nvSpPr>
          <p:spPr>
            <a:xfrm flipV="1">
              <a:off x="864" y="0"/>
              <a:ext cx="0" cy="19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58" name="Line 22"/>
            <p:cNvSpPr/>
            <p:nvPr/>
          </p:nvSpPr>
          <p:spPr>
            <a:xfrm flipH="1">
              <a:off x="0" y="0"/>
              <a:ext cx="86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77" name="Rectangle 23"/>
          <p:cNvSpPr/>
          <p:nvPr/>
        </p:nvSpPr>
        <p:spPr>
          <a:xfrm>
            <a:off x="6661150" y="2846388"/>
            <a:ext cx="3397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latin typeface="Times New Roman" panose="02020603050405020304" pitchFamily="18" charset="0"/>
              </a:rPr>
              <a:t>a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8" name="Line 24"/>
          <p:cNvSpPr/>
          <p:nvPr/>
        </p:nvSpPr>
        <p:spPr>
          <a:xfrm>
            <a:off x="5219700" y="4265613"/>
            <a:ext cx="3048000" cy="0"/>
          </a:xfrm>
          <a:prstGeom prst="line">
            <a:avLst/>
          </a:prstGeom>
          <a:ln w="28575" cap="flat" cmpd="sng">
            <a:solidFill>
              <a:srgbClr val="00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9" name="Text Box 26"/>
          <p:cNvSpPr txBox="1"/>
          <p:nvPr/>
        </p:nvSpPr>
        <p:spPr>
          <a:xfrm>
            <a:off x="6896100" y="4276725"/>
            <a:ext cx="3365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latin typeface="Times New Roman" panose="02020603050405020304" pitchFamily="18" charset="0"/>
              </a:rPr>
              <a:t>a</a:t>
            </a:r>
            <a:endParaRPr lang="zh-CN" altLang="zh-CN" sz="2400" dirty="0">
              <a:latin typeface="Arial" panose="020B0604020202020204" pitchFamily="34" charset="0"/>
            </a:endParaRPr>
          </a:p>
          <a:p>
            <a:endParaRPr lang="en-US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19480" name="Text Box 27"/>
          <p:cNvSpPr txBox="1"/>
          <p:nvPr/>
        </p:nvSpPr>
        <p:spPr>
          <a:xfrm>
            <a:off x="5780088" y="4227513"/>
            <a:ext cx="3556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latin typeface="Times New Roman" panose="02020603050405020304" pitchFamily="18" charset="0"/>
              </a:rPr>
              <a:t>b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5940425" y="3975100"/>
            <a:ext cx="1143000" cy="285750"/>
            <a:chOff x="0" y="0"/>
            <a:chExt cx="720" cy="192"/>
          </a:xfrm>
        </p:grpSpPr>
        <p:sp>
          <p:nvSpPr>
            <p:cNvPr id="176155" name="Line 29"/>
            <p:cNvSpPr/>
            <p:nvPr/>
          </p:nvSpPr>
          <p:spPr>
            <a:xfrm flipV="1">
              <a:off x="0" y="0"/>
              <a:ext cx="0" cy="192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56" name="Line 30"/>
            <p:cNvSpPr/>
            <p:nvPr/>
          </p:nvSpPr>
          <p:spPr>
            <a:xfrm>
              <a:off x="0" y="0"/>
              <a:ext cx="720" cy="0"/>
            </a:xfrm>
            <a:prstGeom prst="line">
              <a:avLst/>
            </a:prstGeom>
            <a:ln w="28575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8"/>
          <p:cNvGrpSpPr/>
          <p:nvPr/>
        </p:nvGrpSpPr>
        <p:grpSpPr>
          <a:xfrm>
            <a:off x="5940425" y="3975100"/>
            <a:ext cx="1143000" cy="228600"/>
            <a:chOff x="0" y="0"/>
            <a:chExt cx="720" cy="192"/>
          </a:xfrm>
        </p:grpSpPr>
        <p:sp>
          <p:nvSpPr>
            <p:cNvPr id="176153" name="Line 32"/>
            <p:cNvSpPr/>
            <p:nvPr/>
          </p:nvSpPr>
          <p:spPr>
            <a:xfrm flipV="1">
              <a:off x="720" y="0"/>
              <a:ext cx="0" cy="192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54" name="Line 33"/>
            <p:cNvSpPr/>
            <p:nvPr/>
          </p:nvSpPr>
          <p:spPr>
            <a:xfrm flipH="1">
              <a:off x="0" y="0"/>
              <a:ext cx="720" cy="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87" name="Oval 34"/>
          <p:cNvSpPr>
            <a:spLocks noChangeAspect="1"/>
          </p:cNvSpPr>
          <p:nvPr/>
        </p:nvSpPr>
        <p:spPr>
          <a:xfrm>
            <a:off x="7048500" y="4208463"/>
            <a:ext cx="115888" cy="85725"/>
          </a:xfrm>
          <a:prstGeom prst="ellipse">
            <a:avLst/>
          </a:prstGeom>
          <a:solidFill>
            <a:srgbClr val="FFCCFF"/>
          </a:solidFill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9488" name="Oval 35"/>
          <p:cNvSpPr>
            <a:spLocks noChangeAspect="1"/>
          </p:cNvSpPr>
          <p:nvPr/>
        </p:nvSpPr>
        <p:spPr>
          <a:xfrm>
            <a:off x="5895975" y="4213225"/>
            <a:ext cx="115888" cy="87313"/>
          </a:xfrm>
          <a:prstGeom prst="ellipse">
            <a:avLst/>
          </a:prstGeom>
          <a:solidFill>
            <a:srgbClr val="FFCCFF"/>
          </a:solidFill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73" grpId="0"/>
      <p:bldP spid="19477" grpId="0"/>
      <p:bldP spid="19479" grpId="0"/>
      <p:bldP spid="19480" grpId="0"/>
      <p:bldP spid="19487" grpId="0" animBg="1"/>
      <p:bldP spid="19488" grpId="0" animBg="1"/>
    </p:bldLst>
  </p:timing>
</p:sld>
</file>

<file path=ppt/tags/tag1.xml><?xml version="1.0" encoding="utf-8"?>
<p:tagLst xmlns:p="http://schemas.openxmlformats.org/presentationml/2006/main">
  <p:tag name="COMMONDATA" val="eyJoZGlkIjoiMGQ4Nzg5NTA5MzM2MTJjZjIxMjQxYWNhYzFlOTFiMjAifQ=="/>
</p:tagLst>
</file>

<file path=ppt/theme/theme1.xml><?xml version="1.0" encoding="utf-8"?>
<a:theme xmlns:a="http://schemas.openxmlformats.org/drawingml/2006/main" name="凤舞九天">
  <a:themeElements>
    <a:clrScheme name="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凤舞九天">
  <a:themeElements>
    <a:clrScheme name="11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11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S101674557">
  <a:themeElements>
    <a:clrScheme name="1_TS101674557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S101674557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TS10167455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TS101674557">
  <a:themeElements>
    <a:clrScheme name="2_TS101674557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S101674557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TS10167455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S101674557">
  <a:themeElements>
    <a:clrScheme name="TS101674557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S101674557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TS10167455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凤舞九天">
  <a:themeElements>
    <a:clrScheme name="1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1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凤舞九天">
  <a:themeElements>
    <a:clrScheme name="3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3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凤舞九天">
  <a:themeElements>
    <a:clrScheme name="4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4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凤舞九天">
  <a:themeElements>
    <a:clrScheme name="5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5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凤舞九天">
  <a:themeElements>
    <a:clrScheme name="6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6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凤舞九天">
  <a:themeElements>
    <a:clrScheme name="8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8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凤舞九天">
  <a:themeElements>
    <a:clrScheme name="9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9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凤舞九天">
  <a:themeElements>
    <a:clrScheme name="10_凤舞九天 1">
      <a:dk1>
        <a:srgbClr val="004646"/>
      </a:dk1>
      <a:lt1>
        <a:srgbClr val="FFFFFF"/>
      </a:lt1>
      <a:dk2>
        <a:srgbClr val="000000"/>
      </a:dk2>
      <a:lt2>
        <a:srgbClr val="E1F0FF"/>
      </a:lt2>
      <a:accent1>
        <a:srgbClr val="50742F"/>
      </a:accent1>
      <a:accent2>
        <a:srgbClr val="268868"/>
      </a:accent2>
      <a:accent3>
        <a:srgbClr val="AAAAAA"/>
      </a:accent3>
      <a:accent4>
        <a:srgbClr val="DADADA"/>
      </a:accent4>
      <a:accent5>
        <a:srgbClr val="B3BCAD"/>
      </a:accent5>
      <a:accent6>
        <a:srgbClr val="217B5E"/>
      </a:accent6>
      <a:hlink>
        <a:srgbClr val="D9BE02"/>
      </a:hlink>
      <a:folHlink>
        <a:srgbClr val="F900F9"/>
      </a:folHlink>
    </a:clrScheme>
    <a:fontScheme name="10_凤舞九天">
      <a:majorFont>
        <a:latin typeface="Footlight MT Light"/>
        <a:ea typeface="华文新魏"/>
        <a:cs typeface=""/>
      </a:majorFont>
      <a:minorFont>
        <a:latin typeface="Goudy Old Styl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凤舞九天 1">
        <a:dk1>
          <a:srgbClr val="004646"/>
        </a:dk1>
        <a:lt1>
          <a:srgbClr val="FFFFFF"/>
        </a:lt1>
        <a:dk2>
          <a:srgbClr val="000000"/>
        </a:dk2>
        <a:lt2>
          <a:srgbClr val="E1F0FF"/>
        </a:lt2>
        <a:accent1>
          <a:srgbClr val="50742F"/>
        </a:accent1>
        <a:accent2>
          <a:srgbClr val="268868"/>
        </a:accent2>
        <a:accent3>
          <a:srgbClr val="AAAAAA"/>
        </a:accent3>
        <a:accent4>
          <a:srgbClr val="DADADA"/>
        </a:accent4>
        <a:accent5>
          <a:srgbClr val="B3BCAD"/>
        </a:accent5>
        <a:accent6>
          <a:srgbClr val="217B5E"/>
        </a:accent6>
        <a:hlink>
          <a:srgbClr val="D9BE02"/>
        </a:hlink>
        <a:folHlink>
          <a:srgbClr val="F90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0</TotalTime>
  <Words>1662</Words>
  <Application>WPS 演示</Application>
  <PresentationFormat>全屏显示(16:9)</PresentationFormat>
  <Paragraphs>263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15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54" baseType="lpstr">
      <vt:lpstr>Arial</vt:lpstr>
      <vt:lpstr>宋体</vt:lpstr>
      <vt:lpstr>Wingdings</vt:lpstr>
      <vt:lpstr>Footlight MT Light</vt:lpstr>
      <vt:lpstr>Segoe Print</vt:lpstr>
      <vt:lpstr>华文新魏</vt:lpstr>
      <vt:lpstr>Goudy Old Style</vt:lpstr>
      <vt:lpstr>Wingdings 2</vt:lpstr>
      <vt:lpstr>Wingdings</vt:lpstr>
      <vt:lpstr>Calibri</vt:lpstr>
      <vt:lpstr>隶书</vt:lpstr>
      <vt:lpstr>微软雅黑</vt:lpstr>
      <vt:lpstr>华文行楷</vt:lpstr>
      <vt:lpstr>黑体</vt:lpstr>
      <vt:lpstr>Times New Roman</vt:lpstr>
      <vt:lpstr>华文楷体</vt:lpstr>
      <vt:lpstr>楷体_GB2312</vt:lpstr>
      <vt:lpstr>新宋体</vt:lpstr>
      <vt:lpstr>华文彩云</vt:lpstr>
      <vt:lpstr>方正姚体</vt:lpstr>
      <vt:lpstr>Georgia</vt:lpstr>
      <vt:lpstr>Arial Unicode MS</vt:lpstr>
      <vt:lpstr>凤舞九天</vt:lpstr>
      <vt:lpstr>1_凤舞九天</vt:lpstr>
      <vt:lpstr>3_凤舞九天</vt:lpstr>
      <vt:lpstr>4_凤舞九天</vt:lpstr>
      <vt:lpstr>5_凤舞九天</vt:lpstr>
      <vt:lpstr>6_凤舞九天</vt:lpstr>
      <vt:lpstr>8_凤舞九天</vt:lpstr>
      <vt:lpstr>9_凤舞九天</vt:lpstr>
      <vt:lpstr>10_凤舞九天</vt:lpstr>
      <vt:lpstr>11_凤舞九天</vt:lpstr>
      <vt:lpstr>1_TS101674557</vt:lpstr>
      <vt:lpstr>2_TS101674557</vt:lpstr>
      <vt:lpstr>TS101674557</vt:lpstr>
      <vt:lpstr>主题1</vt:lpstr>
      <vt:lpstr>Office 主题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aa</dc:creator>
  <cp:lastModifiedBy>Administrator</cp:lastModifiedBy>
  <cp:revision>28</cp:revision>
  <dcterms:created xsi:type="dcterms:W3CDTF">2005-02-20T11:25:40Z</dcterms:created>
  <dcterms:modified xsi:type="dcterms:W3CDTF">2022-10-20T15:04:08Z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2052-11.1.0.12156</vt:lpwstr>
  </property>
  <property fmtid="{D5CDD505-2E9C-101B-9397-08002B2CF9AE}" pid="3" name="ICV">
    <vt:lpwstr>B7C3B925458B4045A4B0B82130B3F89C</vt:lpwstr>
  </property>
</Properties>
</file>