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1045" r:id="rId4"/>
    <p:sldId id="1430" r:id="rId5"/>
    <p:sldId id="1431" r:id="rId6"/>
    <p:sldId id="1432" r:id="rId7"/>
    <p:sldId id="1433" r:id="rId8"/>
    <p:sldId id="1437" r:id="rId9"/>
    <p:sldId id="1448" r:id="rId10"/>
    <p:sldId id="1435" r:id="rId11"/>
    <p:sldId id="1434" r:id="rId12"/>
    <p:sldId id="1436" r:id="rId13"/>
    <p:sldId id="1438" r:id="rId14"/>
    <p:sldId id="1439" r:id="rId15"/>
    <p:sldId id="1440" r:id="rId16"/>
    <p:sldId id="1441" r:id="rId17"/>
    <p:sldId id="1442" r:id="rId18"/>
    <p:sldId id="1443" r:id="rId19"/>
    <p:sldId id="1444" r:id="rId20"/>
    <p:sldId id="1449" r:id="rId21"/>
    <p:sldId id="1451" r:id="rId22"/>
    <p:sldId id="1452" r:id="rId23"/>
  </p:sldIdLst>
  <p:sldSz cx="12241213" cy="6858000"/>
  <p:notesSz cx="6858000" cy="9144000"/>
  <p:custDataLst>
    <p:tags r:id="rId24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SkyUN.Org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9FD"/>
    <a:srgbClr val="0000FF"/>
    <a:srgbClr val="F91F67"/>
    <a:srgbClr val="E507C3"/>
    <a:srgbClr val="DE0E57"/>
    <a:srgbClr val="E6E6E6"/>
    <a:srgbClr val="E32AEE"/>
    <a:srgbClr val="333399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4"/>
    <p:restoredTop sz="95197"/>
  </p:normalViewPr>
  <p:slideViewPr>
    <p:cSldViewPr showGuides="1">
      <p:cViewPr>
        <p:scale>
          <a:sx n="75" d="100"/>
          <a:sy n="75" d="100"/>
        </p:scale>
        <p:origin x="-1061" y="-254"/>
      </p:cViewPr>
      <p:guideLst>
        <p:guide orient="horz" pos="2460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x-none" sz="1200" b="0">
              <a:ea typeface="宋体" pitchFamily="2" charset="-122"/>
            </a:endParaRPr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x-none" sz="1200" b="0">
              <a:ea typeface="宋体" pitchFamily="2" charset="-122"/>
            </a:endParaRPr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x-none" sz="1200" b="0">
              <a:ea typeface="宋体" pitchFamily="2" charset="-122"/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x-none" sz="1200" b="0">
                <a:ea typeface="宋体" pitchFamily="2" charset="-122"/>
              </a:r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507676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x-none" sz="1200" b="0">
                <a:ea typeface="宋体" pitchFamily="2" charset="-122"/>
              </a:rPr>
              <a:t>9</a:t>
            </a:fld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0191" y="1122363"/>
            <a:ext cx="918114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0191" y="3602038"/>
            <a:ext cx="918114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60345" y="365125"/>
            <a:ext cx="263958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05" y="365125"/>
            <a:ext cx="776572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5229" y="1709738"/>
            <a:ext cx="1055832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5229" y="4589463"/>
            <a:ext cx="1055832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05" y="1825625"/>
            <a:ext cx="52026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275" y="1825625"/>
            <a:ext cx="52026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3200" y="365125"/>
            <a:ext cx="1055832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1595" y="1778438"/>
            <a:ext cx="4893373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91595" y="2665379"/>
            <a:ext cx="4893373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2357" y="1778438"/>
            <a:ext cx="491747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2357" y="2665379"/>
            <a:ext cx="491747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3200" y="457200"/>
            <a:ext cx="3948212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04245" y="987425"/>
            <a:ext cx="619727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3200" y="2057400"/>
            <a:ext cx="39482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3200" y="457200"/>
            <a:ext cx="418227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204245" y="457201"/>
            <a:ext cx="6197275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3200" y="2057400"/>
            <a:ext cx="418227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../media/image1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5" name="矩形 1154"/>
          <p:cNvSpPr/>
          <p:nvPr userDrawn="1"/>
        </p:nvSpPr>
        <p:spPr>
          <a:xfrm>
            <a:off x="0" y="6381750"/>
            <a:ext cx="12255500" cy="476250"/>
          </a:xfrm>
          <a:prstGeom prst="rect">
            <a:avLst/>
          </a:prstGeom>
          <a:solidFill>
            <a:srgbClr val="F262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36" name="图片 1135" descr="图片4"/>
          <p:cNvPicPr>
            <a:picLocks noChangeAspect="1"/>
          </p:cNvPicPr>
          <p:nvPr userDrawn="1"/>
        </p:nvPicPr>
        <p:blipFill>
          <a:blip r:embed="rId14"/>
          <a:srcRect r="1167"/>
          <a:stretch>
            <a:fillRect/>
          </a:stretch>
        </p:blipFill>
        <p:spPr>
          <a:xfrm>
            <a:off x="0" y="765175"/>
            <a:ext cx="12241213" cy="561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7" name="矩形 1136"/>
          <p:cNvSpPr/>
          <p:nvPr userDrawn="1"/>
        </p:nvSpPr>
        <p:spPr>
          <a:xfrm>
            <a:off x="-14287" y="0"/>
            <a:ext cx="12255500" cy="765175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3" name="文本框 1152"/>
          <p:cNvSpPr txBox="1"/>
          <p:nvPr userDrawn="1"/>
        </p:nvSpPr>
        <p:spPr>
          <a:xfrm>
            <a:off x="2159000" y="-26987"/>
            <a:ext cx="83534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40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人教版      </a:t>
            </a:r>
            <a:r>
              <a:rPr lang="zh-CN" altLang="en-US" sz="4000" b="1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必修第一册</a:t>
            </a:r>
            <a:endParaRPr lang="zh-CN" altLang="en-US" sz="18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iming/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0" lvl="0" indent="622300" algn="just" defTabSz="914400" rtl="0" eaLnBrk="1" fontAlgn="base" latinLnBrk="0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1184275" lvl="1" indent="-28575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592580" lvl="2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Clr>
          <a:schemeClr val="tx1"/>
        </a:buClr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2000250" lvl="3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408555" lvl="4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5.wmf" /><Relationship Id="rId4" Type="http://schemas.openxmlformats.org/officeDocument/2006/relationships/image" Target="../media/image16.jpeg" /><Relationship Id="rId5" Type="http://schemas.openxmlformats.org/officeDocument/2006/relationships/vmlDrawing" Target="../drawings/vmlDrawing1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Relationship Id="rId4" Type="http://schemas.openxmlformats.org/officeDocument/2006/relationships/image" Target="../media/image2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9.png" /><Relationship Id="rId3" Type="http://schemas.openxmlformats.org/officeDocument/2006/relationships/image" Target="../media/image22.png" /><Relationship Id="rId4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1240" name="文本框 6751239"/>
          <p:cNvSpPr txBox="1"/>
          <p:nvPr/>
        </p:nvSpPr>
        <p:spPr>
          <a:xfrm>
            <a:off x="1512094" y="1916832"/>
            <a:ext cx="839787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>
                <a:latin typeface="Times New Roman" panose="02020603050405020304" pitchFamily="18" charset="0"/>
                <a:ea typeface="宋体" pitchFamily="2" charset="-122"/>
              </a:rPr>
              <a:t>    第四章   物质结构   元素周期律 </a:t>
            </a:r>
          </a:p>
          <a:p>
            <a:pPr algn="ctr"/>
            <a:endParaRPr lang="zh-CN" altLang="en-US" sz="3600">
              <a:latin typeface="Times New Roman" panose="02020603050405020304" pitchFamily="18" charset="0"/>
              <a:ea typeface="宋体" pitchFamily="2" charset="-122"/>
            </a:endParaRPr>
          </a:p>
          <a:p>
            <a:pPr algn="ctr"/>
            <a:r>
              <a:rPr lang="zh-CN" altLang="en-US" sz="3600">
                <a:latin typeface="Times New Roman" panose="02020603050405020304" pitchFamily="18" charset="0"/>
                <a:ea typeface="宋体" pitchFamily="2" charset="-122"/>
              </a:rPr>
              <a:t>      第一节  原子结构与元素周期表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itchFamily="2" charset="-122"/>
            </a:endParaRPr>
          </a:p>
          <a:p>
            <a:pPr algn="ctr"/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itchFamily="2" charset="-122"/>
            </a:endParaRPr>
          </a:p>
          <a:p>
            <a:pPr algn="ctr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第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1</a:t>
            </a:r>
            <a:r>
              <a:rPr lang="zh-CN" altLang="en-US" sz="36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课时 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itchFamily="2" charset="-122"/>
              </a:rPr>
              <a:t>原子结构</a:t>
            </a:r>
          </a:p>
        </p:txBody>
      </p:sp>
    </p:spTree>
  </p:cSld>
  <p:clrMapOvr>
    <a:masterClrMapping/>
  </p:clrMapOvr>
  <p:transition>
    <p:rand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O_N0IQ0W]0PX1W$U]VI1[(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085" y="0"/>
            <a:ext cx="585597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8000" y="1025525"/>
            <a:ext cx="38576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多电子的电子云图片  </a:t>
            </a:r>
            <a:r>
              <a:rPr lang="zh-CN" altLang="en-US"/>
              <a:t>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8000" y="1892300"/>
            <a:ext cx="39230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【思考】仔细观察图片，你有什么发现？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4170" y="3550920"/>
            <a:ext cx="47434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0D19FD"/>
                </a:solidFill>
              </a:rPr>
              <a:t>在含有多个电子的原子里，电子分别在能量不同的区域内运动。</a:t>
            </a:r>
            <a:r>
              <a:rPr lang="zh-CN" altLang="en-US"/>
              <a:t>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50825" y="735330"/>
            <a:ext cx="27089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171575"/>
            <a:r>
              <a:rPr lang="zh-CN" altLang="en-US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）电子层 </a:t>
            </a:r>
            <a:r>
              <a:rPr lang="zh-CN" altLang="en-US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  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0825" y="1256030"/>
            <a:ext cx="117640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171575"/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概念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在多电子原子里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把电子运动的</a:t>
            </a:r>
            <a:r>
              <a:rPr lang="zh-CN" altLang="en-US" sz="2800">
                <a:latin typeface="宋体" pitchFamily="2" charset="-122"/>
                <a:cs typeface="Times New Roman" panose="02020603050405020304" pitchFamily="18" charset="0"/>
                <a:sym typeface="+mn-ea"/>
              </a:rPr>
              <a:t>能量不同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的区域简化为</a:t>
            </a:r>
            <a:r>
              <a:rPr lang="zh-CN" altLang="en-US" sz="2800">
                <a:latin typeface="宋体" pitchFamily="2" charset="-122"/>
                <a:cs typeface="Times New Roman" panose="02020603050405020304" pitchFamily="18" charset="0"/>
                <a:sym typeface="+mn-ea"/>
              </a:rPr>
              <a:t>不连续的壳层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称作电子层</a:t>
            </a:r>
            <a:r>
              <a:rPr lang="zh-CN" altLang="en-US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/>
          </a:p>
        </p:txBody>
      </p:sp>
      <p:pic>
        <p:nvPicPr>
          <p:cNvPr id="6" name="图片 5" descr="27W$[K1A%CB]52BQS]UIF4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050" y="1880870"/>
            <a:ext cx="3883025" cy="4350385"/>
          </a:xfrm>
          <a:prstGeom prst="rect">
            <a:avLst/>
          </a:prstGeom>
        </p:spPr>
      </p:pic>
      <p:pic>
        <p:nvPicPr>
          <p:cNvPr id="8" name="图片 7" descr="9]U644QHX3W$_4ZO2JVD~Z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655570"/>
            <a:ext cx="7449185" cy="300926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19380" y="798195"/>
            <a:ext cx="121221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【思考与讨论】由于原子中的电子是处在原子核的引力场中(类似于地球上的万物处于地心引力场中),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电子一般总是先从内层排起，当一层充满后再填充下一层。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下表是稀有气体元素原子的电子层排布，从中你能发现什么规律?请思考并讨论下列问题。</a:t>
            </a:r>
          </a:p>
        </p:txBody>
      </p:sp>
      <p:pic>
        <p:nvPicPr>
          <p:cNvPr id="5" name="图片 4" descr="@Q75`OQYJ$L(@537SWGU%N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" y="1870710"/>
            <a:ext cx="11640185" cy="498729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30530" y="794385"/>
            <a:ext cx="67157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en-US" altLang="zh-CN" sz="3200">
                <a:solidFill>
                  <a:srgbClr val="000000"/>
                </a:solidFill>
                <a:ea typeface="黑体" panose="02010609060101010101" pitchFamily="49" charset="-122"/>
                <a:sym typeface="+mn-ea"/>
              </a:rPr>
              <a:t>【</a:t>
            </a:r>
            <a:r>
              <a:rPr lang="zh-CN" altLang="en-US" sz="3200">
                <a:solidFill>
                  <a:srgbClr val="000000"/>
                </a:solidFill>
                <a:ea typeface="黑体" panose="02010609060101010101" pitchFamily="49" charset="-122"/>
                <a:sym typeface="+mn-ea"/>
              </a:rPr>
              <a:t>小结</a:t>
            </a:r>
            <a:r>
              <a:rPr lang="en-US" altLang="zh-CN" sz="3200">
                <a:solidFill>
                  <a:srgbClr val="000000"/>
                </a:solidFill>
                <a:ea typeface="黑体" panose="02010609060101010101" pitchFamily="49" charset="-122"/>
                <a:sym typeface="+mn-ea"/>
              </a:rPr>
              <a:t>】</a:t>
            </a:r>
            <a:r>
              <a:rPr lang="zh-CN" altLang="en-US" sz="3200">
                <a:solidFill>
                  <a:srgbClr val="000000"/>
                </a:solidFill>
                <a:ea typeface="黑体" panose="02010609060101010101" pitchFamily="49" charset="-122"/>
                <a:sym typeface="+mn-ea"/>
              </a:rPr>
              <a:t>原子核外电子分层</a:t>
            </a:r>
            <a:r>
              <a:rPr lang="zh-CN" altLang="en-US" sz="3200">
                <a:solidFill>
                  <a:srgbClr val="FF3300"/>
                </a:solidFill>
                <a:ea typeface="黑体" panose="02010609060101010101" pitchFamily="49" charset="-122"/>
                <a:sym typeface="+mn-ea"/>
              </a:rPr>
              <a:t>排布规律 </a:t>
            </a:r>
            <a:r>
              <a:rPr lang="zh-CN" altLang="en-US" sz="2800">
                <a:solidFill>
                  <a:srgbClr val="FF3300"/>
                </a:solidFill>
                <a:ea typeface="黑体" panose="02010609060101010101" pitchFamily="49" charset="-122"/>
                <a:sym typeface="+mn-ea"/>
              </a:rPr>
              <a:t>  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30530" y="1381760"/>
            <a:ext cx="11602720" cy="5335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171575"/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能量最低原理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核外电子总是优先排布在</a:t>
            </a:r>
            <a:r>
              <a:rPr lang="zh-CN" altLang="en-US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能量最低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的电子层里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然后再由里往外排布在</a:t>
            </a:r>
            <a:r>
              <a:rPr lang="zh-CN" altLang="en-US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能量逐步升高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的电子层里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即按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K→L→M→N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ea typeface="Times New Roman" pitchFamily="18" charset="0"/>
                <a:sym typeface="+mn-ea"/>
              </a:rPr>
              <a:t>……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顺序排列。</a:t>
            </a:r>
            <a:endParaRPr lang="zh-CN" altLang="en-US" sz="320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defTabSz="1171575"/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电子层最多容纳的电子数</a:t>
            </a:r>
            <a:endParaRPr lang="zh-CN" altLang="en-US" sz="320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defTabSz="1171575"/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最外层电子数目最多不能超过</a:t>
            </a:r>
            <a:r>
              <a:rPr lang="en-US" altLang="zh-CN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(K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层为最外层时不能超过</a:t>
            </a:r>
            <a:r>
              <a:rPr lang="en-US" altLang="zh-CN" sz="3200" u="sng">
                <a:solidFill>
                  <a:srgbClr val="FF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defTabSz="1171575"/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次外层最多能容纳的电子数不超过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个。</a:t>
            </a:r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倒数第三层不超过</a:t>
            </a:r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32 </a:t>
            </a:r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个电子。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1171575"/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各电子层最多容纳</a:t>
            </a:r>
            <a:r>
              <a:rPr lang="en-US" altLang="zh-CN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2n</a:t>
            </a:r>
            <a:r>
              <a:rPr lang="en-US" altLang="zh-CN" sz="3200" baseline="30000">
                <a:latin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个电子。如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层最多容纳的电子数分别为</a:t>
            </a:r>
            <a:r>
              <a:rPr lang="en-US" altLang="zh-CN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zh-CN" altLang="en-US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>
                <a:latin typeface="宋体" pitchFamily="2" charset="-122"/>
                <a:cs typeface="Times New Roman" panose="02020603050405020304" pitchFamily="18" charset="0"/>
                <a:sym typeface="+mn-ea"/>
              </a:rPr>
              <a:t>32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defTabSz="1171575"/>
            <a:endParaRPr lang="zh-CN" altLang="en-US" sz="3200" baseline="3000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0" y="804545"/>
            <a:ext cx="122415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(4)请你根据所归纳的规律，用原子结构示意图表示核电荷数为1~20号元素原子的核外电子排布。</a:t>
            </a:r>
          </a:p>
        </p:txBody>
      </p:sp>
      <p:pic>
        <p:nvPicPr>
          <p:cNvPr id="5" name="图片 4" descr="]U}G(O``C4FRQ8IFQI[)~~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" y="1666875"/>
            <a:ext cx="11748135" cy="487235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58115" y="750570"/>
            <a:ext cx="115284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</a:rPr>
              <a:t>实际上，原子核外电子排布的规律，是根据原子光谱和理论分析的结果而得出的，其中也包括从元素周期表得到的启示。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3380" y="2234565"/>
            <a:ext cx="110128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171575"/>
            <a:r>
              <a:rPr lang="zh-CN" altLang="en-US" sz="3600">
                <a:solidFill>
                  <a:srgbClr val="0000FF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【评价任务二】</a:t>
            </a:r>
            <a:endParaRPr lang="zh-CN" altLang="en-US" sz="3600">
              <a:solidFill>
                <a:srgbClr val="0000FF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defTabSz="1171575"/>
            <a:r>
              <a:rPr lang="en-US" altLang="zh-CN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en-US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层上有电子时</a:t>
            </a:r>
            <a:r>
              <a:rPr lang="en-US" altLang="zh-CN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,L</a:t>
            </a:r>
            <a:r>
              <a:rPr lang="zh-CN" altLang="en-US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层上的电子是否已排满</a:t>
            </a:r>
            <a:r>
              <a:rPr lang="en-US" altLang="zh-CN" sz="36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?</a:t>
            </a:r>
            <a:r>
              <a:rPr lang="en-US" altLang="zh-CN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3380" y="3904615"/>
            <a:ext cx="108946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171575"/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由于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L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电子层能量比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M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层低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,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故电子先排满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L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层后再排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M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层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;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因此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,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当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M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层上有电子时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,L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层上一定排布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8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个电子。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P7U2GPX7{MY_XZW(UBHUF~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" y="903605"/>
            <a:ext cx="10594340" cy="2239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3510" y="3802380"/>
            <a:ext cx="1146746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171575"/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若钾原子的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M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层排布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9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个电子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,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此时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M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层就成为最外层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,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这和电子排布规律中的“最外层上排布的电子数不能超过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8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个”相矛盾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,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不符合电子排布的规律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,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即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M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层不是最外层时可排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18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个电子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,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而它作为最外层时最多只能排</a:t>
            </a:r>
            <a:r>
              <a:rPr lang="en-US" altLang="zh-CN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8</a:t>
            </a:r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个电子。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57480" y="904240"/>
            <a:ext cx="1192657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171575"/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生物体在生命存续期间保留的一种碳原子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ea typeface="Times New Roman" pitchFamily="18" charset="0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碳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-14(   )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会在其死亡后衰变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测量考古遗址中发现的遗物里碳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-14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的数量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可以推断出它的存在年代。你知道碳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-14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的“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14”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是什么含义吗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?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这种碳原子的质子数、中子数、核外电子数分别是多少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/>
          </a:p>
        </p:txBody>
      </p:sp>
      <p:graphicFrame>
        <p:nvGraphicFramePr>
          <p:cNvPr id="2386947" name="对象 2386946"/>
          <p:cNvGraphicFramePr>
            <a:graphicFrameLocks noChangeAspect="1"/>
          </p:cNvGraphicFramePr>
          <p:nvPr/>
        </p:nvGraphicFramePr>
        <p:xfrm>
          <a:off x="9016365" y="904240"/>
          <a:ext cx="505460" cy="47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2" progId="Equation.DSMT4">
                  <p:embed/>
                </p:oleObj>
              </mc:Choice>
              <mc:Fallback>
                <p:oleObj r:id="rId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16365" y="904240"/>
                        <a:ext cx="505460" cy="4775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7971" name="211xhxrj19.jpg" descr="id:2147510613;FounderC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25" y="3027363"/>
            <a:ext cx="7051675" cy="1976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41325" y="5346065"/>
            <a:ext cx="108559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171575"/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碳</a:t>
            </a:r>
            <a:r>
              <a:rPr lang="en-US" altLang="zh-CN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-14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的“</a:t>
            </a:r>
            <a:r>
              <a:rPr lang="en-US" altLang="zh-CN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14”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是指这种碳原子的质量数为</a:t>
            </a:r>
            <a:r>
              <a:rPr lang="en-US" altLang="zh-CN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14,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此碳原子的质子数为</a:t>
            </a:r>
            <a:r>
              <a:rPr lang="en-US" altLang="zh-CN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6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、中子数为</a:t>
            </a:r>
            <a:r>
              <a:rPr lang="en-US" altLang="zh-CN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8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、核外电子数为</a:t>
            </a:r>
            <a:r>
              <a:rPr lang="en-US" altLang="zh-CN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6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sym typeface="+mn-ea"/>
              </a:rPr>
              <a:t>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94615" y="1028065"/>
            <a:ext cx="1221867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某同学在画某种元素的一种单核微粒的结构示意图时，忘记在圆圈内标出其质子数，请你根据下面的提示作出自己的判断。</a:t>
            </a:r>
            <a:endParaRPr lang="zh-CN" altLang="zh-CN" sz="2800" kern="100">
              <a:solidFill>
                <a:schemeClr val="tx1"/>
              </a:solidFill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endParaRPr lang="en-US" altLang="zh-CN" sz="2800" kern="100" smtClean="0">
              <a:solidFill>
                <a:schemeClr val="tx1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 </a:t>
            </a:r>
            <a:endParaRPr lang="zh-CN" altLang="zh-CN" sz="2800" kern="100">
              <a:solidFill>
                <a:schemeClr val="tx1"/>
              </a:solidFill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该微粒是中性微粒，这种微粒的符号是</a:t>
            </a:r>
            <a:r>
              <a:rPr lang="en-US" altLang="zh-CN" sz="2800" kern="10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solidFill>
                <a:schemeClr val="tx1"/>
              </a:solidFill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该微粒对应的单质是一种能与水剧烈反应的金属，这种微粒的符号是</a:t>
            </a:r>
            <a:r>
              <a:rPr lang="en-US" altLang="zh-CN" sz="2800" kern="10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 </a:t>
            </a:r>
          </a:p>
        </p:txBody>
      </p:sp>
      <p:pic>
        <p:nvPicPr>
          <p:cNvPr id="625666" name="Picture 2" descr="W2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2341" y="2319922"/>
            <a:ext cx="1157166" cy="12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074435" y="3636035"/>
            <a:ext cx="5975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Ne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04973" y="4323986"/>
            <a:ext cx="8496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Na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4605" y="77089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171575"/>
            <a:r>
              <a:rPr lang="zh-CN" altLang="en-US" sz="2800">
                <a:solidFill>
                  <a:srgbClr val="0000FF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【评价任务三】 </a:t>
            </a:r>
            <a:r>
              <a:rPr lang="zh-CN" altLang="en-US">
                <a:solidFill>
                  <a:srgbClr val="0000FF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8905" y="4794885"/>
            <a:ext cx="1218438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该微粒带两个单位的负电荷，画出其中性原子的结构示意图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solidFill>
                <a:prstClr val="black"/>
              </a:solidFill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spc="-5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spc="-5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该微粒的还原性很弱，失去</a:t>
            </a:r>
            <a:r>
              <a:rPr lang="en-US" altLang="zh-CN" sz="2800" kern="100" spc="-5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5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个电子后变为原子，这种微粒的符号</a:t>
            </a:r>
            <a:r>
              <a:rPr lang="zh-CN" altLang="zh-CN" sz="2800" kern="100" spc="-5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spc="-5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zh-CN" altLang="zh-CN" sz="2800" kern="100" spc="-5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spc="-50">
              <a:solidFill>
                <a:prstClr val="black"/>
              </a:solidFill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625667" name="Picture 3" descr="W2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4770" y="4794885"/>
            <a:ext cx="791845" cy="8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945018" y="5644846"/>
            <a:ext cx="632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F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endParaRPr lang="zh-CN" alt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  <p:bldP spid="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225425" y="117475"/>
            <a:ext cx="11923395" cy="63239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三种元素的原子中，质子数为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A&lt;B&lt;C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，且都小于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元素的原子最外层电子数是次外层电子数的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倍；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元素的原子核外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层电子数是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层电子数的一半；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元素的原子次外层电子数比最外层电子数多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个。试推断：</a:t>
            </a:r>
            <a:endParaRPr lang="zh-CN" altLang="zh-CN" sz="2800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三种元素的元素符号：</a:t>
            </a:r>
            <a:endParaRPr lang="zh-CN" altLang="zh-CN" sz="2800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A________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B________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C________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画出三种元素的原子结构示意图：</a:t>
            </a:r>
            <a:endParaRPr lang="zh-CN" altLang="zh-CN" sz="2800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1800" kern="1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800" kern="1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B________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225286" y="3501154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3545" y="3483573"/>
            <a:ext cx="4794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Si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02708" y="3483573"/>
            <a:ext cx="53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Cl</a:t>
            </a:r>
            <a:endParaRPr lang="zh-CN" altLang="en-US" sz="2800">
              <a:solidFill>
                <a:srgbClr val="C00000"/>
              </a:solidFill>
            </a:endParaRPr>
          </a:p>
        </p:txBody>
      </p:sp>
      <p:pic>
        <p:nvPicPr>
          <p:cNvPr id="630786" name="Picture 2" descr="A2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446" y="5150086"/>
            <a:ext cx="1023437" cy="11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787" name="Picture 3" descr="A2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518" y="4851472"/>
            <a:ext cx="1213635" cy="139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788" name="Picture 4" descr="A2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306" y="4833890"/>
            <a:ext cx="1213635" cy="139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05" y="1444625"/>
            <a:ext cx="1211072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古人关于万物构成的思考：</a:t>
            </a:r>
          </a:p>
          <a:p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惠施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战国）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十个命题，主要是对自然界的分析，其中有些含有辩证的因素。他说：“至大无外，谓之大一；至小无内，谓之小一。”“大一”是说整个空间大到无所不包，不再有外部；“小一”是说物质最小的单位，小到不可再分割，不再有内部。</a:t>
            </a:r>
          </a:p>
          <a:p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古希腊哲学家德谟克利特（Democritus，约公元前460—公元前370）曾经指出，物质是由不可分割的微粒（也称为“原子”）构成的。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13890" y="5581015"/>
            <a:ext cx="66103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/>
              <a:t>原子真的是不可分割的球体吗？ </a:t>
            </a:r>
            <a:r>
              <a:rPr lang="zh-CN" altLang="zh-CN"/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0985" y="802640"/>
            <a:ext cx="7222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【学习任务一】回顾历史，掌握模型构建的学习方法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O_N0IQ0W]0PX1W$U]VI1[(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30" y="0"/>
            <a:ext cx="585597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1930" y="2035175"/>
            <a:ext cx="50546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理论研究还证明，多电子原子中，同一能层（电子层）的电子，能量也可能不同，还可以把它们分成能级，就好比能层是楼层，能级是楼梯的阶级。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8455" y="866140"/>
            <a:ext cx="523684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【思考】仔细观察图片，多电子原子中，同一电子层的电子能量是否相同？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165" y="3200400"/>
            <a:ext cx="457200" cy="457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1930" y="4324985"/>
            <a:ext cx="50546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D19FD"/>
                </a:solidFill>
                <a:effectLst/>
              </a:rPr>
              <a:t>如果你对原子结构想要进行更深入的了解，课后可查阅相关资料，了解能级与原子的构造原理。  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79100" y="124079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2"/>
      <p:bldP spid="6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~%Z8%46_[WQJIOK2EEH1O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" y="1437005"/>
            <a:ext cx="11525250" cy="5311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985" y="802640"/>
            <a:ext cx="3757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一、原子结构的发展史 </a:t>
            </a:r>
            <a:r>
              <a:rPr lang="zh-CN" altLang="en-US"/>
              <a:t>  </a:t>
            </a:r>
          </a:p>
        </p:txBody>
      </p:sp>
    </p:spTree>
  </p:cSld>
  <p:clrMapOvr>
    <a:masterClrMapping/>
  </p:clrMapOvr>
  <p:transition>
    <p:random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RE7NCFC1[I]PD@0]HNW4{W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80" y="720090"/>
            <a:ext cx="8585835" cy="61379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8375" y="1317625"/>
            <a:ext cx="736600" cy="42233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/>
              <a:t>原子结构模型的演变 </a:t>
            </a:r>
          </a:p>
        </p:txBody>
      </p:sp>
    </p:spTree>
  </p:cSld>
  <p:clrMapOvr>
    <a:masterClrMapping/>
  </p:clrMapOvr>
  <p:transition>
    <p:random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78130" y="937260"/>
            <a:ext cx="112014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【思考】请从上述史料中总结出科学探究的一般过程。 </a:t>
            </a:r>
          </a:p>
        </p:txBody>
      </p:sp>
      <p:pic>
        <p:nvPicPr>
          <p:cNvPr id="5" name="图片 4" descr="31P[V_OOWYCE_2JA(QC(V$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" y="2517140"/>
            <a:ext cx="11043920" cy="18567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0895" y="4845685"/>
            <a:ext cx="50057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/>
              <a:t>如此不断循环！ 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24486" name="图片 23244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" y="1377950"/>
            <a:ext cx="9642475" cy="250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4615" y="794385"/>
            <a:ext cx="26327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171575"/>
            <a:r>
              <a:rPr lang="zh-CN" altLang="en-US" sz="3200">
                <a:solidFill>
                  <a:srgbClr val="FF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二、原子结构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615" y="4265930"/>
            <a:ext cx="12101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171575"/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(2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）质量数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质子和中子的相对质量都近似为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1,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忽略电子的质量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将原子核内所有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质子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中子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的相对质量取近似整数值相加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所得的数值叫做质量数。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1576070" y="5766435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1171575"/>
            <a:r>
              <a:rPr lang="en-US" altLang="zh-CN">
                <a:solidFill>
                  <a:srgbClr val="0D19FD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66390" y="5400675"/>
            <a:ext cx="61137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>
                <a:solidFill>
                  <a:srgbClr val="0D19FD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质量数</a:t>
            </a:r>
            <a:r>
              <a:rPr lang="en-US" altLang="zh-CN" sz="3200">
                <a:solidFill>
                  <a:srgbClr val="0D19FD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(A)=</a:t>
            </a:r>
            <a:r>
              <a:rPr lang="zh-CN" altLang="en-US" sz="3200">
                <a:solidFill>
                  <a:srgbClr val="0D19FD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质子数</a:t>
            </a:r>
            <a:r>
              <a:rPr lang="en-US" altLang="zh-CN" sz="3200">
                <a:solidFill>
                  <a:srgbClr val="0D19FD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(Z)+</a:t>
            </a:r>
            <a:r>
              <a:rPr lang="zh-CN" altLang="en-US" sz="3200">
                <a:solidFill>
                  <a:srgbClr val="0D19FD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中子数</a:t>
            </a:r>
            <a:r>
              <a:rPr lang="en-US" altLang="zh-CN" sz="3200">
                <a:solidFill>
                  <a:srgbClr val="0D19FD"/>
                </a:solidFill>
                <a:latin typeface="宋体" pitchFamily="2" charset="-122"/>
                <a:cs typeface="Times New Roman" panose="02020603050405020304" pitchFamily="18" charset="0"/>
                <a:sym typeface="+mn-ea"/>
              </a:rPr>
              <a:t>(N)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415980" y="1862985"/>
            <a:ext cx="11409887" cy="33229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原子呈电中性是因为中子不带电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质子数和中子数决定原子的质量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原子的质量数就是原子的相对原子质量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微粒中的质子数与核外电子数一定相等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某种氯原子的中子数是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，则其质量数是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35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，核外电子数是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17(</a:t>
            </a:r>
            <a:r>
              <a:rPr lang="zh-CN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6040138" y="1960258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36496" y="2588889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20058" y="3235100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21799" y="3869022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56588" y="4508449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5925" y="909955"/>
            <a:ext cx="375793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【评价任务一】</a:t>
            </a:r>
          </a:p>
          <a:p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判断下列说法是否正确</a:t>
            </a:r>
            <a:r>
              <a:rPr lang="zh-CN" altLang="zh-CN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1"/>
      <p:bldP spid="20" grpId="2"/>
      <p:bldP spid="12" grpId="3"/>
      <p:bldP spid="15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07" name="Group 11"/>
          <p:cNvGrpSpPr/>
          <p:nvPr/>
        </p:nvGrpSpPr>
        <p:grpSpPr>
          <a:xfrm>
            <a:off x="7851775" y="872808"/>
            <a:ext cx="3711575" cy="3302000"/>
            <a:chOff x="3120" y="768"/>
            <a:chExt cx="2200" cy="1998"/>
          </a:xfrm>
        </p:grpSpPr>
        <p:pic>
          <p:nvPicPr>
            <p:cNvPr id="67591" name="Picture 5" descr="原子组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0" y="768"/>
              <a:ext cx="2200" cy="19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592" name="Text Box 10"/>
            <p:cNvSpPr txBox="1"/>
            <p:nvPr/>
          </p:nvSpPr>
          <p:spPr>
            <a:xfrm>
              <a:off x="4304" y="1120"/>
              <a:ext cx="144" cy="365"/>
            </a:xfrm>
            <a:prstGeom prst="rect">
              <a:avLst/>
            </a:prstGeom>
            <a:solidFill>
              <a:srgbClr val="000048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</a:pPr>
              <a:endParaRPr lang="zh-CN" altLang="zh-CN" sz="32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170" y="2083435"/>
            <a:ext cx="73901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  <a:buFontTx/>
            </a:pPr>
            <a:r>
              <a:rPr lang="en-US" altLang="zh-CN" sz="3200">
                <a:solidFill>
                  <a:srgbClr val="0000FF"/>
                </a:solidFill>
                <a:latin typeface="宋体" pitchFamily="2" charset="-122"/>
                <a:sym typeface="+mn-ea"/>
              </a:rPr>
              <a:t>※</a:t>
            </a:r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高速运动</a:t>
            </a:r>
            <a:r>
              <a:rPr lang="zh-CN" altLang="en-US" sz="3200">
                <a:ea typeface="黑体" panose="02010609060101010101" pitchFamily="49" charset="-122"/>
                <a:sym typeface="+mn-ea"/>
              </a:rPr>
              <a:t>，接近光速；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Tx/>
            </a:pPr>
            <a:r>
              <a:rPr lang="en-US" altLang="zh-CN" sz="3200">
                <a:solidFill>
                  <a:srgbClr val="0000FF"/>
                </a:solidFill>
                <a:latin typeface="宋体" pitchFamily="2" charset="-122"/>
                <a:sym typeface="+mn-ea"/>
              </a:rPr>
              <a:t>※</a:t>
            </a:r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没有确定的轨迹</a:t>
            </a:r>
            <a:r>
              <a:rPr lang="zh-CN" altLang="en-US" sz="3200">
                <a:ea typeface="黑体" panose="02010609060101010101" pitchFamily="49" charset="-122"/>
                <a:sym typeface="+mn-ea"/>
              </a:rPr>
              <a:t>，不能同时准确地测定电子在某一时刻所处的位置和运动速度，也不能描绘出它的运动轨迹。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60985" y="4451350"/>
            <a:ext cx="50825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  <a:buFontTx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如何描述核外电子的运动？ </a:t>
            </a: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0170" y="5180330"/>
            <a:ext cx="11744325" cy="1149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15000"/>
              </a:spcBef>
              <a:buFontTx/>
            </a:pPr>
            <a:r>
              <a:rPr lang="en-US" altLang="zh-CN" sz="3200">
                <a:solidFill>
                  <a:srgbClr val="0000FF"/>
                </a:solidFill>
                <a:latin typeface="宋体" pitchFamily="2" charset="-122"/>
                <a:sym typeface="+mn-ea"/>
              </a:rPr>
              <a:t>※</a:t>
            </a:r>
            <a:r>
              <a:rPr lang="zh-CN" altLang="en-US" sz="3200">
                <a:ea typeface="黑体" panose="02010609060101010101" pitchFamily="49" charset="-122"/>
                <a:sym typeface="+mn-ea"/>
              </a:rPr>
              <a:t>只能用</a:t>
            </a:r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统计</a:t>
            </a:r>
            <a:r>
              <a:rPr lang="zh-CN" altLang="en-US" sz="3200">
                <a:ea typeface="黑体" panose="02010609060101010101" pitchFamily="49" charset="-122"/>
                <a:sym typeface="+mn-ea"/>
              </a:rPr>
              <a:t>的观点指出它在原子核外空间某处</a:t>
            </a:r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出现机会</a:t>
            </a:r>
            <a:r>
              <a:rPr lang="zh-CN" altLang="en-US" sz="3200">
                <a:ea typeface="黑体" panose="02010609060101010101" pitchFamily="49" charset="-122"/>
                <a:sym typeface="+mn-ea"/>
              </a:rPr>
              <a:t>的多少。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15000"/>
              </a:spcBef>
              <a:buFontTx/>
            </a:pPr>
            <a:r>
              <a:rPr lang="en-US" altLang="zh-CN" sz="3200">
                <a:solidFill>
                  <a:srgbClr val="0000FF"/>
                </a:solidFill>
                <a:latin typeface="宋体" pitchFamily="2" charset="-122"/>
                <a:sym typeface="+mn-ea"/>
              </a:rPr>
              <a:t>※</a:t>
            </a:r>
            <a:r>
              <a:rPr lang="zh-CN" altLang="en-US" sz="3200">
                <a:ea typeface="黑体" panose="02010609060101010101" pitchFamily="49" charset="-122"/>
                <a:sym typeface="+mn-ea"/>
              </a:rPr>
              <a:t>用“</a:t>
            </a:r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  <a:sym typeface="+mn-ea"/>
              </a:rPr>
              <a:t>电子云</a:t>
            </a:r>
            <a:r>
              <a:rPr lang="zh-CN" altLang="en-US" sz="3200">
                <a:ea typeface="黑体" panose="02010609060101010101" pitchFamily="49" charset="-122"/>
                <a:sym typeface="+mn-ea"/>
              </a:rPr>
              <a:t>”形象地描述核外电子的运动。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8255" y="1332865"/>
            <a:ext cx="71240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FontTx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【思考】原子核外电子是如何运动的？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52070" y="677545"/>
            <a:ext cx="7532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【学习任务二】理论探究，掌握原子结构 </a:t>
            </a:r>
            <a:r>
              <a:rPr lang="zh-CN" altLang="en-US"/>
              <a:t> 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8610" name="Picture 4" descr="L2$0C$BHN`~)3BBR4B}[NT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5" y="0"/>
            <a:ext cx="11343005" cy="3808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0%LO2FJVT{NSS(UY5{(O7)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85" y="3703955"/>
            <a:ext cx="11342370" cy="307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新思路课件制作QQ：752179280">
  <a:themeElements>
    <a:clrScheme name="">
      <a:dk1>
        <a:srgbClr val="000000"/>
      </a:dk1>
      <a:lt1>
        <a:srgbClr val="FFFFFF"/>
      </a:lt1>
      <a:dk2>
        <a:srgbClr val="FF99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000000"/>
      </a:accent4>
      <a:accent5>
        <a:srgbClr val="AFD6B8"/>
      </a:accent5>
      <a:accent6>
        <a:srgbClr val="1291D1"/>
      </a:accent6>
      <a:hlink>
        <a:srgbClr val="7F70D8"/>
      </a:hlink>
      <a:folHlink>
        <a:srgbClr val="A1A18B"/>
      </a:folHlink>
    </a:clrScheme>
    <a:fontScheme name="">
      <a:majorFont>
        <a:latin typeface="方正小标宋简体"/>
        <a:ea typeface="方正小标宋简体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33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2A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CC242"/>
        </a:accent1>
        <a:accent2>
          <a:srgbClr val="388FDE"/>
        </a:accent2>
        <a:accent3>
          <a:srgbClr val="FFFFFF"/>
        </a:accent3>
        <a:accent4>
          <a:srgbClr val="282917"/>
        </a:accent4>
        <a:accent5>
          <a:srgbClr val="EADDB0"/>
        </a:accent5>
        <a:accent6>
          <a:srgbClr val="3180C7"/>
        </a:accent6>
        <a:hlink>
          <a:srgbClr val="57BB7D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68B3D8"/>
        </a:accent1>
        <a:accent2>
          <a:srgbClr val="EC8D4C"/>
        </a:accent2>
        <a:accent3>
          <a:srgbClr val="FFFFFF"/>
        </a:accent3>
        <a:accent4>
          <a:srgbClr val="000000"/>
        </a:accent4>
        <a:accent5>
          <a:srgbClr val="B9D5E8"/>
        </a:accent5>
        <a:accent6>
          <a:srgbClr val="D37E43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76</Paragraphs>
  <Slides>20</Slides>
  <Notes>1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1">
      <vt:lpstr>新思路课件制作QQ：752179280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0</LinksUpToDate>
  <SharedDoc>0</SharedDoc>
  <HyperlinksChanged>0</HyperlinksChanged>
  <Application>Aspose.Slides for Java</Application>
  <AppVersion>17.0600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2020-10-28T16:22:43.075</cp:lastPrinted>
  <dcterms:created xsi:type="dcterms:W3CDTF">2020-10-28T16:22:43Z</dcterms:created>
  <dcterms:modified xsi:type="dcterms:W3CDTF">2020-10-28T08:22:44Z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