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handoutMasterIdLst>
    <p:handoutMasterId r:id="rId41"/>
  </p:handoutMasterIdLst>
  <p:sldIdLst>
    <p:sldId id="256" r:id="rId3"/>
    <p:sldId id="257" r:id="rId5"/>
    <p:sldId id="334" r:id="rId6"/>
    <p:sldId id="470" r:id="rId7"/>
    <p:sldId id="335" r:id="rId8"/>
    <p:sldId id="404" r:id="rId9"/>
    <p:sldId id="471" r:id="rId10"/>
    <p:sldId id="473" r:id="rId11"/>
    <p:sldId id="474" r:id="rId12"/>
    <p:sldId id="465" r:id="rId13"/>
    <p:sldId id="476" r:id="rId14"/>
    <p:sldId id="483" r:id="rId15"/>
    <p:sldId id="484" r:id="rId16"/>
    <p:sldId id="509" r:id="rId17"/>
    <p:sldId id="510" r:id="rId18"/>
    <p:sldId id="511" r:id="rId19"/>
    <p:sldId id="512" r:id="rId20"/>
    <p:sldId id="513" r:id="rId21"/>
    <p:sldId id="514" r:id="rId22"/>
    <p:sldId id="422" r:id="rId23"/>
    <p:sldId id="424" r:id="rId24"/>
    <p:sldId id="425" r:id="rId25"/>
    <p:sldId id="477" r:id="rId26"/>
    <p:sldId id="479" r:id="rId27"/>
    <p:sldId id="480" r:id="rId28"/>
    <p:sldId id="481" r:id="rId29"/>
    <p:sldId id="515" r:id="rId30"/>
    <p:sldId id="485" r:id="rId31"/>
    <p:sldId id="434" r:id="rId32"/>
    <p:sldId id="466" r:id="rId33"/>
    <p:sldId id="385" r:id="rId34"/>
    <p:sldId id="516" r:id="rId35"/>
    <p:sldId id="430" r:id="rId36"/>
    <p:sldId id="464" r:id="rId37"/>
    <p:sldId id="517" r:id="rId38"/>
    <p:sldId id="518" r:id="rId39"/>
    <p:sldId id="463" r:id="rId40"/>
  </p:sldIdLst>
  <p:sldSz cx="12192000" cy="6858000"/>
  <p:notesSz cx="6858000" cy="9144000"/>
  <p:embeddedFontLst>
    <p:embeddedFont>
      <p:font typeface="黑体" panose="02010609060101010101" charset="-122"/>
      <p:regular r:id="rId46"/>
    </p:embeddedFont>
    <p:embeddedFont>
      <p:font typeface="Calibri" panose="020F0502020204030204" pitchFamily="34" charset="0"/>
      <p:regular r:id="rId47"/>
      <p:bold r:id="rId48"/>
      <p:italic r:id="rId49"/>
      <p:boldItalic r:id="rId50"/>
    </p:embeddedFont>
    <p:embeddedFont>
      <p:font typeface="Cambria Math" panose="02040503050406030204"/>
      <p:regular r:id="rId51"/>
    </p:embeddedFont>
    <p:embeddedFont>
      <p:font typeface="楷体" panose="02010609060101010101" pitchFamily="49" charset="-122"/>
      <p:regular r:id="rId52"/>
    </p:embeddedFont>
    <p:embeddedFont>
      <p:font typeface="微软雅黑" panose="020B0503020204020204" charset="-122"/>
      <p:regular r:id="rId53"/>
    </p:embeddedFont>
  </p:embeddedFontLst>
  <p:custDataLst>
    <p:tags r:id="rId5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4" userDrawn="1">
          <p15:clr>
            <a:srgbClr val="A4A3A4"/>
          </p15:clr>
        </p15:guide>
        <p15:guide id="3" pos="496" userDrawn="1">
          <p15:clr>
            <a:srgbClr val="A4A3A4"/>
          </p15:clr>
        </p15:guide>
        <p15:guide id="4" pos="7202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  <p15:guide id="6" pos="438" userDrawn="1">
          <p15:clr>
            <a:srgbClr val="A4A3A4"/>
          </p15:clr>
        </p15:guide>
        <p15:guide id="7" pos="7242" userDrawn="1">
          <p15:clr>
            <a:srgbClr val="A4A3A4"/>
          </p15:clr>
        </p15:guide>
        <p15:guide id="8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xj" initials="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DFF"/>
    <a:srgbClr val="21A5D3"/>
    <a:srgbClr val="66CCFF"/>
    <a:srgbClr val="33CCFF"/>
    <a:srgbClr val="F4BE96"/>
    <a:srgbClr val="BEE2EC"/>
    <a:srgbClr val="FF6699"/>
    <a:srgbClr val="FF5050"/>
    <a:srgbClr val="CCECFF"/>
    <a:srgbClr val="C9E8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37" autoAdjust="0"/>
    <p:restoredTop sz="98946"/>
  </p:normalViewPr>
  <p:slideViewPr>
    <p:cSldViewPr showGuides="1">
      <p:cViewPr>
        <p:scale>
          <a:sx n="66" d="100"/>
          <a:sy n="66" d="100"/>
        </p:scale>
        <p:origin x="-738" y="-834"/>
      </p:cViewPr>
      <p:guideLst>
        <p:guide orient="horz" pos="794"/>
        <p:guide pos="496"/>
        <p:guide pos="7202"/>
        <p:guide orient="horz" pos="2160"/>
        <p:guide pos="438"/>
        <p:guide pos="7242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4" Type="http://schemas.openxmlformats.org/officeDocument/2006/relationships/tags" Target="tags/tag46.xml"/><Relationship Id="rId53" Type="http://schemas.openxmlformats.org/officeDocument/2006/relationships/font" Target="fonts/font8.fntdata"/><Relationship Id="rId52" Type="http://schemas.openxmlformats.org/officeDocument/2006/relationships/font" Target="fonts/font7.fntdata"/><Relationship Id="rId51" Type="http://schemas.openxmlformats.org/officeDocument/2006/relationships/font" Target="fonts/font6.fntdata"/><Relationship Id="rId50" Type="http://schemas.openxmlformats.org/officeDocument/2006/relationships/font" Target="fonts/font5.fntdata"/><Relationship Id="rId5" Type="http://schemas.openxmlformats.org/officeDocument/2006/relationships/slide" Target="slides/slide2.xml"/><Relationship Id="rId49" Type="http://schemas.openxmlformats.org/officeDocument/2006/relationships/font" Target="fonts/font4.fntdata"/><Relationship Id="rId48" Type="http://schemas.openxmlformats.org/officeDocument/2006/relationships/font" Target="fonts/font3.fntdata"/><Relationship Id="rId47" Type="http://schemas.openxmlformats.org/officeDocument/2006/relationships/font" Target="fonts/font2.fntdata"/><Relationship Id="rId46" Type="http://schemas.openxmlformats.org/officeDocument/2006/relationships/font" Target="fonts/font1.fntdata"/><Relationship Id="rId45" Type="http://schemas.openxmlformats.org/officeDocument/2006/relationships/commentAuthors" Target="commentAuthors.xml"/><Relationship Id="rId44" Type="http://schemas.openxmlformats.org/officeDocument/2006/relationships/tableStyles" Target="tableStyles.xml"/><Relationship Id="rId43" Type="http://schemas.openxmlformats.org/officeDocument/2006/relationships/viewProps" Target="viewProps.xml"/><Relationship Id="rId42" Type="http://schemas.openxmlformats.org/officeDocument/2006/relationships/presProps" Target="presProps.xml"/><Relationship Id="rId41" Type="http://schemas.openxmlformats.org/officeDocument/2006/relationships/handoutMaster" Target="handoutMasters/handoutMaster1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E8487A0-28CE-45ED-9353-FA7AC7026AD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F95CA96-DD03-41C9-8A34-7F555AA2223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0700" y="685800"/>
            <a:ext cx="6096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4" Type="http://schemas.openxmlformats.org/officeDocument/2006/relationships/theme" Target="../theme/theme1.xml"/><Relationship Id="rId43" Type="http://schemas.openxmlformats.org/officeDocument/2006/relationships/tags" Target="../tags/tag6.xml"/><Relationship Id="rId42" Type="http://schemas.openxmlformats.org/officeDocument/2006/relationships/tags" Target="../tags/tag5.xml"/><Relationship Id="rId41" Type="http://schemas.openxmlformats.org/officeDocument/2006/relationships/tags" Target="../tags/tag4.xml"/><Relationship Id="rId40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39" Type="http://schemas.openxmlformats.org/officeDocument/2006/relationships/tags" Target="../tags/tag2.xml"/><Relationship Id="rId38" Type="http://schemas.openxmlformats.org/officeDocument/2006/relationships/tags" Target="../tags/tag1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8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9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40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41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42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4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5.xml"/><Relationship Id="rId8" Type="http://schemas.openxmlformats.org/officeDocument/2006/relationships/tags" Target="../tags/tag14.xml"/><Relationship Id="rId7" Type="http://schemas.openxmlformats.org/officeDocument/2006/relationships/tags" Target="../tags/tag13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7" Type="http://schemas.openxmlformats.org/officeDocument/2006/relationships/notesSlide" Target="../notesSlides/notesSlide1.xml"/><Relationship Id="rId16" Type="http://schemas.openxmlformats.org/officeDocument/2006/relationships/slideLayout" Target="../slideLayouts/slideLayout1.xml"/><Relationship Id="rId15" Type="http://schemas.openxmlformats.org/officeDocument/2006/relationships/tags" Target="../tags/tag21.xml"/><Relationship Id="rId14" Type="http://schemas.openxmlformats.org/officeDocument/2006/relationships/tags" Target="../tags/tag20.xml"/><Relationship Id="rId13" Type="http://schemas.openxmlformats.org/officeDocument/2006/relationships/tags" Target="../tags/tag19.xml"/><Relationship Id="rId12" Type="http://schemas.openxmlformats.org/officeDocument/2006/relationships/tags" Target="../tags/tag18.xml"/><Relationship Id="rId11" Type="http://schemas.openxmlformats.org/officeDocument/2006/relationships/tags" Target="../tags/tag17.xml"/><Relationship Id="rId10" Type="http://schemas.openxmlformats.org/officeDocument/2006/relationships/tags" Target="../tags/tag16.xml"/><Relationship Id="rId1" Type="http://schemas.openxmlformats.org/officeDocument/2006/relationships/tags" Target="../tags/tag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27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tags" Target="../tags/tag30.xml"/><Relationship Id="rId2" Type="http://schemas.openxmlformats.org/officeDocument/2006/relationships/image" Target="../media/image15.png"/><Relationship Id="rId1" Type="http://schemas.openxmlformats.org/officeDocument/2006/relationships/tags" Target="../tags/tag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tags" Target="../tags/tag32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.vml"/><Relationship Id="rId8" Type="http://schemas.openxmlformats.org/officeDocument/2006/relationships/slideLayout" Target="../slideLayouts/slideLayout30.xml"/><Relationship Id="rId7" Type="http://schemas.openxmlformats.org/officeDocument/2006/relationships/image" Target="../media/image18.wmf"/><Relationship Id="rId6" Type="http://schemas.openxmlformats.org/officeDocument/2006/relationships/oleObject" Target="../embeddings/oleObject1.bin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2.xml"/><Relationship Id="rId1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3.xml"/><Relationship Id="rId3" Type="http://schemas.openxmlformats.org/officeDocument/2006/relationships/tags" Target="../tags/tag39.xml"/><Relationship Id="rId2" Type="http://schemas.openxmlformats.org/officeDocument/2006/relationships/image" Target="../media/image15.png"/><Relationship Id="rId1" Type="http://schemas.openxmlformats.org/officeDocument/2006/relationships/tags" Target="../tags/tag38.xml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4.xml"/><Relationship Id="rId3" Type="http://schemas.openxmlformats.org/officeDocument/2006/relationships/image" Target="../media/image20.png"/><Relationship Id="rId2" Type="http://schemas.openxmlformats.org/officeDocument/2006/relationships/tags" Target="../tags/tag41.xml"/><Relationship Id="rId1" Type="http://schemas.openxmlformats.org/officeDocument/2006/relationships/tags" Target="../tags/tag40.xml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5.xml"/><Relationship Id="rId3" Type="http://schemas.openxmlformats.org/officeDocument/2006/relationships/image" Target="../media/image21.png"/><Relationship Id="rId2" Type="http://schemas.openxmlformats.org/officeDocument/2006/relationships/tags" Target="../tags/tag43.xml"/><Relationship Id="rId1" Type="http://schemas.openxmlformats.org/officeDocument/2006/relationships/tags" Target="../tags/tag42.xml"/></Relationships>
</file>

<file path=ppt/slides/_rels/slide3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6.xml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tags" Target="../tags/tag45.xml"/><Relationship Id="rId1" Type="http://schemas.openxmlformats.org/officeDocument/2006/relationships/tags" Target="../tags/tag4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文本框 6"/>
          <p:cNvSpPr txBox="1"/>
          <p:nvPr/>
        </p:nvSpPr>
        <p:spPr>
          <a:xfrm>
            <a:off x="3337721" y="1988840"/>
            <a:ext cx="5448928" cy="2308324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8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</a:t>
            </a:r>
            <a:r>
              <a:rPr lang="en-US" altLang="zh-CN" sz="48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4</a:t>
            </a:r>
            <a:r>
              <a:rPr lang="zh-CN" altLang="en-US" sz="48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章  相似三角形</a:t>
            </a:r>
            <a:endParaRPr lang="en-US" altLang="zh-CN" sz="48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48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4.7  </a:t>
            </a:r>
            <a:r>
              <a:rPr lang="zh-CN" altLang="en-US" sz="48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图形的位似</a:t>
            </a:r>
            <a:endParaRPr lang="zh-CN" altLang="en-US" sz="48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975360" y="5337175"/>
            <a:ext cx="10353040" cy="1031240"/>
            <a:chOff x="1471" y="7057"/>
            <a:chExt cx="16304" cy="1624"/>
          </a:xfrm>
        </p:grpSpPr>
        <p:grpSp>
          <p:nvGrpSpPr>
            <p:cNvPr id="33" name="组合 32"/>
            <p:cNvGrpSpPr/>
            <p:nvPr/>
          </p:nvGrpSpPr>
          <p:grpSpPr>
            <a:xfrm>
              <a:off x="1471" y="7057"/>
              <a:ext cx="2812" cy="1625"/>
              <a:chOff x="4859" y="9033"/>
              <a:chExt cx="2812" cy="1625"/>
            </a:xfrm>
          </p:grpSpPr>
          <p:sp>
            <p:nvSpPr>
              <p:cNvPr id="67" name="任意多边形 66"/>
              <p:cNvSpPr/>
              <p:nvPr>
                <p:custDataLst>
                  <p:tags r:id="rId1"/>
                </p:custDataLst>
              </p:nvPr>
            </p:nvSpPr>
            <p:spPr>
              <a:xfrm>
                <a:off x="4859" y="9056"/>
                <a:ext cx="2812" cy="1602"/>
              </a:xfrm>
              <a:custGeom>
                <a:avLst/>
                <a:gdLst>
                  <a:gd name="idx" fmla="cos wd2 2700000"/>
                  <a:gd name="idy" fmla="sin hd2 2700000"/>
                  <a:gd name="il" fmla="+- hc 0 idx"/>
                  <a:gd name="ir" fmla="+- hc idx 0"/>
                  <a:gd name="it" fmla="+- vc 0 idy"/>
                  <a:gd name="ib" fmla="+- vc idy 0"/>
                </a:gdLst>
                <a:ahLst/>
                <a:cxnLst>
                  <a:cxn ang="3">
                    <a:pos x="hc" y="t"/>
                  </a:cxn>
                  <a:cxn ang="3">
                    <a:pos x="il" y="it"/>
                  </a:cxn>
                  <a:cxn ang="cd2">
                    <a:pos x="l" y="vc"/>
                  </a:cxn>
                  <a:cxn ang="cd4">
                    <a:pos x="il" y="ib"/>
                  </a:cxn>
                  <a:cxn ang="cd4">
                    <a:pos x="hc" y="b"/>
                  </a:cxn>
                  <a:cxn ang="cd4">
                    <a:pos x="ir" y="ib"/>
                  </a:cxn>
                  <a:cxn ang="0">
                    <a:pos x="r" y="vc"/>
                  </a:cxn>
                  <a:cxn ang="3">
                    <a:pos x="ir" y="it"/>
                  </a:cxn>
                </a:cxnLst>
                <a:rect l="l" t="t" r="r" b="b"/>
                <a:pathLst>
                  <a:path w="3341" h="1744">
                    <a:moveTo>
                      <a:pt x="0" y="392"/>
                    </a:moveTo>
                    <a:cubicBezTo>
                      <a:pt x="-7" y="172"/>
                      <a:pt x="195" y="-5"/>
                      <a:pt x="392" y="0"/>
                    </a:cubicBezTo>
                    <a:cubicBezTo>
                      <a:pt x="575" y="-9"/>
                      <a:pt x="737" y="146"/>
                      <a:pt x="770" y="289"/>
                    </a:cubicBezTo>
                    <a:lnTo>
                      <a:pt x="3098" y="289"/>
                    </a:lnTo>
                    <a:cubicBezTo>
                      <a:pt x="3235" y="285"/>
                      <a:pt x="3344" y="409"/>
                      <a:pt x="3341" y="532"/>
                    </a:cubicBezTo>
                    <a:lnTo>
                      <a:pt x="3341" y="1501"/>
                    </a:lnTo>
                    <a:cubicBezTo>
                      <a:pt x="3345" y="1638"/>
                      <a:pt x="3221" y="1747"/>
                      <a:pt x="3098" y="1744"/>
                    </a:cubicBezTo>
                    <a:lnTo>
                      <a:pt x="243" y="1744"/>
                    </a:lnTo>
                    <a:cubicBezTo>
                      <a:pt x="106" y="1748"/>
                      <a:pt x="-3" y="1624"/>
                      <a:pt x="0" y="1501"/>
                    </a:cubicBezTo>
                    <a:lnTo>
                      <a:pt x="0" y="532"/>
                    </a:lnTo>
                    <a:cubicBezTo>
                      <a:pt x="-1" y="511"/>
                      <a:pt x="5" y="479"/>
                      <a:pt x="8" y="470"/>
                    </a:cubicBezTo>
                    <a:cubicBezTo>
                      <a:pt x="3" y="450"/>
                      <a:pt x="-1" y="402"/>
                      <a:pt x="0" y="392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rgbClr val="4A8BDA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b="1"/>
              </a:p>
            </p:txBody>
          </p:sp>
          <p:sp>
            <p:nvSpPr>
              <p:cNvPr id="68" name="文本框 13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4922" y="9033"/>
                <a:ext cx="2678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>
                    <a:latin typeface="黑体" panose="02010609060101010101" charset="-122"/>
                    <a:ea typeface="黑体" panose="02010609060101010101" charset="-122"/>
                  </a:rPr>
                  <a:t>1</a:t>
                </a:r>
                <a:endParaRPr lang="en-US" altLang="zh-CN" sz="2400" b="1"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  <p:sp>
            <p:nvSpPr>
              <p:cNvPr id="69" name="文本框 14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4924" y="9656"/>
                <a:ext cx="2678" cy="7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b="1" dirty="0">
                    <a:latin typeface="黑体" panose="02010609060101010101" charset="-122"/>
                    <a:ea typeface="黑体" panose="02010609060101010101" charset="-122"/>
                  </a:rPr>
                  <a:t>学习目标</a:t>
                </a:r>
                <a:endParaRPr lang="zh-CN" altLang="en-US" sz="2400" b="1" dirty="0"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4844" y="7057"/>
              <a:ext cx="2812" cy="1625"/>
              <a:chOff x="4859" y="9033"/>
              <a:chExt cx="2812" cy="1625"/>
            </a:xfrm>
          </p:grpSpPr>
          <p:sp>
            <p:nvSpPr>
              <p:cNvPr id="64" name="任意多边形 63"/>
              <p:cNvSpPr/>
              <p:nvPr>
                <p:custDataLst>
                  <p:tags r:id="rId4"/>
                </p:custDataLst>
              </p:nvPr>
            </p:nvSpPr>
            <p:spPr>
              <a:xfrm>
                <a:off x="4859" y="9056"/>
                <a:ext cx="2812" cy="1602"/>
              </a:xfrm>
              <a:custGeom>
                <a:avLst/>
                <a:gdLst>
                  <a:gd name="idx" fmla="cos wd2 2700000"/>
                  <a:gd name="idy" fmla="sin hd2 2700000"/>
                  <a:gd name="il" fmla="+- hc 0 idx"/>
                  <a:gd name="ir" fmla="+- hc idx 0"/>
                  <a:gd name="it" fmla="+- vc 0 idy"/>
                  <a:gd name="ib" fmla="+- vc idy 0"/>
                </a:gdLst>
                <a:ahLst/>
                <a:cxnLst>
                  <a:cxn ang="3">
                    <a:pos x="hc" y="t"/>
                  </a:cxn>
                  <a:cxn ang="3">
                    <a:pos x="il" y="it"/>
                  </a:cxn>
                  <a:cxn ang="cd2">
                    <a:pos x="l" y="vc"/>
                  </a:cxn>
                  <a:cxn ang="cd4">
                    <a:pos x="il" y="ib"/>
                  </a:cxn>
                  <a:cxn ang="cd4">
                    <a:pos x="hc" y="b"/>
                  </a:cxn>
                  <a:cxn ang="cd4">
                    <a:pos x="ir" y="ib"/>
                  </a:cxn>
                  <a:cxn ang="0">
                    <a:pos x="r" y="vc"/>
                  </a:cxn>
                  <a:cxn ang="3">
                    <a:pos x="ir" y="it"/>
                  </a:cxn>
                </a:cxnLst>
                <a:rect l="l" t="t" r="r" b="b"/>
                <a:pathLst>
                  <a:path w="3341" h="1744">
                    <a:moveTo>
                      <a:pt x="0" y="392"/>
                    </a:moveTo>
                    <a:cubicBezTo>
                      <a:pt x="-7" y="172"/>
                      <a:pt x="195" y="-5"/>
                      <a:pt x="392" y="0"/>
                    </a:cubicBezTo>
                    <a:cubicBezTo>
                      <a:pt x="575" y="-9"/>
                      <a:pt x="737" y="146"/>
                      <a:pt x="770" y="289"/>
                    </a:cubicBezTo>
                    <a:lnTo>
                      <a:pt x="3098" y="289"/>
                    </a:lnTo>
                    <a:cubicBezTo>
                      <a:pt x="3235" y="285"/>
                      <a:pt x="3344" y="409"/>
                      <a:pt x="3341" y="532"/>
                    </a:cubicBezTo>
                    <a:lnTo>
                      <a:pt x="3341" y="1501"/>
                    </a:lnTo>
                    <a:cubicBezTo>
                      <a:pt x="3345" y="1638"/>
                      <a:pt x="3221" y="1747"/>
                      <a:pt x="3098" y="1744"/>
                    </a:cubicBezTo>
                    <a:lnTo>
                      <a:pt x="243" y="1744"/>
                    </a:lnTo>
                    <a:cubicBezTo>
                      <a:pt x="106" y="1748"/>
                      <a:pt x="-3" y="1624"/>
                      <a:pt x="0" y="1501"/>
                    </a:cubicBezTo>
                    <a:lnTo>
                      <a:pt x="0" y="532"/>
                    </a:lnTo>
                    <a:cubicBezTo>
                      <a:pt x="-1" y="511"/>
                      <a:pt x="5" y="479"/>
                      <a:pt x="8" y="470"/>
                    </a:cubicBezTo>
                    <a:cubicBezTo>
                      <a:pt x="3" y="450"/>
                      <a:pt x="-1" y="402"/>
                      <a:pt x="0" y="392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rgbClr val="4A8BDA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b="1"/>
              </a:p>
            </p:txBody>
          </p:sp>
          <p:sp>
            <p:nvSpPr>
              <p:cNvPr id="65" name="文本框 36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4922" y="9033"/>
                <a:ext cx="2678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>
                    <a:latin typeface="黑体" panose="02010609060101010101" charset="-122"/>
                    <a:ea typeface="黑体" panose="02010609060101010101" charset="-122"/>
                  </a:rPr>
                  <a:t>2</a:t>
                </a:r>
                <a:endParaRPr lang="en-US" altLang="zh-CN" sz="2400" b="1"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  <p:sp>
            <p:nvSpPr>
              <p:cNvPr id="66" name="文本框 37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4924" y="9656"/>
                <a:ext cx="2678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b="1" dirty="0">
                    <a:latin typeface="黑体" panose="02010609060101010101" charset="-122"/>
                    <a:ea typeface="黑体" panose="02010609060101010101" charset="-122"/>
                  </a:rPr>
                  <a:t>课时导入</a:t>
                </a:r>
                <a:endParaRPr lang="zh-CN" altLang="en-US" sz="2400" b="1" dirty="0"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</p:grpSp>
        <p:grpSp>
          <p:nvGrpSpPr>
            <p:cNvPr id="51" name="组合 50"/>
            <p:cNvGrpSpPr/>
            <p:nvPr/>
          </p:nvGrpSpPr>
          <p:grpSpPr>
            <a:xfrm>
              <a:off x="8217" y="7057"/>
              <a:ext cx="2812" cy="1625"/>
              <a:chOff x="4859" y="9033"/>
              <a:chExt cx="2812" cy="1625"/>
            </a:xfrm>
          </p:grpSpPr>
          <p:sp>
            <p:nvSpPr>
              <p:cNvPr id="61" name="任意多边形 60"/>
              <p:cNvSpPr/>
              <p:nvPr>
                <p:custDataLst>
                  <p:tags r:id="rId7"/>
                </p:custDataLst>
              </p:nvPr>
            </p:nvSpPr>
            <p:spPr>
              <a:xfrm>
                <a:off x="4859" y="9056"/>
                <a:ext cx="2812" cy="1602"/>
              </a:xfrm>
              <a:custGeom>
                <a:avLst/>
                <a:gdLst>
                  <a:gd name="idx" fmla="cos wd2 2700000"/>
                  <a:gd name="idy" fmla="sin hd2 2700000"/>
                  <a:gd name="il" fmla="+- hc 0 idx"/>
                  <a:gd name="ir" fmla="+- hc idx 0"/>
                  <a:gd name="it" fmla="+- vc 0 idy"/>
                  <a:gd name="ib" fmla="+- vc idy 0"/>
                </a:gdLst>
                <a:ahLst/>
                <a:cxnLst>
                  <a:cxn ang="3">
                    <a:pos x="hc" y="t"/>
                  </a:cxn>
                  <a:cxn ang="3">
                    <a:pos x="il" y="it"/>
                  </a:cxn>
                  <a:cxn ang="cd2">
                    <a:pos x="l" y="vc"/>
                  </a:cxn>
                  <a:cxn ang="cd4">
                    <a:pos x="il" y="ib"/>
                  </a:cxn>
                  <a:cxn ang="cd4">
                    <a:pos x="hc" y="b"/>
                  </a:cxn>
                  <a:cxn ang="cd4">
                    <a:pos x="ir" y="ib"/>
                  </a:cxn>
                  <a:cxn ang="0">
                    <a:pos x="r" y="vc"/>
                  </a:cxn>
                  <a:cxn ang="3">
                    <a:pos x="ir" y="it"/>
                  </a:cxn>
                </a:cxnLst>
                <a:rect l="l" t="t" r="r" b="b"/>
                <a:pathLst>
                  <a:path w="3341" h="1744">
                    <a:moveTo>
                      <a:pt x="0" y="392"/>
                    </a:moveTo>
                    <a:cubicBezTo>
                      <a:pt x="-7" y="172"/>
                      <a:pt x="195" y="-5"/>
                      <a:pt x="392" y="0"/>
                    </a:cubicBezTo>
                    <a:cubicBezTo>
                      <a:pt x="575" y="-9"/>
                      <a:pt x="737" y="146"/>
                      <a:pt x="770" y="289"/>
                    </a:cubicBezTo>
                    <a:lnTo>
                      <a:pt x="3098" y="289"/>
                    </a:lnTo>
                    <a:cubicBezTo>
                      <a:pt x="3235" y="285"/>
                      <a:pt x="3344" y="409"/>
                      <a:pt x="3341" y="532"/>
                    </a:cubicBezTo>
                    <a:lnTo>
                      <a:pt x="3341" y="1501"/>
                    </a:lnTo>
                    <a:cubicBezTo>
                      <a:pt x="3345" y="1638"/>
                      <a:pt x="3221" y="1747"/>
                      <a:pt x="3098" y="1744"/>
                    </a:cubicBezTo>
                    <a:lnTo>
                      <a:pt x="243" y="1744"/>
                    </a:lnTo>
                    <a:cubicBezTo>
                      <a:pt x="106" y="1748"/>
                      <a:pt x="-3" y="1624"/>
                      <a:pt x="0" y="1501"/>
                    </a:cubicBezTo>
                    <a:lnTo>
                      <a:pt x="0" y="532"/>
                    </a:lnTo>
                    <a:cubicBezTo>
                      <a:pt x="-1" y="511"/>
                      <a:pt x="5" y="479"/>
                      <a:pt x="8" y="470"/>
                    </a:cubicBezTo>
                    <a:cubicBezTo>
                      <a:pt x="3" y="450"/>
                      <a:pt x="-1" y="402"/>
                      <a:pt x="0" y="392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rgbClr val="4A8BDA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b="1"/>
              </a:p>
            </p:txBody>
          </p:sp>
          <p:sp>
            <p:nvSpPr>
              <p:cNvPr id="62" name="文本框 40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4922" y="9033"/>
                <a:ext cx="2678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>
                    <a:latin typeface="黑体" panose="02010609060101010101" charset="-122"/>
                    <a:ea typeface="黑体" panose="02010609060101010101" charset="-122"/>
                  </a:rPr>
                  <a:t>3</a:t>
                </a:r>
                <a:endParaRPr lang="en-US" altLang="zh-CN" sz="2400" b="1"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  <p:sp>
            <p:nvSpPr>
              <p:cNvPr id="63" name="文本框 41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4924" y="9656"/>
                <a:ext cx="2678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b="1">
                    <a:latin typeface="黑体" panose="02010609060101010101" charset="-122"/>
                    <a:ea typeface="黑体" panose="02010609060101010101" charset="-122"/>
                  </a:rPr>
                  <a:t>感悟新知</a:t>
                </a:r>
                <a:endParaRPr lang="zh-CN" altLang="en-US" sz="2400" b="1"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</p:grpSp>
        <p:grpSp>
          <p:nvGrpSpPr>
            <p:cNvPr id="52" name="组合 51"/>
            <p:cNvGrpSpPr/>
            <p:nvPr/>
          </p:nvGrpSpPr>
          <p:grpSpPr>
            <a:xfrm>
              <a:off x="11590" y="7057"/>
              <a:ext cx="2812" cy="1625"/>
              <a:chOff x="4859" y="9033"/>
              <a:chExt cx="2812" cy="1625"/>
            </a:xfrm>
          </p:grpSpPr>
          <p:sp>
            <p:nvSpPr>
              <p:cNvPr id="58" name="任意多边形 57"/>
              <p:cNvSpPr/>
              <p:nvPr>
                <p:custDataLst>
                  <p:tags r:id="rId10"/>
                </p:custDataLst>
              </p:nvPr>
            </p:nvSpPr>
            <p:spPr>
              <a:xfrm>
                <a:off x="4859" y="9056"/>
                <a:ext cx="2812" cy="1602"/>
              </a:xfrm>
              <a:custGeom>
                <a:avLst/>
                <a:gdLst>
                  <a:gd name="idx" fmla="cos wd2 2700000"/>
                  <a:gd name="idy" fmla="sin hd2 2700000"/>
                  <a:gd name="il" fmla="+- hc 0 idx"/>
                  <a:gd name="ir" fmla="+- hc idx 0"/>
                  <a:gd name="it" fmla="+- vc 0 idy"/>
                  <a:gd name="ib" fmla="+- vc idy 0"/>
                </a:gdLst>
                <a:ahLst/>
                <a:cxnLst>
                  <a:cxn ang="3">
                    <a:pos x="hc" y="t"/>
                  </a:cxn>
                  <a:cxn ang="3">
                    <a:pos x="il" y="it"/>
                  </a:cxn>
                  <a:cxn ang="cd2">
                    <a:pos x="l" y="vc"/>
                  </a:cxn>
                  <a:cxn ang="cd4">
                    <a:pos x="il" y="ib"/>
                  </a:cxn>
                  <a:cxn ang="cd4">
                    <a:pos x="hc" y="b"/>
                  </a:cxn>
                  <a:cxn ang="cd4">
                    <a:pos x="ir" y="ib"/>
                  </a:cxn>
                  <a:cxn ang="0">
                    <a:pos x="r" y="vc"/>
                  </a:cxn>
                  <a:cxn ang="3">
                    <a:pos x="ir" y="it"/>
                  </a:cxn>
                </a:cxnLst>
                <a:rect l="l" t="t" r="r" b="b"/>
                <a:pathLst>
                  <a:path w="3341" h="1744">
                    <a:moveTo>
                      <a:pt x="0" y="392"/>
                    </a:moveTo>
                    <a:cubicBezTo>
                      <a:pt x="-7" y="172"/>
                      <a:pt x="195" y="-5"/>
                      <a:pt x="392" y="0"/>
                    </a:cubicBezTo>
                    <a:cubicBezTo>
                      <a:pt x="575" y="-9"/>
                      <a:pt x="737" y="146"/>
                      <a:pt x="770" y="289"/>
                    </a:cubicBezTo>
                    <a:lnTo>
                      <a:pt x="3098" y="289"/>
                    </a:lnTo>
                    <a:cubicBezTo>
                      <a:pt x="3235" y="285"/>
                      <a:pt x="3344" y="409"/>
                      <a:pt x="3341" y="532"/>
                    </a:cubicBezTo>
                    <a:lnTo>
                      <a:pt x="3341" y="1501"/>
                    </a:lnTo>
                    <a:cubicBezTo>
                      <a:pt x="3345" y="1638"/>
                      <a:pt x="3221" y="1747"/>
                      <a:pt x="3098" y="1744"/>
                    </a:cubicBezTo>
                    <a:lnTo>
                      <a:pt x="243" y="1744"/>
                    </a:lnTo>
                    <a:cubicBezTo>
                      <a:pt x="106" y="1748"/>
                      <a:pt x="-3" y="1624"/>
                      <a:pt x="0" y="1501"/>
                    </a:cubicBezTo>
                    <a:lnTo>
                      <a:pt x="0" y="532"/>
                    </a:lnTo>
                    <a:cubicBezTo>
                      <a:pt x="-1" y="511"/>
                      <a:pt x="5" y="479"/>
                      <a:pt x="8" y="470"/>
                    </a:cubicBezTo>
                    <a:cubicBezTo>
                      <a:pt x="3" y="450"/>
                      <a:pt x="-1" y="402"/>
                      <a:pt x="0" y="392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rgbClr val="4A8BDA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b="1"/>
              </a:p>
            </p:txBody>
          </p:sp>
          <p:sp>
            <p:nvSpPr>
              <p:cNvPr id="59" name="文本框 44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4908" y="9033"/>
                <a:ext cx="2678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>
                    <a:latin typeface="黑体" panose="02010609060101010101" charset="-122"/>
                    <a:ea typeface="黑体" panose="02010609060101010101" charset="-122"/>
                  </a:rPr>
                  <a:t>4</a:t>
                </a:r>
                <a:endParaRPr lang="en-US" altLang="zh-CN" sz="2400" b="1"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  <p:sp>
            <p:nvSpPr>
              <p:cNvPr id="60" name="文本框 45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4924" y="9656"/>
                <a:ext cx="2678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b="1">
                    <a:latin typeface="黑体" panose="02010609060101010101" charset="-122"/>
                    <a:ea typeface="黑体" panose="02010609060101010101" charset="-122"/>
                  </a:rPr>
                  <a:t>随堂检测</a:t>
                </a:r>
                <a:endParaRPr lang="zh-CN" altLang="en-US" sz="2400" b="1"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</p:grpSp>
        <p:grpSp>
          <p:nvGrpSpPr>
            <p:cNvPr id="53" name="组合 52"/>
            <p:cNvGrpSpPr/>
            <p:nvPr/>
          </p:nvGrpSpPr>
          <p:grpSpPr>
            <a:xfrm>
              <a:off x="14963" y="7057"/>
              <a:ext cx="2812" cy="1625"/>
              <a:chOff x="4534" y="9033"/>
              <a:chExt cx="2812" cy="1625"/>
            </a:xfrm>
          </p:grpSpPr>
          <p:sp>
            <p:nvSpPr>
              <p:cNvPr id="54" name="任意多边形 53"/>
              <p:cNvSpPr/>
              <p:nvPr>
                <p:custDataLst>
                  <p:tags r:id="rId13"/>
                </p:custDataLst>
              </p:nvPr>
            </p:nvSpPr>
            <p:spPr>
              <a:xfrm>
                <a:off x="4534" y="9056"/>
                <a:ext cx="2812" cy="1602"/>
              </a:xfrm>
              <a:custGeom>
                <a:avLst/>
                <a:gdLst>
                  <a:gd name="idx" fmla="cos wd2 2700000"/>
                  <a:gd name="idy" fmla="sin hd2 2700000"/>
                  <a:gd name="il" fmla="+- hc 0 idx"/>
                  <a:gd name="ir" fmla="+- hc idx 0"/>
                  <a:gd name="it" fmla="+- vc 0 idy"/>
                  <a:gd name="ib" fmla="+- vc idy 0"/>
                </a:gdLst>
                <a:ahLst/>
                <a:cxnLst>
                  <a:cxn ang="3">
                    <a:pos x="hc" y="t"/>
                  </a:cxn>
                  <a:cxn ang="3">
                    <a:pos x="il" y="it"/>
                  </a:cxn>
                  <a:cxn ang="cd2">
                    <a:pos x="l" y="vc"/>
                  </a:cxn>
                  <a:cxn ang="cd4">
                    <a:pos x="il" y="ib"/>
                  </a:cxn>
                  <a:cxn ang="cd4">
                    <a:pos x="hc" y="b"/>
                  </a:cxn>
                  <a:cxn ang="cd4">
                    <a:pos x="ir" y="ib"/>
                  </a:cxn>
                  <a:cxn ang="0">
                    <a:pos x="r" y="vc"/>
                  </a:cxn>
                  <a:cxn ang="3">
                    <a:pos x="ir" y="it"/>
                  </a:cxn>
                </a:cxnLst>
                <a:rect l="l" t="t" r="r" b="b"/>
                <a:pathLst>
                  <a:path w="3341" h="1744">
                    <a:moveTo>
                      <a:pt x="0" y="392"/>
                    </a:moveTo>
                    <a:cubicBezTo>
                      <a:pt x="-7" y="172"/>
                      <a:pt x="195" y="-5"/>
                      <a:pt x="392" y="0"/>
                    </a:cubicBezTo>
                    <a:cubicBezTo>
                      <a:pt x="575" y="-9"/>
                      <a:pt x="737" y="146"/>
                      <a:pt x="770" y="289"/>
                    </a:cubicBezTo>
                    <a:lnTo>
                      <a:pt x="3098" y="289"/>
                    </a:lnTo>
                    <a:cubicBezTo>
                      <a:pt x="3235" y="285"/>
                      <a:pt x="3344" y="409"/>
                      <a:pt x="3341" y="532"/>
                    </a:cubicBezTo>
                    <a:lnTo>
                      <a:pt x="3341" y="1501"/>
                    </a:lnTo>
                    <a:cubicBezTo>
                      <a:pt x="3345" y="1638"/>
                      <a:pt x="3221" y="1747"/>
                      <a:pt x="3098" y="1744"/>
                    </a:cubicBezTo>
                    <a:lnTo>
                      <a:pt x="243" y="1744"/>
                    </a:lnTo>
                    <a:cubicBezTo>
                      <a:pt x="106" y="1748"/>
                      <a:pt x="-3" y="1624"/>
                      <a:pt x="0" y="1501"/>
                    </a:cubicBezTo>
                    <a:lnTo>
                      <a:pt x="0" y="532"/>
                    </a:lnTo>
                    <a:cubicBezTo>
                      <a:pt x="-1" y="511"/>
                      <a:pt x="5" y="479"/>
                      <a:pt x="8" y="470"/>
                    </a:cubicBezTo>
                    <a:cubicBezTo>
                      <a:pt x="3" y="450"/>
                      <a:pt x="-1" y="402"/>
                      <a:pt x="0" y="392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rgbClr val="4A8BDA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b="1"/>
              </a:p>
            </p:txBody>
          </p:sp>
          <p:sp>
            <p:nvSpPr>
              <p:cNvPr id="56" name="文本框 48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4597" y="9033"/>
                <a:ext cx="2678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>
                    <a:latin typeface="黑体" panose="02010609060101010101" charset="-122"/>
                    <a:ea typeface="黑体" panose="02010609060101010101" charset="-122"/>
                  </a:rPr>
                  <a:t>5</a:t>
                </a:r>
                <a:endParaRPr lang="en-US" altLang="zh-CN" sz="2400" b="1"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  <p:sp>
            <p:nvSpPr>
              <p:cNvPr id="57" name="文本框 49"/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4599" y="9656"/>
                <a:ext cx="2678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b="1">
                    <a:latin typeface="黑体" panose="02010609060101010101" charset="-122"/>
                    <a:ea typeface="黑体" panose="02010609060101010101" charset="-122"/>
                  </a:rPr>
                  <a:t>课堂小结</a:t>
                </a:r>
                <a:endParaRPr lang="zh-CN" altLang="en-US" sz="2400" b="1"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</p:grpSp>
      </p:grp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6"/>
          <p:cNvSpPr txBox="1">
            <a:spLocks noChangeArrowheads="1"/>
          </p:cNvSpPr>
          <p:nvPr/>
        </p:nvSpPr>
        <p:spPr bwMode="auto">
          <a:xfrm>
            <a:off x="1055440" y="1635646"/>
            <a:ext cx="10032630" cy="3242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719455" eaLnBrk="1" hangingPunct="1">
              <a:lnSpc>
                <a:spcPct val="150000"/>
              </a:lnSpc>
            </a:pPr>
            <a:r>
              <a:rPr kumimoji="1" lang="zh-CN" altLang="en-US" sz="2800" b="1" dirty="0">
                <a:latin typeface="Times New Roman" panose="02020603050405020304" pitchFamily="18" charset="0"/>
              </a:rPr>
              <a:t>一般地，如果两个图形满足以下两个条件：所有经过对应点的直线都相交于同一点；这人交点到两个对应点的距离之比都相等，那么这两个图形就叫做</a:t>
            </a:r>
            <a:r>
              <a:rPr kumimoji="1"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位似图形</a:t>
            </a:r>
            <a:r>
              <a:rPr kumimoji="1" lang="zh-CN" altLang="en-US" sz="2800" b="1" dirty="0">
                <a:latin typeface="Times New Roman" panose="02020603050405020304" pitchFamily="18" charset="0"/>
              </a:rPr>
              <a:t>，经过各对应两点的直线的交点叫做</a:t>
            </a:r>
            <a:r>
              <a:rPr kumimoji="1"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位似中心</a:t>
            </a:r>
            <a:r>
              <a:rPr kumimoji="1" lang="zh-CN" altLang="en-US" sz="2800" b="1" dirty="0">
                <a:latin typeface="Times New Roman" panose="02020603050405020304" pitchFamily="18" charset="0"/>
              </a:rPr>
              <a:t> </a:t>
            </a:r>
            <a:r>
              <a:rPr kumimoji="1" lang="en-US" altLang="zh-CN" sz="2800" b="1" dirty="0">
                <a:latin typeface="Times New Roman" panose="02020603050405020304" pitchFamily="18" charset="0"/>
              </a:rPr>
              <a:t>. </a:t>
            </a:r>
            <a:r>
              <a:rPr kumimoji="1" lang="zh-CN" sz="2800" b="1" dirty="0">
                <a:latin typeface="Times New Roman" panose="02020603050405020304" pitchFamily="18" charset="0"/>
              </a:rPr>
              <a:t>位似中心到两个对应点的距离之比叫做</a:t>
            </a:r>
            <a:r>
              <a:rPr kumimoji="1" 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位似</a:t>
            </a:r>
            <a:r>
              <a:rPr kumimoji="1"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比</a:t>
            </a:r>
            <a:r>
              <a:rPr kumimoji="1" lang="zh-CN" altLang="en-US" sz="2800" b="1" dirty="0">
                <a:latin typeface="Times New Roman" panose="02020603050405020304" pitchFamily="18" charset="0"/>
              </a:rPr>
              <a:t> </a:t>
            </a:r>
            <a:r>
              <a:rPr kumimoji="1" lang="en-US" altLang="zh-CN" sz="2800" b="1" dirty="0">
                <a:latin typeface="Times New Roman" panose="02020603050405020304" pitchFamily="18" charset="0"/>
              </a:rPr>
              <a:t>.</a:t>
            </a:r>
            <a:endParaRPr kumimoji="1" lang="zh-CN" altLang="en-US" sz="28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H="1" flipV="1">
            <a:off x="8547210" y="4183721"/>
            <a:ext cx="262131" cy="603495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>
            <a:stCxn id="23" idx="7"/>
            <a:endCxn id="22" idx="2"/>
          </p:cNvCxnSpPr>
          <p:nvPr/>
        </p:nvCxnSpPr>
        <p:spPr>
          <a:xfrm flipV="1">
            <a:off x="8026003" y="4796928"/>
            <a:ext cx="747590" cy="109716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>
            <a:stCxn id="24" idx="4"/>
            <a:endCxn id="23" idx="1"/>
          </p:cNvCxnSpPr>
          <p:nvPr/>
        </p:nvCxnSpPr>
        <p:spPr>
          <a:xfrm flipH="1">
            <a:off x="7980183" y="4379532"/>
            <a:ext cx="206215" cy="527112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H="1">
            <a:off x="8199818" y="4202328"/>
            <a:ext cx="311644" cy="153699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>
            <a:endCxn id="15" idx="3"/>
          </p:cNvCxnSpPr>
          <p:nvPr/>
        </p:nvCxnSpPr>
        <p:spPr>
          <a:xfrm>
            <a:off x="6066085" y="4869160"/>
            <a:ext cx="3969930" cy="127318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>
            <a:endCxn id="15" idx="6"/>
          </p:cNvCxnSpPr>
          <p:nvPr/>
        </p:nvCxnSpPr>
        <p:spPr>
          <a:xfrm>
            <a:off x="7650261" y="4617132"/>
            <a:ext cx="2441064" cy="356436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>
            <a:endCxn id="15" idx="1"/>
          </p:cNvCxnSpPr>
          <p:nvPr/>
        </p:nvCxnSpPr>
        <p:spPr>
          <a:xfrm>
            <a:off x="6426125" y="3789040"/>
            <a:ext cx="3609890" cy="1161618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>
            <a:endCxn id="15" idx="7"/>
          </p:cNvCxnSpPr>
          <p:nvPr/>
        </p:nvCxnSpPr>
        <p:spPr>
          <a:xfrm>
            <a:off x="7136084" y="3501008"/>
            <a:ext cx="2945751" cy="144965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>
            <a:off x="6066085" y="3501008"/>
            <a:ext cx="1584176" cy="1368152"/>
            <a:chOff x="2411760" y="3147814"/>
            <a:chExt cx="1584176" cy="1368152"/>
          </a:xfrm>
        </p:grpSpPr>
        <p:cxnSp>
          <p:nvCxnSpPr>
            <p:cNvPr id="11" name="直接连接符 10"/>
            <p:cNvCxnSpPr/>
            <p:nvPr/>
          </p:nvCxnSpPr>
          <p:spPr>
            <a:xfrm flipV="1">
              <a:off x="2771800" y="3147814"/>
              <a:ext cx="709959" cy="288033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>
              <a:off x="2411760" y="3435846"/>
              <a:ext cx="360040" cy="108012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3481759" y="3147814"/>
              <a:ext cx="514177" cy="1116124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V="1">
              <a:off x="2411760" y="4263938"/>
              <a:ext cx="1584176" cy="252028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椭圆 14"/>
          <p:cNvSpPr/>
          <p:nvPr/>
        </p:nvSpPr>
        <p:spPr>
          <a:xfrm>
            <a:off x="10026525" y="4941168"/>
            <a:ext cx="64800" cy="6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5735960" y="4642915"/>
            <a:ext cx="37221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endParaRPr lang="zh-CN" altLang="en-US" sz="2200" dirty="0"/>
          </a:p>
        </p:txBody>
      </p:sp>
      <p:sp>
        <p:nvSpPr>
          <p:cNvPr id="17" name="矩形 16"/>
          <p:cNvSpPr/>
          <p:nvPr/>
        </p:nvSpPr>
        <p:spPr>
          <a:xfrm>
            <a:off x="6138093" y="3493148"/>
            <a:ext cx="38824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endParaRPr lang="zh-CN" altLang="en-US" sz="2200" dirty="0"/>
          </a:p>
        </p:txBody>
      </p:sp>
      <p:sp>
        <p:nvSpPr>
          <p:cNvPr id="18" name="矩形 17"/>
          <p:cNvSpPr/>
          <p:nvPr/>
        </p:nvSpPr>
        <p:spPr>
          <a:xfrm>
            <a:off x="6949975" y="3140968"/>
            <a:ext cx="37221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endParaRPr lang="zh-CN" altLang="en-US" sz="2200" dirty="0"/>
          </a:p>
        </p:txBody>
      </p:sp>
      <p:sp>
        <p:nvSpPr>
          <p:cNvPr id="19" name="矩形 18"/>
          <p:cNvSpPr/>
          <p:nvPr/>
        </p:nvSpPr>
        <p:spPr>
          <a:xfrm>
            <a:off x="7429529" y="4532544"/>
            <a:ext cx="37221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endParaRPr lang="zh-CN" altLang="en-US" sz="2200" dirty="0"/>
          </a:p>
        </p:txBody>
      </p:sp>
      <p:sp>
        <p:nvSpPr>
          <p:cNvPr id="20" name="矩形 19"/>
          <p:cNvSpPr/>
          <p:nvPr/>
        </p:nvSpPr>
        <p:spPr>
          <a:xfrm>
            <a:off x="10026525" y="4858358"/>
            <a:ext cx="38824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</a:t>
            </a:r>
            <a:endParaRPr lang="zh-CN" altLang="en-US" sz="2200" dirty="0"/>
          </a:p>
        </p:txBody>
      </p:sp>
      <p:sp>
        <p:nvSpPr>
          <p:cNvPr id="21" name="椭圆 20"/>
          <p:cNvSpPr/>
          <p:nvPr/>
        </p:nvSpPr>
        <p:spPr>
          <a:xfrm>
            <a:off x="8511462" y="4161033"/>
            <a:ext cx="64800" cy="6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8773593" y="4764528"/>
            <a:ext cx="64800" cy="6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7970693" y="4897154"/>
            <a:ext cx="64800" cy="6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8153998" y="4314732"/>
            <a:ext cx="64800" cy="6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7701630" y="4897154"/>
            <a:ext cx="45236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sz="22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′</a:t>
            </a:r>
            <a:endParaRPr lang="zh-CN" altLang="en-US" sz="2200" dirty="0"/>
          </a:p>
        </p:txBody>
      </p:sp>
      <p:sp>
        <p:nvSpPr>
          <p:cNvPr id="26" name="矩形 25"/>
          <p:cNvSpPr/>
          <p:nvPr/>
        </p:nvSpPr>
        <p:spPr>
          <a:xfrm>
            <a:off x="7791804" y="4054581"/>
            <a:ext cx="46839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en-US" altLang="zh-CN" sz="22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′</a:t>
            </a:r>
            <a:endParaRPr lang="zh-CN" altLang="en-US" sz="2200" dirty="0"/>
          </a:p>
        </p:txBody>
      </p:sp>
      <p:sp>
        <p:nvSpPr>
          <p:cNvPr id="27" name="矩形 26"/>
          <p:cNvSpPr/>
          <p:nvPr/>
        </p:nvSpPr>
        <p:spPr>
          <a:xfrm>
            <a:off x="8418425" y="3789040"/>
            <a:ext cx="45236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sz="22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′</a:t>
            </a:r>
            <a:endParaRPr lang="zh-CN" altLang="en-US" sz="2200" dirty="0"/>
          </a:p>
        </p:txBody>
      </p:sp>
      <p:sp>
        <p:nvSpPr>
          <p:cNvPr id="28" name="矩形 27"/>
          <p:cNvSpPr/>
          <p:nvPr/>
        </p:nvSpPr>
        <p:spPr>
          <a:xfrm>
            <a:off x="8644609" y="4747987"/>
            <a:ext cx="45236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sz="22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′</a:t>
            </a:r>
            <a:endParaRPr lang="zh-CN" altLang="en-US" sz="2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矩形 28"/>
              <p:cNvSpPr/>
              <p:nvPr/>
            </p:nvSpPr>
            <p:spPr>
              <a:xfrm>
                <a:off x="1559496" y="1344615"/>
                <a:ext cx="8928992" cy="41726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800" b="1" dirty="0">
                    <a:solidFill>
                      <a:srgbClr val="00B0F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如下图，四边形</a:t>
                </a:r>
                <a:r>
                  <a:rPr lang="en-US" altLang="zh-CN" sz="2800" b="1" i="1" dirty="0">
                    <a:solidFill>
                      <a:srgbClr val="00B0F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b="1" dirty="0">
                    <a:solidFill>
                      <a:srgbClr val="00B0F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′</a:t>
                </a:r>
                <a:r>
                  <a:rPr lang="en-US" altLang="zh-CN" sz="2800" b="1" i="1" dirty="0">
                    <a:solidFill>
                      <a:srgbClr val="00B0F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b="1" dirty="0">
                    <a:solidFill>
                      <a:srgbClr val="00B0F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′</a:t>
                </a:r>
                <a:r>
                  <a:rPr lang="en-US" altLang="zh-CN" sz="2800" b="1" i="1" dirty="0">
                    <a:solidFill>
                      <a:srgbClr val="00B0F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800" b="1" dirty="0">
                    <a:solidFill>
                      <a:srgbClr val="00B0F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′</a:t>
                </a:r>
                <a:r>
                  <a:rPr lang="en-US" altLang="zh-CN" sz="2800" b="1" i="1" dirty="0">
                    <a:solidFill>
                      <a:srgbClr val="00B0F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800" b="1" dirty="0">
                    <a:solidFill>
                      <a:srgbClr val="00B0F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′</a:t>
                </a:r>
                <a:r>
                  <a:rPr lang="zh-CN" altLang="en-US" sz="2800" b="1" dirty="0">
                    <a:solidFill>
                      <a:srgbClr val="00B0F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与四边形</a:t>
                </a:r>
                <a:r>
                  <a:rPr lang="en-US" altLang="zh-CN" sz="2800" b="1" i="1" dirty="0">
                    <a:solidFill>
                      <a:srgbClr val="00B0F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ABCD</a:t>
                </a:r>
                <a:r>
                  <a:rPr lang="zh-CN" altLang="en-US" sz="2800" b="1" dirty="0">
                    <a:solidFill>
                      <a:srgbClr val="00B0F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是位似图形，点</a:t>
                </a:r>
                <a:r>
                  <a:rPr lang="en-US" altLang="zh-CN" sz="2800" b="1" i="1" dirty="0">
                    <a:solidFill>
                      <a:srgbClr val="00B0F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O</a:t>
                </a:r>
                <a:r>
                  <a:rPr lang="zh-CN" altLang="en-US" sz="2800" b="1" dirty="0">
                    <a:solidFill>
                      <a:srgbClr val="00B0F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就是它们的位似中心，位似比为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8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2800" b="1" i="1">
                            <a:solidFill>
                              <a:srgbClr val="00B0F0"/>
                            </a:solidFill>
                            <a:latin typeface="Cambria Math" panose="02040503050406030204"/>
                          </a:rPr>
                          <m:t>𝟏</m:t>
                        </m:r>
                      </m:num>
                      <m:den>
                        <m:r>
                          <a:rPr lang="zh-CN" altLang="en-US" sz="2800" b="1" i="1">
                            <a:solidFill>
                              <a:srgbClr val="00B0F0"/>
                            </a:solidFill>
                            <a:latin typeface="Cambria Math" panose="02040503050406030204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800" b="1" dirty="0">
                    <a:solidFill>
                      <a:srgbClr val="00B0F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.</a:t>
                </a:r>
                <a:endParaRPr lang="en-US" altLang="zh-CN" sz="28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800" b="1" dirty="0">
                    <a:solidFill>
                      <a:srgbClr val="00B0F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由作图还可以看到，</a:t>
                </a:r>
                <a:endParaRPr lang="en-US" altLang="zh-CN" sz="28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800" b="1" dirty="0">
                    <a:solidFill>
                      <a:srgbClr val="00B0F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位似多边形必定是</a:t>
                </a:r>
                <a:endParaRPr lang="en-US" altLang="zh-CN" sz="28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800" b="1" dirty="0">
                    <a:solidFill>
                      <a:srgbClr val="00B0F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相似多边形，位似比</a:t>
                </a:r>
                <a:endParaRPr lang="en-US" altLang="zh-CN" sz="28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800" b="1" dirty="0">
                    <a:solidFill>
                      <a:srgbClr val="00B0F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也就是相似比</a:t>
                </a:r>
                <a:r>
                  <a:rPr lang="en-US" altLang="zh-CN" sz="2800" b="1" dirty="0">
                    <a:solidFill>
                      <a:srgbClr val="00B0F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.</a:t>
                </a:r>
                <a:endParaRPr lang="en-US" altLang="zh-CN" sz="28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496" y="1344615"/>
                <a:ext cx="8928992" cy="4172617"/>
              </a:xfrm>
              <a:prstGeom prst="rect">
                <a:avLst/>
              </a:prstGeom>
              <a:blipFill rotWithShape="1">
                <a:blip r:embed="rId1"/>
                <a:stretch>
                  <a:fillRect l="-6" t="-8" r="2" b="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8193"/>
          <p:cNvSpPr>
            <a:spLocks noChangeArrowheads="1"/>
          </p:cNvSpPr>
          <p:nvPr/>
        </p:nvSpPr>
        <p:spPr bwMode="auto">
          <a:xfrm>
            <a:off x="1771062" y="764704"/>
            <a:ext cx="775017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判断下列各图形哪些是位似图形：</a:t>
            </a:r>
            <a:endParaRPr lang="zh-CN" altLang="en-US" sz="28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若是，请指出位似中心 </a:t>
            </a:r>
            <a:endParaRPr lang="zh-CN" altLang="en-US" sz="28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文本框 8194"/>
          <p:cNvSpPr txBox="1">
            <a:spLocks noChangeArrowheads="1"/>
          </p:cNvSpPr>
          <p:nvPr/>
        </p:nvSpPr>
        <p:spPr bwMode="auto">
          <a:xfrm>
            <a:off x="1771062" y="2134047"/>
            <a:ext cx="8280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(1)</a:t>
            </a:r>
            <a:r>
              <a:rPr lang="zh-CN" altLang="en-US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正五边形</a:t>
            </a:r>
            <a:r>
              <a:rPr lang="en-US" altLang="zh-CN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ABCDE</a:t>
            </a:r>
            <a:r>
              <a:rPr lang="zh-CN" altLang="en-US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与正五边形</a:t>
            </a:r>
            <a:r>
              <a:rPr lang="en-US" altLang="zh-CN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A'B'C'D'E'</a:t>
            </a:r>
            <a:r>
              <a:rPr lang="zh-CN" altLang="en-US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； </a:t>
            </a:r>
            <a:endParaRPr lang="zh-CN" altLang="en-US" sz="28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4" name="图片 819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492" y="3211041"/>
            <a:ext cx="3014662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81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642" y="3211041"/>
            <a:ext cx="2952750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8203"/>
          <p:cNvSpPr txBox="1">
            <a:spLocks noChangeArrowheads="1"/>
          </p:cNvSpPr>
          <p:nvPr/>
        </p:nvSpPr>
        <p:spPr bwMode="auto">
          <a:xfrm>
            <a:off x="1771062" y="2765872"/>
            <a:ext cx="8280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(1‘)</a:t>
            </a:r>
            <a:r>
              <a:rPr lang="zh-CN" altLang="en-US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五边形</a:t>
            </a:r>
            <a:r>
              <a:rPr lang="en-US" altLang="zh-CN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ABCDE</a:t>
            </a:r>
            <a:r>
              <a:rPr lang="zh-CN" altLang="en-US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与五边形</a:t>
            </a:r>
            <a:r>
              <a:rPr lang="en-US" altLang="zh-CN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A'B'C'D'E'</a:t>
            </a:r>
            <a:r>
              <a:rPr lang="zh-CN" altLang="en-US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； </a:t>
            </a:r>
            <a:endParaRPr lang="zh-CN" altLang="en-US" sz="28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9" name="任意多边形 25"/>
          <p:cNvSpPr/>
          <p:nvPr>
            <p:custDataLst>
              <p:tags r:id="rId3"/>
            </p:custDataLst>
          </p:nvPr>
        </p:nvSpPr>
        <p:spPr bwMode="auto">
          <a:xfrm>
            <a:off x="623782" y="908990"/>
            <a:ext cx="1077384" cy="582083"/>
          </a:xfrm>
          <a:custGeom>
            <a:avLst/>
            <a:gdLst>
              <a:gd name="T0" fmla="*/ 0 w 1186765"/>
              <a:gd name="T1" fmla="*/ 0 h 714376"/>
              <a:gd name="T2" fmla="*/ 1 w 1186765"/>
              <a:gd name="T3" fmla="*/ 0 h 714376"/>
              <a:gd name="T4" fmla="*/ 1 w 1186765"/>
              <a:gd name="T5" fmla="*/ 1 h 714376"/>
              <a:gd name="T6" fmla="*/ 1 w 1186765"/>
              <a:gd name="T7" fmla="*/ 1 h 714376"/>
              <a:gd name="T8" fmla="*/ 1 w 1186765"/>
              <a:gd name="T9" fmla="*/ 1 h 714376"/>
              <a:gd name="T10" fmla="*/ 1 w 1186765"/>
              <a:gd name="T11" fmla="*/ 1 h 7143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86765"/>
              <a:gd name="T19" fmla="*/ 0 h 714376"/>
              <a:gd name="T20" fmla="*/ 1186765 w 1186765"/>
              <a:gd name="T21" fmla="*/ 714376 h 71437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86765" h="714376">
                <a:moveTo>
                  <a:pt x="0" y="0"/>
                </a:moveTo>
                <a:lnTo>
                  <a:pt x="829577" y="0"/>
                </a:lnTo>
                <a:cubicBezTo>
                  <a:pt x="1026846" y="0"/>
                  <a:pt x="1186765" y="159919"/>
                  <a:pt x="1186765" y="357188"/>
                </a:cubicBezTo>
                <a:lnTo>
                  <a:pt x="1186764" y="357188"/>
                </a:lnTo>
                <a:cubicBezTo>
                  <a:pt x="1186764" y="554457"/>
                  <a:pt x="1026845" y="714376"/>
                  <a:pt x="829576" y="714376"/>
                </a:cubicBezTo>
                <a:lnTo>
                  <a:pt x="244993" y="7143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39994" tIns="60958" rIns="121917" bIns="6095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例</a:t>
            </a:r>
            <a:r>
              <a:rPr lang="en-US" altLang="zh-CN" sz="28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8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9218"/>
          <p:cNvSpPr txBox="1">
            <a:spLocks noChangeArrowheads="1"/>
          </p:cNvSpPr>
          <p:nvPr/>
        </p:nvSpPr>
        <p:spPr bwMode="auto">
          <a:xfrm>
            <a:off x="1127199" y="1218143"/>
            <a:ext cx="8667751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en-US" sz="2800" b="1" dirty="0"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正方形</a:t>
            </a:r>
            <a:r>
              <a:rPr lang="en-US" altLang="zh-CN" sz="2800" b="1" dirty="0"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ABCD</a:t>
            </a:r>
            <a:r>
              <a:rPr lang="zh-CN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∽</a:t>
            </a:r>
            <a:r>
              <a:rPr lang="zh-CN" altLang="en-US" sz="2800" b="1" dirty="0"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正方形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A'B'C'D'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921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03" y="1052736"/>
            <a:ext cx="3311525" cy="250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9220"/>
          <p:cNvSpPr txBox="1">
            <a:spLocks noChangeArrowheads="1"/>
          </p:cNvSpPr>
          <p:nvPr/>
        </p:nvSpPr>
        <p:spPr bwMode="auto">
          <a:xfrm>
            <a:off x="1172666" y="3645024"/>
            <a:ext cx="86677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zh-CN" altLang="en-US" sz="2800" b="1" dirty="0"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等边三角形</a:t>
            </a:r>
            <a:r>
              <a:rPr lang="en-US" altLang="zh-CN" sz="2800" b="1" dirty="0"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ABC</a:t>
            </a:r>
            <a:r>
              <a:rPr lang="zh-CN" altLang="en-US" sz="2800" b="1" dirty="0"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与等边三角形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A'B'C'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922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841" y="3707971"/>
            <a:ext cx="4464050" cy="235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8193"/>
          <p:cNvSpPr>
            <a:spLocks noChangeArrowheads="1"/>
          </p:cNvSpPr>
          <p:nvPr/>
        </p:nvSpPr>
        <p:spPr bwMode="auto">
          <a:xfrm>
            <a:off x="1919652" y="1484794"/>
            <a:ext cx="7750175" cy="3322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利用图形的位似可以把一个图形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放大或缩小</a:t>
            </a:r>
            <a:r>
              <a:rPr lang="en-US" altLang="zh-CN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lang="en-US" altLang="zh-CN" sz="28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若所画图形与原图形的位似比大于</a:t>
            </a:r>
            <a:r>
              <a:rPr lang="en-US" altLang="zh-CN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，则将图形放大；</a:t>
            </a:r>
            <a:endParaRPr lang="zh-CN" altLang="en-US" sz="28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若所画图形与原图形的位似比小于</a:t>
            </a:r>
            <a:r>
              <a:rPr lang="en-US" altLang="zh-CN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，则将原图形缩小</a:t>
            </a:r>
            <a:r>
              <a:rPr lang="en-US" altLang="zh-CN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lang="en-US" altLang="zh-CN" sz="28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内容占位符 7"/>
          <p:cNvSpPr txBox="1">
            <a:spLocks noChangeArrowheads="1"/>
          </p:cNvSpPr>
          <p:nvPr/>
        </p:nvSpPr>
        <p:spPr bwMode="auto">
          <a:xfrm>
            <a:off x="1801411" y="1089899"/>
            <a:ext cx="9560984" cy="1333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如图，已知△</a:t>
            </a:r>
            <a:r>
              <a:rPr lang="en-US" altLang="zh-C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与点</a:t>
            </a:r>
            <a:r>
              <a:rPr lang="en-US" altLang="zh-C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，以点</a:t>
            </a:r>
            <a:r>
              <a:rPr lang="en-US" altLang="zh-C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为位似中心画△</a:t>
            </a:r>
            <a:r>
              <a:rPr lang="en-US" altLang="zh-C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，使其与△</a:t>
            </a:r>
            <a:r>
              <a:rPr lang="en-US" altLang="zh-C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位似，且相似比为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任意多边形 25"/>
          <p:cNvSpPr/>
          <p:nvPr>
            <p:custDataLst>
              <p:tags r:id="rId1"/>
            </p:custDataLst>
          </p:nvPr>
        </p:nvSpPr>
        <p:spPr bwMode="auto">
          <a:xfrm>
            <a:off x="719667" y="1253160"/>
            <a:ext cx="1077384" cy="582083"/>
          </a:xfrm>
          <a:custGeom>
            <a:avLst/>
            <a:gdLst>
              <a:gd name="T0" fmla="*/ 0 w 1186765"/>
              <a:gd name="T1" fmla="*/ 0 h 714376"/>
              <a:gd name="T2" fmla="*/ 1 w 1186765"/>
              <a:gd name="T3" fmla="*/ 0 h 714376"/>
              <a:gd name="T4" fmla="*/ 1 w 1186765"/>
              <a:gd name="T5" fmla="*/ 1 h 714376"/>
              <a:gd name="T6" fmla="*/ 1 w 1186765"/>
              <a:gd name="T7" fmla="*/ 1 h 714376"/>
              <a:gd name="T8" fmla="*/ 1 w 1186765"/>
              <a:gd name="T9" fmla="*/ 1 h 714376"/>
              <a:gd name="T10" fmla="*/ 1 w 1186765"/>
              <a:gd name="T11" fmla="*/ 1 h 7143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86765"/>
              <a:gd name="T19" fmla="*/ 0 h 714376"/>
              <a:gd name="T20" fmla="*/ 1186765 w 1186765"/>
              <a:gd name="T21" fmla="*/ 714376 h 71437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86765" h="714376">
                <a:moveTo>
                  <a:pt x="0" y="0"/>
                </a:moveTo>
                <a:lnTo>
                  <a:pt x="829577" y="0"/>
                </a:lnTo>
                <a:cubicBezTo>
                  <a:pt x="1026846" y="0"/>
                  <a:pt x="1186765" y="159919"/>
                  <a:pt x="1186765" y="357188"/>
                </a:cubicBezTo>
                <a:lnTo>
                  <a:pt x="1186764" y="357188"/>
                </a:lnTo>
                <a:cubicBezTo>
                  <a:pt x="1186764" y="554457"/>
                  <a:pt x="1026845" y="714376"/>
                  <a:pt x="829576" y="714376"/>
                </a:cubicBezTo>
                <a:lnTo>
                  <a:pt x="244993" y="7143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39994" tIns="60958" rIns="121917" bIns="6095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例</a:t>
            </a:r>
            <a:r>
              <a:rPr lang="en-US" altLang="zh-CN" sz="28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8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任意多边形 5"/>
          <p:cNvSpPr>
            <a:spLocks noChangeAspect="1" noChangeArrowheads="1"/>
          </p:cNvSpPr>
          <p:nvPr/>
        </p:nvSpPr>
        <p:spPr bwMode="auto">
          <a:xfrm>
            <a:off x="6464159" y="3131364"/>
            <a:ext cx="763200" cy="1475520"/>
          </a:xfrm>
          <a:custGeom>
            <a:avLst/>
            <a:gdLst>
              <a:gd name="T0" fmla="*/ 0 w 720"/>
              <a:gd name="T1" fmla="*/ 0 h 1392"/>
              <a:gd name="T2" fmla="*/ 0 w 720"/>
              <a:gd name="T3" fmla="*/ 720 h 1392"/>
              <a:gd name="T4" fmla="*/ 720 w 720"/>
              <a:gd name="T5" fmla="*/ 1392 h 1392"/>
              <a:gd name="T6" fmla="*/ 0 w 720"/>
              <a:gd name="T7" fmla="*/ 0 h 1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20" h="1392">
                <a:moveTo>
                  <a:pt x="0" y="0"/>
                </a:moveTo>
                <a:lnTo>
                  <a:pt x="0" y="720"/>
                </a:lnTo>
                <a:lnTo>
                  <a:pt x="720" y="1392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8" name="任意多边形 65555"/>
          <p:cNvSpPr>
            <a:spLocks noChangeAspect="1" noChangeArrowheads="1"/>
          </p:cNvSpPr>
          <p:nvPr/>
        </p:nvSpPr>
        <p:spPr bwMode="auto">
          <a:xfrm>
            <a:off x="5654415" y="4107551"/>
            <a:ext cx="370800" cy="711936"/>
          </a:xfrm>
          <a:custGeom>
            <a:avLst/>
            <a:gdLst>
              <a:gd name="T0" fmla="*/ 0 w 720"/>
              <a:gd name="T1" fmla="*/ 0 h 1392"/>
              <a:gd name="T2" fmla="*/ 0 w 720"/>
              <a:gd name="T3" fmla="*/ 720 h 1392"/>
              <a:gd name="T4" fmla="*/ 720 w 720"/>
              <a:gd name="T5" fmla="*/ 1392 h 1392"/>
              <a:gd name="T6" fmla="*/ 0 w 720"/>
              <a:gd name="T7" fmla="*/ 0 h 1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20" h="1392">
                <a:moveTo>
                  <a:pt x="0" y="0"/>
                </a:moveTo>
                <a:lnTo>
                  <a:pt x="0" y="720"/>
                </a:lnTo>
                <a:lnTo>
                  <a:pt x="720" y="1392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9" name="直接连接符 8"/>
          <p:cNvSpPr>
            <a:spLocks noChangeAspect="1" noChangeShapeType="1"/>
          </p:cNvSpPr>
          <p:nvPr/>
        </p:nvSpPr>
        <p:spPr bwMode="auto">
          <a:xfrm flipH="1">
            <a:off x="4873511" y="3869124"/>
            <a:ext cx="1624243" cy="1139384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0" name="直接连接符 9"/>
          <p:cNvSpPr>
            <a:spLocks noChangeAspect="1" noChangeShapeType="1"/>
          </p:cNvSpPr>
          <p:nvPr/>
        </p:nvSpPr>
        <p:spPr bwMode="auto">
          <a:xfrm flipH="1">
            <a:off x="4864074" y="4588637"/>
            <a:ext cx="2440187" cy="424961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1" name="直接连接符 10"/>
          <p:cNvSpPr>
            <a:spLocks noChangeAspect="1" noChangeShapeType="1"/>
          </p:cNvSpPr>
          <p:nvPr/>
        </p:nvSpPr>
        <p:spPr bwMode="auto">
          <a:xfrm flipH="1">
            <a:off x="4866311" y="3096920"/>
            <a:ext cx="1626171" cy="1916559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2" name="文本框 65560"/>
          <p:cNvSpPr txBox="1">
            <a:spLocks noChangeArrowheads="1"/>
          </p:cNvSpPr>
          <p:nvPr/>
        </p:nvSpPr>
        <p:spPr bwMode="auto">
          <a:xfrm>
            <a:off x="5390689" y="3817000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b="1" i="1">
                <a:latin typeface="Times New Roman" panose="02020603050405020304" pitchFamily="18" charset="0"/>
              </a:rPr>
              <a:t>A</a:t>
            </a:r>
            <a:endParaRPr lang="en-US" altLang="zh-CN" b="1" i="1">
              <a:latin typeface="Times New Roman" panose="02020603050405020304" pitchFamily="18" charset="0"/>
            </a:endParaRPr>
          </a:p>
        </p:txBody>
      </p:sp>
      <p:sp>
        <p:nvSpPr>
          <p:cNvPr id="13" name="文本框 65561"/>
          <p:cNvSpPr txBox="1">
            <a:spLocks noChangeArrowheads="1"/>
          </p:cNvSpPr>
          <p:nvPr/>
        </p:nvSpPr>
        <p:spPr bwMode="auto">
          <a:xfrm>
            <a:off x="5881199" y="4762396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b="1" i="1">
                <a:latin typeface="Times New Roman" panose="02020603050405020304" pitchFamily="18" charset="0"/>
              </a:rPr>
              <a:t>B</a:t>
            </a:r>
            <a:endParaRPr lang="en-US" altLang="zh-CN" b="1" i="1">
              <a:latin typeface="Times New Roman" panose="02020603050405020304" pitchFamily="18" charset="0"/>
            </a:endParaRPr>
          </a:p>
        </p:txBody>
      </p:sp>
      <p:sp>
        <p:nvSpPr>
          <p:cNvPr id="14" name="文本框 65562"/>
          <p:cNvSpPr txBox="1">
            <a:spLocks noChangeArrowheads="1"/>
          </p:cNvSpPr>
          <p:nvPr/>
        </p:nvSpPr>
        <p:spPr bwMode="auto">
          <a:xfrm>
            <a:off x="5435605" y="4458299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b="1" i="1">
                <a:latin typeface="Times New Roman" panose="02020603050405020304" pitchFamily="18" charset="0"/>
              </a:rPr>
              <a:t>C</a:t>
            </a:r>
            <a:endParaRPr lang="en-US" altLang="zh-CN" b="1" i="1">
              <a:latin typeface="Times New Roman" panose="02020603050405020304" pitchFamily="18" charset="0"/>
            </a:endParaRPr>
          </a:p>
        </p:txBody>
      </p:sp>
      <p:sp>
        <p:nvSpPr>
          <p:cNvPr id="15" name="文本框 65563"/>
          <p:cNvSpPr txBox="1">
            <a:spLocks noChangeArrowheads="1"/>
          </p:cNvSpPr>
          <p:nvPr/>
        </p:nvSpPr>
        <p:spPr bwMode="auto">
          <a:xfrm>
            <a:off x="6254785" y="3889008"/>
            <a:ext cx="304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b="1" i="1">
                <a:latin typeface="Times New Roman" panose="02020603050405020304" pitchFamily="18" charset="0"/>
              </a:rPr>
              <a:t>F</a:t>
            </a:r>
            <a:endParaRPr lang="en-US" altLang="zh-CN" b="1" i="1">
              <a:latin typeface="Times New Roman" panose="02020603050405020304" pitchFamily="18" charset="0"/>
            </a:endParaRPr>
          </a:p>
        </p:txBody>
      </p:sp>
      <p:sp>
        <p:nvSpPr>
          <p:cNvPr id="16" name="文本框 65564"/>
          <p:cNvSpPr txBox="1">
            <a:spLocks noChangeArrowheads="1"/>
          </p:cNvSpPr>
          <p:nvPr/>
        </p:nvSpPr>
        <p:spPr bwMode="auto">
          <a:xfrm>
            <a:off x="7085127" y="4537080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b="1" i="1">
                <a:latin typeface="Times New Roman" panose="02020603050405020304" pitchFamily="18" charset="0"/>
              </a:rPr>
              <a:t>E</a:t>
            </a:r>
            <a:endParaRPr lang="en-US" altLang="zh-CN" b="1" i="1">
              <a:latin typeface="Times New Roman" panose="02020603050405020304" pitchFamily="18" charset="0"/>
            </a:endParaRPr>
          </a:p>
        </p:txBody>
      </p:sp>
      <p:sp>
        <p:nvSpPr>
          <p:cNvPr id="17" name="文本框 65565"/>
          <p:cNvSpPr txBox="1">
            <a:spLocks noChangeArrowheads="1"/>
          </p:cNvSpPr>
          <p:nvPr/>
        </p:nvSpPr>
        <p:spPr bwMode="auto">
          <a:xfrm>
            <a:off x="6311759" y="2808888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b="1" i="1">
                <a:latin typeface="Times New Roman" panose="02020603050405020304" pitchFamily="18" charset="0"/>
              </a:rPr>
              <a:t>D</a:t>
            </a:r>
            <a:endParaRPr lang="en-US" altLang="zh-CN" b="1" i="1">
              <a:latin typeface="Times New Roman" panose="02020603050405020304" pitchFamily="18" charset="0"/>
            </a:endParaRPr>
          </a:p>
        </p:txBody>
      </p:sp>
      <p:sp>
        <p:nvSpPr>
          <p:cNvPr id="18" name="文本框 65566"/>
          <p:cNvSpPr txBox="1">
            <a:spLocks noChangeArrowheads="1"/>
          </p:cNvSpPr>
          <p:nvPr/>
        </p:nvSpPr>
        <p:spPr bwMode="auto">
          <a:xfrm>
            <a:off x="4549226" y="4912969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b="1" i="1">
                <a:latin typeface="Times New Roman" panose="02020603050405020304" pitchFamily="18" charset="0"/>
              </a:rPr>
              <a:t>O</a:t>
            </a:r>
            <a:endParaRPr lang="en-US" altLang="zh-CN" b="1" i="1">
              <a:latin typeface="Times New Roman" panose="02020603050405020304" pitchFamily="18" charset="0"/>
            </a:endParaRPr>
          </a:p>
        </p:txBody>
      </p:sp>
      <p:sp>
        <p:nvSpPr>
          <p:cNvPr id="19" name="椭圆 65568"/>
          <p:cNvSpPr>
            <a:spLocks noChangeArrowheads="1"/>
          </p:cNvSpPr>
          <p:nvPr/>
        </p:nvSpPr>
        <p:spPr bwMode="auto">
          <a:xfrm>
            <a:off x="4000833" y="5861204"/>
            <a:ext cx="76200" cy="762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0" name="Oval 17"/>
          <p:cNvSpPr>
            <a:spLocks noChangeArrowheads="1"/>
          </p:cNvSpPr>
          <p:nvPr/>
        </p:nvSpPr>
        <p:spPr bwMode="auto">
          <a:xfrm>
            <a:off x="6444458" y="3881388"/>
            <a:ext cx="36000" cy="360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4000"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4000"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4000"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4000"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4000"/>
          </a:p>
        </p:txBody>
      </p:sp>
      <p:sp>
        <p:nvSpPr>
          <p:cNvPr id="21" name="Oval 18"/>
          <p:cNvSpPr>
            <a:spLocks noChangeArrowheads="1"/>
          </p:cNvSpPr>
          <p:nvPr/>
        </p:nvSpPr>
        <p:spPr bwMode="auto">
          <a:xfrm>
            <a:off x="7203728" y="4584748"/>
            <a:ext cx="36000" cy="360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4000"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4000"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4000"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4000"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4000"/>
          </a:p>
        </p:txBody>
      </p:sp>
      <p:sp>
        <p:nvSpPr>
          <p:cNvPr id="22" name="Oval 19"/>
          <p:cNvSpPr>
            <a:spLocks noChangeArrowheads="1"/>
          </p:cNvSpPr>
          <p:nvPr/>
        </p:nvSpPr>
        <p:spPr bwMode="auto">
          <a:xfrm>
            <a:off x="6443828" y="3112516"/>
            <a:ext cx="36000" cy="360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4000"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4000"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4000"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4000"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4000"/>
          </a:p>
        </p:txBody>
      </p:sp>
      <p:sp>
        <p:nvSpPr>
          <p:cNvPr id="23" name="Oval 17"/>
          <p:cNvSpPr>
            <a:spLocks noChangeArrowheads="1"/>
          </p:cNvSpPr>
          <p:nvPr/>
        </p:nvSpPr>
        <p:spPr bwMode="auto">
          <a:xfrm>
            <a:off x="4867401" y="4989447"/>
            <a:ext cx="36000" cy="360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4000"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4000"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4000"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4000"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4000"/>
          </a:p>
        </p:txBody>
      </p:sp>
    </p:spTree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38985" y="1269654"/>
            <a:ext cx="10561671" cy="367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4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解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画法一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△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DEF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与△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ABC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同侧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lvl="0">
              <a:lnSpc>
                <a:spcPct val="14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(1)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作射线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OA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，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OB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，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OC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；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lvl="0">
              <a:lnSpc>
                <a:spcPct val="14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(2)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在射线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OA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，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OB</a:t>
            </a:r>
            <a:r>
              <a:rPr lang="zh-CN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，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OC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上分别取点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，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，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，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lvl="0">
              <a:lnSpc>
                <a:spcPct val="14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使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OD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=2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OA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，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OE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=2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OB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，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OF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=2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OC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；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lvl="0">
              <a:lnSpc>
                <a:spcPct val="14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(3)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连接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DE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，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EF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，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FD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，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lvl="0">
              <a:lnSpc>
                <a:spcPct val="14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则△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DEF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就是所要画的图形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任意多边形 5"/>
          <p:cNvSpPr>
            <a:spLocks noChangeAspect="1" noChangeArrowheads="1"/>
          </p:cNvSpPr>
          <p:nvPr/>
        </p:nvSpPr>
        <p:spPr bwMode="auto">
          <a:xfrm>
            <a:off x="10137373" y="2383324"/>
            <a:ext cx="763200" cy="1475520"/>
          </a:xfrm>
          <a:custGeom>
            <a:avLst/>
            <a:gdLst>
              <a:gd name="T0" fmla="*/ 0 w 720"/>
              <a:gd name="T1" fmla="*/ 0 h 1392"/>
              <a:gd name="T2" fmla="*/ 0 w 720"/>
              <a:gd name="T3" fmla="*/ 720 h 1392"/>
              <a:gd name="T4" fmla="*/ 720 w 720"/>
              <a:gd name="T5" fmla="*/ 1392 h 1392"/>
              <a:gd name="T6" fmla="*/ 0 w 720"/>
              <a:gd name="T7" fmla="*/ 0 h 1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20" h="1392">
                <a:moveTo>
                  <a:pt x="0" y="0"/>
                </a:moveTo>
                <a:lnTo>
                  <a:pt x="0" y="720"/>
                </a:lnTo>
                <a:lnTo>
                  <a:pt x="720" y="1392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7" name="任意多边形 65555"/>
          <p:cNvSpPr>
            <a:spLocks noChangeAspect="1" noChangeArrowheads="1"/>
          </p:cNvSpPr>
          <p:nvPr/>
        </p:nvSpPr>
        <p:spPr bwMode="auto">
          <a:xfrm>
            <a:off x="9327629" y="3359511"/>
            <a:ext cx="370800" cy="711936"/>
          </a:xfrm>
          <a:custGeom>
            <a:avLst/>
            <a:gdLst>
              <a:gd name="T0" fmla="*/ 0 w 720"/>
              <a:gd name="T1" fmla="*/ 0 h 1392"/>
              <a:gd name="T2" fmla="*/ 0 w 720"/>
              <a:gd name="T3" fmla="*/ 720 h 1392"/>
              <a:gd name="T4" fmla="*/ 720 w 720"/>
              <a:gd name="T5" fmla="*/ 1392 h 1392"/>
              <a:gd name="T6" fmla="*/ 0 w 720"/>
              <a:gd name="T7" fmla="*/ 0 h 1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20" h="1392">
                <a:moveTo>
                  <a:pt x="0" y="0"/>
                </a:moveTo>
                <a:lnTo>
                  <a:pt x="0" y="720"/>
                </a:lnTo>
                <a:lnTo>
                  <a:pt x="720" y="1392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8" name="直接连接符 7"/>
          <p:cNvSpPr>
            <a:spLocks noChangeAspect="1" noChangeShapeType="1"/>
          </p:cNvSpPr>
          <p:nvPr/>
        </p:nvSpPr>
        <p:spPr bwMode="auto">
          <a:xfrm flipH="1">
            <a:off x="8546725" y="3121084"/>
            <a:ext cx="1624243" cy="1139384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9" name="直接连接符 8"/>
          <p:cNvSpPr>
            <a:spLocks noChangeAspect="1" noChangeShapeType="1"/>
          </p:cNvSpPr>
          <p:nvPr/>
        </p:nvSpPr>
        <p:spPr bwMode="auto">
          <a:xfrm flipH="1">
            <a:off x="8537288" y="3840597"/>
            <a:ext cx="2440187" cy="424961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0" name="直接连接符 9"/>
          <p:cNvSpPr>
            <a:spLocks noChangeAspect="1" noChangeShapeType="1"/>
          </p:cNvSpPr>
          <p:nvPr/>
        </p:nvSpPr>
        <p:spPr bwMode="auto">
          <a:xfrm flipH="1">
            <a:off x="8539525" y="2348880"/>
            <a:ext cx="1626171" cy="1916559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1" name="文本框 65560"/>
          <p:cNvSpPr txBox="1">
            <a:spLocks noChangeArrowheads="1"/>
          </p:cNvSpPr>
          <p:nvPr/>
        </p:nvSpPr>
        <p:spPr bwMode="auto">
          <a:xfrm>
            <a:off x="9063903" y="3068960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b="1" i="1">
                <a:latin typeface="Times New Roman" panose="02020603050405020304" pitchFamily="18" charset="0"/>
              </a:rPr>
              <a:t>A</a:t>
            </a:r>
            <a:endParaRPr lang="en-US" altLang="zh-CN" b="1" i="1">
              <a:latin typeface="Times New Roman" panose="02020603050405020304" pitchFamily="18" charset="0"/>
            </a:endParaRPr>
          </a:p>
        </p:txBody>
      </p:sp>
      <p:sp>
        <p:nvSpPr>
          <p:cNvPr id="12" name="文本框 65561"/>
          <p:cNvSpPr txBox="1">
            <a:spLocks noChangeArrowheads="1"/>
          </p:cNvSpPr>
          <p:nvPr/>
        </p:nvSpPr>
        <p:spPr bwMode="auto">
          <a:xfrm>
            <a:off x="9554413" y="4014356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b="1" i="1">
                <a:latin typeface="Times New Roman" panose="02020603050405020304" pitchFamily="18" charset="0"/>
              </a:rPr>
              <a:t>B</a:t>
            </a:r>
            <a:endParaRPr lang="en-US" altLang="zh-CN" b="1" i="1">
              <a:latin typeface="Times New Roman" panose="02020603050405020304" pitchFamily="18" charset="0"/>
            </a:endParaRPr>
          </a:p>
        </p:txBody>
      </p:sp>
      <p:sp>
        <p:nvSpPr>
          <p:cNvPr id="13" name="文本框 65562"/>
          <p:cNvSpPr txBox="1">
            <a:spLocks noChangeArrowheads="1"/>
          </p:cNvSpPr>
          <p:nvPr/>
        </p:nvSpPr>
        <p:spPr bwMode="auto">
          <a:xfrm>
            <a:off x="9108819" y="3710259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b="1" i="1">
                <a:latin typeface="Times New Roman" panose="02020603050405020304" pitchFamily="18" charset="0"/>
              </a:rPr>
              <a:t>C</a:t>
            </a:r>
            <a:endParaRPr lang="en-US" altLang="zh-CN" b="1" i="1">
              <a:latin typeface="Times New Roman" panose="02020603050405020304" pitchFamily="18" charset="0"/>
            </a:endParaRPr>
          </a:p>
        </p:txBody>
      </p:sp>
      <p:sp>
        <p:nvSpPr>
          <p:cNvPr id="14" name="文本框 65563"/>
          <p:cNvSpPr txBox="1">
            <a:spLocks noChangeArrowheads="1"/>
          </p:cNvSpPr>
          <p:nvPr/>
        </p:nvSpPr>
        <p:spPr bwMode="auto">
          <a:xfrm>
            <a:off x="9927999" y="3140968"/>
            <a:ext cx="304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b="1" i="1">
                <a:latin typeface="Times New Roman" panose="02020603050405020304" pitchFamily="18" charset="0"/>
              </a:rPr>
              <a:t>F</a:t>
            </a:r>
            <a:endParaRPr lang="en-US" altLang="zh-CN" b="1" i="1">
              <a:latin typeface="Times New Roman" panose="02020603050405020304" pitchFamily="18" charset="0"/>
            </a:endParaRPr>
          </a:p>
        </p:txBody>
      </p:sp>
      <p:sp>
        <p:nvSpPr>
          <p:cNvPr id="15" name="文本框 65564"/>
          <p:cNvSpPr txBox="1">
            <a:spLocks noChangeArrowheads="1"/>
          </p:cNvSpPr>
          <p:nvPr/>
        </p:nvSpPr>
        <p:spPr bwMode="auto">
          <a:xfrm>
            <a:off x="10758341" y="3789040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b="1" i="1">
                <a:latin typeface="Times New Roman" panose="02020603050405020304" pitchFamily="18" charset="0"/>
              </a:rPr>
              <a:t>E</a:t>
            </a:r>
            <a:endParaRPr lang="en-US" altLang="zh-CN" b="1" i="1">
              <a:latin typeface="Times New Roman" panose="02020603050405020304" pitchFamily="18" charset="0"/>
            </a:endParaRPr>
          </a:p>
        </p:txBody>
      </p:sp>
      <p:sp>
        <p:nvSpPr>
          <p:cNvPr id="16" name="文本框 65565"/>
          <p:cNvSpPr txBox="1">
            <a:spLocks noChangeArrowheads="1"/>
          </p:cNvSpPr>
          <p:nvPr/>
        </p:nvSpPr>
        <p:spPr bwMode="auto">
          <a:xfrm>
            <a:off x="9984973" y="2060848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b="1" i="1">
                <a:latin typeface="Times New Roman" panose="02020603050405020304" pitchFamily="18" charset="0"/>
              </a:rPr>
              <a:t>D</a:t>
            </a:r>
            <a:endParaRPr lang="en-US" altLang="zh-CN" b="1" i="1">
              <a:latin typeface="Times New Roman" panose="02020603050405020304" pitchFamily="18" charset="0"/>
            </a:endParaRPr>
          </a:p>
        </p:txBody>
      </p:sp>
      <p:sp>
        <p:nvSpPr>
          <p:cNvPr id="17" name="文本框 65566"/>
          <p:cNvSpPr txBox="1">
            <a:spLocks noChangeArrowheads="1"/>
          </p:cNvSpPr>
          <p:nvPr/>
        </p:nvSpPr>
        <p:spPr bwMode="auto">
          <a:xfrm>
            <a:off x="8222440" y="4164929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b="1" i="1">
                <a:latin typeface="Times New Roman" panose="02020603050405020304" pitchFamily="18" charset="0"/>
              </a:rPr>
              <a:t>O</a:t>
            </a:r>
            <a:endParaRPr lang="en-US" altLang="zh-CN" b="1" i="1">
              <a:latin typeface="Times New Roman" panose="02020603050405020304" pitchFamily="18" charset="0"/>
            </a:endParaRPr>
          </a:p>
        </p:txBody>
      </p:sp>
      <p:sp>
        <p:nvSpPr>
          <p:cNvPr id="18" name="椭圆 65568"/>
          <p:cNvSpPr>
            <a:spLocks noChangeArrowheads="1"/>
          </p:cNvSpPr>
          <p:nvPr/>
        </p:nvSpPr>
        <p:spPr bwMode="auto">
          <a:xfrm>
            <a:off x="7674047" y="5113164"/>
            <a:ext cx="76200" cy="762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9" name="Oval 17"/>
          <p:cNvSpPr>
            <a:spLocks noChangeArrowheads="1"/>
          </p:cNvSpPr>
          <p:nvPr/>
        </p:nvSpPr>
        <p:spPr bwMode="auto">
          <a:xfrm>
            <a:off x="10117672" y="3133348"/>
            <a:ext cx="36000" cy="360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4000"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4000"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4000"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4000"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4000"/>
          </a:p>
        </p:txBody>
      </p:sp>
      <p:sp>
        <p:nvSpPr>
          <p:cNvPr id="20" name="Oval 18"/>
          <p:cNvSpPr>
            <a:spLocks noChangeArrowheads="1"/>
          </p:cNvSpPr>
          <p:nvPr/>
        </p:nvSpPr>
        <p:spPr bwMode="auto">
          <a:xfrm>
            <a:off x="10876942" y="3836708"/>
            <a:ext cx="36000" cy="360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4000"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4000"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4000"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4000"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4000"/>
          </a:p>
        </p:txBody>
      </p:sp>
      <p:sp>
        <p:nvSpPr>
          <p:cNvPr id="22" name="Oval 19"/>
          <p:cNvSpPr>
            <a:spLocks noChangeArrowheads="1"/>
          </p:cNvSpPr>
          <p:nvPr/>
        </p:nvSpPr>
        <p:spPr bwMode="auto">
          <a:xfrm>
            <a:off x="10117042" y="2364476"/>
            <a:ext cx="36000" cy="360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4000"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4000"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4000"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4000"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4000"/>
          </a:p>
        </p:txBody>
      </p:sp>
      <p:sp>
        <p:nvSpPr>
          <p:cNvPr id="23" name="Oval 17"/>
          <p:cNvSpPr>
            <a:spLocks noChangeArrowheads="1"/>
          </p:cNvSpPr>
          <p:nvPr/>
        </p:nvSpPr>
        <p:spPr bwMode="auto">
          <a:xfrm>
            <a:off x="8540615" y="4241407"/>
            <a:ext cx="36000" cy="360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4000"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4000"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4000"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4000"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400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/>
      <p:bldP spid="16" grpId="0"/>
      <p:bldP spid="19" grpId="0" bldLvl="0" animBg="1"/>
      <p:bldP spid="20" grpId="0" bldLvl="0" animBg="1"/>
      <p:bldP spid="22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03512" y="1129234"/>
            <a:ext cx="7344816" cy="4243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4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画法二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△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DEF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与△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ABC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异侧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lvl="0">
              <a:lnSpc>
                <a:spcPct val="14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(1)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作射线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AO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，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BO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，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；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lvl="0">
              <a:lnSpc>
                <a:spcPct val="14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(2)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在射线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AO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，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BO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，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上分别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lvl="0">
              <a:lnSpc>
                <a:spcPct val="14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取点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，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，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，使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OD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=2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OA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，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lvl="0">
              <a:lnSpc>
                <a:spcPct val="140000"/>
              </a:lnSpc>
            </a:pP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OE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=2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OB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，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OF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=2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OC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；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lvl="0">
              <a:lnSpc>
                <a:spcPct val="14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(3)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连接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DE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，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EF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，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FD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，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lvl="0">
              <a:lnSpc>
                <a:spcPct val="14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则△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DEF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与△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ABC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位似，相似比为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2.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任意多边形 66583"/>
          <p:cNvSpPr>
            <a:spLocks noChangeAspect="1" noChangeArrowheads="1"/>
          </p:cNvSpPr>
          <p:nvPr/>
        </p:nvSpPr>
        <p:spPr bwMode="auto">
          <a:xfrm>
            <a:off x="10452467" y="1870705"/>
            <a:ext cx="370800" cy="711936"/>
          </a:xfrm>
          <a:custGeom>
            <a:avLst/>
            <a:gdLst>
              <a:gd name="T0" fmla="*/ 0 w 720"/>
              <a:gd name="T1" fmla="*/ 0 h 1392"/>
              <a:gd name="T2" fmla="*/ 0 w 720"/>
              <a:gd name="T3" fmla="*/ 720 h 1392"/>
              <a:gd name="T4" fmla="*/ 720 w 720"/>
              <a:gd name="T5" fmla="*/ 1392 h 1392"/>
              <a:gd name="T6" fmla="*/ 0 w 720"/>
              <a:gd name="T7" fmla="*/ 0 h 1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20" h="1392">
                <a:moveTo>
                  <a:pt x="0" y="0"/>
                </a:moveTo>
                <a:lnTo>
                  <a:pt x="0" y="720"/>
                </a:lnTo>
                <a:lnTo>
                  <a:pt x="720" y="1392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4" name="文本框 66584"/>
          <p:cNvSpPr txBox="1">
            <a:spLocks noChangeArrowheads="1"/>
          </p:cNvSpPr>
          <p:nvPr/>
        </p:nvSpPr>
        <p:spPr bwMode="auto">
          <a:xfrm>
            <a:off x="10233014" y="1572398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b="1" i="1">
                <a:latin typeface="Times New Roman" panose="02020603050405020304" pitchFamily="18" charset="0"/>
              </a:rPr>
              <a:t>A</a:t>
            </a:r>
            <a:endParaRPr lang="en-US" altLang="zh-CN" b="1" i="1">
              <a:latin typeface="Times New Roman" panose="02020603050405020304" pitchFamily="18" charset="0"/>
            </a:endParaRPr>
          </a:p>
        </p:txBody>
      </p:sp>
      <p:sp>
        <p:nvSpPr>
          <p:cNvPr id="5" name="文本框 66585"/>
          <p:cNvSpPr txBox="1">
            <a:spLocks noChangeArrowheads="1"/>
          </p:cNvSpPr>
          <p:nvPr/>
        </p:nvSpPr>
        <p:spPr bwMode="auto">
          <a:xfrm>
            <a:off x="10283536" y="2229762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b="1" i="1">
                <a:latin typeface="Times New Roman" panose="02020603050405020304" pitchFamily="18" charset="0"/>
              </a:rPr>
              <a:t>B</a:t>
            </a:r>
            <a:endParaRPr lang="en-US" altLang="zh-CN" b="1" i="1">
              <a:latin typeface="Times New Roman" panose="02020603050405020304" pitchFamily="18" charset="0"/>
            </a:endParaRPr>
          </a:p>
        </p:txBody>
      </p:sp>
      <p:sp>
        <p:nvSpPr>
          <p:cNvPr id="6" name="文本框 66586"/>
          <p:cNvSpPr txBox="1">
            <a:spLocks noChangeArrowheads="1"/>
          </p:cNvSpPr>
          <p:nvPr/>
        </p:nvSpPr>
        <p:spPr bwMode="auto">
          <a:xfrm>
            <a:off x="10737070" y="2485254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b="1" i="1">
                <a:latin typeface="Times New Roman" panose="02020603050405020304" pitchFamily="18" charset="0"/>
              </a:rPr>
              <a:t>C</a:t>
            </a:r>
            <a:endParaRPr lang="en-US" altLang="zh-CN" b="1" i="1">
              <a:latin typeface="Times New Roman" panose="02020603050405020304" pitchFamily="18" charset="0"/>
            </a:endParaRPr>
          </a:p>
        </p:txBody>
      </p:sp>
      <p:sp>
        <p:nvSpPr>
          <p:cNvPr id="7" name="椭圆 66587"/>
          <p:cNvSpPr>
            <a:spLocks noChangeArrowheads="1"/>
          </p:cNvSpPr>
          <p:nvPr/>
        </p:nvSpPr>
        <p:spPr bwMode="auto">
          <a:xfrm>
            <a:off x="9314230" y="3066093"/>
            <a:ext cx="76200" cy="762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8" name="直接连接符 7"/>
          <p:cNvSpPr>
            <a:spLocks noChangeAspect="1" noChangeShapeType="1"/>
          </p:cNvSpPr>
          <p:nvPr/>
        </p:nvSpPr>
        <p:spPr bwMode="auto">
          <a:xfrm flipH="1">
            <a:off x="8117689" y="2240219"/>
            <a:ext cx="2340000" cy="1503819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9" name="直接连接符 8"/>
          <p:cNvSpPr>
            <a:spLocks noChangeAspect="1" noChangeShapeType="1"/>
          </p:cNvSpPr>
          <p:nvPr/>
        </p:nvSpPr>
        <p:spPr bwMode="auto">
          <a:xfrm flipV="1">
            <a:off x="7397610" y="2579319"/>
            <a:ext cx="3420000" cy="359489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10" name="直接连接符 9"/>
          <p:cNvSpPr>
            <a:spLocks noChangeAspect="1" noChangeShapeType="1"/>
          </p:cNvSpPr>
          <p:nvPr/>
        </p:nvSpPr>
        <p:spPr bwMode="auto">
          <a:xfrm flipH="1">
            <a:off x="8217213" y="1871419"/>
            <a:ext cx="2232000" cy="2575176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11" name="任意多边形 10"/>
          <p:cNvSpPr>
            <a:spLocks noChangeAspect="1" noChangeArrowheads="1"/>
          </p:cNvSpPr>
          <p:nvPr/>
        </p:nvSpPr>
        <p:spPr bwMode="auto">
          <a:xfrm rot="10800000">
            <a:off x="7474511" y="2942454"/>
            <a:ext cx="763200" cy="1475520"/>
          </a:xfrm>
          <a:custGeom>
            <a:avLst/>
            <a:gdLst>
              <a:gd name="T0" fmla="*/ 0 w 720"/>
              <a:gd name="T1" fmla="*/ 0 h 1392"/>
              <a:gd name="T2" fmla="*/ 0 w 720"/>
              <a:gd name="T3" fmla="*/ 720 h 1392"/>
              <a:gd name="T4" fmla="*/ 720 w 720"/>
              <a:gd name="T5" fmla="*/ 1392 h 1392"/>
              <a:gd name="T6" fmla="*/ 0 w 720"/>
              <a:gd name="T7" fmla="*/ 0 h 1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20" h="1392">
                <a:moveTo>
                  <a:pt x="0" y="0"/>
                </a:moveTo>
                <a:lnTo>
                  <a:pt x="0" y="720"/>
                </a:lnTo>
                <a:lnTo>
                  <a:pt x="720" y="1392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12" name="文本框 66594"/>
          <p:cNvSpPr txBox="1">
            <a:spLocks noChangeArrowheads="1"/>
          </p:cNvSpPr>
          <p:nvPr/>
        </p:nvSpPr>
        <p:spPr bwMode="auto">
          <a:xfrm>
            <a:off x="9617640" y="2659146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b="1" i="1">
                <a:latin typeface="Times New Roman" panose="02020603050405020304" pitchFamily="18" charset="0"/>
              </a:rPr>
              <a:t>O</a:t>
            </a:r>
            <a:endParaRPr lang="en-US" altLang="zh-CN" b="1" i="1">
              <a:latin typeface="Times New Roman" panose="02020603050405020304" pitchFamily="18" charset="0"/>
            </a:endParaRPr>
          </a:p>
        </p:txBody>
      </p:sp>
      <p:sp>
        <p:nvSpPr>
          <p:cNvPr id="13" name="文本框 66595"/>
          <p:cNvSpPr txBox="1">
            <a:spLocks noChangeArrowheads="1"/>
          </p:cNvSpPr>
          <p:nvPr/>
        </p:nvSpPr>
        <p:spPr bwMode="auto">
          <a:xfrm>
            <a:off x="8078162" y="3291298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b="1" i="1">
                <a:latin typeface="Times New Roman" panose="02020603050405020304" pitchFamily="18" charset="0"/>
              </a:rPr>
              <a:t>E</a:t>
            </a:r>
            <a:endParaRPr lang="en-US" altLang="zh-CN" b="1" i="1">
              <a:latin typeface="Times New Roman" panose="02020603050405020304" pitchFamily="18" charset="0"/>
            </a:endParaRPr>
          </a:p>
        </p:txBody>
      </p:sp>
      <p:sp>
        <p:nvSpPr>
          <p:cNvPr id="14" name="文本框 66596"/>
          <p:cNvSpPr txBox="1">
            <a:spLocks noChangeArrowheads="1"/>
          </p:cNvSpPr>
          <p:nvPr/>
        </p:nvSpPr>
        <p:spPr bwMode="auto">
          <a:xfrm>
            <a:off x="7280686" y="2652518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b="1" i="1">
                <a:latin typeface="Times New Roman" panose="02020603050405020304" pitchFamily="18" charset="0"/>
              </a:rPr>
              <a:t>F</a:t>
            </a:r>
            <a:endParaRPr lang="en-US" altLang="zh-CN" b="1" i="1">
              <a:latin typeface="Times New Roman" panose="02020603050405020304" pitchFamily="18" charset="0"/>
            </a:endParaRPr>
          </a:p>
        </p:txBody>
      </p:sp>
      <p:sp>
        <p:nvSpPr>
          <p:cNvPr id="15" name="文本框 66597"/>
          <p:cNvSpPr txBox="1">
            <a:spLocks noChangeArrowheads="1"/>
          </p:cNvSpPr>
          <p:nvPr/>
        </p:nvSpPr>
        <p:spPr bwMode="auto">
          <a:xfrm>
            <a:off x="8042247" y="4363714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b="1" i="1">
                <a:latin typeface="Times New Roman" panose="02020603050405020304" pitchFamily="18" charset="0"/>
              </a:rPr>
              <a:t>D</a:t>
            </a:r>
            <a:endParaRPr lang="en-US" altLang="zh-CN" b="1" i="1">
              <a:latin typeface="Times New Roman" panose="02020603050405020304" pitchFamily="18" charset="0"/>
            </a:endParaRPr>
          </a:p>
        </p:txBody>
      </p:sp>
      <p:sp>
        <p:nvSpPr>
          <p:cNvPr id="16" name="Oval 17"/>
          <p:cNvSpPr>
            <a:spLocks noChangeArrowheads="1"/>
          </p:cNvSpPr>
          <p:nvPr/>
        </p:nvSpPr>
        <p:spPr bwMode="auto">
          <a:xfrm>
            <a:off x="8226484" y="3644899"/>
            <a:ext cx="36000" cy="360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4000"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4000"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4000"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4000"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4000"/>
          </a:p>
        </p:txBody>
      </p:sp>
      <p:sp>
        <p:nvSpPr>
          <p:cNvPr id="17" name="Oval 18"/>
          <p:cNvSpPr>
            <a:spLocks noChangeArrowheads="1"/>
          </p:cNvSpPr>
          <p:nvPr/>
        </p:nvSpPr>
        <p:spPr bwMode="auto">
          <a:xfrm>
            <a:off x="8226228" y="4393202"/>
            <a:ext cx="36000" cy="360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4000"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4000"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4000"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4000"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4000"/>
          </a:p>
        </p:txBody>
      </p:sp>
      <p:sp>
        <p:nvSpPr>
          <p:cNvPr id="18" name="Oval 19"/>
          <p:cNvSpPr>
            <a:spLocks noChangeArrowheads="1"/>
          </p:cNvSpPr>
          <p:nvPr/>
        </p:nvSpPr>
        <p:spPr bwMode="auto">
          <a:xfrm>
            <a:off x="7464453" y="2927456"/>
            <a:ext cx="36000" cy="360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4000"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4000"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4000"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4000"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4000"/>
          </a:p>
        </p:txBody>
      </p:sp>
      <p:sp>
        <p:nvSpPr>
          <p:cNvPr id="19" name="Oval 17"/>
          <p:cNvSpPr>
            <a:spLocks noChangeArrowheads="1"/>
          </p:cNvSpPr>
          <p:nvPr/>
        </p:nvSpPr>
        <p:spPr bwMode="auto">
          <a:xfrm>
            <a:off x="9735731" y="2668207"/>
            <a:ext cx="36000" cy="360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4000"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4000"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4000"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4000"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4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 bldLvl="0" animBg="1"/>
      <p:bldP spid="17" grpId="0" bldLvl="0" animBg="1"/>
      <p:bldP spid="18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678223" y="431081"/>
            <a:ext cx="10801350" cy="5922645"/>
            <a:chOff x="-187" y="1908"/>
            <a:chExt cx="17010" cy="9327"/>
          </a:xfrm>
        </p:grpSpPr>
        <p:pic>
          <p:nvPicPr>
            <p:cNvPr id="8" name="图片 7" descr="打孔纸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-187" y="2474"/>
              <a:ext cx="17010" cy="8761"/>
            </a:xfrm>
            <a:prstGeom prst="rect">
              <a:avLst/>
            </a:prstGeom>
          </p:spPr>
        </p:pic>
        <p:sp>
          <p:nvSpPr>
            <p:cNvPr id="10" name="文本框 3"/>
            <p:cNvSpPr txBox="1"/>
            <p:nvPr>
              <p:custDataLst>
                <p:tags r:id="rId3"/>
              </p:custDataLst>
            </p:nvPr>
          </p:nvSpPr>
          <p:spPr>
            <a:xfrm>
              <a:off x="1636" y="1908"/>
              <a:ext cx="270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总结归纳</a:t>
              </a:r>
              <a:endParaRPr lang="zh-CN" altLang="en-US" sz="2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</p:grp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591753" y="1596217"/>
            <a:ext cx="9176809" cy="3272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marL="449580" indent="-44958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829945" algn="just" eaLnBrk="1" hangingPunct="1">
              <a:lnSpc>
                <a:spcPct val="150000"/>
              </a:lnSpc>
              <a:defRPr/>
            </a:pP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位似作图的一般步骤</a:t>
            </a:r>
            <a:endParaRPr lang="en-US" altLang="zh-CN" sz="28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marL="0" indent="829945" algn="just" eaLnBrk="1" hangingPunct="1">
              <a:lnSpc>
                <a:spcPct val="150000"/>
              </a:lnSpc>
              <a:defRPr/>
            </a:pPr>
            <a:r>
              <a:rPr lang="en-US" altLang="zh-CN" sz="2800" b="1" dirty="0">
                <a:solidFill>
                  <a:srgbClr val="00B0F0"/>
                </a:solidFill>
                <a:uFill>
                  <a:solidFill>
                    <a:schemeClr val="tx1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</a:rPr>
              <a:t>1.</a:t>
            </a:r>
            <a:r>
              <a:rPr lang="zh-CN" altLang="en-US" sz="2800" b="1" dirty="0">
                <a:solidFill>
                  <a:srgbClr val="00B0F0"/>
                </a:solidFill>
                <a:uFill>
                  <a:solidFill>
                    <a:schemeClr val="tx1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</a:rPr>
              <a:t>确定位似中心；</a:t>
            </a:r>
            <a:endParaRPr lang="zh-CN" altLang="en-US" sz="2800" b="1" dirty="0">
              <a:solidFill>
                <a:srgbClr val="00B0F0"/>
              </a:solidFill>
              <a:uFill>
                <a:solidFill>
                  <a:schemeClr val="tx1"/>
                </a:solidFill>
              </a:uFill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marL="0" indent="829945" algn="just" eaLnBrk="1" hangingPunct="1">
              <a:lnSpc>
                <a:spcPct val="150000"/>
              </a:lnSpc>
              <a:defRPr/>
            </a:pPr>
            <a:r>
              <a:rPr lang="en-US" altLang="zh-CN" sz="2800" b="1" dirty="0">
                <a:solidFill>
                  <a:srgbClr val="00B0F0"/>
                </a:solidFill>
                <a:uFill>
                  <a:solidFill>
                    <a:schemeClr val="tx1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</a:rPr>
              <a:t>2.</a:t>
            </a:r>
            <a:r>
              <a:rPr lang="zh-CN" altLang="en-US" sz="2800" b="1" dirty="0">
                <a:solidFill>
                  <a:srgbClr val="00B0F0"/>
                </a:solidFill>
                <a:uFill>
                  <a:solidFill>
                    <a:schemeClr val="tx1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</a:rPr>
              <a:t>确定关键点（一般是多边形的顶点）；</a:t>
            </a:r>
            <a:endParaRPr lang="zh-CN" altLang="en-US" sz="2800" b="1" dirty="0">
              <a:solidFill>
                <a:srgbClr val="00B0F0"/>
              </a:solidFill>
              <a:uFill>
                <a:solidFill>
                  <a:schemeClr val="tx1"/>
                </a:solidFill>
              </a:uFill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marL="0" indent="829945" algn="just" eaLnBrk="1" hangingPunct="1">
              <a:lnSpc>
                <a:spcPct val="150000"/>
              </a:lnSpc>
              <a:defRPr/>
            </a:pPr>
            <a:r>
              <a:rPr lang="en-US" altLang="zh-CN" sz="2800" b="1" dirty="0">
                <a:solidFill>
                  <a:srgbClr val="00B0F0"/>
                </a:solidFill>
                <a:uFill>
                  <a:solidFill>
                    <a:schemeClr val="tx1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</a:rPr>
              <a:t>3.</a:t>
            </a:r>
            <a:r>
              <a:rPr lang="zh-CN" altLang="en-US" sz="2800" b="1" dirty="0">
                <a:solidFill>
                  <a:srgbClr val="00B0F0"/>
                </a:solidFill>
                <a:uFill>
                  <a:solidFill>
                    <a:schemeClr val="tx1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</a:rPr>
              <a:t>找出新图形的关键点；</a:t>
            </a:r>
            <a:endParaRPr lang="zh-CN" altLang="en-US" sz="2800" b="1" dirty="0">
              <a:solidFill>
                <a:srgbClr val="00B0F0"/>
              </a:solidFill>
              <a:uFill>
                <a:solidFill>
                  <a:schemeClr val="tx1"/>
                </a:solidFill>
              </a:uFill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marL="0" indent="829945" algn="just" eaLnBrk="1" hangingPunct="1">
              <a:lnSpc>
                <a:spcPct val="150000"/>
              </a:lnSpc>
              <a:defRPr/>
            </a:pPr>
            <a:r>
              <a:rPr lang="en-US" altLang="zh-CN" sz="2800" b="1" dirty="0">
                <a:solidFill>
                  <a:srgbClr val="00B0F0"/>
                </a:solidFill>
                <a:uFill>
                  <a:solidFill>
                    <a:schemeClr val="tx1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</a:rPr>
              <a:t>4.</a:t>
            </a:r>
            <a:r>
              <a:rPr lang="zh-CN" altLang="en-US" sz="2800" b="1" dirty="0">
                <a:solidFill>
                  <a:srgbClr val="00B0F0"/>
                </a:solidFill>
                <a:uFill>
                  <a:solidFill>
                    <a:schemeClr val="tx1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</a:rPr>
              <a:t>顺次连接各点，得到所求作的图形</a:t>
            </a:r>
            <a:r>
              <a:rPr lang="en-US" altLang="zh-CN" sz="2800" b="1" dirty="0">
                <a:solidFill>
                  <a:srgbClr val="00B0F0"/>
                </a:solidFill>
                <a:uFill>
                  <a:solidFill>
                    <a:schemeClr val="tx1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</a:rPr>
              <a:t>.</a:t>
            </a:r>
            <a:endParaRPr lang="en-US" altLang="zh-CN" sz="2800" b="1" dirty="0">
              <a:solidFill>
                <a:srgbClr val="00B0F0"/>
              </a:solidFill>
              <a:uFill>
                <a:solidFill>
                  <a:schemeClr val="tx1"/>
                </a:solidFill>
              </a:u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92035" y="2493010"/>
            <a:ext cx="3971925" cy="2007235"/>
          </a:xfrm>
          <a:prstGeom prst="rect">
            <a:avLst/>
          </a:prstGeom>
        </p:spPr>
      </p:pic>
      <p:sp>
        <p:nvSpPr>
          <p:cNvPr id="3" name="矩形 8193"/>
          <p:cNvSpPr>
            <a:spLocks noChangeArrowheads="1"/>
          </p:cNvSpPr>
          <p:nvPr/>
        </p:nvSpPr>
        <p:spPr bwMode="auto">
          <a:xfrm>
            <a:off x="839470" y="1412875"/>
            <a:ext cx="6708140" cy="3969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放缩尺</a:t>
            </a:r>
            <a:r>
              <a:rPr lang="zh-CN" altLang="en-US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是将图形进行放大或缩小的工具</a:t>
            </a:r>
            <a:r>
              <a:rPr lang="en-US" altLang="zh-CN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lang="en-US" altLang="zh-CN" sz="28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如图，点</a:t>
            </a:r>
            <a:r>
              <a:rPr lang="en-US" altLang="zh-CN" sz="2800" b="1" i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</a:t>
            </a:r>
            <a:r>
              <a:rPr lang="zh-CN" altLang="en-US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位置固定不变，在</a:t>
            </a:r>
            <a:r>
              <a:rPr lang="en-US" altLang="zh-CN" sz="2800" b="1" i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</a:t>
            </a:r>
            <a:r>
              <a:rPr lang="zh-CN" altLang="en-US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，</a:t>
            </a:r>
            <a:r>
              <a:rPr lang="en-US" altLang="zh-CN" sz="2800" b="1" i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'</a:t>
            </a:r>
            <a:r>
              <a:rPr lang="zh-CN" altLang="en-US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处装有画笔</a:t>
            </a:r>
            <a:r>
              <a:rPr lang="en-US" altLang="zh-CN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r>
              <a:rPr lang="zh-CN" altLang="en-US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当画笔</a:t>
            </a:r>
            <a:r>
              <a:rPr lang="en-US" altLang="zh-CN" sz="2800" b="1" i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</a:t>
            </a:r>
            <a:r>
              <a:rPr lang="zh-CN" altLang="en-US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沿图形</a:t>
            </a:r>
            <a:r>
              <a:rPr lang="en-US" altLang="zh-CN" sz="2800" b="1" i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</a:t>
            </a:r>
            <a:r>
              <a:rPr lang="zh-CN" altLang="en-US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运动时，画笔</a:t>
            </a:r>
            <a:r>
              <a:rPr lang="en-US" altLang="zh-CN" sz="2800" b="1" i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'</a:t>
            </a:r>
            <a:r>
              <a:rPr lang="zh-CN" altLang="en-US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画出图形</a:t>
            </a:r>
            <a:r>
              <a:rPr lang="en-US" altLang="zh-CN" sz="2800" b="1" i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'</a:t>
            </a:r>
            <a:r>
              <a:rPr lang="zh-CN" altLang="en-US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，图形</a:t>
            </a:r>
            <a:r>
              <a:rPr lang="en-US" altLang="zh-CN" sz="2800" b="1" i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'</a:t>
            </a:r>
            <a:r>
              <a:rPr lang="zh-CN" altLang="en-US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将图形</a:t>
            </a:r>
            <a:r>
              <a:rPr lang="en-US" altLang="zh-CN" sz="2800" b="1" i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</a:t>
            </a:r>
            <a:r>
              <a:rPr lang="zh-CN" altLang="en-US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放大了</a:t>
            </a:r>
            <a:r>
              <a:rPr lang="en-US" altLang="zh-CN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r>
              <a:rPr lang="zh-CN" altLang="en-US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反之，图形</a:t>
            </a:r>
            <a:r>
              <a:rPr lang="en-US" altLang="zh-CN" sz="2800" b="1" i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</a:t>
            </a:r>
            <a:r>
              <a:rPr lang="zh-CN" altLang="en-US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是图形</a:t>
            </a:r>
            <a:r>
              <a:rPr lang="en-US" altLang="zh-CN" sz="2800" b="1" i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'</a:t>
            </a:r>
            <a:r>
              <a:rPr lang="zh-CN" altLang="en-US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的缩小图形</a:t>
            </a:r>
            <a:r>
              <a:rPr lang="en-US" altLang="zh-CN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lang="en-US" altLang="zh-CN" sz="28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位似比可通过调节点</a:t>
            </a:r>
            <a:r>
              <a:rPr lang="en-US" altLang="zh-CN" sz="2800" b="1" i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</a:t>
            </a:r>
            <a:r>
              <a:rPr lang="zh-CN" altLang="en-US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，</a:t>
            </a:r>
            <a:r>
              <a:rPr lang="en-US" altLang="zh-CN" sz="2800" b="1" i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</a:t>
            </a:r>
            <a:r>
              <a:rPr lang="zh-CN" altLang="en-US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的位置来确定</a:t>
            </a:r>
            <a:r>
              <a:rPr lang="en-US" altLang="zh-CN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lang="en-US" altLang="zh-CN" sz="28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矩形 8193"/>
          <p:cNvSpPr>
            <a:spLocks noChangeArrowheads="1"/>
          </p:cNvSpPr>
          <p:nvPr/>
        </p:nvSpPr>
        <p:spPr bwMode="auto">
          <a:xfrm>
            <a:off x="8544560" y="4509135"/>
            <a:ext cx="1373505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放缩尺</a:t>
            </a:r>
            <a:endParaRPr lang="zh-CN" altLang="en-US" sz="28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28"/>
          <p:cNvSpPr txBox="1"/>
          <p:nvPr/>
        </p:nvSpPr>
        <p:spPr>
          <a:xfrm>
            <a:off x="911424" y="1276067"/>
            <a:ext cx="10585176" cy="3953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Clr>
                <a:srgbClr val="00B0F0"/>
              </a:buClr>
              <a:buFont typeface="Wingdings" panose="05000000000000000000" pitchFamily="2" charset="2"/>
              <a:buChar char="u"/>
              <a:defRPr/>
            </a:pPr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．理解图形的位似概念，掌握位似图形的性质。</a:t>
            </a:r>
            <a:endParaRPr lang="zh-CN" alt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30000"/>
              </a:lnSpc>
              <a:buClr>
                <a:srgbClr val="00B0F0"/>
              </a:buClr>
              <a:buFont typeface="Wingdings" panose="05000000000000000000" pitchFamily="2" charset="2"/>
              <a:buChar char="u"/>
              <a:defRPr/>
            </a:pPr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．会利用作位似图形的方法把一个图形进行放大或缩小。</a:t>
            </a:r>
            <a:endParaRPr lang="zh-CN" alt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30000"/>
              </a:lnSpc>
              <a:buClr>
                <a:srgbClr val="00B0F0"/>
              </a:buClr>
              <a:buFont typeface="Wingdings" panose="05000000000000000000" pitchFamily="2" charset="2"/>
              <a:buChar char="u"/>
              <a:defRPr/>
            </a:pPr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．掌握直角坐标系中图形的位似变化与对应点坐标变化的规律。</a:t>
            </a:r>
            <a:endParaRPr lang="zh-CN" alt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30000"/>
              </a:lnSpc>
              <a:buClr>
                <a:srgbClr val="00B0F0"/>
              </a:buClr>
              <a:buFont typeface="Wingdings" panose="05000000000000000000" pitchFamily="2" charset="2"/>
              <a:buChar char="u"/>
              <a:defRPr/>
            </a:pPr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．经历位似图形性质的探索过程，进一步发展探究、交流能力，培养动手、动脑、手脑和谐一致的习惯。</a:t>
            </a:r>
            <a:endParaRPr lang="zh-CN" alt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30000"/>
              </a:lnSpc>
              <a:buClr>
                <a:srgbClr val="00B0F0"/>
              </a:buClr>
              <a:buFont typeface="Wingdings" panose="05000000000000000000" pitchFamily="2" charset="2"/>
              <a:buChar char="u"/>
              <a:defRPr/>
            </a:pPr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．利用图形的位似解决一些简单的实际问题，并在此过程中培养数学应用意识。</a:t>
            </a:r>
            <a:endParaRPr lang="zh-CN" alt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12"/>
          <p:cNvSpPr/>
          <p:nvPr>
            <p:custDataLst>
              <p:tags r:id="rId1"/>
            </p:custDataLst>
          </p:nvPr>
        </p:nvSpPr>
        <p:spPr>
          <a:xfrm>
            <a:off x="654779" y="1340768"/>
            <a:ext cx="1048733" cy="592667"/>
          </a:xfrm>
          <a:custGeom>
            <a:avLst/>
            <a:gdLst>
              <a:gd name="connsiteX0" fmla="*/ 0 w 1141940"/>
              <a:gd name="connsiteY0" fmla="*/ 0 h 714376"/>
              <a:gd name="connsiteX1" fmla="*/ 784752 w 1141940"/>
              <a:gd name="connsiteY1" fmla="*/ 0 h 714376"/>
              <a:gd name="connsiteX2" fmla="*/ 1141940 w 1141940"/>
              <a:gd name="connsiteY2" fmla="*/ 357188 h 714376"/>
              <a:gd name="connsiteX3" fmla="*/ 1141939 w 1141940"/>
              <a:gd name="connsiteY3" fmla="*/ 357188 h 714376"/>
              <a:gd name="connsiteX4" fmla="*/ 784751 w 1141940"/>
              <a:gd name="connsiteY4" fmla="*/ 714376 h 714376"/>
              <a:gd name="connsiteX5" fmla="*/ 244993 w 1141940"/>
              <a:gd name="connsiteY5" fmla="*/ 714376 h 714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1940" h="714376">
                <a:moveTo>
                  <a:pt x="0" y="0"/>
                </a:moveTo>
                <a:lnTo>
                  <a:pt x="784752" y="0"/>
                </a:lnTo>
                <a:cubicBezTo>
                  <a:pt x="982021" y="0"/>
                  <a:pt x="1141940" y="159919"/>
                  <a:pt x="1141940" y="357188"/>
                </a:cubicBezTo>
                <a:lnTo>
                  <a:pt x="1141939" y="357188"/>
                </a:lnTo>
                <a:cubicBezTo>
                  <a:pt x="1141939" y="554457"/>
                  <a:pt x="982020" y="714376"/>
                  <a:pt x="784751" y="714376"/>
                </a:cubicBezTo>
                <a:lnTo>
                  <a:pt x="244993" y="714376"/>
                </a:lnTo>
                <a:close/>
              </a:path>
            </a:pathLst>
          </a:custGeom>
          <a:solidFill>
            <a:schemeClr val="accent2"/>
          </a:solidFill>
        </p:spPr>
        <p:txBody>
          <a:bodyPr lIns="239994" tIns="60958" rIns="121917" bIns="60958" anchor="ctr">
            <a:normAutofit fontScale="97500"/>
          </a:bodyPr>
          <a:lstStyle/>
          <a:p>
            <a:pPr algn="ctr">
              <a:defRPr/>
            </a:pPr>
            <a:r>
              <a:rPr lang="zh-CN" altLang="en-US" sz="28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例</a:t>
            </a:r>
            <a:r>
              <a:rPr lang="en-US" altLang="zh-CN" sz="28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800" dirty="0" err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341" name="内容占位符 7"/>
          <p:cNvSpPr txBox="1">
            <a:spLocks noChangeArrowheads="1"/>
          </p:cNvSpPr>
          <p:nvPr/>
        </p:nvSpPr>
        <p:spPr bwMode="auto">
          <a:xfrm>
            <a:off x="1744134" y="1218230"/>
            <a:ext cx="9632951" cy="3272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zh-CN" sz="2800" b="1" dirty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</a:rPr>
              <a:t>如图，请以坐标原点</a:t>
            </a:r>
            <a:endParaRPr lang="en-US" altLang="zh-CN" sz="2800" b="1" dirty="0">
              <a:solidFill>
                <a:srgbClr val="000000"/>
              </a:solidFill>
              <a:latin typeface="Times New Roman" panose="02020603050405020304"/>
              <a:ea typeface="宋体" panose="02010600030101010101" pitchFamily="2" charset="-122"/>
            </a:endParaRPr>
          </a:p>
          <a:p>
            <a:pPr lvl="0"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i="1" dirty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</a:rPr>
              <a:t>O</a:t>
            </a:r>
            <a:r>
              <a:rPr lang="zh-CN" altLang="zh-CN" sz="2800" b="1" dirty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</a:rPr>
              <a:t>为位似中心，作平行</a:t>
            </a:r>
            <a:endParaRPr lang="en-US" altLang="zh-CN" sz="2800" b="1" dirty="0">
              <a:solidFill>
                <a:srgbClr val="000000"/>
              </a:solidFill>
              <a:latin typeface="Times New Roman" panose="02020603050405020304"/>
              <a:ea typeface="宋体" panose="02010600030101010101" pitchFamily="2" charset="-122"/>
            </a:endParaRPr>
          </a:p>
          <a:p>
            <a:pPr lvl="0"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zh-CN" sz="2800" b="1" dirty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</a:rPr>
              <a:t>四边形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</a:rPr>
              <a:t>ABCD</a:t>
            </a:r>
            <a:r>
              <a:rPr lang="zh-CN" altLang="zh-CN" sz="2800" b="1" dirty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</a:rPr>
              <a:t>的位似图形，</a:t>
            </a:r>
            <a:endParaRPr lang="en-US" altLang="zh-CN" sz="2800" b="1" dirty="0">
              <a:solidFill>
                <a:srgbClr val="000000"/>
              </a:solidFill>
              <a:latin typeface="Times New Roman" panose="02020603050405020304"/>
              <a:ea typeface="宋体" panose="02010600030101010101" pitchFamily="2" charset="-122"/>
            </a:endParaRPr>
          </a:p>
          <a:p>
            <a:pPr lvl="0"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zh-CN" sz="2800" b="1" dirty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</a:rPr>
              <a:t>并把平行四边形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</a:rPr>
              <a:t>ABCD</a:t>
            </a:r>
            <a:r>
              <a:rPr lang="zh-CN" altLang="zh-CN" sz="2800" b="1" dirty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</a:rPr>
              <a:t>的</a:t>
            </a:r>
            <a:endParaRPr lang="en-US" altLang="zh-CN" sz="2800" b="1" dirty="0">
              <a:solidFill>
                <a:srgbClr val="000000"/>
              </a:solidFill>
              <a:latin typeface="Times New Roman" panose="02020603050405020304"/>
              <a:ea typeface="宋体" panose="02010600030101010101" pitchFamily="2" charset="-122"/>
            </a:endParaRPr>
          </a:p>
          <a:p>
            <a:pPr lvl="0"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zh-CN" sz="2800" b="1" dirty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</a:rPr>
              <a:t>边长放大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</a:rPr>
              <a:t>3</a:t>
            </a:r>
            <a:r>
              <a:rPr lang="zh-CN" altLang="zh-CN" sz="2800" b="1" dirty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</a:rPr>
              <a:t>倍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</a:rPr>
              <a:t>.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/>
              <a:ea typeface="宋体" panose="02010600030101010101" pitchFamily="2" charset="-122"/>
            </a:endParaRPr>
          </a:p>
        </p:txBody>
      </p:sp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7375202" y="1340768"/>
            <a:ext cx="3689350" cy="3328986"/>
            <a:chOff x="3107" y="749"/>
            <a:chExt cx="2324" cy="2097"/>
          </a:xfrm>
        </p:grpSpPr>
        <p:sp>
          <p:nvSpPr>
            <p:cNvPr id="9" name="Line 20"/>
            <p:cNvSpPr>
              <a:spLocks noChangeShapeType="1"/>
            </p:cNvSpPr>
            <p:nvPr/>
          </p:nvSpPr>
          <p:spPr bwMode="auto">
            <a:xfrm>
              <a:off x="3389" y="1124"/>
              <a:ext cx="18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AutoShape 3"/>
            <p:cNvSpPr>
              <a:spLocks noChangeAspect="1" noChangeArrowheads="1" noTextEdit="1"/>
            </p:cNvSpPr>
            <p:nvPr/>
          </p:nvSpPr>
          <p:spPr bwMode="auto">
            <a:xfrm>
              <a:off x="3107" y="849"/>
              <a:ext cx="2324" cy="1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Line 5"/>
            <p:cNvSpPr>
              <a:spLocks noChangeShapeType="1"/>
            </p:cNvSpPr>
            <p:nvPr/>
          </p:nvSpPr>
          <p:spPr bwMode="auto">
            <a:xfrm>
              <a:off x="3389" y="998"/>
              <a:ext cx="18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Line 7"/>
            <p:cNvSpPr>
              <a:spLocks noChangeShapeType="1"/>
            </p:cNvSpPr>
            <p:nvPr/>
          </p:nvSpPr>
          <p:spPr bwMode="auto">
            <a:xfrm>
              <a:off x="3389" y="2756"/>
              <a:ext cx="18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Line 8"/>
            <p:cNvSpPr>
              <a:spLocks noChangeShapeType="1"/>
            </p:cNvSpPr>
            <p:nvPr/>
          </p:nvSpPr>
          <p:spPr bwMode="auto">
            <a:xfrm>
              <a:off x="5239" y="998"/>
              <a:ext cx="0" cy="17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>
              <a:off x="3815" y="998"/>
              <a:ext cx="0" cy="17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>
              <a:off x="4101" y="998"/>
              <a:ext cx="0" cy="17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4384" y="998"/>
              <a:ext cx="0" cy="17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>
              <a:off x="4527" y="998"/>
              <a:ext cx="0" cy="17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>
              <a:off x="4670" y="998"/>
              <a:ext cx="0" cy="17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>
              <a:off x="4813" y="998"/>
              <a:ext cx="0" cy="17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>
              <a:off x="4956" y="998"/>
              <a:ext cx="0" cy="17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Line 19"/>
            <p:cNvSpPr>
              <a:spLocks noChangeShapeType="1"/>
            </p:cNvSpPr>
            <p:nvPr/>
          </p:nvSpPr>
          <p:spPr bwMode="auto">
            <a:xfrm>
              <a:off x="5096" y="998"/>
              <a:ext cx="0" cy="17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3389" y="1250"/>
              <a:ext cx="18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>
              <a:off x="3389" y="1376"/>
              <a:ext cx="18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>
              <a:off x="3389" y="1503"/>
              <a:ext cx="18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>
              <a:off x="3389" y="1625"/>
              <a:ext cx="18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>
              <a:off x="3389" y="1751"/>
              <a:ext cx="18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>
              <a:off x="3389" y="2003"/>
              <a:ext cx="18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auto">
            <a:xfrm>
              <a:off x="3389" y="2129"/>
              <a:ext cx="18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>
              <a:off x="3389" y="2252"/>
              <a:ext cx="18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29"/>
            <p:cNvSpPr>
              <a:spLocks noChangeShapeType="1"/>
            </p:cNvSpPr>
            <p:nvPr/>
          </p:nvSpPr>
          <p:spPr bwMode="auto">
            <a:xfrm>
              <a:off x="3389" y="2378"/>
              <a:ext cx="18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0"/>
            <p:cNvSpPr>
              <a:spLocks noChangeShapeType="1"/>
            </p:cNvSpPr>
            <p:nvPr/>
          </p:nvSpPr>
          <p:spPr bwMode="auto">
            <a:xfrm>
              <a:off x="3389" y="2504"/>
              <a:ext cx="18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Line 31"/>
            <p:cNvSpPr>
              <a:spLocks noChangeShapeType="1"/>
            </p:cNvSpPr>
            <p:nvPr/>
          </p:nvSpPr>
          <p:spPr bwMode="auto">
            <a:xfrm>
              <a:off x="3389" y="2630"/>
              <a:ext cx="18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Rectangle 56"/>
            <p:cNvSpPr>
              <a:spLocks noChangeArrowheads="1"/>
            </p:cNvSpPr>
            <p:nvPr/>
          </p:nvSpPr>
          <p:spPr bwMode="auto">
            <a:xfrm>
              <a:off x="3833" y="940"/>
              <a:ext cx="95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zh-CN" sz="1000" b="1" dirty="0">
                  <a:solidFill>
                    <a:srgbClr val="000000"/>
                  </a:solidFill>
                </a:rPr>
                <a:t>14</a:t>
              </a:r>
              <a:endParaRPr kumimoji="0" lang="zh-CN" altLang="zh-CN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35" name="Rectangle 57"/>
            <p:cNvSpPr>
              <a:spLocks noChangeArrowheads="1"/>
            </p:cNvSpPr>
            <p:nvPr/>
          </p:nvSpPr>
          <p:spPr bwMode="auto">
            <a:xfrm>
              <a:off x="3833" y="1076"/>
              <a:ext cx="8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9pPr>
            </a:lstStyle>
            <a:p>
              <a:r>
                <a:rPr lang="en-US" altLang="zh-CN" sz="1000" b="1" dirty="0">
                  <a:solidFill>
                    <a:srgbClr val="000000"/>
                  </a:solidFill>
                </a:rPr>
                <a:t>12</a:t>
              </a:r>
              <a:endParaRPr lang="zh-CN" altLang="zh-CN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36" name="Rectangle 58"/>
            <p:cNvSpPr>
              <a:spLocks noChangeArrowheads="1"/>
            </p:cNvSpPr>
            <p:nvPr/>
          </p:nvSpPr>
          <p:spPr bwMode="auto">
            <a:xfrm>
              <a:off x="3833" y="1205"/>
              <a:ext cx="8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9pPr>
            </a:lstStyle>
            <a:p>
              <a:pPr marR="0" lvl="0" inden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CN" sz="1000" b="1" dirty="0">
                  <a:solidFill>
                    <a:srgbClr val="000000"/>
                  </a:solidFill>
                </a:rPr>
                <a:t>10</a:t>
              </a:r>
              <a:endParaRPr lang="zh-CN" altLang="zh-CN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37" name="Rectangle 59"/>
            <p:cNvSpPr>
              <a:spLocks noChangeArrowheads="1"/>
            </p:cNvSpPr>
            <p:nvPr/>
          </p:nvSpPr>
          <p:spPr bwMode="auto">
            <a:xfrm>
              <a:off x="3868" y="1327"/>
              <a:ext cx="6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9pPr>
            </a:lstStyle>
            <a:p>
              <a:r>
                <a:rPr lang="en-US" altLang="zh-CN" sz="1000" b="1" dirty="0">
                  <a:solidFill>
                    <a:srgbClr val="000000"/>
                  </a:solidFill>
                </a:rPr>
                <a:t>8</a:t>
              </a:r>
              <a:endParaRPr lang="zh-CN" altLang="zh-CN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38" name="Rectangle 60"/>
            <p:cNvSpPr>
              <a:spLocks noChangeArrowheads="1"/>
            </p:cNvSpPr>
            <p:nvPr/>
          </p:nvSpPr>
          <p:spPr bwMode="auto">
            <a:xfrm>
              <a:off x="3861" y="1454"/>
              <a:ext cx="5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9pPr>
            </a:lstStyle>
            <a:p>
              <a:pPr marR="0" lvl="0" inden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CN" sz="1000" b="1" dirty="0">
                  <a:solidFill>
                    <a:srgbClr val="000000"/>
                  </a:solidFill>
                </a:rPr>
                <a:t>6</a:t>
              </a:r>
              <a:endParaRPr lang="zh-CN" altLang="zh-CN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39" name="Rectangle 61"/>
            <p:cNvSpPr>
              <a:spLocks noChangeArrowheads="1"/>
            </p:cNvSpPr>
            <p:nvPr/>
          </p:nvSpPr>
          <p:spPr bwMode="auto">
            <a:xfrm>
              <a:off x="3864" y="1576"/>
              <a:ext cx="4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9pPr>
            </a:lstStyle>
            <a:p>
              <a:r>
                <a:rPr lang="en-US" altLang="zh-CN" sz="1000" b="1" dirty="0">
                  <a:solidFill>
                    <a:srgbClr val="000000"/>
                  </a:solidFill>
                </a:rPr>
                <a:t>4</a:t>
              </a:r>
              <a:endParaRPr lang="zh-CN" altLang="zh-CN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40" name="Rectangle 62"/>
            <p:cNvSpPr>
              <a:spLocks noChangeArrowheads="1"/>
            </p:cNvSpPr>
            <p:nvPr/>
          </p:nvSpPr>
          <p:spPr bwMode="auto">
            <a:xfrm>
              <a:off x="3864" y="1702"/>
              <a:ext cx="4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9pPr>
            </a:lstStyle>
            <a:p>
              <a:pPr marR="0" lvl="0" inden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CN" sz="1000" b="1" dirty="0">
                  <a:solidFill>
                    <a:srgbClr val="000000"/>
                  </a:solidFill>
                </a:rPr>
                <a:t>2</a:t>
              </a:r>
              <a:endParaRPr lang="zh-CN" altLang="zh-CN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41" name="Rectangle 63"/>
            <p:cNvSpPr>
              <a:spLocks noChangeArrowheads="1"/>
            </p:cNvSpPr>
            <p:nvPr/>
          </p:nvSpPr>
          <p:spPr bwMode="auto">
            <a:xfrm>
              <a:off x="3825" y="2741"/>
              <a:ext cx="16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rPr>
                <a:t>-1</a:t>
              </a: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rPr>
                <a:t>4</a:t>
              </a:r>
              <a:endParaRPr kumimoji="0" lang="zh-CN" altLang="zh-CN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42" name="Rectangle 64"/>
            <p:cNvSpPr>
              <a:spLocks noChangeArrowheads="1"/>
            </p:cNvSpPr>
            <p:nvPr/>
          </p:nvSpPr>
          <p:spPr bwMode="auto">
            <a:xfrm>
              <a:off x="3843" y="1977"/>
              <a:ext cx="7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rPr>
                <a:t>-2</a:t>
              </a:r>
              <a:endParaRPr kumimoji="0" lang="zh-CN" altLang="zh-CN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43" name="Rectangle 65"/>
            <p:cNvSpPr>
              <a:spLocks noChangeArrowheads="1"/>
            </p:cNvSpPr>
            <p:nvPr/>
          </p:nvSpPr>
          <p:spPr bwMode="auto">
            <a:xfrm>
              <a:off x="3843" y="2358"/>
              <a:ext cx="7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9pPr>
            </a:lstStyle>
            <a:p>
              <a:r>
                <a:rPr lang="zh-CN" altLang="zh-CN" sz="1000" b="1" dirty="0">
                  <a:solidFill>
                    <a:srgbClr val="000000"/>
                  </a:solidFill>
                </a:rPr>
                <a:t>-</a:t>
              </a:r>
              <a:r>
                <a:rPr lang="en-US" altLang="zh-CN" sz="1000" b="1" dirty="0">
                  <a:solidFill>
                    <a:srgbClr val="000000"/>
                  </a:solidFill>
                </a:rPr>
                <a:t>8</a:t>
              </a:r>
              <a:endParaRPr lang="zh-CN" altLang="zh-CN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44" name="Rectangle 66"/>
            <p:cNvSpPr>
              <a:spLocks noChangeArrowheads="1"/>
            </p:cNvSpPr>
            <p:nvPr/>
          </p:nvSpPr>
          <p:spPr bwMode="auto">
            <a:xfrm>
              <a:off x="3843" y="2095"/>
              <a:ext cx="7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9pPr>
            </a:lstStyle>
            <a:p>
              <a:pPr marR="0" lvl="0" inden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zh-CN" altLang="zh-CN" sz="1000" b="1" dirty="0">
                  <a:solidFill>
                    <a:srgbClr val="000000"/>
                  </a:solidFill>
                </a:rPr>
                <a:t>-4</a:t>
              </a:r>
              <a:endParaRPr lang="zh-CN" altLang="zh-CN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45" name="Rectangle 67"/>
            <p:cNvSpPr>
              <a:spLocks noChangeArrowheads="1"/>
            </p:cNvSpPr>
            <p:nvPr/>
          </p:nvSpPr>
          <p:spPr bwMode="auto">
            <a:xfrm>
              <a:off x="3827" y="2478"/>
              <a:ext cx="20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9pPr>
            </a:lstStyle>
            <a:p>
              <a:r>
                <a:rPr lang="zh-CN" altLang="zh-CN" sz="1000" b="1" dirty="0">
                  <a:solidFill>
                    <a:srgbClr val="000000"/>
                  </a:solidFill>
                </a:rPr>
                <a:t>-</a:t>
              </a:r>
              <a:r>
                <a:rPr lang="en-US" altLang="zh-CN" sz="1000" b="1" dirty="0">
                  <a:solidFill>
                    <a:srgbClr val="000000"/>
                  </a:solidFill>
                </a:rPr>
                <a:t>10</a:t>
              </a:r>
              <a:endParaRPr lang="zh-CN" altLang="zh-CN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46" name="Rectangle 68"/>
            <p:cNvSpPr>
              <a:spLocks noChangeArrowheads="1"/>
            </p:cNvSpPr>
            <p:nvPr/>
          </p:nvSpPr>
          <p:spPr bwMode="auto">
            <a:xfrm>
              <a:off x="3843" y="2217"/>
              <a:ext cx="7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rPr>
                <a:t>-6</a:t>
              </a:r>
              <a:endParaRPr kumimoji="0" lang="zh-CN" altLang="zh-CN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47" name="Rectangle 69"/>
            <p:cNvSpPr>
              <a:spLocks noChangeArrowheads="1"/>
            </p:cNvSpPr>
            <p:nvPr/>
          </p:nvSpPr>
          <p:spPr bwMode="auto">
            <a:xfrm>
              <a:off x="3826" y="2613"/>
              <a:ext cx="16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9pPr>
            </a:lstStyle>
            <a:p>
              <a:r>
                <a:rPr lang="zh-CN" altLang="zh-CN" sz="1000" b="1" dirty="0">
                  <a:solidFill>
                    <a:srgbClr val="000000"/>
                  </a:solidFill>
                </a:rPr>
                <a:t>-</a:t>
              </a:r>
              <a:r>
                <a:rPr lang="en-US" altLang="zh-CN" sz="1000" b="1" dirty="0">
                  <a:solidFill>
                    <a:srgbClr val="000000"/>
                  </a:solidFill>
                </a:rPr>
                <a:t>12</a:t>
              </a:r>
              <a:endParaRPr lang="zh-CN" altLang="zh-CN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48" name="Rectangle 70"/>
            <p:cNvSpPr>
              <a:spLocks noChangeArrowheads="1"/>
            </p:cNvSpPr>
            <p:nvPr/>
          </p:nvSpPr>
          <p:spPr bwMode="auto">
            <a:xfrm>
              <a:off x="4014" y="749"/>
              <a:ext cx="14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2000" b="1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ea typeface="宋体" panose="02010600030101010101" pitchFamily="2" charset="-122"/>
                  <a:cs typeface="宋体" panose="02010600030101010101" pitchFamily="2" charset="-122"/>
                </a:rPr>
                <a:t>y</a:t>
              </a:r>
              <a:endParaRPr kumimoji="0" lang="zh-CN" altLang="zh-CN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49" name="Rectangle 71"/>
            <p:cNvSpPr>
              <a:spLocks noChangeArrowheads="1"/>
            </p:cNvSpPr>
            <p:nvPr/>
          </p:nvSpPr>
          <p:spPr bwMode="auto">
            <a:xfrm>
              <a:off x="5350" y="1887"/>
              <a:ext cx="8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9pPr>
            </a:lstStyle>
            <a:p>
              <a:r>
                <a:rPr lang="zh-CN" altLang="zh-CN" sz="2000" b="1" i="1" dirty="0">
                  <a:solidFill>
                    <a:srgbClr val="000000"/>
                  </a:solidFill>
                  <a:latin typeface="+mn-lt"/>
                </a:rPr>
                <a:t>x</a:t>
              </a:r>
              <a:endParaRPr lang="zh-CN" altLang="zh-CN" sz="2000" b="1" i="1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50" name="Rectangle 73"/>
            <p:cNvSpPr>
              <a:spLocks noChangeArrowheads="1"/>
            </p:cNvSpPr>
            <p:nvPr/>
          </p:nvSpPr>
          <p:spPr bwMode="auto">
            <a:xfrm>
              <a:off x="4748" y="1896"/>
              <a:ext cx="16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9pPr>
            </a:lstStyle>
            <a:p>
              <a:r>
                <a:rPr lang="en-US" altLang="zh-CN" sz="1000" b="1" dirty="0">
                  <a:solidFill>
                    <a:srgbClr val="000000"/>
                  </a:solidFill>
                </a:rPr>
                <a:t>12</a:t>
              </a:r>
              <a:endParaRPr lang="zh-CN" altLang="zh-CN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51" name="Rectangle 74"/>
            <p:cNvSpPr>
              <a:spLocks noChangeArrowheads="1"/>
            </p:cNvSpPr>
            <p:nvPr/>
          </p:nvSpPr>
          <p:spPr bwMode="auto">
            <a:xfrm>
              <a:off x="4352" y="1892"/>
              <a:ext cx="106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9pPr>
            </a:lstStyle>
            <a:p>
              <a:pPr marR="0" lvl="0" inden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zh-CN" altLang="zh-CN" sz="1000" b="1" dirty="0">
                  <a:solidFill>
                    <a:srgbClr val="000000"/>
                  </a:solidFill>
                </a:rPr>
                <a:t>6</a:t>
              </a:r>
              <a:endParaRPr lang="zh-CN" altLang="zh-CN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52" name="Rectangle 75"/>
            <p:cNvSpPr>
              <a:spLocks noChangeArrowheads="1"/>
            </p:cNvSpPr>
            <p:nvPr/>
          </p:nvSpPr>
          <p:spPr bwMode="auto">
            <a:xfrm>
              <a:off x="4621" y="1892"/>
              <a:ext cx="19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zh-CN" sz="1000" b="1" dirty="0">
                  <a:solidFill>
                    <a:srgbClr val="000000"/>
                  </a:solidFill>
                </a:rPr>
                <a:t>10</a:t>
              </a:r>
              <a:endParaRPr kumimoji="0" lang="zh-CN" altLang="zh-CN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53" name="Rectangle 76"/>
            <p:cNvSpPr>
              <a:spLocks noChangeArrowheads="1"/>
            </p:cNvSpPr>
            <p:nvPr/>
          </p:nvSpPr>
          <p:spPr bwMode="auto">
            <a:xfrm>
              <a:off x="4205" y="1888"/>
              <a:ext cx="126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rPr>
                <a:t>4</a:t>
              </a:r>
              <a:endParaRPr kumimoji="0" lang="zh-CN" altLang="zh-CN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54" name="Rectangle 77"/>
            <p:cNvSpPr>
              <a:spLocks noChangeArrowheads="1"/>
            </p:cNvSpPr>
            <p:nvPr/>
          </p:nvSpPr>
          <p:spPr bwMode="auto">
            <a:xfrm>
              <a:off x="4498" y="1892"/>
              <a:ext cx="12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zh-CN" sz="1000" b="1" dirty="0">
                  <a:solidFill>
                    <a:srgbClr val="000000"/>
                  </a:solidFill>
                </a:rPr>
                <a:t>8</a:t>
              </a:r>
              <a:endParaRPr kumimoji="0" lang="zh-CN" altLang="zh-CN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55" name="Rectangle 78"/>
            <p:cNvSpPr>
              <a:spLocks noChangeArrowheads="1"/>
            </p:cNvSpPr>
            <p:nvPr/>
          </p:nvSpPr>
          <p:spPr bwMode="auto">
            <a:xfrm>
              <a:off x="4085" y="1892"/>
              <a:ext cx="96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rPr>
                <a:t>2</a:t>
              </a:r>
              <a:endParaRPr kumimoji="0" lang="zh-CN" altLang="zh-CN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56" name="Rectangle 81"/>
            <p:cNvSpPr>
              <a:spLocks noChangeArrowheads="1"/>
            </p:cNvSpPr>
            <p:nvPr/>
          </p:nvSpPr>
          <p:spPr bwMode="auto">
            <a:xfrm>
              <a:off x="3789" y="1897"/>
              <a:ext cx="7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rPr>
                <a:t>-2</a:t>
              </a:r>
              <a:endParaRPr kumimoji="0" lang="zh-CN" altLang="zh-CN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cxnSp>
        <p:nvCxnSpPr>
          <p:cNvPr id="57" name="直接箭头连接符 56"/>
          <p:cNvCxnSpPr/>
          <p:nvPr/>
        </p:nvCxnSpPr>
        <p:spPr>
          <a:xfrm>
            <a:off x="6294759" y="3134486"/>
            <a:ext cx="4727724" cy="809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 flipV="1">
            <a:off x="8953831" y="3131467"/>
            <a:ext cx="456983" cy="3019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Line 8"/>
          <p:cNvSpPr>
            <a:spLocks noChangeShapeType="1"/>
          </p:cNvSpPr>
          <p:nvPr/>
        </p:nvSpPr>
        <p:spPr bwMode="auto">
          <a:xfrm>
            <a:off x="9175147" y="1751930"/>
            <a:ext cx="0" cy="2790823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60" name="直接箭头连接符 59"/>
          <p:cNvCxnSpPr/>
          <p:nvPr/>
        </p:nvCxnSpPr>
        <p:spPr>
          <a:xfrm flipV="1">
            <a:off x="8732515" y="1499345"/>
            <a:ext cx="0" cy="317023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72"/>
          <p:cNvSpPr>
            <a:spLocks noChangeArrowheads="1"/>
          </p:cNvSpPr>
          <p:nvPr/>
        </p:nvSpPr>
        <p:spPr bwMode="auto">
          <a:xfrm>
            <a:off x="10202509" y="3155328"/>
            <a:ext cx="21596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1000" b="1" dirty="0">
                <a:solidFill>
                  <a:srgbClr val="000000"/>
                </a:solidFill>
              </a:rPr>
              <a:t>14</a:t>
            </a:r>
            <a:endParaRPr lang="zh-CN" altLang="zh-CN" sz="1000" b="1" dirty="0">
              <a:solidFill>
                <a:srgbClr val="000000"/>
              </a:solidFill>
            </a:endParaRPr>
          </a:p>
        </p:txBody>
      </p:sp>
      <p:sp>
        <p:nvSpPr>
          <p:cNvPr id="62" name="Rectangle 72"/>
          <p:cNvSpPr>
            <a:spLocks noChangeArrowheads="1"/>
          </p:cNvSpPr>
          <p:nvPr/>
        </p:nvSpPr>
        <p:spPr bwMode="auto">
          <a:xfrm>
            <a:off x="10424728" y="3163217"/>
            <a:ext cx="21602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1000" b="1" dirty="0">
                <a:solidFill>
                  <a:srgbClr val="000000"/>
                </a:solidFill>
              </a:rPr>
              <a:t>16</a:t>
            </a:r>
            <a:endParaRPr lang="zh-CN" altLang="zh-CN" sz="1000" b="1" dirty="0">
              <a:solidFill>
                <a:srgbClr val="000000"/>
              </a:solidFill>
            </a:endParaRPr>
          </a:p>
        </p:txBody>
      </p:sp>
      <p:sp>
        <p:nvSpPr>
          <p:cNvPr id="63" name="Rectangle 72"/>
          <p:cNvSpPr>
            <a:spLocks noChangeArrowheads="1"/>
          </p:cNvSpPr>
          <p:nvPr/>
        </p:nvSpPr>
        <p:spPr bwMode="auto">
          <a:xfrm>
            <a:off x="10651741" y="3155480"/>
            <a:ext cx="21602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1000" b="1" dirty="0">
                <a:solidFill>
                  <a:srgbClr val="000000"/>
                </a:solidFill>
              </a:rPr>
              <a:t>18</a:t>
            </a:r>
            <a:endParaRPr lang="zh-CN" altLang="zh-CN" sz="1000" b="1" dirty="0">
              <a:solidFill>
                <a:srgbClr val="000000"/>
              </a:solidFill>
            </a:endParaRPr>
          </a:p>
        </p:txBody>
      </p:sp>
      <p:cxnSp>
        <p:nvCxnSpPr>
          <p:cNvPr id="64" name="直接连接符 63"/>
          <p:cNvCxnSpPr/>
          <p:nvPr/>
        </p:nvCxnSpPr>
        <p:spPr>
          <a:xfrm>
            <a:off x="8732515" y="2729830"/>
            <a:ext cx="442632" cy="1587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>
            <a:off x="8729340" y="2729830"/>
            <a:ext cx="224491" cy="397778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9175147" y="2729830"/>
            <a:ext cx="227293" cy="396873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矩形 66"/>
          <p:cNvSpPr/>
          <p:nvPr/>
        </p:nvSpPr>
        <p:spPr>
          <a:xfrm>
            <a:off x="8611865" y="2445535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8871312" y="2822976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9351640" y="2839811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9086589" y="2438285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71" name="Line 10"/>
          <p:cNvSpPr>
            <a:spLocks noChangeShapeType="1"/>
          </p:cNvSpPr>
          <p:nvPr/>
        </p:nvSpPr>
        <p:spPr bwMode="auto">
          <a:xfrm>
            <a:off x="8254678" y="1721768"/>
            <a:ext cx="0" cy="2790824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2" name="Line 9"/>
          <p:cNvSpPr>
            <a:spLocks noChangeShapeType="1"/>
          </p:cNvSpPr>
          <p:nvPr/>
        </p:nvSpPr>
        <p:spPr bwMode="auto">
          <a:xfrm>
            <a:off x="8013258" y="1742405"/>
            <a:ext cx="0" cy="2790824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3" name="Line 6"/>
          <p:cNvSpPr>
            <a:spLocks noChangeShapeType="1"/>
          </p:cNvSpPr>
          <p:nvPr/>
        </p:nvSpPr>
        <p:spPr bwMode="auto">
          <a:xfrm>
            <a:off x="7782973" y="1736053"/>
            <a:ext cx="0" cy="2790824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4" name="Line 32"/>
          <p:cNvSpPr>
            <a:spLocks noChangeShapeType="1"/>
          </p:cNvSpPr>
          <p:nvPr/>
        </p:nvSpPr>
        <p:spPr bwMode="auto">
          <a:xfrm flipV="1">
            <a:off x="6624768" y="1736055"/>
            <a:ext cx="1250497" cy="11112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5" name="Line 33"/>
          <p:cNvSpPr>
            <a:spLocks noChangeShapeType="1"/>
          </p:cNvSpPr>
          <p:nvPr/>
        </p:nvSpPr>
        <p:spPr bwMode="auto">
          <a:xfrm flipV="1">
            <a:off x="6618796" y="1936079"/>
            <a:ext cx="1256470" cy="793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6" name="Line 34"/>
          <p:cNvSpPr>
            <a:spLocks noChangeShapeType="1"/>
          </p:cNvSpPr>
          <p:nvPr/>
        </p:nvSpPr>
        <p:spPr bwMode="auto">
          <a:xfrm flipV="1">
            <a:off x="6618795" y="2136105"/>
            <a:ext cx="124853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7" name="Line 35"/>
          <p:cNvSpPr>
            <a:spLocks noChangeShapeType="1"/>
          </p:cNvSpPr>
          <p:nvPr/>
        </p:nvSpPr>
        <p:spPr bwMode="auto">
          <a:xfrm>
            <a:off x="6624768" y="2339305"/>
            <a:ext cx="1206047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8" name="Line 36"/>
          <p:cNvSpPr>
            <a:spLocks noChangeShapeType="1"/>
          </p:cNvSpPr>
          <p:nvPr/>
        </p:nvSpPr>
        <p:spPr bwMode="auto">
          <a:xfrm>
            <a:off x="6624768" y="2537742"/>
            <a:ext cx="1250497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9" name="Line 37"/>
          <p:cNvSpPr>
            <a:spLocks noChangeShapeType="1"/>
          </p:cNvSpPr>
          <p:nvPr/>
        </p:nvSpPr>
        <p:spPr bwMode="auto">
          <a:xfrm>
            <a:off x="6624768" y="2729830"/>
            <a:ext cx="1182235" cy="1587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0" name="Line 38"/>
          <p:cNvSpPr>
            <a:spLocks noChangeShapeType="1"/>
          </p:cNvSpPr>
          <p:nvPr/>
        </p:nvSpPr>
        <p:spPr bwMode="auto">
          <a:xfrm flipV="1">
            <a:off x="6624768" y="2929854"/>
            <a:ext cx="1198110" cy="1587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1" name="Line 40"/>
          <p:cNvSpPr>
            <a:spLocks noChangeShapeType="1"/>
          </p:cNvSpPr>
          <p:nvPr/>
        </p:nvSpPr>
        <p:spPr bwMode="auto">
          <a:xfrm>
            <a:off x="6624768" y="3331492"/>
            <a:ext cx="119811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2" name="Line 41"/>
          <p:cNvSpPr>
            <a:spLocks noChangeShapeType="1"/>
          </p:cNvSpPr>
          <p:nvPr/>
        </p:nvSpPr>
        <p:spPr bwMode="auto">
          <a:xfrm>
            <a:off x="6624768" y="3531517"/>
            <a:ext cx="119811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3" name="Line 42"/>
          <p:cNvSpPr>
            <a:spLocks noChangeShapeType="1"/>
          </p:cNvSpPr>
          <p:nvPr/>
        </p:nvSpPr>
        <p:spPr bwMode="auto">
          <a:xfrm>
            <a:off x="6624768" y="3726779"/>
            <a:ext cx="119811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4" name="Line 43"/>
          <p:cNvSpPr>
            <a:spLocks noChangeShapeType="1"/>
          </p:cNvSpPr>
          <p:nvPr/>
        </p:nvSpPr>
        <p:spPr bwMode="auto">
          <a:xfrm>
            <a:off x="6624768" y="3926804"/>
            <a:ext cx="119811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5" name="Line 44"/>
          <p:cNvSpPr>
            <a:spLocks noChangeShapeType="1"/>
          </p:cNvSpPr>
          <p:nvPr/>
        </p:nvSpPr>
        <p:spPr bwMode="auto">
          <a:xfrm>
            <a:off x="6624768" y="4126829"/>
            <a:ext cx="119811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6" name="Line 45"/>
          <p:cNvSpPr>
            <a:spLocks noChangeShapeType="1"/>
          </p:cNvSpPr>
          <p:nvPr/>
        </p:nvSpPr>
        <p:spPr bwMode="auto">
          <a:xfrm flipV="1">
            <a:off x="6624768" y="4326854"/>
            <a:ext cx="119811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7" name="Line 46"/>
          <p:cNvSpPr>
            <a:spLocks noChangeShapeType="1"/>
          </p:cNvSpPr>
          <p:nvPr/>
        </p:nvSpPr>
        <p:spPr bwMode="auto">
          <a:xfrm>
            <a:off x="6618795" y="4519735"/>
            <a:ext cx="1204083" cy="7144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8" name="Line 8"/>
          <p:cNvSpPr>
            <a:spLocks noChangeShapeType="1"/>
          </p:cNvSpPr>
          <p:nvPr/>
        </p:nvSpPr>
        <p:spPr bwMode="auto">
          <a:xfrm>
            <a:off x="6624768" y="1767804"/>
            <a:ext cx="0" cy="2759073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9" name="Line 8"/>
          <p:cNvSpPr>
            <a:spLocks noChangeShapeType="1"/>
          </p:cNvSpPr>
          <p:nvPr/>
        </p:nvSpPr>
        <p:spPr bwMode="auto">
          <a:xfrm>
            <a:off x="6855808" y="1746184"/>
            <a:ext cx="0" cy="2790823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0" name="Line 8"/>
          <p:cNvSpPr>
            <a:spLocks noChangeShapeType="1"/>
          </p:cNvSpPr>
          <p:nvPr/>
        </p:nvSpPr>
        <p:spPr bwMode="auto">
          <a:xfrm>
            <a:off x="7100162" y="1747167"/>
            <a:ext cx="0" cy="2790823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1" name="Line 8"/>
          <p:cNvSpPr>
            <a:spLocks noChangeShapeType="1"/>
          </p:cNvSpPr>
          <p:nvPr/>
        </p:nvSpPr>
        <p:spPr bwMode="auto">
          <a:xfrm>
            <a:off x="7326680" y="1736053"/>
            <a:ext cx="0" cy="2790823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2" name="Line 47"/>
          <p:cNvSpPr>
            <a:spLocks noChangeShapeType="1"/>
          </p:cNvSpPr>
          <p:nvPr/>
        </p:nvSpPr>
        <p:spPr bwMode="auto">
          <a:xfrm>
            <a:off x="7566949" y="1736055"/>
            <a:ext cx="0" cy="2790824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3" name="Rectangle 83"/>
          <p:cNvSpPr>
            <a:spLocks noChangeArrowheads="1"/>
          </p:cNvSpPr>
          <p:nvPr/>
        </p:nvSpPr>
        <p:spPr bwMode="auto">
          <a:xfrm>
            <a:off x="8166967" y="3163217"/>
            <a:ext cx="188913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zh-CN" sz="1000" b="1" dirty="0">
                <a:solidFill>
                  <a:srgbClr val="000000"/>
                </a:solidFill>
              </a:rPr>
              <a:t>-4</a:t>
            </a:r>
            <a:endParaRPr lang="zh-CN" altLang="zh-CN" sz="1000" b="1" dirty="0">
              <a:solidFill>
                <a:srgbClr val="000000"/>
              </a:solidFill>
            </a:endParaRPr>
          </a:p>
        </p:txBody>
      </p:sp>
      <p:sp>
        <p:nvSpPr>
          <p:cNvPr id="94" name="Rectangle 85"/>
          <p:cNvSpPr>
            <a:spLocks noChangeArrowheads="1"/>
          </p:cNvSpPr>
          <p:nvPr/>
        </p:nvSpPr>
        <p:spPr bwMode="auto">
          <a:xfrm>
            <a:off x="7950943" y="3164805"/>
            <a:ext cx="2159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R="0" lvl="0" indent="0">
              <a:lnSpc>
                <a:spcPct val="100000"/>
              </a:lnSpc>
              <a:buClrTx/>
              <a:buSzTx/>
              <a:buFontTx/>
              <a:buNone/>
            </a:pPr>
            <a:r>
              <a:rPr lang="zh-CN" altLang="zh-CN" sz="1000" b="1" dirty="0">
                <a:solidFill>
                  <a:srgbClr val="000000"/>
                </a:solidFill>
              </a:rPr>
              <a:t>-6</a:t>
            </a:r>
            <a:endParaRPr lang="zh-CN" altLang="zh-CN" sz="1000" b="1" dirty="0">
              <a:solidFill>
                <a:srgbClr val="000000"/>
              </a:solidFill>
            </a:endParaRPr>
          </a:p>
        </p:txBody>
      </p:sp>
      <p:sp>
        <p:nvSpPr>
          <p:cNvPr id="95" name="Rectangle 72"/>
          <p:cNvSpPr>
            <a:spLocks noChangeArrowheads="1"/>
          </p:cNvSpPr>
          <p:nvPr/>
        </p:nvSpPr>
        <p:spPr bwMode="auto">
          <a:xfrm>
            <a:off x="7734919" y="3163316"/>
            <a:ext cx="21602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zh-CN" sz="1000" b="1" dirty="0">
                <a:solidFill>
                  <a:srgbClr val="000000"/>
                </a:solidFill>
              </a:rPr>
              <a:t>-</a:t>
            </a:r>
            <a:r>
              <a:rPr lang="en-US" altLang="zh-CN" sz="1000" b="1" dirty="0">
                <a:solidFill>
                  <a:srgbClr val="000000"/>
                </a:solidFill>
              </a:rPr>
              <a:t>8</a:t>
            </a:r>
            <a:endParaRPr lang="zh-CN" altLang="zh-CN" sz="1000" b="1" dirty="0">
              <a:solidFill>
                <a:srgbClr val="000000"/>
              </a:solidFill>
            </a:endParaRPr>
          </a:p>
        </p:txBody>
      </p:sp>
      <p:sp>
        <p:nvSpPr>
          <p:cNvPr id="96" name="Rectangle 72"/>
          <p:cNvSpPr>
            <a:spLocks noChangeArrowheads="1"/>
          </p:cNvSpPr>
          <p:nvPr/>
        </p:nvSpPr>
        <p:spPr bwMode="auto">
          <a:xfrm>
            <a:off x="7446887" y="3163217"/>
            <a:ext cx="21602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zh-CN" sz="1000" b="1" dirty="0">
                <a:solidFill>
                  <a:srgbClr val="000000"/>
                </a:solidFill>
              </a:rPr>
              <a:t>-</a:t>
            </a:r>
            <a:r>
              <a:rPr lang="en-US" altLang="zh-CN" sz="1000" b="1" dirty="0">
                <a:solidFill>
                  <a:srgbClr val="000000"/>
                </a:solidFill>
              </a:rPr>
              <a:t>10</a:t>
            </a:r>
            <a:endParaRPr lang="zh-CN" altLang="zh-CN" sz="1000" b="1" dirty="0">
              <a:solidFill>
                <a:srgbClr val="000000"/>
              </a:solidFill>
            </a:endParaRPr>
          </a:p>
        </p:txBody>
      </p:sp>
      <p:sp>
        <p:nvSpPr>
          <p:cNvPr id="97" name="Rectangle 72"/>
          <p:cNvSpPr>
            <a:spLocks noChangeArrowheads="1"/>
          </p:cNvSpPr>
          <p:nvPr/>
        </p:nvSpPr>
        <p:spPr bwMode="auto">
          <a:xfrm>
            <a:off x="7158855" y="3161729"/>
            <a:ext cx="21602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zh-CN" sz="1000" b="1" dirty="0">
                <a:solidFill>
                  <a:srgbClr val="000000"/>
                </a:solidFill>
              </a:rPr>
              <a:t>-</a:t>
            </a:r>
            <a:r>
              <a:rPr lang="en-US" altLang="zh-CN" sz="1000" b="1" dirty="0">
                <a:solidFill>
                  <a:srgbClr val="000000"/>
                </a:solidFill>
              </a:rPr>
              <a:t>12</a:t>
            </a:r>
            <a:endParaRPr lang="zh-CN" altLang="zh-CN" sz="1000" b="1" dirty="0">
              <a:solidFill>
                <a:srgbClr val="000000"/>
              </a:solidFill>
            </a:endParaRPr>
          </a:p>
        </p:txBody>
      </p:sp>
      <p:sp>
        <p:nvSpPr>
          <p:cNvPr id="98" name="Rectangle 72"/>
          <p:cNvSpPr>
            <a:spLocks noChangeArrowheads="1"/>
          </p:cNvSpPr>
          <p:nvPr/>
        </p:nvSpPr>
        <p:spPr bwMode="auto">
          <a:xfrm>
            <a:off x="6942831" y="3171905"/>
            <a:ext cx="21602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zh-CN" sz="1000" b="1" dirty="0">
                <a:solidFill>
                  <a:srgbClr val="000000"/>
                </a:solidFill>
              </a:rPr>
              <a:t>-</a:t>
            </a:r>
            <a:r>
              <a:rPr lang="en-US" altLang="zh-CN" sz="1000" b="1" dirty="0">
                <a:solidFill>
                  <a:srgbClr val="000000"/>
                </a:solidFill>
              </a:rPr>
              <a:t>14</a:t>
            </a:r>
            <a:endParaRPr lang="zh-CN" altLang="zh-CN" sz="1000" b="1" dirty="0">
              <a:solidFill>
                <a:srgbClr val="000000"/>
              </a:solidFill>
            </a:endParaRPr>
          </a:p>
        </p:txBody>
      </p:sp>
      <p:sp>
        <p:nvSpPr>
          <p:cNvPr id="99" name="Rectangle 72"/>
          <p:cNvSpPr>
            <a:spLocks noChangeArrowheads="1"/>
          </p:cNvSpPr>
          <p:nvPr/>
        </p:nvSpPr>
        <p:spPr bwMode="auto">
          <a:xfrm>
            <a:off x="6726807" y="3176023"/>
            <a:ext cx="21602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zh-CN" sz="1000" b="1" dirty="0">
                <a:solidFill>
                  <a:srgbClr val="000000"/>
                </a:solidFill>
              </a:rPr>
              <a:t>-</a:t>
            </a:r>
            <a:r>
              <a:rPr lang="en-US" altLang="zh-CN" sz="1000" b="1" dirty="0">
                <a:solidFill>
                  <a:srgbClr val="000000"/>
                </a:solidFill>
              </a:rPr>
              <a:t>16</a:t>
            </a:r>
            <a:endParaRPr lang="zh-CN" altLang="zh-CN" sz="1000" b="1" dirty="0">
              <a:solidFill>
                <a:srgbClr val="000000"/>
              </a:solidFill>
            </a:endParaRPr>
          </a:p>
        </p:txBody>
      </p:sp>
      <p:sp>
        <p:nvSpPr>
          <p:cNvPr id="100" name="Rectangle 72"/>
          <p:cNvSpPr>
            <a:spLocks noChangeArrowheads="1"/>
          </p:cNvSpPr>
          <p:nvPr/>
        </p:nvSpPr>
        <p:spPr bwMode="auto">
          <a:xfrm>
            <a:off x="6510783" y="3171905"/>
            <a:ext cx="21602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zh-CN" sz="1000" b="1" dirty="0">
                <a:solidFill>
                  <a:srgbClr val="000000"/>
                </a:solidFill>
              </a:rPr>
              <a:t>-</a:t>
            </a:r>
            <a:r>
              <a:rPr lang="en-US" altLang="zh-CN" sz="1000" b="1" dirty="0">
                <a:solidFill>
                  <a:srgbClr val="000000"/>
                </a:solidFill>
              </a:rPr>
              <a:t>18</a:t>
            </a:r>
            <a:endParaRPr lang="zh-CN" altLang="zh-CN" sz="1000" b="1" dirty="0">
              <a:solidFill>
                <a:srgbClr val="000000"/>
              </a:solidFill>
            </a:endParaRPr>
          </a:p>
        </p:txBody>
      </p:sp>
      <p:sp>
        <p:nvSpPr>
          <p:cNvPr id="101" name="矩形 100"/>
          <p:cNvSpPr/>
          <p:nvPr/>
        </p:nvSpPr>
        <p:spPr>
          <a:xfrm>
            <a:off x="8510405" y="3055254"/>
            <a:ext cx="3241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</a:t>
            </a:r>
            <a:endParaRPr lang="zh-CN" altLang="en-US" sz="1400" i="1" dirty="0"/>
          </a:p>
        </p:txBody>
      </p:sp>
    </p:spTree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146216" y="1467591"/>
            <a:ext cx="9400475" cy="3272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marL="1616075" indent="-16160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【</a:t>
            </a:r>
            <a:r>
              <a:rPr lang="zh-CN" altLang="en-US" sz="2800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分析</a:t>
            </a:r>
            <a:r>
              <a:rPr lang="en-US" altLang="zh-CN" sz="2800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】</a:t>
            </a:r>
            <a:endParaRPr lang="en-US" altLang="zh-CN" sz="2800" b="1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-723900">
              <a:lnSpc>
                <a:spcPct val="150000"/>
              </a:lnSpc>
            </a:pPr>
            <a:r>
              <a:rPr lang="zh-CN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把平行四边形</a:t>
            </a:r>
            <a:r>
              <a:rPr lang="en-US" altLang="zh-CN" sz="2800" b="1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ABCD</a:t>
            </a:r>
            <a:endParaRPr lang="en-US" altLang="zh-CN" sz="2800" b="1" i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的边长放大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倍，即画一个</a:t>
            </a:r>
            <a:endParaRPr lang="en-US" altLang="zh-CN" sz="28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与平行四边形</a:t>
            </a:r>
            <a:r>
              <a:rPr lang="en-US" altLang="zh-CN" sz="2800" b="1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ABCD</a:t>
            </a:r>
            <a:r>
              <a:rPr lang="zh-CN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的位似</a:t>
            </a:r>
            <a:endParaRPr lang="en-US" altLang="zh-CN" sz="28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比为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的平行四边形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  <a:endParaRPr lang="zh-CN" altLang="en-US" sz="28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7250071" y="1661318"/>
            <a:ext cx="3689350" cy="3328986"/>
            <a:chOff x="3107" y="749"/>
            <a:chExt cx="2324" cy="2097"/>
          </a:xfrm>
        </p:grpSpPr>
        <p:sp>
          <p:nvSpPr>
            <p:cNvPr id="7" name="Line 20"/>
            <p:cNvSpPr>
              <a:spLocks noChangeShapeType="1"/>
            </p:cNvSpPr>
            <p:nvPr/>
          </p:nvSpPr>
          <p:spPr bwMode="auto">
            <a:xfrm>
              <a:off x="3389" y="1124"/>
              <a:ext cx="18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3107" y="849"/>
              <a:ext cx="2324" cy="1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3389" y="998"/>
              <a:ext cx="18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3389" y="2756"/>
              <a:ext cx="18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>
              <a:off x="5239" y="998"/>
              <a:ext cx="0" cy="17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3815" y="998"/>
              <a:ext cx="0" cy="17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4101" y="998"/>
              <a:ext cx="0" cy="17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4384" y="998"/>
              <a:ext cx="0" cy="17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>
              <a:off x="4527" y="998"/>
              <a:ext cx="0" cy="17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>
              <a:off x="4670" y="998"/>
              <a:ext cx="0" cy="17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>
              <a:off x="4813" y="998"/>
              <a:ext cx="0" cy="17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>
              <a:off x="4956" y="998"/>
              <a:ext cx="0" cy="17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>
              <a:off x="5096" y="998"/>
              <a:ext cx="0" cy="17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3389" y="1250"/>
              <a:ext cx="18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>
              <a:off x="3389" y="1376"/>
              <a:ext cx="18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>
              <a:off x="3389" y="1503"/>
              <a:ext cx="18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Line 24"/>
            <p:cNvSpPr>
              <a:spLocks noChangeShapeType="1"/>
            </p:cNvSpPr>
            <p:nvPr/>
          </p:nvSpPr>
          <p:spPr bwMode="auto">
            <a:xfrm>
              <a:off x="3389" y="1625"/>
              <a:ext cx="18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>
              <a:off x="3389" y="1751"/>
              <a:ext cx="18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>
              <a:off x="3389" y="2003"/>
              <a:ext cx="18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>
              <a:off x="3389" y="2129"/>
              <a:ext cx="18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>
              <a:off x="3389" y="2252"/>
              <a:ext cx="18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>
              <a:off x="3389" y="2378"/>
              <a:ext cx="18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Line 30"/>
            <p:cNvSpPr>
              <a:spLocks noChangeShapeType="1"/>
            </p:cNvSpPr>
            <p:nvPr/>
          </p:nvSpPr>
          <p:spPr bwMode="auto">
            <a:xfrm>
              <a:off x="3389" y="2504"/>
              <a:ext cx="18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Line 31"/>
            <p:cNvSpPr>
              <a:spLocks noChangeShapeType="1"/>
            </p:cNvSpPr>
            <p:nvPr/>
          </p:nvSpPr>
          <p:spPr bwMode="auto">
            <a:xfrm>
              <a:off x="3389" y="2630"/>
              <a:ext cx="18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Rectangle 56"/>
            <p:cNvSpPr>
              <a:spLocks noChangeArrowheads="1"/>
            </p:cNvSpPr>
            <p:nvPr/>
          </p:nvSpPr>
          <p:spPr bwMode="auto">
            <a:xfrm>
              <a:off x="3833" y="940"/>
              <a:ext cx="95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zh-CN" sz="1000" b="1" dirty="0">
                  <a:solidFill>
                    <a:srgbClr val="000000"/>
                  </a:solidFill>
                </a:rPr>
                <a:t>14</a:t>
              </a:r>
              <a:endParaRPr kumimoji="0" lang="zh-CN" altLang="zh-CN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32" name="Rectangle 57"/>
            <p:cNvSpPr>
              <a:spLocks noChangeArrowheads="1"/>
            </p:cNvSpPr>
            <p:nvPr/>
          </p:nvSpPr>
          <p:spPr bwMode="auto">
            <a:xfrm>
              <a:off x="3833" y="1076"/>
              <a:ext cx="8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9pPr>
            </a:lstStyle>
            <a:p>
              <a:r>
                <a:rPr lang="en-US" altLang="zh-CN" sz="1000" b="1" dirty="0">
                  <a:solidFill>
                    <a:srgbClr val="000000"/>
                  </a:solidFill>
                </a:rPr>
                <a:t>12</a:t>
              </a:r>
              <a:endParaRPr lang="zh-CN" altLang="zh-CN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33" name="Rectangle 58"/>
            <p:cNvSpPr>
              <a:spLocks noChangeArrowheads="1"/>
            </p:cNvSpPr>
            <p:nvPr/>
          </p:nvSpPr>
          <p:spPr bwMode="auto">
            <a:xfrm>
              <a:off x="3833" y="1205"/>
              <a:ext cx="8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9pPr>
            </a:lstStyle>
            <a:p>
              <a:pPr marR="0" lvl="0" inden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CN" sz="1000" b="1" dirty="0">
                  <a:solidFill>
                    <a:srgbClr val="000000"/>
                  </a:solidFill>
                </a:rPr>
                <a:t>10</a:t>
              </a:r>
              <a:endParaRPr lang="zh-CN" altLang="zh-CN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34" name="Rectangle 59"/>
            <p:cNvSpPr>
              <a:spLocks noChangeArrowheads="1"/>
            </p:cNvSpPr>
            <p:nvPr/>
          </p:nvSpPr>
          <p:spPr bwMode="auto">
            <a:xfrm>
              <a:off x="3868" y="1327"/>
              <a:ext cx="6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9pPr>
            </a:lstStyle>
            <a:p>
              <a:r>
                <a:rPr lang="en-US" altLang="zh-CN" sz="1000" b="1" dirty="0">
                  <a:solidFill>
                    <a:srgbClr val="000000"/>
                  </a:solidFill>
                </a:rPr>
                <a:t>8</a:t>
              </a:r>
              <a:endParaRPr lang="zh-CN" altLang="zh-CN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35" name="Rectangle 60"/>
            <p:cNvSpPr>
              <a:spLocks noChangeArrowheads="1"/>
            </p:cNvSpPr>
            <p:nvPr/>
          </p:nvSpPr>
          <p:spPr bwMode="auto">
            <a:xfrm>
              <a:off x="3861" y="1454"/>
              <a:ext cx="5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9pPr>
            </a:lstStyle>
            <a:p>
              <a:pPr marR="0" lvl="0" inden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CN" sz="1000" b="1" dirty="0">
                  <a:solidFill>
                    <a:srgbClr val="000000"/>
                  </a:solidFill>
                </a:rPr>
                <a:t>6</a:t>
              </a:r>
              <a:endParaRPr lang="zh-CN" altLang="zh-CN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36" name="Rectangle 61"/>
            <p:cNvSpPr>
              <a:spLocks noChangeArrowheads="1"/>
            </p:cNvSpPr>
            <p:nvPr/>
          </p:nvSpPr>
          <p:spPr bwMode="auto">
            <a:xfrm>
              <a:off x="3864" y="1576"/>
              <a:ext cx="4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9pPr>
            </a:lstStyle>
            <a:p>
              <a:r>
                <a:rPr lang="en-US" altLang="zh-CN" sz="1000" b="1" dirty="0">
                  <a:solidFill>
                    <a:srgbClr val="000000"/>
                  </a:solidFill>
                </a:rPr>
                <a:t>4</a:t>
              </a:r>
              <a:endParaRPr lang="zh-CN" altLang="zh-CN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37" name="Rectangle 62"/>
            <p:cNvSpPr>
              <a:spLocks noChangeArrowheads="1"/>
            </p:cNvSpPr>
            <p:nvPr/>
          </p:nvSpPr>
          <p:spPr bwMode="auto">
            <a:xfrm>
              <a:off x="3864" y="1702"/>
              <a:ext cx="4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9pPr>
            </a:lstStyle>
            <a:p>
              <a:pPr marR="0" lvl="0" inden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CN" sz="1000" b="1" dirty="0">
                  <a:solidFill>
                    <a:srgbClr val="000000"/>
                  </a:solidFill>
                </a:rPr>
                <a:t>2</a:t>
              </a:r>
              <a:endParaRPr lang="zh-CN" altLang="zh-CN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38" name="Rectangle 63"/>
            <p:cNvSpPr>
              <a:spLocks noChangeArrowheads="1"/>
            </p:cNvSpPr>
            <p:nvPr/>
          </p:nvSpPr>
          <p:spPr bwMode="auto">
            <a:xfrm>
              <a:off x="3825" y="2741"/>
              <a:ext cx="16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rPr>
                <a:t>-1</a:t>
              </a: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rPr>
                <a:t>4</a:t>
              </a:r>
              <a:endParaRPr kumimoji="0" lang="zh-CN" altLang="zh-CN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39" name="Rectangle 64"/>
            <p:cNvSpPr>
              <a:spLocks noChangeArrowheads="1"/>
            </p:cNvSpPr>
            <p:nvPr/>
          </p:nvSpPr>
          <p:spPr bwMode="auto">
            <a:xfrm>
              <a:off x="3843" y="1977"/>
              <a:ext cx="7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rPr>
                <a:t>-2</a:t>
              </a:r>
              <a:endParaRPr kumimoji="0" lang="zh-CN" altLang="zh-CN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40" name="Rectangle 65"/>
            <p:cNvSpPr>
              <a:spLocks noChangeArrowheads="1"/>
            </p:cNvSpPr>
            <p:nvPr/>
          </p:nvSpPr>
          <p:spPr bwMode="auto">
            <a:xfrm>
              <a:off x="3843" y="2358"/>
              <a:ext cx="7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9pPr>
            </a:lstStyle>
            <a:p>
              <a:r>
                <a:rPr lang="zh-CN" altLang="zh-CN" sz="1000" b="1" dirty="0">
                  <a:solidFill>
                    <a:srgbClr val="000000"/>
                  </a:solidFill>
                </a:rPr>
                <a:t>-</a:t>
              </a:r>
              <a:r>
                <a:rPr lang="en-US" altLang="zh-CN" sz="1000" b="1" dirty="0">
                  <a:solidFill>
                    <a:srgbClr val="000000"/>
                  </a:solidFill>
                </a:rPr>
                <a:t>8</a:t>
              </a:r>
              <a:endParaRPr lang="zh-CN" altLang="zh-CN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41" name="Rectangle 66"/>
            <p:cNvSpPr>
              <a:spLocks noChangeArrowheads="1"/>
            </p:cNvSpPr>
            <p:nvPr/>
          </p:nvSpPr>
          <p:spPr bwMode="auto">
            <a:xfrm>
              <a:off x="3843" y="2095"/>
              <a:ext cx="7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9pPr>
            </a:lstStyle>
            <a:p>
              <a:pPr marR="0" lvl="0" inden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zh-CN" altLang="zh-CN" sz="1000" b="1" dirty="0">
                  <a:solidFill>
                    <a:srgbClr val="000000"/>
                  </a:solidFill>
                </a:rPr>
                <a:t>-4</a:t>
              </a:r>
              <a:endParaRPr lang="zh-CN" altLang="zh-CN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42" name="Rectangle 67"/>
            <p:cNvSpPr>
              <a:spLocks noChangeArrowheads="1"/>
            </p:cNvSpPr>
            <p:nvPr/>
          </p:nvSpPr>
          <p:spPr bwMode="auto">
            <a:xfrm>
              <a:off x="3827" y="2478"/>
              <a:ext cx="20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9pPr>
            </a:lstStyle>
            <a:p>
              <a:r>
                <a:rPr lang="zh-CN" altLang="zh-CN" sz="1000" b="1" dirty="0">
                  <a:solidFill>
                    <a:srgbClr val="000000"/>
                  </a:solidFill>
                </a:rPr>
                <a:t>-</a:t>
              </a:r>
              <a:r>
                <a:rPr lang="en-US" altLang="zh-CN" sz="1000" b="1" dirty="0">
                  <a:solidFill>
                    <a:srgbClr val="000000"/>
                  </a:solidFill>
                </a:rPr>
                <a:t>10</a:t>
              </a:r>
              <a:endParaRPr lang="zh-CN" altLang="zh-CN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43" name="Rectangle 68"/>
            <p:cNvSpPr>
              <a:spLocks noChangeArrowheads="1"/>
            </p:cNvSpPr>
            <p:nvPr/>
          </p:nvSpPr>
          <p:spPr bwMode="auto">
            <a:xfrm>
              <a:off x="3843" y="2217"/>
              <a:ext cx="7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rPr>
                <a:t>-6</a:t>
              </a:r>
              <a:endParaRPr kumimoji="0" lang="zh-CN" altLang="zh-CN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44" name="Rectangle 69"/>
            <p:cNvSpPr>
              <a:spLocks noChangeArrowheads="1"/>
            </p:cNvSpPr>
            <p:nvPr/>
          </p:nvSpPr>
          <p:spPr bwMode="auto">
            <a:xfrm>
              <a:off x="3826" y="2613"/>
              <a:ext cx="16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9pPr>
            </a:lstStyle>
            <a:p>
              <a:r>
                <a:rPr lang="zh-CN" altLang="zh-CN" sz="1000" b="1" dirty="0">
                  <a:solidFill>
                    <a:srgbClr val="000000"/>
                  </a:solidFill>
                </a:rPr>
                <a:t>-</a:t>
              </a:r>
              <a:r>
                <a:rPr lang="en-US" altLang="zh-CN" sz="1000" b="1" dirty="0">
                  <a:solidFill>
                    <a:srgbClr val="000000"/>
                  </a:solidFill>
                </a:rPr>
                <a:t>12</a:t>
              </a:r>
              <a:endParaRPr lang="zh-CN" altLang="zh-CN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45" name="Rectangle 70"/>
            <p:cNvSpPr>
              <a:spLocks noChangeArrowheads="1"/>
            </p:cNvSpPr>
            <p:nvPr/>
          </p:nvSpPr>
          <p:spPr bwMode="auto">
            <a:xfrm>
              <a:off x="4014" y="749"/>
              <a:ext cx="14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2000" b="1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ea typeface="宋体" panose="02010600030101010101" pitchFamily="2" charset="-122"/>
                  <a:cs typeface="宋体" panose="02010600030101010101" pitchFamily="2" charset="-122"/>
                </a:rPr>
                <a:t>y</a:t>
              </a:r>
              <a:endParaRPr kumimoji="0" lang="zh-CN" altLang="zh-CN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46" name="Rectangle 71"/>
            <p:cNvSpPr>
              <a:spLocks noChangeArrowheads="1"/>
            </p:cNvSpPr>
            <p:nvPr/>
          </p:nvSpPr>
          <p:spPr bwMode="auto">
            <a:xfrm>
              <a:off x="5350" y="1887"/>
              <a:ext cx="8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9pPr>
            </a:lstStyle>
            <a:p>
              <a:r>
                <a:rPr lang="zh-CN" altLang="zh-CN" sz="2000" b="1" i="1" dirty="0">
                  <a:solidFill>
                    <a:srgbClr val="000000"/>
                  </a:solidFill>
                  <a:latin typeface="+mn-lt"/>
                </a:rPr>
                <a:t>x</a:t>
              </a:r>
              <a:endParaRPr lang="zh-CN" altLang="zh-CN" sz="2000" b="1" i="1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7" name="Rectangle 73"/>
            <p:cNvSpPr>
              <a:spLocks noChangeArrowheads="1"/>
            </p:cNvSpPr>
            <p:nvPr/>
          </p:nvSpPr>
          <p:spPr bwMode="auto">
            <a:xfrm>
              <a:off x="4748" y="1896"/>
              <a:ext cx="16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9pPr>
            </a:lstStyle>
            <a:p>
              <a:r>
                <a:rPr lang="en-US" altLang="zh-CN" sz="1000" b="1" dirty="0">
                  <a:solidFill>
                    <a:srgbClr val="000000"/>
                  </a:solidFill>
                </a:rPr>
                <a:t>12</a:t>
              </a:r>
              <a:endParaRPr lang="zh-CN" altLang="zh-CN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48" name="Rectangle 74"/>
            <p:cNvSpPr>
              <a:spLocks noChangeArrowheads="1"/>
            </p:cNvSpPr>
            <p:nvPr/>
          </p:nvSpPr>
          <p:spPr bwMode="auto">
            <a:xfrm>
              <a:off x="4352" y="1892"/>
              <a:ext cx="106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9pPr>
            </a:lstStyle>
            <a:p>
              <a:pPr marR="0" lvl="0" inden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zh-CN" altLang="zh-CN" sz="1000" b="1" dirty="0">
                  <a:solidFill>
                    <a:srgbClr val="000000"/>
                  </a:solidFill>
                </a:rPr>
                <a:t>6</a:t>
              </a:r>
              <a:endParaRPr lang="zh-CN" altLang="zh-CN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49" name="Rectangle 75"/>
            <p:cNvSpPr>
              <a:spLocks noChangeArrowheads="1"/>
            </p:cNvSpPr>
            <p:nvPr/>
          </p:nvSpPr>
          <p:spPr bwMode="auto">
            <a:xfrm>
              <a:off x="4621" y="1892"/>
              <a:ext cx="19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zh-CN" sz="1000" b="1" dirty="0">
                  <a:solidFill>
                    <a:srgbClr val="000000"/>
                  </a:solidFill>
                </a:rPr>
                <a:t>10</a:t>
              </a:r>
              <a:endParaRPr kumimoji="0" lang="zh-CN" altLang="zh-CN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50" name="Rectangle 76"/>
            <p:cNvSpPr>
              <a:spLocks noChangeArrowheads="1"/>
            </p:cNvSpPr>
            <p:nvPr/>
          </p:nvSpPr>
          <p:spPr bwMode="auto">
            <a:xfrm>
              <a:off x="4205" y="1888"/>
              <a:ext cx="126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rPr>
                <a:t>4</a:t>
              </a:r>
              <a:endParaRPr kumimoji="0" lang="zh-CN" altLang="zh-CN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51" name="Rectangle 77"/>
            <p:cNvSpPr>
              <a:spLocks noChangeArrowheads="1"/>
            </p:cNvSpPr>
            <p:nvPr/>
          </p:nvSpPr>
          <p:spPr bwMode="auto">
            <a:xfrm>
              <a:off x="4498" y="1892"/>
              <a:ext cx="12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zh-CN" sz="1000" b="1" dirty="0">
                  <a:solidFill>
                    <a:srgbClr val="000000"/>
                  </a:solidFill>
                </a:rPr>
                <a:t>8</a:t>
              </a:r>
              <a:endParaRPr kumimoji="0" lang="zh-CN" altLang="zh-CN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52" name="Rectangle 78"/>
            <p:cNvSpPr>
              <a:spLocks noChangeArrowheads="1"/>
            </p:cNvSpPr>
            <p:nvPr/>
          </p:nvSpPr>
          <p:spPr bwMode="auto">
            <a:xfrm>
              <a:off x="4085" y="1892"/>
              <a:ext cx="96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rPr>
                <a:t>2</a:t>
              </a:r>
              <a:endParaRPr kumimoji="0" lang="zh-CN" altLang="zh-CN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53" name="Rectangle 81"/>
            <p:cNvSpPr>
              <a:spLocks noChangeArrowheads="1"/>
            </p:cNvSpPr>
            <p:nvPr/>
          </p:nvSpPr>
          <p:spPr bwMode="auto">
            <a:xfrm>
              <a:off x="3789" y="1897"/>
              <a:ext cx="7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rPr>
                <a:t>-2</a:t>
              </a:r>
              <a:endParaRPr kumimoji="0" lang="zh-CN" altLang="zh-CN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cxnSp>
        <p:nvCxnSpPr>
          <p:cNvPr id="54" name="直接箭头连接符 53"/>
          <p:cNvCxnSpPr/>
          <p:nvPr/>
        </p:nvCxnSpPr>
        <p:spPr>
          <a:xfrm>
            <a:off x="6169628" y="3455036"/>
            <a:ext cx="4727724" cy="809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 flipV="1">
            <a:off x="8828700" y="3452017"/>
            <a:ext cx="456983" cy="3019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Line 8"/>
          <p:cNvSpPr>
            <a:spLocks noChangeShapeType="1"/>
          </p:cNvSpPr>
          <p:nvPr/>
        </p:nvSpPr>
        <p:spPr bwMode="auto">
          <a:xfrm>
            <a:off x="9050016" y="2072480"/>
            <a:ext cx="0" cy="2790823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57" name="直接箭头连接符 56"/>
          <p:cNvCxnSpPr/>
          <p:nvPr/>
        </p:nvCxnSpPr>
        <p:spPr>
          <a:xfrm flipV="1">
            <a:off x="8607384" y="1819895"/>
            <a:ext cx="0" cy="317023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72"/>
          <p:cNvSpPr>
            <a:spLocks noChangeArrowheads="1"/>
          </p:cNvSpPr>
          <p:nvPr/>
        </p:nvSpPr>
        <p:spPr bwMode="auto">
          <a:xfrm>
            <a:off x="10077378" y="3475878"/>
            <a:ext cx="21596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1000" b="1" dirty="0">
                <a:solidFill>
                  <a:srgbClr val="000000"/>
                </a:solidFill>
              </a:rPr>
              <a:t>14</a:t>
            </a:r>
            <a:endParaRPr lang="zh-CN" altLang="zh-CN" sz="1000" b="1" dirty="0">
              <a:solidFill>
                <a:srgbClr val="000000"/>
              </a:solidFill>
            </a:endParaRPr>
          </a:p>
        </p:txBody>
      </p:sp>
      <p:sp>
        <p:nvSpPr>
          <p:cNvPr id="59" name="Rectangle 72"/>
          <p:cNvSpPr>
            <a:spLocks noChangeArrowheads="1"/>
          </p:cNvSpPr>
          <p:nvPr/>
        </p:nvSpPr>
        <p:spPr bwMode="auto">
          <a:xfrm>
            <a:off x="10299597" y="3483767"/>
            <a:ext cx="21602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1000" b="1" dirty="0">
                <a:solidFill>
                  <a:srgbClr val="000000"/>
                </a:solidFill>
              </a:rPr>
              <a:t>16</a:t>
            </a:r>
            <a:endParaRPr lang="zh-CN" altLang="zh-CN" sz="1000" b="1" dirty="0">
              <a:solidFill>
                <a:srgbClr val="000000"/>
              </a:solidFill>
            </a:endParaRPr>
          </a:p>
        </p:txBody>
      </p:sp>
      <p:sp>
        <p:nvSpPr>
          <p:cNvPr id="60" name="Rectangle 72"/>
          <p:cNvSpPr>
            <a:spLocks noChangeArrowheads="1"/>
          </p:cNvSpPr>
          <p:nvPr/>
        </p:nvSpPr>
        <p:spPr bwMode="auto">
          <a:xfrm>
            <a:off x="10526610" y="3476030"/>
            <a:ext cx="21602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1000" b="1" dirty="0">
                <a:solidFill>
                  <a:srgbClr val="000000"/>
                </a:solidFill>
              </a:rPr>
              <a:t>18</a:t>
            </a:r>
            <a:endParaRPr lang="zh-CN" altLang="zh-CN" sz="1000" b="1" dirty="0">
              <a:solidFill>
                <a:srgbClr val="000000"/>
              </a:solidFill>
            </a:endParaRPr>
          </a:p>
        </p:txBody>
      </p:sp>
      <p:cxnSp>
        <p:nvCxnSpPr>
          <p:cNvPr id="61" name="直接连接符 60"/>
          <p:cNvCxnSpPr/>
          <p:nvPr/>
        </p:nvCxnSpPr>
        <p:spPr>
          <a:xfrm>
            <a:off x="8607384" y="3050380"/>
            <a:ext cx="442632" cy="1587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8604209" y="3050380"/>
            <a:ext cx="224491" cy="397778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>
            <a:off x="9050016" y="3050380"/>
            <a:ext cx="227293" cy="396873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矩形 63"/>
          <p:cNvSpPr/>
          <p:nvPr/>
        </p:nvSpPr>
        <p:spPr>
          <a:xfrm>
            <a:off x="8486734" y="2766085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8746181" y="3143526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9226509" y="3160361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8961458" y="2758835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68" name="Line 10"/>
          <p:cNvSpPr>
            <a:spLocks noChangeShapeType="1"/>
          </p:cNvSpPr>
          <p:nvPr/>
        </p:nvSpPr>
        <p:spPr bwMode="auto">
          <a:xfrm>
            <a:off x="8129547" y="2042318"/>
            <a:ext cx="0" cy="2790824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9" name="Line 9"/>
          <p:cNvSpPr>
            <a:spLocks noChangeShapeType="1"/>
          </p:cNvSpPr>
          <p:nvPr/>
        </p:nvSpPr>
        <p:spPr bwMode="auto">
          <a:xfrm>
            <a:off x="7888127" y="2062955"/>
            <a:ext cx="0" cy="2790824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0" name="Line 6"/>
          <p:cNvSpPr>
            <a:spLocks noChangeShapeType="1"/>
          </p:cNvSpPr>
          <p:nvPr/>
        </p:nvSpPr>
        <p:spPr bwMode="auto">
          <a:xfrm>
            <a:off x="7657842" y="2056603"/>
            <a:ext cx="0" cy="2790824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1" name="Line 32"/>
          <p:cNvSpPr>
            <a:spLocks noChangeShapeType="1"/>
          </p:cNvSpPr>
          <p:nvPr/>
        </p:nvSpPr>
        <p:spPr bwMode="auto">
          <a:xfrm flipV="1">
            <a:off x="6499637" y="2056605"/>
            <a:ext cx="1250497" cy="11112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2" name="Line 33"/>
          <p:cNvSpPr>
            <a:spLocks noChangeShapeType="1"/>
          </p:cNvSpPr>
          <p:nvPr/>
        </p:nvSpPr>
        <p:spPr bwMode="auto">
          <a:xfrm flipV="1">
            <a:off x="6493665" y="2256629"/>
            <a:ext cx="1256470" cy="793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3" name="Line 34"/>
          <p:cNvSpPr>
            <a:spLocks noChangeShapeType="1"/>
          </p:cNvSpPr>
          <p:nvPr/>
        </p:nvSpPr>
        <p:spPr bwMode="auto">
          <a:xfrm flipV="1">
            <a:off x="6493664" y="2456655"/>
            <a:ext cx="124853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4" name="Line 35"/>
          <p:cNvSpPr>
            <a:spLocks noChangeShapeType="1"/>
          </p:cNvSpPr>
          <p:nvPr/>
        </p:nvSpPr>
        <p:spPr bwMode="auto">
          <a:xfrm>
            <a:off x="6499637" y="2659855"/>
            <a:ext cx="1206047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5" name="Line 36"/>
          <p:cNvSpPr>
            <a:spLocks noChangeShapeType="1"/>
          </p:cNvSpPr>
          <p:nvPr/>
        </p:nvSpPr>
        <p:spPr bwMode="auto">
          <a:xfrm>
            <a:off x="6499637" y="2858292"/>
            <a:ext cx="1250497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6" name="Line 37"/>
          <p:cNvSpPr>
            <a:spLocks noChangeShapeType="1"/>
          </p:cNvSpPr>
          <p:nvPr/>
        </p:nvSpPr>
        <p:spPr bwMode="auto">
          <a:xfrm>
            <a:off x="6499637" y="3050380"/>
            <a:ext cx="1182235" cy="1587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7" name="Line 38"/>
          <p:cNvSpPr>
            <a:spLocks noChangeShapeType="1"/>
          </p:cNvSpPr>
          <p:nvPr/>
        </p:nvSpPr>
        <p:spPr bwMode="auto">
          <a:xfrm flipV="1">
            <a:off x="6499637" y="3250404"/>
            <a:ext cx="1198110" cy="1587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8" name="Line 40"/>
          <p:cNvSpPr>
            <a:spLocks noChangeShapeType="1"/>
          </p:cNvSpPr>
          <p:nvPr/>
        </p:nvSpPr>
        <p:spPr bwMode="auto">
          <a:xfrm>
            <a:off x="6499637" y="3652042"/>
            <a:ext cx="119811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9" name="Line 41"/>
          <p:cNvSpPr>
            <a:spLocks noChangeShapeType="1"/>
          </p:cNvSpPr>
          <p:nvPr/>
        </p:nvSpPr>
        <p:spPr bwMode="auto">
          <a:xfrm>
            <a:off x="6499637" y="3852067"/>
            <a:ext cx="119811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0" name="Line 42"/>
          <p:cNvSpPr>
            <a:spLocks noChangeShapeType="1"/>
          </p:cNvSpPr>
          <p:nvPr/>
        </p:nvSpPr>
        <p:spPr bwMode="auto">
          <a:xfrm>
            <a:off x="6499637" y="4047329"/>
            <a:ext cx="119811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1" name="Line 43"/>
          <p:cNvSpPr>
            <a:spLocks noChangeShapeType="1"/>
          </p:cNvSpPr>
          <p:nvPr/>
        </p:nvSpPr>
        <p:spPr bwMode="auto">
          <a:xfrm>
            <a:off x="6499637" y="4247354"/>
            <a:ext cx="119811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2" name="Line 44"/>
          <p:cNvSpPr>
            <a:spLocks noChangeShapeType="1"/>
          </p:cNvSpPr>
          <p:nvPr/>
        </p:nvSpPr>
        <p:spPr bwMode="auto">
          <a:xfrm>
            <a:off x="6499637" y="4447379"/>
            <a:ext cx="119811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3" name="Line 45"/>
          <p:cNvSpPr>
            <a:spLocks noChangeShapeType="1"/>
          </p:cNvSpPr>
          <p:nvPr/>
        </p:nvSpPr>
        <p:spPr bwMode="auto">
          <a:xfrm flipV="1">
            <a:off x="6499637" y="4647404"/>
            <a:ext cx="119811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4" name="Line 46"/>
          <p:cNvSpPr>
            <a:spLocks noChangeShapeType="1"/>
          </p:cNvSpPr>
          <p:nvPr/>
        </p:nvSpPr>
        <p:spPr bwMode="auto">
          <a:xfrm>
            <a:off x="6493664" y="4840285"/>
            <a:ext cx="1204083" cy="7144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5" name="Line 8"/>
          <p:cNvSpPr>
            <a:spLocks noChangeShapeType="1"/>
          </p:cNvSpPr>
          <p:nvPr/>
        </p:nvSpPr>
        <p:spPr bwMode="auto">
          <a:xfrm>
            <a:off x="6499637" y="2088354"/>
            <a:ext cx="0" cy="2759073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6" name="Line 8"/>
          <p:cNvSpPr>
            <a:spLocks noChangeShapeType="1"/>
          </p:cNvSpPr>
          <p:nvPr/>
        </p:nvSpPr>
        <p:spPr bwMode="auto">
          <a:xfrm>
            <a:off x="6730677" y="2066734"/>
            <a:ext cx="0" cy="2790823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7" name="Line 8"/>
          <p:cNvSpPr>
            <a:spLocks noChangeShapeType="1"/>
          </p:cNvSpPr>
          <p:nvPr/>
        </p:nvSpPr>
        <p:spPr bwMode="auto">
          <a:xfrm>
            <a:off x="6975031" y="2067717"/>
            <a:ext cx="0" cy="2790823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8" name="Line 8"/>
          <p:cNvSpPr>
            <a:spLocks noChangeShapeType="1"/>
          </p:cNvSpPr>
          <p:nvPr/>
        </p:nvSpPr>
        <p:spPr bwMode="auto">
          <a:xfrm>
            <a:off x="7201549" y="2056603"/>
            <a:ext cx="0" cy="2790823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9" name="Line 47"/>
          <p:cNvSpPr>
            <a:spLocks noChangeShapeType="1"/>
          </p:cNvSpPr>
          <p:nvPr/>
        </p:nvSpPr>
        <p:spPr bwMode="auto">
          <a:xfrm>
            <a:off x="7441818" y="2056605"/>
            <a:ext cx="0" cy="2790824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0" name="Rectangle 83"/>
          <p:cNvSpPr>
            <a:spLocks noChangeArrowheads="1"/>
          </p:cNvSpPr>
          <p:nvPr/>
        </p:nvSpPr>
        <p:spPr bwMode="auto">
          <a:xfrm>
            <a:off x="8041836" y="3483767"/>
            <a:ext cx="188913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zh-CN" sz="1000" b="1" dirty="0">
                <a:solidFill>
                  <a:srgbClr val="000000"/>
                </a:solidFill>
              </a:rPr>
              <a:t>-4</a:t>
            </a:r>
            <a:endParaRPr lang="zh-CN" altLang="zh-CN" sz="1000" b="1" dirty="0">
              <a:solidFill>
                <a:srgbClr val="000000"/>
              </a:solidFill>
            </a:endParaRPr>
          </a:p>
        </p:txBody>
      </p:sp>
      <p:sp>
        <p:nvSpPr>
          <p:cNvPr id="91" name="Rectangle 85"/>
          <p:cNvSpPr>
            <a:spLocks noChangeArrowheads="1"/>
          </p:cNvSpPr>
          <p:nvPr/>
        </p:nvSpPr>
        <p:spPr bwMode="auto">
          <a:xfrm>
            <a:off x="7825812" y="3485355"/>
            <a:ext cx="2159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R="0" lvl="0" indent="0">
              <a:lnSpc>
                <a:spcPct val="100000"/>
              </a:lnSpc>
              <a:buClrTx/>
              <a:buSzTx/>
              <a:buFontTx/>
              <a:buNone/>
            </a:pPr>
            <a:r>
              <a:rPr lang="zh-CN" altLang="zh-CN" sz="1000" b="1" dirty="0">
                <a:solidFill>
                  <a:srgbClr val="000000"/>
                </a:solidFill>
              </a:rPr>
              <a:t>-6</a:t>
            </a:r>
            <a:endParaRPr lang="zh-CN" altLang="zh-CN" sz="1000" b="1" dirty="0">
              <a:solidFill>
                <a:srgbClr val="000000"/>
              </a:solidFill>
            </a:endParaRPr>
          </a:p>
        </p:txBody>
      </p:sp>
      <p:sp>
        <p:nvSpPr>
          <p:cNvPr id="92" name="Rectangle 72"/>
          <p:cNvSpPr>
            <a:spLocks noChangeArrowheads="1"/>
          </p:cNvSpPr>
          <p:nvPr/>
        </p:nvSpPr>
        <p:spPr bwMode="auto">
          <a:xfrm>
            <a:off x="7609788" y="3483866"/>
            <a:ext cx="21602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zh-CN" sz="1000" b="1" dirty="0">
                <a:solidFill>
                  <a:srgbClr val="000000"/>
                </a:solidFill>
              </a:rPr>
              <a:t>-</a:t>
            </a:r>
            <a:r>
              <a:rPr lang="en-US" altLang="zh-CN" sz="1000" b="1" dirty="0">
                <a:solidFill>
                  <a:srgbClr val="000000"/>
                </a:solidFill>
              </a:rPr>
              <a:t>8</a:t>
            </a:r>
            <a:endParaRPr lang="zh-CN" altLang="zh-CN" sz="1000" b="1" dirty="0">
              <a:solidFill>
                <a:srgbClr val="000000"/>
              </a:solidFill>
            </a:endParaRPr>
          </a:p>
        </p:txBody>
      </p:sp>
      <p:sp>
        <p:nvSpPr>
          <p:cNvPr id="93" name="Rectangle 72"/>
          <p:cNvSpPr>
            <a:spLocks noChangeArrowheads="1"/>
          </p:cNvSpPr>
          <p:nvPr/>
        </p:nvSpPr>
        <p:spPr bwMode="auto">
          <a:xfrm>
            <a:off x="7321756" y="3483767"/>
            <a:ext cx="21602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zh-CN" sz="1000" b="1" dirty="0">
                <a:solidFill>
                  <a:srgbClr val="000000"/>
                </a:solidFill>
              </a:rPr>
              <a:t>-</a:t>
            </a:r>
            <a:r>
              <a:rPr lang="en-US" altLang="zh-CN" sz="1000" b="1" dirty="0">
                <a:solidFill>
                  <a:srgbClr val="000000"/>
                </a:solidFill>
              </a:rPr>
              <a:t>10</a:t>
            </a:r>
            <a:endParaRPr lang="zh-CN" altLang="zh-CN" sz="1000" b="1" dirty="0">
              <a:solidFill>
                <a:srgbClr val="000000"/>
              </a:solidFill>
            </a:endParaRPr>
          </a:p>
        </p:txBody>
      </p:sp>
      <p:sp>
        <p:nvSpPr>
          <p:cNvPr id="94" name="Rectangle 72"/>
          <p:cNvSpPr>
            <a:spLocks noChangeArrowheads="1"/>
          </p:cNvSpPr>
          <p:nvPr/>
        </p:nvSpPr>
        <p:spPr bwMode="auto">
          <a:xfrm>
            <a:off x="7033724" y="3482279"/>
            <a:ext cx="21602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zh-CN" sz="1000" b="1" dirty="0">
                <a:solidFill>
                  <a:srgbClr val="000000"/>
                </a:solidFill>
              </a:rPr>
              <a:t>-</a:t>
            </a:r>
            <a:r>
              <a:rPr lang="en-US" altLang="zh-CN" sz="1000" b="1" dirty="0">
                <a:solidFill>
                  <a:srgbClr val="000000"/>
                </a:solidFill>
              </a:rPr>
              <a:t>12</a:t>
            </a:r>
            <a:endParaRPr lang="zh-CN" altLang="zh-CN" sz="1000" b="1" dirty="0">
              <a:solidFill>
                <a:srgbClr val="000000"/>
              </a:solidFill>
            </a:endParaRPr>
          </a:p>
        </p:txBody>
      </p:sp>
      <p:sp>
        <p:nvSpPr>
          <p:cNvPr id="95" name="Rectangle 72"/>
          <p:cNvSpPr>
            <a:spLocks noChangeArrowheads="1"/>
          </p:cNvSpPr>
          <p:nvPr/>
        </p:nvSpPr>
        <p:spPr bwMode="auto">
          <a:xfrm>
            <a:off x="6817700" y="3492455"/>
            <a:ext cx="21602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zh-CN" sz="1000" b="1" dirty="0">
                <a:solidFill>
                  <a:srgbClr val="000000"/>
                </a:solidFill>
              </a:rPr>
              <a:t>-</a:t>
            </a:r>
            <a:r>
              <a:rPr lang="en-US" altLang="zh-CN" sz="1000" b="1" dirty="0">
                <a:solidFill>
                  <a:srgbClr val="000000"/>
                </a:solidFill>
              </a:rPr>
              <a:t>14</a:t>
            </a:r>
            <a:endParaRPr lang="zh-CN" altLang="zh-CN" sz="1000" b="1" dirty="0">
              <a:solidFill>
                <a:srgbClr val="000000"/>
              </a:solidFill>
            </a:endParaRPr>
          </a:p>
        </p:txBody>
      </p:sp>
      <p:sp>
        <p:nvSpPr>
          <p:cNvPr id="96" name="Rectangle 72"/>
          <p:cNvSpPr>
            <a:spLocks noChangeArrowheads="1"/>
          </p:cNvSpPr>
          <p:nvPr/>
        </p:nvSpPr>
        <p:spPr bwMode="auto">
          <a:xfrm>
            <a:off x="6601676" y="3496573"/>
            <a:ext cx="21602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zh-CN" sz="1000" b="1" dirty="0">
                <a:solidFill>
                  <a:srgbClr val="000000"/>
                </a:solidFill>
              </a:rPr>
              <a:t>-</a:t>
            </a:r>
            <a:r>
              <a:rPr lang="en-US" altLang="zh-CN" sz="1000" b="1" dirty="0">
                <a:solidFill>
                  <a:srgbClr val="000000"/>
                </a:solidFill>
              </a:rPr>
              <a:t>16</a:t>
            </a:r>
            <a:endParaRPr lang="zh-CN" altLang="zh-CN" sz="1000" b="1" dirty="0">
              <a:solidFill>
                <a:srgbClr val="000000"/>
              </a:solidFill>
            </a:endParaRPr>
          </a:p>
        </p:txBody>
      </p:sp>
      <p:sp>
        <p:nvSpPr>
          <p:cNvPr id="97" name="Rectangle 72"/>
          <p:cNvSpPr>
            <a:spLocks noChangeArrowheads="1"/>
          </p:cNvSpPr>
          <p:nvPr/>
        </p:nvSpPr>
        <p:spPr bwMode="auto">
          <a:xfrm>
            <a:off x="6385652" y="3492455"/>
            <a:ext cx="21602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zh-CN" sz="1000" b="1" dirty="0">
                <a:solidFill>
                  <a:srgbClr val="000000"/>
                </a:solidFill>
              </a:rPr>
              <a:t>-</a:t>
            </a:r>
            <a:r>
              <a:rPr lang="en-US" altLang="zh-CN" sz="1000" b="1" dirty="0">
                <a:solidFill>
                  <a:srgbClr val="000000"/>
                </a:solidFill>
              </a:rPr>
              <a:t>18</a:t>
            </a:r>
            <a:endParaRPr lang="zh-CN" altLang="zh-CN" sz="1000" b="1" dirty="0">
              <a:solidFill>
                <a:srgbClr val="000000"/>
              </a:solidFill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8385274" y="3375804"/>
            <a:ext cx="3241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</a:t>
            </a:r>
            <a:endParaRPr lang="zh-CN" altLang="en-US" sz="1400" i="1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>
                <a:spLocks noChangeArrowheads="1"/>
              </p:cNvSpPr>
              <p:nvPr/>
            </p:nvSpPr>
            <p:spPr bwMode="auto">
              <a:xfrm>
                <a:off x="1150953" y="1304983"/>
                <a:ext cx="10561671" cy="3564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21917" tIns="60958" rIns="121917" bIns="6095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>
                  <a:lnSpc>
                    <a:spcPct val="150000"/>
                  </a:lnSpc>
                </a:pPr>
                <a:r>
                  <a:rPr lang="zh-CN" altLang="en-US" sz="2800" b="1" dirty="0">
                    <a:solidFill>
                      <a:srgbClr val="FF0000"/>
                    </a:solidFill>
                    <a:latin typeface="黑体" panose="02010609060101010101" charset="-122"/>
                    <a:ea typeface="黑体" panose="02010609060101010101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：</a:t>
                </a:r>
                <a:r>
                  <a:rPr lang="zh-CN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作法：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如图，</a:t>
                </a:r>
                <a:endParaRPr lang="zh-CN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endParaRPr>
              </a:p>
              <a:p>
                <a:pPr algn="just" eaLnBrk="1" hangingPunct="1">
                  <a:lnSpc>
                    <a:spcPct val="150000"/>
                  </a:lnSpc>
                </a:pP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1.</a:t>
                </a:r>
                <a:r>
                  <a:rPr lang="zh-CN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连结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OA</a:t>
                </a:r>
                <a:r>
                  <a:rPr lang="zh-CN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OB</a:t>
                </a:r>
                <a:r>
                  <a:rPr lang="zh-CN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OC</a:t>
                </a:r>
                <a:r>
                  <a:rPr lang="zh-CN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OD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.</a:t>
                </a:r>
                <a:endParaRPr lang="zh-CN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2.</a:t>
                </a:r>
                <a:r>
                  <a:rPr lang="zh-CN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分别延长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OA</a:t>
                </a:r>
                <a:r>
                  <a:rPr lang="zh-CN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OB</a:t>
                </a:r>
                <a:r>
                  <a:rPr lang="zh-CN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，</a:t>
                </a:r>
                <a:endPara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OC</a:t>
                </a:r>
                <a:r>
                  <a:rPr lang="zh-CN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OD</a:t>
                </a:r>
                <a:r>
                  <a:rPr lang="zh-CN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到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G</a:t>
                </a:r>
                <a:r>
                  <a:rPr lang="zh-CN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E</a:t>
                </a:r>
                <a:r>
                  <a:rPr lang="zh-CN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F</a:t>
                </a:r>
                <a:r>
                  <a:rPr lang="zh-CN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，</a:t>
                </a:r>
                <a:endPara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使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</m:ctrlPr>
                      </m:fPr>
                      <m:num>
                        <m:r>
                          <a:rPr lang="en-US" altLang="zh-CN" sz="2800" b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+mj-ea"/>
                          </a:rPr>
                          <m:t>𝑶𝑮</m:t>
                        </m:r>
                      </m:num>
                      <m:den>
                        <m:r>
                          <a:rPr lang="en-US" altLang="zh-CN" sz="2800" b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+mj-ea"/>
                          </a:rPr>
                          <m:t>𝑶𝑨</m:t>
                        </m:r>
                      </m:den>
                    </m:f>
                    <m:r>
                      <a:rPr lang="en-US" altLang="zh-CN" sz="2800" b="1">
                        <a:solidFill>
                          <a:srgbClr val="FF0000"/>
                        </a:solidFill>
                        <a:latin typeface="Cambria Math" panose="02040503050406030204"/>
                        <a:ea typeface="+mj-ea"/>
                      </a:rPr>
                      <m:t>=</m:t>
                    </m:r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</m:ctrlPr>
                      </m:fPr>
                      <m:num>
                        <m:r>
                          <a:rPr lang="en-US" altLang="zh-CN" sz="2800" b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+mj-ea"/>
                          </a:rPr>
                          <m:t>𝑶𝑪</m:t>
                        </m:r>
                      </m:num>
                      <m:den>
                        <m:r>
                          <a:rPr lang="en-US" altLang="zh-CN" sz="2800" b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+mj-ea"/>
                          </a:rPr>
                          <m:t>𝑶𝑩</m:t>
                        </m:r>
                      </m:den>
                    </m:f>
                    <m:r>
                      <a:rPr lang="en-US" altLang="zh-CN" sz="2800" b="1">
                        <a:solidFill>
                          <a:srgbClr val="FF0000"/>
                        </a:solidFill>
                        <a:latin typeface="Cambria Math" panose="02040503050406030204"/>
                        <a:ea typeface="+mj-ea"/>
                      </a:rPr>
                      <m:t>=</m:t>
                    </m:r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</m:ctrlPr>
                      </m:fPr>
                      <m:num>
                        <m:r>
                          <a:rPr lang="en-US" altLang="zh-CN" sz="2800" b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+mj-ea"/>
                          </a:rPr>
                          <m:t>𝑶𝑬</m:t>
                        </m:r>
                      </m:num>
                      <m:den>
                        <m:r>
                          <a:rPr lang="en-US" altLang="zh-CN" sz="2800" b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+mj-ea"/>
                          </a:rPr>
                          <m:t>𝑶𝑪</m:t>
                        </m:r>
                      </m:den>
                    </m:f>
                    <m:r>
                      <a:rPr lang="en-US" altLang="zh-CN" sz="2800" b="1">
                        <a:solidFill>
                          <a:srgbClr val="FF0000"/>
                        </a:solidFill>
                        <a:latin typeface="Cambria Math" panose="02040503050406030204"/>
                        <a:ea typeface="+mj-ea"/>
                      </a:rPr>
                      <m:t>=</m:t>
                    </m:r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</m:ctrlPr>
                      </m:fPr>
                      <m:num>
                        <m:r>
                          <a:rPr lang="en-US" altLang="zh-CN" sz="2800" b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+mj-ea"/>
                          </a:rPr>
                          <m:t>𝑶𝑭</m:t>
                        </m:r>
                      </m:num>
                      <m:den>
                        <m:r>
                          <a:rPr lang="en-US" altLang="zh-CN" sz="2800" b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+mj-ea"/>
                          </a:rPr>
                          <m:t>𝑶𝑫</m:t>
                        </m:r>
                      </m:den>
                    </m:f>
                    <m:r>
                      <a:rPr lang="en-US" altLang="zh-CN" sz="2800" b="1">
                        <a:solidFill>
                          <a:srgbClr val="FF0000"/>
                        </a:solidFill>
                        <a:latin typeface="Cambria Math" panose="02040503050406030204"/>
                        <a:ea typeface="+mj-ea"/>
                      </a:rPr>
                      <m:t>=</m:t>
                    </m:r>
                  </m:oMath>
                </a14:m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3.</a:t>
                </a:r>
                <a:endParaRPr lang="zh-CN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50953" y="1304983"/>
                <a:ext cx="10561671" cy="3564177"/>
              </a:xfrm>
              <a:prstGeom prst="rect">
                <a:avLst/>
              </a:prstGeom>
              <a:blipFill rotWithShape="1">
                <a:blip r:embed="rId1"/>
                <a:stretch>
                  <a:fillRect l="-3" t="-2" b="1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7255819" y="1751302"/>
            <a:ext cx="3689350" cy="3328986"/>
            <a:chOff x="3107" y="749"/>
            <a:chExt cx="2324" cy="2097"/>
          </a:xfrm>
        </p:grpSpPr>
        <p:sp>
          <p:nvSpPr>
            <p:cNvPr id="7" name="Line 20"/>
            <p:cNvSpPr>
              <a:spLocks noChangeShapeType="1"/>
            </p:cNvSpPr>
            <p:nvPr/>
          </p:nvSpPr>
          <p:spPr bwMode="auto">
            <a:xfrm>
              <a:off x="3389" y="1124"/>
              <a:ext cx="18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3107" y="849"/>
              <a:ext cx="2324" cy="1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3389" y="998"/>
              <a:ext cx="18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3389" y="2756"/>
              <a:ext cx="18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>
              <a:off x="5239" y="998"/>
              <a:ext cx="0" cy="17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3815" y="998"/>
              <a:ext cx="0" cy="17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4101" y="998"/>
              <a:ext cx="0" cy="17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4384" y="998"/>
              <a:ext cx="0" cy="17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>
              <a:off x="4527" y="998"/>
              <a:ext cx="0" cy="17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>
              <a:off x="4670" y="998"/>
              <a:ext cx="0" cy="17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>
              <a:off x="4813" y="998"/>
              <a:ext cx="0" cy="17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>
              <a:off x="4956" y="998"/>
              <a:ext cx="0" cy="17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>
              <a:off x="5096" y="998"/>
              <a:ext cx="0" cy="17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3389" y="1250"/>
              <a:ext cx="18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>
              <a:off x="3389" y="1376"/>
              <a:ext cx="18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>
              <a:off x="3389" y="1503"/>
              <a:ext cx="18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Line 24"/>
            <p:cNvSpPr>
              <a:spLocks noChangeShapeType="1"/>
            </p:cNvSpPr>
            <p:nvPr/>
          </p:nvSpPr>
          <p:spPr bwMode="auto">
            <a:xfrm>
              <a:off x="3389" y="1625"/>
              <a:ext cx="18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>
              <a:off x="3389" y="1751"/>
              <a:ext cx="18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>
              <a:off x="3389" y="2003"/>
              <a:ext cx="18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>
              <a:off x="3389" y="2129"/>
              <a:ext cx="18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>
              <a:off x="3389" y="2252"/>
              <a:ext cx="18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>
              <a:off x="3389" y="2378"/>
              <a:ext cx="18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Line 30"/>
            <p:cNvSpPr>
              <a:spLocks noChangeShapeType="1"/>
            </p:cNvSpPr>
            <p:nvPr/>
          </p:nvSpPr>
          <p:spPr bwMode="auto">
            <a:xfrm>
              <a:off x="3389" y="2504"/>
              <a:ext cx="18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Line 31"/>
            <p:cNvSpPr>
              <a:spLocks noChangeShapeType="1"/>
            </p:cNvSpPr>
            <p:nvPr/>
          </p:nvSpPr>
          <p:spPr bwMode="auto">
            <a:xfrm>
              <a:off x="3389" y="2630"/>
              <a:ext cx="18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Rectangle 56"/>
            <p:cNvSpPr>
              <a:spLocks noChangeArrowheads="1"/>
            </p:cNvSpPr>
            <p:nvPr/>
          </p:nvSpPr>
          <p:spPr bwMode="auto">
            <a:xfrm>
              <a:off x="3833" y="940"/>
              <a:ext cx="95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zh-CN" sz="1000" b="1" dirty="0">
                  <a:solidFill>
                    <a:srgbClr val="000000"/>
                  </a:solidFill>
                </a:rPr>
                <a:t>14</a:t>
              </a:r>
              <a:endParaRPr kumimoji="0" lang="zh-CN" altLang="zh-CN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32" name="Rectangle 57"/>
            <p:cNvSpPr>
              <a:spLocks noChangeArrowheads="1"/>
            </p:cNvSpPr>
            <p:nvPr/>
          </p:nvSpPr>
          <p:spPr bwMode="auto">
            <a:xfrm>
              <a:off x="3833" y="1076"/>
              <a:ext cx="8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9pPr>
            </a:lstStyle>
            <a:p>
              <a:r>
                <a:rPr lang="en-US" altLang="zh-CN" sz="1000" b="1" dirty="0">
                  <a:solidFill>
                    <a:srgbClr val="000000"/>
                  </a:solidFill>
                </a:rPr>
                <a:t>12</a:t>
              </a:r>
              <a:endParaRPr lang="zh-CN" altLang="zh-CN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33" name="Rectangle 58"/>
            <p:cNvSpPr>
              <a:spLocks noChangeArrowheads="1"/>
            </p:cNvSpPr>
            <p:nvPr/>
          </p:nvSpPr>
          <p:spPr bwMode="auto">
            <a:xfrm>
              <a:off x="3833" y="1205"/>
              <a:ext cx="8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9pPr>
            </a:lstStyle>
            <a:p>
              <a:pPr marR="0" lvl="0" inden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CN" sz="1000" b="1" dirty="0">
                  <a:solidFill>
                    <a:srgbClr val="000000"/>
                  </a:solidFill>
                </a:rPr>
                <a:t>10</a:t>
              </a:r>
              <a:endParaRPr lang="zh-CN" altLang="zh-CN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34" name="Rectangle 59"/>
            <p:cNvSpPr>
              <a:spLocks noChangeArrowheads="1"/>
            </p:cNvSpPr>
            <p:nvPr/>
          </p:nvSpPr>
          <p:spPr bwMode="auto">
            <a:xfrm>
              <a:off x="3868" y="1327"/>
              <a:ext cx="6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9pPr>
            </a:lstStyle>
            <a:p>
              <a:r>
                <a:rPr lang="en-US" altLang="zh-CN" sz="1000" b="1" dirty="0">
                  <a:solidFill>
                    <a:srgbClr val="000000"/>
                  </a:solidFill>
                </a:rPr>
                <a:t>8</a:t>
              </a:r>
              <a:endParaRPr lang="zh-CN" altLang="zh-CN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35" name="Rectangle 60"/>
            <p:cNvSpPr>
              <a:spLocks noChangeArrowheads="1"/>
            </p:cNvSpPr>
            <p:nvPr/>
          </p:nvSpPr>
          <p:spPr bwMode="auto">
            <a:xfrm>
              <a:off x="3861" y="1454"/>
              <a:ext cx="5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9pPr>
            </a:lstStyle>
            <a:p>
              <a:pPr marR="0" lvl="0" inden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CN" sz="1000" b="1" dirty="0">
                  <a:solidFill>
                    <a:srgbClr val="000000"/>
                  </a:solidFill>
                </a:rPr>
                <a:t>6</a:t>
              </a:r>
              <a:endParaRPr lang="zh-CN" altLang="zh-CN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36" name="Rectangle 61"/>
            <p:cNvSpPr>
              <a:spLocks noChangeArrowheads="1"/>
            </p:cNvSpPr>
            <p:nvPr/>
          </p:nvSpPr>
          <p:spPr bwMode="auto">
            <a:xfrm>
              <a:off x="3864" y="1576"/>
              <a:ext cx="4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9pPr>
            </a:lstStyle>
            <a:p>
              <a:r>
                <a:rPr lang="en-US" altLang="zh-CN" sz="1000" b="1" dirty="0">
                  <a:solidFill>
                    <a:srgbClr val="000000"/>
                  </a:solidFill>
                </a:rPr>
                <a:t>4</a:t>
              </a:r>
              <a:endParaRPr lang="zh-CN" altLang="zh-CN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37" name="Rectangle 62"/>
            <p:cNvSpPr>
              <a:spLocks noChangeArrowheads="1"/>
            </p:cNvSpPr>
            <p:nvPr/>
          </p:nvSpPr>
          <p:spPr bwMode="auto">
            <a:xfrm>
              <a:off x="3864" y="1702"/>
              <a:ext cx="4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9pPr>
            </a:lstStyle>
            <a:p>
              <a:pPr marR="0" lvl="0" inden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CN" sz="1000" b="1" dirty="0">
                  <a:solidFill>
                    <a:srgbClr val="000000"/>
                  </a:solidFill>
                </a:rPr>
                <a:t>2</a:t>
              </a:r>
              <a:endParaRPr lang="zh-CN" altLang="zh-CN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38" name="Rectangle 63"/>
            <p:cNvSpPr>
              <a:spLocks noChangeArrowheads="1"/>
            </p:cNvSpPr>
            <p:nvPr/>
          </p:nvSpPr>
          <p:spPr bwMode="auto">
            <a:xfrm>
              <a:off x="3825" y="2741"/>
              <a:ext cx="16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rPr>
                <a:t>-1</a:t>
              </a: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rPr>
                <a:t>4</a:t>
              </a:r>
              <a:endParaRPr kumimoji="0" lang="zh-CN" altLang="zh-CN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39" name="Rectangle 64"/>
            <p:cNvSpPr>
              <a:spLocks noChangeArrowheads="1"/>
            </p:cNvSpPr>
            <p:nvPr/>
          </p:nvSpPr>
          <p:spPr bwMode="auto">
            <a:xfrm>
              <a:off x="3843" y="1977"/>
              <a:ext cx="7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rPr>
                <a:t>-2</a:t>
              </a:r>
              <a:endParaRPr kumimoji="0" lang="zh-CN" altLang="zh-CN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40" name="Rectangle 65"/>
            <p:cNvSpPr>
              <a:spLocks noChangeArrowheads="1"/>
            </p:cNvSpPr>
            <p:nvPr/>
          </p:nvSpPr>
          <p:spPr bwMode="auto">
            <a:xfrm>
              <a:off x="3843" y="2358"/>
              <a:ext cx="7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9pPr>
            </a:lstStyle>
            <a:p>
              <a:r>
                <a:rPr lang="zh-CN" altLang="zh-CN" sz="1000" b="1" dirty="0">
                  <a:solidFill>
                    <a:srgbClr val="000000"/>
                  </a:solidFill>
                </a:rPr>
                <a:t>-</a:t>
              </a:r>
              <a:r>
                <a:rPr lang="en-US" altLang="zh-CN" sz="1000" b="1" dirty="0">
                  <a:solidFill>
                    <a:srgbClr val="000000"/>
                  </a:solidFill>
                </a:rPr>
                <a:t>8</a:t>
              </a:r>
              <a:endParaRPr lang="zh-CN" altLang="zh-CN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41" name="Rectangle 66"/>
            <p:cNvSpPr>
              <a:spLocks noChangeArrowheads="1"/>
            </p:cNvSpPr>
            <p:nvPr/>
          </p:nvSpPr>
          <p:spPr bwMode="auto">
            <a:xfrm>
              <a:off x="3843" y="2095"/>
              <a:ext cx="7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9pPr>
            </a:lstStyle>
            <a:p>
              <a:pPr marR="0" lvl="0" inden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zh-CN" altLang="zh-CN" sz="1000" b="1" dirty="0">
                  <a:solidFill>
                    <a:srgbClr val="000000"/>
                  </a:solidFill>
                </a:rPr>
                <a:t>-4</a:t>
              </a:r>
              <a:endParaRPr lang="zh-CN" altLang="zh-CN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42" name="Rectangle 67"/>
            <p:cNvSpPr>
              <a:spLocks noChangeArrowheads="1"/>
            </p:cNvSpPr>
            <p:nvPr/>
          </p:nvSpPr>
          <p:spPr bwMode="auto">
            <a:xfrm>
              <a:off x="3827" y="2478"/>
              <a:ext cx="20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9pPr>
            </a:lstStyle>
            <a:p>
              <a:r>
                <a:rPr lang="zh-CN" altLang="zh-CN" sz="1000" b="1" dirty="0">
                  <a:solidFill>
                    <a:srgbClr val="000000"/>
                  </a:solidFill>
                </a:rPr>
                <a:t>-</a:t>
              </a:r>
              <a:r>
                <a:rPr lang="en-US" altLang="zh-CN" sz="1000" b="1" dirty="0">
                  <a:solidFill>
                    <a:srgbClr val="000000"/>
                  </a:solidFill>
                </a:rPr>
                <a:t>10</a:t>
              </a:r>
              <a:endParaRPr lang="zh-CN" altLang="zh-CN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43" name="Rectangle 68"/>
            <p:cNvSpPr>
              <a:spLocks noChangeArrowheads="1"/>
            </p:cNvSpPr>
            <p:nvPr/>
          </p:nvSpPr>
          <p:spPr bwMode="auto">
            <a:xfrm>
              <a:off x="3843" y="2217"/>
              <a:ext cx="7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rPr>
                <a:t>-6</a:t>
              </a:r>
              <a:endParaRPr kumimoji="0" lang="zh-CN" altLang="zh-CN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44" name="Rectangle 69"/>
            <p:cNvSpPr>
              <a:spLocks noChangeArrowheads="1"/>
            </p:cNvSpPr>
            <p:nvPr/>
          </p:nvSpPr>
          <p:spPr bwMode="auto">
            <a:xfrm>
              <a:off x="3826" y="2613"/>
              <a:ext cx="16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9pPr>
            </a:lstStyle>
            <a:p>
              <a:r>
                <a:rPr lang="zh-CN" altLang="zh-CN" sz="1000" b="1" dirty="0">
                  <a:solidFill>
                    <a:srgbClr val="000000"/>
                  </a:solidFill>
                </a:rPr>
                <a:t>-</a:t>
              </a:r>
              <a:r>
                <a:rPr lang="en-US" altLang="zh-CN" sz="1000" b="1" dirty="0">
                  <a:solidFill>
                    <a:srgbClr val="000000"/>
                  </a:solidFill>
                </a:rPr>
                <a:t>12</a:t>
              </a:r>
              <a:endParaRPr lang="zh-CN" altLang="zh-CN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45" name="Rectangle 70"/>
            <p:cNvSpPr>
              <a:spLocks noChangeArrowheads="1"/>
            </p:cNvSpPr>
            <p:nvPr/>
          </p:nvSpPr>
          <p:spPr bwMode="auto">
            <a:xfrm>
              <a:off x="4014" y="749"/>
              <a:ext cx="14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2000" b="1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ea typeface="宋体" panose="02010600030101010101" pitchFamily="2" charset="-122"/>
                  <a:cs typeface="宋体" panose="02010600030101010101" pitchFamily="2" charset="-122"/>
                </a:rPr>
                <a:t>y</a:t>
              </a:r>
              <a:endParaRPr kumimoji="0" lang="zh-CN" altLang="zh-CN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46" name="Rectangle 71"/>
            <p:cNvSpPr>
              <a:spLocks noChangeArrowheads="1"/>
            </p:cNvSpPr>
            <p:nvPr/>
          </p:nvSpPr>
          <p:spPr bwMode="auto">
            <a:xfrm>
              <a:off x="5350" y="1887"/>
              <a:ext cx="8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9pPr>
            </a:lstStyle>
            <a:p>
              <a:r>
                <a:rPr lang="zh-CN" altLang="zh-CN" sz="2000" b="1" i="1" dirty="0">
                  <a:solidFill>
                    <a:srgbClr val="000000"/>
                  </a:solidFill>
                  <a:latin typeface="+mn-lt"/>
                </a:rPr>
                <a:t>x</a:t>
              </a:r>
              <a:endParaRPr lang="zh-CN" altLang="zh-CN" sz="2000" b="1" i="1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7" name="Rectangle 73"/>
            <p:cNvSpPr>
              <a:spLocks noChangeArrowheads="1"/>
            </p:cNvSpPr>
            <p:nvPr/>
          </p:nvSpPr>
          <p:spPr bwMode="auto">
            <a:xfrm>
              <a:off x="4748" y="1896"/>
              <a:ext cx="16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9pPr>
            </a:lstStyle>
            <a:p>
              <a:r>
                <a:rPr lang="en-US" altLang="zh-CN" sz="1000" b="1" dirty="0">
                  <a:solidFill>
                    <a:srgbClr val="000000"/>
                  </a:solidFill>
                </a:rPr>
                <a:t>12</a:t>
              </a:r>
              <a:endParaRPr lang="zh-CN" altLang="zh-CN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48" name="Rectangle 74"/>
            <p:cNvSpPr>
              <a:spLocks noChangeArrowheads="1"/>
            </p:cNvSpPr>
            <p:nvPr/>
          </p:nvSpPr>
          <p:spPr bwMode="auto">
            <a:xfrm>
              <a:off x="4352" y="1892"/>
              <a:ext cx="106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9pPr>
            </a:lstStyle>
            <a:p>
              <a:pPr marR="0" lvl="0" inden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zh-CN" altLang="zh-CN" sz="1000" b="1" dirty="0">
                  <a:solidFill>
                    <a:srgbClr val="000000"/>
                  </a:solidFill>
                </a:rPr>
                <a:t>6</a:t>
              </a:r>
              <a:endParaRPr lang="zh-CN" altLang="zh-CN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49" name="Rectangle 75"/>
            <p:cNvSpPr>
              <a:spLocks noChangeArrowheads="1"/>
            </p:cNvSpPr>
            <p:nvPr/>
          </p:nvSpPr>
          <p:spPr bwMode="auto">
            <a:xfrm>
              <a:off x="4621" y="1892"/>
              <a:ext cx="19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zh-CN" sz="1000" b="1" dirty="0">
                  <a:solidFill>
                    <a:srgbClr val="000000"/>
                  </a:solidFill>
                </a:rPr>
                <a:t>10</a:t>
              </a:r>
              <a:endParaRPr kumimoji="0" lang="zh-CN" altLang="zh-CN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50" name="Rectangle 76"/>
            <p:cNvSpPr>
              <a:spLocks noChangeArrowheads="1"/>
            </p:cNvSpPr>
            <p:nvPr/>
          </p:nvSpPr>
          <p:spPr bwMode="auto">
            <a:xfrm>
              <a:off x="4205" y="1888"/>
              <a:ext cx="126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rPr>
                <a:t>4</a:t>
              </a:r>
              <a:endParaRPr kumimoji="0" lang="zh-CN" altLang="zh-CN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51" name="Rectangle 77"/>
            <p:cNvSpPr>
              <a:spLocks noChangeArrowheads="1"/>
            </p:cNvSpPr>
            <p:nvPr/>
          </p:nvSpPr>
          <p:spPr bwMode="auto">
            <a:xfrm>
              <a:off x="4498" y="1892"/>
              <a:ext cx="12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zh-CN" sz="1000" b="1" dirty="0">
                  <a:solidFill>
                    <a:srgbClr val="000000"/>
                  </a:solidFill>
                </a:rPr>
                <a:t>8</a:t>
              </a:r>
              <a:endParaRPr kumimoji="0" lang="zh-CN" altLang="zh-CN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52" name="Rectangle 78"/>
            <p:cNvSpPr>
              <a:spLocks noChangeArrowheads="1"/>
            </p:cNvSpPr>
            <p:nvPr/>
          </p:nvSpPr>
          <p:spPr bwMode="auto">
            <a:xfrm>
              <a:off x="4085" y="1892"/>
              <a:ext cx="96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rPr>
                <a:t>2</a:t>
              </a:r>
              <a:endParaRPr kumimoji="0" lang="zh-CN" altLang="zh-CN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53" name="Rectangle 81"/>
            <p:cNvSpPr>
              <a:spLocks noChangeArrowheads="1"/>
            </p:cNvSpPr>
            <p:nvPr/>
          </p:nvSpPr>
          <p:spPr bwMode="auto">
            <a:xfrm>
              <a:off x="3789" y="1897"/>
              <a:ext cx="7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rPr>
                <a:t>-2</a:t>
              </a:r>
              <a:endParaRPr kumimoji="0" lang="zh-CN" altLang="zh-CN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cxnSp>
        <p:nvCxnSpPr>
          <p:cNvPr id="54" name="直接箭头连接符 53"/>
          <p:cNvCxnSpPr/>
          <p:nvPr/>
        </p:nvCxnSpPr>
        <p:spPr>
          <a:xfrm>
            <a:off x="6175376" y="3545020"/>
            <a:ext cx="4727724" cy="809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 flipV="1">
            <a:off x="8834448" y="3542001"/>
            <a:ext cx="456983" cy="3019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Line 8"/>
          <p:cNvSpPr>
            <a:spLocks noChangeShapeType="1"/>
          </p:cNvSpPr>
          <p:nvPr/>
        </p:nvSpPr>
        <p:spPr bwMode="auto">
          <a:xfrm>
            <a:off x="9055764" y="2162464"/>
            <a:ext cx="0" cy="2790823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57" name="直接箭头连接符 56"/>
          <p:cNvCxnSpPr/>
          <p:nvPr/>
        </p:nvCxnSpPr>
        <p:spPr>
          <a:xfrm flipV="1">
            <a:off x="8613132" y="1909879"/>
            <a:ext cx="0" cy="317023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72"/>
          <p:cNvSpPr>
            <a:spLocks noChangeArrowheads="1"/>
          </p:cNvSpPr>
          <p:nvPr/>
        </p:nvSpPr>
        <p:spPr bwMode="auto">
          <a:xfrm>
            <a:off x="10083126" y="3565862"/>
            <a:ext cx="21596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1000" b="1" dirty="0">
                <a:solidFill>
                  <a:srgbClr val="000000"/>
                </a:solidFill>
              </a:rPr>
              <a:t>14</a:t>
            </a:r>
            <a:endParaRPr lang="zh-CN" altLang="zh-CN" sz="1000" b="1" dirty="0">
              <a:solidFill>
                <a:srgbClr val="000000"/>
              </a:solidFill>
            </a:endParaRPr>
          </a:p>
        </p:txBody>
      </p:sp>
      <p:sp>
        <p:nvSpPr>
          <p:cNvPr id="59" name="Rectangle 72"/>
          <p:cNvSpPr>
            <a:spLocks noChangeArrowheads="1"/>
          </p:cNvSpPr>
          <p:nvPr/>
        </p:nvSpPr>
        <p:spPr bwMode="auto">
          <a:xfrm>
            <a:off x="10305345" y="3573751"/>
            <a:ext cx="21602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1000" b="1" dirty="0">
                <a:solidFill>
                  <a:srgbClr val="000000"/>
                </a:solidFill>
              </a:rPr>
              <a:t>16</a:t>
            </a:r>
            <a:endParaRPr lang="zh-CN" altLang="zh-CN" sz="1000" b="1" dirty="0">
              <a:solidFill>
                <a:srgbClr val="000000"/>
              </a:solidFill>
            </a:endParaRPr>
          </a:p>
        </p:txBody>
      </p:sp>
      <p:sp>
        <p:nvSpPr>
          <p:cNvPr id="60" name="Rectangle 72"/>
          <p:cNvSpPr>
            <a:spLocks noChangeArrowheads="1"/>
          </p:cNvSpPr>
          <p:nvPr/>
        </p:nvSpPr>
        <p:spPr bwMode="auto">
          <a:xfrm>
            <a:off x="10532358" y="3566014"/>
            <a:ext cx="21602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1000" b="1" dirty="0">
                <a:solidFill>
                  <a:srgbClr val="000000"/>
                </a:solidFill>
              </a:rPr>
              <a:t>18</a:t>
            </a:r>
            <a:endParaRPr lang="zh-CN" altLang="zh-CN" sz="1000" b="1" dirty="0">
              <a:solidFill>
                <a:srgbClr val="000000"/>
              </a:solidFill>
            </a:endParaRPr>
          </a:p>
        </p:txBody>
      </p:sp>
      <p:cxnSp>
        <p:nvCxnSpPr>
          <p:cNvPr id="61" name="直接连接符 60"/>
          <p:cNvCxnSpPr/>
          <p:nvPr/>
        </p:nvCxnSpPr>
        <p:spPr>
          <a:xfrm>
            <a:off x="8613132" y="3140364"/>
            <a:ext cx="442632" cy="1587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8609957" y="3140364"/>
            <a:ext cx="224491" cy="397778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>
            <a:off x="9055764" y="3140364"/>
            <a:ext cx="227293" cy="396873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>
            <a:off x="8613132" y="2346614"/>
            <a:ext cx="0" cy="120650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>
            <a:off x="8609957" y="3545020"/>
            <a:ext cx="681474" cy="8094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 flipV="1">
            <a:off x="8609957" y="2347407"/>
            <a:ext cx="1354138" cy="118983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矩形 66"/>
          <p:cNvSpPr/>
          <p:nvPr/>
        </p:nvSpPr>
        <p:spPr>
          <a:xfrm>
            <a:off x="8492482" y="2856069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8751929" y="3233510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69" name="椭圆 68"/>
          <p:cNvSpPr/>
          <p:nvPr/>
        </p:nvSpPr>
        <p:spPr>
          <a:xfrm>
            <a:off x="8562879" y="2313567"/>
            <a:ext cx="64800" cy="6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椭圆 69"/>
          <p:cNvSpPr/>
          <p:nvPr/>
        </p:nvSpPr>
        <p:spPr>
          <a:xfrm>
            <a:off x="9923981" y="2314214"/>
            <a:ext cx="64800" cy="6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椭圆 70"/>
          <p:cNvSpPr/>
          <p:nvPr/>
        </p:nvSpPr>
        <p:spPr>
          <a:xfrm>
            <a:off x="10614025" y="3525475"/>
            <a:ext cx="64800" cy="6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椭圆 71"/>
          <p:cNvSpPr/>
          <p:nvPr/>
        </p:nvSpPr>
        <p:spPr>
          <a:xfrm>
            <a:off x="9245252" y="3516667"/>
            <a:ext cx="64800" cy="6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矩形 72"/>
          <p:cNvSpPr/>
          <p:nvPr/>
        </p:nvSpPr>
        <p:spPr>
          <a:xfrm>
            <a:off x="8419590" y="2023835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9993865" y="2105870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9232257" y="3250345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8967206" y="2848819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10606616" y="3188543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78" name="Line 10"/>
          <p:cNvSpPr>
            <a:spLocks noChangeShapeType="1"/>
          </p:cNvSpPr>
          <p:nvPr/>
        </p:nvSpPr>
        <p:spPr bwMode="auto">
          <a:xfrm>
            <a:off x="8135295" y="2132302"/>
            <a:ext cx="0" cy="2790824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9" name="Line 9"/>
          <p:cNvSpPr>
            <a:spLocks noChangeShapeType="1"/>
          </p:cNvSpPr>
          <p:nvPr/>
        </p:nvSpPr>
        <p:spPr bwMode="auto">
          <a:xfrm>
            <a:off x="7893875" y="2152939"/>
            <a:ext cx="0" cy="2790824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0" name="Line 6"/>
          <p:cNvSpPr>
            <a:spLocks noChangeShapeType="1"/>
          </p:cNvSpPr>
          <p:nvPr/>
        </p:nvSpPr>
        <p:spPr bwMode="auto">
          <a:xfrm>
            <a:off x="7663590" y="2146587"/>
            <a:ext cx="0" cy="2790824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1" name="Line 32"/>
          <p:cNvSpPr>
            <a:spLocks noChangeShapeType="1"/>
          </p:cNvSpPr>
          <p:nvPr/>
        </p:nvSpPr>
        <p:spPr bwMode="auto">
          <a:xfrm flipV="1">
            <a:off x="6505385" y="2146589"/>
            <a:ext cx="1250497" cy="11112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2" name="Line 33"/>
          <p:cNvSpPr>
            <a:spLocks noChangeShapeType="1"/>
          </p:cNvSpPr>
          <p:nvPr/>
        </p:nvSpPr>
        <p:spPr bwMode="auto">
          <a:xfrm flipV="1">
            <a:off x="6499413" y="2346613"/>
            <a:ext cx="1256470" cy="793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3" name="Line 34"/>
          <p:cNvSpPr>
            <a:spLocks noChangeShapeType="1"/>
          </p:cNvSpPr>
          <p:nvPr/>
        </p:nvSpPr>
        <p:spPr bwMode="auto">
          <a:xfrm flipV="1">
            <a:off x="6499412" y="2546639"/>
            <a:ext cx="124853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4" name="Line 35"/>
          <p:cNvSpPr>
            <a:spLocks noChangeShapeType="1"/>
          </p:cNvSpPr>
          <p:nvPr/>
        </p:nvSpPr>
        <p:spPr bwMode="auto">
          <a:xfrm>
            <a:off x="6505385" y="2749839"/>
            <a:ext cx="1206047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5" name="Line 36"/>
          <p:cNvSpPr>
            <a:spLocks noChangeShapeType="1"/>
          </p:cNvSpPr>
          <p:nvPr/>
        </p:nvSpPr>
        <p:spPr bwMode="auto">
          <a:xfrm>
            <a:off x="6505385" y="2948276"/>
            <a:ext cx="1250497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6" name="Line 37"/>
          <p:cNvSpPr>
            <a:spLocks noChangeShapeType="1"/>
          </p:cNvSpPr>
          <p:nvPr/>
        </p:nvSpPr>
        <p:spPr bwMode="auto">
          <a:xfrm>
            <a:off x="6505385" y="3140364"/>
            <a:ext cx="1182235" cy="1587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7" name="Line 38"/>
          <p:cNvSpPr>
            <a:spLocks noChangeShapeType="1"/>
          </p:cNvSpPr>
          <p:nvPr/>
        </p:nvSpPr>
        <p:spPr bwMode="auto">
          <a:xfrm flipV="1">
            <a:off x="6505385" y="3340388"/>
            <a:ext cx="1198110" cy="1587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8" name="Line 40"/>
          <p:cNvSpPr>
            <a:spLocks noChangeShapeType="1"/>
          </p:cNvSpPr>
          <p:nvPr/>
        </p:nvSpPr>
        <p:spPr bwMode="auto">
          <a:xfrm>
            <a:off x="6505385" y="3742026"/>
            <a:ext cx="119811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9" name="Line 41"/>
          <p:cNvSpPr>
            <a:spLocks noChangeShapeType="1"/>
          </p:cNvSpPr>
          <p:nvPr/>
        </p:nvSpPr>
        <p:spPr bwMode="auto">
          <a:xfrm>
            <a:off x="6505385" y="3942051"/>
            <a:ext cx="119811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0" name="Line 42"/>
          <p:cNvSpPr>
            <a:spLocks noChangeShapeType="1"/>
          </p:cNvSpPr>
          <p:nvPr/>
        </p:nvSpPr>
        <p:spPr bwMode="auto">
          <a:xfrm>
            <a:off x="6505385" y="4137313"/>
            <a:ext cx="119811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1" name="Line 43"/>
          <p:cNvSpPr>
            <a:spLocks noChangeShapeType="1"/>
          </p:cNvSpPr>
          <p:nvPr/>
        </p:nvSpPr>
        <p:spPr bwMode="auto">
          <a:xfrm>
            <a:off x="6505385" y="4337338"/>
            <a:ext cx="119811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2" name="Line 44"/>
          <p:cNvSpPr>
            <a:spLocks noChangeShapeType="1"/>
          </p:cNvSpPr>
          <p:nvPr/>
        </p:nvSpPr>
        <p:spPr bwMode="auto">
          <a:xfrm>
            <a:off x="6505385" y="4537363"/>
            <a:ext cx="119811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3" name="Line 45"/>
          <p:cNvSpPr>
            <a:spLocks noChangeShapeType="1"/>
          </p:cNvSpPr>
          <p:nvPr/>
        </p:nvSpPr>
        <p:spPr bwMode="auto">
          <a:xfrm flipV="1">
            <a:off x="6505385" y="4737388"/>
            <a:ext cx="119811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4" name="Line 46"/>
          <p:cNvSpPr>
            <a:spLocks noChangeShapeType="1"/>
          </p:cNvSpPr>
          <p:nvPr/>
        </p:nvSpPr>
        <p:spPr bwMode="auto">
          <a:xfrm>
            <a:off x="6499412" y="4930269"/>
            <a:ext cx="1204083" cy="7144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5" name="Line 8"/>
          <p:cNvSpPr>
            <a:spLocks noChangeShapeType="1"/>
          </p:cNvSpPr>
          <p:nvPr/>
        </p:nvSpPr>
        <p:spPr bwMode="auto">
          <a:xfrm>
            <a:off x="6505385" y="2178338"/>
            <a:ext cx="0" cy="2759073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6" name="Line 8"/>
          <p:cNvSpPr>
            <a:spLocks noChangeShapeType="1"/>
          </p:cNvSpPr>
          <p:nvPr/>
        </p:nvSpPr>
        <p:spPr bwMode="auto">
          <a:xfrm>
            <a:off x="6736425" y="2156718"/>
            <a:ext cx="0" cy="2790823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7" name="Line 8"/>
          <p:cNvSpPr>
            <a:spLocks noChangeShapeType="1"/>
          </p:cNvSpPr>
          <p:nvPr/>
        </p:nvSpPr>
        <p:spPr bwMode="auto">
          <a:xfrm>
            <a:off x="6980779" y="2157701"/>
            <a:ext cx="0" cy="2790823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8" name="Line 8"/>
          <p:cNvSpPr>
            <a:spLocks noChangeShapeType="1"/>
          </p:cNvSpPr>
          <p:nvPr/>
        </p:nvSpPr>
        <p:spPr bwMode="auto">
          <a:xfrm>
            <a:off x="7207297" y="2146587"/>
            <a:ext cx="0" cy="2790823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9" name="Line 47"/>
          <p:cNvSpPr>
            <a:spLocks noChangeShapeType="1"/>
          </p:cNvSpPr>
          <p:nvPr/>
        </p:nvSpPr>
        <p:spPr bwMode="auto">
          <a:xfrm>
            <a:off x="7447566" y="2146589"/>
            <a:ext cx="0" cy="2790824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0" name="Rectangle 83"/>
          <p:cNvSpPr>
            <a:spLocks noChangeArrowheads="1"/>
          </p:cNvSpPr>
          <p:nvPr/>
        </p:nvSpPr>
        <p:spPr bwMode="auto">
          <a:xfrm>
            <a:off x="8047584" y="3573751"/>
            <a:ext cx="188913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zh-CN" sz="1000" b="1" dirty="0">
                <a:solidFill>
                  <a:srgbClr val="000000"/>
                </a:solidFill>
              </a:rPr>
              <a:t>-4</a:t>
            </a:r>
            <a:endParaRPr lang="zh-CN" altLang="zh-CN" sz="1000" b="1" dirty="0">
              <a:solidFill>
                <a:srgbClr val="000000"/>
              </a:solidFill>
            </a:endParaRPr>
          </a:p>
        </p:txBody>
      </p:sp>
      <p:sp>
        <p:nvSpPr>
          <p:cNvPr id="101" name="Rectangle 85"/>
          <p:cNvSpPr>
            <a:spLocks noChangeArrowheads="1"/>
          </p:cNvSpPr>
          <p:nvPr/>
        </p:nvSpPr>
        <p:spPr bwMode="auto">
          <a:xfrm>
            <a:off x="7831560" y="3575339"/>
            <a:ext cx="2159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R="0" lvl="0" indent="0">
              <a:lnSpc>
                <a:spcPct val="100000"/>
              </a:lnSpc>
              <a:buClrTx/>
              <a:buSzTx/>
              <a:buFontTx/>
              <a:buNone/>
            </a:pPr>
            <a:r>
              <a:rPr lang="zh-CN" altLang="zh-CN" sz="1000" b="1" dirty="0">
                <a:solidFill>
                  <a:srgbClr val="000000"/>
                </a:solidFill>
              </a:rPr>
              <a:t>-6</a:t>
            </a:r>
            <a:endParaRPr lang="zh-CN" altLang="zh-CN" sz="1000" b="1" dirty="0">
              <a:solidFill>
                <a:srgbClr val="000000"/>
              </a:solidFill>
            </a:endParaRPr>
          </a:p>
        </p:txBody>
      </p:sp>
      <p:sp>
        <p:nvSpPr>
          <p:cNvPr id="102" name="Rectangle 72"/>
          <p:cNvSpPr>
            <a:spLocks noChangeArrowheads="1"/>
          </p:cNvSpPr>
          <p:nvPr/>
        </p:nvSpPr>
        <p:spPr bwMode="auto">
          <a:xfrm>
            <a:off x="7615536" y="3573850"/>
            <a:ext cx="21602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zh-CN" sz="1000" b="1" dirty="0">
                <a:solidFill>
                  <a:srgbClr val="000000"/>
                </a:solidFill>
              </a:rPr>
              <a:t>-</a:t>
            </a:r>
            <a:r>
              <a:rPr lang="en-US" altLang="zh-CN" sz="1000" b="1" dirty="0">
                <a:solidFill>
                  <a:srgbClr val="000000"/>
                </a:solidFill>
              </a:rPr>
              <a:t>8</a:t>
            </a:r>
            <a:endParaRPr lang="zh-CN" altLang="zh-CN" sz="1000" b="1" dirty="0">
              <a:solidFill>
                <a:srgbClr val="000000"/>
              </a:solidFill>
            </a:endParaRPr>
          </a:p>
        </p:txBody>
      </p:sp>
      <p:sp>
        <p:nvSpPr>
          <p:cNvPr id="103" name="Rectangle 72"/>
          <p:cNvSpPr>
            <a:spLocks noChangeArrowheads="1"/>
          </p:cNvSpPr>
          <p:nvPr/>
        </p:nvSpPr>
        <p:spPr bwMode="auto">
          <a:xfrm>
            <a:off x="7327504" y="3573751"/>
            <a:ext cx="21602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zh-CN" sz="1000" b="1" dirty="0">
                <a:solidFill>
                  <a:srgbClr val="000000"/>
                </a:solidFill>
              </a:rPr>
              <a:t>-</a:t>
            </a:r>
            <a:r>
              <a:rPr lang="en-US" altLang="zh-CN" sz="1000" b="1" dirty="0">
                <a:solidFill>
                  <a:srgbClr val="000000"/>
                </a:solidFill>
              </a:rPr>
              <a:t>10</a:t>
            </a:r>
            <a:endParaRPr lang="zh-CN" altLang="zh-CN" sz="1000" b="1" dirty="0">
              <a:solidFill>
                <a:srgbClr val="000000"/>
              </a:solidFill>
            </a:endParaRPr>
          </a:p>
        </p:txBody>
      </p:sp>
      <p:sp>
        <p:nvSpPr>
          <p:cNvPr id="104" name="Rectangle 72"/>
          <p:cNvSpPr>
            <a:spLocks noChangeArrowheads="1"/>
          </p:cNvSpPr>
          <p:nvPr/>
        </p:nvSpPr>
        <p:spPr bwMode="auto">
          <a:xfrm>
            <a:off x="7039472" y="3572263"/>
            <a:ext cx="21602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zh-CN" sz="1000" b="1" dirty="0">
                <a:solidFill>
                  <a:srgbClr val="000000"/>
                </a:solidFill>
              </a:rPr>
              <a:t>-</a:t>
            </a:r>
            <a:r>
              <a:rPr lang="en-US" altLang="zh-CN" sz="1000" b="1" dirty="0">
                <a:solidFill>
                  <a:srgbClr val="000000"/>
                </a:solidFill>
              </a:rPr>
              <a:t>12</a:t>
            </a:r>
            <a:endParaRPr lang="zh-CN" altLang="zh-CN" sz="1000" b="1" dirty="0">
              <a:solidFill>
                <a:srgbClr val="000000"/>
              </a:solidFill>
            </a:endParaRPr>
          </a:p>
        </p:txBody>
      </p:sp>
      <p:sp>
        <p:nvSpPr>
          <p:cNvPr id="105" name="Rectangle 72"/>
          <p:cNvSpPr>
            <a:spLocks noChangeArrowheads="1"/>
          </p:cNvSpPr>
          <p:nvPr/>
        </p:nvSpPr>
        <p:spPr bwMode="auto">
          <a:xfrm>
            <a:off x="6823448" y="3582439"/>
            <a:ext cx="21602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zh-CN" sz="1000" b="1" dirty="0">
                <a:solidFill>
                  <a:srgbClr val="000000"/>
                </a:solidFill>
              </a:rPr>
              <a:t>-</a:t>
            </a:r>
            <a:r>
              <a:rPr lang="en-US" altLang="zh-CN" sz="1000" b="1" dirty="0">
                <a:solidFill>
                  <a:srgbClr val="000000"/>
                </a:solidFill>
              </a:rPr>
              <a:t>14</a:t>
            </a:r>
            <a:endParaRPr lang="zh-CN" altLang="zh-CN" sz="1000" b="1" dirty="0">
              <a:solidFill>
                <a:srgbClr val="000000"/>
              </a:solidFill>
            </a:endParaRPr>
          </a:p>
        </p:txBody>
      </p:sp>
      <p:sp>
        <p:nvSpPr>
          <p:cNvPr id="106" name="Rectangle 72"/>
          <p:cNvSpPr>
            <a:spLocks noChangeArrowheads="1"/>
          </p:cNvSpPr>
          <p:nvPr/>
        </p:nvSpPr>
        <p:spPr bwMode="auto">
          <a:xfrm>
            <a:off x="6607424" y="3586557"/>
            <a:ext cx="21602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zh-CN" sz="1000" b="1" dirty="0">
                <a:solidFill>
                  <a:srgbClr val="000000"/>
                </a:solidFill>
              </a:rPr>
              <a:t>-</a:t>
            </a:r>
            <a:r>
              <a:rPr lang="en-US" altLang="zh-CN" sz="1000" b="1" dirty="0">
                <a:solidFill>
                  <a:srgbClr val="000000"/>
                </a:solidFill>
              </a:rPr>
              <a:t>16</a:t>
            </a:r>
            <a:endParaRPr lang="zh-CN" altLang="zh-CN" sz="1000" b="1" dirty="0">
              <a:solidFill>
                <a:srgbClr val="000000"/>
              </a:solidFill>
            </a:endParaRPr>
          </a:p>
        </p:txBody>
      </p:sp>
      <p:sp>
        <p:nvSpPr>
          <p:cNvPr id="107" name="Rectangle 72"/>
          <p:cNvSpPr>
            <a:spLocks noChangeArrowheads="1"/>
          </p:cNvSpPr>
          <p:nvPr/>
        </p:nvSpPr>
        <p:spPr bwMode="auto">
          <a:xfrm>
            <a:off x="6391400" y="3582439"/>
            <a:ext cx="21602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zh-CN" sz="1000" b="1" dirty="0">
                <a:solidFill>
                  <a:srgbClr val="000000"/>
                </a:solidFill>
              </a:rPr>
              <a:t>-</a:t>
            </a:r>
            <a:r>
              <a:rPr lang="en-US" altLang="zh-CN" sz="1000" b="1" dirty="0">
                <a:solidFill>
                  <a:srgbClr val="000000"/>
                </a:solidFill>
              </a:rPr>
              <a:t>18</a:t>
            </a:r>
            <a:endParaRPr lang="zh-CN" altLang="zh-CN" sz="1000" b="1" dirty="0">
              <a:solidFill>
                <a:srgbClr val="000000"/>
              </a:solidFill>
            </a:endParaRPr>
          </a:p>
        </p:txBody>
      </p:sp>
      <p:sp>
        <p:nvSpPr>
          <p:cNvPr id="108" name="矩形 107"/>
          <p:cNvSpPr/>
          <p:nvPr/>
        </p:nvSpPr>
        <p:spPr>
          <a:xfrm>
            <a:off x="9223109" y="3255388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109" name="矩形 108"/>
          <p:cNvSpPr/>
          <p:nvPr/>
        </p:nvSpPr>
        <p:spPr>
          <a:xfrm>
            <a:off x="8391022" y="3465788"/>
            <a:ext cx="3241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</a:t>
            </a:r>
            <a:endParaRPr lang="zh-CN" altLang="en-US" sz="1400" i="1" dirty="0"/>
          </a:p>
        </p:txBody>
      </p:sp>
      <p:cxnSp>
        <p:nvCxnSpPr>
          <p:cNvPr id="110" name="直接连接符 109"/>
          <p:cNvCxnSpPr/>
          <p:nvPr/>
        </p:nvCxnSpPr>
        <p:spPr>
          <a:xfrm>
            <a:off x="8613132" y="3538143"/>
            <a:ext cx="2027238" cy="21321"/>
          </a:xfrm>
          <a:prstGeom prst="line">
            <a:avLst/>
          </a:prstGeom>
          <a:ln w="2857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9" grpId="0" animBg="1"/>
      <p:bldP spid="70" grpId="0" animBg="1"/>
      <p:bldP spid="71" grpId="0" animBg="1"/>
      <p:bldP spid="72" grpId="0" animBg="1"/>
      <p:bldP spid="73" grpId="0"/>
      <p:bldP spid="74" grpId="0"/>
      <p:bldP spid="75" grpId="0"/>
      <p:bldP spid="7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7240612" y="1368054"/>
            <a:ext cx="3689350" cy="3328986"/>
            <a:chOff x="3107" y="749"/>
            <a:chExt cx="2324" cy="2097"/>
          </a:xfrm>
        </p:grpSpPr>
        <p:sp>
          <p:nvSpPr>
            <p:cNvPr id="3" name="Line 20"/>
            <p:cNvSpPr>
              <a:spLocks noChangeShapeType="1"/>
            </p:cNvSpPr>
            <p:nvPr/>
          </p:nvSpPr>
          <p:spPr bwMode="auto">
            <a:xfrm>
              <a:off x="3389" y="1124"/>
              <a:ext cx="18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3107" y="849"/>
              <a:ext cx="2324" cy="1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Line 5"/>
            <p:cNvSpPr>
              <a:spLocks noChangeShapeType="1"/>
            </p:cNvSpPr>
            <p:nvPr/>
          </p:nvSpPr>
          <p:spPr bwMode="auto">
            <a:xfrm>
              <a:off x="3389" y="998"/>
              <a:ext cx="18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Line 7"/>
            <p:cNvSpPr>
              <a:spLocks noChangeShapeType="1"/>
            </p:cNvSpPr>
            <p:nvPr/>
          </p:nvSpPr>
          <p:spPr bwMode="auto">
            <a:xfrm>
              <a:off x="3389" y="2756"/>
              <a:ext cx="18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auto">
            <a:xfrm>
              <a:off x="5239" y="998"/>
              <a:ext cx="0" cy="17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Line 11"/>
            <p:cNvSpPr>
              <a:spLocks noChangeShapeType="1"/>
            </p:cNvSpPr>
            <p:nvPr/>
          </p:nvSpPr>
          <p:spPr bwMode="auto">
            <a:xfrm>
              <a:off x="3815" y="998"/>
              <a:ext cx="0" cy="17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Line 13"/>
            <p:cNvSpPr>
              <a:spLocks noChangeShapeType="1"/>
            </p:cNvSpPr>
            <p:nvPr/>
          </p:nvSpPr>
          <p:spPr bwMode="auto">
            <a:xfrm>
              <a:off x="4101" y="998"/>
              <a:ext cx="0" cy="17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Line 14"/>
            <p:cNvSpPr>
              <a:spLocks noChangeShapeType="1"/>
            </p:cNvSpPr>
            <p:nvPr/>
          </p:nvSpPr>
          <p:spPr bwMode="auto">
            <a:xfrm>
              <a:off x="4384" y="998"/>
              <a:ext cx="0" cy="17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Line 15"/>
            <p:cNvSpPr>
              <a:spLocks noChangeShapeType="1"/>
            </p:cNvSpPr>
            <p:nvPr/>
          </p:nvSpPr>
          <p:spPr bwMode="auto">
            <a:xfrm>
              <a:off x="4527" y="998"/>
              <a:ext cx="0" cy="17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Line 16"/>
            <p:cNvSpPr>
              <a:spLocks noChangeShapeType="1"/>
            </p:cNvSpPr>
            <p:nvPr/>
          </p:nvSpPr>
          <p:spPr bwMode="auto">
            <a:xfrm>
              <a:off x="4670" y="998"/>
              <a:ext cx="0" cy="17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Line 17"/>
            <p:cNvSpPr>
              <a:spLocks noChangeShapeType="1"/>
            </p:cNvSpPr>
            <p:nvPr/>
          </p:nvSpPr>
          <p:spPr bwMode="auto">
            <a:xfrm>
              <a:off x="4813" y="998"/>
              <a:ext cx="0" cy="17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Line 18"/>
            <p:cNvSpPr>
              <a:spLocks noChangeShapeType="1"/>
            </p:cNvSpPr>
            <p:nvPr/>
          </p:nvSpPr>
          <p:spPr bwMode="auto">
            <a:xfrm>
              <a:off x="4956" y="998"/>
              <a:ext cx="0" cy="17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Line 19"/>
            <p:cNvSpPr>
              <a:spLocks noChangeShapeType="1"/>
            </p:cNvSpPr>
            <p:nvPr/>
          </p:nvSpPr>
          <p:spPr bwMode="auto">
            <a:xfrm>
              <a:off x="5096" y="998"/>
              <a:ext cx="0" cy="17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Line 21"/>
            <p:cNvSpPr>
              <a:spLocks noChangeShapeType="1"/>
            </p:cNvSpPr>
            <p:nvPr/>
          </p:nvSpPr>
          <p:spPr bwMode="auto">
            <a:xfrm>
              <a:off x="3389" y="1250"/>
              <a:ext cx="18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Line 22"/>
            <p:cNvSpPr>
              <a:spLocks noChangeShapeType="1"/>
            </p:cNvSpPr>
            <p:nvPr/>
          </p:nvSpPr>
          <p:spPr bwMode="auto">
            <a:xfrm>
              <a:off x="3389" y="1376"/>
              <a:ext cx="18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Line 23"/>
            <p:cNvSpPr>
              <a:spLocks noChangeShapeType="1"/>
            </p:cNvSpPr>
            <p:nvPr/>
          </p:nvSpPr>
          <p:spPr bwMode="auto">
            <a:xfrm>
              <a:off x="3389" y="1503"/>
              <a:ext cx="18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Line 24"/>
            <p:cNvSpPr>
              <a:spLocks noChangeShapeType="1"/>
            </p:cNvSpPr>
            <p:nvPr/>
          </p:nvSpPr>
          <p:spPr bwMode="auto">
            <a:xfrm>
              <a:off x="3389" y="1625"/>
              <a:ext cx="18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Line 25"/>
            <p:cNvSpPr>
              <a:spLocks noChangeShapeType="1"/>
            </p:cNvSpPr>
            <p:nvPr/>
          </p:nvSpPr>
          <p:spPr bwMode="auto">
            <a:xfrm>
              <a:off x="3389" y="1751"/>
              <a:ext cx="18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Line 26"/>
            <p:cNvSpPr>
              <a:spLocks noChangeShapeType="1"/>
            </p:cNvSpPr>
            <p:nvPr/>
          </p:nvSpPr>
          <p:spPr bwMode="auto">
            <a:xfrm>
              <a:off x="3389" y="2003"/>
              <a:ext cx="18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Line 27"/>
            <p:cNvSpPr>
              <a:spLocks noChangeShapeType="1"/>
            </p:cNvSpPr>
            <p:nvPr/>
          </p:nvSpPr>
          <p:spPr bwMode="auto">
            <a:xfrm>
              <a:off x="3389" y="2129"/>
              <a:ext cx="18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Line 28"/>
            <p:cNvSpPr>
              <a:spLocks noChangeShapeType="1"/>
            </p:cNvSpPr>
            <p:nvPr/>
          </p:nvSpPr>
          <p:spPr bwMode="auto">
            <a:xfrm>
              <a:off x="3389" y="2252"/>
              <a:ext cx="18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Line 29"/>
            <p:cNvSpPr>
              <a:spLocks noChangeShapeType="1"/>
            </p:cNvSpPr>
            <p:nvPr/>
          </p:nvSpPr>
          <p:spPr bwMode="auto">
            <a:xfrm>
              <a:off x="3389" y="2378"/>
              <a:ext cx="18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Line 30"/>
            <p:cNvSpPr>
              <a:spLocks noChangeShapeType="1"/>
            </p:cNvSpPr>
            <p:nvPr/>
          </p:nvSpPr>
          <p:spPr bwMode="auto">
            <a:xfrm>
              <a:off x="3389" y="2504"/>
              <a:ext cx="18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Line 31"/>
            <p:cNvSpPr>
              <a:spLocks noChangeShapeType="1"/>
            </p:cNvSpPr>
            <p:nvPr/>
          </p:nvSpPr>
          <p:spPr bwMode="auto">
            <a:xfrm>
              <a:off x="3389" y="2630"/>
              <a:ext cx="18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Rectangle 56"/>
            <p:cNvSpPr>
              <a:spLocks noChangeArrowheads="1"/>
            </p:cNvSpPr>
            <p:nvPr/>
          </p:nvSpPr>
          <p:spPr bwMode="auto">
            <a:xfrm>
              <a:off x="3833" y="940"/>
              <a:ext cx="95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zh-CN" sz="1000" b="1" dirty="0">
                  <a:solidFill>
                    <a:srgbClr val="000000"/>
                  </a:solidFill>
                </a:rPr>
                <a:t>14</a:t>
              </a:r>
              <a:endParaRPr kumimoji="0" lang="zh-CN" altLang="zh-CN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28" name="Rectangle 57"/>
            <p:cNvSpPr>
              <a:spLocks noChangeArrowheads="1"/>
            </p:cNvSpPr>
            <p:nvPr/>
          </p:nvSpPr>
          <p:spPr bwMode="auto">
            <a:xfrm>
              <a:off x="3833" y="1076"/>
              <a:ext cx="8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9pPr>
            </a:lstStyle>
            <a:p>
              <a:r>
                <a:rPr lang="en-US" altLang="zh-CN" sz="1000" b="1" dirty="0">
                  <a:solidFill>
                    <a:srgbClr val="000000"/>
                  </a:solidFill>
                </a:rPr>
                <a:t>12</a:t>
              </a:r>
              <a:endParaRPr lang="zh-CN" altLang="zh-CN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29" name="Rectangle 58"/>
            <p:cNvSpPr>
              <a:spLocks noChangeArrowheads="1"/>
            </p:cNvSpPr>
            <p:nvPr/>
          </p:nvSpPr>
          <p:spPr bwMode="auto">
            <a:xfrm>
              <a:off x="3833" y="1205"/>
              <a:ext cx="8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9pPr>
            </a:lstStyle>
            <a:p>
              <a:pPr marR="0" lvl="0" inden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CN" sz="1000" b="1" dirty="0">
                  <a:solidFill>
                    <a:srgbClr val="000000"/>
                  </a:solidFill>
                </a:rPr>
                <a:t>10</a:t>
              </a:r>
              <a:endParaRPr lang="zh-CN" altLang="zh-CN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30" name="Rectangle 59"/>
            <p:cNvSpPr>
              <a:spLocks noChangeArrowheads="1"/>
            </p:cNvSpPr>
            <p:nvPr/>
          </p:nvSpPr>
          <p:spPr bwMode="auto">
            <a:xfrm>
              <a:off x="3868" y="1327"/>
              <a:ext cx="6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9pPr>
            </a:lstStyle>
            <a:p>
              <a:r>
                <a:rPr lang="en-US" altLang="zh-CN" sz="1000" b="1" dirty="0">
                  <a:solidFill>
                    <a:srgbClr val="000000"/>
                  </a:solidFill>
                </a:rPr>
                <a:t>8</a:t>
              </a:r>
              <a:endParaRPr lang="zh-CN" altLang="zh-CN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31" name="Rectangle 60"/>
            <p:cNvSpPr>
              <a:spLocks noChangeArrowheads="1"/>
            </p:cNvSpPr>
            <p:nvPr/>
          </p:nvSpPr>
          <p:spPr bwMode="auto">
            <a:xfrm>
              <a:off x="3861" y="1454"/>
              <a:ext cx="5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9pPr>
            </a:lstStyle>
            <a:p>
              <a:pPr marR="0" lvl="0" inden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CN" sz="1000" b="1" dirty="0">
                  <a:solidFill>
                    <a:srgbClr val="000000"/>
                  </a:solidFill>
                </a:rPr>
                <a:t>6</a:t>
              </a:r>
              <a:endParaRPr lang="zh-CN" altLang="zh-CN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32" name="Rectangle 61"/>
            <p:cNvSpPr>
              <a:spLocks noChangeArrowheads="1"/>
            </p:cNvSpPr>
            <p:nvPr/>
          </p:nvSpPr>
          <p:spPr bwMode="auto">
            <a:xfrm>
              <a:off x="3864" y="1576"/>
              <a:ext cx="4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9pPr>
            </a:lstStyle>
            <a:p>
              <a:r>
                <a:rPr lang="en-US" altLang="zh-CN" sz="1000" b="1" dirty="0">
                  <a:solidFill>
                    <a:srgbClr val="000000"/>
                  </a:solidFill>
                </a:rPr>
                <a:t>4</a:t>
              </a:r>
              <a:endParaRPr lang="zh-CN" altLang="zh-CN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33" name="Rectangle 62"/>
            <p:cNvSpPr>
              <a:spLocks noChangeArrowheads="1"/>
            </p:cNvSpPr>
            <p:nvPr/>
          </p:nvSpPr>
          <p:spPr bwMode="auto">
            <a:xfrm>
              <a:off x="3864" y="1702"/>
              <a:ext cx="4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9pPr>
            </a:lstStyle>
            <a:p>
              <a:pPr marR="0" lvl="0" inden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CN" sz="1000" b="1" dirty="0">
                  <a:solidFill>
                    <a:srgbClr val="000000"/>
                  </a:solidFill>
                </a:rPr>
                <a:t>2</a:t>
              </a:r>
              <a:endParaRPr lang="zh-CN" altLang="zh-CN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34" name="Rectangle 63"/>
            <p:cNvSpPr>
              <a:spLocks noChangeArrowheads="1"/>
            </p:cNvSpPr>
            <p:nvPr/>
          </p:nvSpPr>
          <p:spPr bwMode="auto">
            <a:xfrm>
              <a:off x="3825" y="2741"/>
              <a:ext cx="16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rPr>
                <a:t>-1</a:t>
              </a: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rPr>
                <a:t>4</a:t>
              </a:r>
              <a:endParaRPr kumimoji="0" lang="zh-CN" altLang="zh-CN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35" name="Rectangle 64"/>
            <p:cNvSpPr>
              <a:spLocks noChangeArrowheads="1"/>
            </p:cNvSpPr>
            <p:nvPr/>
          </p:nvSpPr>
          <p:spPr bwMode="auto">
            <a:xfrm>
              <a:off x="3843" y="1977"/>
              <a:ext cx="7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rPr>
                <a:t>-2</a:t>
              </a:r>
              <a:endParaRPr kumimoji="0" lang="zh-CN" altLang="zh-CN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36" name="Rectangle 65"/>
            <p:cNvSpPr>
              <a:spLocks noChangeArrowheads="1"/>
            </p:cNvSpPr>
            <p:nvPr/>
          </p:nvSpPr>
          <p:spPr bwMode="auto">
            <a:xfrm>
              <a:off x="3843" y="2358"/>
              <a:ext cx="7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9pPr>
            </a:lstStyle>
            <a:p>
              <a:r>
                <a:rPr lang="zh-CN" altLang="zh-CN" sz="1000" b="1" dirty="0">
                  <a:solidFill>
                    <a:srgbClr val="000000"/>
                  </a:solidFill>
                </a:rPr>
                <a:t>-</a:t>
              </a:r>
              <a:r>
                <a:rPr lang="en-US" altLang="zh-CN" sz="1000" b="1" dirty="0">
                  <a:solidFill>
                    <a:srgbClr val="000000"/>
                  </a:solidFill>
                </a:rPr>
                <a:t>8</a:t>
              </a:r>
              <a:endParaRPr lang="zh-CN" altLang="zh-CN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37" name="Rectangle 66"/>
            <p:cNvSpPr>
              <a:spLocks noChangeArrowheads="1"/>
            </p:cNvSpPr>
            <p:nvPr/>
          </p:nvSpPr>
          <p:spPr bwMode="auto">
            <a:xfrm>
              <a:off x="3843" y="2095"/>
              <a:ext cx="7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9pPr>
            </a:lstStyle>
            <a:p>
              <a:pPr marR="0" lvl="0" inden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zh-CN" altLang="zh-CN" sz="1000" b="1" dirty="0">
                  <a:solidFill>
                    <a:srgbClr val="000000"/>
                  </a:solidFill>
                </a:rPr>
                <a:t>-4</a:t>
              </a:r>
              <a:endParaRPr lang="zh-CN" altLang="zh-CN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38" name="Rectangle 67"/>
            <p:cNvSpPr>
              <a:spLocks noChangeArrowheads="1"/>
            </p:cNvSpPr>
            <p:nvPr/>
          </p:nvSpPr>
          <p:spPr bwMode="auto">
            <a:xfrm>
              <a:off x="3827" y="2478"/>
              <a:ext cx="20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9pPr>
            </a:lstStyle>
            <a:p>
              <a:r>
                <a:rPr lang="zh-CN" altLang="zh-CN" sz="1000" b="1" dirty="0">
                  <a:solidFill>
                    <a:srgbClr val="000000"/>
                  </a:solidFill>
                </a:rPr>
                <a:t>-</a:t>
              </a:r>
              <a:r>
                <a:rPr lang="en-US" altLang="zh-CN" sz="1000" b="1" dirty="0">
                  <a:solidFill>
                    <a:srgbClr val="000000"/>
                  </a:solidFill>
                </a:rPr>
                <a:t>10</a:t>
              </a:r>
              <a:endParaRPr lang="zh-CN" altLang="zh-CN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39" name="Rectangle 68"/>
            <p:cNvSpPr>
              <a:spLocks noChangeArrowheads="1"/>
            </p:cNvSpPr>
            <p:nvPr/>
          </p:nvSpPr>
          <p:spPr bwMode="auto">
            <a:xfrm>
              <a:off x="3843" y="2217"/>
              <a:ext cx="7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rPr>
                <a:t>-6</a:t>
              </a:r>
              <a:endParaRPr kumimoji="0" lang="zh-CN" altLang="zh-CN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40" name="Rectangle 69"/>
            <p:cNvSpPr>
              <a:spLocks noChangeArrowheads="1"/>
            </p:cNvSpPr>
            <p:nvPr/>
          </p:nvSpPr>
          <p:spPr bwMode="auto">
            <a:xfrm>
              <a:off x="3826" y="2613"/>
              <a:ext cx="16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9pPr>
            </a:lstStyle>
            <a:p>
              <a:r>
                <a:rPr lang="zh-CN" altLang="zh-CN" sz="1000" b="1" dirty="0">
                  <a:solidFill>
                    <a:srgbClr val="000000"/>
                  </a:solidFill>
                </a:rPr>
                <a:t>-</a:t>
              </a:r>
              <a:r>
                <a:rPr lang="en-US" altLang="zh-CN" sz="1000" b="1" dirty="0">
                  <a:solidFill>
                    <a:srgbClr val="000000"/>
                  </a:solidFill>
                </a:rPr>
                <a:t>12</a:t>
              </a:r>
              <a:endParaRPr lang="zh-CN" altLang="zh-CN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41" name="Rectangle 70"/>
            <p:cNvSpPr>
              <a:spLocks noChangeArrowheads="1"/>
            </p:cNvSpPr>
            <p:nvPr/>
          </p:nvSpPr>
          <p:spPr bwMode="auto">
            <a:xfrm>
              <a:off x="4014" y="749"/>
              <a:ext cx="14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2000" b="1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ea typeface="宋体" panose="02010600030101010101" pitchFamily="2" charset="-122"/>
                  <a:cs typeface="宋体" panose="02010600030101010101" pitchFamily="2" charset="-122"/>
                </a:rPr>
                <a:t>y</a:t>
              </a:r>
              <a:endParaRPr kumimoji="0" lang="zh-CN" altLang="zh-CN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42" name="Rectangle 71"/>
            <p:cNvSpPr>
              <a:spLocks noChangeArrowheads="1"/>
            </p:cNvSpPr>
            <p:nvPr/>
          </p:nvSpPr>
          <p:spPr bwMode="auto">
            <a:xfrm>
              <a:off x="5350" y="1887"/>
              <a:ext cx="8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9pPr>
            </a:lstStyle>
            <a:p>
              <a:r>
                <a:rPr lang="zh-CN" altLang="zh-CN" sz="2000" b="1" i="1" dirty="0">
                  <a:solidFill>
                    <a:srgbClr val="000000"/>
                  </a:solidFill>
                  <a:latin typeface="+mn-lt"/>
                </a:rPr>
                <a:t>x</a:t>
              </a:r>
              <a:endParaRPr lang="zh-CN" altLang="zh-CN" sz="2000" b="1" i="1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3" name="Rectangle 73"/>
            <p:cNvSpPr>
              <a:spLocks noChangeArrowheads="1"/>
            </p:cNvSpPr>
            <p:nvPr/>
          </p:nvSpPr>
          <p:spPr bwMode="auto">
            <a:xfrm>
              <a:off x="4748" y="1896"/>
              <a:ext cx="16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9pPr>
            </a:lstStyle>
            <a:p>
              <a:r>
                <a:rPr lang="en-US" altLang="zh-CN" sz="1000" b="1" dirty="0">
                  <a:solidFill>
                    <a:srgbClr val="000000"/>
                  </a:solidFill>
                </a:rPr>
                <a:t>12</a:t>
              </a:r>
              <a:endParaRPr lang="zh-CN" altLang="zh-CN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44" name="Rectangle 74"/>
            <p:cNvSpPr>
              <a:spLocks noChangeArrowheads="1"/>
            </p:cNvSpPr>
            <p:nvPr/>
          </p:nvSpPr>
          <p:spPr bwMode="auto">
            <a:xfrm>
              <a:off x="4352" y="1892"/>
              <a:ext cx="106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9pPr>
            </a:lstStyle>
            <a:p>
              <a:pPr marR="0" lvl="0" inden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zh-CN" altLang="zh-CN" sz="1000" b="1" dirty="0">
                  <a:solidFill>
                    <a:srgbClr val="000000"/>
                  </a:solidFill>
                </a:rPr>
                <a:t>6</a:t>
              </a:r>
              <a:endParaRPr lang="zh-CN" altLang="zh-CN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45" name="Rectangle 75"/>
            <p:cNvSpPr>
              <a:spLocks noChangeArrowheads="1"/>
            </p:cNvSpPr>
            <p:nvPr/>
          </p:nvSpPr>
          <p:spPr bwMode="auto">
            <a:xfrm>
              <a:off x="4621" y="1892"/>
              <a:ext cx="19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zh-CN" sz="1000" b="1" dirty="0">
                  <a:solidFill>
                    <a:srgbClr val="000000"/>
                  </a:solidFill>
                </a:rPr>
                <a:t>10</a:t>
              </a:r>
              <a:endParaRPr kumimoji="0" lang="zh-CN" altLang="zh-CN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46" name="Rectangle 76"/>
            <p:cNvSpPr>
              <a:spLocks noChangeArrowheads="1"/>
            </p:cNvSpPr>
            <p:nvPr/>
          </p:nvSpPr>
          <p:spPr bwMode="auto">
            <a:xfrm>
              <a:off x="4205" y="1888"/>
              <a:ext cx="126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rPr>
                <a:t>4</a:t>
              </a:r>
              <a:endParaRPr kumimoji="0" lang="zh-CN" altLang="zh-CN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47" name="Rectangle 77"/>
            <p:cNvSpPr>
              <a:spLocks noChangeArrowheads="1"/>
            </p:cNvSpPr>
            <p:nvPr/>
          </p:nvSpPr>
          <p:spPr bwMode="auto">
            <a:xfrm>
              <a:off x="4498" y="1892"/>
              <a:ext cx="12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zh-CN" sz="1000" b="1" dirty="0">
                  <a:solidFill>
                    <a:srgbClr val="000000"/>
                  </a:solidFill>
                </a:rPr>
                <a:t>8</a:t>
              </a:r>
              <a:endParaRPr kumimoji="0" lang="zh-CN" altLang="zh-CN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48" name="Rectangle 78"/>
            <p:cNvSpPr>
              <a:spLocks noChangeArrowheads="1"/>
            </p:cNvSpPr>
            <p:nvPr/>
          </p:nvSpPr>
          <p:spPr bwMode="auto">
            <a:xfrm>
              <a:off x="4085" y="1892"/>
              <a:ext cx="96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rPr>
                <a:t>2</a:t>
              </a:r>
              <a:endParaRPr kumimoji="0" lang="zh-CN" altLang="zh-CN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49" name="Rectangle 81"/>
            <p:cNvSpPr>
              <a:spLocks noChangeArrowheads="1"/>
            </p:cNvSpPr>
            <p:nvPr/>
          </p:nvSpPr>
          <p:spPr bwMode="auto">
            <a:xfrm>
              <a:off x="3789" y="1897"/>
              <a:ext cx="7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rPr>
                <a:t>-2</a:t>
              </a:r>
              <a:endParaRPr kumimoji="0" lang="zh-CN" altLang="zh-CN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cxnSp>
        <p:nvCxnSpPr>
          <p:cNvPr id="50" name="直接箭头连接符 49"/>
          <p:cNvCxnSpPr/>
          <p:nvPr/>
        </p:nvCxnSpPr>
        <p:spPr>
          <a:xfrm>
            <a:off x="6160169" y="3161772"/>
            <a:ext cx="4727724" cy="809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8597925" y="3154895"/>
            <a:ext cx="2027238" cy="21321"/>
          </a:xfrm>
          <a:prstGeom prst="line">
            <a:avLst/>
          </a:prstGeom>
          <a:ln w="2857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>
            <a:off x="9276224" y="3164478"/>
            <a:ext cx="1368773" cy="8808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>
            <a:stCxn id="71" idx="0"/>
            <a:endCxn id="74" idx="5"/>
          </p:cNvCxnSpPr>
          <p:nvPr/>
        </p:nvCxnSpPr>
        <p:spPr>
          <a:xfrm>
            <a:off x="8580072" y="1930319"/>
            <a:ext cx="705283" cy="125841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>
            <a:stCxn id="71" idx="6"/>
            <a:endCxn id="72" idx="6"/>
          </p:cNvCxnSpPr>
          <p:nvPr/>
        </p:nvCxnSpPr>
        <p:spPr>
          <a:xfrm>
            <a:off x="8612472" y="1962719"/>
            <a:ext cx="1361102" cy="647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 flipV="1">
            <a:off x="8819241" y="3158753"/>
            <a:ext cx="456983" cy="3019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Line 8"/>
          <p:cNvSpPr>
            <a:spLocks noChangeShapeType="1"/>
          </p:cNvSpPr>
          <p:nvPr/>
        </p:nvSpPr>
        <p:spPr bwMode="auto">
          <a:xfrm>
            <a:off x="9040557" y="1779216"/>
            <a:ext cx="0" cy="2790823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57" name="直接箭头连接符 56"/>
          <p:cNvCxnSpPr/>
          <p:nvPr/>
        </p:nvCxnSpPr>
        <p:spPr>
          <a:xfrm flipV="1">
            <a:off x="8597925" y="1526631"/>
            <a:ext cx="0" cy="317023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72"/>
          <p:cNvSpPr>
            <a:spLocks noChangeArrowheads="1"/>
          </p:cNvSpPr>
          <p:nvPr/>
        </p:nvSpPr>
        <p:spPr bwMode="auto">
          <a:xfrm>
            <a:off x="10067919" y="3182614"/>
            <a:ext cx="21596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1000" b="1" dirty="0">
                <a:solidFill>
                  <a:srgbClr val="000000"/>
                </a:solidFill>
              </a:rPr>
              <a:t>14</a:t>
            </a:r>
            <a:endParaRPr lang="zh-CN" altLang="zh-CN" sz="1000" b="1" dirty="0">
              <a:solidFill>
                <a:srgbClr val="000000"/>
              </a:solidFill>
            </a:endParaRPr>
          </a:p>
        </p:txBody>
      </p:sp>
      <p:sp>
        <p:nvSpPr>
          <p:cNvPr id="59" name="Rectangle 72"/>
          <p:cNvSpPr>
            <a:spLocks noChangeArrowheads="1"/>
          </p:cNvSpPr>
          <p:nvPr/>
        </p:nvSpPr>
        <p:spPr bwMode="auto">
          <a:xfrm>
            <a:off x="10290138" y="3190503"/>
            <a:ext cx="21602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1000" b="1" dirty="0">
                <a:solidFill>
                  <a:srgbClr val="000000"/>
                </a:solidFill>
              </a:rPr>
              <a:t>16</a:t>
            </a:r>
            <a:endParaRPr lang="zh-CN" altLang="zh-CN" sz="1000" b="1" dirty="0">
              <a:solidFill>
                <a:srgbClr val="000000"/>
              </a:solidFill>
            </a:endParaRPr>
          </a:p>
        </p:txBody>
      </p:sp>
      <p:sp>
        <p:nvSpPr>
          <p:cNvPr id="60" name="Rectangle 72"/>
          <p:cNvSpPr>
            <a:spLocks noChangeArrowheads="1"/>
          </p:cNvSpPr>
          <p:nvPr/>
        </p:nvSpPr>
        <p:spPr bwMode="auto">
          <a:xfrm>
            <a:off x="10517151" y="3182766"/>
            <a:ext cx="21602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1000" b="1" dirty="0">
                <a:solidFill>
                  <a:srgbClr val="000000"/>
                </a:solidFill>
              </a:rPr>
              <a:t>18</a:t>
            </a:r>
            <a:endParaRPr lang="zh-CN" altLang="zh-CN" sz="1000" b="1" dirty="0">
              <a:solidFill>
                <a:srgbClr val="000000"/>
              </a:solidFill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1055440" y="973276"/>
            <a:ext cx="5434738" cy="1284119"/>
          </a:xfrm>
          <a:prstGeom prst="rect">
            <a:avLst/>
          </a:prstGeom>
        </p:spPr>
        <p:txBody>
          <a:bodyPr wrap="square" lIns="72567" tIns="36283" rIns="72567" bIns="36283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3.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依次连结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GC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，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CE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，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EF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，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FG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四边形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GCEF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就是所求作的四边形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lang="zh-CN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62" name="直接连接符 61"/>
          <p:cNvCxnSpPr/>
          <p:nvPr/>
        </p:nvCxnSpPr>
        <p:spPr>
          <a:xfrm>
            <a:off x="8597925" y="2757116"/>
            <a:ext cx="442632" cy="1587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>
            <a:off x="8594750" y="2757116"/>
            <a:ext cx="224491" cy="397778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>
            <a:off x="9040557" y="2757116"/>
            <a:ext cx="227293" cy="396873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>
            <a:off x="8597925" y="1963366"/>
            <a:ext cx="0" cy="120650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8594750" y="3161772"/>
            <a:ext cx="681474" cy="8094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 flipV="1">
            <a:off x="8594750" y="1964159"/>
            <a:ext cx="1354138" cy="118983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矩形 67"/>
          <p:cNvSpPr/>
          <p:nvPr/>
        </p:nvSpPr>
        <p:spPr>
          <a:xfrm>
            <a:off x="8477275" y="2472821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8736722" y="2850262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endParaRPr lang="zh-CN" altLang="en-US" dirty="0">
              <a:solidFill>
                <a:srgbClr val="0000FF"/>
              </a:solidFill>
            </a:endParaRPr>
          </a:p>
        </p:txBody>
      </p:sp>
      <p:cxnSp>
        <p:nvCxnSpPr>
          <p:cNvPr id="70" name="直接连接符 69"/>
          <p:cNvCxnSpPr>
            <a:endCxn id="73" idx="0"/>
          </p:cNvCxnSpPr>
          <p:nvPr/>
        </p:nvCxnSpPr>
        <p:spPr>
          <a:xfrm>
            <a:off x="9931882" y="1963366"/>
            <a:ext cx="699336" cy="1178861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椭圆 70"/>
          <p:cNvSpPr/>
          <p:nvPr/>
        </p:nvSpPr>
        <p:spPr>
          <a:xfrm>
            <a:off x="8547672" y="1930319"/>
            <a:ext cx="64800" cy="6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椭圆 71"/>
          <p:cNvSpPr/>
          <p:nvPr/>
        </p:nvSpPr>
        <p:spPr>
          <a:xfrm>
            <a:off x="9908774" y="1930966"/>
            <a:ext cx="64800" cy="6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椭圆 72"/>
          <p:cNvSpPr/>
          <p:nvPr/>
        </p:nvSpPr>
        <p:spPr>
          <a:xfrm>
            <a:off x="10598818" y="3142227"/>
            <a:ext cx="64800" cy="6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椭圆 73"/>
          <p:cNvSpPr/>
          <p:nvPr/>
        </p:nvSpPr>
        <p:spPr>
          <a:xfrm>
            <a:off x="9230045" y="3133419"/>
            <a:ext cx="64800" cy="6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矩形 74"/>
          <p:cNvSpPr/>
          <p:nvPr/>
        </p:nvSpPr>
        <p:spPr>
          <a:xfrm>
            <a:off x="8404383" y="1640587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9978658" y="1722622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9217050" y="2867097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8951999" y="2465571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10591409" y="2805295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</a:t>
            </a:r>
            <a:endParaRPr lang="zh-CN" altLang="en-US" dirty="0">
              <a:solidFill>
                <a:srgbClr val="0000FF"/>
              </a:solidFill>
            </a:endParaRPr>
          </a:p>
        </p:txBody>
      </p:sp>
      <p:grpSp>
        <p:nvGrpSpPr>
          <p:cNvPr id="80" name="组合 79"/>
          <p:cNvGrpSpPr/>
          <p:nvPr/>
        </p:nvGrpSpPr>
        <p:grpSpPr>
          <a:xfrm>
            <a:off x="1074492" y="3147919"/>
            <a:ext cx="6768750" cy="2729353"/>
            <a:chOff x="539553" y="3334696"/>
            <a:chExt cx="6768750" cy="2729353"/>
          </a:xfrm>
        </p:grpSpPr>
        <p:sp>
          <p:nvSpPr>
            <p:cNvPr id="81" name="矩形 80"/>
            <p:cNvSpPr/>
            <p:nvPr/>
          </p:nvSpPr>
          <p:spPr>
            <a:xfrm>
              <a:off x="539553" y="3334696"/>
              <a:ext cx="4775804" cy="1284119"/>
            </a:xfrm>
            <a:prstGeom prst="rect">
              <a:avLst/>
            </a:prstGeom>
          </p:spPr>
          <p:txBody>
            <a:bodyPr wrap="square" lIns="72567" tIns="36283" rIns="72567" bIns="36283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如果</a:t>
              </a:r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按同样比例，</a:t>
              </a:r>
              <a:r>
                <a:rPr lang="zh-CN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反向延长</a:t>
              </a:r>
              <a:r>
                <a:rPr lang="en-US" altLang="zh-CN" sz="28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OA</a:t>
              </a:r>
              <a:r>
                <a:rPr lang="zh-CN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，</a:t>
              </a:r>
              <a:r>
                <a:rPr lang="en-US" altLang="zh-CN" sz="28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OB</a:t>
              </a:r>
              <a:r>
                <a:rPr lang="zh-CN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，</a:t>
              </a:r>
              <a:r>
                <a:rPr lang="en-US" altLang="zh-CN" sz="28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OC</a:t>
              </a:r>
              <a:r>
                <a:rPr lang="zh-CN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，</a:t>
              </a:r>
              <a:r>
                <a:rPr lang="en-US" altLang="zh-CN" sz="28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OD</a:t>
              </a:r>
              <a:r>
                <a:rPr lang="zh-CN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，</a:t>
              </a:r>
              <a:endPara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  <p:sp>
          <p:nvSpPr>
            <p:cNvPr id="82" name="矩形 81"/>
            <p:cNvSpPr/>
            <p:nvPr/>
          </p:nvSpPr>
          <p:spPr>
            <a:xfrm>
              <a:off x="544560" y="4698113"/>
              <a:ext cx="6763743" cy="1365936"/>
            </a:xfrm>
            <a:prstGeom prst="rect">
              <a:avLst/>
            </a:prstGeom>
          </p:spPr>
          <p:txBody>
            <a:bodyPr wrap="square" lIns="72567" tIns="36283" rIns="72567" bIns="36283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就得到四边形</a:t>
              </a:r>
              <a:r>
                <a:rPr lang="en-US" altLang="zh-CN" sz="28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G</a:t>
              </a:r>
              <a:r>
                <a:rPr lang="zh-CN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′</a:t>
              </a:r>
              <a:r>
                <a:rPr lang="en-US" altLang="zh-CN" sz="28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C</a:t>
              </a:r>
              <a:r>
                <a:rPr lang="zh-CN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′</a:t>
              </a:r>
              <a:r>
                <a:rPr lang="en-US" altLang="zh-CN" sz="28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E</a:t>
              </a:r>
              <a:r>
                <a:rPr lang="zh-CN" altLang="zh-CN" sz="28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′</a:t>
              </a:r>
              <a:r>
                <a:rPr lang="en-US" altLang="zh-CN" sz="28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F</a:t>
              </a:r>
              <a:r>
                <a:rPr lang="zh-CN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′，也是所求作的四边形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.</a:t>
              </a:r>
              <a:endPara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</p:grpSp>
      <p:sp>
        <p:nvSpPr>
          <p:cNvPr id="83" name="Line 10"/>
          <p:cNvSpPr>
            <a:spLocks noChangeShapeType="1"/>
          </p:cNvSpPr>
          <p:nvPr/>
        </p:nvSpPr>
        <p:spPr bwMode="auto">
          <a:xfrm>
            <a:off x="8120088" y="1749054"/>
            <a:ext cx="0" cy="2790824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4" name="Line 9"/>
          <p:cNvSpPr>
            <a:spLocks noChangeShapeType="1"/>
          </p:cNvSpPr>
          <p:nvPr/>
        </p:nvSpPr>
        <p:spPr bwMode="auto">
          <a:xfrm>
            <a:off x="7878668" y="1769691"/>
            <a:ext cx="0" cy="2790824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5" name="Line 6"/>
          <p:cNvSpPr>
            <a:spLocks noChangeShapeType="1"/>
          </p:cNvSpPr>
          <p:nvPr/>
        </p:nvSpPr>
        <p:spPr bwMode="auto">
          <a:xfrm>
            <a:off x="7648383" y="1763339"/>
            <a:ext cx="0" cy="2790824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6" name="Line 32"/>
          <p:cNvSpPr>
            <a:spLocks noChangeShapeType="1"/>
          </p:cNvSpPr>
          <p:nvPr/>
        </p:nvSpPr>
        <p:spPr bwMode="auto">
          <a:xfrm flipV="1">
            <a:off x="6490178" y="1763341"/>
            <a:ext cx="1250497" cy="11112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7" name="Line 33"/>
          <p:cNvSpPr>
            <a:spLocks noChangeShapeType="1"/>
          </p:cNvSpPr>
          <p:nvPr/>
        </p:nvSpPr>
        <p:spPr bwMode="auto">
          <a:xfrm flipV="1">
            <a:off x="6484206" y="1963365"/>
            <a:ext cx="1256470" cy="793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8" name="Line 34"/>
          <p:cNvSpPr>
            <a:spLocks noChangeShapeType="1"/>
          </p:cNvSpPr>
          <p:nvPr/>
        </p:nvSpPr>
        <p:spPr bwMode="auto">
          <a:xfrm flipV="1">
            <a:off x="6484205" y="2163391"/>
            <a:ext cx="124853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9" name="Line 35"/>
          <p:cNvSpPr>
            <a:spLocks noChangeShapeType="1"/>
          </p:cNvSpPr>
          <p:nvPr/>
        </p:nvSpPr>
        <p:spPr bwMode="auto">
          <a:xfrm>
            <a:off x="6490178" y="2366591"/>
            <a:ext cx="1206047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0" name="Line 36"/>
          <p:cNvSpPr>
            <a:spLocks noChangeShapeType="1"/>
          </p:cNvSpPr>
          <p:nvPr/>
        </p:nvSpPr>
        <p:spPr bwMode="auto">
          <a:xfrm>
            <a:off x="6490178" y="2565028"/>
            <a:ext cx="1250497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1" name="Line 37"/>
          <p:cNvSpPr>
            <a:spLocks noChangeShapeType="1"/>
          </p:cNvSpPr>
          <p:nvPr/>
        </p:nvSpPr>
        <p:spPr bwMode="auto">
          <a:xfrm>
            <a:off x="6490178" y="2757116"/>
            <a:ext cx="1182235" cy="1587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2" name="Line 38"/>
          <p:cNvSpPr>
            <a:spLocks noChangeShapeType="1"/>
          </p:cNvSpPr>
          <p:nvPr/>
        </p:nvSpPr>
        <p:spPr bwMode="auto">
          <a:xfrm flipV="1">
            <a:off x="6490178" y="2957140"/>
            <a:ext cx="1198110" cy="1587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3" name="Line 40"/>
          <p:cNvSpPr>
            <a:spLocks noChangeShapeType="1"/>
          </p:cNvSpPr>
          <p:nvPr/>
        </p:nvSpPr>
        <p:spPr bwMode="auto">
          <a:xfrm>
            <a:off x="6490178" y="3358778"/>
            <a:ext cx="119811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4" name="Line 41"/>
          <p:cNvSpPr>
            <a:spLocks noChangeShapeType="1"/>
          </p:cNvSpPr>
          <p:nvPr/>
        </p:nvSpPr>
        <p:spPr bwMode="auto">
          <a:xfrm>
            <a:off x="6490178" y="3558803"/>
            <a:ext cx="119811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5" name="Line 42"/>
          <p:cNvSpPr>
            <a:spLocks noChangeShapeType="1"/>
          </p:cNvSpPr>
          <p:nvPr/>
        </p:nvSpPr>
        <p:spPr bwMode="auto">
          <a:xfrm>
            <a:off x="6490178" y="3754065"/>
            <a:ext cx="119811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6" name="Line 43"/>
          <p:cNvSpPr>
            <a:spLocks noChangeShapeType="1"/>
          </p:cNvSpPr>
          <p:nvPr/>
        </p:nvSpPr>
        <p:spPr bwMode="auto">
          <a:xfrm>
            <a:off x="6490178" y="3954090"/>
            <a:ext cx="119811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7" name="Line 44"/>
          <p:cNvSpPr>
            <a:spLocks noChangeShapeType="1"/>
          </p:cNvSpPr>
          <p:nvPr/>
        </p:nvSpPr>
        <p:spPr bwMode="auto">
          <a:xfrm>
            <a:off x="6490178" y="4154115"/>
            <a:ext cx="119811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8" name="Line 45"/>
          <p:cNvSpPr>
            <a:spLocks noChangeShapeType="1"/>
          </p:cNvSpPr>
          <p:nvPr/>
        </p:nvSpPr>
        <p:spPr bwMode="auto">
          <a:xfrm flipV="1">
            <a:off x="6490178" y="4354140"/>
            <a:ext cx="119811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9" name="Line 46"/>
          <p:cNvSpPr>
            <a:spLocks noChangeShapeType="1"/>
          </p:cNvSpPr>
          <p:nvPr/>
        </p:nvSpPr>
        <p:spPr bwMode="auto">
          <a:xfrm>
            <a:off x="6484205" y="4547021"/>
            <a:ext cx="1204083" cy="7144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0" name="Line 8"/>
          <p:cNvSpPr>
            <a:spLocks noChangeShapeType="1"/>
          </p:cNvSpPr>
          <p:nvPr/>
        </p:nvSpPr>
        <p:spPr bwMode="auto">
          <a:xfrm>
            <a:off x="6490178" y="1795090"/>
            <a:ext cx="0" cy="2759073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1" name="Line 8"/>
          <p:cNvSpPr>
            <a:spLocks noChangeShapeType="1"/>
          </p:cNvSpPr>
          <p:nvPr/>
        </p:nvSpPr>
        <p:spPr bwMode="auto">
          <a:xfrm>
            <a:off x="6721218" y="1773470"/>
            <a:ext cx="0" cy="2790823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2" name="Line 8"/>
          <p:cNvSpPr>
            <a:spLocks noChangeShapeType="1"/>
          </p:cNvSpPr>
          <p:nvPr/>
        </p:nvSpPr>
        <p:spPr bwMode="auto">
          <a:xfrm>
            <a:off x="6965572" y="1774453"/>
            <a:ext cx="0" cy="2790823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" name="Line 8"/>
          <p:cNvSpPr>
            <a:spLocks noChangeShapeType="1"/>
          </p:cNvSpPr>
          <p:nvPr/>
        </p:nvSpPr>
        <p:spPr bwMode="auto">
          <a:xfrm>
            <a:off x="7192090" y="1763339"/>
            <a:ext cx="0" cy="2790823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4" name="Line 47"/>
          <p:cNvSpPr>
            <a:spLocks noChangeShapeType="1"/>
          </p:cNvSpPr>
          <p:nvPr/>
        </p:nvSpPr>
        <p:spPr bwMode="auto">
          <a:xfrm>
            <a:off x="7432359" y="1763341"/>
            <a:ext cx="0" cy="2790824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5" name="Rectangle 83"/>
          <p:cNvSpPr>
            <a:spLocks noChangeArrowheads="1"/>
          </p:cNvSpPr>
          <p:nvPr/>
        </p:nvSpPr>
        <p:spPr bwMode="auto">
          <a:xfrm>
            <a:off x="8032377" y="3190503"/>
            <a:ext cx="188913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zh-CN" sz="1000" b="1" dirty="0">
                <a:solidFill>
                  <a:srgbClr val="000000"/>
                </a:solidFill>
              </a:rPr>
              <a:t>-4</a:t>
            </a:r>
            <a:endParaRPr lang="zh-CN" altLang="zh-CN" sz="1000" b="1" dirty="0">
              <a:solidFill>
                <a:srgbClr val="000000"/>
              </a:solidFill>
            </a:endParaRPr>
          </a:p>
        </p:txBody>
      </p:sp>
      <p:sp>
        <p:nvSpPr>
          <p:cNvPr id="106" name="Rectangle 85"/>
          <p:cNvSpPr>
            <a:spLocks noChangeArrowheads="1"/>
          </p:cNvSpPr>
          <p:nvPr/>
        </p:nvSpPr>
        <p:spPr bwMode="auto">
          <a:xfrm>
            <a:off x="7816353" y="3192091"/>
            <a:ext cx="2159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R="0" lvl="0" indent="0">
              <a:lnSpc>
                <a:spcPct val="100000"/>
              </a:lnSpc>
              <a:buClrTx/>
              <a:buSzTx/>
              <a:buFontTx/>
              <a:buNone/>
            </a:pPr>
            <a:r>
              <a:rPr lang="zh-CN" altLang="zh-CN" sz="1000" b="1" dirty="0">
                <a:solidFill>
                  <a:srgbClr val="000000"/>
                </a:solidFill>
              </a:rPr>
              <a:t>-6</a:t>
            </a:r>
            <a:endParaRPr lang="zh-CN" altLang="zh-CN" sz="1000" b="1" dirty="0">
              <a:solidFill>
                <a:srgbClr val="000000"/>
              </a:solidFill>
            </a:endParaRPr>
          </a:p>
        </p:txBody>
      </p:sp>
      <p:sp>
        <p:nvSpPr>
          <p:cNvPr id="107" name="Rectangle 72"/>
          <p:cNvSpPr>
            <a:spLocks noChangeArrowheads="1"/>
          </p:cNvSpPr>
          <p:nvPr/>
        </p:nvSpPr>
        <p:spPr bwMode="auto">
          <a:xfrm>
            <a:off x="7600329" y="3190602"/>
            <a:ext cx="21602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zh-CN" sz="1000" b="1" dirty="0">
                <a:solidFill>
                  <a:srgbClr val="000000"/>
                </a:solidFill>
              </a:rPr>
              <a:t>-</a:t>
            </a:r>
            <a:r>
              <a:rPr lang="en-US" altLang="zh-CN" sz="1000" b="1" dirty="0">
                <a:solidFill>
                  <a:srgbClr val="000000"/>
                </a:solidFill>
              </a:rPr>
              <a:t>8</a:t>
            </a:r>
            <a:endParaRPr lang="zh-CN" altLang="zh-CN" sz="1000" b="1" dirty="0">
              <a:solidFill>
                <a:srgbClr val="000000"/>
              </a:solidFill>
            </a:endParaRPr>
          </a:p>
        </p:txBody>
      </p:sp>
      <p:sp>
        <p:nvSpPr>
          <p:cNvPr id="108" name="Rectangle 72"/>
          <p:cNvSpPr>
            <a:spLocks noChangeArrowheads="1"/>
          </p:cNvSpPr>
          <p:nvPr/>
        </p:nvSpPr>
        <p:spPr bwMode="auto">
          <a:xfrm>
            <a:off x="7312297" y="3190503"/>
            <a:ext cx="21602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zh-CN" sz="1000" b="1" dirty="0">
                <a:solidFill>
                  <a:srgbClr val="000000"/>
                </a:solidFill>
              </a:rPr>
              <a:t>-</a:t>
            </a:r>
            <a:r>
              <a:rPr lang="en-US" altLang="zh-CN" sz="1000" b="1" dirty="0">
                <a:solidFill>
                  <a:srgbClr val="000000"/>
                </a:solidFill>
              </a:rPr>
              <a:t>10</a:t>
            </a:r>
            <a:endParaRPr lang="zh-CN" altLang="zh-CN" sz="1000" b="1" dirty="0">
              <a:solidFill>
                <a:srgbClr val="000000"/>
              </a:solidFill>
            </a:endParaRPr>
          </a:p>
        </p:txBody>
      </p:sp>
      <p:sp>
        <p:nvSpPr>
          <p:cNvPr id="109" name="Rectangle 72"/>
          <p:cNvSpPr>
            <a:spLocks noChangeArrowheads="1"/>
          </p:cNvSpPr>
          <p:nvPr/>
        </p:nvSpPr>
        <p:spPr bwMode="auto">
          <a:xfrm>
            <a:off x="7024265" y="3189015"/>
            <a:ext cx="21602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zh-CN" sz="1000" b="1" dirty="0">
                <a:solidFill>
                  <a:srgbClr val="000000"/>
                </a:solidFill>
              </a:rPr>
              <a:t>-</a:t>
            </a:r>
            <a:r>
              <a:rPr lang="en-US" altLang="zh-CN" sz="1000" b="1" dirty="0">
                <a:solidFill>
                  <a:srgbClr val="000000"/>
                </a:solidFill>
              </a:rPr>
              <a:t>12</a:t>
            </a:r>
            <a:endParaRPr lang="zh-CN" altLang="zh-CN" sz="1000" b="1" dirty="0">
              <a:solidFill>
                <a:srgbClr val="000000"/>
              </a:solidFill>
            </a:endParaRPr>
          </a:p>
        </p:txBody>
      </p:sp>
      <p:sp>
        <p:nvSpPr>
          <p:cNvPr id="110" name="Rectangle 72"/>
          <p:cNvSpPr>
            <a:spLocks noChangeArrowheads="1"/>
          </p:cNvSpPr>
          <p:nvPr/>
        </p:nvSpPr>
        <p:spPr bwMode="auto">
          <a:xfrm>
            <a:off x="6808241" y="3199191"/>
            <a:ext cx="21602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zh-CN" sz="1000" b="1" dirty="0">
                <a:solidFill>
                  <a:srgbClr val="000000"/>
                </a:solidFill>
              </a:rPr>
              <a:t>-</a:t>
            </a:r>
            <a:r>
              <a:rPr lang="en-US" altLang="zh-CN" sz="1000" b="1" dirty="0">
                <a:solidFill>
                  <a:srgbClr val="000000"/>
                </a:solidFill>
              </a:rPr>
              <a:t>14</a:t>
            </a:r>
            <a:endParaRPr lang="zh-CN" altLang="zh-CN" sz="1000" b="1" dirty="0">
              <a:solidFill>
                <a:srgbClr val="000000"/>
              </a:solidFill>
            </a:endParaRPr>
          </a:p>
        </p:txBody>
      </p:sp>
      <p:sp>
        <p:nvSpPr>
          <p:cNvPr id="111" name="Rectangle 72"/>
          <p:cNvSpPr>
            <a:spLocks noChangeArrowheads="1"/>
          </p:cNvSpPr>
          <p:nvPr/>
        </p:nvSpPr>
        <p:spPr bwMode="auto">
          <a:xfrm>
            <a:off x="6592217" y="3203309"/>
            <a:ext cx="21602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zh-CN" sz="1000" b="1" dirty="0">
                <a:solidFill>
                  <a:srgbClr val="000000"/>
                </a:solidFill>
              </a:rPr>
              <a:t>-</a:t>
            </a:r>
            <a:r>
              <a:rPr lang="en-US" altLang="zh-CN" sz="1000" b="1" dirty="0">
                <a:solidFill>
                  <a:srgbClr val="000000"/>
                </a:solidFill>
              </a:rPr>
              <a:t>16</a:t>
            </a:r>
            <a:endParaRPr lang="zh-CN" altLang="zh-CN" sz="1000" b="1" dirty="0">
              <a:solidFill>
                <a:srgbClr val="000000"/>
              </a:solidFill>
            </a:endParaRPr>
          </a:p>
        </p:txBody>
      </p:sp>
      <p:sp>
        <p:nvSpPr>
          <p:cNvPr id="112" name="Rectangle 72"/>
          <p:cNvSpPr>
            <a:spLocks noChangeArrowheads="1"/>
          </p:cNvSpPr>
          <p:nvPr/>
        </p:nvSpPr>
        <p:spPr bwMode="auto">
          <a:xfrm>
            <a:off x="6376193" y="3199191"/>
            <a:ext cx="21602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zh-CN" sz="1000" b="1" dirty="0">
                <a:solidFill>
                  <a:srgbClr val="000000"/>
                </a:solidFill>
              </a:rPr>
              <a:t>-</a:t>
            </a:r>
            <a:r>
              <a:rPr lang="en-US" altLang="zh-CN" sz="1000" b="1" dirty="0">
                <a:solidFill>
                  <a:srgbClr val="000000"/>
                </a:solidFill>
              </a:rPr>
              <a:t>18</a:t>
            </a:r>
            <a:endParaRPr lang="zh-CN" altLang="zh-CN" sz="1000" b="1" dirty="0">
              <a:solidFill>
                <a:srgbClr val="000000"/>
              </a:solidFill>
            </a:endParaRPr>
          </a:p>
        </p:txBody>
      </p:sp>
      <p:cxnSp>
        <p:nvCxnSpPr>
          <p:cNvPr id="113" name="直接连接符 112"/>
          <p:cNvCxnSpPr/>
          <p:nvPr/>
        </p:nvCxnSpPr>
        <p:spPr>
          <a:xfrm>
            <a:off x="6490178" y="3162380"/>
            <a:ext cx="701912" cy="119176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接连接符 113"/>
          <p:cNvCxnSpPr/>
          <p:nvPr/>
        </p:nvCxnSpPr>
        <p:spPr>
          <a:xfrm>
            <a:off x="7192090" y="4354140"/>
            <a:ext cx="1405835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接连接符 114"/>
          <p:cNvCxnSpPr/>
          <p:nvPr/>
        </p:nvCxnSpPr>
        <p:spPr>
          <a:xfrm>
            <a:off x="6484205" y="3154895"/>
            <a:ext cx="1394463" cy="7485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接连接符 115"/>
          <p:cNvCxnSpPr/>
          <p:nvPr/>
        </p:nvCxnSpPr>
        <p:spPr>
          <a:xfrm>
            <a:off x="7895007" y="3169864"/>
            <a:ext cx="702918" cy="1184276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矩形 116"/>
          <p:cNvSpPr/>
          <p:nvPr/>
        </p:nvSpPr>
        <p:spPr>
          <a:xfrm>
            <a:off x="8579813" y="4191183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G′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118" name="矩形 117"/>
          <p:cNvSpPr/>
          <p:nvPr/>
        </p:nvSpPr>
        <p:spPr>
          <a:xfrm>
            <a:off x="7688288" y="2885491"/>
            <a:ext cx="404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C′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119" name="矩形 118"/>
          <p:cNvSpPr/>
          <p:nvPr/>
        </p:nvSpPr>
        <p:spPr>
          <a:xfrm>
            <a:off x="6282067" y="2870769"/>
            <a:ext cx="404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E′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120" name="矩形 119"/>
          <p:cNvSpPr/>
          <p:nvPr/>
        </p:nvSpPr>
        <p:spPr>
          <a:xfrm>
            <a:off x="6952097" y="4262935"/>
            <a:ext cx="404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F′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121" name="矩形 120"/>
          <p:cNvSpPr/>
          <p:nvPr/>
        </p:nvSpPr>
        <p:spPr>
          <a:xfrm>
            <a:off x="8375815" y="3082540"/>
            <a:ext cx="3241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</a:t>
            </a:r>
            <a:endParaRPr lang="zh-CN" alt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117" grpId="0"/>
      <p:bldP spid="118" grpId="0"/>
      <p:bldP spid="119" grpId="0"/>
      <p:bldP spid="1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7464411" y="2687635"/>
            <a:ext cx="3689350" cy="3328986"/>
            <a:chOff x="3107" y="749"/>
            <a:chExt cx="2324" cy="2097"/>
          </a:xfrm>
        </p:grpSpPr>
        <p:sp>
          <p:nvSpPr>
            <p:cNvPr id="3" name="Line 20"/>
            <p:cNvSpPr>
              <a:spLocks noChangeShapeType="1"/>
            </p:cNvSpPr>
            <p:nvPr/>
          </p:nvSpPr>
          <p:spPr bwMode="auto">
            <a:xfrm>
              <a:off x="3389" y="1124"/>
              <a:ext cx="18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3107" y="849"/>
              <a:ext cx="2324" cy="1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Line 5"/>
            <p:cNvSpPr>
              <a:spLocks noChangeShapeType="1"/>
            </p:cNvSpPr>
            <p:nvPr/>
          </p:nvSpPr>
          <p:spPr bwMode="auto">
            <a:xfrm>
              <a:off x="3389" y="998"/>
              <a:ext cx="18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Line 7"/>
            <p:cNvSpPr>
              <a:spLocks noChangeShapeType="1"/>
            </p:cNvSpPr>
            <p:nvPr/>
          </p:nvSpPr>
          <p:spPr bwMode="auto">
            <a:xfrm>
              <a:off x="3389" y="2756"/>
              <a:ext cx="18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auto">
            <a:xfrm>
              <a:off x="5239" y="998"/>
              <a:ext cx="0" cy="17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Line 11"/>
            <p:cNvSpPr>
              <a:spLocks noChangeShapeType="1"/>
            </p:cNvSpPr>
            <p:nvPr/>
          </p:nvSpPr>
          <p:spPr bwMode="auto">
            <a:xfrm>
              <a:off x="3815" y="998"/>
              <a:ext cx="0" cy="17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Line 13"/>
            <p:cNvSpPr>
              <a:spLocks noChangeShapeType="1"/>
            </p:cNvSpPr>
            <p:nvPr/>
          </p:nvSpPr>
          <p:spPr bwMode="auto">
            <a:xfrm>
              <a:off x="4101" y="998"/>
              <a:ext cx="0" cy="17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Line 14"/>
            <p:cNvSpPr>
              <a:spLocks noChangeShapeType="1"/>
            </p:cNvSpPr>
            <p:nvPr/>
          </p:nvSpPr>
          <p:spPr bwMode="auto">
            <a:xfrm>
              <a:off x="4384" y="998"/>
              <a:ext cx="0" cy="17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Line 15"/>
            <p:cNvSpPr>
              <a:spLocks noChangeShapeType="1"/>
            </p:cNvSpPr>
            <p:nvPr/>
          </p:nvSpPr>
          <p:spPr bwMode="auto">
            <a:xfrm>
              <a:off x="4527" y="998"/>
              <a:ext cx="0" cy="17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Line 16"/>
            <p:cNvSpPr>
              <a:spLocks noChangeShapeType="1"/>
            </p:cNvSpPr>
            <p:nvPr/>
          </p:nvSpPr>
          <p:spPr bwMode="auto">
            <a:xfrm>
              <a:off x="4670" y="998"/>
              <a:ext cx="0" cy="17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Line 17"/>
            <p:cNvSpPr>
              <a:spLocks noChangeShapeType="1"/>
            </p:cNvSpPr>
            <p:nvPr/>
          </p:nvSpPr>
          <p:spPr bwMode="auto">
            <a:xfrm>
              <a:off x="4813" y="998"/>
              <a:ext cx="0" cy="17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Line 18"/>
            <p:cNvSpPr>
              <a:spLocks noChangeShapeType="1"/>
            </p:cNvSpPr>
            <p:nvPr/>
          </p:nvSpPr>
          <p:spPr bwMode="auto">
            <a:xfrm>
              <a:off x="4956" y="998"/>
              <a:ext cx="0" cy="17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Line 19"/>
            <p:cNvSpPr>
              <a:spLocks noChangeShapeType="1"/>
            </p:cNvSpPr>
            <p:nvPr/>
          </p:nvSpPr>
          <p:spPr bwMode="auto">
            <a:xfrm>
              <a:off x="5096" y="998"/>
              <a:ext cx="0" cy="17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Line 21"/>
            <p:cNvSpPr>
              <a:spLocks noChangeShapeType="1"/>
            </p:cNvSpPr>
            <p:nvPr/>
          </p:nvSpPr>
          <p:spPr bwMode="auto">
            <a:xfrm>
              <a:off x="3389" y="1250"/>
              <a:ext cx="18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Line 22"/>
            <p:cNvSpPr>
              <a:spLocks noChangeShapeType="1"/>
            </p:cNvSpPr>
            <p:nvPr/>
          </p:nvSpPr>
          <p:spPr bwMode="auto">
            <a:xfrm>
              <a:off x="3389" y="1376"/>
              <a:ext cx="18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Line 23"/>
            <p:cNvSpPr>
              <a:spLocks noChangeShapeType="1"/>
            </p:cNvSpPr>
            <p:nvPr/>
          </p:nvSpPr>
          <p:spPr bwMode="auto">
            <a:xfrm>
              <a:off x="3389" y="1503"/>
              <a:ext cx="18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Line 24"/>
            <p:cNvSpPr>
              <a:spLocks noChangeShapeType="1"/>
            </p:cNvSpPr>
            <p:nvPr/>
          </p:nvSpPr>
          <p:spPr bwMode="auto">
            <a:xfrm>
              <a:off x="3389" y="1625"/>
              <a:ext cx="18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Line 25"/>
            <p:cNvSpPr>
              <a:spLocks noChangeShapeType="1"/>
            </p:cNvSpPr>
            <p:nvPr/>
          </p:nvSpPr>
          <p:spPr bwMode="auto">
            <a:xfrm>
              <a:off x="3389" y="1751"/>
              <a:ext cx="18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Line 26"/>
            <p:cNvSpPr>
              <a:spLocks noChangeShapeType="1"/>
            </p:cNvSpPr>
            <p:nvPr/>
          </p:nvSpPr>
          <p:spPr bwMode="auto">
            <a:xfrm>
              <a:off x="3389" y="2003"/>
              <a:ext cx="18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Line 27"/>
            <p:cNvSpPr>
              <a:spLocks noChangeShapeType="1"/>
            </p:cNvSpPr>
            <p:nvPr/>
          </p:nvSpPr>
          <p:spPr bwMode="auto">
            <a:xfrm>
              <a:off x="3389" y="2129"/>
              <a:ext cx="18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Line 28"/>
            <p:cNvSpPr>
              <a:spLocks noChangeShapeType="1"/>
            </p:cNvSpPr>
            <p:nvPr/>
          </p:nvSpPr>
          <p:spPr bwMode="auto">
            <a:xfrm>
              <a:off x="3389" y="2252"/>
              <a:ext cx="18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Line 29"/>
            <p:cNvSpPr>
              <a:spLocks noChangeShapeType="1"/>
            </p:cNvSpPr>
            <p:nvPr/>
          </p:nvSpPr>
          <p:spPr bwMode="auto">
            <a:xfrm>
              <a:off x="3389" y="2378"/>
              <a:ext cx="18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Line 30"/>
            <p:cNvSpPr>
              <a:spLocks noChangeShapeType="1"/>
            </p:cNvSpPr>
            <p:nvPr/>
          </p:nvSpPr>
          <p:spPr bwMode="auto">
            <a:xfrm>
              <a:off x="3389" y="2504"/>
              <a:ext cx="18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Line 31"/>
            <p:cNvSpPr>
              <a:spLocks noChangeShapeType="1"/>
            </p:cNvSpPr>
            <p:nvPr/>
          </p:nvSpPr>
          <p:spPr bwMode="auto">
            <a:xfrm>
              <a:off x="3389" y="2630"/>
              <a:ext cx="18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Rectangle 56"/>
            <p:cNvSpPr>
              <a:spLocks noChangeArrowheads="1"/>
            </p:cNvSpPr>
            <p:nvPr/>
          </p:nvSpPr>
          <p:spPr bwMode="auto">
            <a:xfrm>
              <a:off x="3833" y="940"/>
              <a:ext cx="95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zh-CN" sz="1000" b="1" dirty="0">
                  <a:solidFill>
                    <a:srgbClr val="000000"/>
                  </a:solidFill>
                </a:rPr>
                <a:t>14</a:t>
              </a:r>
              <a:endParaRPr kumimoji="0" lang="zh-CN" altLang="zh-CN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28" name="Rectangle 57"/>
            <p:cNvSpPr>
              <a:spLocks noChangeArrowheads="1"/>
            </p:cNvSpPr>
            <p:nvPr/>
          </p:nvSpPr>
          <p:spPr bwMode="auto">
            <a:xfrm>
              <a:off x="3833" y="1076"/>
              <a:ext cx="8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9pPr>
            </a:lstStyle>
            <a:p>
              <a:r>
                <a:rPr lang="en-US" altLang="zh-CN" sz="1000" b="1" dirty="0">
                  <a:solidFill>
                    <a:srgbClr val="000000"/>
                  </a:solidFill>
                </a:rPr>
                <a:t>12</a:t>
              </a:r>
              <a:endParaRPr lang="zh-CN" altLang="zh-CN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29" name="Rectangle 58"/>
            <p:cNvSpPr>
              <a:spLocks noChangeArrowheads="1"/>
            </p:cNvSpPr>
            <p:nvPr/>
          </p:nvSpPr>
          <p:spPr bwMode="auto">
            <a:xfrm>
              <a:off x="3833" y="1205"/>
              <a:ext cx="8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9pPr>
            </a:lstStyle>
            <a:p>
              <a:pPr marR="0" lvl="0" inden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CN" sz="1000" b="1" dirty="0">
                  <a:solidFill>
                    <a:srgbClr val="000000"/>
                  </a:solidFill>
                </a:rPr>
                <a:t>10</a:t>
              </a:r>
              <a:endParaRPr lang="zh-CN" altLang="zh-CN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30" name="Rectangle 59"/>
            <p:cNvSpPr>
              <a:spLocks noChangeArrowheads="1"/>
            </p:cNvSpPr>
            <p:nvPr/>
          </p:nvSpPr>
          <p:spPr bwMode="auto">
            <a:xfrm>
              <a:off x="3868" y="1327"/>
              <a:ext cx="6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9pPr>
            </a:lstStyle>
            <a:p>
              <a:r>
                <a:rPr lang="en-US" altLang="zh-CN" sz="1000" b="1" dirty="0">
                  <a:solidFill>
                    <a:srgbClr val="000000"/>
                  </a:solidFill>
                </a:rPr>
                <a:t>8</a:t>
              </a:r>
              <a:endParaRPr lang="zh-CN" altLang="zh-CN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31" name="Rectangle 60"/>
            <p:cNvSpPr>
              <a:spLocks noChangeArrowheads="1"/>
            </p:cNvSpPr>
            <p:nvPr/>
          </p:nvSpPr>
          <p:spPr bwMode="auto">
            <a:xfrm>
              <a:off x="3861" y="1454"/>
              <a:ext cx="5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9pPr>
            </a:lstStyle>
            <a:p>
              <a:pPr marR="0" lvl="0" inden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CN" sz="1000" b="1" dirty="0">
                  <a:solidFill>
                    <a:srgbClr val="000000"/>
                  </a:solidFill>
                </a:rPr>
                <a:t>6</a:t>
              </a:r>
              <a:endParaRPr lang="zh-CN" altLang="zh-CN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32" name="Rectangle 61"/>
            <p:cNvSpPr>
              <a:spLocks noChangeArrowheads="1"/>
            </p:cNvSpPr>
            <p:nvPr/>
          </p:nvSpPr>
          <p:spPr bwMode="auto">
            <a:xfrm>
              <a:off x="3864" y="1576"/>
              <a:ext cx="4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9pPr>
            </a:lstStyle>
            <a:p>
              <a:r>
                <a:rPr lang="en-US" altLang="zh-CN" sz="1000" b="1" dirty="0">
                  <a:solidFill>
                    <a:srgbClr val="000000"/>
                  </a:solidFill>
                </a:rPr>
                <a:t>4</a:t>
              </a:r>
              <a:endParaRPr lang="zh-CN" altLang="zh-CN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33" name="Rectangle 62"/>
            <p:cNvSpPr>
              <a:spLocks noChangeArrowheads="1"/>
            </p:cNvSpPr>
            <p:nvPr/>
          </p:nvSpPr>
          <p:spPr bwMode="auto">
            <a:xfrm>
              <a:off x="3864" y="1702"/>
              <a:ext cx="4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9pPr>
            </a:lstStyle>
            <a:p>
              <a:pPr marR="0" lvl="0" inden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CN" sz="1000" b="1" dirty="0">
                  <a:solidFill>
                    <a:srgbClr val="000000"/>
                  </a:solidFill>
                </a:rPr>
                <a:t>2</a:t>
              </a:r>
              <a:endParaRPr lang="zh-CN" altLang="zh-CN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34" name="Rectangle 63"/>
            <p:cNvSpPr>
              <a:spLocks noChangeArrowheads="1"/>
            </p:cNvSpPr>
            <p:nvPr/>
          </p:nvSpPr>
          <p:spPr bwMode="auto">
            <a:xfrm>
              <a:off x="3825" y="2741"/>
              <a:ext cx="16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rPr>
                <a:t>-1</a:t>
              </a: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rPr>
                <a:t>4</a:t>
              </a:r>
              <a:endParaRPr kumimoji="0" lang="zh-CN" altLang="zh-CN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35" name="Rectangle 64"/>
            <p:cNvSpPr>
              <a:spLocks noChangeArrowheads="1"/>
            </p:cNvSpPr>
            <p:nvPr/>
          </p:nvSpPr>
          <p:spPr bwMode="auto">
            <a:xfrm>
              <a:off x="3843" y="1977"/>
              <a:ext cx="7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rPr>
                <a:t>-2</a:t>
              </a:r>
              <a:endParaRPr kumimoji="0" lang="zh-CN" altLang="zh-CN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36" name="Rectangle 65"/>
            <p:cNvSpPr>
              <a:spLocks noChangeArrowheads="1"/>
            </p:cNvSpPr>
            <p:nvPr/>
          </p:nvSpPr>
          <p:spPr bwMode="auto">
            <a:xfrm>
              <a:off x="3843" y="2358"/>
              <a:ext cx="7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9pPr>
            </a:lstStyle>
            <a:p>
              <a:r>
                <a:rPr lang="zh-CN" altLang="zh-CN" sz="1000" b="1" dirty="0">
                  <a:solidFill>
                    <a:srgbClr val="000000"/>
                  </a:solidFill>
                </a:rPr>
                <a:t>-</a:t>
              </a:r>
              <a:r>
                <a:rPr lang="en-US" altLang="zh-CN" sz="1000" b="1" dirty="0">
                  <a:solidFill>
                    <a:srgbClr val="000000"/>
                  </a:solidFill>
                </a:rPr>
                <a:t>8</a:t>
              </a:r>
              <a:endParaRPr lang="zh-CN" altLang="zh-CN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37" name="Rectangle 66"/>
            <p:cNvSpPr>
              <a:spLocks noChangeArrowheads="1"/>
            </p:cNvSpPr>
            <p:nvPr/>
          </p:nvSpPr>
          <p:spPr bwMode="auto">
            <a:xfrm>
              <a:off x="3843" y="2095"/>
              <a:ext cx="7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9pPr>
            </a:lstStyle>
            <a:p>
              <a:pPr marR="0" lvl="0" inden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zh-CN" altLang="zh-CN" sz="1000" b="1" dirty="0">
                  <a:solidFill>
                    <a:srgbClr val="000000"/>
                  </a:solidFill>
                </a:rPr>
                <a:t>-4</a:t>
              </a:r>
              <a:endParaRPr lang="zh-CN" altLang="zh-CN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38" name="Rectangle 67"/>
            <p:cNvSpPr>
              <a:spLocks noChangeArrowheads="1"/>
            </p:cNvSpPr>
            <p:nvPr/>
          </p:nvSpPr>
          <p:spPr bwMode="auto">
            <a:xfrm>
              <a:off x="3827" y="2478"/>
              <a:ext cx="20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9pPr>
            </a:lstStyle>
            <a:p>
              <a:r>
                <a:rPr lang="zh-CN" altLang="zh-CN" sz="1000" b="1" dirty="0">
                  <a:solidFill>
                    <a:srgbClr val="000000"/>
                  </a:solidFill>
                </a:rPr>
                <a:t>-</a:t>
              </a:r>
              <a:r>
                <a:rPr lang="en-US" altLang="zh-CN" sz="1000" b="1" dirty="0">
                  <a:solidFill>
                    <a:srgbClr val="000000"/>
                  </a:solidFill>
                </a:rPr>
                <a:t>10</a:t>
              </a:r>
              <a:endParaRPr lang="zh-CN" altLang="zh-CN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39" name="Rectangle 68"/>
            <p:cNvSpPr>
              <a:spLocks noChangeArrowheads="1"/>
            </p:cNvSpPr>
            <p:nvPr/>
          </p:nvSpPr>
          <p:spPr bwMode="auto">
            <a:xfrm>
              <a:off x="3843" y="2217"/>
              <a:ext cx="7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rPr>
                <a:t>-6</a:t>
              </a:r>
              <a:endParaRPr kumimoji="0" lang="zh-CN" altLang="zh-CN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40" name="Rectangle 69"/>
            <p:cNvSpPr>
              <a:spLocks noChangeArrowheads="1"/>
            </p:cNvSpPr>
            <p:nvPr/>
          </p:nvSpPr>
          <p:spPr bwMode="auto">
            <a:xfrm>
              <a:off x="3826" y="2613"/>
              <a:ext cx="16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9pPr>
            </a:lstStyle>
            <a:p>
              <a:r>
                <a:rPr lang="zh-CN" altLang="zh-CN" sz="1000" b="1" dirty="0">
                  <a:solidFill>
                    <a:srgbClr val="000000"/>
                  </a:solidFill>
                </a:rPr>
                <a:t>-</a:t>
              </a:r>
              <a:r>
                <a:rPr lang="en-US" altLang="zh-CN" sz="1000" b="1" dirty="0">
                  <a:solidFill>
                    <a:srgbClr val="000000"/>
                  </a:solidFill>
                </a:rPr>
                <a:t>12</a:t>
              </a:r>
              <a:endParaRPr lang="zh-CN" altLang="zh-CN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41" name="Rectangle 70"/>
            <p:cNvSpPr>
              <a:spLocks noChangeArrowheads="1"/>
            </p:cNvSpPr>
            <p:nvPr/>
          </p:nvSpPr>
          <p:spPr bwMode="auto">
            <a:xfrm>
              <a:off x="4014" y="749"/>
              <a:ext cx="14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2000" b="1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ea typeface="宋体" panose="02010600030101010101" pitchFamily="2" charset="-122"/>
                  <a:cs typeface="宋体" panose="02010600030101010101" pitchFamily="2" charset="-122"/>
                </a:rPr>
                <a:t>y</a:t>
              </a:r>
              <a:endParaRPr kumimoji="0" lang="zh-CN" altLang="zh-CN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42" name="Rectangle 71"/>
            <p:cNvSpPr>
              <a:spLocks noChangeArrowheads="1"/>
            </p:cNvSpPr>
            <p:nvPr/>
          </p:nvSpPr>
          <p:spPr bwMode="auto">
            <a:xfrm>
              <a:off x="5350" y="1887"/>
              <a:ext cx="8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9pPr>
            </a:lstStyle>
            <a:p>
              <a:r>
                <a:rPr lang="zh-CN" altLang="zh-CN" sz="2000" b="1" i="1" dirty="0">
                  <a:solidFill>
                    <a:srgbClr val="000000"/>
                  </a:solidFill>
                  <a:latin typeface="+mn-lt"/>
                </a:rPr>
                <a:t>x</a:t>
              </a:r>
              <a:endParaRPr lang="zh-CN" altLang="zh-CN" sz="2000" b="1" i="1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3" name="Rectangle 73"/>
            <p:cNvSpPr>
              <a:spLocks noChangeArrowheads="1"/>
            </p:cNvSpPr>
            <p:nvPr/>
          </p:nvSpPr>
          <p:spPr bwMode="auto">
            <a:xfrm>
              <a:off x="4748" y="1896"/>
              <a:ext cx="16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9pPr>
            </a:lstStyle>
            <a:p>
              <a:r>
                <a:rPr lang="en-US" altLang="zh-CN" sz="1000" b="1" dirty="0">
                  <a:solidFill>
                    <a:srgbClr val="000000"/>
                  </a:solidFill>
                </a:rPr>
                <a:t>12</a:t>
              </a:r>
              <a:endParaRPr lang="zh-CN" altLang="zh-CN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44" name="Rectangle 74"/>
            <p:cNvSpPr>
              <a:spLocks noChangeArrowheads="1"/>
            </p:cNvSpPr>
            <p:nvPr/>
          </p:nvSpPr>
          <p:spPr bwMode="auto">
            <a:xfrm>
              <a:off x="4352" y="1892"/>
              <a:ext cx="106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9pPr>
            </a:lstStyle>
            <a:p>
              <a:pPr marR="0" lvl="0" inden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zh-CN" altLang="zh-CN" sz="1000" b="1" dirty="0">
                  <a:solidFill>
                    <a:srgbClr val="000000"/>
                  </a:solidFill>
                </a:rPr>
                <a:t>6</a:t>
              </a:r>
              <a:endParaRPr lang="zh-CN" altLang="zh-CN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45" name="Rectangle 75"/>
            <p:cNvSpPr>
              <a:spLocks noChangeArrowheads="1"/>
            </p:cNvSpPr>
            <p:nvPr/>
          </p:nvSpPr>
          <p:spPr bwMode="auto">
            <a:xfrm>
              <a:off x="4621" y="1892"/>
              <a:ext cx="19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zh-CN" sz="1000" b="1" dirty="0">
                  <a:solidFill>
                    <a:srgbClr val="000000"/>
                  </a:solidFill>
                </a:rPr>
                <a:t>10</a:t>
              </a:r>
              <a:endParaRPr kumimoji="0" lang="zh-CN" altLang="zh-CN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46" name="Rectangle 76"/>
            <p:cNvSpPr>
              <a:spLocks noChangeArrowheads="1"/>
            </p:cNvSpPr>
            <p:nvPr/>
          </p:nvSpPr>
          <p:spPr bwMode="auto">
            <a:xfrm>
              <a:off x="4205" y="1888"/>
              <a:ext cx="126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rPr>
                <a:t>4</a:t>
              </a:r>
              <a:endParaRPr kumimoji="0" lang="zh-CN" altLang="zh-CN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47" name="Rectangle 77"/>
            <p:cNvSpPr>
              <a:spLocks noChangeArrowheads="1"/>
            </p:cNvSpPr>
            <p:nvPr/>
          </p:nvSpPr>
          <p:spPr bwMode="auto">
            <a:xfrm>
              <a:off x="4498" y="1892"/>
              <a:ext cx="12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zh-CN" sz="1000" b="1" dirty="0">
                  <a:solidFill>
                    <a:srgbClr val="000000"/>
                  </a:solidFill>
                </a:rPr>
                <a:t>8</a:t>
              </a:r>
              <a:endParaRPr kumimoji="0" lang="zh-CN" altLang="zh-CN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48" name="Rectangle 78"/>
            <p:cNvSpPr>
              <a:spLocks noChangeArrowheads="1"/>
            </p:cNvSpPr>
            <p:nvPr/>
          </p:nvSpPr>
          <p:spPr bwMode="auto">
            <a:xfrm>
              <a:off x="4085" y="1892"/>
              <a:ext cx="96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rPr>
                <a:t>2</a:t>
              </a:r>
              <a:endParaRPr kumimoji="0" lang="zh-CN" altLang="zh-CN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49" name="Rectangle 81"/>
            <p:cNvSpPr>
              <a:spLocks noChangeArrowheads="1"/>
            </p:cNvSpPr>
            <p:nvPr/>
          </p:nvSpPr>
          <p:spPr bwMode="auto">
            <a:xfrm>
              <a:off x="3789" y="1897"/>
              <a:ext cx="7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rPr>
                <a:t>-2</a:t>
              </a:r>
              <a:endParaRPr kumimoji="0" lang="zh-CN" altLang="zh-CN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cxnSp>
        <p:nvCxnSpPr>
          <p:cNvPr id="50" name="直接箭头连接符 49"/>
          <p:cNvCxnSpPr/>
          <p:nvPr/>
        </p:nvCxnSpPr>
        <p:spPr>
          <a:xfrm>
            <a:off x="6383968" y="4481353"/>
            <a:ext cx="4727724" cy="809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9500023" y="4484059"/>
            <a:ext cx="1368773" cy="8808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>
            <a:off x="8836271" y="3283740"/>
            <a:ext cx="672883" cy="122457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>
            <a:off x="8836271" y="3282300"/>
            <a:ext cx="1336415" cy="144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 flipV="1">
            <a:off x="9043040" y="4478334"/>
            <a:ext cx="456983" cy="3019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Line 8"/>
          <p:cNvSpPr>
            <a:spLocks noChangeShapeType="1"/>
          </p:cNvSpPr>
          <p:nvPr/>
        </p:nvSpPr>
        <p:spPr bwMode="auto">
          <a:xfrm>
            <a:off x="9264356" y="3098797"/>
            <a:ext cx="0" cy="2790823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56" name="直接箭头连接符 55"/>
          <p:cNvCxnSpPr/>
          <p:nvPr/>
        </p:nvCxnSpPr>
        <p:spPr>
          <a:xfrm flipV="1">
            <a:off x="8821724" y="2846212"/>
            <a:ext cx="0" cy="317023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72"/>
          <p:cNvSpPr>
            <a:spLocks noChangeArrowheads="1"/>
          </p:cNvSpPr>
          <p:nvPr/>
        </p:nvSpPr>
        <p:spPr bwMode="auto">
          <a:xfrm>
            <a:off x="10291718" y="4502195"/>
            <a:ext cx="21596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1000" b="1" dirty="0">
                <a:solidFill>
                  <a:srgbClr val="000000"/>
                </a:solidFill>
              </a:rPr>
              <a:t>14</a:t>
            </a:r>
            <a:endParaRPr lang="zh-CN" altLang="zh-CN" sz="1000" b="1" dirty="0">
              <a:solidFill>
                <a:srgbClr val="000000"/>
              </a:solidFill>
            </a:endParaRPr>
          </a:p>
        </p:txBody>
      </p:sp>
      <p:sp>
        <p:nvSpPr>
          <p:cNvPr id="58" name="Rectangle 72"/>
          <p:cNvSpPr>
            <a:spLocks noChangeArrowheads="1"/>
          </p:cNvSpPr>
          <p:nvPr/>
        </p:nvSpPr>
        <p:spPr bwMode="auto">
          <a:xfrm>
            <a:off x="10513937" y="4510084"/>
            <a:ext cx="21602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1000" b="1" dirty="0">
                <a:solidFill>
                  <a:srgbClr val="000000"/>
                </a:solidFill>
              </a:rPr>
              <a:t>16</a:t>
            </a:r>
            <a:endParaRPr lang="zh-CN" altLang="zh-CN" sz="1000" b="1" dirty="0">
              <a:solidFill>
                <a:srgbClr val="000000"/>
              </a:solidFill>
            </a:endParaRPr>
          </a:p>
        </p:txBody>
      </p:sp>
      <p:sp>
        <p:nvSpPr>
          <p:cNvPr id="59" name="Rectangle 72"/>
          <p:cNvSpPr>
            <a:spLocks noChangeArrowheads="1"/>
          </p:cNvSpPr>
          <p:nvPr/>
        </p:nvSpPr>
        <p:spPr bwMode="auto">
          <a:xfrm>
            <a:off x="10740950" y="4502347"/>
            <a:ext cx="21602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1000" b="1" dirty="0">
                <a:solidFill>
                  <a:srgbClr val="000000"/>
                </a:solidFill>
              </a:rPr>
              <a:t>18</a:t>
            </a:r>
            <a:endParaRPr lang="zh-CN" altLang="zh-CN" sz="1000" b="1" dirty="0">
              <a:solidFill>
                <a:srgbClr val="000000"/>
              </a:solidFill>
            </a:endParaRPr>
          </a:p>
        </p:txBody>
      </p:sp>
      <p:cxnSp>
        <p:nvCxnSpPr>
          <p:cNvPr id="60" name="直接连接符 59"/>
          <p:cNvCxnSpPr/>
          <p:nvPr/>
        </p:nvCxnSpPr>
        <p:spPr>
          <a:xfrm>
            <a:off x="8821724" y="4076697"/>
            <a:ext cx="442632" cy="1587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>
            <a:off x="8818549" y="4076697"/>
            <a:ext cx="224491" cy="397778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9264356" y="4076697"/>
            <a:ext cx="227293" cy="396873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矩形 62"/>
          <p:cNvSpPr/>
          <p:nvPr/>
        </p:nvSpPr>
        <p:spPr>
          <a:xfrm>
            <a:off x="8701074" y="3792402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8960521" y="4169843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endParaRPr lang="zh-CN" altLang="en-US" dirty="0">
              <a:solidFill>
                <a:srgbClr val="0000FF"/>
              </a:solidFill>
            </a:endParaRPr>
          </a:p>
        </p:txBody>
      </p:sp>
      <p:cxnSp>
        <p:nvCxnSpPr>
          <p:cNvPr id="65" name="直接连接符 64"/>
          <p:cNvCxnSpPr/>
          <p:nvPr/>
        </p:nvCxnSpPr>
        <p:spPr>
          <a:xfrm>
            <a:off x="10172686" y="3283740"/>
            <a:ext cx="696110" cy="1212057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矩形 65"/>
          <p:cNvSpPr/>
          <p:nvPr/>
        </p:nvSpPr>
        <p:spPr>
          <a:xfrm>
            <a:off x="8628182" y="2960168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10202457" y="3042203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9440849" y="4186678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9175798" y="3785152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10815208" y="4124876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71" name="Line 10"/>
          <p:cNvSpPr>
            <a:spLocks noChangeShapeType="1"/>
          </p:cNvSpPr>
          <p:nvPr/>
        </p:nvSpPr>
        <p:spPr bwMode="auto">
          <a:xfrm>
            <a:off x="8343887" y="3068635"/>
            <a:ext cx="0" cy="2790824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2" name="Line 9"/>
          <p:cNvSpPr>
            <a:spLocks noChangeShapeType="1"/>
          </p:cNvSpPr>
          <p:nvPr/>
        </p:nvSpPr>
        <p:spPr bwMode="auto">
          <a:xfrm>
            <a:off x="8102467" y="3089272"/>
            <a:ext cx="0" cy="2790824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3" name="Line 6"/>
          <p:cNvSpPr>
            <a:spLocks noChangeShapeType="1"/>
          </p:cNvSpPr>
          <p:nvPr/>
        </p:nvSpPr>
        <p:spPr bwMode="auto">
          <a:xfrm>
            <a:off x="7872182" y="3082920"/>
            <a:ext cx="0" cy="2790824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4" name="Line 32"/>
          <p:cNvSpPr>
            <a:spLocks noChangeShapeType="1"/>
          </p:cNvSpPr>
          <p:nvPr/>
        </p:nvSpPr>
        <p:spPr bwMode="auto">
          <a:xfrm flipV="1">
            <a:off x="6713977" y="3082922"/>
            <a:ext cx="1250497" cy="11112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5" name="Line 33"/>
          <p:cNvSpPr>
            <a:spLocks noChangeShapeType="1"/>
          </p:cNvSpPr>
          <p:nvPr/>
        </p:nvSpPr>
        <p:spPr bwMode="auto">
          <a:xfrm flipV="1">
            <a:off x="6708005" y="3282946"/>
            <a:ext cx="1256470" cy="793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6" name="Line 34"/>
          <p:cNvSpPr>
            <a:spLocks noChangeShapeType="1"/>
          </p:cNvSpPr>
          <p:nvPr/>
        </p:nvSpPr>
        <p:spPr bwMode="auto">
          <a:xfrm flipV="1">
            <a:off x="6708004" y="3482972"/>
            <a:ext cx="124853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7" name="Line 35"/>
          <p:cNvSpPr>
            <a:spLocks noChangeShapeType="1"/>
          </p:cNvSpPr>
          <p:nvPr/>
        </p:nvSpPr>
        <p:spPr bwMode="auto">
          <a:xfrm>
            <a:off x="6713977" y="3686172"/>
            <a:ext cx="1206047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8" name="Line 36"/>
          <p:cNvSpPr>
            <a:spLocks noChangeShapeType="1"/>
          </p:cNvSpPr>
          <p:nvPr/>
        </p:nvSpPr>
        <p:spPr bwMode="auto">
          <a:xfrm>
            <a:off x="6713977" y="3884609"/>
            <a:ext cx="1250497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9" name="Line 37"/>
          <p:cNvSpPr>
            <a:spLocks noChangeShapeType="1"/>
          </p:cNvSpPr>
          <p:nvPr/>
        </p:nvSpPr>
        <p:spPr bwMode="auto">
          <a:xfrm>
            <a:off x="6713977" y="4076697"/>
            <a:ext cx="1182235" cy="1587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0" name="Line 38"/>
          <p:cNvSpPr>
            <a:spLocks noChangeShapeType="1"/>
          </p:cNvSpPr>
          <p:nvPr/>
        </p:nvSpPr>
        <p:spPr bwMode="auto">
          <a:xfrm flipV="1">
            <a:off x="6713977" y="4276721"/>
            <a:ext cx="1198110" cy="1587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1" name="Line 40"/>
          <p:cNvSpPr>
            <a:spLocks noChangeShapeType="1"/>
          </p:cNvSpPr>
          <p:nvPr/>
        </p:nvSpPr>
        <p:spPr bwMode="auto">
          <a:xfrm>
            <a:off x="6713977" y="4678359"/>
            <a:ext cx="119811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2" name="Line 41"/>
          <p:cNvSpPr>
            <a:spLocks noChangeShapeType="1"/>
          </p:cNvSpPr>
          <p:nvPr/>
        </p:nvSpPr>
        <p:spPr bwMode="auto">
          <a:xfrm>
            <a:off x="6713977" y="4878384"/>
            <a:ext cx="119811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3" name="Line 42"/>
          <p:cNvSpPr>
            <a:spLocks noChangeShapeType="1"/>
          </p:cNvSpPr>
          <p:nvPr/>
        </p:nvSpPr>
        <p:spPr bwMode="auto">
          <a:xfrm>
            <a:off x="6713977" y="5073646"/>
            <a:ext cx="119811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4" name="Line 43"/>
          <p:cNvSpPr>
            <a:spLocks noChangeShapeType="1"/>
          </p:cNvSpPr>
          <p:nvPr/>
        </p:nvSpPr>
        <p:spPr bwMode="auto">
          <a:xfrm>
            <a:off x="6713977" y="5273671"/>
            <a:ext cx="119811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5" name="Line 44"/>
          <p:cNvSpPr>
            <a:spLocks noChangeShapeType="1"/>
          </p:cNvSpPr>
          <p:nvPr/>
        </p:nvSpPr>
        <p:spPr bwMode="auto">
          <a:xfrm>
            <a:off x="6713977" y="5473696"/>
            <a:ext cx="119811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6" name="Line 45"/>
          <p:cNvSpPr>
            <a:spLocks noChangeShapeType="1"/>
          </p:cNvSpPr>
          <p:nvPr/>
        </p:nvSpPr>
        <p:spPr bwMode="auto">
          <a:xfrm flipV="1">
            <a:off x="6713977" y="5673721"/>
            <a:ext cx="119811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7" name="Line 46"/>
          <p:cNvSpPr>
            <a:spLocks noChangeShapeType="1"/>
          </p:cNvSpPr>
          <p:nvPr/>
        </p:nvSpPr>
        <p:spPr bwMode="auto">
          <a:xfrm>
            <a:off x="6708004" y="5866602"/>
            <a:ext cx="1204083" cy="7144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8" name="Line 8"/>
          <p:cNvSpPr>
            <a:spLocks noChangeShapeType="1"/>
          </p:cNvSpPr>
          <p:nvPr/>
        </p:nvSpPr>
        <p:spPr bwMode="auto">
          <a:xfrm>
            <a:off x="6713977" y="3114671"/>
            <a:ext cx="0" cy="2759073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9" name="Line 8"/>
          <p:cNvSpPr>
            <a:spLocks noChangeShapeType="1"/>
          </p:cNvSpPr>
          <p:nvPr/>
        </p:nvSpPr>
        <p:spPr bwMode="auto">
          <a:xfrm>
            <a:off x="6945017" y="3093051"/>
            <a:ext cx="0" cy="2790823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0" name="Line 8"/>
          <p:cNvSpPr>
            <a:spLocks noChangeShapeType="1"/>
          </p:cNvSpPr>
          <p:nvPr/>
        </p:nvSpPr>
        <p:spPr bwMode="auto">
          <a:xfrm>
            <a:off x="7189371" y="3094034"/>
            <a:ext cx="0" cy="2790823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1" name="Line 8"/>
          <p:cNvSpPr>
            <a:spLocks noChangeShapeType="1"/>
          </p:cNvSpPr>
          <p:nvPr/>
        </p:nvSpPr>
        <p:spPr bwMode="auto">
          <a:xfrm>
            <a:off x="7415889" y="3082920"/>
            <a:ext cx="0" cy="2790823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2" name="Line 47"/>
          <p:cNvSpPr>
            <a:spLocks noChangeShapeType="1"/>
          </p:cNvSpPr>
          <p:nvPr/>
        </p:nvSpPr>
        <p:spPr bwMode="auto">
          <a:xfrm>
            <a:off x="7656158" y="3082922"/>
            <a:ext cx="0" cy="2790824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3" name="Rectangle 83"/>
          <p:cNvSpPr>
            <a:spLocks noChangeArrowheads="1"/>
          </p:cNvSpPr>
          <p:nvPr/>
        </p:nvSpPr>
        <p:spPr bwMode="auto">
          <a:xfrm>
            <a:off x="8256176" y="4510084"/>
            <a:ext cx="188913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zh-CN" sz="1000" b="1" dirty="0">
                <a:solidFill>
                  <a:srgbClr val="000000"/>
                </a:solidFill>
              </a:rPr>
              <a:t>-4</a:t>
            </a:r>
            <a:endParaRPr lang="zh-CN" altLang="zh-CN" sz="1000" b="1" dirty="0">
              <a:solidFill>
                <a:srgbClr val="000000"/>
              </a:solidFill>
            </a:endParaRPr>
          </a:p>
        </p:txBody>
      </p:sp>
      <p:sp>
        <p:nvSpPr>
          <p:cNvPr id="94" name="Rectangle 85"/>
          <p:cNvSpPr>
            <a:spLocks noChangeArrowheads="1"/>
          </p:cNvSpPr>
          <p:nvPr/>
        </p:nvSpPr>
        <p:spPr bwMode="auto">
          <a:xfrm>
            <a:off x="8040152" y="4511672"/>
            <a:ext cx="2159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R="0" lvl="0" indent="0">
              <a:lnSpc>
                <a:spcPct val="100000"/>
              </a:lnSpc>
              <a:buClrTx/>
              <a:buSzTx/>
              <a:buFontTx/>
              <a:buNone/>
            </a:pPr>
            <a:r>
              <a:rPr lang="zh-CN" altLang="zh-CN" sz="1000" b="1" dirty="0">
                <a:solidFill>
                  <a:srgbClr val="000000"/>
                </a:solidFill>
              </a:rPr>
              <a:t>-6</a:t>
            </a:r>
            <a:endParaRPr lang="zh-CN" altLang="zh-CN" sz="1000" b="1" dirty="0">
              <a:solidFill>
                <a:srgbClr val="000000"/>
              </a:solidFill>
            </a:endParaRPr>
          </a:p>
        </p:txBody>
      </p:sp>
      <p:sp>
        <p:nvSpPr>
          <p:cNvPr id="95" name="Rectangle 72"/>
          <p:cNvSpPr>
            <a:spLocks noChangeArrowheads="1"/>
          </p:cNvSpPr>
          <p:nvPr/>
        </p:nvSpPr>
        <p:spPr bwMode="auto">
          <a:xfrm>
            <a:off x="7824128" y="4510183"/>
            <a:ext cx="21602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zh-CN" sz="1000" b="1" dirty="0">
                <a:solidFill>
                  <a:srgbClr val="000000"/>
                </a:solidFill>
              </a:rPr>
              <a:t>-</a:t>
            </a:r>
            <a:r>
              <a:rPr lang="en-US" altLang="zh-CN" sz="1000" b="1" dirty="0">
                <a:solidFill>
                  <a:srgbClr val="000000"/>
                </a:solidFill>
              </a:rPr>
              <a:t>8</a:t>
            </a:r>
            <a:endParaRPr lang="zh-CN" altLang="zh-CN" sz="1000" b="1" dirty="0">
              <a:solidFill>
                <a:srgbClr val="000000"/>
              </a:solidFill>
            </a:endParaRPr>
          </a:p>
        </p:txBody>
      </p:sp>
      <p:sp>
        <p:nvSpPr>
          <p:cNvPr id="96" name="Rectangle 72"/>
          <p:cNvSpPr>
            <a:spLocks noChangeArrowheads="1"/>
          </p:cNvSpPr>
          <p:nvPr/>
        </p:nvSpPr>
        <p:spPr bwMode="auto">
          <a:xfrm>
            <a:off x="7536096" y="4510084"/>
            <a:ext cx="21602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zh-CN" sz="1000" b="1" dirty="0">
                <a:solidFill>
                  <a:srgbClr val="000000"/>
                </a:solidFill>
              </a:rPr>
              <a:t>-</a:t>
            </a:r>
            <a:r>
              <a:rPr lang="en-US" altLang="zh-CN" sz="1000" b="1" dirty="0">
                <a:solidFill>
                  <a:srgbClr val="000000"/>
                </a:solidFill>
              </a:rPr>
              <a:t>10</a:t>
            </a:r>
            <a:endParaRPr lang="zh-CN" altLang="zh-CN" sz="1000" b="1" dirty="0">
              <a:solidFill>
                <a:srgbClr val="000000"/>
              </a:solidFill>
            </a:endParaRPr>
          </a:p>
        </p:txBody>
      </p:sp>
      <p:sp>
        <p:nvSpPr>
          <p:cNvPr id="97" name="Rectangle 72"/>
          <p:cNvSpPr>
            <a:spLocks noChangeArrowheads="1"/>
          </p:cNvSpPr>
          <p:nvPr/>
        </p:nvSpPr>
        <p:spPr bwMode="auto">
          <a:xfrm>
            <a:off x="7248064" y="4508596"/>
            <a:ext cx="21602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zh-CN" sz="1000" b="1" dirty="0">
                <a:solidFill>
                  <a:srgbClr val="000000"/>
                </a:solidFill>
              </a:rPr>
              <a:t>-</a:t>
            </a:r>
            <a:r>
              <a:rPr lang="en-US" altLang="zh-CN" sz="1000" b="1" dirty="0">
                <a:solidFill>
                  <a:srgbClr val="000000"/>
                </a:solidFill>
              </a:rPr>
              <a:t>12</a:t>
            </a:r>
            <a:endParaRPr lang="zh-CN" altLang="zh-CN" sz="1000" b="1" dirty="0">
              <a:solidFill>
                <a:srgbClr val="000000"/>
              </a:solidFill>
            </a:endParaRPr>
          </a:p>
        </p:txBody>
      </p:sp>
      <p:sp>
        <p:nvSpPr>
          <p:cNvPr id="98" name="Rectangle 72"/>
          <p:cNvSpPr>
            <a:spLocks noChangeArrowheads="1"/>
          </p:cNvSpPr>
          <p:nvPr/>
        </p:nvSpPr>
        <p:spPr bwMode="auto">
          <a:xfrm>
            <a:off x="7032040" y="4518772"/>
            <a:ext cx="21602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zh-CN" sz="1000" b="1" dirty="0">
                <a:solidFill>
                  <a:srgbClr val="000000"/>
                </a:solidFill>
              </a:rPr>
              <a:t>-</a:t>
            </a:r>
            <a:r>
              <a:rPr lang="en-US" altLang="zh-CN" sz="1000" b="1" dirty="0">
                <a:solidFill>
                  <a:srgbClr val="000000"/>
                </a:solidFill>
              </a:rPr>
              <a:t>14</a:t>
            </a:r>
            <a:endParaRPr lang="zh-CN" altLang="zh-CN" sz="1000" b="1" dirty="0">
              <a:solidFill>
                <a:srgbClr val="000000"/>
              </a:solidFill>
            </a:endParaRPr>
          </a:p>
        </p:txBody>
      </p:sp>
      <p:sp>
        <p:nvSpPr>
          <p:cNvPr id="99" name="Rectangle 72"/>
          <p:cNvSpPr>
            <a:spLocks noChangeArrowheads="1"/>
          </p:cNvSpPr>
          <p:nvPr/>
        </p:nvSpPr>
        <p:spPr bwMode="auto">
          <a:xfrm>
            <a:off x="6816016" y="4522890"/>
            <a:ext cx="21602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zh-CN" sz="1000" b="1" dirty="0">
                <a:solidFill>
                  <a:srgbClr val="000000"/>
                </a:solidFill>
              </a:rPr>
              <a:t>-</a:t>
            </a:r>
            <a:r>
              <a:rPr lang="en-US" altLang="zh-CN" sz="1000" b="1" dirty="0">
                <a:solidFill>
                  <a:srgbClr val="000000"/>
                </a:solidFill>
              </a:rPr>
              <a:t>16</a:t>
            </a:r>
            <a:endParaRPr lang="zh-CN" altLang="zh-CN" sz="1000" b="1" dirty="0">
              <a:solidFill>
                <a:srgbClr val="000000"/>
              </a:solidFill>
            </a:endParaRPr>
          </a:p>
        </p:txBody>
      </p:sp>
      <p:sp>
        <p:nvSpPr>
          <p:cNvPr id="100" name="Rectangle 72"/>
          <p:cNvSpPr>
            <a:spLocks noChangeArrowheads="1"/>
          </p:cNvSpPr>
          <p:nvPr/>
        </p:nvSpPr>
        <p:spPr bwMode="auto">
          <a:xfrm>
            <a:off x="6599992" y="4518772"/>
            <a:ext cx="21602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zh-CN" sz="1000" b="1" dirty="0">
                <a:solidFill>
                  <a:srgbClr val="000000"/>
                </a:solidFill>
              </a:rPr>
              <a:t>-</a:t>
            </a:r>
            <a:r>
              <a:rPr lang="en-US" altLang="zh-CN" sz="1000" b="1" dirty="0">
                <a:solidFill>
                  <a:srgbClr val="000000"/>
                </a:solidFill>
              </a:rPr>
              <a:t>18</a:t>
            </a:r>
            <a:endParaRPr lang="zh-CN" altLang="zh-CN" sz="1000" b="1" dirty="0">
              <a:solidFill>
                <a:srgbClr val="000000"/>
              </a:solidFill>
            </a:endParaRPr>
          </a:p>
        </p:txBody>
      </p:sp>
      <p:cxnSp>
        <p:nvCxnSpPr>
          <p:cNvPr id="101" name="直接连接符 100"/>
          <p:cNvCxnSpPr/>
          <p:nvPr/>
        </p:nvCxnSpPr>
        <p:spPr>
          <a:xfrm>
            <a:off x="6713977" y="4481961"/>
            <a:ext cx="701912" cy="119176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7415889" y="5673721"/>
            <a:ext cx="1405835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接连接符 102"/>
          <p:cNvCxnSpPr/>
          <p:nvPr/>
        </p:nvCxnSpPr>
        <p:spPr>
          <a:xfrm>
            <a:off x="6708004" y="4474476"/>
            <a:ext cx="1394463" cy="7485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接连接符 103"/>
          <p:cNvCxnSpPr/>
          <p:nvPr/>
        </p:nvCxnSpPr>
        <p:spPr>
          <a:xfrm>
            <a:off x="8118806" y="4489445"/>
            <a:ext cx="702918" cy="1184276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矩形 104"/>
          <p:cNvSpPr/>
          <p:nvPr/>
        </p:nvSpPr>
        <p:spPr>
          <a:xfrm>
            <a:off x="8803612" y="5510764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G′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106" name="矩形 105"/>
          <p:cNvSpPr/>
          <p:nvPr/>
        </p:nvSpPr>
        <p:spPr>
          <a:xfrm>
            <a:off x="7912087" y="4205072"/>
            <a:ext cx="404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C′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107" name="矩形 106"/>
          <p:cNvSpPr/>
          <p:nvPr/>
        </p:nvSpPr>
        <p:spPr>
          <a:xfrm>
            <a:off x="6505866" y="4190350"/>
            <a:ext cx="404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E′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108" name="矩形 107"/>
          <p:cNvSpPr/>
          <p:nvPr/>
        </p:nvSpPr>
        <p:spPr>
          <a:xfrm>
            <a:off x="7175896" y="5582516"/>
            <a:ext cx="404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F′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983432" y="925476"/>
            <a:ext cx="9205985" cy="1949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如图，例题中平行四边形</a:t>
            </a:r>
            <a:r>
              <a:rPr lang="en-US" altLang="zh-C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ABCD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的顶点坐标分别为</a:t>
            </a:r>
            <a:r>
              <a:rPr lang="en-US" altLang="zh-C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0)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(6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0)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4).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写出平行四边形</a:t>
            </a:r>
            <a:r>
              <a:rPr lang="en-US" altLang="zh-C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GCEF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的各个顶点坐标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矩形 109"/>
          <p:cNvSpPr/>
          <p:nvPr/>
        </p:nvSpPr>
        <p:spPr>
          <a:xfrm>
            <a:off x="8599614" y="4402121"/>
            <a:ext cx="3241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</a:t>
            </a:r>
            <a:endParaRPr lang="zh-CN" altLang="en-US" sz="1400" i="1" dirty="0"/>
          </a:p>
        </p:txBody>
      </p:sp>
      <p:sp>
        <p:nvSpPr>
          <p:cNvPr id="112" name="TextBox 111"/>
          <p:cNvSpPr txBox="1"/>
          <p:nvPr/>
        </p:nvSpPr>
        <p:spPr>
          <a:xfrm>
            <a:off x="1271465" y="3421967"/>
            <a:ext cx="4824536" cy="1303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12)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(6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0)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(18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0)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(12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12).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7537451" y="1900214"/>
            <a:ext cx="3689350" cy="3328986"/>
            <a:chOff x="3107" y="749"/>
            <a:chExt cx="2324" cy="2097"/>
          </a:xfrm>
        </p:grpSpPr>
        <p:sp>
          <p:nvSpPr>
            <p:cNvPr id="3" name="Line 20"/>
            <p:cNvSpPr>
              <a:spLocks noChangeShapeType="1"/>
            </p:cNvSpPr>
            <p:nvPr/>
          </p:nvSpPr>
          <p:spPr bwMode="auto">
            <a:xfrm>
              <a:off x="3389" y="1124"/>
              <a:ext cx="18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3107" y="849"/>
              <a:ext cx="2324" cy="1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Line 5"/>
            <p:cNvSpPr>
              <a:spLocks noChangeShapeType="1"/>
            </p:cNvSpPr>
            <p:nvPr/>
          </p:nvSpPr>
          <p:spPr bwMode="auto">
            <a:xfrm>
              <a:off x="3389" y="998"/>
              <a:ext cx="18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Line 7"/>
            <p:cNvSpPr>
              <a:spLocks noChangeShapeType="1"/>
            </p:cNvSpPr>
            <p:nvPr/>
          </p:nvSpPr>
          <p:spPr bwMode="auto">
            <a:xfrm>
              <a:off x="3389" y="2756"/>
              <a:ext cx="18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auto">
            <a:xfrm>
              <a:off x="5239" y="998"/>
              <a:ext cx="0" cy="17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Line 11"/>
            <p:cNvSpPr>
              <a:spLocks noChangeShapeType="1"/>
            </p:cNvSpPr>
            <p:nvPr/>
          </p:nvSpPr>
          <p:spPr bwMode="auto">
            <a:xfrm>
              <a:off x="3815" y="998"/>
              <a:ext cx="0" cy="17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Line 13"/>
            <p:cNvSpPr>
              <a:spLocks noChangeShapeType="1"/>
            </p:cNvSpPr>
            <p:nvPr/>
          </p:nvSpPr>
          <p:spPr bwMode="auto">
            <a:xfrm>
              <a:off x="4101" y="998"/>
              <a:ext cx="0" cy="17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Line 14"/>
            <p:cNvSpPr>
              <a:spLocks noChangeShapeType="1"/>
            </p:cNvSpPr>
            <p:nvPr/>
          </p:nvSpPr>
          <p:spPr bwMode="auto">
            <a:xfrm>
              <a:off x="4384" y="998"/>
              <a:ext cx="0" cy="17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Line 15"/>
            <p:cNvSpPr>
              <a:spLocks noChangeShapeType="1"/>
            </p:cNvSpPr>
            <p:nvPr/>
          </p:nvSpPr>
          <p:spPr bwMode="auto">
            <a:xfrm>
              <a:off x="4527" y="998"/>
              <a:ext cx="0" cy="17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Line 16"/>
            <p:cNvSpPr>
              <a:spLocks noChangeShapeType="1"/>
            </p:cNvSpPr>
            <p:nvPr/>
          </p:nvSpPr>
          <p:spPr bwMode="auto">
            <a:xfrm>
              <a:off x="4670" y="998"/>
              <a:ext cx="0" cy="17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Line 17"/>
            <p:cNvSpPr>
              <a:spLocks noChangeShapeType="1"/>
            </p:cNvSpPr>
            <p:nvPr/>
          </p:nvSpPr>
          <p:spPr bwMode="auto">
            <a:xfrm>
              <a:off x="4813" y="998"/>
              <a:ext cx="0" cy="17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Line 18"/>
            <p:cNvSpPr>
              <a:spLocks noChangeShapeType="1"/>
            </p:cNvSpPr>
            <p:nvPr/>
          </p:nvSpPr>
          <p:spPr bwMode="auto">
            <a:xfrm>
              <a:off x="4956" y="998"/>
              <a:ext cx="0" cy="17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Line 19"/>
            <p:cNvSpPr>
              <a:spLocks noChangeShapeType="1"/>
            </p:cNvSpPr>
            <p:nvPr/>
          </p:nvSpPr>
          <p:spPr bwMode="auto">
            <a:xfrm>
              <a:off x="5096" y="998"/>
              <a:ext cx="0" cy="17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Line 21"/>
            <p:cNvSpPr>
              <a:spLocks noChangeShapeType="1"/>
            </p:cNvSpPr>
            <p:nvPr/>
          </p:nvSpPr>
          <p:spPr bwMode="auto">
            <a:xfrm>
              <a:off x="3389" y="1250"/>
              <a:ext cx="18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Line 22"/>
            <p:cNvSpPr>
              <a:spLocks noChangeShapeType="1"/>
            </p:cNvSpPr>
            <p:nvPr/>
          </p:nvSpPr>
          <p:spPr bwMode="auto">
            <a:xfrm>
              <a:off x="3389" y="1376"/>
              <a:ext cx="18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Line 23"/>
            <p:cNvSpPr>
              <a:spLocks noChangeShapeType="1"/>
            </p:cNvSpPr>
            <p:nvPr/>
          </p:nvSpPr>
          <p:spPr bwMode="auto">
            <a:xfrm>
              <a:off x="3389" y="1503"/>
              <a:ext cx="18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Line 24"/>
            <p:cNvSpPr>
              <a:spLocks noChangeShapeType="1"/>
            </p:cNvSpPr>
            <p:nvPr/>
          </p:nvSpPr>
          <p:spPr bwMode="auto">
            <a:xfrm>
              <a:off x="3389" y="1625"/>
              <a:ext cx="18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Line 25"/>
            <p:cNvSpPr>
              <a:spLocks noChangeShapeType="1"/>
            </p:cNvSpPr>
            <p:nvPr/>
          </p:nvSpPr>
          <p:spPr bwMode="auto">
            <a:xfrm>
              <a:off x="3389" y="1751"/>
              <a:ext cx="18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Line 26"/>
            <p:cNvSpPr>
              <a:spLocks noChangeShapeType="1"/>
            </p:cNvSpPr>
            <p:nvPr/>
          </p:nvSpPr>
          <p:spPr bwMode="auto">
            <a:xfrm>
              <a:off x="3389" y="2003"/>
              <a:ext cx="18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Line 27"/>
            <p:cNvSpPr>
              <a:spLocks noChangeShapeType="1"/>
            </p:cNvSpPr>
            <p:nvPr/>
          </p:nvSpPr>
          <p:spPr bwMode="auto">
            <a:xfrm>
              <a:off x="3389" y="2129"/>
              <a:ext cx="18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Line 28"/>
            <p:cNvSpPr>
              <a:spLocks noChangeShapeType="1"/>
            </p:cNvSpPr>
            <p:nvPr/>
          </p:nvSpPr>
          <p:spPr bwMode="auto">
            <a:xfrm>
              <a:off x="3389" y="2252"/>
              <a:ext cx="18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Line 29"/>
            <p:cNvSpPr>
              <a:spLocks noChangeShapeType="1"/>
            </p:cNvSpPr>
            <p:nvPr/>
          </p:nvSpPr>
          <p:spPr bwMode="auto">
            <a:xfrm>
              <a:off x="3389" y="2378"/>
              <a:ext cx="18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Line 30"/>
            <p:cNvSpPr>
              <a:spLocks noChangeShapeType="1"/>
            </p:cNvSpPr>
            <p:nvPr/>
          </p:nvSpPr>
          <p:spPr bwMode="auto">
            <a:xfrm>
              <a:off x="3389" y="2504"/>
              <a:ext cx="18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Line 31"/>
            <p:cNvSpPr>
              <a:spLocks noChangeShapeType="1"/>
            </p:cNvSpPr>
            <p:nvPr/>
          </p:nvSpPr>
          <p:spPr bwMode="auto">
            <a:xfrm>
              <a:off x="3389" y="2630"/>
              <a:ext cx="18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Rectangle 56"/>
            <p:cNvSpPr>
              <a:spLocks noChangeArrowheads="1"/>
            </p:cNvSpPr>
            <p:nvPr/>
          </p:nvSpPr>
          <p:spPr bwMode="auto">
            <a:xfrm>
              <a:off x="3833" y="940"/>
              <a:ext cx="95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zh-CN" sz="1000" b="1" dirty="0">
                  <a:solidFill>
                    <a:srgbClr val="000000"/>
                  </a:solidFill>
                </a:rPr>
                <a:t>14</a:t>
              </a:r>
              <a:endParaRPr kumimoji="0" lang="zh-CN" altLang="zh-CN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28" name="Rectangle 57"/>
            <p:cNvSpPr>
              <a:spLocks noChangeArrowheads="1"/>
            </p:cNvSpPr>
            <p:nvPr/>
          </p:nvSpPr>
          <p:spPr bwMode="auto">
            <a:xfrm>
              <a:off x="3833" y="1076"/>
              <a:ext cx="8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9pPr>
            </a:lstStyle>
            <a:p>
              <a:r>
                <a:rPr lang="en-US" altLang="zh-CN" sz="1000" b="1" dirty="0">
                  <a:solidFill>
                    <a:srgbClr val="000000"/>
                  </a:solidFill>
                </a:rPr>
                <a:t>12</a:t>
              </a:r>
              <a:endParaRPr lang="zh-CN" altLang="zh-CN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29" name="Rectangle 58"/>
            <p:cNvSpPr>
              <a:spLocks noChangeArrowheads="1"/>
            </p:cNvSpPr>
            <p:nvPr/>
          </p:nvSpPr>
          <p:spPr bwMode="auto">
            <a:xfrm>
              <a:off x="3833" y="1205"/>
              <a:ext cx="8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9pPr>
            </a:lstStyle>
            <a:p>
              <a:pPr marR="0" lvl="0" inden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CN" sz="1000" b="1" dirty="0">
                  <a:solidFill>
                    <a:srgbClr val="000000"/>
                  </a:solidFill>
                </a:rPr>
                <a:t>10</a:t>
              </a:r>
              <a:endParaRPr lang="zh-CN" altLang="zh-CN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30" name="Rectangle 59"/>
            <p:cNvSpPr>
              <a:spLocks noChangeArrowheads="1"/>
            </p:cNvSpPr>
            <p:nvPr/>
          </p:nvSpPr>
          <p:spPr bwMode="auto">
            <a:xfrm>
              <a:off x="3868" y="1327"/>
              <a:ext cx="6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9pPr>
            </a:lstStyle>
            <a:p>
              <a:r>
                <a:rPr lang="en-US" altLang="zh-CN" sz="1000" b="1" dirty="0">
                  <a:solidFill>
                    <a:srgbClr val="000000"/>
                  </a:solidFill>
                </a:rPr>
                <a:t>8</a:t>
              </a:r>
              <a:endParaRPr lang="zh-CN" altLang="zh-CN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31" name="Rectangle 60"/>
            <p:cNvSpPr>
              <a:spLocks noChangeArrowheads="1"/>
            </p:cNvSpPr>
            <p:nvPr/>
          </p:nvSpPr>
          <p:spPr bwMode="auto">
            <a:xfrm>
              <a:off x="3861" y="1454"/>
              <a:ext cx="5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9pPr>
            </a:lstStyle>
            <a:p>
              <a:pPr marR="0" lvl="0" inden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CN" sz="1000" b="1" dirty="0">
                  <a:solidFill>
                    <a:srgbClr val="000000"/>
                  </a:solidFill>
                </a:rPr>
                <a:t>6</a:t>
              </a:r>
              <a:endParaRPr lang="zh-CN" altLang="zh-CN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32" name="Rectangle 61"/>
            <p:cNvSpPr>
              <a:spLocks noChangeArrowheads="1"/>
            </p:cNvSpPr>
            <p:nvPr/>
          </p:nvSpPr>
          <p:spPr bwMode="auto">
            <a:xfrm>
              <a:off x="3864" y="1576"/>
              <a:ext cx="4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9pPr>
            </a:lstStyle>
            <a:p>
              <a:r>
                <a:rPr lang="en-US" altLang="zh-CN" sz="1000" b="1" dirty="0">
                  <a:solidFill>
                    <a:srgbClr val="000000"/>
                  </a:solidFill>
                </a:rPr>
                <a:t>4</a:t>
              </a:r>
              <a:endParaRPr lang="zh-CN" altLang="zh-CN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33" name="Rectangle 62"/>
            <p:cNvSpPr>
              <a:spLocks noChangeArrowheads="1"/>
            </p:cNvSpPr>
            <p:nvPr/>
          </p:nvSpPr>
          <p:spPr bwMode="auto">
            <a:xfrm>
              <a:off x="3864" y="1702"/>
              <a:ext cx="4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9pPr>
            </a:lstStyle>
            <a:p>
              <a:pPr marR="0" lvl="0" inden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CN" sz="1000" b="1" dirty="0">
                  <a:solidFill>
                    <a:srgbClr val="000000"/>
                  </a:solidFill>
                </a:rPr>
                <a:t>2</a:t>
              </a:r>
              <a:endParaRPr lang="zh-CN" altLang="zh-CN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34" name="Rectangle 63"/>
            <p:cNvSpPr>
              <a:spLocks noChangeArrowheads="1"/>
            </p:cNvSpPr>
            <p:nvPr/>
          </p:nvSpPr>
          <p:spPr bwMode="auto">
            <a:xfrm>
              <a:off x="3825" y="2741"/>
              <a:ext cx="16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rPr>
                <a:t>-1</a:t>
              </a: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rPr>
                <a:t>4</a:t>
              </a:r>
              <a:endParaRPr kumimoji="0" lang="zh-CN" altLang="zh-CN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35" name="Rectangle 64"/>
            <p:cNvSpPr>
              <a:spLocks noChangeArrowheads="1"/>
            </p:cNvSpPr>
            <p:nvPr/>
          </p:nvSpPr>
          <p:spPr bwMode="auto">
            <a:xfrm>
              <a:off x="3843" y="1977"/>
              <a:ext cx="7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rPr>
                <a:t>-2</a:t>
              </a:r>
              <a:endParaRPr kumimoji="0" lang="zh-CN" altLang="zh-CN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36" name="Rectangle 65"/>
            <p:cNvSpPr>
              <a:spLocks noChangeArrowheads="1"/>
            </p:cNvSpPr>
            <p:nvPr/>
          </p:nvSpPr>
          <p:spPr bwMode="auto">
            <a:xfrm>
              <a:off x="3843" y="2358"/>
              <a:ext cx="7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9pPr>
            </a:lstStyle>
            <a:p>
              <a:r>
                <a:rPr lang="zh-CN" altLang="zh-CN" sz="1000" b="1" dirty="0">
                  <a:solidFill>
                    <a:srgbClr val="000000"/>
                  </a:solidFill>
                </a:rPr>
                <a:t>-</a:t>
              </a:r>
              <a:r>
                <a:rPr lang="en-US" altLang="zh-CN" sz="1000" b="1" dirty="0">
                  <a:solidFill>
                    <a:srgbClr val="000000"/>
                  </a:solidFill>
                </a:rPr>
                <a:t>8</a:t>
              </a:r>
              <a:endParaRPr lang="zh-CN" altLang="zh-CN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37" name="Rectangle 66"/>
            <p:cNvSpPr>
              <a:spLocks noChangeArrowheads="1"/>
            </p:cNvSpPr>
            <p:nvPr/>
          </p:nvSpPr>
          <p:spPr bwMode="auto">
            <a:xfrm>
              <a:off x="3843" y="2095"/>
              <a:ext cx="7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9pPr>
            </a:lstStyle>
            <a:p>
              <a:pPr marR="0" lvl="0" inden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zh-CN" altLang="zh-CN" sz="1000" b="1" dirty="0">
                  <a:solidFill>
                    <a:srgbClr val="000000"/>
                  </a:solidFill>
                </a:rPr>
                <a:t>-4</a:t>
              </a:r>
              <a:endParaRPr lang="zh-CN" altLang="zh-CN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38" name="Rectangle 67"/>
            <p:cNvSpPr>
              <a:spLocks noChangeArrowheads="1"/>
            </p:cNvSpPr>
            <p:nvPr/>
          </p:nvSpPr>
          <p:spPr bwMode="auto">
            <a:xfrm>
              <a:off x="3827" y="2478"/>
              <a:ext cx="20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9pPr>
            </a:lstStyle>
            <a:p>
              <a:r>
                <a:rPr lang="zh-CN" altLang="zh-CN" sz="1000" b="1" dirty="0">
                  <a:solidFill>
                    <a:srgbClr val="000000"/>
                  </a:solidFill>
                </a:rPr>
                <a:t>-</a:t>
              </a:r>
              <a:r>
                <a:rPr lang="en-US" altLang="zh-CN" sz="1000" b="1" dirty="0">
                  <a:solidFill>
                    <a:srgbClr val="000000"/>
                  </a:solidFill>
                </a:rPr>
                <a:t>10</a:t>
              </a:r>
              <a:endParaRPr lang="zh-CN" altLang="zh-CN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39" name="Rectangle 68"/>
            <p:cNvSpPr>
              <a:spLocks noChangeArrowheads="1"/>
            </p:cNvSpPr>
            <p:nvPr/>
          </p:nvSpPr>
          <p:spPr bwMode="auto">
            <a:xfrm>
              <a:off x="3843" y="2217"/>
              <a:ext cx="7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rPr>
                <a:t>-6</a:t>
              </a:r>
              <a:endParaRPr kumimoji="0" lang="zh-CN" altLang="zh-CN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40" name="Rectangle 69"/>
            <p:cNvSpPr>
              <a:spLocks noChangeArrowheads="1"/>
            </p:cNvSpPr>
            <p:nvPr/>
          </p:nvSpPr>
          <p:spPr bwMode="auto">
            <a:xfrm>
              <a:off x="3826" y="2613"/>
              <a:ext cx="16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9pPr>
            </a:lstStyle>
            <a:p>
              <a:r>
                <a:rPr lang="zh-CN" altLang="zh-CN" sz="1000" b="1" dirty="0">
                  <a:solidFill>
                    <a:srgbClr val="000000"/>
                  </a:solidFill>
                </a:rPr>
                <a:t>-</a:t>
              </a:r>
              <a:r>
                <a:rPr lang="en-US" altLang="zh-CN" sz="1000" b="1" dirty="0">
                  <a:solidFill>
                    <a:srgbClr val="000000"/>
                  </a:solidFill>
                </a:rPr>
                <a:t>12</a:t>
              </a:r>
              <a:endParaRPr lang="zh-CN" altLang="zh-CN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41" name="Rectangle 70"/>
            <p:cNvSpPr>
              <a:spLocks noChangeArrowheads="1"/>
            </p:cNvSpPr>
            <p:nvPr/>
          </p:nvSpPr>
          <p:spPr bwMode="auto">
            <a:xfrm>
              <a:off x="4014" y="749"/>
              <a:ext cx="14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2000" b="1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ea typeface="宋体" panose="02010600030101010101" pitchFamily="2" charset="-122"/>
                  <a:cs typeface="宋体" panose="02010600030101010101" pitchFamily="2" charset="-122"/>
                </a:rPr>
                <a:t>y</a:t>
              </a:r>
              <a:endParaRPr kumimoji="0" lang="zh-CN" altLang="zh-CN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42" name="Rectangle 71"/>
            <p:cNvSpPr>
              <a:spLocks noChangeArrowheads="1"/>
            </p:cNvSpPr>
            <p:nvPr/>
          </p:nvSpPr>
          <p:spPr bwMode="auto">
            <a:xfrm>
              <a:off x="5350" y="1887"/>
              <a:ext cx="8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9pPr>
            </a:lstStyle>
            <a:p>
              <a:r>
                <a:rPr lang="zh-CN" altLang="zh-CN" sz="2000" b="1" i="1" dirty="0">
                  <a:solidFill>
                    <a:srgbClr val="000000"/>
                  </a:solidFill>
                  <a:latin typeface="+mn-lt"/>
                </a:rPr>
                <a:t>x</a:t>
              </a:r>
              <a:endParaRPr lang="zh-CN" altLang="zh-CN" sz="2000" b="1" i="1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3" name="Rectangle 73"/>
            <p:cNvSpPr>
              <a:spLocks noChangeArrowheads="1"/>
            </p:cNvSpPr>
            <p:nvPr/>
          </p:nvSpPr>
          <p:spPr bwMode="auto">
            <a:xfrm>
              <a:off x="4748" y="1896"/>
              <a:ext cx="16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9pPr>
            </a:lstStyle>
            <a:p>
              <a:r>
                <a:rPr lang="en-US" altLang="zh-CN" sz="1000" b="1" dirty="0">
                  <a:solidFill>
                    <a:srgbClr val="000000"/>
                  </a:solidFill>
                </a:rPr>
                <a:t>12</a:t>
              </a:r>
              <a:endParaRPr lang="zh-CN" altLang="zh-CN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44" name="Rectangle 74"/>
            <p:cNvSpPr>
              <a:spLocks noChangeArrowheads="1"/>
            </p:cNvSpPr>
            <p:nvPr/>
          </p:nvSpPr>
          <p:spPr bwMode="auto">
            <a:xfrm>
              <a:off x="4352" y="1892"/>
              <a:ext cx="106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9pPr>
            </a:lstStyle>
            <a:p>
              <a:pPr marR="0" lvl="0" inden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zh-CN" altLang="zh-CN" sz="1000" b="1" dirty="0">
                  <a:solidFill>
                    <a:srgbClr val="000000"/>
                  </a:solidFill>
                </a:rPr>
                <a:t>6</a:t>
              </a:r>
              <a:endParaRPr lang="zh-CN" altLang="zh-CN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45" name="Rectangle 75"/>
            <p:cNvSpPr>
              <a:spLocks noChangeArrowheads="1"/>
            </p:cNvSpPr>
            <p:nvPr/>
          </p:nvSpPr>
          <p:spPr bwMode="auto">
            <a:xfrm>
              <a:off x="4621" y="1892"/>
              <a:ext cx="19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zh-CN" sz="1000" b="1" dirty="0">
                  <a:solidFill>
                    <a:srgbClr val="000000"/>
                  </a:solidFill>
                </a:rPr>
                <a:t>10</a:t>
              </a:r>
              <a:endParaRPr kumimoji="0" lang="zh-CN" altLang="zh-CN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46" name="Rectangle 76"/>
            <p:cNvSpPr>
              <a:spLocks noChangeArrowheads="1"/>
            </p:cNvSpPr>
            <p:nvPr/>
          </p:nvSpPr>
          <p:spPr bwMode="auto">
            <a:xfrm>
              <a:off x="4205" y="1888"/>
              <a:ext cx="126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rPr>
                <a:t>4</a:t>
              </a:r>
              <a:endParaRPr kumimoji="0" lang="zh-CN" altLang="zh-CN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47" name="Rectangle 77"/>
            <p:cNvSpPr>
              <a:spLocks noChangeArrowheads="1"/>
            </p:cNvSpPr>
            <p:nvPr/>
          </p:nvSpPr>
          <p:spPr bwMode="auto">
            <a:xfrm>
              <a:off x="4498" y="1892"/>
              <a:ext cx="12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zh-CN" sz="1000" b="1" dirty="0">
                  <a:solidFill>
                    <a:srgbClr val="000000"/>
                  </a:solidFill>
                </a:rPr>
                <a:t>8</a:t>
              </a:r>
              <a:endParaRPr kumimoji="0" lang="zh-CN" altLang="zh-CN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48" name="Rectangle 78"/>
            <p:cNvSpPr>
              <a:spLocks noChangeArrowheads="1"/>
            </p:cNvSpPr>
            <p:nvPr/>
          </p:nvSpPr>
          <p:spPr bwMode="auto">
            <a:xfrm>
              <a:off x="4085" y="1892"/>
              <a:ext cx="96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rPr>
                <a:t>2</a:t>
              </a:r>
              <a:endParaRPr kumimoji="0" lang="zh-CN" altLang="zh-CN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49" name="Rectangle 81"/>
            <p:cNvSpPr>
              <a:spLocks noChangeArrowheads="1"/>
            </p:cNvSpPr>
            <p:nvPr/>
          </p:nvSpPr>
          <p:spPr bwMode="auto">
            <a:xfrm>
              <a:off x="3789" y="1897"/>
              <a:ext cx="7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rPr>
                <a:t>-2</a:t>
              </a:r>
              <a:endParaRPr kumimoji="0" lang="zh-CN" altLang="zh-CN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cxnSp>
        <p:nvCxnSpPr>
          <p:cNvPr id="50" name="直接箭头连接符 49"/>
          <p:cNvCxnSpPr/>
          <p:nvPr/>
        </p:nvCxnSpPr>
        <p:spPr>
          <a:xfrm>
            <a:off x="6457008" y="3693932"/>
            <a:ext cx="4727724" cy="809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9573063" y="3696638"/>
            <a:ext cx="1368773" cy="8808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>
            <a:off x="8909311" y="2496319"/>
            <a:ext cx="672883" cy="122457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>
            <a:off x="8909311" y="2494879"/>
            <a:ext cx="1336415" cy="144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 flipV="1">
            <a:off x="9116080" y="3690913"/>
            <a:ext cx="456983" cy="3019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Line 8"/>
          <p:cNvSpPr>
            <a:spLocks noChangeShapeType="1"/>
          </p:cNvSpPr>
          <p:nvPr/>
        </p:nvSpPr>
        <p:spPr bwMode="auto">
          <a:xfrm>
            <a:off x="9337396" y="2311376"/>
            <a:ext cx="0" cy="2790823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56" name="直接箭头连接符 55"/>
          <p:cNvCxnSpPr/>
          <p:nvPr/>
        </p:nvCxnSpPr>
        <p:spPr>
          <a:xfrm flipV="1">
            <a:off x="8894764" y="2058791"/>
            <a:ext cx="0" cy="317023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72"/>
          <p:cNvSpPr>
            <a:spLocks noChangeArrowheads="1"/>
          </p:cNvSpPr>
          <p:nvPr/>
        </p:nvSpPr>
        <p:spPr bwMode="auto">
          <a:xfrm>
            <a:off x="10364758" y="3714774"/>
            <a:ext cx="21596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1000" b="1" dirty="0">
                <a:solidFill>
                  <a:srgbClr val="000000"/>
                </a:solidFill>
              </a:rPr>
              <a:t>14</a:t>
            </a:r>
            <a:endParaRPr lang="zh-CN" altLang="zh-CN" sz="1000" b="1" dirty="0">
              <a:solidFill>
                <a:srgbClr val="000000"/>
              </a:solidFill>
            </a:endParaRPr>
          </a:p>
        </p:txBody>
      </p:sp>
      <p:sp>
        <p:nvSpPr>
          <p:cNvPr id="58" name="Rectangle 72"/>
          <p:cNvSpPr>
            <a:spLocks noChangeArrowheads="1"/>
          </p:cNvSpPr>
          <p:nvPr/>
        </p:nvSpPr>
        <p:spPr bwMode="auto">
          <a:xfrm>
            <a:off x="10586977" y="3722663"/>
            <a:ext cx="21602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1000" b="1" dirty="0">
                <a:solidFill>
                  <a:srgbClr val="000000"/>
                </a:solidFill>
              </a:rPr>
              <a:t>16</a:t>
            </a:r>
            <a:endParaRPr lang="zh-CN" altLang="zh-CN" sz="1000" b="1" dirty="0">
              <a:solidFill>
                <a:srgbClr val="000000"/>
              </a:solidFill>
            </a:endParaRPr>
          </a:p>
        </p:txBody>
      </p:sp>
      <p:sp>
        <p:nvSpPr>
          <p:cNvPr id="59" name="Rectangle 72"/>
          <p:cNvSpPr>
            <a:spLocks noChangeArrowheads="1"/>
          </p:cNvSpPr>
          <p:nvPr/>
        </p:nvSpPr>
        <p:spPr bwMode="auto">
          <a:xfrm>
            <a:off x="10813990" y="3714926"/>
            <a:ext cx="21602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1000" b="1" dirty="0">
                <a:solidFill>
                  <a:srgbClr val="000000"/>
                </a:solidFill>
              </a:rPr>
              <a:t>18</a:t>
            </a:r>
            <a:endParaRPr lang="zh-CN" altLang="zh-CN" sz="1000" b="1" dirty="0">
              <a:solidFill>
                <a:srgbClr val="000000"/>
              </a:solidFill>
            </a:endParaRPr>
          </a:p>
        </p:txBody>
      </p:sp>
      <p:cxnSp>
        <p:nvCxnSpPr>
          <p:cNvPr id="60" name="直接连接符 59"/>
          <p:cNvCxnSpPr/>
          <p:nvPr/>
        </p:nvCxnSpPr>
        <p:spPr>
          <a:xfrm>
            <a:off x="8894764" y="3289276"/>
            <a:ext cx="442632" cy="1587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>
            <a:off x="8891589" y="3289276"/>
            <a:ext cx="224491" cy="397778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9337396" y="3289276"/>
            <a:ext cx="227293" cy="396873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矩形 62"/>
          <p:cNvSpPr/>
          <p:nvPr/>
        </p:nvSpPr>
        <p:spPr>
          <a:xfrm>
            <a:off x="8774114" y="3004981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9033561" y="3382422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endParaRPr lang="zh-CN" altLang="en-US" dirty="0">
              <a:solidFill>
                <a:srgbClr val="0000FF"/>
              </a:solidFill>
            </a:endParaRPr>
          </a:p>
        </p:txBody>
      </p:sp>
      <p:cxnSp>
        <p:nvCxnSpPr>
          <p:cNvPr id="65" name="直接连接符 64"/>
          <p:cNvCxnSpPr/>
          <p:nvPr/>
        </p:nvCxnSpPr>
        <p:spPr>
          <a:xfrm>
            <a:off x="10245726" y="2496319"/>
            <a:ext cx="696110" cy="1212057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矩形 65"/>
          <p:cNvSpPr/>
          <p:nvPr/>
        </p:nvSpPr>
        <p:spPr>
          <a:xfrm>
            <a:off x="8701222" y="2172747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10275497" y="2254782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9513889" y="3399257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9248838" y="2997731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10888248" y="3337455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71" name="Line 10"/>
          <p:cNvSpPr>
            <a:spLocks noChangeShapeType="1"/>
          </p:cNvSpPr>
          <p:nvPr/>
        </p:nvSpPr>
        <p:spPr bwMode="auto">
          <a:xfrm>
            <a:off x="8416927" y="2281214"/>
            <a:ext cx="0" cy="2790824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2" name="Line 9"/>
          <p:cNvSpPr>
            <a:spLocks noChangeShapeType="1"/>
          </p:cNvSpPr>
          <p:nvPr/>
        </p:nvSpPr>
        <p:spPr bwMode="auto">
          <a:xfrm>
            <a:off x="8175507" y="2301851"/>
            <a:ext cx="0" cy="2790824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3" name="Line 6"/>
          <p:cNvSpPr>
            <a:spLocks noChangeShapeType="1"/>
          </p:cNvSpPr>
          <p:nvPr/>
        </p:nvSpPr>
        <p:spPr bwMode="auto">
          <a:xfrm>
            <a:off x="7945222" y="2295499"/>
            <a:ext cx="0" cy="2790824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4" name="Line 32"/>
          <p:cNvSpPr>
            <a:spLocks noChangeShapeType="1"/>
          </p:cNvSpPr>
          <p:nvPr/>
        </p:nvSpPr>
        <p:spPr bwMode="auto">
          <a:xfrm flipV="1">
            <a:off x="6787017" y="2295501"/>
            <a:ext cx="1250497" cy="11112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5" name="Line 33"/>
          <p:cNvSpPr>
            <a:spLocks noChangeShapeType="1"/>
          </p:cNvSpPr>
          <p:nvPr/>
        </p:nvSpPr>
        <p:spPr bwMode="auto">
          <a:xfrm flipV="1">
            <a:off x="6781045" y="2495525"/>
            <a:ext cx="1256470" cy="793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6" name="Line 34"/>
          <p:cNvSpPr>
            <a:spLocks noChangeShapeType="1"/>
          </p:cNvSpPr>
          <p:nvPr/>
        </p:nvSpPr>
        <p:spPr bwMode="auto">
          <a:xfrm flipV="1">
            <a:off x="6781044" y="2695551"/>
            <a:ext cx="124853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7" name="Line 35"/>
          <p:cNvSpPr>
            <a:spLocks noChangeShapeType="1"/>
          </p:cNvSpPr>
          <p:nvPr/>
        </p:nvSpPr>
        <p:spPr bwMode="auto">
          <a:xfrm>
            <a:off x="6787017" y="2898751"/>
            <a:ext cx="1206047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8" name="Line 36"/>
          <p:cNvSpPr>
            <a:spLocks noChangeShapeType="1"/>
          </p:cNvSpPr>
          <p:nvPr/>
        </p:nvSpPr>
        <p:spPr bwMode="auto">
          <a:xfrm>
            <a:off x="6787017" y="3097188"/>
            <a:ext cx="1250497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9" name="Line 37"/>
          <p:cNvSpPr>
            <a:spLocks noChangeShapeType="1"/>
          </p:cNvSpPr>
          <p:nvPr/>
        </p:nvSpPr>
        <p:spPr bwMode="auto">
          <a:xfrm>
            <a:off x="6787017" y="3289276"/>
            <a:ext cx="1182235" cy="1587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0" name="Line 38"/>
          <p:cNvSpPr>
            <a:spLocks noChangeShapeType="1"/>
          </p:cNvSpPr>
          <p:nvPr/>
        </p:nvSpPr>
        <p:spPr bwMode="auto">
          <a:xfrm flipV="1">
            <a:off x="6787017" y="3489300"/>
            <a:ext cx="1198110" cy="1587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1" name="Line 40"/>
          <p:cNvSpPr>
            <a:spLocks noChangeShapeType="1"/>
          </p:cNvSpPr>
          <p:nvPr/>
        </p:nvSpPr>
        <p:spPr bwMode="auto">
          <a:xfrm>
            <a:off x="6787017" y="3890938"/>
            <a:ext cx="119811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2" name="Line 41"/>
          <p:cNvSpPr>
            <a:spLocks noChangeShapeType="1"/>
          </p:cNvSpPr>
          <p:nvPr/>
        </p:nvSpPr>
        <p:spPr bwMode="auto">
          <a:xfrm>
            <a:off x="6787017" y="4090963"/>
            <a:ext cx="119811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3" name="Line 42"/>
          <p:cNvSpPr>
            <a:spLocks noChangeShapeType="1"/>
          </p:cNvSpPr>
          <p:nvPr/>
        </p:nvSpPr>
        <p:spPr bwMode="auto">
          <a:xfrm>
            <a:off x="6787017" y="4286225"/>
            <a:ext cx="119811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4" name="Line 43"/>
          <p:cNvSpPr>
            <a:spLocks noChangeShapeType="1"/>
          </p:cNvSpPr>
          <p:nvPr/>
        </p:nvSpPr>
        <p:spPr bwMode="auto">
          <a:xfrm>
            <a:off x="6787017" y="4486250"/>
            <a:ext cx="119811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5" name="Line 44"/>
          <p:cNvSpPr>
            <a:spLocks noChangeShapeType="1"/>
          </p:cNvSpPr>
          <p:nvPr/>
        </p:nvSpPr>
        <p:spPr bwMode="auto">
          <a:xfrm>
            <a:off x="6787017" y="4686275"/>
            <a:ext cx="119811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6" name="Line 45"/>
          <p:cNvSpPr>
            <a:spLocks noChangeShapeType="1"/>
          </p:cNvSpPr>
          <p:nvPr/>
        </p:nvSpPr>
        <p:spPr bwMode="auto">
          <a:xfrm flipV="1">
            <a:off x="6787017" y="4886300"/>
            <a:ext cx="119811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7" name="Line 46"/>
          <p:cNvSpPr>
            <a:spLocks noChangeShapeType="1"/>
          </p:cNvSpPr>
          <p:nvPr/>
        </p:nvSpPr>
        <p:spPr bwMode="auto">
          <a:xfrm>
            <a:off x="6781044" y="5079181"/>
            <a:ext cx="1204083" cy="7144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8" name="Line 8"/>
          <p:cNvSpPr>
            <a:spLocks noChangeShapeType="1"/>
          </p:cNvSpPr>
          <p:nvPr/>
        </p:nvSpPr>
        <p:spPr bwMode="auto">
          <a:xfrm>
            <a:off x="6787017" y="2327250"/>
            <a:ext cx="0" cy="2759073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9" name="Line 8"/>
          <p:cNvSpPr>
            <a:spLocks noChangeShapeType="1"/>
          </p:cNvSpPr>
          <p:nvPr/>
        </p:nvSpPr>
        <p:spPr bwMode="auto">
          <a:xfrm>
            <a:off x="7018057" y="2305630"/>
            <a:ext cx="0" cy="2790823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0" name="Line 8"/>
          <p:cNvSpPr>
            <a:spLocks noChangeShapeType="1"/>
          </p:cNvSpPr>
          <p:nvPr/>
        </p:nvSpPr>
        <p:spPr bwMode="auto">
          <a:xfrm>
            <a:off x="7262411" y="2306613"/>
            <a:ext cx="0" cy="2790823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1" name="Line 8"/>
          <p:cNvSpPr>
            <a:spLocks noChangeShapeType="1"/>
          </p:cNvSpPr>
          <p:nvPr/>
        </p:nvSpPr>
        <p:spPr bwMode="auto">
          <a:xfrm>
            <a:off x="7488929" y="2295499"/>
            <a:ext cx="0" cy="2790823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2" name="Line 47"/>
          <p:cNvSpPr>
            <a:spLocks noChangeShapeType="1"/>
          </p:cNvSpPr>
          <p:nvPr/>
        </p:nvSpPr>
        <p:spPr bwMode="auto">
          <a:xfrm>
            <a:off x="7729198" y="2295501"/>
            <a:ext cx="0" cy="2790824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3" name="Rectangle 83"/>
          <p:cNvSpPr>
            <a:spLocks noChangeArrowheads="1"/>
          </p:cNvSpPr>
          <p:nvPr/>
        </p:nvSpPr>
        <p:spPr bwMode="auto">
          <a:xfrm>
            <a:off x="8329216" y="3722663"/>
            <a:ext cx="188913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zh-CN" sz="1000" b="1" dirty="0">
                <a:solidFill>
                  <a:srgbClr val="000000"/>
                </a:solidFill>
              </a:rPr>
              <a:t>-4</a:t>
            </a:r>
            <a:endParaRPr lang="zh-CN" altLang="zh-CN" sz="1000" b="1" dirty="0">
              <a:solidFill>
                <a:srgbClr val="000000"/>
              </a:solidFill>
            </a:endParaRPr>
          </a:p>
        </p:txBody>
      </p:sp>
      <p:sp>
        <p:nvSpPr>
          <p:cNvPr id="94" name="Rectangle 85"/>
          <p:cNvSpPr>
            <a:spLocks noChangeArrowheads="1"/>
          </p:cNvSpPr>
          <p:nvPr/>
        </p:nvSpPr>
        <p:spPr bwMode="auto">
          <a:xfrm>
            <a:off x="8113192" y="3724251"/>
            <a:ext cx="2159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R="0" lvl="0" indent="0">
              <a:lnSpc>
                <a:spcPct val="100000"/>
              </a:lnSpc>
              <a:buClrTx/>
              <a:buSzTx/>
              <a:buFontTx/>
              <a:buNone/>
            </a:pPr>
            <a:r>
              <a:rPr lang="zh-CN" altLang="zh-CN" sz="1000" b="1" dirty="0">
                <a:solidFill>
                  <a:srgbClr val="000000"/>
                </a:solidFill>
              </a:rPr>
              <a:t>-6</a:t>
            </a:r>
            <a:endParaRPr lang="zh-CN" altLang="zh-CN" sz="1000" b="1" dirty="0">
              <a:solidFill>
                <a:srgbClr val="000000"/>
              </a:solidFill>
            </a:endParaRPr>
          </a:p>
        </p:txBody>
      </p:sp>
      <p:sp>
        <p:nvSpPr>
          <p:cNvPr id="95" name="Rectangle 72"/>
          <p:cNvSpPr>
            <a:spLocks noChangeArrowheads="1"/>
          </p:cNvSpPr>
          <p:nvPr/>
        </p:nvSpPr>
        <p:spPr bwMode="auto">
          <a:xfrm>
            <a:off x="7897168" y="3722762"/>
            <a:ext cx="21602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zh-CN" sz="1000" b="1" dirty="0">
                <a:solidFill>
                  <a:srgbClr val="000000"/>
                </a:solidFill>
              </a:rPr>
              <a:t>-</a:t>
            </a:r>
            <a:r>
              <a:rPr lang="en-US" altLang="zh-CN" sz="1000" b="1" dirty="0">
                <a:solidFill>
                  <a:srgbClr val="000000"/>
                </a:solidFill>
              </a:rPr>
              <a:t>8</a:t>
            </a:r>
            <a:endParaRPr lang="zh-CN" altLang="zh-CN" sz="1000" b="1" dirty="0">
              <a:solidFill>
                <a:srgbClr val="000000"/>
              </a:solidFill>
            </a:endParaRPr>
          </a:p>
        </p:txBody>
      </p:sp>
      <p:sp>
        <p:nvSpPr>
          <p:cNvPr id="96" name="Rectangle 72"/>
          <p:cNvSpPr>
            <a:spLocks noChangeArrowheads="1"/>
          </p:cNvSpPr>
          <p:nvPr/>
        </p:nvSpPr>
        <p:spPr bwMode="auto">
          <a:xfrm>
            <a:off x="7609136" y="3722663"/>
            <a:ext cx="21602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zh-CN" sz="1000" b="1" dirty="0">
                <a:solidFill>
                  <a:srgbClr val="000000"/>
                </a:solidFill>
              </a:rPr>
              <a:t>-</a:t>
            </a:r>
            <a:r>
              <a:rPr lang="en-US" altLang="zh-CN" sz="1000" b="1" dirty="0">
                <a:solidFill>
                  <a:srgbClr val="000000"/>
                </a:solidFill>
              </a:rPr>
              <a:t>10</a:t>
            </a:r>
            <a:endParaRPr lang="zh-CN" altLang="zh-CN" sz="1000" b="1" dirty="0">
              <a:solidFill>
                <a:srgbClr val="000000"/>
              </a:solidFill>
            </a:endParaRPr>
          </a:p>
        </p:txBody>
      </p:sp>
      <p:sp>
        <p:nvSpPr>
          <p:cNvPr id="97" name="Rectangle 72"/>
          <p:cNvSpPr>
            <a:spLocks noChangeArrowheads="1"/>
          </p:cNvSpPr>
          <p:nvPr/>
        </p:nvSpPr>
        <p:spPr bwMode="auto">
          <a:xfrm>
            <a:off x="7321104" y="3721175"/>
            <a:ext cx="21602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zh-CN" sz="1000" b="1" dirty="0">
                <a:solidFill>
                  <a:srgbClr val="000000"/>
                </a:solidFill>
              </a:rPr>
              <a:t>-</a:t>
            </a:r>
            <a:r>
              <a:rPr lang="en-US" altLang="zh-CN" sz="1000" b="1" dirty="0">
                <a:solidFill>
                  <a:srgbClr val="000000"/>
                </a:solidFill>
              </a:rPr>
              <a:t>12</a:t>
            </a:r>
            <a:endParaRPr lang="zh-CN" altLang="zh-CN" sz="1000" b="1" dirty="0">
              <a:solidFill>
                <a:srgbClr val="000000"/>
              </a:solidFill>
            </a:endParaRPr>
          </a:p>
        </p:txBody>
      </p:sp>
      <p:sp>
        <p:nvSpPr>
          <p:cNvPr id="98" name="Rectangle 72"/>
          <p:cNvSpPr>
            <a:spLocks noChangeArrowheads="1"/>
          </p:cNvSpPr>
          <p:nvPr/>
        </p:nvSpPr>
        <p:spPr bwMode="auto">
          <a:xfrm>
            <a:off x="7105080" y="3731351"/>
            <a:ext cx="21602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zh-CN" sz="1000" b="1" dirty="0">
                <a:solidFill>
                  <a:srgbClr val="000000"/>
                </a:solidFill>
              </a:rPr>
              <a:t>-</a:t>
            </a:r>
            <a:r>
              <a:rPr lang="en-US" altLang="zh-CN" sz="1000" b="1" dirty="0">
                <a:solidFill>
                  <a:srgbClr val="000000"/>
                </a:solidFill>
              </a:rPr>
              <a:t>14</a:t>
            </a:r>
            <a:endParaRPr lang="zh-CN" altLang="zh-CN" sz="1000" b="1" dirty="0">
              <a:solidFill>
                <a:srgbClr val="000000"/>
              </a:solidFill>
            </a:endParaRPr>
          </a:p>
        </p:txBody>
      </p:sp>
      <p:sp>
        <p:nvSpPr>
          <p:cNvPr id="99" name="Rectangle 72"/>
          <p:cNvSpPr>
            <a:spLocks noChangeArrowheads="1"/>
          </p:cNvSpPr>
          <p:nvPr/>
        </p:nvSpPr>
        <p:spPr bwMode="auto">
          <a:xfrm>
            <a:off x="6889056" y="3735469"/>
            <a:ext cx="21602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zh-CN" sz="1000" b="1" dirty="0">
                <a:solidFill>
                  <a:srgbClr val="000000"/>
                </a:solidFill>
              </a:rPr>
              <a:t>-</a:t>
            </a:r>
            <a:r>
              <a:rPr lang="en-US" altLang="zh-CN" sz="1000" b="1" dirty="0">
                <a:solidFill>
                  <a:srgbClr val="000000"/>
                </a:solidFill>
              </a:rPr>
              <a:t>16</a:t>
            </a:r>
            <a:endParaRPr lang="zh-CN" altLang="zh-CN" sz="1000" b="1" dirty="0">
              <a:solidFill>
                <a:srgbClr val="000000"/>
              </a:solidFill>
            </a:endParaRPr>
          </a:p>
        </p:txBody>
      </p:sp>
      <p:sp>
        <p:nvSpPr>
          <p:cNvPr id="100" name="Rectangle 72"/>
          <p:cNvSpPr>
            <a:spLocks noChangeArrowheads="1"/>
          </p:cNvSpPr>
          <p:nvPr/>
        </p:nvSpPr>
        <p:spPr bwMode="auto">
          <a:xfrm>
            <a:off x="6673032" y="3731351"/>
            <a:ext cx="21602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zh-CN" sz="1000" b="1" dirty="0">
                <a:solidFill>
                  <a:srgbClr val="000000"/>
                </a:solidFill>
              </a:rPr>
              <a:t>-</a:t>
            </a:r>
            <a:r>
              <a:rPr lang="en-US" altLang="zh-CN" sz="1000" b="1" dirty="0">
                <a:solidFill>
                  <a:srgbClr val="000000"/>
                </a:solidFill>
              </a:rPr>
              <a:t>18</a:t>
            </a:r>
            <a:endParaRPr lang="zh-CN" altLang="zh-CN" sz="1000" b="1" dirty="0">
              <a:solidFill>
                <a:srgbClr val="000000"/>
              </a:solidFill>
            </a:endParaRPr>
          </a:p>
        </p:txBody>
      </p:sp>
      <p:cxnSp>
        <p:nvCxnSpPr>
          <p:cNvPr id="101" name="直接连接符 100"/>
          <p:cNvCxnSpPr/>
          <p:nvPr/>
        </p:nvCxnSpPr>
        <p:spPr>
          <a:xfrm>
            <a:off x="6787017" y="3694540"/>
            <a:ext cx="701912" cy="119176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7488929" y="4886300"/>
            <a:ext cx="1405835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接连接符 102"/>
          <p:cNvCxnSpPr/>
          <p:nvPr/>
        </p:nvCxnSpPr>
        <p:spPr>
          <a:xfrm>
            <a:off x="6781044" y="3687055"/>
            <a:ext cx="1394463" cy="7485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接连接符 103"/>
          <p:cNvCxnSpPr/>
          <p:nvPr/>
        </p:nvCxnSpPr>
        <p:spPr>
          <a:xfrm>
            <a:off x="8191846" y="3702024"/>
            <a:ext cx="702918" cy="1184276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矩形 104"/>
          <p:cNvSpPr/>
          <p:nvPr/>
        </p:nvSpPr>
        <p:spPr>
          <a:xfrm>
            <a:off x="8876652" y="4723343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G′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106" name="矩形 105"/>
          <p:cNvSpPr/>
          <p:nvPr/>
        </p:nvSpPr>
        <p:spPr>
          <a:xfrm>
            <a:off x="7985127" y="3417651"/>
            <a:ext cx="404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C′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107" name="矩形 106"/>
          <p:cNvSpPr/>
          <p:nvPr/>
        </p:nvSpPr>
        <p:spPr>
          <a:xfrm>
            <a:off x="6578906" y="3402929"/>
            <a:ext cx="404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E′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108" name="矩形 107"/>
          <p:cNvSpPr/>
          <p:nvPr/>
        </p:nvSpPr>
        <p:spPr>
          <a:xfrm>
            <a:off x="7248936" y="4795095"/>
            <a:ext cx="404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F′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109" name="矩形 108"/>
          <p:cNvSpPr/>
          <p:nvPr/>
        </p:nvSpPr>
        <p:spPr>
          <a:xfrm>
            <a:off x="8672654" y="3614700"/>
            <a:ext cx="3241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</a:t>
            </a:r>
            <a:endParaRPr lang="zh-CN" altLang="en-US" sz="1400" i="1" dirty="0"/>
          </a:p>
        </p:txBody>
      </p:sp>
      <p:sp>
        <p:nvSpPr>
          <p:cNvPr id="110" name="TextBox 109"/>
          <p:cNvSpPr txBox="1"/>
          <p:nvPr/>
        </p:nvSpPr>
        <p:spPr>
          <a:xfrm>
            <a:off x="770343" y="1507315"/>
            <a:ext cx="8638025" cy="656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写出平行四边形</a:t>
            </a:r>
            <a:r>
              <a:rPr lang="en-US" altLang="zh-CN" sz="2800" b="1" i="1" dirty="0">
                <a:solidFill>
                  <a:srgbClr val="7030A0"/>
                </a:solidFill>
                <a:ea typeface="楷体" panose="02010609060101010101" pitchFamily="49" charset="-122"/>
              </a:rPr>
              <a:t> </a:t>
            </a:r>
            <a:r>
              <a:rPr lang="en-US" altLang="zh-C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zh-CN" altLang="zh-C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en-US" altLang="zh-C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en-US" altLang="zh-C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zh-CN" altLang="zh-C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en-US" altLang="zh-C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zh-CN" altLang="zh-C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的各个顶点坐标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1358240" y="2413855"/>
            <a:ext cx="4968552" cy="1303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G′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-12)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C′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(-6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0)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E′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(-18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0)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F′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(-12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-12).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1384" y="1130115"/>
            <a:ext cx="10957048" cy="1303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3400" indent="-533400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将平行四边形</a:t>
            </a:r>
            <a:r>
              <a:rPr lang="en-US" altLang="zh-C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GCEF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和平行四边形</a:t>
            </a:r>
            <a:r>
              <a:rPr lang="en-US" altLang="zh-CN" sz="2800" b="1" i="1" dirty="0">
                <a:solidFill>
                  <a:srgbClr val="7030A0"/>
                </a:solidFill>
                <a:ea typeface="楷体" panose="02010609060101010101" pitchFamily="49" charset="-122"/>
              </a:rPr>
              <a:t> </a:t>
            </a:r>
            <a:r>
              <a:rPr lang="en-US" altLang="zh-C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zh-CN" altLang="zh-C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en-US" altLang="zh-C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en-US" altLang="zh-C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zh-CN" altLang="zh-C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en-US" altLang="zh-C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zh-CN" altLang="zh-C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的各个顶点坐标与平行四边形</a:t>
            </a:r>
            <a:r>
              <a:rPr lang="en-US" altLang="zh-C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ABCD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的对应顶点坐标作比较，你有什么发现？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6695" y="2621811"/>
            <a:ext cx="979384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平行四边形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GCEF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和平行四边形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</a:t>
            </a:r>
            <a:r>
              <a:rPr lang="zh-CN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′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zh-CN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′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</a:t>
            </a:r>
            <a:r>
              <a:rPr lang="zh-CN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′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lang="zh-CN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′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的各个顶点的横坐标、纵坐标分别是平行四边形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ABCD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的对应顶点横、纵坐标的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倍或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-3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倍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7" name="矩形 13"/>
          <p:cNvSpPr>
            <a:spLocks noChangeArrowheads="1"/>
          </p:cNvSpPr>
          <p:nvPr/>
        </p:nvSpPr>
        <p:spPr bwMode="auto">
          <a:xfrm>
            <a:off x="1199515" y="1844675"/>
            <a:ext cx="9519920" cy="1980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marL="358775" indent="-3587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 eaLnBrk="1" hangingPunct="1">
              <a:lnSpc>
                <a:spcPct val="150000"/>
              </a:lnSpc>
            </a:pPr>
            <a:r>
              <a:rPr kumimoji="1" lang="zh-CN" altLang="en-US" sz="2800" b="1" dirty="0">
                <a:latin typeface="Times New Roman" panose="02020603050405020304" pitchFamily="18" charset="0"/>
              </a:rPr>
              <a:t>当以坐标原点为位似中心时，若原图形上点的坐标为（</a:t>
            </a:r>
            <a:r>
              <a:rPr kumimoji="1" lang="en-US" altLang="zh-CN" sz="2800" b="1" i="1" dirty="0">
                <a:latin typeface="Times New Roman" panose="02020603050405020304" pitchFamily="18" charset="0"/>
              </a:rPr>
              <a:t>x</a:t>
            </a:r>
            <a:r>
              <a:rPr kumimoji="1" lang="en-US" altLang="zh-CN" sz="2800" b="1" dirty="0">
                <a:latin typeface="Times New Roman" panose="02020603050405020304" pitchFamily="18" charset="0"/>
              </a:rPr>
              <a:t>,</a:t>
            </a:r>
            <a:r>
              <a:rPr kumimoji="1" lang="en-US" altLang="zh-CN" sz="2800" b="1" i="1" dirty="0">
                <a:latin typeface="Times New Roman" panose="02020603050405020304" pitchFamily="18" charset="0"/>
              </a:rPr>
              <a:t>y</a:t>
            </a:r>
            <a:r>
              <a:rPr kumimoji="1" lang="zh-CN" altLang="en-US" sz="2800" b="1" dirty="0">
                <a:latin typeface="Times New Roman" panose="02020603050405020304" pitchFamily="18" charset="0"/>
              </a:rPr>
              <a:t>），位似图形与原图形的位似比为</a:t>
            </a:r>
            <a:r>
              <a:rPr kumimoji="1" lang="en-US" altLang="zh-CN" sz="2800" b="1" i="1" dirty="0">
                <a:latin typeface="Times New Roman" panose="02020603050405020304" pitchFamily="18" charset="0"/>
              </a:rPr>
              <a:t>k</a:t>
            </a:r>
            <a:r>
              <a:rPr kumimoji="1" lang="zh-CN" altLang="en-US" sz="2800" b="1" dirty="0">
                <a:latin typeface="Times New Roman" panose="02020603050405020304" pitchFamily="18" charset="0"/>
              </a:rPr>
              <a:t>，则位似图形上的对应点的坐标为（</a:t>
            </a:r>
            <a:r>
              <a:rPr kumimoji="1" lang="en-US" altLang="zh-CN" sz="2800" b="1" i="1" dirty="0">
                <a:latin typeface="Times New Roman" panose="02020603050405020304" pitchFamily="18" charset="0"/>
              </a:rPr>
              <a:t>kx,ky</a:t>
            </a:r>
            <a:r>
              <a:rPr kumimoji="1" lang="zh-CN" altLang="en-US" sz="2800" b="1" dirty="0">
                <a:latin typeface="Times New Roman" panose="02020603050405020304" pitchFamily="18" charset="0"/>
              </a:rPr>
              <a:t>）或</a:t>
            </a:r>
            <a:r>
              <a:rPr kumimoji="1" lang="zh-CN" altLang="en-US" sz="2800" b="1" dirty="0">
                <a:latin typeface="Times New Roman" panose="02020603050405020304" pitchFamily="18" charset="0"/>
                <a:sym typeface="+mn-ea"/>
              </a:rPr>
              <a:t>（－</a:t>
            </a:r>
            <a:r>
              <a:rPr kumimoji="1" lang="en-US" altLang="zh-CN" sz="2800" b="1" i="1" dirty="0">
                <a:latin typeface="Times New Roman" panose="02020603050405020304" pitchFamily="18" charset="0"/>
                <a:sym typeface="+mn-ea"/>
              </a:rPr>
              <a:t>kx</a:t>
            </a:r>
            <a:r>
              <a:rPr kumimoji="1" lang="en-US" altLang="zh-CN" sz="2800" b="1" dirty="0">
                <a:latin typeface="Times New Roman" panose="02020603050405020304" pitchFamily="18" charset="0"/>
                <a:sym typeface="+mn-ea"/>
              </a:rPr>
              <a:t>,</a:t>
            </a:r>
            <a:r>
              <a:rPr kumimoji="1" lang="zh-CN" altLang="en-US" sz="2800" b="1" dirty="0">
                <a:latin typeface="Times New Roman" panose="02020603050405020304" pitchFamily="18" charset="0"/>
                <a:sym typeface="+mn-ea"/>
              </a:rPr>
              <a:t>－</a:t>
            </a:r>
            <a:r>
              <a:rPr kumimoji="1" lang="en-US" altLang="zh-CN" sz="2800" b="1" i="1" dirty="0">
                <a:latin typeface="Times New Roman" panose="02020603050405020304" pitchFamily="18" charset="0"/>
                <a:sym typeface="+mn-ea"/>
              </a:rPr>
              <a:t>ky</a:t>
            </a:r>
            <a:r>
              <a:rPr kumimoji="1" lang="zh-CN" altLang="en-US" sz="2800" b="1" dirty="0">
                <a:latin typeface="Times New Roman" panose="02020603050405020304" pitchFamily="18" charset="0"/>
                <a:sym typeface="+mn-ea"/>
              </a:rPr>
              <a:t>）</a:t>
            </a:r>
            <a:r>
              <a:rPr kumimoji="1" lang="en-US" altLang="zh-CN" sz="2800" b="1" dirty="0">
                <a:latin typeface="Times New Roman" panose="02020603050405020304" pitchFamily="18" charset="0"/>
                <a:sym typeface="+mn-ea"/>
              </a:rPr>
              <a:t>.</a:t>
            </a:r>
            <a:endParaRPr kumimoji="1" lang="en-US" altLang="zh-CN" sz="2800" b="1" dirty="0">
              <a:latin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7" name="矩形 13"/>
          <p:cNvSpPr>
            <a:spLocks noChangeArrowheads="1"/>
          </p:cNvSpPr>
          <p:nvPr/>
        </p:nvSpPr>
        <p:spPr bwMode="auto">
          <a:xfrm>
            <a:off x="745208" y="1700808"/>
            <a:ext cx="10562167" cy="262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 marL="358775" indent="-3587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kumimoji="1" lang="zh-CN" altLang="en-US" sz="2800" b="1" dirty="0">
                <a:latin typeface="Times New Roman" panose="02020603050405020304" pitchFamily="18" charset="0"/>
              </a:rPr>
              <a:t>位似变换时的对应点的</a:t>
            </a:r>
            <a:r>
              <a:rPr kumimoji="1"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坐标变化规律</a:t>
            </a:r>
            <a:endParaRPr kumimoji="1" lang="zh-CN" altLang="en-US" sz="2800" b="1" dirty="0">
              <a:latin typeface="Times New Roman" panose="02020603050405020304" pitchFamily="18" charset="0"/>
            </a:endParaRPr>
          </a:p>
          <a:p>
            <a:pPr marL="361950" indent="440055" eaLnBrk="1" hangingPunct="1">
              <a:lnSpc>
                <a:spcPct val="150000"/>
              </a:lnSpc>
            </a:pPr>
            <a:r>
              <a:rPr kumimoji="1" lang="zh-CN" altLang="en-US" sz="2800" b="1" dirty="0">
                <a:latin typeface="Times New Roman" panose="02020603050405020304" pitchFamily="18" charset="0"/>
              </a:rPr>
              <a:t>在平面直角坐标系中，将一个多边形每个顶点的横坐标、纵坐标</a:t>
            </a:r>
            <a:r>
              <a:rPr kumimoji="1"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都乘同一个数 </a:t>
            </a:r>
            <a:r>
              <a:rPr kumimoji="1"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k</a:t>
            </a:r>
            <a:r>
              <a:rPr kumimoji="1" lang="en-US" altLang="zh-CN" sz="2800" b="1" dirty="0">
                <a:latin typeface="Times New Roman" panose="02020603050405020304" pitchFamily="18" charset="0"/>
              </a:rPr>
              <a:t>(</a:t>
            </a:r>
            <a:r>
              <a:rPr kumimoji="1" lang="zh-CN" altLang="en-US" sz="2800" b="1" dirty="0">
                <a:latin typeface="Times New Roman" panose="02020603050405020304" pitchFamily="18" charset="0"/>
              </a:rPr>
              <a:t> </a:t>
            </a:r>
            <a:r>
              <a:rPr kumimoji="1" lang="en-US" altLang="zh-CN" sz="2800" b="1" i="1" dirty="0">
                <a:latin typeface="Times New Roman" panose="02020603050405020304" pitchFamily="18" charset="0"/>
              </a:rPr>
              <a:t>k </a:t>
            </a:r>
            <a:r>
              <a:rPr kumimoji="1" lang="en-US" altLang="zh-CN" sz="2800" b="1" dirty="0">
                <a:latin typeface="Times New Roman" panose="02020603050405020304" pitchFamily="18" charset="0"/>
              </a:rPr>
              <a:t>≠ 0)</a:t>
            </a:r>
            <a:r>
              <a:rPr kumimoji="1" lang="zh-CN" altLang="en-US" sz="2800" b="1" dirty="0">
                <a:latin typeface="Times New Roman" panose="02020603050405020304" pitchFamily="18" charset="0"/>
              </a:rPr>
              <a:t>，所对应的图形与原图形位似，位似中心是坐标原点，它们的相似比为</a:t>
            </a:r>
            <a:r>
              <a:rPr kumimoji="1"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|</a:t>
            </a:r>
            <a:r>
              <a:rPr kumimoji="1"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k</a:t>
            </a:r>
            <a:r>
              <a:rPr kumimoji="1"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|</a:t>
            </a:r>
            <a:r>
              <a:rPr kumimoji="1" lang="en-US" altLang="zh-CN" sz="2800" b="1" dirty="0">
                <a:latin typeface="Times New Roman" panose="02020603050405020304" pitchFamily="18" charset="0"/>
              </a:rPr>
              <a:t>.</a:t>
            </a:r>
            <a:endParaRPr kumimoji="1" lang="zh-CN" altLang="en-US" sz="28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内容占位符 7"/>
          <p:cNvSpPr txBox="1">
            <a:spLocks noChangeArrowheads="1"/>
          </p:cNvSpPr>
          <p:nvPr/>
        </p:nvSpPr>
        <p:spPr bwMode="auto">
          <a:xfrm>
            <a:off x="1801411" y="1049707"/>
            <a:ext cx="9560984" cy="4388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685800">
              <a:lnSpc>
                <a:spcPct val="130000"/>
              </a:lnSpc>
            </a:pPr>
            <a:r>
              <a:rPr lang="zh-CN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如图，在平面直角坐标系中，以原点</a:t>
            </a:r>
            <a:r>
              <a:rPr lang="en-US" altLang="zh-CN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zh-CN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为位似中心，将</a:t>
            </a:r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△</a:t>
            </a:r>
            <a:r>
              <a:rPr lang="en-US" altLang="zh-CN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</a:t>
            </a:r>
            <a:r>
              <a:rPr lang="zh-CN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扩大到原来的</a:t>
            </a:r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倍，得到</a:t>
            </a:r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△</a:t>
            </a:r>
            <a:r>
              <a:rPr lang="en-US" altLang="zh-CN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A′B′O</a:t>
            </a:r>
            <a:r>
              <a:rPr lang="zh-CN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．若点</a:t>
            </a:r>
            <a:r>
              <a:rPr lang="en-US" altLang="zh-CN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的坐标是</a:t>
            </a:r>
            <a:endParaRPr lang="en-US" altLang="zh-CN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lnSpc>
                <a:spcPct val="130000"/>
              </a:lnSpc>
            </a:pPr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</a:t>
            </a:r>
            <a:r>
              <a:rPr lang="zh-CN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zh-CN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，则点</a:t>
            </a:r>
            <a:r>
              <a:rPr lang="en-US" altLang="zh-CN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A′</a:t>
            </a:r>
            <a:r>
              <a:rPr lang="zh-CN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的坐标是</a:t>
            </a:r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      )</a:t>
            </a:r>
            <a:endParaRPr lang="en-US" altLang="zh-CN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 fontAlgn="ctr">
              <a:lnSpc>
                <a:spcPct val="150000"/>
              </a:lnSpc>
            </a:pPr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</a:t>
            </a:r>
            <a:r>
              <a:rPr lang="zh-CN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          </a:t>
            </a:r>
            <a:endParaRPr lang="en-US" altLang="zh-CN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 fontAlgn="ctr">
              <a:lnSpc>
                <a:spcPct val="150000"/>
              </a:lnSpc>
            </a:pPr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(-1</a:t>
            </a:r>
            <a:r>
              <a:rPr lang="zh-CN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-2)      </a:t>
            </a:r>
            <a:endParaRPr lang="en-US" altLang="zh-CN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 fontAlgn="ctr">
              <a:lnSpc>
                <a:spcPct val="150000"/>
              </a:lnSpc>
            </a:pPr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(-2</a:t>
            </a:r>
            <a:r>
              <a:rPr lang="zh-CN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-4)         </a:t>
            </a:r>
            <a:endParaRPr lang="en-US" altLang="zh-CN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 fontAlgn="ctr">
              <a:lnSpc>
                <a:spcPct val="150000"/>
              </a:lnSpc>
            </a:pPr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(-2</a:t>
            </a:r>
            <a:r>
              <a:rPr lang="zh-CN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zh-CN" altLang="zh-CN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任意多边形 7"/>
          <p:cNvSpPr/>
          <p:nvPr>
            <p:custDataLst>
              <p:tags r:id="rId1"/>
            </p:custDataLst>
          </p:nvPr>
        </p:nvSpPr>
        <p:spPr>
          <a:xfrm>
            <a:off x="719667" y="1220755"/>
            <a:ext cx="1062567" cy="592667"/>
          </a:xfrm>
          <a:custGeom>
            <a:avLst/>
            <a:gdLst>
              <a:gd name="connsiteX0" fmla="*/ 0 w 1141940"/>
              <a:gd name="connsiteY0" fmla="*/ 0 h 714376"/>
              <a:gd name="connsiteX1" fmla="*/ 784752 w 1141940"/>
              <a:gd name="connsiteY1" fmla="*/ 0 h 714376"/>
              <a:gd name="connsiteX2" fmla="*/ 1141940 w 1141940"/>
              <a:gd name="connsiteY2" fmla="*/ 357188 h 714376"/>
              <a:gd name="connsiteX3" fmla="*/ 1141939 w 1141940"/>
              <a:gd name="connsiteY3" fmla="*/ 357188 h 714376"/>
              <a:gd name="connsiteX4" fmla="*/ 784751 w 1141940"/>
              <a:gd name="connsiteY4" fmla="*/ 714376 h 714376"/>
              <a:gd name="connsiteX5" fmla="*/ 244993 w 1141940"/>
              <a:gd name="connsiteY5" fmla="*/ 714376 h 714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1940" h="714376">
                <a:moveTo>
                  <a:pt x="0" y="0"/>
                </a:moveTo>
                <a:lnTo>
                  <a:pt x="784752" y="0"/>
                </a:lnTo>
                <a:cubicBezTo>
                  <a:pt x="982021" y="0"/>
                  <a:pt x="1141940" y="159919"/>
                  <a:pt x="1141940" y="357188"/>
                </a:cubicBezTo>
                <a:lnTo>
                  <a:pt x="1141939" y="357188"/>
                </a:lnTo>
                <a:cubicBezTo>
                  <a:pt x="1141939" y="554457"/>
                  <a:pt x="982020" y="714376"/>
                  <a:pt x="784751" y="714376"/>
                </a:cubicBezTo>
                <a:lnTo>
                  <a:pt x="244993" y="714376"/>
                </a:lnTo>
                <a:close/>
              </a:path>
            </a:pathLst>
          </a:custGeom>
          <a:solidFill>
            <a:schemeClr val="accent6"/>
          </a:solidFill>
        </p:spPr>
        <p:txBody>
          <a:bodyPr lIns="239994" tIns="60958" rIns="121917" bIns="60958" anchor="ctr">
            <a:normAutofit/>
          </a:bodyPr>
          <a:lstStyle/>
          <a:p>
            <a:pPr algn="ctr">
              <a:defRPr/>
            </a:pPr>
            <a:r>
              <a:rPr lang="zh-CN" altLang="en-US" sz="28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例</a:t>
            </a:r>
            <a:r>
              <a:rPr lang="en-US" altLang="zh-CN" sz="28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800" dirty="0" err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879976" y="2177862"/>
            <a:ext cx="504056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 flipV="1">
            <a:off x="8555565" y="2389299"/>
            <a:ext cx="0" cy="2889614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>
            <a:off x="7292365" y="3878347"/>
            <a:ext cx="2736303" cy="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9572935" y="3800033"/>
            <a:ext cx="0" cy="7200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8807738" y="3793194"/>
            <a:ext cx="0" cy="72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9092566" y="3812733"/>
            <a:ext cx="0" cy="7200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9332045" y="3793194"/>
            <a:ext cx="0" cy="7200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9812646" y="3807395"/>
            <a:ext cx="0" cy="7200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8360892" y="3826921"/>
            <a:ext cx="0" cy="7200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8101087" y="3820095"/>
            <a:ext cx="0" cy="7200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7840742" y="3817153"/>
            <a:ext cx="0" cy="7200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7580398" y="3800033"/>
            <a:ext cx="0" cy="7200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7341571" y="3818556"/>
            <a:ext cx="0" cy="7200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rot="5400000">
            <a:off x="8591565" y="4098079"/>
            <a:ext cx="0" cy="7200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H="1">
            <a:off x="8552516" y="4352997"/>
            <a:ext cx="72000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>
            <a:off x="8552266" y="4630841"/>
            <a:ext cx="72000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rot="5400000">
            <a:off x="8591565" y="4882873"/>
            <a:ext cx="0" cy="7200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rot="5400000">
            <a:off x="8587120" y="3586729"/>
            <a:ext cx="0" cy="7200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H="1">
            <a:off x="8555565" y="3334697"/>
            <a:ext cx="72000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rot="5400000">
            <a:off x="8588266" y="3082673"/>
            <a:ext cx="0" cy="7200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rot="5400000">
            <a:off x="8591565" y="2815200"/>
            <a:ext cx="0" cy="7200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H="1">
            <a:off x="8101088" y="3334697"/>
            <a:ext cx="704514" cy="158417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8805602" y="3334697"/>
            <a:ext cx="286964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>
            <a:off x="7580398" y="3622729"/>
            <a:ext cx="1512168" cy="7302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7580398" y="4352997"/>
            <a:ext cx="520689" cy="56587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 33"/>
          <p:cNvSpPr/>
          <p:nvPr/>
        </p:nvSpPr>
        <p:spPr>
          <a:xfrm>
            <a:off x="8693725" y="3046665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endParaRPr lang="zh-CN" altLang="en-US" dirty="0"/>
          </a:p>
        </p:txBody>
      </p:sp>
      <p:sp>
        <p:nvSpPr>
          <p:cNvPr id="35" name="矩形 34"/>
          <p:cNvSpPr/>
          <p:nvPr/>
        </p:nvSpPr>
        <p:spPr>
          <a:xfrm>
            <a:off x="10028668" y="367291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endParaRPr lang="zh-CN" altLang="en-US" dirty="0"/>
          </a:p>
        </p:txBody>
      </p:sp>
      <p:sp>
        <p:nvSpPr>
          <p:cNvPr id="36" name="矩形 35"/>
          <p:cNvSpPr/>
          <p:nvPr/>
        </p:nvSpPr>
        <p:spPr>
          <a:xfrm>
            <a:off x="7248128" y="4184444"/>
            <a:ext cx="404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B′</a:t>
            </a:r>
            <a:endParaRPr lang="zh-CN" altLang="en-US" dirty="0"/>
          </a:p>
        </p:txBody>
      </p:sp>
      <p:sp>
        <p:nvSpPr>
          <p:cNvPr id="37" name="矩形 36"/>
          <p:cNvSpPr/>
          <p:nvPr/>
        </p:nvSpPr>
        <p:spPr>
          <a:xfrm>
            <a:off x="7968208" y="4760652"/>
            <a:ext cx="404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A′</a:t>
            </a:r>
            <a:endParaRPr lang="zh-CN" altLang="en-US" dirty="0"/>
          </a:p>
        </p:txBody>
      </p:sp>
      <p:sp>
        <p:nvSpPr>
          <p:cNvPr id="38" name="矩形 37"/>
          <p:cNvSpPr/>
          <p:nvPr/>
        </p:nvSpPr>
        <p:spPr>
          <a:xfrm>
            <a:off x="8592958" y="2348880"/>
            <a:ext cx="28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</a:t>
            </a:r>
            <a:endParaRPr lang="zh-CN" altLang="en-US" dirty="0"/>
          </a:p>
        </p:txBody>
      </p:sp>
      <p:sp>
        <p:nvSpPr>
          <p:cNvPr id="39" name="矩形 38"/>
          <p:cNvSpPr/>
          <p:nvPr/>
        </p:nvSpPr>
        <p:spPr>
          <a:xfrm>
            <a:off x="9001135" y="3438063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endParaRPr lang="zh-CN" altLang="en-US" dirty="0"/>
          </a:p>
        </p:txBody>
      </p:sp>
      <p:sp>
        <p:nvSpPr>
          <p:cNvPr id="40" name="矩形 39"/>
          <p:cNvSpPr/>
          <p:nvPr/>
        </p:nvSpPr>
        <p:spPr>
          <a:xfrm>
            <a:off x="8457944" y="3792386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</a:t>
            </a:r>
            <a:endParaRPr lang="zh-CN" altLang="en-US" dirty="0"/>
          </a:p>
        </p:txBody>
      </p:sp>
      <p:cxnSp>
        <p:nvCxnSpPr>
          <p:cNvPr id="41" name="直接连接符 40"/>
          <p:cNvCxnSpPr/>
          <p:nvPr/>
        </p:nvCxnSpPr>
        <p:spPr>
          <a:xfrm>
            <a:off x="8623120" y="3334697"/>
            <a:ext cx="182482" cy="0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8809322" y="3343989"/>
            <a:ext cx="0" cy="486887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7580398" y="4352997"/>
            <a:ext cx="966466" cy="0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7582431" y="3878347"/>
            <a:ext cx="0" cy="490763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2410551" y="2552108"/>
            <a:ext cx="7442299" cy="89447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49516" y="2679312"/>
            <a:ext cx="1536352" cy="13642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87619" y="3006984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</a:t>
            </a:r>
            <a:endParaRPr lang="zh-CN" altLang="en-US" sz="2400" b="1" i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68990" y="1467743"/>
            <a:ext cx="8502365" cy="59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这一组蝴蝶图案除彼此相似外，还有什么特点？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2405351" y="3361452"/>
            <a:ext cx="7429645" cy="812353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3066244" y="4451342"/>
            <a:ext cx="5478028" cy="59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对应点的连线都经过点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O.</a:t>
            </a:r>
            <a:endParaRPr lang="zh-CN" alt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562188" y="2214896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endParaRPr lang="zh-CN" altLang="en-US" sz="2400" dirty="0"/>
          </a:p>
        </p:txBody>
      </p:sp>
      <p:sp>
        <p:nvSpPr>
          <p:cNvPr id="9" name="矩形 8"/>
          <p:cNvSpPr/>
          <p:nvPr/>
        </p:nvSpPr>
        <p:spPr>
          <a:xfrm>
            <a:off x="5254128" y="2532545"/>
            <a:ext cx="4764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A′</a:t>
            </a:r>
            <a:endParaRPr lang="zh-CN" altLang="en-US" sz="2400" b="1" i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06704" y="2837604"/>
            <a:ext cx="1208107" cy="10728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288156" y="3005886"/>
            <a:ext cx="920688" cy="756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081926" y="3159886"/>
            <a:ext cx="514325" cy="4608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264292" y="3150793"/>
            <a:ext cx="703842" cy="475200"/>
          </a:xfrm>
          <a:prstGeom prst="rect">
            <a:avLst/>
          </a:prstGeom>
        </p:spPr>
      </p:pic>
      <p:cxnSp>
        <p:nvCxnSpPr>
          <p:cNvPr id="14" name="直接连接符 13"/>
          <p:cNvCxnSpPr/>
          <p:nvPr/>
        </p:nvCxnSpPr>
        <p:spPr>
          <a:xfrm flipV="1">
            <a:off x="3066244" y="3383885"/>
            <a:ext cx="6552728" cy="594174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3317692" y="2769950"/>
            <a:ext cx="6535158" cy="676628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椭圆 15"/>
          <p:cNvSpPr/>
          <p:nvPr/>
        </p:nvSpPr>
        <p:spPr>
          <a:xfrm>
            <a:off x="9411052" y="3381778"/>
            <a:ext cx="64800" cy="6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 flipH="1">
            <a:off x="2100866" y="991868"/>
            <a:ext cx="4096734" cy="573617"/>
          </a:xfrm>
          <a:prstGeom prst="roundRect">
            <a:avLst>
              <a:gd name="adj" fmla="val 47681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71" name="AutoShape 2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 flipH="1">
            <a:off x="695400" y="981285"/>
            <a:ext cx="2053167" cy="584200"/>
          </a:xfrm>
          <a:prstGeom prst="roundRect">
            <a:avLst>
              <a:gd name="adj" fmla="val 47681"/>
            </a:avLst>
          </a:prstGeom>
          <a:gradFill rotWithShape="1">
            <a:gsLst>
              <a:gs pos="100000">
                <a:schemeClr val="accent5">
                  <a:lumMod val="60000"/>
                  <a:lumOff val="40000"/>
                </a:schemeClr>
              </a:gs>
              <a:gs pos="100000">
                <a:srgbClr val="FF0A00"/>
              </a:gs>
              <a:gs pos="100000">
                <a:srgbClr val="FF12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96" name="文本框 27"/>
          <p:cNvSpPr txBox="1"/>
          <p:nvPr>
            <p:custDataLst>
              <p:tags r:id="rId3"/>
            </p:custDataLst>
          </p:nvPr>
        </p:nvSpPr>
        <p:spPr>
          <a:xfrm>
            <a:off x="906644" y="983241"/>
            <a:ext cx="1449436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黑体" panose="02010609060101010101" charset="-122"/>
                <a:ea typeface="黑体" panose="02010609060101010101" charset="-122"/>
              </a:rPr>
              <a:t>知识点</a:t>
            </a:r>
            <a:endParaRPr lang="zh-CN" altLang="en-US" sz="32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197" name="文本框 28"/>
          <p:cNvSpPr txBox="1"/>
          <p:nvPr>
            <p:custDataLst>
              <p:tags r:id="rId4"/>
            </p:custDataLst>
          </p:nvPr>
        </p:nvSpPr>
        <p:spPr>
          <a:xfrm>
            <a:off x="3131221" y="979420"/>
            <a:ext cx="3900883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黑体" panose="02010609060101010101" charset="-122"/>
                <a:ea typeface="黑体" panose="02010609060101010101" charset="-122"/>
              </a:rPr>
              <a:t>位似图形的性质</a:t>
            </a:r>
            <a:endParaRPr lang="zh-CN" altLang="en-US" sz="32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201" name="AutoShape 11"/>
          <p:cNvSpPr/>
          <p:nvPr>
            <p:custDataLst>
              <p:tags r:id="rId5"/>
            </p:custDataLst>
          </p:nvPr>
        </p:nvSpPr>
        <p:spPr>
          <a:xfrm>
            <a:off x="2342167" y="847936"/>
            <a:ext cx="768351" cy="776816"/>
          </a:xfrm>
          <a:prstGeom prst="diamond">
            <a:avLst/>
          </a:prstGeom>
          <a:solidFill>
            <a:srgbClr val="F4BE96"/>
          </a:solidFill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 anchorCtr="0"/>
          <a:lstStyle/>
          <a:p>
            <a:pPr algn="ctr" eaLnBrk="0" hangingPunct="0"/>
            <a:r>
              <a:rPr lang="en-US" altLang="ko-KR" sz="3200" b="1" dirty="0">
                <a:solidFill>
                  <a:schemeClr val="tx1"/>
                </a:solidFill>
                <a:latin typeface="Calibri" panose="020F0502020204030204" pitchFamily="34" charset="0"/>
                <a:ea typeface="Gulim" panose="020B0604020202020204" pitchFamily="34" charset="-127"/>
              </a:rPr>
              <a:t>2</a:t>
            </a:r>
            <a:endParaRPr lang="en-US" altLang="ko-KR" sz="3200" b="1" dirty="0">
              <a:solidFill>
                <a:schemeClr val="tx1"/>
              </a:solidFill>
              <a:latin typeface="Calibri" panose="020F0502020204030204" pitchFamily="34" charset="0"/>
              <a:ea typeface="Gulim" panose="020B0604020202020204" pitchFamily="34" charset="-127"/>
            </a:endParaRPr>
          </a:p>
        </p:txBody>
      </p:sp>
      <p:graphicFrame>
        <p:nvGraphicFramePr>
          <p:cNvPr id="18" name="内容占位符 26625"/>
          <p:cNvGraphicFramePr/>
          <p:nvPr/>
        </p:nvGraphicFramePr>
        <p:xfrm>
          <a:off x="2414137" y="3068960"/>
          <a:ext cx="6779379" cy="3240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" r:id="rId6" imgW="4779010" imgH="2715895" progId="Word.Picture.8">
                  <p:embed/>
                </p:oleObj>
              </mc:Choice>
              <mc:Fallback>
                <p:oleObj name="" r:id="rId6" imgW="4779010" imgH="2715895" progId="Word.Picture.8">
                  <p:embed/>
                  <p:pic>
                    <p:nvPicPr>
                      <p:cNvPr id="0" name="图片 1029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4137" y="3068960"/>
                        <a:ext cx="6779379" cy="324036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文本框 26626"/>
          <p:cNvSpPr txBox="1">
            <a:spLocks noChangeArrowheads="1"/>
          </p:cNvSpPr>
          <p:nvPr/>
        </p:nvSpPr>
        <p:spPr bwMode="auto">
          <a:xfrm>
            <a:off x="906643" y="1663640"/>
            <a:ext cx="1022991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000" b="1" dirty="0"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下列</a:t>
            </a:r>
            <a:r>
              <a:rPr lang="zh-CN" altLang="en-US" sz="3000" b="1" dirty="0">
                <a:solidFill>
                  <a:srgbClr val="00B0F0"/>
                </a:solidFill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位似</a:t>
            </a:r>
            <a:r>
              <a:rPr lang="zh-CN" altLang="en-US" sz="3000" b="1" dirty="0"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图形中，每个图中的四边形</a:t>
            </a:r>
            <a:r>
              <a:rPr lang="en-US" altLang="zh-CN" sz="3000" b="1" i="1" dirty="0"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ABCD</a:t>
            </a:r>
            <a:r>
              <a:rPr lang="zh-CN" altLang="en-US" sz="3000" b="1" dirty="0"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和四边形</a:t>
            </a:r>
            <a:r>
              <a:rPr lang="en-US" altLang="zh-CN" sz="3000" b="1" i="1" dirty="0"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A′B′C′D′</a:t>
            </a:r>
            <a:r>
              <a:rPr lang="zh-CN" altLang="en-US" sz="3000" b="1" dirty="0"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都是相似图形</a:t>
            </a:r>
            <a:r>
              <a:rPr lang="en-US" altLang="zh-CN" sz="3000" b="1" dirty="0"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000" b="1" dirty="0"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分别观察这五个图，你能猜想对应点到位似中心的距离之比与位似比之间有什么关系？</a:t>
            </a:r>
            <a:r>
              <a:rPr lang="zh-CN" altLang="en-US" sz="2600" b="1" dirty="0"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 </a:t>
            </a:r>
            <a:endParaRPr lang="zh-CN" altLang="en-US" sz="2600" b="1" dirty="0">
              <a:latin typeface="Times New Roman" panose="02020603050405020304" pitchFamily="18" charset="0"/>
              <a:ea typeface="仿宋_GB2312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2207568" y="1772816"/>
            <a:ext cx="7921253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61950" indent="-361950" algn="just" eaLnBrk="1" hangingPunct="1">
              <a:lnSpc>
                <a:spcPct val="150000"/>
              </a:lnSpc>
              <a:defRPr/>
            </a:pP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两个位似图形的位似中心有且只有一个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.</a:t>
            </a:r>
            <a:endParaRPr lang="en-US" altLang="zh-CN" sz="2800" b="1" dirty="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algn="just" eaLnBrk="1" hangingPunct="1">
              <a:lnSpc>
                <a:spcPct val="150000"/>
              </a:lnSpc>
              <a:defRPr/>
            </a:pP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位似中心可能位于两个位似图形的同侧，也可能位于两个位似图形之间，还可能位于两个位似图形的内部、边上或某一个顶点处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.</a:t>
            </a:r>
            <a:endParaRPr lang="en-US" altLang="zh-CN" sz="2800" b="1" dirty="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99515" y="1052830"/>
            <a:ext cx="6096000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eaLnBrk="1" hangingPunct="1">
              <a:lnSpc>
                <a:spcPct val="150000"/>
              </a:lnSpc>
              <a:defRPr/>
            </a:pP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常见位似图形的构成如图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.</a:t>
            </a:r>
            <a:endParaRPr lang="en-US" altLang="zh-CN" sz="2800" b="1" dirty="0">
              <a:latin typeface="Times New Roman" panose="02020603050405020304" pitchFamily="18" charset="0"/>
              <a:ea typeface="楷体" panose="02010609060101010101" pitchFamily="49" charset="-122"/>
              <a:sym typeface="+mn-ea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05"/>
          <a:stretch>
            <a:fillRect/>
          </a:stretch>
        </p:blipFill>
        <p:spPr bwMode="auto">
          <a:xfrm>
            <a:off x="1845945" y="1988820"/>
            <a:ext cx="850011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623060" y="1146549"/>
            <a:ext cx="8945880" cy="4942205"/>
            <a:chOff x="-187" y="1908"/>
            <a:chExt cx="14088" cy="7783"/>
          </a:xfrm>
        </p:grpSpPr>
        <p:pic>
          <p:nvPicPr>
            <p:cNvPr id="7" name="图片 6" descr="打孔纸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-187" y="2474"/>
              <a:ext cx="14088" cy="7217"/>
            </a:xfrm>
            <a:prstGeom prst="rect">
              <a:avLst/>
            </a:prstGeom>
          </p:spPr>
        </p:pic>
        <p:sp>
          <p:nvSpPr>
            <p:cNvPr id="9" name="文本框 3"/>
            <p:cNvSpPr txBox="1"/>
            <p:nvPr>
              <p:custDataLst>
                <p:tags r:id="rId3"/>
              </p:custDataLst>
            </p:nvPr>
          </p:nvSpPr>
          <p:spPr>
            <a:xfrm>
              <a:off x="1636" y="1908"/>
              <a:ext cx="270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特别解读</a:t>
              </a:r>
              <a:endParaRPr lang="zh-CN" altLang="en-US" sz="2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</p:grp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841625" y="2207148"/>
            <a:ext cx="6306507" cy="262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marL="449580" indent="-44958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zh-CN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利用位似多边形性质可以解决：</a:t>
            </a:r>
            <a:endParaRPr lang="zh-CN" altLang="en-US" sz="2800" b="1" dirty="0">
              <a:solidFill>
                <a:srgbClr val="00B0F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indent="535305" eaLnBrk="1" hangingPunct="1">
              <a:lnSpc>
                <a:spcPct val="150000"/>
              </a:lnSpc>
              <a:defRPr/>
            </a:pPr>
            <a:r>
              <a:rPr lang="en-US" altLang="zh-CN" sz="2800" b="1" dirty="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1. </a:t>
            </a:r>
            <a:r>
              <a:rPr lang="zh-CN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进行多边形的放大或缩小；</a:t>
            </a:r>
            <a:endParaRPr lang="zh-CN" altLang="en-US" sz="2800" b="1" dirty="0">
              <a:solidFill>
                <a:srgbClr val="00B0F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indent="535305" eaLnBrk="1" hangingPunct="1">
              <a:lnSpc>
                <a:spcPct val="150000"/>
              </a:lnSpc>
              <a:defRPr/>
            </a:pPr>
            <a:r>
              <a:rPr lang="en-US" altLang="zh-CN" sz="2800" b="1" dirty="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2.</a:t>
            </a:r>
            <a:r>
              <a:rPr lang="zh-CN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确定位似中心；</a:t>
            </a:r>
            <a:endParaRPr lang="zh-CN" altLang="en-US" sz="2800" b="1" dirty="0">
              <a:solidFill>
                <a:srgbClr val="00B0F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indent="535305" eaLnBrk="1" hangingPunct="1">
              <a:lnSpc>
                <a:spcPct val="150000"/>
              </a:lnSpc>
              <a:defRPr/>
            </a:pPr>
            <a:r>
              <a:rPr lang="en-US" altLang="zh-CN" sz="2800" b="1" dirty="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3.</a:t>
            </a:r>
            <a:r>
              <a:rPr lang="zh-CN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求周长或面积</a:t>
            </a:r>
            <a:r>
              <a:rPr lang="en-US" altLang="zh-CN" sz="2800" b="1" dirty="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.</a:t>
            </a:r>
            <a:endParaRPr lang="en-US" altLang="zh-CN" sz="2800" b="1" dirty="0">
              <a:solidFill>
                <a:srgbClr val="00B0F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>
            <p:custDataLst>
              <p:tags r:id="rId1"/>
            </p:custDataLst>
          </p:nvPr>
        </p:nvSpPr>
        <p:spPr>
          <a:xfrm>
            <a:off x="2731563" y="913165"/>
            <a:ext cx="3576531" cy="3975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8"/>
          <p:cNvSpPr txBox="1"/>
          <p:nvPr>
            <p:custDataLst>
              <p:tags r:id="rId2"/>
            </p:custDataLst>
          </p:nvPr>
        </p:nvSpPr>
        <p:spPr>
          <a:xfrm>
            <a:off x="2783632" y="908720"/>
            <a:ext cx="3528392" cy="362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 sz="2000" dirty="0">
              <a:solidFill>
                <a:schemeClr val="accent5">
                  <a:lumMod val="75000"/>
                </a:schemeClr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  <a:p>
            <a:endParaRPr lang="zh-CN" altLang="en-US" sz="2000" dirty="0">
              <a:solidFill>
                <a:schemeClr val="accent5">
                  <a:lumMod val="75000"/>
                </a:schemeClr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168008" y="3049796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endParaRPr lang="zh-CN" altLang="en-US" sz="2800" dirty="0"/>
          </a:p>
        </p:txBody>
      </p:sp>
      <p:sp>
        <p:nvSpPr>
          <p:cNvPr id="5" name="矩形 4"/>
          <p:cNvSpPr/>
          <p:nvPr/>
        </p:nvSpPr>
        <p:spPr>
          <a:xfrm>
            <a:off x="1163453" y="1611036"/>
            <a:ext cx="792087" cy="65684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46405" indent="-446405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/>
                <a:cs typeface="Courier New" panose="02070309020205020404"/>
              </a:rPr>
              <a:t>1</a:t>
            </a:r>
            <a:r>
              <a:rPr lang="zh-CN" altLang="zh-CN" sz="28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endParaRPr lang="zh-CN" altLang="zh-CN" sz="11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559496" y="1628800"/>
            <a:ext cx="9649072" cy="203132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/>
                <a:cs typeface="Times New Roman" panose="02020603050405020304"/>
              </a:rPr>
              <a:t>【</a:t>
            </a: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/>
                <a:cs typeface="Courier New" panose="02070309020205020404"/>
              </a:rPr>
              <a:t>2023·</a:t>
            </a:r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/>
                <a:cs typeface="Times New Roman" panose="02020603050405020304"/>
              </a:rPr>
              <a:t>杭州翠苑中学月考】</a:t>
            </a:r>
            <a:r>
              <a:rPr lang="zh-CN" altLang="zh-CN" sz="2800" b="1" kern="100" dirty="0">
                <a:latin typeface="Times New Roman" panose="02020603050405020304"/>
                <a:cs typeface="Times New Roman" panose="02020603050405020304"/>
              </a:rPr>
              <a:t>下列图形中，</a:t>
            </a:r>
            <a:r>
              <a:rPr lang="en-US" altLang="zh-CN" sz="2800" b="1" kern="100" dirty="0">
                <a:latin typeface="Cambria Math" panose="02040503050406030204"/>
                <a:cs typeface="Cambria Math" panose="02040503050406030204"/>
              </a:rPr>
              <a:t>△</a:t>
            </a:r>
            <a:r>
              <a:rPr lang="en-US" altLang="zh-CN" sz="2800" b="1" i="1" kern="100" dirty="0">
                <a:latin typeface="Times New Roman" panose="02020603050405020304"/>
                <a:cs typeface="Courier New" panose="02070309020205020404"/>
              </a:rPr>
              <a:t>ABC</a:t>
            </a:r>
            <a:r>
              <a:rPr lang="zh-CN" altLang="zh-CN" sz="2800" b="1" kern="100" dirty="0">
                <a:latin typeface="Times New Roman" panose="02020603050405020304"/>
                <a:cs typeface="Times New Roman" panose="02020603050405020304"/>
              </a:rPr>
              <a:t>均与</a:t>
            </a:r>
            <a:r>
              <a:rPr lang="en-US" altLang="zh-CN" sz="2800" b="1" kern="100" dirty="0">
                <a:latin typeface="Cambria Math" panose="02040503050406030204"/>
                <a:cs typeface="Cambria Math" panose="02040503050406030204"/>
              </a:rPr>
              <a:t>△</a:t>
            </a:r>
            <a:r>
              <a:rPr lang="en-US" altLang="zh-CN" sz="2800" b="1" i="1" kern="100" dirty="0">
                <a:latin typeface="Times New Roman" panose="02020603050405020304"/>
                <a:cs typeface="Courier New" panose="02070309020205020404"/>
              </a:rPr>
              <a:t>A</a:t>
            </a:r>
            <a:r>
              <a:rPr lang="en-US" altLang="zh-CN" sz="2800" b="1" kern="100" dirty="0">
                <a:latin typeface="Times New Roman" panose="02020603050405020304"/>
                <a:cs typeface="Courier New" panose="02070309020205020404"/>
              </a:rPr>
              <a:t>′</a:t>
            </a:r>
            <a:r>
              <a:rPr lang="en-US" altLang="zh-CN" sz="2800" b="1" i="1" kern="100" dirty="0">
                <a:latin typeface="Times New Roman" panose="02020603050405020304"/>
                <a:cs typeface="Courier New" panose="02070309020205020404"/>
              </a:rPr>
              <a:t>B</a:t>
            </a:r>
            <a:r>
              <a:rPr lang="en-US" altLang="zh-CN" sz="2800" b="1" kern="100" dirty="0">
                <a:latin typeface="Times New Roman" panose="02020603050405020304"/>
                <a:cs typeface="Courier New" panose="02070309020205020404"/>
              </a:rPr>
              <a:t>′</a:t>
            </a:r>
            <a:r>
              <a:rPr lang="en-US" altLang="zh-CN" sz="2800" b="1" i="1" kern="100" dirty="0">
                <a:latin typeface="Times New Roman" panose="02020603050405020304"/>
                <a:cs typeface="Courier New" panose="02070309020205020404"/>
              </a:rPr>
              <a:t>C</a:t>
            </a:r>
            <a:r>
              <a:rPr lang="en-US" altLang="zh-CN" sz="2800" b="1" kern="100" dirty="0">
                <a:latin typeface="Times New Roman" panose="02020603050405020304"/>
                <a:cs typeface="Courier New" panose="02070309020205020404"/>
              </a:rPr>
              <a:t>′</a:t>
            </a:r>
            <a:r>
              <a:rPr lang="zh-CN" altLang="zh-CN" sz="2800" b="1" kern="100" dirty="0">
                <a:latin typeface="Times New Roman" panose="02020603050405020304"/>
                <a:cs typeface="Times New Roman" panose="02020603050405020304"/>
              </a:rPr>
              <a:t>相似，且对应顶点所在直线交于一点，则</a:t>
            </a:r>
            <a:r>
              <a:rPr lang="zh-CN" altLang="zh-CN" sz="2800" b="1" kern="100" dirty="0">
                <a:latin typeface="宋体" panose="02010600030101010101" pitchFamily="2" charset="-122"/>
                <a:ea typeface="Times New Roman" panose="02020603050405020304"/>
                <a:cs typeface="Courier New" panose="02070309020205020404"/>
              </a:rPr>
              <a:t> </a:t>
            </a:r>
            <a:r>
              <a:rPr lang="en-US" altLang="zh-CN" sz="2800" b="1" kern="100" dirty="0">
                <a:latin typeface="Cambria Math" panose="02040503050406030204"/>
                <a:cs typeface="Cambria Math" panose="02040503050406030204"/>
              </a:rPr>
              <a:t>△</a:t>
            </a:r>
            <a:r>
              <a:rPr lang="en-US" altLang="zh-CN" sz="2800" b="1" i="1" kern="100" dirty="0">
                <a:latin typeface="Times New Roman" panose="02020603050405020304"/>
                <a:cs typeface="Courier New" panose="02070309020205020404"/>
              </a:rPr>
              <a:t>ABC</a:t>
            </a:r>
            <a:r>
              <a:rPr lang="zh-CN" altLang="zh-CN" sz="2800" b="1" kern="100" dirty="0">
                <a:latin typeface="Times New Roman" panose="02020603050405020304"/>
                <a:cs typeface="Times New Roman" panose="02020603050405020304"/>
              </a:rPr>
              <a:t>与</a:t>
            </a:r>
            <a:r>
              <a:rPr lang="en-US" altLang="zh-CN" sz="2800" b="1" kern="100" dirty="0">
                <a:latin typeface="Cambria Math" panose="02040503050406030204"/>
                <a:cs typeface="Cambria Math" panose="02040503050406030204"/>
              </a:rPr>
              <a:t>△</a:t>
            </a:r>
            <a:r>
              <a:rPr lang="en-US" altLang="zh-CN" sz="2800" b="1" i="1" kern="100" dirty="0">
                <a:latin typeface="Times New Roman" panose="02020603050405020304"/>
                <a:cs typeface="Courier New" panose="02070309020205020404"/>
              </a:rPr>
              <a:t>A</a:t>
            </a:r>
            <a:r>
              <a:rPr lang="en-US" altLang="zh-CN" sz="2800" b="1" kern="100" dirty="0">
                <a:latin typeface="Times New Roman" panose="02020603050405020304"/>
                <a:cs typeface="Courier New" panose="02070309020205020404"/>
              </a:rPr>
              <a:t>′</a:t>
            </a:r>
            <a:r>
              <a:rPr lang="en-US" altLang="zh-CN" sz="2800" b="1" i="1" kern="100" dirty="0">
                <a:latin typeface="Times New Roman" panose="02020603050405020304"/>
                <a:cs typeface="Courier New" panose="02070309020205020404"/>
              </a:rPr>
              <a:t>B</a:t>
            </a:r>
            <a:r>
              <a:rPr lang="en-US" altLang="zh-CN" sz="2800" b="1" kern="100" dirty="0">
                <a:latin typeface="Times New Roman" panose="02020603050405020304"/>
                <a:cs typeface="Courier New" panose="02070309020205020404"/>
              </a:rPr>
              <a:t>′</a:t>
            </a:r>
            <a:r>
              <a:rPr lang="en-US" altLang="zh-CN" sz="2800" b="1" i="1" kern="100" dirty="0">
                <a:latin typeface="Times New Roman" panose="02020603050405020304"/>
                <a:cs typeface="Courier New" panose="02070309020205020404"/>
              </a:rPr>
              <a:t>C</a:t>
            </a:r>
            <a:r>
              <a:rPr lang="en-US" altLang="zh-CN" sz="2800" b="1" kern="100" dirty="0">
                <a:latin typeface="Times New Roman" panose="02020603050405020304"/>
                <a:cs typeface="Courier New" panose="02070309020205020404"/>
              </a:rPr>
              <a:t>′</a:t>
            </a:r>
            <a:r>
              <a:rPr lang="zh-CN" altLang="zh-CN" sz="2800" b="1" kern="100" dirty="0">
                <a:latin typeface="Times New Roman" panose="02020603050405020304"/>
                <a:cs typeface="Times New Roman" panose="02020603050405020304"/>
              </a:rPr>
              <a:t>不是位似图形的是</a:t>
            </a:r>
            <a:r>
              <a:rPr lang="en-US" altLang="zh-CN" sz="2800" b="1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sz="2800" b="1" kern="100" dirty="0">
                <a:latin typeface="Times New Roman" panose="02020603050405020304"/>
                <a:cs typeface="Times New Roman" panose="02020603050405020304"/>
              </a:rPr>
              <a:t>　　</a:t>
            </a:r>
            <a:r>
              <a:rPr lang="en-US" altLang="zh-CN" sz="2800" b="1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sz="110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728" y="3660125"/>
            <a:ext cx="4104456" cy="254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>
            <p:custDataLst>
              <p:tags r:id="rId1"/>
            </p:custDataLst>
          </p:nvPr>
        </p:nvSpPr>
        <p:spPr>
          <a:xfrm>
            <a:off x="2731563" y="913165"/>
            <a:ext cx="3576531" cy="3975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8"/>
          <p:cNvSpPr txBox="1"/>
          <p:nvPr>
            <p:custDataLst>
              <p:tags r:id="rId2"/>
            </p:custDataLst>
          </p:nvPr>
        </p:nvSpPr>
        <p:spPr>
          <a:xfrm>
            <a:off x="2783632" y="908720"/>
            <a:ext cx="3528392" cy="362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 sz="2000" dirty="0">
              <a:solidFill>
                <a:schemeClr val="accent5">
                  <a:lumMod val="75000"/>
                </a:schemeClr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  <a:p>
            <a:endParaRPr lang="zh-CN" altLang="en-US" sz="2000" dirty="0">
              <a:solidFill>
                <a:schemeClr val="accent5">
                  <a:lumMod val="75000"/>
                </a:schemeClr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431704" y="3317215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endParaRPr lang="zh-CN" altLang="en-US" sz="2800" dirty="0"/>
          </a:p>
        </p:txBody>
      </p:sp>
      <p:sp>
        <p:nvSpPr>
          <p:cNvPr id="5" name="矩形 4"/>
          <p:cNvSpPr/>
          <p:nvPr/>
        </p:nvSpPr>
        <p:spPr>
          <a:xfrm>
            <a:off x="1305584" y="1866798"/>
            <a:ext cx="793973" cy="65684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538480" indent="-538480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8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endParaRPr lang="zh-CN" altLang="zh-CN" sz="11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631504" y="1916832"/>
            <a:ext cx="9289032" cy="33239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/>
                <a:cs typeface="Times New Roman" panose="02020603050405020304"/>
              </a:rPr>
              <a:t>【</a:t>
            </a: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/>
                <a:cs typeface="Courier New" panose="02070309020205020404"/>
              </a:rPr>
              <a:t>2023·</a:t>
            </a:r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/>
                <a:cs typeface="Times New Roman" panose="02020603050405020304"/>
              </a:rPr>
              <a:t>温州瓯海区二模</a:t>
            </a: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/>
                <a:cs typeface="Times New Roman" panose="02020603050405020304"/>
              </a:rPr>
              <a:t>】</a:t>
            </a:r>
            <a:r>
              <a:rPr lang="zh-CN" altLang="zh-CN" sz="2800" b="1" kern="100" dirty="0">
                <a:latin typeface="Times New Roman" panose="02020603050405020304"/>
                <a:cs typeface="Times New Roman" panose="02020603050405020304"/>
              </a:rPr>
              <a:t>如图，</a:t>
            </a:r>
            <a:r>
              <a:rPr lang="en-US" altLang="zh-CN" sz="2800" b="1" kern="100" dirty="0">
                <a:latin typeface="Cambria Math" panose="02040503050406030204"/>
                <a:cs typeface="Cambria Math" panose="02040503050406030204"/>
              </a:rPr>
              <a:t>△</a:t>
            </a:r>
            <a:r>
              <a:rPr lang="en-US" altLang="zh-CN" sz="2800" b="1" i="1" kern="100" dirty="0">
                <a:latin typeface="Times New Roman" panose="02020603050405020304"/>
                <a:cs typeface="Courier New" panose="02070309020205020404"/>
              </a:rPr>
              <a:t>ABC</a:t>
            </a:r>
            <a:r>
              <a:rPr lang="zh-CN" altLang="zh-CN" sz="2800" b="1" kern="100" dirty="0">
                <a:latin typeface="Times New Roman" panose="02020603050405020304"/>
                <a:cs typeface="Times New Roman" panose="02020603050405020304"/>
              </a:rPr>
              <a:t>与</a:t>
            </a:r>
            <a:r>
              <a:rPr lang="en-US" altLang="zh-CN" sz="2800" b="1" kern="100" dirty="0">
                <a:latin typeface="Cambria Math" panose="02040503050406030204"/>
                <a:cs typeface="Cambria Math" panose="02040503050406030204"/>
              </a:rPr>
              <a:t>△</a:t>
            </a:r>
            <a:r>
              <a:rPr lang="en-US" altLang="zh-CN" sz="2800" b="1" i="1" kern="100" dirty="0">
                <a:latin typeface="Times New Roman" panose="02020603050405020304"/>
                <a:cs typeface="Courier New" panose="02070309020205020404"/>
              </a:rPr>
              <a:t>DEF</a:t>
            </a:r>
            <a:r>
              <a:rPr lang="zh-CN" altLang="zh-CN" sz="2800" b="1" kern="100" dirty="0">
                <a:latin typeface="Times New Roman" panose="02020603050405020304"/>
                <a:cs typeface="Times New Roman" panose="02020603050405020304"/>
              </a:rPr>
              <a:t>是位似图形，点</a:t>
            </a:r>
            <a:r>
              <a:rPr lang="en-US" altLang="zh-CN" sz="2800" b="1" i="1" kern="100" dirty="0">
                <a:latin typeface="Times New Roman" panose="02020603050405020304"/>
                <a:cs typeface="Courier New" panose="02070309020205020404"/>
              </a:rPr>
              <a:t>O</a:t>
            </a:r>
            <a:r>
              <a:rPr lang="zh-CN" altLang="zh-CN" sz="2800" b="1" kern="100" dirty="0">
                <a:latin typeface="Times New Roman" panose="02020603050405020304"/>
                <a:cs typeface="Times New Roman" panose="02020603050405020304"/>
              </a:rPr>
              <a:t>为位似中心，若</a:t>
            </a:r>
            <a:r>
              <a:rPr lang="en-US" altLang="zh-CN" sz="2800" b="1" i="1" kern="100" dirty="0">
                <a:latin typeface="Times New Roman" panose="02020603050405020304"/>
                <a:cs typeface="Courier New" panose="02070309020205020404"/>
              </a:rPr>
              <a:t>AB</a:t>
            </a:r>
            <a:r>
              <a:rPr lang="zh-CN" altLang="zh-CN" sz="2800" b="1" kern="100" dirty="0">
                <a:latin typeface="Times New Roman" panose="02020603050405020304"/>
                <a:cs typeface="Times New Roman" panose="02020603050405020304"/>
              </a:rPr>
              <a:t>＝</a:t>
            </a:r>
            <a:r>
              <a:rPr lang="en-US" altLang="zh-CN" sz="2800" b="1" kern="100" dirty="0">
                <a:latin typeface="Times New Roman" panose="02020603050405020304"/>
                <a:cs typeface="Courier New" panose="02070309020205020404"/>
              </a:rPr>
              <a:t>2</a:t>
            </a:r>
            <a:r>
              <a:rPr lang="en-US" altLang="zh-CN" sz="2800" b="1" i="1" kern="100" dirty="0">
                <a:latin typeface="Times New Roman" panose="02020603050405020304"/>
                <a:cs typeface="Courier New" panose="02070309020205020404"/>
              </a:rPr>
              <a:t>DE</a:t>
            </a:r>
            <a:r>
              <a:rPr lang="zh-CN" altLang="zh-CN" sz="2800" b="1" kern="100" dirty="0">
                <a:latin typeface="Times New Roman" panose="02020603050405020304"/>
                <a:cs typeface="Times New Roman" panose="02020603050405020304"/>
              </a:rPr>
              <a:t>，则</a:t>
            </a:r>
            <a:r>
              <a:rPr lang="en-US" altLang="zh-CN" sz="2800" b="1" kern="100" dirty="0">
                <a:latin typeface="Cambria Math" panose="02040503050406030204"/>
                <a:cs typeface="Cambria Math" panose="02040503050406030204"/>
              </a:rPr>
              <a:t>△</a:t>
            </a:r>
            <a:r>
              <a:rPr lang="en-US" altLang="zh-CN" sz="2800" b="1" i="1" kern="100" dirty="0">
                <a:latin typeface="Times New Roman" panose="02020603050405020304"/>
                <a:cs typeface="Courier New" panose="02070309020205020404"/>
              </a:rPr>
              <a:t>ABC</a:t>
            </a:r>
            <a:r>
              <a:rPr lang="zh-CN" altLang="zh-CN" sz="2800" b="1" kern="100" dirty="0">
                <a:latin typeface="Times New Roman" panose="02020603050405020304"/>
                <a:cs typeface="Times New Roman" panose="02020603050405020304"/>
              </a:rPr>
              <a:t>与</a:t>
            </a:r>
            <a:r>
              <a:rPr lang="en-US" altLang="zh-CN" sz="2800" b="1" kern="100" dirty="0">
                <a:latin typeface="Cambria Math" panose="02040503050406030204"/>
                <a:cs typeface="Cambria Math" panose="02040503050406030204"/>
              </a:rPr>
              <a:t>△</a:t>
            </a:r>
            <a:r>
              <a:rPr lang="en-US" altLang="zh-CN" sz="2800" b="1" i="1" kern="100" dirty="0">
                <a:latin typeface="Times New Roman" panose="02020603050405020304"/>
                <a:cs typeface="Courier New" panose="02070309020205020404"/>
              </a:rPr>
              <a:t>DEF</a:t>
            </a:r>
            <a:r>
              <a:rPr lang="zh-CN" altLang="zh-CN" sz="2800" b="1" kern="100" dirty="0">
                <a:latin typeface="Times New Roman" panose="02020603050405020304"/>
                <a:cs typeface="Times New Roman" panose="02020603050405020304"/>
              </a:rPr>
              <a:t>的周长比是</a:t>
            </a:r>
            <a:r>
              <a:rPr lang="en-US" altLang="zh-CN" sz="2800" b="1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sz="2800" b="1" kern="100" dirty="0">
                <a:latin typeface="Times New Roman" panose="02020603050405020304"/>
                <a:cs typeface="Times New Roman" panose="02020603050405020304"/>
              </a:rPr>
              <a:t>　　</a:t>
            </a:r>
            <a:r>
              <a:rPr lang="en-US" altLang="zh-CN" sz="2800" b="1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sz="11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/>
                <a:cs typeface="Courier New" panose="02070309020205020404"/>
              </a:rPr>
              <a:t>A</a:t>
            </a:r>
            <a:r>
              <a:rPr lang="zh-CN" altLang="zh-CN" sz="2800" b="1" kern="100" dirty="0">
                <a:latin typeface="Times New Roman" panose="02020603050405020304"/>
                <a:cs typeface="Times New Roman" panose="02020603050405020304"/>
              </a:rPr>
              <a:t>．</a:t>
            </a:r>
            <a:r>
              <a:rPr lang="en-US" altLang="zh-CN" sz="2800" b="1" kern="100" dirty="0">
                <a:latin typeface="Times New Roman" panose="02020603050405020304"/>
                <a:cs typeface="Courier New" panose="02070309020205020404"/>
              </a:rPr>
              <a:t>2</a:t>
            </a:r>
            <a:r>
              <a:rPr lang="zh-CN" altLang="zh-CN" sz="28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∶</a:t>
            </a:r>
            <a:r>
              <a:rPr lang="en-US" altLang="zh-CN" sz="2800" b="1" kern="100" dirty="0">
                <a:latin typeface="Times New Roman" panose="02020603050405020304"/>
                <a:cs typeface="Courier New" panose="02070309020205020404"/>
              </a:rPr>
              <a:t>1             B</a:t>
            </a:r>
            <a:r>
              <a:rPr lang="zh-CN" altLang="zh-CN" sz="2800" b="1" kern="100" dirty="0">
                <a:latin typeface="Times New Roman" panose="02020603050405020304"/>
                <a:cs typeface="Times New Roman" panose="02020603050405020304"/>
              </a:rPr>
              <a:t>．</a:t>
            </a:r>
            <a:r>
              <a:rPr lang="en-US" altLang="zh-CN" sz="2800" b="1" kern="100" dirty="0">
                <a:latin typeface="Times New Roman" panose="02020603050405020304"/>
                <a:cs typeface="Courier New" panose="02070309020205020404"/>
              </a:rPr>
              <a:t>1</a:t>
            </a:r>
            <a:r>
              <a:rPr lang="zh-CN" altLang="zh-CN" sz="28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∶</a:t>
            </a:r>
            <a:r>
              <a:rPr lang="en-US" altLang="zh-CN" sz="2800" b="1" kern="100" dirty="0">
                <a:latin typeface="Times New Roman" panose="02020603050405020304"/>
                <a:cs typeface="Courier New" panose="02070309020205020404"/>
              </a:rPr>
              <a:t>2  </a:t>
            </a:r>
            <a:endParaRPr lang="en-US" altLang="zh-CN" sz="2800" b="1" kern="100" dirty="0">
              <a:latin typeface="Times New Roman" panose="02020603050405020304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/>
                <a:cs typeface="Courier New" panose="02070309020205020404"/>
              </a:rPr>
              <a:t>C</a:t>
            </a:r>
            <a:r>
              <a:rPr lang="zh-CN" altLang="zh-CN" sz="2800" b="1" kern="100" dirty="0">
                <a:latin typeface="Times New Roman" panose="02020603050405020304"/>
                <a:cs typeface="Times New Roman" panose="02020603050405020304"/>
              </a:rPr>
              <a:t>．</a:t>
            </a:r>
            <a:r>
              <a:rPr lang="en-US" altLang="zh-CN" sz="2800" b="1" kern="100" dirty="0">
                <a:latin typeface="Times New Roman" panose="02020603050405020304"/>
                <a:cs typeface="Courier New" panose="02070309020205020404"/>
              </a:rPr>
              <a:t>4</a:t>
            </a:r>
            <a:r>
              <a:rPr lang="zh-CN" altLang="zh-CN" sz="28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∶</a:t>
            </a:r>
            <a:r>
              <a:rPr lang="en-US" altLang="zh-CN" sz="2800" b="1" kern="100" dirty="0">
                <a:latin typeface="Times New Roman" panose="02020603050405020304"/>
                <a:cs typeface="Courier New" panose="02070309020205020404"/>
              </a:rPr>
              <a:t>1             D</a:t>
            </a:r>
            <a:r>
              <a:rPr lang="zh-CN" altLang="zh-CN" sz="2800" b="1" kern="100" dirty="0">
                <a:latin typeface="Times New Roman" panose="02020603050405020304"/>
                <a:cs typeface="Times New Roman" panose="02020603050405020304"/>
              </a:rPr>
              <a:t>．</a:t>
            </a:r>
            <a:r>
              <a:rPr lang="en-US" altLang="zh-CN" sz="2800" b="1" kern="100" dirty="0">
                <a:latin typeface="Times New Roman" panose="02020603050405020304"/>
                <a:cs typeface="Courier New" panose="02070309020205020404"/>
              </a:rPr>
              <a:t>2</a:t>
            </a:r>
            <a:r>
              <a:rPr lang="zh-CN" altLang="zh-CN" sz="28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∶</a:t>
            </a:r>
            <a:r>
              <a:rPr lang="en-US" altLang="zh-CN" sz="2800" b="1" kern="100" dirty="0">
                <a:latin typeface="Times New Roman" panose="02020603050405020304"/>
                <a:cs typeface="Courier New" panose="02070309020205020404"/>
              </a:rPr>
              <a:t>3</a:t>
            </a:r>
            <a:endParaRPr lang="zh-CN" altLang="zh-CN" sz="110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3440919"/>
            <a:ext cx="2592288" cy="2107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>
            <p:custDataLst>
              <p:tags r:id="rId1"/>
            </p:custDataLst>
          </p:nvPr>
        </p:nvSpPr>
        <p:spPr>
          <a:xfrm>
            <a:off x="2731563" y="913165"/>
            <a:ext cx="3576531" cy="3975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8"/>
          <p:cNvSpPr txBox="1"/>
          <p:nvPr>
            <p:custDataLst>
              <p:tags r:id="rId2"/>
            </p:custDataLst>
          </p:nvPr>
        </p:nvSpPr>
        <p:spPr>
          <a:xfrm>
            <a:off x="2783632" y="908720"/>
            <a:ext cx="3528392" cy="362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 sz="2000" dirty="0">
              <a:solidFill>
                <a:schemeClr val="accent5">
                  <a:lumMod val="75000"/>
                </a:schemeClr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  <a:p>
            <a:endParaRPr lang="zh-CN" altLang="en-US" sz="2000" dirty="0">
              <a:solidFill>
                <a:schemeClr val="accent5">
                  <a:lumMod val="75000"/>
                </a:schemeClr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530762" y="1686940"/>
            <a:ext cx="936104" cy="65684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57505" indent="-357505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/>
                <a:cs typeface="Courier New" panose="02070309020205020404"/>
              </a:rPr>
              <a:t>3</a:t>
            </a:r>
            <a:r>
              <a:rPr lang="zh-CN" altLang="zh-CN" sz="28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endParaRPr lang="zh-CN" altLang="zh-CN" sz="110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998814" y="1686940"/>
            <a:ext cx="9497786" cy="203132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如图，在</a:t>
            </a:r>
            <a:r>
              <a:rPr lang="en-US" altLang="zh-CN" sz="2800" b="1" dirty="0">
                <a:latin typeface="Times New Roman" panose="02020603050405020304"/>
                <a:ea typeface="宋体" panose="02010600030101010101" pitchFamily="2" charset="-122"/>
              </a:rPr>
              <a:t>8×8</a:t>
            </a:r>
            <a:r>
              <a:rPr lang="zh-CN" altLang="zh-CN" sz="2800" b="1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的正方形网格中，已知</a:t>
            </a:r>
            <a:r>
              <a:rPr lang="en-US" altLang="zh-CN" sz="2800" b="1" dirty="0">
                <a:latin typeface="Cambria Math" panose="02040503050406030204"/>
                <a:ea typeface="宋体" panose="02010600030101010101" pitchFamily="2" charset="-122"/>
                <a:cs typeface="Cambria Math" panose="02040503050406030204"/>
              </a:rPr>
              <a:t>△</a:t>
            </a:r>
            <a:r>
              <a:rPr lang="en-US" altLang="zh-CN" sz="2800" b="1" i="1" dirty="0">
                <a:latin typeface="Times New Roman" panose="02020603050405020304"/>
                <a:ea typeface="宋体" panose="02010600030101010101" pitchFamily="2" charset="-122"/>
              </a:rPr>
              <a:t>ABC</a:t>
            </a:r>
            <a:r>
              <a:rPr lang="zh-CN" altLang="zh-CN" sz="2800" b="1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的顶点都在格点上，以点</a:t>
            </a:r>
            <a:r>
              <a:rPr lang="en-US" altLang="zh-CN" sz="2800" b="1" i="1" dirty="0">
                <a:latin typeface="Times New Roman" panose="02020603050405020304"/>
                <a:ea typeface="宋体" panose="02010600030101010101" pitchFamily="2" charset="-122"/>
              </a:rPr>
              <a:t>C</a:t>
            </a:r>
            <a:r>
              <a:rPr lang="zh-CN" altLang="zh-CN" sz="2800" b="1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为位似中心，画出</a:t>
            </a:r>
            <a:r>
              <a:rPr lang="en-US" altLang="zh-CN" sz="2800" b="1" dirty="0">
                <a:latin typeface="Cambria Math" panose="02040503050406030204"/>
                <a:ea typeface="宋体" panose="02010600030101010101" pitchFamily="2" charset="-122"/>
                <a:cs typeface="Cambria Math" panose="02040503050406030204"/>
              </a:rPr>
              <a:t>△</a:t>
            </a:r>
            <a:r>
              <a:rPr lang="en-US" altLang="zh-CN" sz="2800" b="1" i="1" dirty="0">
                <a:latin typeface="Times New Roman" panose="02020603050405020304"/>
                <a:ea typeface="宋体" panose="02010600030101010101" pitchFamily="2" charset="-122"/>
              </a:rPr>
              <a:t>ABC</a:t>
            </a:r>
            <a:r>
              <a:rPr lang="zh-CN" altLang="zh-CN" sz="2800" b="1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的位似图形，并使边长放大到原来的</a:t>
            </a:r>
            <a:r>
              <a:rPr lang="en-US" altLang="zh-CN" sz="2800" b="1" dirty="0">
                <a:latin typeface="Times New Roman" panose="02020603050405020304"/>
                <a:ea typeface="宋体" panose="02010600030101010101" pitchFamily="2" charset="-122"/>
              </a:rPr>
              <a:t>2</a:t>
            </a:r>
            <a:r>
              <a:rPr lang="zh-CN" altLang="zh-CN" sz="2800" b="1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倍．</a:t>
            </a:r>
            <a:endParaRPr lang="zh-CN" altLang="zh-CN" sz="11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055664" y="3760407"/>
            <a:ext cx="19880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解：如图．</a:t>
            </a:r>
            <a:endParaRPr lang="zh-CN" altLang="en-US" sz="28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3753778"/>
            <a:ext cx="2147689" cy="2076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920" y="3740217"/>
            <a:ext cx="4110219" cy="224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对角圆角矩形 36"/>
          <p:cNvSpPr/>
          <p:nvPr/>
        </p:nvSpPr>
        <p:spPr>
          <a:xfrm>
            <a:off x="814918" y="1665817"/>
            <a:ext cx="10562167" cy="3937000"/>
          </a:xfrm>
          <a:prstGeom prst="round2DiagRect">
            <a:avLst/>
          </a:prstGeom>
          <a:noFill/>
          <a:ln w="22225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0" hangingPunct="0">
              <a:defRPr/>
            </a:pPr>
            <a:endParaRPr kumimoji="1"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3695535" y="781051"/>
            <a:ext cx="4800732" cy="5736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0" hangingPunct="0">
              <a:defRPr/>
            </a:pPr>
            <a:r>
              <a:rPr lang="zh-CN" altLang="en-US" sz="2800" b="1" spc="400" dirty="0">
                <a:solidFill>
                  <a:srgbClr val="7030A0"/>
                </a:solidFill>
                <a:latin typeface="黑体" panose="02010609060101010101" charset="-122"/>
                <a:ea typeface="黑体" panose="02010609060101010101" charset="-122"/>
              </a:rPr>
              <a:t>图形的位似</a:t>
            </a:r>
            <a:endParaRPr lang="zh-CN" altLang="en-US" sz="2800" b="1" spc="400" dirty="0">
              <a:solidFill>
                <a:srgbClr val="7030A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40" name="直线连接符 4"/>
          <p:cNvCxnSpPr/>
          <p:nvPr/>
        </p:nvCxnSpPr>
        <p:spPr>
          <a:xfrm>
            <a:off x="8208136" y="1126067"/>
            <a:ext cx="1056216" cy="0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线连接符 24"/>
          <p:cNvCxnSpPr/>
          <p:nvPr/>
        </p:nvCxnSpPr>
        <p:spPr>
          <a:xfrm>
            <a:off x="2831637" y="1126067"/>
            <a:ext cx="1056216" cy="0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左大括号 5"/>
          <p:cNvSpPr/>
          <p:nvPr/>
        </p:nvSpPr>
        <p:spPr>
          <a:xfrm>
            <a:off x="2151970" y="2385613"/>
            <a:ext cx="288032" cy="2599780"/>
          </a:xfrm>
          <a:prstGeom prst="leftBrace">
            <a:avLst>
              <a:gd name="adj1" fmla="val 36552"/>
              <a:gd name="adj2" fmla="val 50000"/>
            </a:avLst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2" name="矩形 1"/>
          <p:cNvSpPr/>
          <p:nvPr/>
        </p:nvSpPr>
        <p:spPr>
          <a:xfrm>
            <a:off x="1559496" y="2291115"/>
            <a:ext cx="430131" cy="2608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图形的位似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308405" y="1922842"/>
            <a:ext cx="2348720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2400"/>
              </a:spcAft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位似图形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spcAft>
                <a:spcPts val="2400"/>
              </a:spcAft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需满足的条件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487712" y="4049777"/>
            <a:ext cx="1988045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2400"/>
              </a:spcAft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在坐标系中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spcAft>
                <a:spcPts val="2400"/>
              </a:spcAft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画位似图形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603501" y="1701095"/>
            <a:ext cx="6096000" cy="211109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(1)</a:t>
            </a:r>
            <a:r>
              <a:rPr lang="zh-CN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所有经过对应点的直线都相交于同一点；</a:t>
            </a:r>
            <a:endParaRPr lang="en-US" altLang="zh-CN" sz="2800" b="1" dirty="0">
              <a:solidFill>
                <a:srgbClr val="00B0F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(2)</a:t>
            </a:r>
            <a:r>
              <a:rPr lang="zh-CN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这个交点到两个对应点的距离之比都相等</a:t>
            </a:r>
            <a:r>
              <a:rPr lang="en-US" altLang="zh-CN" sz="2800" b="1" dirty="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  <a:endParaRPr lang="zh-CN" altLang="en-US" sz="2800" b="1" dirty="0">
              <a:solidFill>
                <a:srgbClr val="00B0F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569717" y="4222014"/>
            <a:ext cx="6096000" cy="107696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首先把原图形的各点的横、纵坐标都乘相似比</a:t>
            </a:r>
            <a:r>
              <a:rPr lang="en-US" altLang="zh-CN" sz="2800" b="1" i="1" dirty="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</a:t>
            </a:r>
            <a:r>
              <a:rPr lang="zh-CN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或乘</a:t>
            </a:r>
            <a:r>
              <a:rPr lang="en-US" altLang="zh-CN" sz="2800" b="1" dirty="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-</a:t>
            </a:r>
            <a:r>
              <a:rPr lang="en-US" altLang="zh-CN" sz="2800" b="1" i="1" dirty="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</a:t>
            </a:r>
            <a:r>
              <a:rPr lang="zh-CN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，然后描点连线即可</a:t>
            </a:r>
            <a:r>
              <a:rPr lang="en-US" altLang="zh-CN" sz="2800" b="1" dirty="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  <a:endParaRPr lang="zh-CN" altLang="en-US" sz="2800" b="1" dirty="0">
              <a:solidFill>
                <a:srgbClr val="00B0F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3" grpId="0"/>
      <p:bldP spid="4" grpId="0"/>
      <p:bldP spid="5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301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037" y="2204293"/>
            <a:ext cx="331152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430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50" y="2132856"/>
            <a:ext cx="3657600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43013"/>
          <p:cNvSpPr txBox="1">
            <a:spLocks noChangeArrowheads="1"/>
          </p:cNvSpPr>
          <p:nvPr/>
        </p:nvSpPr>
        <p:spPr bwMode="auto">
          <a:xfrm>
            <a:off x="1487488" y="1215139"/>
            <a:ext cx="7848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b="1" dirty="0"/>
              <a:t>观察思考：</a:t>
            </a:r>
            <a:r>
              <a:rPr lang="zh-CN" altLang="en-US" sz="2800" b="1" dirty="0">
                <a:solidFill>
                  <a:srgbClr val="FF0000"/>
                </a:solidFill>
              </a:rPr>
              <a:t>这两幅图片有什么特征？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文本框 43014"/>
          <p:cNvSpPr txBox="1">
            <a:spLocks noChangeArrowheads="1"/>
          </p:cNvSpPr>
          <p:nvPr/>
        </p:nvSpPr>
        <p:spPr bwMode="auto">
          <a:xfrm>
            <a:off x="1847850" y="4653136"/>
            <a:ext cx="8352606" cy="1301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b="1" dirty="0"/>
              <a:t>都是有好几张相似图形组成，每个对应顶点都在同一个端点出发的射线上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 flipH="1">
            <a:off x="2100866" y="991868"/>
            <a:ext cx="4139150" cy="573617"/>
          </a:xfrm>
          <a:prstGeom prst="roundRect">
            <a:avLst>
              <a:gd name="adj" fmla="val 47681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71" name="AutoShape 2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 flipH="1">
            <a:off x="695400" y="981285"/>
            <a:ext cx="2053167" cy="584200"/>
          </a:xfrm>
          <a:prstGeom prst="roundRect">
            <a:avLst>
              <a:gd name="adj" fmla="val 47681"/>
            </a:avLst>
          </a:prstGeom>
          <a:gradFill rotWithShape="1">
            <a:gsLst>
              <a:gs pos="100000">
                <a:schemeClr val="accent5">
                  <a:lumMod val="60000"/>
                  <a:lumOff val="40000"/>
                </a:schemeClr>
              </a:gs>
              <a:gs pos="100000">
                <a:srgbClr val="FF0A00"/>
              </a:gs>
              <a:gs pos="100000">
                <a:srgbClr val="FF12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96" name="文本框 27"/>
          <p:cNvSpPr txBox="1"/>
          <p:nvPr>
            <p:custDataLst>
              <p:tags r:id="rId3"/>
            </p:custDataLst>
          </p:nvPr>
        </p:nvSpPr>
        <p:spPr>
          <a:xfrm>
            <a:off x="906644" y="983241"/>
            <a:ext cx="1449436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黑体" panose="02010609060101010101" charset="-122"/>
                <a:ea typeface="黑体" panose="02010609060101010101" charset="-122"/>
              </a:rPr>
              <a:t>知识点</a:t>
            </a:r>
            <a:endParaRPr lang="zh-CN" altLang="en-US" sz="32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197" name="文本框 28"/>
          <p:cNvSpPr txBox="1"/>
          <p:nvPr>
            <p:custDataLst>
              <p:tags r:id="rId4"/>
            </p:custDataLst>
          </p:nvPr>
        </p:nvSpPr>
        <p:spPr>
          <a:xfrm>
            <a:off x="3131221" y="979420"/>
            <a:ext cx="3900883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黑体" panose="02010609060101010101" charset="-122"/>
                <a:ea typeface="黑体" panose="02010609060101010101" charset="-122"/>
              </a:rPr>
              <a:t>位似图形的概念</a:t>
            </a:r>
            <a:endParaRPr lang="zh-CN" altLang="en-US" sz="32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201" name="AutoShape 11"/>
          <p:cNvSpPr/>
          <p:nvPr>
            <p:custDataLst>
              <p:tags r:id="rId5"/>
            </p:custDataLst>
          </p:nvPr>
        </p:nvSpPr>
        <p:spPr>
          <a:xfrm>
            <a:off x="2342167" y="847936"/>
            <a:ext cx="768351" cy="776816"/>
          </a:xfrm>
          <a:prstGeom prst="diamond">
            <a:avLst/>
          </a:prstGeom>
          <a:solidFill>
            <a:srgbClr val="F4BE96"/>
          </a:solidFill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 anchorCtr="0"/>
          <a:lstStyle/>
          <a:p>
            <a:pPr algn="ctr" eaLnBrk="0" hangingPunct="0"/>
            <a:r>
              <a:rPr lang="en-US" altLang="ko-KR" sz="3200" b="1" dirty="0">
                <a:solidFill>
                  <a:schemeClr val="tx1"/>
                </a:solidFill>
                <a:latin typeface="Calibri" panose="020F0502020204030204" pitchFamily="34" charset="0"/>
                <a:ea typeface="Gulim" panose="020B0604020202020204" pitchFamily="34" charset="-127"/>
              </a:rPr>
              <a:t>1</a:t>
            </a:r>
            <a:endParaRPr lang="en-US" altLang="ko-KR" sz="3200" b="1" dirty="0">
              <a:solidFill>
                <a:schemeClr val="tx1"/>
              </a:solidFill>
              <a:latin typeface="Calibri" panose="020F0502020204030204" pitchFamily="34" charset="0"/>
              <a:ea typeface="Gulim" panose="020B0604020202020204" pitchFamily="34" charset="-127"/>
            </a:endParaRPr>
          </a:p>
        </p:txBody>
      </p:sp>
      <p:cxnSp>
        <p:nvCxnSpPr>
          <p:cNvPr id="10" name="直接连接符 9"/>
          <p:cNvCxnSpPr>
            <a:endCxn id="21" idx="3"/>
          </p:cNvCxnSpPr>
          <p:nvPr/>
        </p:nvCxnSpPr>
        <p:spPr>
          <a:xfrm>
            <a:off x="4745794" y="5601203"/>
            <a:ext cx="3969930" cy="127318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>
            <a:endCxn id="21" idx="6"/>
          </p:cNvCxnSpPr>
          <p:nvPr/>
        </p:nvCxnSpPr>
        <p:spPr>
          <a:xfrm>
            <a:off x="6329970" y="5349175"/>
            <a:ext cx="2441064" cy="356436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>
            <a:endCxn id="21" idx="1"/>
          </p:cNvCxnSpPr>
          <p:nvPr/>
        </p:nvCxnSpPr>
        <p:spPr>
          <a:xfrm>
            <a:off x="5105834" y="4521083"/>
            <a:ext cx="3609890" cy="1161618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>
            <a:endCxn id="21" idx="7"/>
          </p:cNvCxnSpPr>
          <p:nvPr/>
        </p:nvCxnSpPr>
        <p:spPr>
          <a:xfrm>
            <a:off x="5815793" y="4233051"/>
            <a:ext cx="2945751" cy="144965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1433426" y="2479512"/>
            <a:ext cx="8983054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活动</a:t>
            </a:r>
            <a:r>
              <a:rPr lang="en-US" altLang="zh-CN" sz="2800" b="1" dirty="0">
                <a:solidFill>
                  <a:srgbClr val="00B0F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1.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在</a:t>
            </a:r>
            <a:r>
              <a:rPr lang="zh-CN" altLang="en-US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四边形</a:t>
            </a:r>
            <a:r>
              <a:rPr lang="en-US" altLang="zh-CN" sz="2800" b="1" i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ABCD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外，任取一点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，分别连接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OA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，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OB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，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OC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，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OD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；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33426" y="1903448"/>
            <a:ext cx="6750806" cy="59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如图，任意</a:t>
            </a:r>
            <a:r>
              <a:rPr lang="zh-CN" altLang="en-US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画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一个</a:t>
            </a:r>
            <a:r>
              <a:rPr lang="zh-CN" altLang="en-US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四边形</a:t>
            </a:r>
            <a:r>
              <a:rPr lang="en-US" altLang="zh-CN" sz="2800" b="1" i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ABCD</a:t>
            </a:r>
            <a:r>
              <a:rPr lang="en-US" altLang="zh-CN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lang="en-US" altLang="zh-CN" sz="28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745794" y="4233051"/>
            <a:ext cx="1584176" cy="1368152"/>
            <a:chOff x="2411760" y="3147814"/>
            <a:chExt cx="1584176" cy="1368152"/>
          </a:xfrm>
        </p:grpSpPr>
        <p:cxnSp>
          <p:nvCxnSpPr>
            <p:cNvPr id="17" name="直接连接符 16"/>
            <p:cNvCxnSpPr/>
            <p:nvPr/>
          </p:nvCxnSpPr>
          <p:spPr>
            <a:xfrm flipV="1">
              <a:off x="2771800" y="3147814"/>
              <a:ext cx="709959" cy="288033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>
              <a:off x="2411760" y="3435846"/>
              <a:ext cx="360040" cy="108012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3481759" y="3147814"/>
              <a:ext cx="514177" cy="1116124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V="1">
              <a:off x="2411760" y="4263938"/>
              <a:ext cx="1584176" cy="252028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椭圆 20"/>
          <p:cNvSpPr/>
          <p:nvPr/>
        </p:nvSpPr>
        <p:spPr>
          <a:xfrm>
            <a:off x="8706234" y="5673211"/>
            <a:ext cx="64800" cy="6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4415669" y="5374958"/>
            <a:ext cx="37221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endParaRPr lang="zh-CN" altLang="en-US" sz="2200" dirty="0"/>
          </a:p>
        </p:txBody>
      </p:sp>
      <p:sp>
        <p:nvSpPr>
          <p:cNvPr id="23" name="矩形 22"/>
          <p:cNvSpPr/>
          <p:nvPr/>
        </p:nvSpPr>
        <p:spPr>
          <a:xfrm>
            <a:off x="4817802" y="4225191"/>
            <a:ext cx="38824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endParaRPr lang="zh-CN" altLang="en-US" sz="2200" dirty="0"/>
          </a:p>
        </p:txBody>
      </p:sp>
      <p:sp>
        <p:nvSpPr>
          <p:cNvPr id="24" name="矩形 23"/>
          <p:cNvSpPr/>
          <p:nvPr/>
        </p:nvSpPr>
        <p:spPr>
          <a:xfrm>
            <a:off x="5629684" y="3873011"/>
            <a:ext cx="37221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endParaRPr lang="zh-CN" altLang="en-US" sz="2200" dirty="0"/>
          </a:p>
        </p:txBody>
      </p:sp>
      <p:sp>
        <p:nvSpPr>
          <p:cNvPr id="25" name="矩形 24"/>
          <p:cNvSpPr/>
          <p:nvPr/>
        </p:nvSpPr>
        <p:spPr>
          <a:xfrm>
            <a:off x="6109238" y="5264587"/>
            <a:ext cx="37221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endParaRPr lang="zh-CN" altLang="en-US" sz="2200" dirty="0"/>
          </a:p>
        </p:txBody>
      </p:sp>
      <p:sp>
        <p:nvSpPr>
          <p:cNvPr id="26" name="矩形 25"/>
          <p:cNvSpPr/>
          <p:nvPr/>
        </p:nvSpPr>
        <p:spPr>
          <a:xfrm>
            <a:off x="8706234" y="5590401"/>
            <a:ext cx="38824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</a:t>
            </a:r>
            <a:endParaRPr lang="zh-CN" alt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 animBg="1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 flipH="1" flipV="1">
            <a:off x="7107050" y="4156888"/>
            <a:ext cx="262131" cy="603495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>
            <a:stCxn id="28" idx="7"/>
            <a:endCxn id="27" idx="2"/>
          </p:cNvCxnSpPr>
          <p:nvPr/>
        </p:nvCxnSpPr>
        <p:spPr>
          <a:xfrm flipV="1">
            <a:off x="6585843" y="4770095"/>
            <a:ext cx="747590" cy="109716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>
            <a:stCxn id="29" idx="4"/>
            <a:endCxn id="28" idx="1"/>
          </p:cNvCxnSpPr>
          <p:nvPr/>
        </p:nvCxnSpPr>
        <p:spPr>
          <a:xfrm flipH="1">
            <a:off x="6540023" y="4352699"/>
            <a:ext cx="206215" cy="527112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6759658" y="4175495"/>
            <a:ext cx="311644" cy="153699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>
            <a:endCxn id="19" idx="3"/>
          </p:cNvCxnSpPr>
          <p:nvPr/>
        </p:nvCxnSpPr>
        <p:spPr>
          <a:xfrm>
            <a:off x="4625925" y="4842327"/>
            <a:ext cx="3969930" cy="127318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>
            <a:endCxn id="19" idx="6"/>
          </p:cNvCxnSpPr>
          <p:nvPr/>
        </p:nvCxnSpPr>
        <p:spPr>
          <a:xfrm>
            <a:off x="6210101" y="4590299"/>
            <a:ext cx="2441064" cy="356436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>
            <a:endCxn id="19" idx="1"/>
          </p:cNvCxnSpPr>
          <p:nvPr/>
        </p:nvCxnSpPr>
        <p:spPr>
          <a:xfrm>
            <a:off x="4985965" y="3762207"/>
            <a:ext cx="3609890" cy="1161618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>
            <a:endCxn id="19" idx="7"/>
          </p:cNvCxnSpPr>
          <p:nvPr/>
        </p:nvCxnSpPr>
        <p:spPr>
          <a:xfrm>
            <a:off x="5695924" y="3474175"/>
            <a:ext cx="2945751" cy="144965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/>
        </p:nvGrpSpPr>
        <p:grpSpPr>
          <a:xfrm>
            <a:off x="4625925" y="3474175"/>
            <a:ext cx="1584176" cy="1368152"/>
            <a:chOff x="2411760" y="3147814"/>
            <a:chExt cx="1584176" cy="1368152"/>
          </a:xfrm>
        </p:grpSpPr>
        <p:cxnSp>
          <p:nvCxnSpPr>
            <p:cNvPr id="15" name="直接连接符 14"/>
            <p:cNvCxnSpPr/>
            <p:nvPr/>
          </p:nvCxnSpPr>
          <p:spPr>
            <a:xfrm flipV="1">
              <a:off x="2771800" y="3147814"/>
              <a:ext cx="709959" cy="288033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H="1">
              <a:off x="2411760" y="3435846"/>
              <a:ext cx="360040" cy="108012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3481759" y="3147814"/>
              <a:ext cx="514177" cy="1116124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V="1">
              <a:off x="2411760" y="4263938"/>
              <a:ext cx="1584176" cy="252028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椭圆 18"/>
          <p:cNvSpPr/>
          <p:nvPr/>
        </p:nvSpPr>
        <p:spPr>
          <a:xfrm>
            <a:off x="8586365" y="4914335"/>
            <a:ext cx="64800" cy="6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4295800" y="4616082"/>
            <a:ext cx="37221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endParaRPr lang="zh-CN" altLang="en-US" sz="2200" dirty="0"/>
          </a:p>
        </p:txBody>
      </p:sp>
      <p:sp>
        <p:nvSpPr>
          <p:cNvPr id="21" name="矩形 20"/>
          <p:cNvSpPr/>
          <p:nvPr/>
        </p:nvSpPr>
        <p:spPr>
          <a:xfrm>
            <a:off x="4697933" y="3466315"/>
            <a:ext cx="38824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endParaRPr lang="zh-CN" altLang="en-US" sz="2200" dirty="0"/>
          </a:p>
        </p:txBody>
      </p:sp>
      <p:sp>
        <p:nvSpPr>
          <p:cNvPr id="22" name="矩形 21"/>
          <p:cNvSpPr/>
          <p:nvPr/>
        </p:nvSpPr>
        <p:spPr>
          <a:xfrm>
            <a:off x="5509815" y="3114135"/>
            <a:ext cx="37221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endParaRPr lang="zh-CN" altLang="en-US" sz="2200" dirty="0"/>
          </a:p>
        </p:txBody>
      </p:sp>
      <p:sp>
        <p:nvSpPr>
          <p:cNvPr id="23" name="矩形 22"/>
          <p:cNvSpPr/>
          <p:nvPr/>
        </p:nvSpPr>
        <p:spPr>
          <a:xfrm>
            <a:off x="5989369" y="4505711"/>
            <a:ext cx="37221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endParaRPr lang="zh-CN" altLang="en-US" sz="2200" dirty="0"/>
          </a:p>
        </p:txBody>
      </p:sp>
      <p:sp>
        <p:nvSpPr>
          <p:cNvPr id="24" name="矩形 23"/>
          <p:cNvSpPr/>
          <p:nvPr/>
        </p:nvSpPr>
        <p:spPr>
          <a:xfrm>
            <a:off x="8586365" y="4831525"/>
            <a:ext cx="38824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</a:t>
            </a:r>
            <a:endParaRPr lang="zh-CN" altLang="en-US" sz="2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矩形 24"/>
              <p:cNvSpPr/>
              <p:nvPr/>
            </p:nvSpPr>
            <p:spPr>
              <a:xfrm>
                <a:off x="1498088" y="1260889"/>
                <a:ext cx="9251353" cy="22367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800" b="1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活动</a:t>
                </a:r>
                <a:r>
                  <a:rPr lang="en-US" altLang="zh-CN" sz="2800" b="1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r>
                  <a:rPr lang="zh-CN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分别</a:t>
                </a:r>
                <a:r>
                  <a:rPr lang="zh-CN" alt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zh-CN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线段</a:t>
                </a:r>
                <a:r>
                  <a:rPr lang="en-US" altLang="zh-CN" sz="28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OA</a:t>
                </a:r>
                <a:r>
                  <a:rPr lang="zh-CN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8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</a:t>
                </a:r>
                <a:r>
                  <a:rPr lang="zh-CN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8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OC</a:t>
                </a:r>
                <a:r>
                  <a:rPr lang="zh-CN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8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OD</a:t>
                </a:r>
                <a:r>
                  <a:rPr lang="zh-CN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上截取</a:t>
                </a:r>
                <a:r>
                  <a:rPr lang="en-US" altLang="zh-CN" sz="28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OA</a:t>
                </a:r>
                <a:r>
                  <a:rPr lang="en-US" altLang="zh-CN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′</a:t>
                </a:r>
                <a:r>
                  <a:rPr lang="zh-CN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8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</a:t>
                </a:r>
                <a:r>
                  <a:rPr lang="en-US" altLang="zh-CN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′</a:t>
                </a:r>
                <a:r>
                  <a:rPr lang="zh-CN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8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OC</a:t>
                </a:r>
                <a:r>
                  <a:rPr lang="en-US" altLang="zh-CN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′</a:t>
                </a:r>
                <a:r>
                  <a:rPr lang="zh-CN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8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OD</a:t>
                </a:r>
                <a:r>
                  <a:rPr lang="en-US" altLang="zh-CN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′</a:t>
                </a:r>
                <a:r>
                  <a:rPr lang="zh-CN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，使得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b="1" i="1" smtClean="0">
                            <a:solidFill>
                              <a:schemeClr val="tx1"/>
                            </a:solidFill>
                            <a:latin typeface="Cambria Math" panose="02040503050406030204"/>
                          </a:rPr>
                          <m:t>𝑶𝑨</m:t>
                        </m:r>
                        <m:r>
                          <a:rPr lang="en-US" altLang="zh-CN" sz="2800" b="1" i="1" baseline="30000">
                            <a:solidFill>
                              <a:schemeClr val="tx1"/>
                            </a:solidFill>
                            <a:latin typeface="Cambria Math" panose="02040503050406030204"/>
                          </a:rPr>
                          <m:t>′</m:t>
                        </m:r>
                      </m:num>
                      <m:den>
                        <m:r>
                          <a:rPr lang="en-US" altLang="zh-CN" sz="2800" b="1" i="1" smtClean="0">
                            <a:solidFill>
                              <a:schemeClr val="tx1"/>
                            </a:solidFill>
                            <a:latin typeface="Cambria Math" panose="02040503050406030204"/>
                          </a:rPr>
                          <m:t>𝑶𝑨</m:t>
                        </m:r>
                      </m:den>
                    </m:f>
                  </m:oMath>
                </a14:m>
                <a:r>
                  <a:rPr lang="en-US" altLang="zh-CN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b="1" i="1" smtClean="0">
                            <a:solidFill>
                              <a:schemeClr val="tx1"/>
                            </a:solidFill>
                            <a:latin typeface="Cambria Math" panose="02040503050406030204"/>
                          </a:rPr>
                          <m:t>𝑶𝑩</m:t>
                        </m:r>
                        <m:r>
                          <a:rPr lang="en-US" altLang="zh-CN" sz="2800" b="1" i="1" baseline="30000">
                            <a:solidFill>
                              <a:schemeClr val="tx1"/>
                            </a:solidFill>
                            <a:latin typeface="Cambria Math" panose="02040503050406030204"/>
                          </a:rPr>
                          <m:t>′</m:t>
                        </m:r>
                      </m:num>
                      <m:den>
                        <m:r>
                          <a:rPr lang="en-US" altLang="zh-CN" sz="2800" b="1" i="1" smtClean="0">
                            <a:solidFill>
                              <a:schemeClr val="tx1"/>
                            </a:solidFill>
                            <a:latin typeface="Cambria Math" panose="02040503050406030204"/>
                          </a:rPr>
                          <m:t>𝑶𝑩</m:t>
                        </m:r>
                      </m:den>
                    </m:f>
                  </m:oMath>
                </a14:m>
                <a:r>
                  <a:rPr lang="en-US" altLang="zh-CN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b="1" i="1" smtClean="0">
                            <a:solidFill>
                              <a:schemeClr val="tx1"/>
                            </a:solidFill>
                            <a:latin typeface="Cambria Math" panose="02040503050406030204"/>
                          </a:rPr>
                          <m:t>𝑶</m:t>
                        </m:r>
                        <m:r>
                          <a:rPr lang="zh-CN" altLang="en-US" sz="2800" b="1" i="1">
                            <a:solidFill>
                              <a:schemeClr val="tx1"/>
                            </a:solidFill>
                            <a:latin typeface="Cambria Math" panose="02040503050406030204"/>
                          </a:rPr>
                          <m:t>𝑪</m:t>
                        </m:r>
                        <m:r>
                          <a:rPr lang="en-US" altLang="zh-CN" sz="2800" b="1" i="1" baseline="30000">
                            <a:solidFill>
                              <a:schemeClr val="tx1"/>
                            </a:solidFill>
                            <a:latin typeface="Cambria Math" panose="02040503050406030204"/>
                          </a:rPr>
                          <m:t>′</m:t>
                        </m:r>
                      </m:num>
                      <m:den>
                        <m:r>
                          <a:rPr lang="en-US" altLang="zh-CN" sz="2800" b="1" i="1" smtClean="0">
                            <a:solidFill>
                              <a:schemeClr val="tx1"/>
                            </a:solidFill>
                            <a:latin typeface="Cambria Math" panose="02040503050406030204"/>
                          </a:rPr>
                          <m:t>𝑶𝑪</m:t>
                        </m:r>
                      </m:den>
                    </m:f>
                  </m:oMath>
                </a14:m>
                <a:r>
                  <a:rPr lang="en-US" altLang="zh-CN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b="1" i="1">
                            <a:solidFill>
                              <a:schemeClr val="tx1"/>
                            </a:solidFill>
                            <a:latin typeface="Cambria Math" panose="02040503050406030204"/>
                          </a:rPr>
                          <m:t>𝑶</m:t>
                        </m:r>
                        <m:r>
                          <a:rPr lang="en-US" altLang="zh-CN" sz="2800" b="1" i="1" smtClean="0">
                            <a:solidFill>
                              <a:schemeClr val="tx1"/>
                            </a:solidFill>
                            <a:latin typeface="Cambria Math" panose="02040503050406030204"/>
                          </a:rPr>
                          <m:t>𝑫</m:t>
                        </m:r>
                        <m:r>
                          <a:rPr lang="en-US" altLang="zh-CN" sz="2800" b="1" i="1" baseline="30000">
                            <a:solidFill>
                              <a:schemeClr val="tx1"/>
                            </a:solidFill>
                            <a:latin typeface="Cambria Math" panose="02040503050406030204"/>
                          </a:rPr>
                          <m:t>′</m:t>
                        </m:r>
                      </m:num>
                      <m:den>
                        <m:r>
                          <a:rPr lang="en-US" altLang="zh-CN" sz="2800" b="1" i="1">
                            <a:solidFill>
                              <a:schemeClr val="tx1"/>
                            </a:solidFill>
                            <a:latin typeface="Cambria Math" panose="02040503050406030204"/>
                          </a:rPr>
                          <m:t>𝑶</m:t>
                        </m:r>
                        <m:r>
                          <a:rPr lang="en-US" altLang="zh-CN" sz="2800" b="1" i="1" smtClean="0">
                            <a:solidFill>
                              <a:schemeClr val="tx1"/>
                            </a:solidFill>
                            <a:latin typeface="Cambria Math" panose="02040503050406030204"/>
                          </a:rPr>
                          <m:t>𝑫</m:t>
                        </m:r>
                      </m:den>
                    </m:f>
                  </m:oMath>
                </a14:m>
                <a:r>
                  <a:rPr lang="en-US" altLang="zh-CN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2800" b="1" i="1">
                            <a:solidFill>
                              <a:schemeClr val="tx1"/>
                            </a:solidFill>
                            <a:latin typeface="Cambria Math" panose="02040503050406030204"/>
                          </a:rPr>
                          <m:t>𝟏</m:t>
                        </m:r>
                      </m:num>
                      <m:den>
                        <m:r>
                          <a:rPr lang="zh-CN" altLang="en-US" sz="2800" b="1" i="1">
                            <a:solidFill>
                              <a:schemeClr val="tx1"/>
                            </a:solidFill>
                            <a:latin typeface="Cambria Math" panose="02040503050406030204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，连结</a:t>
                </a:r>
                <a:r>
                  <a:rPr lang="en-US" altLang="zh-CN" sz="2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′</a:t>
                </a:r>
                <a:r>
                  <a:rPr lang="en-US" altLang="zh-CN" sz="2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′</a:t>
                </a:r>
                <a:r>
                  <a:rPr lang="zh-CN" alt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′</a:t>
                </a:r>
                <a:r>
                  <a:rPr lang="en-US" altLang="zh-CN" sz="2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′</a:t>
                </a:r>
                <a:r>
                  <a:rPr lang="zh-CN" alt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</a:t>
                </a:r>
                <a:r>
                  <a:rPr lang="en-US" altLang="zh-C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′</a:t>
                </a:r>
                <a:r>
                  <a:rPr lang="en-US" altLang="zh-CN" sz="2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′</a:t>
                </a:r>
                <a:r>
                  <a:rPr lang="zh-CN" alt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′</a:t>
                </a:r>
                <a:r>
                  <a:rPr lang="en-US" altLang="zh-CN" sz="2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′.</a:t>
                </a:r>
                <a:endParaRPr lang="zh-CN" alt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8088" y="1260889"/>
                <a:ext cx="9251353" cy="2236703"/>
              </a:xfrm>
              <a:prstGeom prst="rect">
                <a:avLst/>
              </a:prstGeom>
              <a:blipFill rotWithShape="1">
                <a:blip r:embed="rId1"/>
                <a:stretch>
                  <a:fillRect l="-1" t="-19" r="2" b="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椭圆 25"/>
          <p:cNvSpPr/>
          <p:nvPr/>
        </p:nvSpPr>
        <p:spPr>
          <a:xfrm>
            <a:off x="7071302" y="4134200"/>
            <a:ext cx="64800" cy="6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7333433" y="4737695"/>
            <a:ext cx="64800" cy="6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6530533" y="4870321"/>
            <a:ext cx="64800" cy="6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6713838" y="4287899"/>
            <a:ext cx="64800" cy="6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6261470" y="4870321"/>
            <a:ext cx="45236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sz="22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′</a:t>
            </a:r>
            <a:endParaRPr lang="zh-CN" altLang="en-US" sz="2200" dirty="0"/>
          </a:p>
        </p:txBody>
      </p:sp>
      <p:sp>
        <p:nvSpPr>
          <p:cNvPr id="31" name="矩形 30"/>
          <p:cNvSpPr/>
          <p:nvPr/>
        </p:nvSpPr>
        <p:spPr>
          <a:xfrm>
            <a:off x="6351644" y="4027748"/>
            <a:ext cx="46839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en-US" altLang="zh-CN" sz="22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′</a:t>
            </a:r>
            <a:endParaRPr lang="zh-CN" altLang="en-US" sz="2200" dirty="0"/>
          </a:p>
        </p:txBody>
      </p:sp>
      <p:sp>
        <p:nvSpPr>
          <p:cNvPr id="32" name="矩形 31"/>
          <p:cNvSpPr/>
          <p:nvPr/>
        </p:nvSpPr>
        <p:spPr>
          <a:xfrm>
            <a:off x="6978265" y="3762207"/>
            <a:ext cx="45236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sz="22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′</a:t>
            </a:r>
            <a:endParaRPr lang="zh-CN" altLang="en-US" sz="2200" dirty="0"/>
          </a:p>
        </p:txBody>
      </p:sp>
      <p:sp>
        <p:nvSpPr>
          <p:cNvPr id="33" name="矩形 32"/>
          <p:cNvSpPr/>
          <p:nvPr/>
        </p:nvSpPr>
        <p:spPr>
          <a:xfrm>
            <a:off x="7204449" y="4721154"/>
            <a:ext cx="45236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sz="22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′</a:t>
            </a:r>
            <a:endParaRPr lang="zh-CN" alt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7" grpId="0" animBg="1"/>
      <p:bldP spid="28" grpId="0" animBg="1"/>
      <p:bldP spid="29" grpId="0" animBg="1"/>
      <p:bldP spid="30" grpId="0"/>
      <p:bldP spid="31" grpId="0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 flipH="1" flipV="1">
            <a:off x="8818729" y="3607657"/>
            <a:ext cx="262131" cy="603495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>
            <a:stCxn id="27" idx="7"/>
            <a:endCxn id="26" idx="2"/>
          </p:cNvCxnSpPr>
          <p:nvPr/>
        </p:nvCxnSpPr>
        <p:spPr>
          <a:xfrm flipV="1">
            <a:off x="8297522" y="4220864"/>
            <a:ext cx="747590" cy="109716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>
            <a:stCxn id="28" idx="4"/>
            <a:endCxn id="27" idx="1"/>
          </p:cNvCxnSpPr>
          <p:nvPr/>
        </p:nvCxnSpPr>
        <p:spPr>
          <a:xfrm flipH="1">
            <a:off x="8251702" y="3803468"/>
            <a:ext cx="206215" cy="527112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8471337" y="3626264"/>
            <a:ext cx="311644" cy="153699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>
            <a:endCxn id="19" idx="3"/>
          </p:cNvCxnSpPr>
          <p:nvPr/>
        </p:nvCxnSpPr>
        <p:spPr>
          <a:xfrm>
            <a:off x="6337604" y="4293096"/>
            <a:ext cx="3969930" cy="127318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>
            <a:endCxn id="19" idx="6"/>
          </p:cNvCxnSpPr>
          <p:nvPr/>
        </p:nvCxnSpPr>
        <p:spPr>
          <a:xfrm>
            <a:off x="7921780" y="4041068"/>
            <a:ext cx="2441064" cy="356436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>
            <a:endCxn id="19" idx="1"/>
          </p:cNvCxnSpPr>
          <p:nvPr/>
        </p:nvCxnSpPr>
        <p:spPr>
          <a:xfrm>
            <a:off x="6697644" y="3212976"/>
            <a:ext cx="3609890" cy="1161618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>
            <a:endCxn id="19" idx="7"/>
          </p:cNvCxnSpPr>
          <p:nvPr/>
        </p:nvCxnSpPr>
        <p:spPr>
          <a:xfrm>
            <a:off x="7407603" y="2924944"/>
            <a:ext cx="2945751" cy="144965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/>
        </p:nvGrpSpPr>
        <p:grpSpPr>
          <a:xfrm>
            <a:off x="6337604" y="2924944"/>
            <a:ext cx="1584176" cy="1368152"/>
            <a:chOff x="2411760" y="3147814"/>
            <a:chExt cx="1584176" cy="1368152"/>
          </a:xfrm>
        </p:grpSpPr>
        <p:cxnSp>
          <p:nvCxnSpPr>
            <p:cNvPr id="15" name="直接连接符 14"/>
            <p:cNvCxnSpPr/>
            <p:nvPr/>
          </p:nvCxnSpPr>
          <p:spPr>
            <a:xfrm flipV="1">
              <a:off x="2771800" y="3147814"/>
              <a:ext cx="709959" cy="288033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H="1">
              <a:off x="2411760" y="3435846"/>
              <a:ext cx="360040" cy="108012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3481759" y="3147814"/>
              <a:ext cx="514177" cy="1116124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V="1">
              <a:off x="2411760" y="4263938"/>
              <a:ext cx="1584176" cy="252028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椭圆 18"/>
          <p:cNvSpPr/>
          <p:nvPr/>
        </p:nvSpPr>
        <p:spPr>
          <a:xfrm>
            <a:off x="10298044" y="4365104"/>
            <a:ext cx="64800" cy="6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6007479" y="4066851"/>
            <a:ext cx="37221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endParaRPr lang="zh-CN" altLang="en-US" sz="2200" dirty="0"/>
          </a:p>
        </p:txBody>
      </p:sp>
      <p:sp>
        <p:nvSpPr>
          <p:cNvPr id="21" name="矩形 20"/>
          <p:cNvSpPr/>
          <p:nvPr/>
        </p:nvSpPr>
        <p:spPr>
          <a:xfrm>
            <a:off x="6409612" y="2917084"/>
            <a:ext cx="38824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endParaRPr lang="zh-CN" altLang="en-US" sz="2200" dirty="0"/>
          </a:p>
        </p:txBody>
      </p:sp>
      <p:sp>
        <p:nvSpPr>
          <p:cNvPr id="22" name="矩形 21"/>
          <p:cNvSpPr/>
          <p:nvPr/>
        </p:nvSpPr>
        <p:spPr>
          <a:xfrm>
            <a:off x="7221494" y="2564904"/>
            <a:ext cx="37221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endParaRPr lang="zh-CN" altLang="en-US" sz="2200" dirty="0"/>
          </a:p>
        </p:txBody>
      </p:sp>
      <p:sp>
        <p:nvSpPr>
          <p:cNvPr id="23" name="矩形 22"/>
          <p:cNvSpPr/>
          <p:nvPr/>
        </p:nvSpPr>
        <p:spPr>
          <a:xfrm>
            <a:off x="7701048" y="3956480"/>
            <a:ext cx="37221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endParaRPr lang="zh-CN" altLang="en-US" sz="2200" dirty="0"/>
          </a:p>
        </p:txBody>
      </p:sp>
      <p:sp>
        <p:nvSpPr>
          <p:cNvPr id="24" name="矩形 23"/>
          <p:cNvSpPr/>
          <p:nvPr/>
        </p:nvSpPr>
        <p:spPr>
          <a:xfrm>
            <a:off x="10298044" y="4282294"/>
            <a:ext cx="38824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</a:t>
            </a:r>
            <a:endParaRPr lang="zh-CN" altLang="en-US" sz="2200" dirty="0"/>
          </a:p>
        </p:txBody>
      </p:sp>
      <p:sp>
        <p:nvSpPr>
          <p:cNvPr id="25" name="椭圆 24"/>
          <p:cNvSpPr/>
          <p:nvPr/>
        </p:nvSpPr>
        <p:spPr>
          <a:xfrm>
            <a:off x="8782981" y="3584969"/>
            <a:ext cx="64800" cy="6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9045112" y="4188464"/>
            <a:ext cx="64800" cy="6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8242212" y="4321090"/>
            <a:ext cx="64800" cy="6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8425517" y="3738668"/>
            <a:ext cx="64800" cy="6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7973149" y="4321090"/>
            <a:ext cx="45236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sz="22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′</a:t>
            </a:r>
            <a:endParaRPr lang="zh-CN" altLang="en-US" sz="2200" dirty="0"/>
          </a:p>
        </p:txBody>
      </p:sp>
      <p:sp>
        <p:nvSpPr>
          <p:cNvPr id="30" name="矩形 29"/>
          <p:cNvSpPr/>
          <p:nvPr/>
        </p:nvSpPr>
        <p:spPr>
          <a:xfrm>
            <a:off x="8063323" y="3478517"/>
            <a:ext cx="46839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en-US" altLang="zh-CN" sz="22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′</a:t>
            </a:r>
            <a:endParaRPr lang="zh-CN" altLang="en-US" sz="2200" dirty="0"/>
          </a:p>
        </p:txBody>
      </p:sp>
      <p:sp>
        <p:nvSpPr>
          <p:cNvPr id="31" name="矩形 30"/>
          <p:cNvSpPr/>
          <p:nvPr/>
        </p:nvSpPr>
        <p:spPr>
          <a:xfrm>
            <a:off x="8689944" y="3212976"/>
            <a:ext cx="45236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sz="22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′</a:t>
            </a:r>
            <a:endParaRPr lang="zh-CN" altLang="en-US" sz="2200" dirty="0"/>
          </a:p>
        </p:txBody>
      </p:sp>
      <p:sp>
        <p:nvSpPr>
          <p:cNvPr id="32" name="矩形 31"/>
          <p:cNvSpPr/>
          <p:nvPr/>
        </p:nvSpPr>
        <p:spPr>
          <a:xfrm>
            <a:off x="8916128" y="4171923"/>
            <a:ext cx="45236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sz="22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′</a:t>
            </a:r>
            <a:endParaRPr lang="zh-CN" altLang="en-US" sz="2200" dirty="0"/>
          </a:p>
        </p:txBody>
      </p:sp>
      <p:sp>
        <p:nvSpPr>
          <p:cNvPr id="33" name="矩形 32"/>
          <p:cNvSpPr/>
          <p:nvPr/>
        </p:nvSpPr>
        <p:spPr>
          <a:xfrm>
            <a:off x="842769" y="386603"/>
            <a:ext cx="8191660" cy="1152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活动</a:t>
            </a:r>
            <a:r>
              <a:rPr lang="en-US" altLang="zh-CN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四边形</a:t>
            </a:r>
            <a:r>
              <a:rPr lang="en-US" altLang="zh-C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en-US" altLang="zh-C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en-US" altLang="zh-C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en-US" altLang="zh-C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与四边形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ABCD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相似吗？并说明理由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859739" y="1538546"/>
            <a:ext cx="9659924" cy="4534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相似，理由是：通过画图，由三角形的中位线定理可知：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∥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∥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∥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∥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即四边形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′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′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′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′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与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四边形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ABCD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的对应角相等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又因为四边形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′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′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′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′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与四边形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ABCD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的对应边成比例，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所以四边形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′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′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′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′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∽四边形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ABCD.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 flipH="1" flipV="1">
            <a:off x="8262434" y="3965754"/>
            <a:ext cx="262131" cy="603495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>
            <a:stCxn id="27" idx="7"/>
            <a:endCxn id="26" idx="2"/>
          </p:cNvCxnSpPr>
          <p:nvPr/>
        </p:nvCxnSpPr>
        <p:spPr>
          <a:xfrm flipV="1">
            <a:off x="7741227" y="4578961"/>
            <a:ext cx="747590" cy="109716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>
            <a:stCxn id="28" idx="4"/>
            <a:endCxn id="27" idx="1"/>
          </p:cNvCxnSpPr>
          <p:nvPr/>
        </p:nvCxnSpPr>
        <p:spPr>
          <a:xfrm flipH="1">
            <a:off x="7695407" y="4161565"/>
            <a:ext cx="206215" cy="527112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7915042" y="3984361"/>
            <a:ext cx="311644" cy="153699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>
            <a:endCxn id="19" idx="3"/>
          </p:cNvCxnSpPr>
          <p:nvPr/>
        </p:nvCxnSpPr>
        <p:spPr>
          <a:xfrm>
            <a:off x="5781309" y="4651193"/>
            <a:ext cx="3969930" cy="127318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>
            <a:endCxn id="19" idx="6"/>
          </p:cNvCxnSpPr>
          <p:nvPr/>
        </p:nvCxnSpPr>
        <p:spPr>
          <a:xfrm>
            <a:off x="7365485" y="4399165"/>
            <a:ext cx="2441064" cy="356436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>
            <a:endCxn id="19" idx="1"/>
          </p:cNvCxnSpPr>
          <p:nvPr/>
        </p:nvCxnSpPr>
        <p:spPr>
          <a:xfrm>
            <a:off x="6141349" y="3571073"/>
            <a:ext cx="3609890" cy="1161618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>
            <a:endCxn id="19" idx="7"/>
          </p:cNvCxnSpPr>
          <p:nvPr/>
        </p:nvCxnSpPr>
        <p:spPr>
          <a:xfrm>
            <a:off x="6851308" y="3283041"/>
            <a:ext cx="2945751" cy="144965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/>
        </p:nvGrpSpPr>
        <p:grpSpPr>
          <a:xfrm>
            <a:off x="5781309" y="3283041"/>
            <a:ext cx="1584176" cy="1368152"/>
            <a:chOff x="2411760" y="3147814"/>
            <a:chExt cx="1584176" cy="1368152"/>
          </a:xfrm>
        </p:grpSpPr>
        <p:cxnSp>
          <p:nvCxnSpPr>
            <p:cNvPr id="15" name="直接连接符 14"/>
            <p:cNvCxnSpPr/>
            <p:nvPr/>
          </p:nvCxnSpPr>
          <p:spPr>
            <a:xfrm flipV="1">
              <a:off x="2771800" y="3147814"/>
              <a:ext cx="709959" cy="288033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H="1">
              <a:off x="2411760" y="3435846"/>
              <a:ext cx="360040" cy="108012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3481759" y="3147814"/>
              <a:ext cx="514177" cy="1116124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V="1">
              <a:off x="2411760" y="4263938"/>
              <a:ext cx="1584176" cy="252028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椭圆 18"/>
          <p:cNvSpPr/>
          <p:nvPr/>
        </p:nvSpPr>
        <p:spPr>
          <a:xfrm>
            <a:off x="9741749" y="4723201"/>
            <a:ext cx="64800" cy="6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5451184" y="4424948"/>
            <a:ext cx="37221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endParaRPr lang="zh-CN" altLang="en-US" sz="2200" dirty="0"/>
          </a:p>
        </p:txBody>
      </p:sp>
      <p:sp>
        <p:nvSpPr>
          <p:cNvPr id="21" name="矩形 20"/>
          <p:cNvSpPr/>
          <p:nvPr/>
        </p:nvSpPr>
        <p:spPr>
          <a:xfrm>
            <a:off x="5853317" y="3275181"/>
            <a:ext cx="38824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endParaRPr lang="zh-CN" altLang="en-US" sz="2200" dirty="0"/>
          </a:p>
        </p:txBody>
      </p:sp>
      <p:sp>
        <p:nvSpPr>
          <p:cNvPr id="22" name="矩形 21"/>
          <p:cNvSpPr/>
          <p:nvPr/>
        </p:nvSpPr>
        <p:spPr>
          <a:xfrm>
            <a:off x="6665199" y="2923001"/>
            <a:ext cx="37221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endParaRPr lang="zh-CN" altLang="en-US" sz="2200" dirty="0"/>
          </a:p>
        </p:txBody>
      </p:sp>
      <p:sp>
        <p:nvSpPr>
          <p:cNvPr id="23" name="矩形 22"/>
          <p:cNvSpPr/>
          <p:nvPr/>
        </p:nvSpPr>
        <p:spPr>
          <a:xfrm>
            <a:off x="7144753" y="4314577"/>
            <a:ext cx="37221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endParaRPr lang="zh-CN" altLang="en-US" sz="2200" dirty="0"/>
          </a:p>
        </p:txBody>
      </p:sp>
      <p:sp>
        <p:nvSpPr>
          <p:cNvPr id="24" name="矩形 23"/>
          <p:cNvSpPr/>
          <p:nvPr/>
        </p:nvSpPr>
        <p:spPr>
          <a:xfrm>
            <a:off x="9741749" y="4640391"/>
            <a:ext cx="38824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</a:t>
            </a:r>
            <a:endParaRPr lang="zh-CN" altLang="en-US" sz="2200" dirty="0"/>
          </a:p>
        </p:txBody>
      </p:sp>
      <p:sp>
        <p:nvSpPr>
          <p:cNvPr id="25" name="椭圆 24"/>
          <p:cNvSpPr/>
          <p:nvPr/>
        </p:nvSpPr>
        <p:spPr>
          <a:xfrm>
            <a:off x="8226686" y="3943066"/>
            <a:ext cx="64800" cy="6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8488817" y="4546561"/>
            <a:ext cx="64800" cy="6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7685917" y="4679187"/>
            <a:ext cx="64800" cy="6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7869222" y="4096765"/>
            <a:ext cx="64800" cy="6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7416854" y="4679187"/>
            <a:ext cx="45236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sz="22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′</a:t>
            </a:r>
            <a:endParaRPr lang="zh-CN" altLang="en-US" sz="2200" dirty="0"/>
          </a:p>
        </p:txBody>
      </p:sp>
      <p:sp>
        <p:nvSpPr>
          <p:cNvPr id="30" name="矩形 29"/>
          <p:cNvSpPr/>
          <p:nvPr/>
        </p:nvSpPr>
        <p:spPr>
          <a:xfrm>
            <a:off x="7507028" y="3836614"/>
            <a:ext cx="46839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en-US" altLang="zh-CN" sz="22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′</a:t>
            </a:r>
            <a:endParaRPr lang="zh-CN" altLang="en-US" sz="2200" dirty="0"/>
          </a:p>
        </p:txBody>
      </p:sp>
      <p:sp>
        <p:nvSpPr>
          <p:cNvPr id="31" name="矩形 30"/>
          <p:cNvSpPr/>
          <p:nvPr/>
        </p:nvSpPr>
        <p:spPr>
          <a:xfrm>
            <a:off x="8133649" y="3571073"/>
            <a:ext cx="45236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sz="22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′</a:t>
            </a:r>
            <a:endParaRPr lang="zh-CN" altLang="en-US" sz="2200" dirty="0"/>
          </a:p>
        </p:txBody>
      </p:sp>
      <p:sp>
        <p:nvSpPr>
          <p:cNvPr id="32" name="矩形 31"/>
          <p:cNvSpPr/>
          <p:nvPr/>
        </p:nvSpPr>
        <p:spPr>
          <a:xfrm>
            <a:off x="8359833" y="4530020"/>
            <a:ext cx="45236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sz="22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′</a:t>
            </a:r>
            <a:endParaRPr lang="zh-CN" altLang="en-US" sz="2200" dirty="0"/>
          </a:p>
        </p:txBody>
      </p:sp>
      <p:sp>
        <p:nvSpPr>
          <p:cNvPr id="33" name="矩形 32"/>
          <p:cNvSpPr/>
          <p:nvPr/>
        </p:nvSpPr>
        <p:spPr>
          <a:xfrm>
            <a:off x="1571992" y="1519154"/>
            <a:ext cx="8191660" cy="1152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活动</a:t>
            </a:r>
            <a:r>
              <a:rPr lang="en-US" altLang="zh-CN" sz="2800" b="1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4.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四边形</a:t>
            </a:r>
            <a:r>
              <a:rPr lang="en-US" altLang="zh-CN" sz="28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′</a:t>
            </a:r>
            <a:r>
              <a:rPr lang="en-US" altLang="zh-CN" sz="28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′</a:t>
            </a:r>
            <a:r>
              <a:rPr lang="en-US" altLang="zh-CN" sz="28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′</a:t>
            </a:r>
            <a:r>
              <a:rPr lang="en-US" altLang="zh-CN" sz="28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′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与四边形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ABCD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每对对应点所在的直线有怎样的位置关系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？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571992" y="2887812"/>
            <a:ext cx="3329620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每对对应点所在的直线都经过同一点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H="1" flipV="1">
            <a:off x="8666806" y="3940864"/>
            <a:ext cx="262131" cy="603495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>
            <a:stCxn id="22" idx="7"/>
            <a:endCxn id="21" idx="2"/>
          </p:cNvCxnSpPr>
          <p:nvPr/>
        </p:nvCxnSpPr>
        <p:spPr>
          <a:xfrm flipV="1">
            <a:off x="8145599" y="4554071"/>
            <a:ext cx="747590" cy="109716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>
            <a:stCxn id="23" idx="4"/>
            <a:endCxn id="22" idx="1"/>
          </p:cNvCxnSpPr>
          <p:nvPr/>
        </p:nvCxnSpPr>
        <p:spPr>
          <a:xfrm flipH="1">
            <a:off x="8099779" y="4136675"/>
            <a:ext cx="206215" cy="527112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H="1">
            <a:off x="8319414" y="3959471"/>
            <a:ext cx="311644" cy="153699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>
            <a:endCxn id="15" idx="3"/>
          </p:cNvCxnSpPr>
          <p:nvPr/>
        </p:nvCxnSpPr>
        <p:spPr>
          <a:xfrm>
            <a:off x="6185681" y="4626303"/>
            <a:ext cx="3969930" cy="127318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>
            <a:endCxn id="15" idx="6"/>
          </p:cNvCxnSpPr>
          <p:nvPr/>
        </p:nvCxnSpPr>
        <p:spPr>
          <a:xfrm>
            <a:off x="7769857" y="4374275"/>
            <a:ext cx="2441064" cy="356436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>
            <a:endCxn id="15" idx="1"/>
          </p:cNvCxnSpPr>
          <p:nvPr/>
        </p:nvCxnSpPr>
        <p:spPr>
          <a:xfrm>
            <a:off x="6545721" y="3546183"/>
            <a:ext cx="3609890" cy="1161618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>
            <a:endCxn id="15" idx="7"/>
          </p:cNvCxnSpPr>
          <p:nvPr/>
        </p:nvCxnSpPr>
        <p:spPr>
          <a:xfrm>
            <a:off x="7255680" y="3258151"/>
            <a:ext cx="2945751" cy="144965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>
            <a:off x="6185681" y="3258151"/>
            <a:ext cx="1584176" cy="1368152"/>
            <a:chOff x="2411760" y="3147814"/>
            <a:chExt cx="1584176" cy="1368152"/>
          </a:xfrm>
        </p:grpSpPr>
        <p:cxnSp>
          <p:nvCxnSpPr>
            <p:cNvPr id="11" name="直接连接符 10"/>
            <p:cNvCxnSpPr/>
            <p:nvPr/>
          </p:nvCxnSpPr>
          <p:spPr>
            <a:xfrm flipV="1">
              <a:off x="2771800" y="3147814"/>
              <a:ext cx="709959" cy="288033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>
              <a:off x="2411760" y="3435846"/>
              <a:ext cx="360040" cy="108012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3481759" y="3147814"/>
              <a:ext cx="514177" cy="1116124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V="1">
              <a:off x="2411760" y="4263938"/>
              <a:ext cx="1584176" cy="252028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椭圆 14"/>
          <p:cNvSpPr/>
          <p:nvPr/>
        </p:nvSpPr>
        <p:spPr>
          <a:xfrm>
            <a:off x="10146121" y="4698311"/>
            <a:ext cx="64800" cy="6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5855556" y="4400058"/>
            <a:ext cx="37221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endParaRPr lang="zh-CN" altLang="en-US" sz="2200" dirty="0"/>
          </a:p>
        </p:txBody>
      </p:sp>
      <p:sp>
        <p:nvSpPr>
          <p:cNvPr id="17" name="矩形 16"/>
          <p:cNvSpPr/>
          <p:nvPr/>
        </p:nvSpPr>
        <p:spPr>
          <a:xfrm>
            <a:off x="6257689" y="3250291"/>
            <a:ext cx="38824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endParaRPr lang="zh-CN" altLang="en-US" sz="2200" dirty="0"/>
          </a:p>
        </p:txBody>
      </p:sp>
      <p:sp>
        <p:nvSpPr>
          <p:cNvPr id="18" name="矩形 17"/>
          <p:cNvSpPr/>
          <p:nvPr/>
        </p:nvSpPr>
        <p:spPr>
          <a:xfrm>
            <a:off x="7069571" y="2898111"/>
            <a:ext cx="37221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endParaRPr lang="zh-CN" altLang="en-US" sz="2200" dirty="0"/>
          </a:p>
        </p:txBody>
      </p:sp>
      <p:sp>
        <p:nvSpPr>
          <p:cNvPr id="19" name="矩形 18"/>
          <p:cNvSpPr/>
          <p:nvPr/>
        </p:nvSpPr>
        <p:spPr>
          <a:xfrm>
            <a:off x="7549125" y="4289687"/>
            <a:ext cx="37221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endParaRPr lang="zh-CN" altLang="en-US" sz="2200" dirty="0"/>
          </a:p>
        </p:txBody>
      </p:sp>
      <p:sp>
        <p:nvSpPr>
          <p:cNvPr id="20" name="椭圆 19"/>
          <p:cNvSpPr/>
          <p:nvPr/>
        </p:nvSpPr>
        <p:spPr>
          <a:xfrm>
            <a:off x="8631058" y="3918176"/>
            <a:ext cx="64800" cy="6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8893189" y="4521671"/>
            <a:ext cx="64800" cy="6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8090289" y="4654297"/>
            <a:ext cx="64800" cy="6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8273594" y="4071875"/>
            <a:ext cx="64800" cy="6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7821226" y="4654297"/>
            <a:ext cx="45236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sz="22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′</a:t>
            </a:r>
            <a:endParaRPr lang="zh-CN" altLang="en-US" sz="2200" dirty="0"/>
          </a:p>
        </p:txBody>
      </p:sp>
      <p:sp>
        <p:nvSpPr>
          <p:cNvPr id="25" name="矩形 24"/>
          <p:cNvSpPr/>
          <p:nvPr/>
        </p:nvSpPr>
        <p:spPr>
          <a:xfrm>
            <a:off x="7911400" y="3811724"/>
            <a:ext cx="46839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en-US" altLang="zh-CN" sz="22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′</a:t>
            </a:r>
            <a:endParaRPr lang="zh-CN" altLang="en-US" sz="2200" dirty="0"/>
          </a:p>
        </p:txBody>
      </p:sp>
      <p:sp>
        <p:nvSpPr>
          <p:cNvPr id="26" name="矩形 25"/>
          <p:cNvSpPr/>
          <p:nvPr/>
        </p:nvSpPr>
        <p:spPr>
          <a:xfrm>
            <a:off x="8538021" y="3546183"/>
            <a:ext cx="45236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sz="22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′</a:t>
            </a:r>
            <a:endParaRPr lang="zh-CN" altLang="en-US" sz="2200" dirty="0"/>
          </a:p>
        </p:txBody>
      </p:sp>
      <p:sp>
        <p:nvSpPr>
          <p:cNvPr id="27" name="矩形 26"/>
          <p:cNvSpPr/>
          <p:nvPr/>
        </p:nvSpPr>
        <p:spPr>
          <a:xfrm>
            <a:off x="8764205" y="4505130"/>
            <a:ext cx="45236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sz="22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′</a:t>
            </a:r>
            <a:endParaRPr lang="zh-CN" altLang="en-US" sz="2200" dirty="0"/>
          </a:p>
        </p:txBody>
      </p:sp>
      <p:sp>
        <p:nvSpPr>
          <p:cNvPr id="28" name="矩形 27"/>
          <p:cNvSpPr/>
          <p:nvPr/>
        </p:nvSpPr>
        <p:spPr>
          <a:xfrm>
            <a:off x="1732386" y="1413448"/>
            <a:ext cx="8540077" cy="1152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活动</a:t>
            </a:r>
            <a:r>
              <a:rPr lang="en-US" altLang="zh-CN" sz="2800" b="1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5.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过点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任意作一条射线，分别交两个四边形的边于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E′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OE′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与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OE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的比是多少？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9" name="直接连接符 28"/>
          <p:cNvCxnSpPr>
            <a:stCxn id="15" idx="1"/>
          </p:cNvCxnSpPr>
          <p:nvPr/>
        </p:nvCxnSpPr>
        <p:spPr>
          <a:xfrm flipH="1" flipV="1">
            <a:off x="5249577" y="3546184"/>
            <a:ext cx="4906034" cy="1161617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椭圆 29"/>
          <p:cNvSpPr/>
          <p:nvPr/>
        </p:nvSpPr>
        <p:spPr>
          <a:xfrm>
            <a:off x="8828389" y="4367658"/>
            <a:ext cx="64800" cy="6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7605394" y="4077402"/>
            <a:ext cx="64800" cy="6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8849977" y="4090784"/>
            <a:ext cx="45236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</a:t>
            </a:r>
            <a:r>
              <a:rPr lang="en-US" altLang="zh-CN" sz="22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′</a:t>
            </a:r>
            <a:endParaRPr lang="zh-CN" altLang="en-US" sz="2200" dirty="0"/>
          </a:p>
        </p:txBody>
      </p:sp>
      <p:sp>
        <p:nvSpPr>
          <p:cNvPr id="33" name="矩形 32"/>
          <p:cNvSpPr/>
          <p:nvPr/>
        </p:nvSpPr>
        <p:spPr>
          <a:xfrm>
            <a:off x="7441789" y="3690199"/>
            <a:ext cx="37221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</a:t>
            </a:r>
            <a:endParaRPr lang="zh-CN" altLang="en-US" sz="2200" i="1" dirty="0"/>
          </a:p>
        </p:txBody>
      </p:sp>
      <p:sp>
        <p:nvSpPr>
          <p:cNvPr id="34" name="矩形 33"/>
          <p:cNvSpPr/>
          <p:nvPr/>
        </p:nvSpPr>
        <p:spPr>
          <a:xfrm>
            <a:off x="10146121" y="4615501"/>
            <a:ext cx="38824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</a:t>
            </a:r>
            <a:endParaRPr lang="zh-CN" altLang="en-US" sz="2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矩形 34"/>
              <p:cNvSpPr/>
              <p:nvPr/>
            </p:nvSpPr>
            <p:spPr>
              <a:xfrm>
                <a:off x="1919957" y="2798356"/>
                <a:ext cx="3329620" cy="9480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由作图可知，</a:t>
                </a:r>
                <a:r>
                  <a:rPr lang="zh-CN" altLang="en-US" sz="28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/>
                          </a:rPr>
                          <m:t>𝑶</m:t>
                        </m:r>
                        <m: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/>
                          </a:rPr>
                          <m:t>𝑬</m:t>
                        </m:r>
                        <m:r>
                          <a:rPr lang="en-US" altLang="zh-CN" sz="2800" b="1" i="1" baseline="30000">
                            <a:solidFill>
                              <a:srgbClr val="FF0000"/>
                            </a:solidFill>
                            <a:latin typeface="Cambria Math" panose="02040503050406030204"/>
                          </a:rPr>
                          <m:t>′</m:t>
                        </m:r>
                      </m:num>
                      <m:den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/>
                          </a:rPr>
                          <m:t>𝑶</m:t>
                        </m:r>
                        <m: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/>
                          </a:rPr>
                          <m:t>𝑬</m:t>
                        </m:r>
                      </m:den>
                    </m:f>
                  </m:oMath>
                </a14:m>
                <a:r>
                  <a:rPr lang="en-US" altLang="zh-CN" sz="2800" b="1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 panose="02040503050406030204"/>
                          </a:rPr>
                          <m:t>𝟏</m:t>
                        </m:r>
                      </m:num>
                      <m:den>
                        <m: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 panose="02040503050406030204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.</a:t>
                </a:r>
                <a:endPara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5" name="矩形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957" y="2798356"/>
                <a:ext cx="3329620" cy="948080"/>
              </a:xfrm>
              <a:prstGeom prst="rect">
                <a:avLst/>
              </a:prstGeom>
              <a:blipFill rotWithShape="1">
                <a:blip r:embed="rId1"/>
                <a:stretch>
                  <a:fillRect l="-11" t="-4612" r="1" b="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/>
      <p:bldP spid="33" grpId="0"/>
      <p:bldP spid="35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TAG_VERSION" val="1.0"/>
  <p:tag name="KSO_WM_TEMPLATE_CATEGORY" val="diagram"/>
  <p:tag name="KSO_WM_TEMPLATE_INDEX" val="160443"/>
  <p:tag name="KSO_WM_UNIT_TYPE" val="m_i"/>
  <p:tag name="KSO_WM_UNIT_INDEX" val="1_4"/>
  <p:tag name="KSO_WM_UNIT_ID" val="258*m_i*1_4"/>
  <p:tag name="KSO_WM_UNIT_CLEAR" val="1"/>
  <p:tag name="KSO_WM_UNIT_LAYERLEVEL" val="1_1"/>
  <p:tag name="KSO_WM_DIAGRAM_GROUP_CODE" val="m1-1"/>
  <p:tag name="KSO_WM_UNIT_FILL_FORE_SCHEMECOLOR_INDEX" val="8"/>
  <p:tag name="KSO_WM_UNIT_FILL_TYPE" val="1"/>
  <p:tag name="KSO_WM_UNIT_TEXT_FILL_FORE_SCHEMECOLOR_INDEX" val="14"/>
  <p:tag name="KSO_WM_UNIT_TEXT_FILL_TYPE" val="1"/>
</p:tagLst>
</file>

<file path=ppt/tags/tag28.xml><?xml version="1.0" encoding="utf-8"?>
<p:tagLst xmlns:p="http://schemas.openxmlformats.org/presentationml/2006/main">
  <p:tag name="KSO_WM_TAG_VERSION" val="1.0"/>
  <p:tag name="KSO_WM_TEMPLATE_CATEGORY" val="diagram"/>
  <p:tag name="KSO_WM_TEMPLATE_INDEX" val="160443"/>
  <p:tag name="KSO_WM_UNIT_TYPE" val="m_i"/>
  <p:tag name="KSO_WM_UNIT_INDEX" val="1_4"/>
  <p:tag name="KSO_WM_UNIT_ID" val="258*m_i*1_4"/>
  <p:tag name="KSO_WM_UNIT_CLEAR" val="1"/>
  <p:tag name="KSO_WM_UNIT_LAYERLEVEL" val="1_1"/>
  <p:tag name="KSO_WM_BEAUTIFY_FLAG" val="#wm#"/>
  <p:tag name="KSO_WM_DIAGRAM_GROUP_CODE" val="m1-1"/>
  <p:tag name="KSO_WM_UNIT_FILL_FORE_SCHEMECOLOR_INDEX" val="8"/>
  <p:tag name="KSO_WM_UNIT_FILL_TYPE" val="1"/>
  <p:tag name="KSO_WM_UNIT_TEXT_FILL_FORE_SCHEMECOLOR_INDEX" val="14"/>
  <p:tag name="KSO_WM_UNIT_TEXT_FILL_TYPE" val="1"/>
  <p:tag name="KSO_WM_DIAGRAM_VIRTUALLY_FRAME" val="{&quot;height&quot;:45.833307086614184,&quot;left&quot;:56.66669291338583,&quot;top&quot;:98.6740157480315,&quot;width&quot;:84.83338582677166}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TAG_VERSION" val="1.0"/>
  <p:tag name="KSO_WM_TEMPLATE_CATEGORY" val="diagram"/>
  <p:tag name="KSO_WM_TEMPLATE_INDEX" val="160443"/>
  <p:tag name="KSO_WM_UNIT_TYPE" val="m_i"/>
  <p:tag name="KSO_WM_UNIT_INDEX" val="1_3"/>
  <p:tag name="KSO_WM_UNIT_ID" val="258*m_i*1_3"/>
  <p:tag name="KSO_WM_UNIT_CLEAR" val="1"/>
  <p:tag name="KSO_WM_UNIT_LAYERLEVEL" val="1_1"/>
  <p:tag name="KSO_WM_BEAUTIFY_FLAG" val="#wm#"/>
  <p:tag name="KSO_WM_DIAGRAM_GROUP_CODE" val="m1-1"/>
  <p:tag name="KSO_WM_UNIT_FILL_FORE_SCHEMECOLOR_INDEX" val="7"/>
  <p:tag name="KSO_WM_UNIT_FILL_TYPE" val="1"/>
  <p:tag name="KSO_WM_UNIT_TEXT_FILL_FORE_SCHEMECOLOR_INDEX" val="14"/>
  <p:tag name="KSO_WM_UNIT_TEXT_FILL_TYPE" val="1"/>
  <p:tag name="KSO_WM_DIAGRAM_VIRTUALLY_FRAME" val="{&quot;height&quot;:46.66669291338583,&quot;left&quot;:51.557401574803144,&quot;top&quot;:105.57228346456694,&quot;width&quot;:82.57740157480315}"/>
</p:tagLst>
</file>

<file path=ppt/tags/tag32.xml><?xml version="1.0" encoding="utf-8"?>
<p:tagLst xmlns:p="http://schemas.openxmlformats.org/presentationml/2006/main">
  <p:tag name="KSO_WM_TAG_VERSION" val="1.0"/>
  <p:tag name="KSO_WM_TEMPLATE_CATEGORY" val="diagram"/>
  <p:tag name="KSO_WM_TEMPLATE_INDEX" val="160443"/>
  <p:tag name="KSO_WM_UNIT_TYPE" val="m_i"/>
  <p:tag name="KSO_WM_UNIT_INDEX" val="1_3"/>
  <p:tag name="KSO_WM_UNIT_ID" val="258*m_i*1_3"/>
  <p:tag name="KSO_WM_UNIT_CLEAR" val="1"/>
  <p:tag name="KSO_WM_UNIT_LAYERLEVEL" val="1_1"/>
  <p:tag name="KSO_WM_BEAUTIFY_FLAG" val="#wm#"/>
  <p:tag name="KSO_WM_DIAGRAM_GROUP_CODE" val="m1-1"/>
  <p:tag name="KSO_WM_UNIT_FILL_FORE_SCHEMECOLOR_INDEX" val="7"/>
  <p:tag name="KSO_WM_UNIT_FILL_TYPE" val="1"/>
  <p:tag name="KSO_WM_UNIT_TEXT_FILL_FORE_SCHEMECOLOR_INDEX" val="14"/>
  <p:tag name="KSO_WM_UNIT_TEXT_FILL_TYPE" val="1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COMMONDATA" val="eyJoZGlkIjoiZDgzY2JjNTBjNTcxZjg0YTYyNTBiMzJkYjUwMTYzNTYifQ=="/>
  <p:tag name="commondata" val="eyJoZGlkIjoiMmQ1ZjdlYzllMzBhN2EwYWIxNTczODZlMzBjNDQ1M2EifQ==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3709</Words>
  <Application>WPS 演示</Application>
  <PresentationFormat>宽屏</PresentationFormat>
  <Paragraphs>927</Paragraphs>
  <Slides>37</Slides>
  <Notes>5</Notes>
  <HiddenSlides>0</HiddenSlides>
  <MMClips>0</MMClips>
  <ScaleCrop>false</ScaleCrop>
  <HeadingPairs>
    <vt:vector size="8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59" baseType="lpstr">
      <vt:lpstr>Arial</vt:lpstr>
      <vt:lpstr>宋体</vt:lpstr>
      <vt:lpstr>Wingdings</vt:lpstr>
      <vt:lpstr>黑体</vt:lpstr>
      <vt:lpstr>Times New Roman</vt:lpstr>
      <vt:lpstr>Calibri</vt:lpstr>
      <vt:lpstr>Gulim</vt:lpstr>
      <vt:lpstr>Malgun Gothic</vt:lpstr>
      <vt:lpstr>Cambria Math</vt:lpstr>
      <vt:lpstr>Cambria Math</vt:lpstr>
      <vt:lpstr>楷体</vt:lpstr>
      <vt:lpstr>微软雅黑</vt:lpstr>
      <vt:lpstr>Arial Unicode MS</vt:lpstr>
      <vt:lpstr>仿宋_GB2312</vt:lpstr>
      <vt:lpstr>仿宋</vt:lpstr>
      <vt:lpstr>Comic Sans MS</vt:lpstr>
      <vt:lpstr>Times New Roman</vt:lpstr>
      <vt:lpstr>思源黑体 CN Bold</vt:lpstr>
      <vt:lpstr>Courier New</vt:lpstr>
      <vt:lpstr>Wingdings</vt:lpstr>
      <vt:lpstr>自定义设计方案</vt:lpstr>
      <vt:lpstr>Word.Picture.8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作者</cp:lastModifiedBy>
  <cp:revision>1532</cp:revision>
  <dcterms:created xsi:type="dcterms:W3CDTF">2024-02-06T13:07:00Z</dcterms:created>
  <dcterms:modified xsi:type="dcterms:W3CDTF">2024-04-20T13:28:19Z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1A0F927E334D6638E760C06579FD2D27_43</vt:lpwstr>
  </property>
  <property fmtid="{D5CDD505-2E9C-101B-9397-08002B2CF9AE}" pid="3" name="KSOProductBuildVer">
    <vt:lpwstr>2052-12.1.0.16729</vt:lpwstr>
  </property>
</Properties>
</file>