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fonts/font1.fntdata" ContentType="application/x-fontdata"/>
  <Override PartName="/ppt/fonts/font2.fntdata" ContentType="application/x-fontdata"/>
  <Override PartName="/ppt/fonts/font3.fntdata" ContentType="application/x-fontdata"/>
  <Override PartName="/ppt/fonts/font4.fntdata" ContentType="application/x-fontdata"/>
  <Override PartName="/ppt/fonts/font5.fntdata" ContentType="application/x-fontdata"/>
  <Override PartName="/ppt/fonts/font6.fntdata" ContentType="application/x-fontdata"/>
  <Override PartName="/ppt/fonts/font7.fntdata" ContentType="application/x-fontdata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4"/>
  </p:notesMasterIdLst>
  <p:handoutMasterIdLst>
    <p:handoutMasterId r:id="rId22"/>
  </p:handoutMasterIdLst>
  <p:sldIdLst>
    <p:sldId id="256" r:id="rId3"/>
    <p:sldId id="257" r:id="rId5"/>
    <p:sldId id="334" r:id="rId6"/>
    <p:sldId id="335" r:id="rId7"/>
    <p:sldId id="404" r:id="rId8"/>
    <p:sldId id="465" r:id="rId9"/>
    <p:sldId id="478" r:id="rId10"/>
    <p:sldId id="422" r:id="rId11"/>
    <p:sldId id="425" r:id="rId12"/>
    <p:sldId id="431" r:id="rId13"/>
    <p:sldId id="466" r:id="rId14"/>
    <p:sldId id="432" r:id="rId15"/>
    <p:sldId id="434" r:id="rId16"/>
    <p:sldId id="435" r:id="rId17"/>
    <p:sldId id="464" r:id="rId18"/>
    <p:sldId id="479" r:id="rId19"/>
    <p:sldId id="480" r:id="rId20"/>
    <p:sldId id="463" r:id="rId21"/>
  </p:sldIdLst>
  <p:sldSz cx="12192000" cy="6858000"/>
  <p:notesSz cx="6858000" cy="9144000"/>
  <p:embeddedFontLst>
    <p:embeddedFont>
      <p:font typeface="黑体" panose="02010609060101010101" charset="-122"/>
      <p:regular r:id="rId27"/>
    </p:embeddedFont>
    <p:embeddedFont>
      <p:font typeface="楷体" panose="02010609060101010101" pitchFamily="49" charset="-122"/>
      <p:regular r:id="rId28"/>
    </p:embeddedFont>
    <p:embeddedFont>
      <p:font typeface="Calibri" panose="020F0502020204030204" pitchFamily="34" charset="0"/>
      <p:regular r:id="rId29"/>
      <p:bold r:id="rId30"/>
      <p:italic r:id="rId31"/>
      <p:boldItalic r:id="rId32"/>
    </p:embeddedFont>
    <p:embeddedFont>
      <p:font typeface="微软雅黑" panose="020B0503020204020204" pitchFamily="34" charset="-122"/>
      <p:regular r:id="rId33"/>
    </p:embeddedFont>
  </p:embeddedFontLst>
  <p:custDataLst>
    <p:tags r:id="rId34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795" userDrawn="1">
          <p15:clr>
            <a:srgbClr val="A4A3A4"/>
          </p15:clr>
        </p15:guide>
        <p15:guide id="3" pos="513" userDrawn="1">
          <p15:clr>
            <a:srgbClr val="A4A3A4"/>
          </p15:clr>
        </p15:guide>
        <p15:guide id="4" pos="7202" userDrawn="1">
          <p15:clr>
            <a:srgbClr val="A4A3A4"/>
          </p15:clr>
        </p15:guide>
        <p15:guide id="5" orient="horz" pos="2160" userDrawn="1">
          <p15:clr>
            <a:srgbClr val="A4A3A4"/>
          </p15:clr>
        </p15:guide>
        <p15:guide id="6" pos="438" userDrawn="1">
          <p15:clr>
            <a:srgbClr val="A4A3A4"/>
          </p15:clr>
        </p15:guide>
        <p15:guide id="7" pos="7242" userDrawn="1">
          <p15:clr>
            <a:srgbClr val="A4A3A4"/>
          </p15:clr>
        </p15:guide>
        <p15:guide id="8" pos="384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xj" initials="m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DEDFF"/>
    <a:srgbClr val="21A5D3"/>
    <a:srgbClr val="66CCFF"/>
    <a:srgbClr val="33CCFF"/>
    <a:srgbClr val="F4BE96"/>
    <a:srgbClr val="BEE2EC"/>
    <a:srgbClr val="FF6699"/>
    <a:srgbClr val="FF5050"/>
    <a:srgbClr val="CCECFF"/>
    <a:srgbClr val="C9E8F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237" autoAdjust="0"/>
    <p:restoredTop sz="98946"/>
  </p:normalViewPr>
  <p:slideViewPr>
    <p:cSldViewPr showGuides="1">
      <p:cViewPr>
        <p:scale>
          <a:sx n="66" d="100"/>
          <a:sy n="66" d="100"/>
        </p:scale>
        <p:origin x="-738" y="-834"/>
      </p:cViewPr>
      <p:guideLst>
        <p:guide orient="horz" pos="795"/>
        <p:guide pos="513"/>
        <p:guide pos="7202"/>
        <p:guide orient="horz" pos="2160"/>
        <p:guide pos="438"/>
        <p:guide pos="7242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 showFormatting="0">
    <p:cViewPr>
      <p:scale>
        <a:sx n="200" d="100"/>
        <a:sy n="2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" Type="http://schemas.openxmlformats.org/officeDocument/2006/relationships/notesMaster" Target="notesMasters/notesMaster1.xml"/><Relationship Id="rId34" Type="http://schemas.openxmlformats.org/officeDocument/2006/relationships/tags" Target="tags/tag37.xml"/><Relationship Id="rId33" Type="http://schemas.openxmlformats.org/officeDocument/2006/relationships/font" Target="fonts/font7.fntdata"/><Relationship Id="rId32" Type="http://schemas.openxmlformats.org/officeDocument/2006/relationships/font" Target="fonts/font6.fntdata"/><Relationship Id="rId31" Type="http://schemas.openxmlformats.org/officeDocument/2006/relationships/font" Target="fonts/font5.fntdata"/><Relationship Id="rId30" Type="http://schemas.openxmlformats.org/officeDocument/2006/relationships/font" Target="fonts/font4.fntdata"/><Relationship Id="rId3" Type="http://schemas.openxmlformats.org/officeDocument/2006/relationships/slide" Target="slides/slide1.xml"/><Relationship Id="rId29" Type="http://schemas.openxmlformats.org/officeDocument/2006/relationships/font" Target="fonts/font3.fntdata"/><Relationship Id="rId28" Type="http://schemas.openxmlformats.org/officeDocument/2006/relationships/font" Target="fonts/font2.fntdata"/><Relationship Id="rId27" Type="http://schemas.openxmlformats.org/officeDocument/2006/relationships/font" Target="fonts/font1.fntdata"/><Relationship Id="rId26" Type="http://schemas.openxmlformats.org/officeDocument/2006/relationships/commentAuthors" Target="commentAuthors.xml"/><Relationship Id="rId25" Type="http://schemas.openxmlformats.org/officeDocument/2006/relationships/tableStyles" Target="tableStyles.xml"/><Relationship Id="rId24" Type="http://schemas.openxmlformats.org/officeDocument/2006/relationships/viewProps" Target="viewProps.xml"/><Relationship Id="rId23" Type="http://schemas.openxmlformats.org/officeDocument/2006/relationships/presProps" Target="presProps.xml"/><Relationship Id="rId22" Type="http://schemas.openxmlformats.org/officeDocument/2006/relationships/handoutMaster" Target="handoutMasters/handoutMaster1.xml"/><Relationship Id="rId21" Type="http://schemas.openxmlformats.org/officeDocument/2006/relationships/slide" Target="slides/slide18.xml"/><Relationship Id="rId20" Type="http://schemas.openxmlformats.org/officeDocument/2006/relationships/slide" Target="slides/slide17.xml"/><Relationship Id="rId2" Type="http://schemas.openxmlformats.org/officeDocument/2006/relationships/theme" Target="theme/theme1.xml"/><Relationship Id="rId19" Type="http://schemas.openxmlformats.org/officeDocument/2006/relationships/slide" Target="slides/slide16.xml"/><Relationship Id="rId18" Type="http://schemas.openxmlformats.org/officeDocument/2006/relationships/slide" Target="slides/slide15.xml"/><Relationship Id="rId17" Type="http://schemas.openxmlformats.org/officeDocument/2006/relationships/slide" Target="slides/slide14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hangingPunct="1">
              <a:defRPr sz="1200"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hangingPunct="1">
              <a:defRPr sz="1200"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1E8487A0-28CE-45ED-9353-FA7AC7026AD7}" type="datetimeFigureOut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hangingPunct="1">
              <a:defRPr sz="1200"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/>
          <a:lstStyle/>
          <a:p>
            <a:pPr lvl="0" algn="r" eaLnBrk="1" hangingPunct="1">
              <a:buNone/>
            </a:pPr>
            <a:fld id="{9A0DB2DC-4C9A-4742-B13C-FB6460FD3503}" type="slidenum">
              <a:rPr lang="zh-CN" altLang="en-US" sz="1200" dirty="0"/>
            </a:fld>
            <a:endParaRPr lang="zh-CN" altLang="en-US" sz="1200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hangingPunct="1">
              <a:defRPr sz="1200"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hangingPunct="1">
              <a:defRPr sz="1200"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FF95CA96-DD03-41C9-8A34-7F555AA2223D}" type="datetimeFigureOut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380700" y="685800"/>
            <a:ext cx="60966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norm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单击此处编辑母版文本样式</a:t>
            </a: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457200" marR="0" lvl="1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第二级</a:t>
            </a: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914400" marR="0" lvl="2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第三级</a:t>
            </a: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1371600" marR="0" lvl="3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第四级</a:t>
            </a: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1828800" marR="0" lvl="4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第五级</a:t>
            </a: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hangingPunct="1">
              <a:defRPr sz="1200"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/>
          <a:lstStyle/>
          <a:p>
            <a:pPr lvl="0" algn="r" eaLnBrk="1" hangingPunct="1">
              <a:buNone/>
            </a:pPr>
            <a:fld id="{9A0DB2DC-4C9A-4742-B13C-FB6460FD3503}" type="slidenum">
              <a:rPr lang="zh-CN" altLang="en-US" sz="1200" dirty="0"/>
            </a:fld>
            <a:endParaRPr lang="zh-CN" altLang="en-US" sz="1200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5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6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5" Type="http://schemas.openxmlformats.org/officeDocument/2006/relationships/theme" Target="../theme/theme1.xml"/><Relationship Id="rId24" Type="http://schemas.openxmlformats.org/officeDocument/2006/relationships/tags" Target="../tags/tag6.xml"/><Relationship Id="rId23" Type="http://schemas.openxmlformats.org/officeDocument/2006/relationships/tags" Target="../tags/tag5.xml"/><Relationship Id="rId22" Type="http://schemas.openxmlformats.org/officeDocument/2006/relationships/tags" Target="../tags/tag4.xml"/><Relationship Id="rId21" Type="http://schemas.openxmlformats.org/officeDocument/2006/relationships/tags" Target="../tags/tag3.xml"/><Relationship Id="rId20" Type="http://schemas.openxmlformats.org/officeDocument/2006/relationships/tags" Target="../tags/tag2.xml"/><Relationship Id="rId2" Type="http://schemas.openxmlformats.org/officeDocument/2006/relationships/slideLayout" Target="../slideLayouts/slideLayout2.xml"/><Relationship Id="rId19" Type="http://schemas.openxmlformats.org/officeDocument/2006/relationships/tags" Target="../tags/tag1.xml"/><Relationship Id="rId18" Type="http://schemas.openxmlformats.org/officeDocument/2006/relationships/slideLayout" Target="../slideLayouts/slideLayout18.xml"/><Relationship Id="rId17" Type="http://schemas.openxmlformats.org/officeDocument/2006/relationships/slideLayout" Target="../slideLayouts/slideLayout17.xml"/><Relationship Id="rId16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15.xml"/><Relationship Id="rId14" Type="http://schemas.openxmlformats.org/officeDocument/2006/relationships/slideLayout" Target="../slideLayouts/slideLayout14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  <p:custDataLst>
              <p:tags r:id="rId19"/>
            </p:custDataLst>
          </p:nvPr>
        </p:nvSpPr>
        <p:spPr>
          <a:xfrm>
            <a:off x="608400" y="608400"/>
            <a:ext cx="10969200" cy="705600"/>
          </a:xfrm>
          <a:prstGeom prst="rect">
            <a:avLst/>
          </a:prstGeom>
        </p:spPr>
        <p:txBody>
          <a:bodyPr vert="horz" lIns="90170" tIns="46990" rIns="90170" bIns="46990" rtlCol="0" anchor="ctr" anchorCtr="0">
            <a:normAutofit/>
          </a:bodyPr>
          <a:lstStyle/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20"/>
            </p:custDataLst>
          </p:nvPr>
        </p:nvSpPr>
        <p:spPr>
          <a:xfrm>
            <a:off x="608400" y="1490400"/>
            <a:ext cx="10969200" cy="4759200"/>
          </a:xfrm>
          <a:prstGeom prst="rect">
            <a:avLst/>
          </a:prstGeo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21"/>
            </p:custDataLst>
          </p:nvPr>
        </p:nvSpPr>
        <p:spPr>
          <a:xfrm>
            <a:off x="6120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0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22"/>
            </p:custDataLst>
          </p:nvPr>
        </p:nvSpPr>
        <p:spPr>
          <a:xfrm>
            <a:off x="4116000" y="6314400"/>
            <a:ext cx="396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0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23"/>
            </p:custDataLst>
          </p:nvPr>
        </p:nvSpPr>
        <p:spPr>
          <a:xfrm>
            <a:off x="88776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0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  <p:custDataLst>
      <p:tags r:id="rId24"/>
    </p:custData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</p:sldLayoutIdLst>
  <p:txStyles>
    <p:titleStyle>
      <a:lvl1pPr algn="l" defTabSz="914400" rtl="0" eaLnBrk="1" fontAlgn="auto" latinLnBrk="0" hangingPunct="1">
        <a:lnSpc>
          <a:spcPct val="100000"/>
        </a:lnSpc>
        <a:spcBef>
          <a:spcPct val="0"/>
        </a:spcBef>
        <a:buNone/>
        <a:defRPr sz="3600" b="1" u="none" strike="noStrike" kern="1200" cap="none" spc="300" normalizeH="0" baseline="0">
          <a:solidFill>
            <a:schemeClr val="tx1">
              <a:lumMod val="85000"/>
              <a:lumOff val="15000"/>
            </a:schemeClr>
          </a:solidFill>
          <a:uFillTx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●"/>
        <a:defRPr sz="18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1pPr>
      <a:lvl2pPr marL="6858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tabLst>
          <a:tab pos="1609725" algn="l"/>
          <a:tab pos="1609725" algn="l"/>
          <a:tab pos="1609725" algn="l"/>
          <a:tab pos="1609725" algn="l"/>
        </a:tabLst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2pPr>
      <a:lvl3pPr marL="11430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3pPr>
      <a:lvl4pPr marL="16002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Wingdings" panose="05000000000000000000" charset="0"/>
        <a:buChar char="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4pPr>
      <a:lvl5pPr marL="20574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Arial" panose="020B0604020202020204" pitchFamily="34" charset="0"/>
        <a:buChar char="•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9" Type="http://schemas.openxmlformats.org/officeDocument/2006/relationships/tags" Target="../tags/tag15.xml"/><Relationship Id="rId8" Type="http://schemas.openxmlformats.org/officeDocument/2006/relationships/tags" Target="../tags/tag14.xml"/><Relationship Id="rId7" Type="http://schemas.openxmlformats.org/officeDocument/2006/relationships/tags" Target="../tags/tag13.xml"/><Relationship Id="rId6" Type="http://schemas.openxmlformats.org/officeDocument/2006/relationships/tags" Target="../tags/tag12.xml"/><Relationship Id="rId5" Type="http://schemas.openxmlformats.org/officeDocument/2006/relationships/tags" Target="../tags/tag11.xml"/><Relationship Id="rId4" Type="http://schemas.openxmlformats.org/officeDocument/2006/relationships/tags" Target="../tags/tag10.xml"/><Relationship Id="rId3" Type="http://schemas.openxmlformats.org/officeDocument/2006/relationships/tags" Target="../tags/tag9.xml"/><Relationship Id="rId2" Type="http://schemas.openxmlformats.org/officeDocument/2006/relationships/tags" Target="../tags/tag8.xml"/><Relationship Id="rId17" Type="http://schemas.openxmlformats.org/officeDocument/2006/relationships/notesSlide" Target="../notesSlides/notesSlide1.xml"/><Relationship Id="rId16" Type="http://schemas.openxmlformats.org/officeDocument/2006/relationships/slideLayout" Target="../slideLayouts/slideLayout1.xml"/><Relationship Id="rId15" Type="http://schemas.openxmlformats.org/officeDocument/2006/relationships/tags" Target="../tags/tag21.xml"/><Relationship Id="rId14" Type="http://schemas.openxmlformats.org/officeDocument/2006/relationships/tags" Target="../tags/tag20.xml"/><Relationship Id="rId13" Type="http://schemas.openxmlformats.org/officeDocument/2006/relationships/tags" Target="../tags/tag19.xml"/><Relationship Id="rId12" Type="http://schemas.openxmlformats.org/officeDocument/2006/relationships/tags" Target="../tags/tag18.xml"/><Relationship Id="rId11" Type="http://schemas.openxmlformats.org/officeDocument/2006/relationships/tags" Target="../tags/tag17.xml"/><Relationship Id="rId10" Type="http://schemas.openxmlformats.org/officeDocument/2006/relationships/tags" Target="../tags/tag16.xml"/><Relationship Id="rId1" Type="http://schemas.openxmlformats.org/officeDocument/2006/relationships/tags" Target="../tags/tag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0.xml"/><Relationship Id="rId2" Type="http://schemas.openxmlformats.org/officeDocument/2006/relationships/image" Target="../media/image5.png"/><Relationship Id="rId1" Type="http://schemas.openxmlformats.org/officeDocument/2006/relationships/tags" Target="../tags/tag2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1.xml"/><Relationship Id="rId1" Type="http://schemas.openxmlformats.org/officeDocument/2006/relationships/image" Target="../media/image5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2.xml"/><Relationship Id="rId1" Type="http://schemas.openxmlformats.org/officeDocument/2006/relationships/image" Target="../media/image5.png"/></Relationships>
</file>

<file path=ppt/slides/_rels/slide13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3.xml"/><Relationship Id="rId3" Type="http://schemas.openxmlformats.org/officeDocument/2006/relationships/image" Target="file:///C:\Users\Administrator\Desktop\&#20061;&#25968;&#20840;&#65288;&#27993;&#25945;&#65289;&#22235;&#28165;%20&#25945;&#24072;&#29992;&#20070;&#65298;&#65296;&#65297;&#65301;&#37049;&#26792;&#33457;\135.TIF" TargetMode="External"/><Relationship Id="rId2" Type="http://schemas.openxmlformats.org/officeDocument/2006/relationships/image" Target="../media/image6.png"/><Relationship Id="rId1" Type="http://schemas.openxmlformats.org/officeDocument/2006/relationships/tags" Target="../tags/tag29.xml"/></Relationships>
</file>

<file path=ppt/slides/_rels/slide14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4.xml"/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tags" Target="../tags/tag30.xml"/></Relationships>
</file>

<file path=ppt/slides/_rels/slide15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5.xml"/><Relationship Id="rId3" Type="http://schemas.openxmlformats.org/officeDocument/2006/relationships/image" Target="../media/image9.png"/><Relationship Id="rId2" Type="http://schemas.openxmlformats.org/officeDocument/2006/relationships/tags" Target="../tags/tag32.xml"/><Relationship Id="rId1" Type="http://schemas.openxmlformats.org/officeDocument/2006/relationships/tags" Target="../tags/tag31.xml"/></Relationships>
</file>

<file path=ppt/slides/_rels/slide16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6.xml"/><Relationship Id="rId3" Type="http://schemas.openxmlformats.org/officeDocument/2006/relationships/image" Target="../media/image10.png"/><Relationship Id="rId2" Type="http://schemas.openxmlformats.org/officeDocument/2006/relationships/tags" Target="../tags/tag34.xml"/><Relationship Id="rId1" Type="http://schemas.openxmlformats.org/officeDocument/2006/relationships/tags" Target="../tags/tag33.xml"/></Relationships>
</file>

<file path=ppt/slides/_rels/slide17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7.xml"/><Relationship Id="rId3" Type="http://schemas.openxmlformats.org/officeDocument/2006/relationships/image" Target="../media/image11.png"/><Relationship Id="rId2" Type="http://schemas.openxmlformats.org/officeDocument/2006/relationships/tags" Target="../tags/tag36.xml"/><Relationship Id="rId1" Type="http://schemas.openxmlformats.org/officeDocument/2006/relationships/tags" Target="../tags/tag35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4.xml"/><Relationship Id="rId6" Type="http://schemas.openxmlformats.org/officeDocument/2006/relationships/image" Target="../media/image1.png"/><Relationship Id="rId5" Type="http://schemas.openxmlformats.org/officeDocument/2006/relationships/tags" Target="../tags/tag26.xml"/><Relationship Id="rId4" Type="http://schemas.openxmlformats.org/officeDocument/2006/relationships/tags" Target="../tags/tag25.xml"/><Relationship Id="rId3" Type="http://schemas.openxmlformats.org/officeDocument/2006/relationships/tags" Target="../tags/tag24.xml"/><Relationship Id="rId2" Type="http://schemas.openxmlformats.org/officeDocument/2006/relationships/tags" Target="../tags/tag23.xml"/><Relationship Id="rId1" Type="http://schemas.openxmlformats.org/officeDocument/2006/relationships/tags" Target="../tags/tag22.xml"/></Relationships>
</file>

<file path=ppt/slides/_rels/slide5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2.xml"/><Relationship Id="rId3" Type="http://schemas.openxmlformats.org/officeDocument/2006/relationships/slideLayout" Target="../slideLayouts/slideLayout5.xml"/><Relationship Id="rId2" Type="http://schemas.openxmlformats.org/officeDocument/2006/relationships/image" Target="../media/image2.png"/><Relationship Id="rId1" Type="http://schemas.openxmlformats.org/officeDocument/2006/relationships/image" Target="../media/image1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8.xml"/><Relationship Id="rId2" Type="http://schemas.openxmlformats.org/officeDocument/2006/relationships/image" Target="../media/image3.png"/><Relationship Id="rId1" Type="http://schemas.openxmlformats.org/officeDocument/2006/relationships/tags" Target="../tags/tag2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9.xml"/><Relationship Id="rId1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5" name="文本框 6"/>
          <p:cNvSpPr txBox="1"/>
          <p:nvPr/>
        </p:nvSpPr>
        <p:spPr>
          <a:xfrm>
            <a:off x="2108257" y="1196752"/>
            <a:ext cx="7914347" cy="3416320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4800" b="1" dirty="0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第</a:t>
            </a:r>
            <a:r>
              <a:rPr lang="en-US" altLang="zh-CN" sz="4800" b="1" dirty="0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3</a:t>
            </a:r>
            <a:r>
              <a:rPr lang="zh-CN" altLang="en-US" sz="4800" b="1" dirty="0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章  圆的基本性质</a:t>
            </a:r>
            <a:endParaRPr lang="zh-CN" altLang="en-US" sz="4800" b="1" dirty="0">
              <a:latin typeface="黑体" panose="02010609060101010101" charset="-122"/>
              <a:ea typeface="黑体" panose="02010609060101010101" charset="-122"/>
              <a:cs typeface="黑体" panose="02010609060101010101" charset="-122"/>
            </a:endParaRPr>
          </a:p>
          <a:p>
            <a:pPr algn="ctr" eaLnBrk="0" hangingPunct="0">
              <a:lnSpc>
                <a:spcPct val="150000"/>
              </a:lnSpc>
            </a:pPr>
            <a:r>
              <a:rPr lang="en-US" altLang="zh-CN" sz="4800" b="1" dirty="0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3.5  </a:t>
            </a:r>
            <a:r>
              <a:rPr lang="zh-CN" altLang="en-US" sz="4800" b="1" dirty="0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圆周角</a:t>
            </a:r>
            <a:endParaRPr lang="zh-CN" altLang="en-US" sz="4800" b="1" dirty="0">
              <a:latin typeface="黑体" panose="02010609060101010101" charset="-122"/>
              <a:ea typeface="黑体" panose="02010609060101010101" charset="-122"/>
              <a:cs typeface="黑体" panose="02010609060101010101" charset="-122"/>
            </a:endParaRPr>
          </a:p>
          <a:p>
            <a:pPr algn="ctr" eaLnBrk="0" hangingPunct="0">
              <a:lnSpc>
                <a:spcPct val="150000"/>
              </a:lnSpc>
            </a:pPr>
            <a:r>
              <a:rPr lang="zh-CN" altLang="en-US" sz="4800" b="1" dirty="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第</a:t>
            </a:r>
            <a:r>
              <a:rPr lang="en-US" altLang="zh-CN" sz="4800" b="1" dirty="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2</a:t>
            </a:r>
            <a:r>
              <a:rPr lang="zh-CN" altLang="en-US" sz="4800" b="1" dirty="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课时  圆周角定理的推论</a:t>
            </a:r>
            <a:r>
              <a:rPr lang="en-US" altLang="zh-CN" sz="4800" b="1" dirty="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2</a:t>
            </a:r>
            <a:endParaRPr lang="zh-CN" altLang="en-US" sz="4800" b="1" dirty="0">
              <a:latin typeface="Times New Roman" panose="02020603050405020304" pitchFamily="18" charset="0"/>
              <a:ea typeface="黑体" panose="02010609060101010101" charset="-122"/>
              <a:cs typeface="Times New Roman" panose="02020603050405020304" pitchFamily="18" charset="0"/>
            </a:endParaRPr>
          </a:p>
        </p:txBody>
      </p:sp>
      <p:grpSp>
        <p:nvGrpSpPr>
          <p:cNvPr id="28" name="组合 27"/>
          <p:cNvGrpSpPr/>
          <p:nvPr/>
        </p:nvGrpSpPr>
        <p:grpSpPr>
          <a:xfrm>
            <a:off x="975360" y="5337175"/>
            <a:ext cx="10353040" cy="1031240"/>
            <a:chOff x="1471" y="7057"/>
            <a:chExt cx="16304" cy="1624"/>
          </a:xfrm>
        </p:grpSpPr>
        <p:grpSp>
          <p:nvGrpSpPr>
            <p:cNvPr id="33" name="组合 32"/>
            <p:cNvGrpSpPr/>
            <p:nvPr/>
          </p:nvGrpSpPr>
          <p:grpSpPr>
            <a:xfrm>
              <a:off x="1471" y="7057"/>
              <a:ext cx="2812" cy="1625"/>
              <a:chOff x="4859" y="9033"/>
              <a:chExt cx="2812" cy="1625"/>
            </a:xfrm>
          </p:grpSpPr>
          <p:sp>
            <p:nvSpPr>
              <p:cNvPr id="67" name="任意多边形 66"/>
              <p:cNvSpPr/>
              <p:nvPr>
                <p:custDataLst>
                  <p:tags r:id="rId1"/>
                </p:custDataLst>
              </p:nvPr>
            </p:nvSpPr>
            <p:spPr>
              <a:xfrm>
                <a:off x="4859" y="9056"/>
                <a:ext cx="2812" cy="1602"/>
              </a:xfrm>
              <a:custGeom>
                <a:avLst/>
                <a:gdLst>
                  <a:gd name="idx" fmla="cos wd2 2700000"/>
                  <a:gd name="idy" fmla="sin hd2 2700000"/>
                  <a:gd name="il" fmla="+- hc 0 idx"/>
                  <a:gd name="ir" fmla="+- hc idx 0"/>
                  <a:gd name="it" fmla="+- vc 0 idy"/>
                  <a:gd name="ib" fmla="+- vc idy 0"/>
                </a:gdLst>
                <a:ahLst/>
                <a:cxnLst>
                  <a:cxn ang="3">
                    <a:pos x="hc" y="t"/>
                  </a:cxn>
                  <a:cxn ang="3">
                    <a:pos x="il" y="it"/>
                  </a:cxn>
                  <a:cxn ang="cd2">
                    <a:pos x="l" y="vc"/>
                  </a:cxn>
                  <a:cxn ang="cd4">
                    <a:pos x="il" y="ib"/>
                  </a:cxn>
                  <a:cxn ang="cd4">
                    <a:pos x="hc" y="b"/>
                  </a:cxn>
                  <a:cxn ang="cd4">
                    <a:pos x="ir" y="ib"/>
                  </a:cxn>
                  <a:cxn ang="0">
                    <a:pos x="r" y="vc"/>
                  </a:cxn>
                  <a:cxn ang="3">
                    <a:pos x="ir" y="it"/>
                  </a:cxn>
                </a:cxnLst>
                <a:rect l="l" t="t" r="r" b="b"/>
                <a:pathLst>
                  <a:path w="3341" h="1744">
                    <a:moveTo>
                      <a:pt x="0" y="392"/>
                    </a:moveTo>
                    <a:cubicBezTo>
                      <a:pt x="-7" y="172"/>
                      <a:pt x="195" y="-5"/>
                      <a:pt x="392" y="0"/>
                    </a:cubicBezTo>
                    <a:cubicBezTo>
                      <a:pt x="575" y="-9"/>
                      <a:pt x="737" y="146"/>
                      <a:pt x="770" y="289"/>
                    </a:cubicBezTo>
                    <a:lnTo>
                      <a:pt x="3098" y="289"/>
                    </a:lnTo>
                    <a:cubicBezTo>
                      <a:pt x="3235" y="285"/>
                      <a:pt x="3344" y="409"/>
                      <a:pt x="3341" y="532"/>
                    </a:cubicBezTo>
                    <a:lnTo>
                      <a:pt x="3341" y="1501"/>
                    </a:lnTo>
                    <a:cubicBezTo>
                      <a:pt x="3345" y="1638"/>
                      <a:pt x="3221" y="1747"/>
                      <a:pt x="3098" y="1744"/>
                    </a:cubicBezTo>
                    <a:lnTo>
                      <a:pt x="243" y="1744"/>
                    </a:lnTo>
                    <a:cubicBezTo>
                      <a:pt x="106" y="1748"/>
                      <a:pt x="-3" y="1624"/>
                      <a:pt x="0" y="1501"/>
                    </a:cubicBezTo>
                    <a:lnTo>
                      <a:pt x="0" y="532"/>
                    </a:lnTo>
                    <a:cubicBezTo>
                      <a:pt x="-1" y="511"/>
                      <a:pt x="5" y="479"/>
                      <a:pt x="8" y="470"/>
                    </a:cubicBezTo>
                    <a:cubicBezTo>
                      <a:pt x="3" y="450"/>
                      <a:pt x="-1" y="402"/>
                      <a:pt x="0" y="392"/>
                    </a:cubicBezTo>
                    <a:close/>
                  </a:path>
                </a:pathLst>
              </a:custGeom>
              <a:solidFill>
                <a:schemeClr val="bg1"/>
              </a:solidFill>
              <a:ln w="28575">
                <a:solidFill>
                  <a:srgbClr val="4A8BDA"/>
                </a:solidFill>
              </a:ln>
            </p:spPr>
            <p:style>
              <a:lnRef idx="2">
                <a:schemeClr val="accent1">
                  <a:lumMod val="75000"/>
                </a:schemeClr>
              </a:lnRef>
              <a:fillRef idx="1">
                <a:schemeClr val="accent1"/>
              </a:fillRef>
              <a:effectRef idx="0">
                <a:srgbClr val="FFFFFF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zh-CN" altLang="en-US" b="1"/>
              </a:p>
            </p:txBody>
          </p:sp>
          <p:sp>
            <p:nvSpPr>
              <p:cNvPr id="68" name="文本框 13"/>
              <p:cNvSpPr txBox="1"/>
              <p:nvPr>
                <p:custDataLst>
                  <p:tags r:id="rId2"/>
                </p:custDataLst>
              </p:nvPr>
            </p:nvSpPr>
            <p:spPr>
              <a:xfrm>
                <a:off x="4922" y="9033"/>
                <a:ext cx="2678" cy="72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2400" b="1">
                    <a:latin typeface="黑体" panose="02010609060101010101" charset="-122"/>
                    <a:ea typeface="黑体" panose="02010609060101010101" charset="-122"/>
                  </a:rPr>
                  <a:t>1</a:t>
                </a:r>
                <a:endParaRPr lang="en-US" altLang="zh-CN" sz="2400" b="1">
                  <a:latin typeface="黑体" panose="02010609060101010101" charset="-122"/>
                  <a:ea typeface="黑体" panose="02010609060101010101" charset="-122"/>
                </a:endParaRPr>
              </a:p>
            </p:txBody>
          </p:sp>
          <p:sp>
            <p:nvSpPr>
              <p:cNvPr id="69" name="文本框 14"/>
              <p:cNvSpPr txBox="1"/>
              <p:nvPr>
                <p:custDataLst>
                  <p:tags r:id="rId3"/>
                </p:custDataLst>
              </p:nvPr>
            </p:nvSpPr>
            <p:spPr>
              <a:xfrm>
                <a:off x="4924" y="9656"/>
                <a:ext cx="2678" cy="72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zh-CN" altLang="en-US" sz="2400" b="1" dirty="0">
                    <a:latin typeface="黑体" panose="02010609060101010101" charset="-122"/>
                    <a:ea typeface="黑体" panose="02010609060101010101" charset="-122"/>
                  </a:rPr>
                  <a:t>学习目标</a:t>
                </a:r>
                <a:endParaRPr lang="zh-CN" altLang="en-US" sz="2400" b="1" dirty="0">
                  <a:latin typeface="黑体" panose="02010609060101010101" charset="-122"/>
                  <a:ea typeface="黑体" panose="02010609060101010101" charset="-122"/>
                </a:endParaRPr>
              </a:p>
            </p:txBody>
          </p:sp>
        </p:grpSp>
        <p:grpSp>
          <p:nvGrpSpPr>
            <p:cNvPr id="34" name="组合 33"/>
            <p:cNvGrpSpPr/>
            <p:nvPr/>
          </p:nvGrpSpPr>
          <p:grpSpPr>
            <a:xfrm>
              <a:off x="4844" y="7057"/>
              <a:ext cx="2812" cy="1625"/>
              <a:chOff x="4859" y="9033"/>
              <a:chExt cx="2812" cy="1625"/>
            </a:xfrm>
          </p:grpSpPr>
          <p:sp>
            <p:nvSpPr>
              <p:cNvPr id="64" name="任意多边形 63"/>
              <p:cNvSpPr/>
              <p:nvPr>
                <p:custDataLst>
                  <p:tags r:id="rId4"/>
                </p:custDataLst>
              </p:nvPr>
            </p:nvSpPr>
            <p:spPr>
              <a:xfrm>
                <a:off x="4859" y="9056"/>
                <a:ext cx="2812" cy="1602"/>
              </a:xfrm>
              <a:custGeom>
                <a:avLst/>
                <a:gdLst>
                  <a:gd name="idx" fmla="cos wd2 2700000"/>
                  <a:gd name="idy" fmla="sin hd2 2700000"/>
                  <a:gd name="il" fmla="+- hc 0 idx"/>
                  <a:gd name="ir" fmla="+- hc idx 0"/>
                  <a:gd name="it" fmla="+- vc 0 idy"/>
                  <a:gd name="ib" fmla="+- vc idy 0"/>
                </a:gdLst>
                <a:ahLst/>
                <a:cxnLst>
                  <a:cxn ang="3">
                    <a:pos x="hc" y="t"/>
                  </a:cxn>
                  <a:cxn ang="3">
                    <a:pos x="il" y="it"/>
                  </a:cxn>
                  <a:cxn ang="cd2">
                    <a:pos x="l" y="vc"/>
                  </a:cxn>
                  <a:cxn ang="cd4">
                    <a:pos x="il" y="ib"/>
                  </a:cxn>
                  <a:cxn ang="cd4">
                    <a:pos x="hc" y="b"/>
                  </a:cxn>
                  <a:cxn ang="cd4">
                    <a:pos x="ir" y="ib"/>
                  </a:cxn>
                  <a:cxn ang="0">
                    <a:pos x="r" y="vc"/>
                  </a:cxn>
                  <a:cxn ang="3">
                    <a:pos x="ir" y="it"/>
                  </a:cxn>
                </a:cxnLst>
                <a:rect l="l" t="t" r="r" b="b"/>
                <a:pathLst>
                  <a:path w="3341" h="1744">
                    <a:moveTo>
                      <a:pt x="0" y="392"/>
                    </a:moveTo>
                    <a:cubicBezTo>
                      <a:pt x="-7" y="172"/>
                      <a:pt x="195" y="-5"/>
                      <a:pt x="392" y="0"/>
                    </a:cubicBezTo>
                    <a:cubicBezTo>
                      <a:pt x="575" y="-9"/>
                      <a:pt x="737" y="146"/>
                      <a:pt x="770" y="289"/>
                    </a:cubicBezTo>
                    <a:lnTo>
                      <a:pt x="3098" y="289"/>
                    </a:lnTo>
                    <a:cubicBezTo>
                      <a:pt x="3235" y="285"/>
                      <a:pt x="3344" y="409"/>
                      <a:pt x="3341" y="532"/>
                    </a:cubicBezTo>
                    <a:lnTo>
                      <a:pt x="3341" y="1501"/>
                    </a:lnTo>
                    <a:cubicBezTo>
                      <a:pt x="3345" y="1638"/>
                      <a:pt x="3221" y="1747"/>
                      <a:pt x="3098" y="1744"/>
                    </a:cubicBezTo>
                    <a:lnTo>
                      <a:pt x="243" y="1744"/>
                    </a:lnTo>
                    <a:cubicBezTo>
                      <a:pt x="106" y="1748"/>
                      <a:pt x="-3" y="1624"/>
                      <a:pt x="0" y="1501"/>
                    </a:cubicBezTo>
                    <a:lnTo>
                      <a:pt x="0" y="532"/>
                    </a:lnTo>
                    <a:cubicBezTo>
                      <a:pt x="-1" y="511"/>
                      <a:pt x="5" y="479"/>
                      <a:pt x="8" y="470"/>
                    </a:cubicBezTo>
                    <a:cubicBezTo>
                      <a:pt x="3" y="450"/>
                      <a:pt x="-1" y="402"/>
                      <a:pt x="0" y="392"/>
                    </a:cubicBezTo>
                    <a:close/>
                  </a:path>
                </a:pathLst>
              </a:custGeom>
              <a:solidFill>
                <a:schemeClr val="bg1"/>
              </a:solidFill>
              <a:ln w="28575">
                <a:solidFill>
                  <a:srgbClr val="4A8BDA"/>
                </a:solidFill>
              </a:ln>
            </p:spPr>
            <p:style>
              <a:lnRef idx="2">
                <a:schemeClr val="accent1">
                  <a:lumMod val="75000"/>
                </a:schemeClr>
              </a:lnRef>
              <a:fillRef idx="1">
                <a:schemeClr val="accent1"/>
              </a:fillRef>
              <a:effectRef idx="0">
                <a:srgbClr val="FFFFFF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zh-CN" altLang="en-US" b="1"/>
              </a:p>
            </p:txBody>
          </p:sp>
          <p:sp>
            <p:nvSpPr>
              <p:cNvPr id="65" name="文本框 36"/>
              <p:cNvSpPr txBox="1"/>
              <p:nvPr>
                <p:custDataLst>
                  <p:tags r:id="rId5"/>
                </p:custDataLst>
              </p:nvPr>
            </p:nvSpPr>
            <p:spPr>
              <a:xfrm>
                <a:off x="4922" y="9033"/>
                <a:ext cx="2678" cy="72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2400" b="1">
                    <a:latin typeface="黑体" panose="02010609060101010101" charset="-122"/>
                    <a:ea typeface="黑体" panose="02010609060101010101" charset="-122"/>
                  </a:rPr>
                  <a:t>2</a:t>
                </a:r>
                <a:endParaRPr lang="en-US" altLang="zh-CN" sz="2400" b="1">
                  <a:latin typeface="黑体" panose="02010609060101010101" charset="-122"/>
                  <a:ea typeface="黑体" panose="02010609060101010101" charset="-122"/>
                </a:endParaRPr>
              </a:p>
            </p:txBody>
          </p:sp>
          <p:sp>
            <p:nvSpPr>
              <p:cNvPr id="66" name="文本框 37"/>
              <p:cNvSpPr txBox="1"/>
              <p:nvPr>
                <p:custDataLst>
                  <p:tags r:id="rId6"/>
                </p:custDataLst>
              </p:nvPr>
            </p:nvSpPr>
            <p:spPr>
              <a:xfrm>
                <a:off x="4924" y="9656"/>
                <a:ext cx="2678" cy="72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zh-CN" altLang="en-US" sz="2400" b="1" dirty="0">
                    <a:latin typeface="黑体" panose="02010609060101010101" charset="-122"/>
                    <a:ea typeface="黑体" panose="02010609060101010101" charset="-122"/>
                  </a:rPr>
                  <a:t>课时导入</a:t>
                </a:r>
                <a:endParaRPr lang="zh-CN" altLang="en-US" sz="2400" b="1" dirty="0">
                  <a:latin typeface="黑体" panose="02010609060101010101" charset="-122"/>
                  <a:ea typeface="黑体" panose="02010609060101010101" charset="-122"/>
                </a:endParaRPr>
              </a:p>
            </p:txBody>
          </p:sp>
        </p:grpSp>
        <p:grpSp>
          <p:nvGrpSpPr>
            <p:cNvPr id="51" name="组合 50"/>
            <p:cNvGrpSpPr/>
            <p:nvPr/>
          </p:nvGrpSpPr>
          <p:grpSpPr>
            <a:xfrm>
              <a:off x="8217" y="7057"/>
              <a:ext cx="2812" cy="1625"/>
              <a:chOff x="4859" y="9033"/>
              <a:chExt cx="2812" cy="1625"/>
            </a:xfrm>
          </p:grpSpPr>
          <p:sp>
            <p:nvSpPr>
              <p:cNvPr id="61" name="任意多边形 60"/>
              <p:cNvSpPr/>
              <p:nvPr>
                <p:custDataLst>
                  <p:tags r:id="rId7"/>
                </p:custDataLst>
              </p:nvPr>
            </p:nvSpPr>
            <p:spPr>
              <a:xfrm>
                <a:off x="4859" y="9056"/>
                <a:ext cx="2812" cy="1602"/>
              </a:xfrm>
              <a:custGeom>
                <a:avLst/>
                <a:gdLst>
                  <a:gd name="idx" fmla="cos wd2 2700000"/>
                  <a:gd name="idy" fmla="sin hd2 2700000"/>
                  <a:gd name="il" fmla="+- hc 0 idx"/>
                  <a:gd name="ir" fmla="+- hc idx 0"/>
                  <a:gd name="it" fmla="+- vc 0 idy"/>
                  <a:gd name="ib" fmla="+- vc idy 0"/>
                </a:gdLst>
                <a:ahLst/>
                <a:cxnLst>
                  <a:cxn ang="3">
                    <a:pos x="hc" y="t"/>
                  </a:cxn>
                  <a:cxn ang="3">
                    <a:pos x="il" y="it"/>
                  </a:cxn>
                  <a:cxn ang="cd2">
                    <a:pos x="l" y="vc"/>
                  </a:cxn>
                  <a:cxn ang="cd4">
                    <a:pos x="il" y="ib"/>
                  </a:cxn>
                  <a:cxn ang="cd4">
                    <a:pos x="hc" y="b"/>
                  </a:cxn>
                  <a:cxn ang="cd4">
                    <a:pos x="ir" y="ib"/>
                  </a:cxn>
                  <a:cxn ang="0">
                    <a:pos x="r" y="vc"/>
                  </a:cxn>
                  <a:cxn ang="3">
                    <a:pos x="ir" y="it"/>
                  </a:cxn>
                </a:cxnLst>
                <a:rect l="l" t="t" r="r" b="b"/>
                <a:pathLst>
                  <a:path w="3341" h="1744">
                    <a:moveTo>
                      <a:pt x="0" y="392"/>
                    </a:moveTo>
                    <a:cubicBezTo>
                      <a:pt x="-7" y="172"/>
                      <a:pt x="195" y="-5"/>
                      <a:pt x="392" y="0"/>
                    </a:cubicBezTo>
                    <a:cubicBezTo>
                      <a:pt x="575" y="-9"/>
                      <a:pt x="737" y="146"/>
                      <a:pt x="770" y="289"/>
                    </a:cubicBezTo>
                    <a:lnTo>
                      <a:pt x="3098" y="289"/>
                    </a:lnTo>
                    <a:cubicBezTo>
                      <a:pt x="3235" y="285"/>
                      <a:pt x="3344" y="409"/>
                      <a:pt x="3341" y="532"/>
                    </a:cubicBezTo>
                    <a:lnTo>
                      <a:pt x="3341" y="1501"/>
                    </a:lnTo>
                    <a:cubicBezTo>
                      <a:pt x="3345" y="1638"/>
                      <a:pt x="3221" y="1747"/>
                      <a:pt x="3098" y="1744"/>
                    </a:cubicBezTo>
                    <a:lnTo>
                      <a:pt x="243" y="1744"/>
                    </a:lnTo>
                    <a:cubicBezTo>
                      <a:pt x="106" y="1748"/>
                      <a:pt x="-3" y="1624"/>
                      <a:pt x="0" y="1501"/>
                    </a:cubicBezTo>
                    <a:lnTo>
                      <a:pt x="0" y="532"/>
                    </a:lnTo>
                    <a:cubicBezTo>
                      <a:pt x="-1" y="511"/>
                      <a:pt x="5" y="479"/>
                      <a:pt x="8" y="470"/>
                    </a:cubicBezTo>
                    <a:cubicBezTo>
                      <a:pt x="3" y="450"/>
                      <a:pt x="-1" y="402"/>
                      <a:pt x="0" y="392"/>
                    </a:cubicBezTo>
                    <a:close/>
                  </a:path>
                </a:pathLst>
              </a:custGeom>
              <a:solidFill>
                <a:schemeClr val="bg1"/>
              </a:solidFill>
              <a:ln w="28575">
                <a:solidFill>
                  <a:srgbClr val="4A8BDA"/>
                </a:solidFill>
              </a:ln>
            </p:spPr>
            <p:style>
              <a:lnRef idx="2">
                <a:schemeClr val="accent1">
                  <a:lumMod val="75000"/>
                </a:schemeClr>
              </a:lnRef>
              <a:fillRef idx="1">
                <a:schemeClr val="accent1"/>
              </a:fillRef>
              <a:effectRef idx="0">
                <a:srgbClr val="FFFFFF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zh-CN" altLang="en-US" b="1"/>
              </a:p>
            </p:txBody>
          </p:sp>
          <p:sp>
            <p:nvSpPr>
              <p:cNvPr id="62" name="文本框 40"/>
              <p:cNvSpPr txBox="1"/>
              <p:nvPr>
                <p:custDataLst>
                  <p:tags r:id="rId8"/>
                </p:custDataLst>
              </p:nvPr>
            </p:nvSpPr>
            <p:spPr>
              <a:xfrm>
                <a:off x="4922" y="9033"/>
                <a:ext cx="2678" cy="72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2400" b="1">
                    <a:latin typeface="黑体" panose="02010609060101010101" charset="-122"/>
                    <a:ea typeface="黑体" panose="02010609060101010101" charset="-122"/>
                  </a:rPr>
                  <a:t>3</a:t>
                </a:r>
                <a:endParaRPr lang="en-US" altLang="zh-CN" sz="2400" b="1">
                  <a:latin typeface="黑体" panose="02010609060101010101" charset="-122"/>
                  <a:ea typeface="黑体" panose="02010609060101010101" charset="-122"/>
                </a:endParaRPr>
              </a:p>
            </p:txBody>
          </p:sp>
          <p:sp>
            <p:nvSpPr>
              <p:cNvPr id="63" name="文本框 41"/>
              <p:cNvSpPr txBox="1"/>
              <p:nvPr>
                <p:custDataLst>
                  <p:tags r:id="rId9"/>
                </p:custDataLst>
              </p:nvPr>
            </p:nvSpPr>
            <p:spPr>
              <a:xfrm>
                <a:off x="4924" y="9656"/>
                <a:ext cx="2678" cy="72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zh-CN" altLang="en-US" sz="2400" b="1">
                    <a:latin typeface="黑体" panose="02010609060101010101" charset="-122"/>
                    <a:ea typeface="黑体" panose="02010609060101010101" charset="-122"/>
                  </a:rPr>
                  <a:t>感悟新知</a:t>
                </a:r>
                <a:endParaRPr lang="zh-CN" altLang="en-US" sz="2400" b="1">
                  <a:latin typeface="黑体" panose="02010609060101010101" charset="-122"/>
                  <a:ea typeface="黑体" panose="02010609060101010101" charset="-122"/>
                </a:endParaRPr>
              </a:p>
            </p:txBody>
          </p:sp>
        </p:grpSp>
        <p:grpSp>
          <p:nvGrpSpPr>
            <p:cNvPr id="52" name="组合 51"/>
            <p:cNvGrpSpPr/>
            <p:nvPr/>
          </p:nvGrpSpPr>
          <p:grpSpPr>
            <a:xfrm>
              <a:off x="11590" y="7057"/>
              <a:ext cx="2812" cy="1625"/>
              <a:chOff x="4859" y="9033"/>
              <a:chExt cx="2812" cy="1625"/>
            </a:xfrm>
          </p:grpSpPr>
          <p:sp>
            <p:nvSpPr>
              <p:cNvPr id="58" name="任意多边形 57"/>
              <p:cNvSpPr/>
              <p:nvPr>
                <p:custDataLst>
                  <p:tags r:id="rId10"/>
                </p:custDataLst>
              </p:nvPr>
            </p:nvSpPr>
            <p:spPr>
              <a:xfrm>
                <a:off x="4859" y="9056"/>
                <a:ext cx="2812" cy="1602"/>
              </a:xfrm>
              <a:custGeom>
                <a:avLst/>
                <a:gdLst>
                  <a:gd name="idx" fmla="cos wd2 2700000"/>
                  <a:gd name="idy" fmla="sin hd2 2700000"/>
                  <a:gd name="il" fmla="+- hc 0 idx"/>
                  <a:gd name="ir" fmla="+- hc idx 0"/>
                  <a:gd name="it" fmla="+- vc 0 idy"/>
                  <a:gd name="ib" fmla="+- vc idy 0"/>
                </a:gdLst>
                <a:ahLst/>
                <a:cxnLst>
                  <a:cxn ang="3">
                    <a:pos x="hc" y="t"/>
                  </a:cxn>
                  <a:cxn ang="3">
                    <a:pos x="il" y="it"/>
                  </a:cxn>
                  <a:cxn ang="cd2">
                    <a:pos x="l" y="vc"/>
                  </a:cxn>
                  <a:cxn ang="cd4">
                    <a:pos x="il" y="ib"/>
                  </a:cxn>
                  <a:cxn ang="cd4">
                    <a:pos x="hc" y="b"/>
                  </a:cxn>
                  <a:cxn ang="cd4">
                    <a:pos x="ir" y="ib"/>
                  </a:cxn>
                  <a:cxn ang="0">
                    <a:pos x="r" y="vc"/>
                  </a:cxn>
                  <a:cxn ang="3">
                    <a:pos x="ir" y="it"/>
                  </a:cxn>
                </a:cxnLst>
                <a:rect l="l" t="t" r="r" b="b"/>
                <a:pathLst>
                  <a:path w="3341" h="1744">
                    <a:moveTo>
                      <a:pt x="0" y="392"/>
                    </a:moveTo>
                    <a:cubicBezTo>
                      <a:pt x="-7" y="172"/>
                      <a:pt x="195" y="-5"/>
                      <a:pt x="392" y="0"/>
                    </a:cubicBezTo>
                    <a:cubicBezTo>
                      <a:pt x="575" y="-9"/>
                      <a:pt x="737" y="146"/>
                      <a:pt x="770" y="289"/>
                    </a:cubicBezTo>
                    <a:lnTo>
                      <a:pt x="3098" y="289"/>
                    </a:lnTo>
                    <a:cubicBezTo>
                      <a:pt x="3235" y="285"/>
                      <a:pt x="3344" y="409"/>
                      <a:pt x="3341" y="532"/>
                    </a:cubicBezTo>
                    <a:lnTo>
                      <a:pt x="3341" y="1501"/>
                    </a:lnTo>
                    <a:cubicBezTo>
                      <a:pt x="3345" y="1638"/>
                      <a:pt x="3221" y="1747"/>
                      <a:pt x="3098" y="1744"/>
                    </a:cubicBezTo>
                    <a:lnTo>
                      <a:pt x="243" y="1744"/>
                    </a:lnTo>
                    <a:cubicBezTo>
                      <a:pt x="106" y="1748"/>
                      <a:pt x="-3" y="1624"/>
                      <a:pt x="0" y="1501"/>
                    </a:cubicBezTo>
                    <a:lnTo>
                      <a:pt x="0" y="532"/>
                    </a:lnTo>
                    <a:cubicBezTo>
                      <a:pt x="-1" y="511"/>
                      <a:pt x="5" y="479"/>
                      <a:pt x="8" y="470"/>
                    </a:cubicBezTo>
                    <a:cubicBezTo>
                      <a:pt x="3" y="450"/>
                      <a:pt x="-1" y="402"/>
                      <a:pt x="0" y="392"/>
                    </a:cubicBezTo>
                    <a:close/>
                  </a:path>
                </a:pathLst>
              </a:custGeom>
              <a:solidFill>
                <a:schemeClr val="bg1"/>
              </a:solidFill>
              <a:ln w="28575">
                <a:solidFill>
                  <a:srgbClr val="4A8BDA"/>
                </a:solidFill>
              </a:ln>
            </p:spPr>
            <p:style>
              <a:lnRef idx="2">
                <a:schemeClr val="accent1">
                  <a:lumMod val="75000"/>
                </a:schemeClr>
              </a:lnRef>
              <a:fillRef idx="1">
                <a:schemeClr val="accent1"/>
              </a:fillRef>
              <a:effectRef idx="0">
                <a:srgbClr val="FFFFFF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zh-CN" altLang="en-US" b="1"/>
              </a:p>
            </p:txBody>
          </p:sp>
          <p:sp>
            <p:nvSpPr>
              <p:cNvPr id="59" name="文本框 44"/>
              <p:cNvSpPr txBox="1"/>
              <p:nvPr>
                <p:custDataLst>
                  <p:tags r:id="rId11"/>
                </p:custDataLst>
              </p:nvPr>
            </p:nvSpPr>
            <p:spPr>
              <a:xfrm>
                <a:off x="4908" y="9033"/>
                <a:ext cx="2678" cy="72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2400" b="1">
                    <a:latin typeface="黑体" panose="02010609060101010101" charset="-122"/>
                    <a:ea typeface="黑体" panose="02010609060101010101" charset="-122"/>
                  </a:rPr>
                  <a:t>4</a:t>
                </a:r>
                <a:endParaRPr lang="en-US" altLang="zh-CN" sz="2400" b="1">
                  <a:latin typeface="黑体" panose="02010609060101010101" charset="-122"/>
                  <a:ea typeface="黑体" panose="02010609060101010101" charset="-122"/>
                </a:endParaRPr>
              </a:p>
            </p:txBody>
          </p:sp>
          <p:sp>
            <p:nvSpPr>
              <p:cNvPr id="60" name="文本框 45"/>
              <p:cNvSpPr txBox="1"/>
              <p:nvPr>
                <p:custDataLst>
                  <p:tags r:id="rId12"/>
                </p:custDataLst>
              </p:nvPr>
            </p:nvSpPr>
            <p:spPr>
              <a:xfrm>
                <a:off x="4924" y="9656"/>
                <a:ext cx="2678" cy="72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zh-CN" altLang="en-US" sz="2400" b="1">
                    <a:latin typeface="黑体" panose="02010609060101010101" charset="-122"/>
                    <a:ea typeface="黑体" panose="02010609060101010101" charset="-122"/>
                  </a:rPr>
                  <a:t>随堂检测</a:t>
                </a:r>
                <a:endParaRPr lang="zh-CN" altLang="en-US" sz="2400" b="1">
                  <a:latin typeface="黑体" panose="02010609060101010101" charset="-122"/>
                  <a:ea typeface="黑体" panose="02010609060101010101" charset="-122"/>
                </a:endParaRPr>
              </a:p>
            </p:txBody>
          </p:sp>
        </p:grpSp>
        <p:grpSp>
          <p:nvGrpSpPr>
            <p:cNvPr id="53" name="组合 52"/>
            <p:cNvGrpSpPr/>
            <p:nvPr/>
          </p:nvGrpSpPr>
          <p:grpSpPr>
            <a:xfrm>
              <a:off x="14963" y="7057"/>
              <a:ext cx="2812" cy="1625"/>
              <a:chOff x="4534" y="9033"/>
              <a:chExt cx="2812" cy="1625"/>
            </a:xfrm>
          </p:grpSpPr>
          <p:sp>
            <p:nvSpPr>
              <p:cNvPr id="54" name="任意多边形 53"/>
              <p:cNvSpPr/>
              <p:nvPr>
                <p:custDataLst>
                  <p:tags r:id="rId13"/>
                </p:custDataLst>
              </p:nvPr>
            </p:nvSpPr>
            <p:spPr>
              <a:xfrm>
                <a:off x="4534" y="9056"/>
                <a:ext cx="2812" cy="1602"/>
              </a:xfrm>
              <a:custGeom>
                <a:avLst/>
                <a:gdLst>
                  <a:gd name="idx" fmla="cos wd2 2700000"/>
                  <a:gd name="idy" fmla="sin hd2 2700000"/>
                  <a:gd name="il" fmla="+- hc 0 idx"/>
                  <a:gd name="ir" fmla="+- hc idx 0"/>
                  <a:gd name="it" fmla="+- vc 0 idy"/>
                  <a:gd name="ib" fmla="+- vc idy 0"/>
                </a:gdLst>
                <a:ahLst/>
                <a:cxnLst>
                  <a:cxn ang="3">
                    <a:pos x="hc" y="t"/>
                  </a:cxn>
                  <a:cxn ang="3">
                    <a:pos x="il" y="it"/>
                  </a:cxn>
                  <a:cxn ang="cd2">
                    <a:pos x="l" y="vc"/>
                  </a:cxn>
                  <a:cxn ang="cd4">
                    <a:pos x="il" y="ib"/>
                  </a:cxn>
                  <a:cxn ang="cd4">
                    <a:pos x="hc" y="b"/>
                  </a:cxn>
                  <a:cxn ang="cd4">
                    <a:pos x="ir" y="ib"/>
                  </a:cxn>
                  <a:cxn ang="0">
                    <a:pos x="r" y="vc"/>
                  </a:cxn>
                  <a:cxn ang="3">
                    <a:pos x="ir" y="it"/>
                  </a:cxn>
                </a:cxnLst>
                <a:rect l="l" t="t" r="r" b="b"/>
                <a:pathLst>
                  <a:path w="3341" h="1744">
                    <a:moveTo>
                      <a:pt x="0" y="392"/>
                    </a:moveTo>
                    <a:cubicBezTo>
                      <a:pt x="-7" y="172"/>
                      <a:pt x="195" y="-5"/>
                      <a:pt x="392" y="0"/>
                    </a:cubicBezTo>
                    <a:cubicBezTo>
                      <a:pt x="575" y="-9"/>
                      <a:pt x="737" y="146"/>
                      <a:pt x="770" y="289"/>
                    </a:cubicBezTo>
                    <a:lnTo>
                      <a:pt x="3098" y="289"/>
                    </a:lnTo>
                    <a:cubicBezTo>
                      <a:pt x="3235" y="285"/>
                      <a:pt x="3344" y="409"/>
                      <a:pt x="3341" y="532"/>
                    </a:cubicBezTo>
                    <a:lnTo>
                      <a:pt x="3341" y="1501"/>
                    </a:lnTo>
                    <a:cubicBezTo>
                      <a:pt x="3345" y="1638"/>
                      <a:pt x="3221" y="1747"/>
                      <a:pt x="3098" y="1744"/>
                    </a:cubicBezTo>
                    <a:lnTo>
                      <a:pt x="243" y="1744"/>
                    </a:lnTo>
                    <a:cubicBezTo>
                      <a:pt x="106" y="1748"/>
                      <a:pt x="-3" y="1624"/>
                      <a:pt x="0" y="1501"/>
                    </a:cubicBezTo>
                    <a:lnTo>
                      <a:pt x="0" y="532"/>
                    </a:lnTo>
                    <a:cubicBezTo>
                      <a:pt x="-1" y="511"/>
                      <a:pt x="5" y="479"/>
                      <a:pt x="8" y="470"/>
                    </a:cubicBezTo>
                    <a:cubicBezTo>
                      <a:pt x="3" y="450"/>
                      <a:pt x="-1" y="402"/>
                      <a:pt x="0" y="392"/>
                    </a:cubicBezTo>
                    <a:close/>
                  </a:path>
                </a:pathLst>
              </a:custGeom>
              <a:solidFill>
                <a:schemeClr val="bg1"/>
              </a:solidFill>
              <a:ln w="28575">
                <a:solidFill>
                  <a:srgbClr val="4A8BDA"/>
                </a:solidFill>
              </a:ln>
            </p:spPr>
            <p:style>
              <a:lnRef idx="2">
                <a:schemeClr val="accent1">
                  <a:lumMod val="75000"/>
                </a:schemeClr>
              </a:lnRef>
              <a:fillRef idx="1">
                <a:schemeClr val="accent1"/>
              </a:fillRef>
              <a:effectRef idx="0">
                <a:srgbClr val="FFFFFF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zh-CN" altLang="en-US" b="1"/>
              </a:p>
            </p:txBody>
          </p:sp>
          <p:sp>
            <p:nvSpPr>
              <p:cNvPr id="56" name="文本框 48"/>
              <p:cNvSpPr txBox="1"/>
              <p:nvPr>
                <p:custDataLst>
                  <p:tags r:id="rId14"/>
                </p:custDataLst>
              </p:nvPr>
            </p:nvSpPr>
            <p:spPr>
              <a:xfrm>
                <a:off x="4597" y="9033"/>
                <a:ext cx="2678" cy="72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2400" b="1">
                    <a:latin typeface="黑体" panose="02010609060101010101" charset="-122"/>
                    <a:ea typeface="黑体" panose="02010609060101010101" charset="-122"/>
                  </a:rPr>
                  <a:t>5</a:t>
                </a:r>
                <a:endParaRPr lang="en-US" altLang="zh-CN" sz="2400" b="1">
                  <a:latin typeface="黑体" panose="02010609060101010101" charset="-122"/>
                  <a:ea typeface="黑体" panose="02010609060101010101" charset="-122"/>
                </a:endParaRPr>
              </a:p>
            </p:txBody>
          </p:sp>
          <p:sp>
            <p:nvSpPr>
              <p:cNvPr id="57" name="文本框 49"/>
              <p:cNvSpPr txBox="1"/>
              <p:nvPr>
                <p:custDataLst>
                  <p:tags r:id="rId15"/>
                </p:custDataLst>
              </p:nvPr>
            </p:nvSpPr>
            <p:spPr>
              <a:xfrm>
                <a:off x="4599" y="9656"/>
                <a:ext cx="2678" cy="72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zh-CN" altLang="en-US" sz="2400" b="1">
                    <a:latin typeface="黑体" panose="02010609060101010101" charset="-122"/>
                    <a:ea typeface="黑体" panose="02010609060101010101" charset="-122"/>
                  </a:rPr>
                  <a:t>课堂小结</a:t>
                </a:r>
                <a:endParaRPr lang="zh-CN" altLang="en-US" sz="2400" b="1">
                  <a:latin typeface="黑体" panose="02010609060101010101" charset="-122"/>
                  <a:ea typeface="黑体" panose="02010609060101010101" charset="-122"/>
                </a:endParaRPr>
              </a:p>
            </p:txBody>
          </p:sp>
        </p:grpSp>
      </p:grpSp>
    </p:spTree>
  </p:cSld>
  <p:clrMapOvr>
    <a:masterClrMapping/>
  </p:clrMapOvr>
  <p:transition spd="slow">
    <p:wip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9" name="内容占位符 7"/>
          <p:cNvSpPr txBox="1">
            <a:spLocks noChangeArrowheads="1"/>
          </p:cNvSpPr>
          <p:nvPr/>
        </p:nvSpPr>
        <p:spPr bwMode="auto">
          <a:xfrm>
            <a:off x="1801411" y="1089899"/>
            <a:ext cx="9560984" cy="19802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21917" tIns="60958" rIns="121917" bIns="60958">
            <a:spAutoFit/>
          </a:bodyPr>
          <a:lstStyle>
            <a:lvl1pPr defTabSz="4572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defTabSz="4572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defTabSz="4572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defTabSz="4572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defTabSz="4572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lvl="0" defTabSz="914400"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zh-CN" altLang="zh-CN" sz="2800" b="1" dirty="0">
                <a:solidFill>
                  <a:srgbClr val="000000"/>
                </a:solidFill>
                <a:latin typeface="Times New Roman" panose="02020603050405020304"/>
                <a:ea typeface="宋体" panose="02010600030101010101" pitchFamily="2" charset="-122"/>
              </a:rPr>
              <a:t>如图，有一个弓形的暗礁区，弓形所在圆的圆周角∠</a:t>
            </a:r>
            <a:r>
              <a:rPr lang="en-US" altLang="zh-CN" sz="2800" b="1" i="1" dirty="0">
                <a:solidFill>
                  <a:srgbClr val="000000"/>
                </a:solidFill>
                <a:latin typeface="Times New Roman" panose="02020603050405020304"/>
                <a:ea typeface="宋体" panose="02010600030101010101" pitchFamily="2" charset="-122"/>
              </a:rPr>
              <a:t>C</a:t>
            </a:r>
            <a:r>
              <a:rPr lang="en-US" altLang="zh-CN" sz="2800" b="1" dirty="0">
                <a:solidFill>
                  <a:srgbClr val="000000"/>
                </a:solidFill>
                <a:latin typeface="Times New Roman" panose="02020603050405020304"/>
                <a:ea typeface="宋体" panose="02010600030101010101" pitchFamily="2" charset="-122"/>
              </a:rPr>
              <a:t>=50°.</a:t>
            </a:r>
            <a:endParaRPr lang="en-US" altLang="zh-CN" sz="2800" b="1" dirty="0">
              <a:solidFill>
                <a:srgbClr val="000000"/>
              </a:solidFill>
              <a:latin typeface="Times New Roman" panose="02020603050405020304"/>
              <a:ea typeface="宋体" panose="02010600030101010101" pitchFamily="2" charset="-122"/>
            </a:endParaRPr>
          </a:p>
          <a:p>
            <a:pPr lvl="0" defTabSz="914400"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zh-CN" altLang="zh-CN" sz="2800" b="1" dirty="0">
                <a:solidFill>
                  <a:srgbClr val="000000"/>
                </a:solidFill>
                <a:latin typeface="Times New Roman" panose="02020603050405020304"/>
                <a:ea typeface="宋体" panose="02010600030101010101" pitchFamily="2" charset="-122"/>
              </a:rPr>
              <a:t>问：船在航行时怎样才能保证不进入暗礁区？</a:t>
            </a:r>
            <a:endParaRPr lang="zh-CN" altLang="zh-CN" sz="2800" b="1" dirty="0">
              <a:solidFill>
                <a:srgbClr val="000000"/>
              </a:solidFill>
              <a:latin typeface="Times New Roman" panose="02020603050405020304"/>
              <a:ea typeface="宋体" panose="02010600030101010101" pitchFamily="2" charset="-122"/>
            </a:endParaRPr>
          </a:p>
        </p:txBody>
      </p:sp>
      <p:sp>
        <p:nvSpPr>
          <p:cNvPr id="7" name="任意多边形 25"/>
          <p:cNvSpPr/>
          <p:nvPr>
            <p:custDataLst>
              <p:tags r:id="rId1"/>
            </p:custDataLst>
          </p:nvPr>
        </p:nvSpPr>
        <p:spPr bwMode="auto">
          <a:xfrm>
            <a:off x="719667" y="1253160"/>
            <a:ext cx="1077384" cy="582083"/>
          </a:xfrm>
          <a:custGeom>
            <a:avLst/>
            <a:gdLst>
              <a:gd name="T0" fmla="*/ 0 w 1186765"/>
              <a:gd name="T1" fmla="*/ 0 h 714376"/>
              <a:gd name="T2" fmla="*/ 1 w 1186765"/>
              <a:gd name="T3" fmla="*/ 0 h 714376"/>
              <a:gd name="T4" fmla="*/ 1 w 1186765"/>
              <a:gd name="T5" fmla="*/ 1 h 714376"/>
              <a:gd name="T6" fmla="*/ 1 w 1186765"/>
              <a:gd name="T7" fmla="*/ 1 h 714376"/>
              <a:gd name="T8" fmla="*/ 1 w 1186765"/>
              <a:gd name="T9" fmla="*/ 1 h 714376"/>
              <a:gd name="T10" fmla="*/ 1 w 1186765"/>
              <a:gd name="T11" fmla="*/ 1 h 714376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1186765"/>
              <a:gd name="T19" fmla="*/ 0 h 714376"/>
              <a:gd name="T20" fmla="*/ 1186765 w 1186765"/>
              <a:gd name="T21" fmla="*/ 714376 h 71437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1186765" h="714376">
                <a:moveTo>
                  <a:pt x="0" y="0"/>
                </a:moveTo>
                <a:lnTo>
                  <a:pt x="829577" y="0"/>
                </a:lnTo>
                <a:cubicBezTo>
                  <a:pt x="1026846" y="0"/>
                  <a:pt x="1186765" y="159919"/>
                  <a:pt x="1186765" y="357188"/>
                </a:cubicBezTo>
                <a:lnTo>
                  <a:pt x="1186764" y="357188"/>
                </a:lnTo>
                <a:cubicBezTo>
                  <a:pt x="1186764" y="554457"/>
                  <a:pt x="1026845" y="714376"/>
                  <a:pt x="829576" y="714376"/>
                </a:cubicBezTo>
                <a:lnTo>
                  <a:pt x="244993" y="714376"/>
                </a:lnTo>
                <a:lnTo>
                  <a:pt x="0" y="0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239994" tIns="60958" rIns="121917" bIns="60958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zh-CN" altLang="en-US" sz="2800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例</a:t>
            </a:r>
            <a:r>
              <a:rPr lang="en-US" altLang="zh-CN" sz="2800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</a:t>
            </a:r>
            <a:endParaRPr lang="zh-CN" altLang="en-US" sz="2800" dirty="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6" name="图片 5" descr="C:\Documents and Settings\Administrator\桌面\在做\3.5圆周角（2）\碎片资源  3.5圆周角（2）\3.pn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7848" y="3284984"/>
            <a:ext cx="3024336" cy="258634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wip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12689" y="766728"/>
            <a:ext cx="9577064" cy="26765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800" b="1" dirty="0">
                <a:solidFill>
                  <a:srgbClr val="00B0F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【</a:t>
            </a:r>
            <a:r>
              <a:rPr lang="zh-CN" altLang="en-US" sz="2800" b="1" dirty="0">
                <a:solidFill>
                  <a:srgbClr val="00B0F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分</a:t>
            </a:r>
            <a:r>
              <a:rPr lang="zh-CN" altLang="zh-CN" sz="2800" b="1" dirty="0">
                <a:solidFill>
                  <a:srgbClr val="00B0F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析</a:t>
            </a:r>
            <a:r>
              <a:rPr lang="en-US" altLang="zh-CN" sz="2800" b="1" dirty="0">
                <a:solidFill>
                  <a:srgbClr val="00B0F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】</a:t>
            </a:r>
            <a:endParaRPr lang="en-US" altLang="zh-CN" sz="2800" b="1" dirty="0">
              <a:solidFill>
                <a:srgbClr val="00B0F0"/>
              </a:solidFill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  <a:p>
            <a:pPr indent="892175">
              <a:lnSpc>
                <a:spcPct val="150000"/>
              </a:lnSpc>
            </a:pPr>
            <a:r>
              <a:rPr lang="zh-CN" altLang="zh-CN" sz="2800" b="1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由于暗礁区的圆心位置没有标明，怎样避开暗礁，可以从测量船到两个灯塔的张角</a:t>
            </a:r>
            <a:r>
              <a:rPr lang="en-US" altLang="zh-CN" sz="2800" b="1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(</a:t>
            </a:r>
            <a:r>
              <a:rPr lang="zh-CN" altLang="zh-CN" sz="2800" b="1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∠</a:t>
            </a:r>
            <a:r>
              <a:rPr lang="en-US" altLang="zh-CN" sz="2800" b="1" i="1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ASB</a:t>
            </a:r>
            <a:r>
              <a:rPr lang="en-US" altLang="zh-CN" sz="2800" b="1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)</a:t>
            </a:r>
            <a:r>
              <a:rPr lang="zh-CN" altLang="zh-CN" sz="2800" b="1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去考虑，船与暗礁区的相对位置可以通过∠</a:t>
            </a:r>
            <a:r>
              <a:rPr lang="en-US" altLang="zh-CN" sz="2800" b="1" i="1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ASB</a:t>
            </a:r>
            <a:r>
              <a:rPr lang="zh-CN" altLang="zh-CN" sz="2800" b="1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与∠</a:t>
            </a:r>
            <a:r>
              <a:rPr lang="en-US" altLang="zh-CN" sz="2800" b="1" i="1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ACB</a:t>
            </a:r>
            <a:r>
              <a:rPr lang="zh-CN" altLang="zh-CN" sz="2800" b="1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的大小关系来确定</a:t>
            </a:r>
            <a:r>
              <a:rPr lang="en-US" altLang="zh-CN" sz="2800" b="1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.</a:t>
            </a:r>
            <a:endParaRPr lang="en-US" altLang="zh-CN" sz="2800" b="1" dirty="0"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</p:txBody>
      </p:sp>
      <p:pic>
        <p:nvPicPr>
          <p:cNvPr id="6" name="图片 5" descr="C:\Documents and Settings\Administrator\桌面\在做\3.5圆周角（2）\碎片资源  3.5圆周角（2）\3.png"/>
          <p:cNvPicPr/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83832" y="3362936"/>
            <a:ext cx="3024336" cy="258634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1125678" y="1268760"/>
            <a:ext cx="11305256" cy="39985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21917" tIns="60958" rIns="121917" bIns="60958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50000"/>
              </a:lnSpc>
            </a:pPr>
            <a:r>
              <a:rPr lang="zh-CN" altLang="en-US" sz="2800" b="1" dirty="0">
                <a:solidFill>
                  <a:srgbClr val="FF0000"/>
                </a:solidFill>
                <a:latin typeface="黑体" panose="02010609060101010101" charset="-122"/>
                <a:ea typeface="黑体" panose="02010609060101010101" charset="-122"/>
                <a:cs typeface="Times New Roman" panose="02020603050405020304" pitchFamily="18" charset="0"/>
              </a:rPr>
              <a:t>解</a:t>
            </a:r>
            <a:r>
              <a:rPr lang="zh-CN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：</a:t>
            </a:r>
            <a:r>
              <a:rPr lang="zh-CN" altLang="zh-CN" sz="2800" b="1" dirty="0">
                <a:solidFill>
                  <a:srgbClr val="FF000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如图，∠</a:t>
            </a:r>
            <a:r>
              <a:rPr lang="en-US" altLang="zh-CN" sz="2800" b="1" i="1" dirty="0">
                <a:solidFill>
                  <a:srgbClr val="FF000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ASB</a:t>
            </a:r>
            <a:r>
              <a:rPr lang="zh-CN" altLang="zh-CN" sz="2800" b="1" dirty="0">
                <a:solidFill>
                  <a:srgbClr val="FF000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交圆于点</a:t>
            </a:r>
            <a:r>
              <a:rPr lang="en-US" altLang="zh-CN" sz="2800" b="1" i="1" dirty="0">
                <a:solidFill>
                  <a:srgbClr val="FF000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E</a:t>
            </a:r>
            <a:r>
              <a:rPr lang="zh-CN" altLang="zh-CN" sz="2800" b="1" dirty="0">
                <a:solidFill>
                  <a:srgbClr val="FF000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，点</a:t>
            </a:r>
            <a:r>
              <a:rPr lang="en-US" altLang="zh-CN" sz="2800" b="1" i="1" dirty="0">
                <a:solidFill>
                  <a:srgbClr val="FF000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F</a:t>
            </a:r>
            <a:r>
              <a:rPr lang="zh-CN" altLang="zh-CN" sz="2800" b="1" dirty="0">
                <a:solidFill>
                  <a:srgbClr val="FF000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，连接</a:t>
            </a:r>
            <a:r>
              <a:rPr lang="en-US" altLang="zh-CN" sz="2800" b="1" i="1" dirty="0">
                <a:solidFill>
                  <a:srgbClr val="FF000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EB</a:t>
            </a:r>
            <a:r>
              <a:rPr lang="zh-CN" altLang="zh-CN" sz="2800" b="1" dirty="0">
                <a:solidFill>
                  <a:srgbClr val="FF000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，</a:t>
            </a:r>
            <a:endParaRPr lang="zh-CN" altLang="zh-CN" sz="2800" b="1" dirty="0">
              <a:solidFill>
                <a:srgbClr val="FF0000"/>
              </a:solidFill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zh-CN" altLang="zh-CN" sz="2800" b="1" dirty="0">
                <a:solidFill>
                  <a:srgbClr val="FF000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由圆周角定理知，∠</a:t>
            </a:r>
            <a:r>
              <a:rPr lang="en-US" altLang="zh-CN" sz="2800" b="1" i="1" dirty="0">
                <a:solidFill>
                  <a:srgbClr val="FF000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AEB</a:t>
            </a:r>
            <a:r>
              <a:rPr lang="en-US" altLang="zh-CN" sz="2800" b="1" dirty="0">
                <a:solidFill>
                  <a:srgbClr val="FF000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=</a:t>
            </a:r>
            <a:r>
              <a:rPr lang="zh-CN" altLang="zh-CN" sz="2800" b="1" dirty="0">
                <a:solidFill>
                  <a:srgbClr val="FF000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∠</a:t>
            </a:r>
            <a:r>
              <a:rPr lang="en-US" altLang="zh-CN" sz="2800" b="1" i="1" dirty="0">
                <a:solidFill>
                  <a:srgbClr val="FF000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ACB</a:t>
            </a:r>
            <a:r>
              <a:rPr lang="en-US" altLang="zh-CN" sz="2800" b="1" dirty="0">
                <a:solidFill>
                  <a:srgbClr val="FF000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=50°</a:t>
            </a:r>
            <a:r>
              <a:rPr lang="zh-CN" altLang="zh-CN" sz="2800" b="1" dirty="0">
                <a:solidFill>
                  <a:srgbClr val="FF000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，</a:t>
            </a:r>
            <a:endParaRPr lang="en-US" altLang="zh-CN" sz="2800" b="1" dirty="0">
              <a:solidFill>
                <a:srgbClr val="FF0000"/>
              </a:solidFill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en-US" altLang="zh-CN" sz="2800" b="1" dirty="0">
                <a:solidFill>
                  <a:srgbClr val="FF000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∵</a:t>
            </a:r>
            <a:r>
              <a:rPr lang="zh-CN" altLang="zh-CN" sz="2800" b="1" dirty="0">
                <a:solidFill>
                  <a:srgbClr val="FF000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∠</a:t>
            </a:r>
            <a:r>
              <a:rPr lang="en-US" altLang="zh-CN" sz="2800" b="1" i="1" dirty="0">
                <a:solidFill>
                  <a:srgbClr val="FF000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AEB</a:t>
            </a:r>
            <a:r>
              <a:rPr lang="zh-CN" altLang="zh-CN" sz="2800" b="1" dirty="0">
                <a:solidFill>
                  <a:srgbClr val="FF000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是</a:t>
            </a:r>
            <a:r>
              <a:rPr lang="en-US" altLang="zh-CN" sz="2800" b="1" dirty="0">
                <a:solidFill>
                  <a:srgbClr val="FF000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△</a:t>
            </a:r>
            <a:r>
              <a:rPr lang="en-US" altLang="zh-CN" sz="2800" b="1" i="1" dirty="0">
                <a:solidFill>
                  <a:srgbClr val="FF000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SEB</a:t>
            </a:r>
            <a:r>
              <a:rPr lang="zh-CN" altLang="zh-CN" sz="2800" b="1" dirty="0">
                <a:solidFill>
                  <a:srgbClr val="FF000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的一个外角，</a:t>
            </a:r>
            <a:endParaRPr lang="en-US" altLang="zh-CN" sz="2800" b="1" dirty="0">
              <a:solidFill>
                <a:srgbClr val="FF0000"/>
              </a:solidFill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en-US" altLang="zh-CN" sz="2800" b="1" dirty="0">
                <a:solidFill>
                  <a:srgbClr val="FF000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∴</a:t>
            </a:r>
            <a:r>
              <a:rPr lang="zh-CN" altLang="zh-CN" sz="2800" b="1" dirty="0">
                <a:solidFill>
                  <a:srgbClr val="FF000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∠</a:t>
            </a:r>
            <a:r>
              <a:rPr lang="en-US" altLang="zh-CN" sz="2800" b="1" i="1" dirty="0">
                <a:solidFill>
                  <a:srgbClr val="FF000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AEB</a:t>
            </a:r>
            <a:r>
              <a:rPr lang="zh-CN" altLang="zh-CN" sz="2800" b="1" dirty="0">
                <a:solidFill>
                  <a:srgbClr val="FF000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＞∠</a:t>
            </a:r>
            <a:r>
              <a:rPr lang="en-US" altLang="zh-CN" sz="2800" b="1" i="1" dirty="0">
                <a:solidFill>
                  <a:srgbClr val="FF000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S</a:t>
            </a:r>
            <a:r>
              <a:rPr lang="zh-CN" altLang="zh-CN" sz="2800" b="1" dirty="0">
                <a:solidFill>
                  <a:srgbClr val="FF000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，</a:t>
            </a:r>
            <a:endParaRPr lang="en-US" altLang="zh-CN" sz="2800" b="1" dirty="0">
              <a:solidFill>
                <a:srgbClr val="FF0000"/>
              </a:solidFill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zh-CN" altLang="zh-CN" sz="2800" b="1" dirty="0">
                <a:solidFill>
                  <a:srgbClr val="FF000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即当∠</a:t>
            </a:r>
            <a:r>
              <a:rPr lang="en-US" altLang="zh-CN" sz="2800" b="1" i="1" dirty="0">
                <a:solidFill>
                  <a:srgbClr val="FF000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S</a:t>
            </a:r>
            <a:r>
              <a:rPr lang="zh-CN" altLang="zh-CN" sz="2800" b="1" dirty="0">
                <a:solidFill>
                  <a:srgbClr val="FF000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＜</a:t>
            </a:r>
            <a:r>
              <a:rPr lang="en-US" altLang="zh-CN" sz="2800" b="1" dirty="0">
                <a:solidFill>
                  <a:srgbClr val="FF000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50°</a:t>
            </a:r>
            <a:r>
              <a:rPr lang="zh-CN" altLang="zh-CN" sz="2800" b="1" dirty="0">
                <a:solidFill>
                  <a:srgbClr val="FF000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时船不进入暗礁区．</a:t>
            </a:r>
            <a:endParaRPr lang="zh-CN" altLang="zh-CN" sz="2800" b="1" dirty="0">
              <a:solidFill>
                <a:srgbClr val="FF0000"/>
              </a:solidFill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zh-CN" altLang="zh-CN" sz="2800" b="1" dirty="0">
                <a:solidFill>
                  <a:srgbClr val="FF000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所以，两个灯塔的张角∠</a:t>
            </a:r>
            <a:r>
              <a:rPr lang="en-US" altLang="zh-CN" sz="2800" b="1" i="1" dirty="0">
                <a:solidFill>
                  <a:srgbClr val="FF000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ASB</a:t>
            </a:r>
            <a:r>
              <a:rPr lang="zh-CN" altLang="zh-CN" sz="2800" b="1" dirty="0">
                <a:solidFill>
                  <a:srgbClr val="FF000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应满足的条件是∠</a:t>
            </a:r>
            <a:r>
              <a:rPr lang="en-US" altLang="zh-CN" sz="2800" b="1" i="1" dirty="0">
                <a:solidFill>
                  <a:srgbClr val="FF000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ASB</a:t>
            </a:r>
            <a:r>
              <a:rPr lang="zh-CN" altLang="zh-CN" sz="2800" b="1" dirty="0">
                <a:solidFill>
                  <a:srgbClr val="FF000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＜</a:t>
            </a:r>
            <a:r>
              <a:rPr lang="en-US" altLang="zh-CN" sz="2800" b="1" dirty="0">
                <a:solidFill>
                  <a:srgbClr val="FF000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50°</a:t>
            </a:r>
            <a:r>
              <a:rPr lang="zh-CN" altLang="zh-CN" sz="2800" b="1" dirty="0">
                <a:solidFill>
                  <a:srgbClr val="FF000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．</a:t>
            </a:r>
            <a:endParaRPr lang="zh-CN" altLang="zh-CN" sz="2800" b="1" dirty="0">
              <a:solidFill>
                <a:srgbClr val="FF0000"/>
              </a:solidFill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</p:txBody>
      </p:sp>
      <p:pic>
        <p:nvPicPr>
          <p:cNvPr id="6" name="图片 5" descr="C:\Documents and Settings\Administrator\桌面\在做\3.5圆周角（2）\碎片资源  3.5圆周角（2）\3.png"/>
          <p:cNvPicPr/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52847" y="2420888"/>
            <a:ext cx="2628719" cy="2246982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矩形 6"/>
          <p:cNvSpPr/>
          <p:nvPr/>
        </p:nvSpPr>
        <p:spPr>
          <a:xfrm>
            <a:off x="9836485" y="2810318"/>
            <a:ext cx="35618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000" b="1" i="1" dirty="0">
                <a:solidFill>
                  <a:srgbClr val="C0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E</a:t>
            </a:r>
            <a:endParaRPr lang="zh-CN" altLang="en-US" sz="2000" dirty="0">
              <a:solidFill>
                <a:srgbClr val="C00000"/>
              </a:solidFill>
            </a:endParaRPr>
          </a:p>
        </p:txBody>
      </p:sp>
      <p:sp>
        <p:nvSpPr>
          <p:cNvPr id="8" name="矩形 7"/>
          <p:cNvSpPr/>
          <p:nvPr/>
        </p:nvSpPr>
        <p:spPr>
          <a:xfrm>
            <a:off x="10126256" y="3526449"/>
            <a:ext cx="35618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000" b="1" i="1" dirty="0">
                <a:solidFill>
                  <a:srgbClr val="C0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F</a:t>
            </a:r>
            <a:endParaRPr lang="zh-CN" altLang="en-US" sz="2000" dirty="0">
              <a:solidFill>
                <a:srgbClr val="C00000"/>
              </a:solidFill>
            </a:endParaRPr>
          </a:p>
        </p:txBody>
      </p:sp>
      <p:cxnSp>
        <p:nvCxnSpPr>
          <p:cNvPr id="9" name="直接连接符 8"/>
          <p:cNvCxnSpPr/>
          <p:nvPr/>
        </p:nvCxnSpPr>
        <p:spPr bwMode="auto">
          <a:xfrm rot="120000">
            <a:off x="9950670" y="3228358"/>
            <a:ext cx="0" cy="1094128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rgbClr val="FF0000"/>
            </a:solidFill>
            <a:prstDash val="sysDot"/>
            <a:round/>
            <a:headEnd type="none" w="med" len="med"/>
            <a:tailEnd type="none" w="med" len="med"/>
          </a:ln>
          <a:effectLst/>
        </p:spPr>
      </p:cxnSp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  <p:bldP spid="8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9" name="内容占位符 7"/>
          <p:cNvSpPr txBox="1">
            <a:spLocks noChangeArrowheads="1"/>
          </p:cNvSpPr>
          <p:nvPr/>
        </p:nvSpPr>
        <p:spPr bwMode="auto">
          <a:xfrm>
            <a:off x="1801411" y="1049707"/>
            <a:ext cx="9560984" cy="27057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21917" tIns="60958" rIns="121917" bIns="60958">
            <a:spAutoFit/>
          </a:bodyPr>
          <a:lstStyle>
            <a:lvl1pPr defTabSz="4572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defTabSz="4572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defTabSz="4572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defTabSz="4572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defTabSz="4572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lvl="0" algn="just" defTabSz="914400"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zh-CN" altLang="en-US" sz="2800" b="1" dirty="0">
                <a:solidFill>
                  <a:srgbClr val="000000"/>
                </a:solidFill>
                <a:latin typeface="Times New Roman" panose="02020603050405020304"/>
                <a:ea typeface="宋体" panose="02010600030101010101" pitchFamily="2" charset="-122"/>
                <a:cs typeface="Times New Roman" panose="02020603050405020304" pitchFamily="18" charset="0"/>
              </a:rPr>
              <a:t>如图</a:t>
            </a:r>
            <a:r>
              <a:rPr lang="zh-CN" altLang="en-US" sz="2800" b="1" dirty="0">
                <a:solidFill>
                  <a:srgbClr val="000000"/>
                </a:solidFill>
                <a:latin typeface="Times New Roman" panose="02020603050405020304"/>
                <a:ea typeface="宋体" panose="02010600030101010101" pitchFamily="2" charset="-122"/>
              </a:rPr>
              <a:t>，</a:t>
            </a:r>
            <a:r>
              <a:rPr lang="zh-CN" altLang="en-US" sz="2800" b="1" dirty="0">
                <a:solidFill>
                  <a:srgbClr val="000000"/>
                </a:solidFill>
                <a:latin typeface="Times New Roman" panose="02020603050405020304"/>
                <a:ea typeface="宋体" panose="02010600030101010101" pitchFamily="2" charset="-122"/>
                <a:cs typeface="Times New Roman" panose="02020603050405020304" pitchFamily="18" charset="0"/>
              </a:rPr>
              <a:t>在世界杯足球比赛中</a:t>
            </a:r>
            <a:r>
              <a:rPr lang="zh-CN" altLang="en-US" sz="2800" b="1" dirty="0">
                <a:solidFill>
                  <a:srgbClr val="000000"/>
                </a:solidFill>
                <a:latin typeface="Times New Roman" panose="02020603050405020304"/>
                <a:ea typeface="宋体" panose="02010600030101010101" pitchFamily="2" charset="-122"/>
              </a:rPr>
              <a:t>，</a:t>
            </a:r>
            <a:r>
              <a:rPr lang="zh-CN" altLang="en-US" sz="2800" b="1" dirty="0">
                <a:solidFill>
                  <a:srgbClr val="000000"/>
                </a:solidFill>
                <a:latin typeface="Times New Roman" panose="02020603050405020304"/>
                <a:ea typeface="宋体" panose="02010600030101010101" pitchFamily="2" charset="-122"/>
                <a:cs typeface="Times New Roman" panose="02020603050405020304" pitchFamily="18" charset="0"/>
              </a:rPr>
              <a:t>甲运动员带球向对方球门</a:t>
            </a:r>
            <a:r>
              <a:rPr lang="en-US" altLang="zh-CN" sz="2800" b="1" i="1" dirty="0">
                <a:solidFill>
                  <a:srgbClr val="000000"/>
                </a:solidFill>
                <a:latin typeface="Times New Roman" panose="02020603050405020304"/>
                <a:ea typeface="宋体" panose="02010600030101010101" pitchFamily="2" charset="-122"/>
                <a:cs typeface="Times New Roman" panose="02020603050405020304" pitchFamily="18" charset="0"/>
              </a:rPr>
              <a:t>PQ</a:t>
            </a:r>
            <a:r>
              <a:rPr lang="zh-CN" altLang="en-US" sz="2800" b="1" dirty="0">
                <a:solidFill>
                  <a:srgbClr val="000000"/>
                </a:solidFill>
                <a:latin typeface="Times New Roman" panose="02020603050405020304"/>
                <a:ea typeface="宋体" panose="02010600030101010101" pitchFamily="2" charset="-122"/>
                <a:cs typeface="Times New Roman" panose="02020603050405020304" pitchFamily="18" charset="0"/>
              </a:rPr>
              <a:t>进攻</a:t>
            </a:r>
            <a:r>
              <a:rPr lang="zh-CN" altLang="en-US" sz="2800" b="1" dirty="0">
                <a:solidFill>
                  <a:srgbClr val="000000"/>
                </a:solidFill>
                <a:latin typeface="Times New Roman" panose="02020603050405020304"/>
                <a:ea typeface="宋体" panose="02010600030101010101" pitchFamily="2" charset="-122"/>
              </a:rPr>
              <a:t>，</a:t>
            </a:r>
            <a:r>
              <a:rPr lang="zh-CN" altLang="en-US" sz="2800" b="1" dirty="0">
                <a:solidFill>
                  <a:srgbClr val="000000"/>
                </a:solidFill>
                <a:latin typeface="Times New Roman" panose="02020603050405020304"/>
                <a:ea typeface="宋体" panose="02010600030101010101" pitchFamily="2" charset="-122"/>
                <a:cs typeface="Times New Roman" panose="02020603050405020304" pitchFamily="18" charset="0"/>
              </a:rPr>
              <a:t>当他带球冲到</a:t>
            </a:r>
            <a:r>
              <a:rPr lang="en-US" altLang="zh-CN" sz="2800" b="1" i="1" dirty="0">
                <a:solidFill>
                  <a:srgbClr val="000000"/>
                </a:solidFill>
                <a:latin typeface="Times New Roman" panose="02020603050405020304"/>
                <a:ea typeface="宋体" panose="02010600030101010101" pitchFamily="2" charset="-122"/>
                <a:cs typeface="Times New Roman" panose="02020603050405020304" pitchFamily="18" charset="0"/>
              </a:rPr>
              <a:t>A</a:t>
            </a:r>
            <a:r>
              <a:rPr lang="zh-CN" altLang="en-US" sz="2800" b="1" dirty="0">
                <a:solidFill>
                  <a:srgbClr val="000000"/>
                </a:solidFill>
                <a:latin typeface="Times New Roman" panose="02020603050405020304"/>
                <a:ea typeface="宋体" panose="02010600030101010101" pitchFamily="2" charset="-122"/>
                <a:cs typeface="Times New Roman" panose="02020603050405020304" pitchFamily="18" charset="0"/>
              </a:rPr>
              <a:t>点时</a:t>
            </a:r>
            <a:r>
              <a:rPr lang="zh-CN" altLang="en-US" sz="2800" b="1" dirty="0">
                <a:solidFill>
                  <a:srgbClr val="000000"/>
                </a:solidFill>
                <a:latin typeface="Times New Roman" panose="02020603050405020304"/>
                <a:ea typeface="宋体" panose="02010600030101010101" pitchFamily="2" charset="-122"/>
              </a:rPr>
              <a:t>，</a:t>
            </a:r>
            <a:r>
              <a:rPr lang="zh-CN" altLang="en-US" sz="2800" b="1" dirty="0">
                <a:solidFill>
                  <a:srgbClr val="000000"/>
                </a:solidFill>
                <a:latin typeface="Times New Roman" panose="02020603050405020304"/>
                <a:ea typeface="宋体" panose="02010600030101010101" pitchFamily="2" charset="-122"/>
                <a:cs typeface="Times New Roman" panose="02020603050405020304" pitchFamily="18" charset="0"/>
              </a:rPr>
              <a:t>同伴乙已经冲到</a:t>
            </a:r>
            <a:r>
              <a:rPr lang="en-US" altLang="zh-CN" sz="2800" b="1" i="1" dirty="0">
                <a:solidFill>
                  <a:srgbClr val="000000"/>
                </a:solidFill>
                <a:latin typeface="Times New Roman" panose="02020603050405020304"/>
                <a:ea typeface="宋体" panose="02010600030101010101" pitchFamily="2" charset="-122"/>
                <a:cs typeface="Times New Roman" panose="02020603050405020304" pitchFamily="18" charset="0"/>
              </a:rPr>
              <a:t>B</a:t>
            </a:r>
            <a:r>
              <a:rPr lang="zh-CN" altLang="en-US" sz="2800" b="1" dirty="0">
                <a:solidFill>
                  <a:srgbClr val="000000"/>
                </a:solidFill>
                <a:latin typeface="Times New Roman" panose="02020603050405020304"/>
                <a:ea typeface="宋体" panose="02010600030101010101" pitchFamily="2" charset="-122"/>
                <a:cs typeface="Times New Roman" panose="02020603050405020304" pitchFamily="18" charset="0"/>
              </a:rPr>
              <a:t>点</a:t>
            </a:r>
            <a:r>
              <a:rPr lang="zh-CN" altLang="en-US" sz="2800" b="1" dirty="0">
                <a:solidFill>
                  <a:srgbClr val="000000"/>
                </a:solidFill>
                <a:latin typeface="Times New Roman" panose="02020603050405020304"/>
                <a:ea typeface="宋体" panose="02010600030101010101" pitchFamily="2" charset="-122"/>
              </a:rPr>
              <a:t>，</a:t>
            </a:r>
            <a:r>
              <a:rPr lang="zh-CN" altLang="en-US" sz="2800" b="1" dirty="0">
                <a:solidFill>
                  <a:srgbClr val="000000"/>
                </a:solidFill>
                <a:latin typeface="Times New Roman" panose="02020603050405020304"/>
                <a:ea typeface="宋体" panose="02010600030101010101" pitchFamily="2" charset="-122"/>
                <a:cs typeface="Times New Roman" panose="02020603050405020304" pitchFamily="18" charset="0"/>
              </a:rPr>
              <a:t>有两种射门方式</a:t>
            </a:r>
            <a:r>
              <a:rPr lang="zh-CN" altLang="en-US" sz="2800" b="1" dirty="0">
                <a:solidFill>
                  <a:srgbClr val="000000"/>
                </a:solidFill>
                <a:latin typeface="Times New Roman" panose="02020603050405020304"/>
                <a:ea typeface="宋体" panose="02010600030101010101" pitchFamily="2" charset="-122"/>
              </a:rPr>
              <a:t>，</a:t>
            </a:r>
            <a:r>
              <a:rPr lang="zh-CN" altLang="en-US" sz="2800" b="1" dirty="0">
                <a:solidFill>
                  <a:srgbClr val="000000"/>
                </a:solidFill>
                <a:latin typeface="Times New Roman" panose="02020603050405020304"/>
                <a:ea typeface="宋体" panose="02010600030101010101" pitchFamily="2" charset="-122"/>
                <a:cs typeface="Times New Roman" panose="02020603050405020304" pitchFamily="18" charset="0"/>
              </a:rPr>
              <a:t>第一种是甲直接射门</a:t>
            </a:r>
            <a:r>
              <a:rPr lang="zh-CN" altLang="en-US" sz="2800" b="1" dirty="0">
                <a:solidFill>
                  <a:srgbClr val="000000"/>
                </a:solidFill>
                <a:latin typeface="Times New Roman" panose="02020603050405020304"/>
                <a:ea typeface="宋体" panose="02010600030101010101" pitchFamily="2" charset="-122"/>
              </a:rPr>
              <a:t>，</a:t>
            </a:r>
            <a:r>
              <a:rPr lang="zh-CN" altLang="en-US" sz="2800" b="1" dirty="0">
                <a:solidFill>
                  <a:srgbClr val="000000"/>
                </a:solidFill>
                <a:latin typeface="Times New Roman" panose="02020603050405020304"/>
                <a:ea typeface="宋体" panose="02010600030101010101" pitchFamily="2" charset="-122"/>
                <a:cs typeface="Times New Roman" panose="02020603050405020304" pitchFamily="18" charset="0"/>
              </a:rPr>
              <a:t>第二种是甲将球传给乙</a:t>
            </a:r>
            <a:r>
              <a:rPr lang="zh-CN" altLang="en-US" sz="2800" b="1" dirty="0">
                <a:solidFill>
                  <a:srgbClr val="000000"/>
                </a:solidFill>
                <a:latin typeface="Times New Roman" panose="02020603050405020304"/>
                <a:ea typeface="宋体" panose="02010600030101010101" pitchFamily="2" charset="-122"/>
              </a:rPr>
              <a:t>，</a:t>
            </a:r>
            <a:r>
              <a:rPr lang="zh-CN" altLang="en-US" sz="2800" b="1" dirty="0">
                <a:solidFill>
                  <a:srgbClr val="000000"/>
                </a:solidFill>
                <a:latin typeface="Times New Roman" panose="02020603050405020304"/>
                <a:ea typeface="宋体" panose="02010600030101010101" pitchFamily="2" charset="-122"/>
                <a:cs typeface="Times New Roman" panose="02020603050405020304" pitchFamily="18" charset="0"/>
              </a:rPr>
              <a:t>由乙射门</a:t>
            </a:r>
            <a:r>
              <a:rPr lang="zh-CN" altLang="en-US" sz="2800" b="1" dirty="0">
                <a:solidFill>
                  <a:srgbClr val="000000"/>
                </a:solidFill>
                <a:latin typeface="Times New Roman" panose="02020603050405020304"/>
                <a:ea typeface="宋体" panose="02010600030101010101" pitchFamily="2" charset="-122"/>
              </a:rPr>
              <a:t>，</a:t>
            </a:r>
            <a:r>
              <a:rPr lang="zh-CN" altLang="en-US" sz="2800" b="1" dirty="0">
                <a:solidFill>
                  <a:srgbClr val="000000"/>
                </a:solidFill>
                <a:latin typeface="Times New Roman" panose="02020603050405020304"/>
                <a:ea typeface="宋体" panose="02010600030101010101" pitchFamily="2" charset="-122"/>
                <a:cs typeface="Times New Roman" panose="02020603050405020304" pitchFamily="18" charset="0"/>
              </a:rPr>
              <a:t>仅从射门角度考虑</a:t>
            </a:r>
            <a:r>
              <a:rPr lang="zh-CN" altLang="en-US" sz="2800" b="1" dirty="0">
                <a:solidFill>
                  <a:srgbClr val="000000"/>
                </a:solidFill>
                <a:latin typeface="Times New Roman" panose="02020603050405020304"/>
                <a:ea typeface="宋体" panose="02010600030101010101" pitchFamily="2" charset="-122"/>
              </a:rPr>
              <a:t>，</a:t>
            </a:r>
            <a:r>
              <a:rPr lang="zh-CN" altLang="en-US" sz="2800" b="1" dirty="0">
                <a:solidFill>
                  <a:srgbClr val="000000"/>
                </a:solidFill>
                <a:latin typeface="Times New Roman" panose="02020603050405020304"/>
                <a:ea typeface="宋体" panose="02010600030101010101" pitchFamily="2" charset="-122"/>
                <a:cs typeface="Times New Roman" panose="02020603050405020304" pitchFamily="18" charset="0"/>
              </a:rPr>
              <a:t>应选择第</a:t>
            </a:r>
            <a:r>
              <a:rPr lang="en-US" altLang="zh-CN" sz="2800" b="1" dirty="0">
                <a:solidFill>
                  <a:srgbClr val="000000"/>
                </a:solidFill>
                <a:latin typeface="Times New Roman" panose="02020603050405020304"/>
                <a:ea typeface="宋体" panose="02010600030101010101" pitchFamily="2" charset="-122"/>
                <a:cs typeface="Times New Roman" panose="02020603050405020304" pitchFamily="18" charset="0"/>
              </a:rPr>
              <a:t>____</a:t>
            </a:r>
            <a:r>
              <a:rPr lang="zh-CN" altLang="en-US" sz="2800" b="1" dirty="0">
                <a:solidFill>
                  <a:srgbClr val="000000"/>
                </a:solidFill>
                <a:latin typeface="Times New Roman" panose="02020603050405020304"/>
                <a:ea typeface="宋体" panose="02010600030101010101" pitchFamily="2" charset="-122"/>
                <a:cs typeface="Times New Roman" panose="02020603050405020304" pitchFamily="18" charset="0"/>
              </a:rPr>
              <a:t>种射门方式．</a:t>
            </a:r>
            <a:endParaRPr lang="zh-CN" altLang="en-US" sz="2800" b="1" dirty="0">
              <a:solidFill>
                <a:srgbClr val="000000"/>
              </a:solidFill>
              <a:latin typeface="Times New Roman" panose="02020603050405020304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8" name="任意多边形 7"/>
          <p:cNvSpPr/>
          <p:nvPr>
            <p:custDataLst>
              <p:tags r:id="rId1"/>
            </p:custDataLst>
          </p:nvPr>
        </p:nvSpPr>
        <p:spPr>
          <a:xfrm>
            <a:off x="719667" y="1220755"/>
            <a:ext cx="1062567" cy="592667"/>
          </a:xfrm>
          <a:custGeom>
            <a:avLst/>
            <a:gdLst>
              <a:gd name="connsiteX0" fmla="*/ 0 w 1141940"/>
              <a:gd name="connsiteY0" fmla="*/ 0 h 714376"/>
              <a:gd name="connsiteX1" fmla="*/ 784752 w 1141940"/>
              <a:gd name="connsiteY1" fmla="*/ 0 h 714376"/>
              <a:gd name="connsiteX2" fmla="*/ 1141940 w 1141940"/>
              <a:gd name="connsiteY2" fmla="*/ 357188 h 714376"/>
              <a:gd name="connsiteX3" fmla="*/ 1141939 w 1141940"/>
              <a:gd name="connsiteY3" fmla="*/ 357188 h 714376"/>
              <a:gd name="connsiteX4" fmla="*/ 784751 w 1141940"/>
              <a:gd name="connsiteY4" fmla="*/ 714376 h 714376"/>
              <a:gd name="connsiteX5" fmla="*/ 244993 w 1141940"/>
              <a:gd name="connsiteY5" fmla="*/ 714376 h 7143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141940" h="714376">
                <a:moveTo>
                  <a:pt x="0" y="0"/>
                </a:moveTo>
                <a:lnTo>
                  <a:pt x="784752" y="0"/>
                </a:lnTo>
                <a:cubicBezTo>
                  <a:pt x="982021" y="0"/>
                  <a:pt x="1141940" y="159919"/>
                  <a:pt x="1141940" y="357188"/>
                </a:cubicBezTo>
                <a:lnTo>
                  <a:pt x="1141939" y="357188"/>
                </a:lnTo>
                <a:cubicBezTo>
                  <a:pt x="1141939" y="554457"/>
                  <a:pt x="982020" y="714376"/>
                  <a:pt x="784751" y="714376"/>
                </a:cubicBezTo>
                <a:lnTo>
                  <a:pt x="244993" y="714376"/>
                </a:lnTo>
                <a:close/>
              </a:path>
            </a:pathLst>
          </a:custGeom>
          <a:solidFill>
            <a:schemeClr val="accent6"/>
          </a:solidFill>
        </p:spPr>
        <p:txBody>
          <a:bodyPr lIns="239994" tIns="60958" rIns="121917" bIns="60958" anchor="ctr">
            <a:normAutofit/>
          </a:bodyPr>
          <a:lstStyle/>
          <a:p>
            <a:pPr algn="ctr">
              <a:defRPr/>
            </a:pPr>
            <a:r>
              <a:rPr lang="zh-CN" altLang="en-US" sz="2800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例</a:t>
            </a:r>
            <a:r>
              <a:rPr lang="en-US" altLang="zh-CN" sz="2800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3</a:t>
            </a:r>
            <a:endParaRPr lang="zh-CN" altLang="en-US" sz="2800" dirty="0" err="1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" name="Rectangle 55"/>
          <p:cNvSpPr>
            <a:spLocks noChangeArrowheads="1"/>
          </p:cNvSpPr>
          <p:nvPr/>
        </p:nvSpPr>
        <p:spPr bwMode="auto">
          <a:xfrm>
            <a:off x="8472456" y="3068692"/>
            <a:ext cx="553085" cy="5645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2567" tIns="36283" rIns="72567" bIns="36283">
            <a:spAutoFit/>
          </a:bodyPr>
          <a:lstStyle/>
          <a:p>
            <a:r>
              <a:rPr lang="zh-CN" altLang="en-US" sz="3200" b="1" dirty="0">
                <a:solidFill>
                  <a:srgbClr val="FF0000"/>
                </a:solidFill>
                <a:latin typeface="黑体" panose="02010609060101010101" charset="-122"/>
                <a:ea typeface="黑体" panose="02010609060101010101" charset="-122"/>
                <a:cs typeface="Times New Roman" panose="02020603050405020304" pitchFamily="18" charset="0"/>
              </a:rPr>
              <a:t>二</a:t>
            </a:r>
            <a:endParaRPr lang="zh-CN" altLang="en-US" sz="3200" b="1" dirty="0">
              <a:solidFill>
                <a:srgbClr val="FF0000"/>
              </a:solidFill>
              <a:latin typeface="黑体" panose="02010609060101010101" charset="-122"/>
              <a:ea typeface="黑体" panose="02010609060101010101" charset="-122"/>
              <a:cs typeface="Times New Roman" panose="02020603050405020304" pitchFamily="18" charset="0"/>
            </a:endParaRPr>
          </a:p>
        </p:txBody>
      </p:sp>
      <p:pic>
        <p:nvPicPr>
          <p:cNvPr id="7" name="Picture 56" descr="C:\Users\Administrator\Desktop\九数全（浙教）四清 教师用书２０１５邹梨花\135.TIF"/>
          <p:cNvPicPr>
            <a:picLocks noChangeAspect="1" noChangeArrowheads="1"/>
          </p:cNvPicPr>
          <p:nvPr/>
        </p:nvPicPr>
        <p:blipFill>
          <a:blip r:embed="rId2" r:link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55840" y="3832363"/>
            <a:ext cx="2625961" cy="21602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ldLvl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任意多边形 25"/>
          <p:cNvSpPr/>
          <p:nvPr>
            <p:custDataLst>
              <p:tags r:id="rId1"/>
            </p:custDataLst>
          </p:nvPr>
        </p:nvSpPr>
        <p:spPr bwMode="auto">
          <a:xfrm>
            <a:off x="719667" y="1052736"/>
            <a:ext cx="1077384" cy="582083"/>
          </a:xfrm>
          <a:custGeom>
            <a:avLst/>
            <a:gdLst>
              <a:gd name="T0" fmla="*/ 0 w 1186765"/>
              <a:gd name="T1" fmla="*/ 0 h 714376"/>
              <a:gd name="T2" fmla="*/ 1 w 1186765"/>
              <a:gd name="T3" fmla="*/ 0 h 714376"/>
              <a:gd name="T4" fmla="*/ 1 w 1186765"/>
              <a:gd name="T5" fmla="*/ 1 h 714376"/>
              <a:gd name="T6" fmla="*/ 1 w 1186765"/>
              <a:gd name="T7" fmla="*/ 1 h 714376"/>
              <a:gd name="T8" fmla="*/ 1 w 1186765"/>
              <a:gd name="T9" fmla="*/ 1 h 714376"/>
              <a:gd name="T10" fmla="*/ 1 w 1186765"/>
              <a:gd name="T11" fmla="*/ 1 h 714376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1186765"/>
              <a:gd name="T19" fmla="*/ 0 h 714376"/>
              <a:gd name="T20" fmla="*/ 1186765 w 1186765"/>
              <a:gd name="T21" fmla="*/ 714376 h 71437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1186765" h="714376">
                <a:moveTo>
                  <a:pt x="0" y="0"/>
                </a:moveTo>
                <a:lnTo>
                  <a:pt x="829577" y="0"/>
                </a:lnTo>
                <a:cubicBezTo>
                  <a:pt x="1026846" y="0"/>
                  <a:pt x="1186765" y="159919"/>
                  <a:pt x="1186765" y="357188"/>
                </a:cubicBezTo>
                <a:lnTo>
                  <a:pt x="1186764" y="357188"/>
                </a:lnTo>
                <a:cubicBezTo>
                  <a:pt x="1186764" y="554457"/>
                  <a:pt x="1026845" y="714376"/>
                  <a:pt x="829576" y="714376"/>
                </a:cubicBezTo>
                <a:lnTo>
                  <a:pt x="244993" y="714376"/>
                </a:lnTo>
                <a:lnTo>
                  <a:pt x="0" y="0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239994" tIns="60958" rIns="121917" bIns="60958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zh-CN" altLang="en-US" sz="2800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例</a:t>
            </a:r>
            <a:r>
              <a:rPr lang="en-US" altLang="zh-CN" sz="2800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4</a:t>
            </a:r>
            <a:endParaRPr lang="zh-CN" altLang="en-US" sz="2800" dirty="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966650" y="1122473"/>
            <a:ext cx="5953760" cy="502920"/>
          </a:xfrm>
          <a:prstGeom prst="rect">
            <a:avLst/>
          </a:prstGeom>
          <a:noFill/>
        </p:spPr>
        <p:txBody>
          <a:bodyPr wrap="none" lIns="72567" tIns="36283" rIns="72567" bIns="36283" rtlCol="0">
            <a:spAutoFit/>
          </a:bodyPr>
          <a:lstStyle/>
          <a:p>
            <a:pPr lvl="0"/>
            <a:r>
              <a:rPr lang="zh-CN" altLang="zh-CN" sz="2800" b="1" dirty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求证：圆的两条平行弦所夹的弧相等</a:t>
            </a:r>
            <a:r>
              <a:rPr lang="en-US" altLang="zh-CN" sz="2800" b="1" dirty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.</a:t>
            </a:r>
            <a:endParaRPr lang="en-US" altLang="zh-CN" sz="2800" b="1" dirty="0"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0" name="TextBox 9"/>
              <p:cNvSpPr txBox="1"/>
              <p:nvPr/>
            </p:nvSpPr>
            <p:spPr>
              <a:xfrm>
                <a:off x="1951512" y="1634819"/>
                <a:ext cx="8280920" cy="407035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zh-CN" altLang="zh-CN" sz="2800" b="1" dirty="0">
                    <a:solidFill>
                      <a:srgbClr val="FF0000"/>
                    </a:solidFill>
                    <a:latin typeface="黑体" panose="02010609060101010101" charset="-122"/>
                    <a:ea typeface="黑体" panose="02010609060101010101" charset="-122"/>
                    <a:cs typeface="Times New Roman" panose="02020603050405020304" pitchFamily="18" charset="0"/>
                  </a:rPr>
                  <a:t>解</a:t>
                </a:r>
                <a:r>
                  <a:rPr lang="zh-CN" altLang="zh-CN" sz="2800" b="1" dirty="0">
                    <a:solidFill>
                      <a:srgbClr val="FF0000"/>
                    </a:solidFill>
                    <a:latin typeface="Times New Roman" panose="02020603050405020304" pitchFamily="18" charset="0"/>
                    <a:ea typeface="+mj-ea"/>
                    <a:cs typeface="Times New Roman" panose="02020603050405020304" pitchFamily="18" charset="0"/>
                  </a:rPr>
                  <a:t>：已知：</a:t>
                </a:r>
                <a:r>
                  <a:rPr lang="en-US" altLang="zh-CN" sz="2800" b="1" i="1" dirty="0">
                    <a:solidFill>
                      <a:srgbClr val="FF0000"/>
                    </a:solidFill>
                    <a:latin typeface="Times New Roman" panose="02020603050405020304" pitchFamily="18" charset="0"/>
                    <a:ea typeface="+mj-ea"/>
                    <a:cs typeface="Times New Roman" panose="02020603050405020304" pitchFamily="18" charset="0"/>
                  </a:rPr>
                  <a:t>AB</a:t>
                </a:r>
                <a:r>
                  <a:rPr lang="zh-CN" altLang="en-US" sz="2800" b="1" dirty="0">
                    <a:solidFill>
                      <a:srgbClr val="FF0000"/>
                    </a:solidFill>
                    <a:latin typeface="Times New Roman" panose="02020603050405020304" pitchFamily="18" charset="0"/>
                    <a:ea typeface="+mj-ea"/>
                    <a:cs typeface="Times New Roman" panose="02020603050405020304" pitchFamily="18" charset="0"/>
                  </a:rPr>
                  <a:t>，</a:t>
                </a:r>
                <a:r>
                  <a:rPr lang="en-US" altLang="zh-CN" sz="2800" b="1" i="1" dirty="0">
                    <a:solidFill>
                      <a:srgbClr val="FF0000"/>
                    </a:solidFill>
                    <a:latin typeface="Times New Roman" panose="02020603050405020304" pitchFamily="18" charset="0"/>
                    <a:ea typeface="+mj-ea"/>
                    <a:cs typeface="Times New Roman" panose="02020603050405020304" pitchFamily="18" charset="0"/>
                  </a:rPr>
                  <a:t>CD</a:t>
                </a:r>
                <a:r>
                  <a:rPr lang="zh-CN" altLang="zh-CN" sz="2800" b="1" dirty="0">
                    <a:solidFill>
                      <a:srgbClr val="FF0000"/>
                    </a:solidFill>
                    <a:latin typeface="Times New Roman" panose="02020603050405020304" pitchFamily="18" charset="0"/>
                    <a:ea typeface="+mj-ea"/>
                    <a:cs typeface="Times New Roman" panose="02020603050405020304" pitchFamily="18" charset="0"/>
                  </a:rPr>
                  <a:t>是</a:t>
                </a:r>
                <a:r>
                  <a:rPr lang="zh-CN" altLang="zh-CN" sz="2800" b="1" dirty="0">
                    <a:solidFill>
                      <a:srgbClr val="FF0000"/>
                    </a:solidFill>
                    <a:latin typeface="黑体" panose="02010609060101010101" charset="-122"/>
                    <a:ea typeface="黑体" panose="02010609060101010101" charset="-122"/>
                    <a:cs typeface="Times New Roman" panose="02020603050405020304" pitchFamily="18" charset="0"/>
                  </a:rPr>
                  <a:t>⊙</a:t>
                </a:r>
                <a:r>
                  <a:rPr lang="en-US" altLang="zh-CN" sz="2800" b="1" i="1" dirty="0">
                    <a:solidFill>
                      <a:srgbClr val="FF0000"/>
                    </a:solidFill>
                    <a:latin typeface="Times New Roman" panose="02020603050405020304" pitchFamily="18" charset="0"/>
                    <a:ea typeface="+mj-ea"/>
                    <a:cs typeface="Times New Roman" panose="02020603050405020304" pitchFamily="18" charset="0"/>
                  </a:rPr>
                  <a:t>O</a:t>
                </a:r>
                <a:r>
                  <a:rPr lang="zh-CN" altLang="zh-CN" sz="2800" b="1" dirty="0">
                    <a:solidFill>
                      <a:srgbClr val="FF0000"/>
                    </a:solidFill>
                    <a:latin typeface="Times New Roman" panose="02020603050405020304" pitchFamily="18" charset="0"/>
                    <a:ea typeface="+mj-ea"/>
                    <a:cs typeface="Times New Roman" panose="02020603050405020304" pitchFamily="18" charset="0"/>
                  </a:rPr>
                  <a:t>的两条弦，且</a:t>
                </a:r>
                <a:r>
                  <a:rPr lang="en-US" altLang="zh-CN" sz="2800" b="1" i="1" dirty="0">
                    <a:solidFill>
                      <a:srgbClr val="FF0000"/>
                    </a:solidFill>
                    <a:latin typeface="Times New Roman" panose="02020603050405020304" pitchFamily="18" charset="0"/>
                    <a:ea typeface="+mj-ea"/>
                    <a:cs typeface="Times New Roman" panose="02020603050405020304" pitchFamily="18" charset="0"/>
                  </a:rPr>
                  <a:t>AB</a:t>
                </a:r>
                <a:r>
                  <a:rPr lang="zh-CN" altLang="zh-CN" sz="2800" b="1" dirty="0">
                    <a:solidFill>
                      <a:srgbClr val="FF0000"/>
                    </a:solidFill>
                    <a:latin typeface="Times New Roman" panose="02020603050405020304" pitchFamily="18" charset="0"/>
                    <a:ea typeface="+mj-ea"/>
                    <a:cs typeface="Times New Roman" panose="02020603050405020304" pitchFamily="18" charset="0"/>
                  </a:rPr>
                  <a:t>∥</a:t>
                </a:r>
                <a:r>
                  <a:rPr lang="en-US" altLang="zh-CN" sz="2800" b="1" i="1" dirty="0">
                    <a:solidFill>
                      <a:srgbClr val="FF0000"/>
                    </a:solidFill>
                    <a:latin typeface="Times New Roman" panose="02020603050405020304" pitchFamily="18" charset="0"/>
                    <a:ea typeface="+mj-ea"/>
                    <a:cs typeface="Times New Roman" panose="02020603050405020304" pitchFamily="18" charset="0"/>
                  </a:rPr>
                  <a:t>CD</a:t>
                </a:r>
                <a:r>
                  <a:rPr lang="zh-CN" altLang="zh-CN" sz="2800" b="1" dirty="0">
                    <a:solidFill>
                      <a:srgbClr val="FF0000"/>
                    </a:solidFill>
                    <a:latin typeface="Times New Roman" panose="02020603050405020304" pitchFamily="18" charset="0"/>
                    <a:ea typeface="+mj-ea"/>
                    <a:cs typeface="Times New Roman" panose="02020603050405020304" pitchFamily="18" charset="0"/>
                  </a:rPr>
                  <a:t>．求证：</a:t>
                </a:r>
                <a14:m>
                  <m:oMath xmlns:m="http://schemas.openxmlformats.org/officeDocument/2006/math">
                    <m:groupChr>
                      <m:groupChrPr>
                        <m:chr m:val="⌢"/>
                        <m:pos m:val="top"/>
                        <m:vertJc m:val="bot"/>
                        <m:ctrlPr>
                          <a:rPr lang="zh-CN" altLang="en-US" sz="28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+mj-ea"/>
                          </a:rPr>
                        </m:ctrlPr>
                      </m:groupChrPr>
                      <m:e>
                        <m:r>
                          <a:rPr lang="zh-CN" altLang="en-US" sz="2800" b="1" i="1">
                            <a:solidFill>
                              <a:srgbClr val="FF0000"/>
                            </a:solidFill>
                            <a:latin typeface="Cambria Math" panose="02040503050406030204"/>
                            <a:ea typeface="+mj-ea"/>
                          </a:rPr>
                          <m:t>𝑨</m:t>
                        </m:r>
                        <m:r>
                          <a:rPr lang="en-US" altLang="zh-CN" sz="2800" b="1" i="1" smtClean="0">
                            <a:solidFill>
                              <a:srgbClr val="FF0000"/>
                            </a:solidFill>
                            <a:latin typeface="Cambria Math" panose="02040503050406030204"/>
                            <a:ea typeface="+mj-ea"/>
                          </a:rPr>
                          <m:t>𝑪</m:t>
                        </m:r>
                      </m:e>
                    </m:groupChr>
                    <m:r>
                      <a:rPr lang="zh-CN" altLang="en-US" sz="2800" b="1">
                        <a:solidFill>
                          <a:srgbClr val="FF0000"/>
                        </a:solidFill>
                        <a:latin typeface="Cambria Math" panose="02040503050406030204"/>
                        <a:ea typeface="+mj-ea"/>
                      </a:rPr>
                      <m:t>=</m:t>
                    </m:r>
                    <m:groupChr>
                      <m:groupChrPr>
                        <m:chr m:val="⌢"/>
                        <m:pos m:val="top"/>
                        <m:vertJc m:val="bot"/>
                        <m:ctrlPr>
                          <a:rPr lang="zh-CN" altLang="en-US" sz="28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+mj-ea"/>
                          </a:rPr>
                        </m:ctrlPr>
                      </m:groupChrPr>
                      <m:e>
                        <m:r>
                          <a:rPr lang="zh-CN" altLang="en-US" sz="2800" b="1" i="1">
                            <a:solidFill>
                              <a:srgbClr val="FF0000"/>
                            </a:solidFill>
                            <a:latin typeface="Cambria Math" panose="02040503050406030204"/>
                            <a:ea typeface="+mj-ea"/>
                          </a:rPr>
                          <m:t>𝑩𝑫</m:t>
                        </m:r>
                      </m:e>
                    </m:groupChr>
                  </m:oMath>
                </a14:m>
                <a:r>
                  <a:rPr lang="zh-CN" altLang="zh-CN" sz="2800" b="1" dirty="0">
                    <a:solidFill>
                      <a:srgbClr val="FF0000"/>
                    </a:solidFill>
                    <a:latin typeface="Times New Roman" panose="02020603050405020304" pitchFamily="18" charset="0"/>
                    <a:ea typeface="+mj-ea"/>
                    <a:cs typeface="Times New Roman" panose="02020603050405020304" pitchFamily="18" charset="0"/>
                  </a:rPr>
                  <a:t>．</a:t>
                </a:r>
                <a:endParaRPr lang="zh-CN" altLang="zh-CN" sz="2800" b="1" dirty="0">
                  <a:solidFill>
                    <a:srgbClr val="FF0000"/>
                  </a:solidFill>
                  <a:latin typeface="Times New Roman" panose="02020603050405020304" pitchFamily="18" charset="0"/>
                  <a:ea typeface="+mj-ea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zh-CN" altLang="zh-CN" sz="2800" b="1" dirty="0">
                    <a:solidFill>
                      <a:srgbClr val="FF0000"/>
                    </a:solidFill>
                    <a:latin typeface="Times New Roman" panose="02020603050405020304" pitchFamily="18" charset="0"/>
                    <a:ea typeface="+mj-ea"/>
                    <a:cs typeface="Times New Roman" panose="02020603050405020304" pitchFamily="18" charset="0"/>
                  </a:rPr>
                  <a:t>证明：连结</a:t>
                </a:r>
                <a:r>
                  <a:rPr lang="en-US" altLang="zh-CN" sz="2800" b="1" i="1" dirty="0">
                    <a:solidFill>
                      <a:srgbClr val="FF0000"/>
                    </a:solidFill>
                    <a:latin typeface="Times New Roman" panose="02020603050405020304" pitchFamily="18" charset="0"/>
                    <a:ea typeface="+mj-ea"/>
                    <a:cs typeface="Times New Roman" panose="02020603050405020304" pitchFamily="18" charset="0"/>
                  </a:rPr>
                  <a:t>AD</a:t>
                </a:r>
                <a:r>
                  <a:rPr lang="zh-CN" altLang="zh-CN" sz="2800" b="1" dirty="0">
                    <a:solidFill>
                      <a:srgbClr val="FF0000"/>
                    </a:solidFill>
                    <a:latin typeface="Times New Roman" panose="02020603050405020304" pitchFamily="18" charset="0"/>
                    <a:ea typeface="+mj-ea"/>
                    <a:cs typeface="Times New Roman" panose="02020603050405020304" pitchFamily="18" charset="0"/>
                  </a:rPr>
                  <a:t>．</a:t>
                </a:r>
                <a:endParaRPr lang="zh-CN" altLang="zh-CN" sz="2800" b="1" dirty="0">
                  <a:solidFill>
                    <a:srgbClr val="FF0000"/>
                  </a:solidFill>
                  <a:latin typeface="Times New Roman" panose="02020603050405020304" pitchFamily="18" charset="0"/>
                  <a:ea typeface="+mj-ea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en-US" altLang="zh-CN" sz="2800" b="1" dirty="0">
                    <a:solidFill>
                      <a:srgbClr val="FF0000"/>
                    </a:solidFill>
                    <a:latin typeface="Times New Roman" panose="02020603050405020304" pitchFamily="18" charset="0"/>
                    <a:ea typeface="+mj-ea"/>
                    <a:cs typeface="Times New Roman" panose="02020603050405020304" pitchFamily="18" charset="0"/>
                  </a:rPr>
                  <a:t>∵</a:t>
                </a:r>
                <a:r>
                  <a:rPr lang="en-US" altLang="zh-CN" sz="2800" b="1" i="1" dirty="0">
                    <a:solidFill>
                      <a:srgbClr val="FF0000"/>
                    </a:solidFill>
                    <a:latin typeface="Times New Roman" panose="02020603050405020304" pitchFamily="18" charset="0"/>
                    <a:ea typeface="+mj-ea"/>
                    <a:cs typeface="Times New Roman" panose="02020603050405020304" pitchFamily="18" charset="0"/>
                  </a:rPr>
                  <a:t>AB</a:t>
                </a:r>
                <a:r>
                  <a:rPr lang="zh-CN" altLang="zh-CN" sz="2800" b="1" dirty="0">
                    <a:solidFill>
                      <a:srgbClr val="FF0000"/>
                    </a:solidFill>
                    <a:latin typeface="Times New Roman" panose="02020603050405020304" pitchFamily="18" charset="0"/>
                    <a:ea typeface="+mj-ea"/>
                    <a:cs typeface="Times New Roman" panose="02020603050405020304" pitchFamily="18" charset="0"/>
                  </a:rPr>
                  <a:t>∥</a:t>
                </a:r>
                <a:r>
                  <a:rPr lang="en-US" altLang="zh-CN" sz="2800" b="1" i="1" dirty="0">
                    <a:solidFill>
                      <a:srgbClr val="FF0000"/>
                    </a:solidFill>
                    <a:latin typeface="Times New Roman" panose="02020603050405020304" pitchFamily="18" charset="0"/>
                    <a:ea typeface="+mj-ea"/>
                    <a:cs typeface="Times New Roman" panose="02020603050405020304" pitchFamily="18" charset="0"/>
                  </a:rPr>
                  <a:t>CD</a:t>
                </a:r>
                <a:r>
                  <a:rPr lang="zh-CN" altLang="zh-CN" sz="2800" b="1" dirty="0">
                    <a:solidFill>
                      <a:srgbClr val="FF0000"/>
                    </a:solidFill>
                    <a:latin typeface="Times New Roman" panose="02020603050405020304" pitchFamily="18" charset="0"/>
                    <a:ea typeface="+mj-ea"/>
                    <a:cs typeface="Times New Roman" panose="02020603050405020304" pitchFamily="18" charset="0"/>
                  </a:rPr>
                  <a:t>，</a:t>
                </a:r>
                <a:endParaRPr lang="zh-CN" altLang="zh-CN" sz="2800" b="1" dirty="0">
                  <a:solidFill>
                    <a:srgbClr val="FF0000"/>
                  </a:solidFill>
                  <a:latin typeface="Times New Roman" panose="02020603050405020304" pitchFamily="18" charset="0"/>
                  <a:ea typeface="+mj-ea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en-US" altLang="zh-CN" sz="2800" b="1" dirty="0">
                    <a:solidFill>
                      <a:srgbClr val="FF0000"/>
                    </a:solidFill>
                    <a:latin typeface="Times New Roman" panose="02020603050405020304" pitchFamily="18" charset="0"/>
                    <a:ea typeface="+mj-ea"/>
                    <a:cs typeface="Times New Roman" panose="02020603050405020304" pitchFamily="18" charset="0"/>
                  </a:rPr>
                  <a:t>∴</a:t>
                </a:r>
                <a:r>
                  <a:rPr lang="zh-CN" altLang="zh-CN" sz="2800" b="1" dirty="0">
                    <a:solidFill>
                      <a:srgbClr val="FF0000"/>
                    </a:solidFill>
                    <a:latin typeface="Times New Roman" panose="02020603050405020304" pitchFamily="18" charset="0"/>
                    <a:ea typeface="+mj-ea"/>
                    <a:cs typeface="Times New Roman" panose="02020603050405020304" pitchFamily="18" charset="0"/>
                  </a:rPr>
                  <a:t>∠</a:t>
                </a:r>
                <a:r>
                  <a:rPr lang="en-US" altLang="zh-CN" sz="2800" b="1" i="1" dirty="0">
                    <a:solidFill>
                      <a:srgbClr val="FF0000"/>
                    </a:solidFill>
                    <a:latin typeface="Times New Roman" panose="02020603050405020304" pitchFamily="18" charset="0"/>
                    <a:ea typeface="+mj-ea"/>
                    <a:cs typeface="Times New Roman" panose="02020603050405020304" pitchFamily="18" charset="0"/>
                  </a:rPr>
                  <a:t>ADC</a:t>
                </a:r>
                <a:r>
                  <a:rPr lang="en-US" altLang="zh-CN" sz="2800" b="1" dirty="0">
                    <a:solidFill>
                      <a:srgbClr val="FF0000"/>
                    </a:solidFill>
                    <a:latin typeface="Times New Roman" panose="02020603050405020304" pitchFamily="18" charset="0"/>
                    <a:ea typeface="+mj-ea"/>
                    <a:cs typeface="Times New Roman" panose="02020603050405020304" pitchFamily="18" charset="0"/>
                  </a:rPr>
                  <a:t>=</a:t>
                </a:r>
                <a:r>
                  <a:rPr lang="zh-CN" altLang="zh-CN" sz="2800" b="1" dirty="0">
                    <a:solidFill>
                      <a:srgbClr val="FF0000"/>
                    </a:solidFill>
                    <a:latin typeface="Times New Roman" panose="02020603050405020304" pitchFamily="18" charset="0"/>
                    <a:ea typeface="+mj-ea"/>
                    <a:cs typeface="Times New Roman" panose="02020603050405020304" pitchFamily="18" charset="0"/>
                  </a:rPr>
                  <a:t>∠</a:t>
                </a:r>
                <a:r>
                  <a:rPr lang="en-US" altLang="zh-CN" sz="2800" b="1" i="1" dirty="0">
                    <a:solidFill>
                      <a:srgbClr val="FF0000"/>
                    </a:solidFill>
                    <a:latin typeface="Times New Roman" panose="02020603050405020304" pitchFamily="18" charset="0"/>
                    <a:ea typeface="+mj-ea"/>
                    <a:cs typeface="Times New Roman" panose="02020603050405020304" pitchFamily="18" charset="0"/>
                  </a:rPr>
                  <a:t>BAD</a:t>
                </a:r>
                <a:r>
                  <a:rPr lang="zh-CN" altLang="zh-CN" sz="2800" b="1" dirty="0">
                    <a:solidFill>
                      <a:srgbClr val="FF0000"/>
                    </a:solidFill>
                    <a:latin typeface="Times New Roman" panose="02020603050405020304" pitchFamily="18" charset="0"/>
                    <a:ea typeface="+mj-ea"/>
                    <a:cs typeface="Times New Roman" panose="02020603050405020304" pitchFamily="18" charset="0"/>
                  </a:rPr>
                  <a:t>，</a:t>
                </a:r>
                <a:endParaRPr lang="zh-CN" altLang="zh-CN" sz="2800" b="1" dirty="0">
                  <a:solidFill>
                    <a:srgbClr val="FF0000"/>
                  </a:solidFill>
                  <a:latin typeface="Times New Roman" panose="02020603050405020304" pitchFamily="18" charset="0"/>
                  <a:ea typeface="+mj-ea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en-US" altLang="zh-CN" sz="2800" b="1" dirty="0">
                    <a:solidFill>
                      <a:srgbClr val="FF0000"/>
                    </a:solidFill>
                    <a:latin typeface="Times New Roman" panose="02020603050405020304" pitchFamily="18" charset="0"/>
                    <a:ea typeface="+mj-ea"/>
                    <a:cs typeface="Times New Roman" panose="02020603050405020304" pitchFamily="18" charset="0"/>
                  </a:rPr>
                  <a:t>∴</a:t>
                </a:r>
                <a14:m>
                  <m:oMath xmlns:m="http://schemas.openxmlformats.org/officeDocument/2006/math">
                    <m:groupChr>
                      <m:groupChrPr>
                        <m:chr m:val="⌢"/>
                        <m:pos m:val="top"/>
                        <m:vertJc m:val="bot"/>
                        <m:ctrlPr>
                          <a:rPr lang="zh-CN" altLang="en-US" sz="28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+mj-ea"/>
                          </a:rPr>
                        </m:ctrlPr>
                      </m:groupChrPr>
                      <m:e>
                        <m:r>
                          <a:rPr lang="zh-CN" altLang="en-US" sz="2800" b="1" i="1">
                            <a:solidFill>
                              <a:srgbClr val="FF0000"/>
                            </a:solidFill>
                            <a:latin typeface="Cambria Math" panose="02040503050406030204"/>
                            <a:ea typeface="+mj-ea"/>
                          </a:rPr>
                          <m:t>𝑨</m:t>
                        </m:r>
                        <m:r>
                          <a:rPr lang="en-US" altLang="zh-CN" sz="2800" b="1" i="1" smtClean="0">
                            <a:solidFill>
                              <a:srgbClr val="FF0000"/>
                            </a:solidFill>
                            <a:latin typeface="Cambria Math" panose="02040503050406030204"/>
                            <a:ea typeface="+mj-ea"/>
                          </a:rPr>
                          <m:t>𝑪</m:t>
                        </m:r>
                      </m:e>
                    </m:groupChr>
                    <m:r>
                      <a:rPr lang="zh-CN" altLang="en-US" sz="2800" b="1">
                        <a:solidFill>
                          <a:srgbClr val="FF0000"/>
                        </a:solidFill>
                        <a:latin typeface="Cambria Math" panose="02040503050406030204"/>
                        <a:ea typeface="+mj-ea"/>
                      </a:rPr>
                      <m:t>=</m:t>
                    </m:r>
                    <m:groupChr>
                      <m:groupChrPr>
                        <m:chr m:val="⌢"/>
                        <m:pos m:val="top"/>
                        <m:vertJc m:val="bot"/>
                        <m:ctrlPr>
                          <a:rPr lang="zh-CN" altLang="en-US" sz="28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+mj-ea"/>
                          </a:rPr>
                        </m:ctrlPr>
                      </m:groupChrPr>
                      <m:e>
                        <m:r>
                          <a:rPr lang="zh-CN" altLang="en-US" sz="2800" b="1" i="1">
                            <a:solidFill>
                              <a:srgbClr val="FF0000"/>
                            </a:solidFill>
                            <a:latin typeface="Cambria Math" panose="02040503050406030204"/>
                            <a:ea typeface="+mj-ea"/>
                          </a:rPr>
                          <m:t>𝑩𝑫</m:t>
                        </m:r>
                      </m:e>
                    </m:groupChr>
                  </m:oMath>
                </a14:m>
                <a:r>
                  <a:rPr lang="en-US" altLang="zh-CN" sz="2800" b="1" dirty="0">
                    <a:solidFill>
                      <a:srgbClr val="FF0000"/>
                    </a:solidFill>
                    <a:latin typeface="Times New Roman" panose="02020603050405020304" pitchFamily="18" charset="0"/>
                    <a:ea typeface="+mj-ea"/>
                    <a:cs typeface="Times New Roman" panose="02020603050405020304" pitchFamily="18" charset="0"/>
                  </a:rPr>
                  <a:t> </a:t>
                </a:r>
                <a:r>
                  <a:rPr lang="zh-CN" altLang="zh-CN" sz="2800" b="1" dirty="0">
                    <a:solidFill>
                      <a:srgbClr val="FF0000"/>
                    </a:solidFill>
                    <a:latin typeface="Times New Roman" panose="02020603050405020304" pitchFamily="18" charset="0"/>
                    <a:ea typeface="+mj-ea"/>
                    <a:cs typeface="Times New Roman" panose="02020603050405020304" pitchFamily="18" charset="0"/>
                  </a:rPr>
                  <a:t>．</a:t>
                </a:r>
                <a:endParaRPr lang="zh-CN" altLang="zh-CN" sz="2800" b="1" dirty="0">
                  <a:solidFill>
                    <a:srgbClr val="FF0000"/>
                  </a:solidFill>
                  <a:latin typeface="Times New Roman" panose="02020603050405020304" pitchFamily="18" charset="0"/>
                  <a:ea typeface="+mj-ea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51512" y="1634819"/>
                <a:ext cx="8280920" cy="4070350"/>
              </a:xfrm>
              <a:prstGeom prst="rect">
                <a:avLst/>
              </a:prstGeom>
              <a:blipFill rotWithShape="1">
                <a:blip r:embed="rId2"/>
                <a:stretch>
                  <a:fillRect l="-2" t="-8" r="1" b="8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7449" y="2729637"/>
            <a:ext cx="2581275" cy="2324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2" name="直接连接符 11"/>
          <p:cNvCxnSpPr/>
          <p:nvPr/>
        </p:nvCxnSpPr>
        <p:spPr bwMode="auto">
          <a:xfrm rot="60000">
            <a:off x="9015459" y="3008702"/>
            <a:ext cx="1512168" cy="576066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rgbClr val="FF0000"/>
            </a:solidFill>
            <a:prstDash val="sysDash"/>
            <a:round/>
            <a:headEnd type="none" w="med" len="med"/>
            <a:tailEnd type="none" w="med" len="med"/>
          </a:ln>
          <a:effectLst/>
        </p:spPr>
      </p:cxnSp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00"/>
                            </p:stCondLst>
                            <p:childTnLst>
                              <p:par>
                                <p:cTn id="3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000"/>
                            </p:stCondLst>
                            <p:childTnLst>
                              <p:par>
                                <p:cTn id="38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圆角矩形 5"/>
          <p:cNvSpPr/>
          <p:nvPr>
            <p:custDataLst>
              <p:tags r:id="rId1"/>
            </p:custDataLst>
          </p:nvPr>
        </p:nvSpPr>
        <p:spPr>
          <a:xfrm>
            <a:off x="2731563" y="913165"/>
            <a:ext cx="3576531" cy="397510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文本框 8"/>
          <p:cNvSpPr txBox="1"/>
          <p:nvPr>
            <p:custDataLst>
              <p:tags r:id="rId2"/>
            </p:custDataLst>
          </p:nvPr>
        </p:nvSpPr>
        <p:spPr>
          <a:xfrm>
            <a:off x="2783632" y="908720"/>
            <a:ext cx="3528392" cy="36258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endParaRPr lang="zh-CN" altLang="en-US" sz="2000" dirty="0">
              <a:solidFill>
                <a:schemeClr val="accent5">
                  <a:lumMod val="75000"/>
                </a:schemeClr>
              </a:solidFill>
              <a:latin typeface="思源黑体 CN Bold" panose="020B0800000000000000" charset="-122"/>
              <a:ea typeface="思源黑体 CN Bold" panose="020B0800000000000000" charset="-122"/>
            </a:endParaRPr>
          </a:p>
          <a:p>
            <a:endParaRPr lang="zh-CN" altLang="en-US" sz="2000" dirty="0">
              <a:solidFill>
                <a:schemeClr val="accent5">
                  <a:lumMod val="75000"/>
                </a:schemeClr>
              </a:solidFill>
              <a:latin typeface="思源黑体 CN Bold" panose="020B0800000000000000" charset="-122"/>
              <a:ea typeface="思源黑体 CN Bold" panose="020B0800000000000000" charset="-122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3218539" y="2350077"/>
            <a:ext cx="44435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800" b="1" dirty="0">
                <a:solidFill>
                  <a:srgbClr val="C00000"/>
                </a:solidFill>
                <a:latin typeface="Times New Roman" panose="02020603050405020304"/>
                <a:ea typeface="宋体" panose="02010600030101010101" pitchFamily="2" charset="-122"/>
              </a:rPr>
              <a:t>A</a:t>
            </a:r>
            <a:endParaRPr lang="zh-CN" altLang="en-US" sz="2800" dirty="0"/>
          </a:p>
        </p:txBody>
      </p:sp>
      <p:sp>
        <p:nvSpPr>
          <p:cNvPr id="5" name="矩形 4"/>
          <p:cNvSpPr/>
          <p:nvPr/>
        </p:nvSpPr>
        <p:spPr>
          <a:xfrm>
            <a:off x="1321767" y="1688915"/>
            <a:ext cx="792087" cy="656846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marL="446405" indent="-446405">
              <a:lnSpc>
                <a:spcPct val="150000"/>
              </a:lnSpc>
              <a:spcAft>
                <a:spcPts val="0"/>
              </a:spcAft>
            </a:pPr>
            <a:r>
              <a:rPr lang="en-US" altLang="zh-CN" sz="2800" b="1" kern="100" dirty="0">
                <a:latin typeface="Times New Roman" panose="02020603050405020304"/>
                <a:cs typeface="Courier New" panose="02070309020205020404"/>
              </a:rPr>
              <a:t>1</a:t>
            </a:r>
            <a:r>
              <a:rPr lang="zh-CN" altLang="zh-CN" sz="2800" b="1" kern="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．</a:t>
            </a:r>
            <a:endParaRPr lang="zh-CN" altLang="zh-CN" sz="1100" kern="100" dirty="0">
              <a:latin typeface="宋体" panose="02010600030101010101" pitchFamily="2" charset="-122"/>
              <a:cs typeface="Courier New" panose="02070309020205020404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1717810" y="1706679"/>
            <a:ext cx="9130718" cy="3970318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zh-CN" altLang="en-US" sz="2800" b="1" kern="100" dirty="0">
                <a:latin typeface="Times New Roman" panose="02020603050405020304"/>
                <a:cs typeface="Times New Roman" panose="02020603050405020304"/>
              </a:rPr>
              <a:t>如图，四边形</a:t>
            </a:r>
            <a:r>
              <a:rPr lang="en-US" altLang="zh-CN" sz="2800" b="1" i="1" kern="100" dirty="0">
                <a:latin typeface="Times New Roman" panose="02020603050405020304"/>
                <a:cs typeface="Times New Roman" panose="02020603050405020304"/>
              </a:rPr>
              <a:t>ABCD</a:t>
            </a:r>
            <a:r>
              <a:rPr lang="zh-CN" altLang="en-US" sz="2800" b="1" kern="100" dirty="0">
                <a:latin typeface="Times New Roman" panose="02020603050405020304"/>
                <a:cs typeface="Times New Roman" panose="02020603050405020304"/>
              </a:rPr>
              <a:t>的顶点都在⊙</a:t>
            </a:r>
            <a:r>
              <a:rPr lang="en-US" altLang="zh-CN" sz="2800" b="1" i="1" kern="100" dirty="0">
                <a:latin typeface="Times New Roman" panose="02020603050405020304"/>
                <a:cs typeface="Times New Roman" panose="02020603050405020304"/>
              </a:rPr>
              <a:t>O</a:t>
            </a:r>
            <a:r>
              <a:rPr lang="zh-CN" altLang="en-US" sz="2800" b="1" kern="100" dirty="0">
                <a:latin typeface="Times New Roman" panose="02020603050405020304"/>
                <a:cs typeface="Times New Roman" panose="02020603050405020304"/>
              </a:rPr>
              <a:t>上，则与∠</a:t>
            </a:r>
            <a:r>
              <a:rPr lang="en-US" altLang="zh-CN" sz="2800" b="1" i="1" kern="100" dirty="0">
                <a:latin typeface="Times New Roman" panose="02020603050405020304"/>
                <a:cs typeface="Times New Roman" panose="02020603050405020304"/>
              </a:rPr>
              <a:t>BAC</a:t>
            </a:r>
            <a:r>
              <a:rPr lang="zh-CN" altLang="en-US" sz="2800" b="1" kern="100" dirty="0">
                <a:latin typeface="Times New Roman" panose="02020603050405020304"/>
                <a:cs typeface="Times New Roman" panose="02020603050405020304"/>
              </a:rPr>
              <a:t>相等的角是</a:t>
            </a:r>
            <a:r>
              <a:rPr lang="en-US" altLang="zh-CN" sz="2800" b="1" kern="100" dirty="0">
                <a:latin typeface="Times New Roman" panose="02020603050405020304"/>
                <a:cs typeface="Times New Roman" panose="02020603050405020304"/>
              </a:rPr>
              <a:t>(</a:t>
            </a:r>
            <a:r>
              <a:rPr lang="zh-CN" altLang="en-US" sz="2800" b="1" kern="100" dirty="0">
                <a:latin typeface="Times New Roman" panose="02020603050405020304"/>
                <a:cs typeface="Times New Roman" panose="02020603050405020304"/>
              </a:rPr>
              <a:t>　　</a:t>
            </a:r>
            <a:r>
              <a:rPr lang="en-US" altLang="zh-CN" sz="2800" b="1" kern="100" dirty="0">
                <a:latin typeface="Times New Roman" panose="02020603050405020304"/>
                <a:cs typeface="Times New Roman" panose="02020603050405020304"/>
              </a:rPr>
              <a:t>)</a:t>
            </a:r>
            <a:endParaRPr lang="en-US" altLang="zh-CN" sz="2800" b="1" kern="100" dirty="0">
              <a:latin typeface="Times New Roman" panose="02020603050405020304"/>
              <a:cs typeface="Times New Roman" panose="02020603050405020304"/>
            </a:endParaRPr>
          </a:p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en-US" altLang="zh-CN" sz="2800" b="1" kern="100" dirty="0">
                <a:latin typeface="Times New Roman" panose="02020603050405020304"/>
                <a:cs typeface="Times New Roman" panose="02020603050405020304"/>
              </a:rPr>
              <a:t>A</a:t>
            </a:r>
            <a:r>
              <a:rPr lang="zh-CN" altLang="en-US" sz="2800" b="1" kern="100" dirty="0">
                <a:latin typeface="Times New Roman" panose="02020603050405020304"/>
                <a:cs typeface="Times New Roman" panose="02020603050405020304"/>
              </a:rPr>
              <a:t>．∠</a:t>
            </a:r>
            <a:r>
              <a:rPr lang="en-US" altLang="zh-CN" sz="2800" b="1" i="1" kern="100" dirty="0">
                <a:latin typeface="Times New Roman" panose="02020603050405020304"/>
                <a:cs typeface="Times New Roman" panose="02020603050405020304"/>
              </a:rPr>
              <a:t>BDC</a:t>
            </a:r>
            <a:r>
              <a:rPr lang="en-US" altLang="zh-CN" sz="2800" b="1" kern="100" dirty="0">
                <a:latin typeface="Times New Roman" panose="02020603050405020304"/>
                <a:cs typeface="Times New Roman" panose="02020603050405020304"/>
              </a:rPr>
              <a:t>  </a:t>
            </a:r>
            <a:endParaRPr lang="en-US" altLang="zh-CN" sz="2800" b="1" kern="100" dirty="0">
              <a:latin typeface="Times New Roman" panose="02020603050405020304"/>
              <a:cs typeface="Times New Roman" panose="02020603050405020304"/>
            </a:endParaRPr>
          </a:p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en-US" altLang="zh-CN" sz="2800" b="1" kern="100" dirty="0">
                <a:latin typeface="Times New Roman" panose="02020603050405020304"/>
                <a:cs typeface="Times New Roman" panose="02020603050405020304"/>
              </a:rPr>
              <a:t>B</a:t>
            </a:r>
            <a:r>
              <a:rPr lang="zh-CN" altLang="en-US" sz="2800" b="1" kern="100" dirty="0">
                <a:latin typeface="Times New Roman" panose="02020603050405020304"/>
                <a:cs typeface="Times New Roman" panose="02020603050405020304"/>
              </a:rPr>
              <a:t>．∠</a:t>
            </a:r>
            <a:r>
              <a:rPr lang="en-US" altLang="zh-CN" sz="2800" b="1" i="1" kern="100" dirty="0">
                <a:latin typeface="Times New Roman" panose="02020603050405020304"/>
                <a:cs typeface="Times New Roman" panose="02020603050405020304"/>
              </a:rPr>
              <a:t>ADB</a:t>
            </a:r>
            <a:endParaRPr lang="en-US" altLang="zh-CN" sz="2800" b="1" i="1" kern="100" dirty="0">
              <a:latin typeface="Times New Roman" panose="02020603050405020304"/>
              <a:cs typeface="Times New Roman" panose="02020603050405020304"/>
            </a:endParaRPr>
          </a:p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en-US" altLang="zh-CN" sz="2800" b="1" kern="100" dirty="0">
                <a:latin typeface="Times New Roman" panose="02020603050405020304"/>
                <a:cs typeface="Times New Roman" panose="02020603050405020304"/>
              </a:rPr>
              <a:t>C</a:t>
            </a:r>
            <a:r>
              <a:rPr lang="zh-CN" altLang="en-US" sz="2800" b="1" kern="100" dirty="0">
                <a:latin typeface="Times New Roman" panose="02020603050405020304"/>
                <a:cs typeface="Times New Roman" panose="02020603050405020304"/>
              </a:rPr>
              <a:t>．∠</a:t>
            </a:r>
            <a:r>
              <a:rPr lang="en-US" altLang="zh-CN" sz="2800" b="1" i="1" kern="100" dirty="0">
                <a:latin typeface="Times New Roman" panose="02020603050405020304"/>
                <a:cs typeface="Times New Roman" panose="02020603050405020304"/>
              </a:rPr>
              <a:t>DBC</a:t>
            </a:r>
            <a:r>
              <a:rPr lang="en-US" altLang="zh-CN" sz="2800" b="1" kern="100" dirty="0">
                <a:latin typeface="Times New Roman" panose="02020603050405020304"/>
                <a:cs typeface="Times New Roman" panose="02020603050405020304"/>
              </a:rPr>
              <a:t>  </a:t>
            </a:r>
            <a:endParaRPr lang="en-US" altLang="zh-CN" sz="2800" b="1" kern="100" dirty="0">
              <a:latin typeface="Times New Roman" panose="02020603050405020304"/>
              <a:cs typeface="Times New Roman" panose="02020603050405020304"/>
            </a:endParaRPr>
          </a:p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en-US" altLang="zh-CN" sz="2800" b="1" kern="100" dirty="0">
                <a:latin typeface="Times New Roman" panose="02020603050405020304"/>
                <a:cs typeface="Times New Roman" panose="02020603050405020304"/>
              </a:rPr>
              <a:t>D</a:t>
            </a:r>
            <a:r>
              <a:rPr lang="zh-CN" altLang="en-US" sz="2800" b="1" kern="100" dirty="0">
                <a:latin typeface="Times New Roman" panose="02020603050405020304"/>
                <a:cs typeface="Times New Roman" panose="02020603050405020304"/>
              </a:rPr>
              <a:t>．∠</a:t>
            </a:r>
            <a:r>
              <a:rPr lang="en-US" altLang="zh-CN" sz="2800" b="1" i="1" kern="100" dirty="0">
                <a:latin typeface="Times New Roman" panose="02020603050405020304"/>
                <a:cs typeface="Times New Roman" panose="02020603050405020304"/>
              </a:rPr>
              <a:t>DAC</a:t>
            </a:r>
            <a:endParaRPr lang="en-US" altLang="zh-CN" sz="2800" b="1" i="1" kern="100" dirty="0">
              <a:latin typeface="Times New Roman" panose="02020603050405020304"/>
              <a:cs typeface="Times New Roman" panose="02020603050405020304"/>
            </a:endParaRP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9238" y="2708920"/>
            <a:ext cx="2201987" cy="21333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圆角矩形 5"/>
          <p:cNvSpPr/>
          <p:nvPr>
            <p:custDataLst>
              <p:tags r:id="rId1"/>
            </p:custDataLst>
          </p:nvPr>
        </p:nvSpPr>
        <p:spPr>
          <a:xfrm>
            <a:off x="2731563" y="913165"/>
            <a:ext cx="3576531" cy="397510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文本框 8"/>
          <p:cNvSpPr txBox="1"/>
          <p:nvPr>
            <p:custDataLst>
              <p:tags r:id="rId2"/>
            </p:custDataLst>
          </p:nvPr>
        </p:nvSpPr>
        <p:spPr>
          <a:xfrm>
            <a:off x="2783632" y="908720"/>
            <a:ext cx="3528392" cy="36258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endParaRPr lang="zh-CN" altLang="en-US" sz="2000" dirty="0">
              <a:solidFill>
                <a:schemeClr val="accent5">
                  <a:lumMod val="75000"/>
                </a:schemeClr>
              </a:solidFill>
              <a:latin typeface="思源黑体 CN Bold" panose="020B0800000000000000" charset="-122"/>
              <a:ea typeface="思源黑体 CN Bold" panose="020B0800000000000000" charset="-122"/>
            </a:endParaRPr>
          </a:p>
          <a:p>
            <a:endParaRPr lang="zh-CN" altLang="en-US" sz="2000" dirty="0">
              <a:solidFill>
                <a:schemeClr val="accent5">
                  <a:lumMod val="75000"/>
                </a:schemeClr>
              </a:solidFill>
              <a:latin typeface="思源黑体 CN Bold" panose="020B0800000000000000" charset="-122"/>
              <a:ea typeface="思源黑体 CN Bold" panose="020B0800000000000000" charset="-122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3309399" y="2415342"/>
            <a:ext cx="42351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800" b="1" dirty="0">
                <a:solidFill>
                  <a:srgbClr val="C00000"/>
                </a:solidFill>
                <a:latin typeface="Times New Roman" panose="02020603050405020304"/>
                <a:ea typeface="宋体" panose="02010600030101010101" pitchFamily="2" charset="-122"/>
              </a:rPr>
              <a:t>B</a:t>
            </a:r>
            <a:endParaRPr lang="zh-CN" altLang="en-US" sz="2800" dirty="0"/>
          </a:p>
        </p:txBody>
      </p:sp>
      <p:sp>
        <p:nvSpPr>
          <p:cNvPr id="5" name="矩形 4"/>
          <p:cNvSpPr/>
          <p:nvPr/>
        </p:nvSpPr>
        <p:spPr>
          <a:xfrm>
            <a:off x="1437192" y="1683607"/>
            <a:ext cx="1152128" cy="656846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marL="538480" indent="-538480">
              <a:lnSpc>
                <a:spcPct val="150000"/>
              </a:lnSpc>
              <a:spcAft>
                <a:spcPts val="0"/>
              </a:spcAft>
            </a:pPr>
            <a:r>
              <a:rPr lang="en-US" altLang="zh-CN" sz="2800" b="1" kern="100" dirty="0">
                <a:latin typeface="Times New Roman" panose="02020603050405020304"/>
                <a:cs typeface="Courier New" panose="02070309020205020404"/>
              </a:rPr>
              <a:t>2</a:t>
            </a:r>
            <a:r>
              <a:rPr lang="zh-CN" altLang="zh-CN" sz="2800" b="1" kern="100" dirty="0">
                <a:latin typeface="Times New Roman" panose="02020603050405020304"/>
                <a:cs typeface="Times New Roman" panose="02020603050405020304"/>
              </a:rPr>
              <a:t>．</a:t>
            </a:r>
            <a:endParaRPr lang="zh-CN" altLang="zh-CN" sz="1100" kern="100" dirty="0">
              <a:effectLst/>
              <a:latin typeface="宋体" panose="02010600030101010101" pitchFamily="2" charset="-122"/>
              <a:cs typeface="Courier New" panose="02070309020205020404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1847528" y="1718648"/>
            <a:ext cx="9289032" cy="3970318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en-US" altLang="zh-CN" sz="2800" b="1" kern="100" dirty="0">
                <a:solidFill>
                  <a:srgbClr val="C00000"/>
                </a:solidFill>
                <a:latin typeface="Times New Roman" panose="02020603050405020304"/>
                <a:cs typeface="Times New Roman" panose="02020603050405020304"/>
              </a:rPr>
              <a:t>【2023·</a:t>
            </a:r>
            <a:r>
              <a:rPr lang="zh-CN" altLang="en-US" sz="2800" b="1" kern="100" dirty="0">
                <a:solidFill>
                  <a:srgbClr val="C00000"/>
                </a:solidFill>
                <a:latin typeface="Times New Roman" panose="02020603050405020304"/>
                <a:cs typeface="Times New Roman" panose="02020603050405020304"/>
              </a:rPr>
              <a:t>广州</a:t>
            </a:r>
            <a:r>
              <a:rPr lang="en-US" altLang="zh-CN" sz="2800" b="1" kern="100" dirty="0">
                <a:solidFill>
                  <a:srgbClr val="C00000"/>
                </a:solidFill>
                <a:latin typeface="Times New Roman" panose="02020603050405020304"/>
                <a:cs typeface="Times New Roman" panose="02020603050405020304"/>
              </a:rPr>
              <a:t>】</a:t>
            </a:r>
            <a:r>
              <a:rPr lang="zh-CN" altLang="en-US" sz="2800" b="1" kern="100" dirty="0">
                <a:latin typeface="Times New Roman" panose="02020603050405020304"/>
                <a:cs typeface="Times New Roman" panose="02020603050405020304"/>
              </a:rPr>
              <a:t>如图，</a:t>
            </a:r>
            <a:r>
              <a:rPr lang="en-US" altLang="zh-CN" sz="2800" b="1" i="1" kern="100" dirty="0">
                <a:latin typeface="Times New Roman" panose="02020603050405020304"/>
                <a:cs typeface="Times New Roman" panose="02020603050405020304"/>
              </a:rPr>
              <a:t>AB</a:t>
            </a:r>
            <a:r>
              <a:rPr lang="zh-CN" altLang="en-US" sz="2800" b="1" kern="100" dirty="0">
                <a:latin typeface="Times New Roman" panose="02020603050405020304"/>
                <a:cs typeface="Times New Roman" panose="02020603050405020304"/>
              </a:rPr>
              <a:t>是⊙</a:t>
            </a:r>
            <a:r>
              <a:rPr lang="en-US" altLang="zh-CN" sz="2800" b="1" i="1" kern="100" dirty="0">
                <a:latin typeface="Times New Roman" panose="02020603050405020304"/>
                <a:cs typeface="Times New Roman" panose="02020603050405020304"/>
              </a:rPr>
              <a:t>O</a:t>
            </a:r>
            <a:r>
              <a:rPr lang="zh-CN" altLang="en-US" sz="2800" b="1" kern="100" dirty="0">
                <a:latin typeface="Times New Roman" panose="02020603050405020304"/>
                <a:cs typeface="Times New Roman" panose="02020603050405020304"/>
              </a:rPr>
              <a:t>的直径，∠</a:t>
            </a:r>
            <a:r>
              <a:rPr lang="en-US" altLang="zh-CN" sz="2800" b="1" i="1" kern="100" dirty="0">
                <a:latin typeface="Times New Roman" panose="02020603050405020304"/>
                <a:cs typeface="Times New Roman" panose="02020603050405020304"/>
              </a:rPr>
              <a:t>BAC</a:t>
            </a:r>
            <a:r>
              <a:rPr lang="zh-CN" altLang="en-US" sz="2800" b="1" kern="100" dirty="0">
                <a:latin typeface="Times New Roman" panose="02020603050405020304"/>
                <a:cs typeface="Times New Roman" panose="02020603050405020304"/>
              </a:rPr>
              <a:t>＝</a:t>
            </a:r>
            <a:r>
              <a:rPr lang="en-US" altLang="zh-CN" sz="2800" b="1" kern="100" dirty="0">
                <a:latin typeface="Times New Roman" panose="02020603050405020304"/>
                <a:cs typeface="Times New Roman" panose="02020603050405020304"/>
              </a:rPr>
              <a:t>50°</a:t>
            </a:r>
            <a:r>
              <a:rPr lang="zh-CN" altLang="en-US" sz="2800" b="1" kern="100" dirty="0">
                <a:latin typeface="Times New Roman" panose="02020603050405020304"/>
                <a:cs typeface="Times New Roman" panose="02020603050405020304"/>
              </a:rPr>
              <a:t>，则∠</a:t>
            </a:r>
            <a:r>
              <a:rPr lang="en-US" altLang="zh-CN" sz="2800" b="1" i="1" kern="100" dirty="0">
                <a:latin typeface="Times New Roman" panose="02020603050405020304"/>
                <a:cs typeface="Times New Roman" panose="02020603050405020304"/>
              </a:rPr>
              <a:t>D</a:t>
            </a:r>
            <a:r>
              <a:rPr lang="zh-CN" altLang="en-US" sz="2800" b="1" kern="100" dirty="0">
                <a:latin typeface="Times New Roman" panose="02020603050405020304"/>
                <a:cs typeface="Times New Roman" panose="02020603050405020304"/>
              </a:rPr>
              <a:t>＝</a:t>
            </a:r>
            <a:r>
              <a:rPr lang="en-US" altLang="zh-CN" sz="2800" b="1" kern="100" dirty="0">
                <a:latin typeface="Times New Roman" panose="02020603050405020304"/>
                <a:cs typeface="Times New Roman" panose="02020603050405020304"/>
              </a:rPr>
              <a:t>(</a:t>
            </a:r>
            <a:r>
              <a:rPr lang="zh-CN" altLang="en-US" sz="2800" b="1" kern="100" dirty="0">
                <a:latin typeface="Times New Roman" panose="02020603050405020304"/>
                <a:cs typeface="Times New Roman" panose="02020603050405020304"/>
              </a:rPr>
              <a:t>　　</a:t>
            </a:r>
            <a:r>
              <a:rPr lang="en-US" altLang="zh-CN" sz="2800" b="1" kern="100" dirty="0">
                <a:latin typeface="Times New Roman" panose="02020603050405020304"/>
                <a:cs typeface="Times New Roman" panose="02020603050405020304"/>
              </a:rPr>
              <a:t>)</a:t>
            </a:r>
            <a:endParaRPr lang="en-US" altLang="zh-CN" sz="2800" b="1" kern="100" dirty="0">
              <a:latin typeface="Times New Roman" panose="02020603050405020304"/>
              <a:cs typeface="Times New Roman" panose="02020603050405020304"/>
            </a:endParaRPr>
          </a:p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en-US" altLang="zh-CN" sz="2800" b="1" kern="100" dirty="0">
                <a:latin typeface="Times New Roman" panose="02020603050405020304"/>
                <a:cs typeface="Times New Roman" panose="02020603050405020304"/>
              </a:rPr>
              <a:t>A</a:t>
            </a:r>
            <a:r>
              <a:rPr lang="zh-CN" altLang="en-US" sz="2800" b="1" kern="100" dirty="0">
                <a:latin typeface="Times New Roman" panose="02020603050405020304"/>
                <a:cs typeface="Times New Roman" panose="02020603050405020304"/>
              </a:rPr>
              <a:t>．</a:t>
            </a:r>
            <a:r>
              <a:rPr lang="en-US" altLang="zh-CN" sz="2800" b="1" kern="100" dirty="0">
                <a:latin typeface="Times New Roman" panose="02020603050405020304"/>
                <a:cs typeface="Times New Roman" panose="02020603050405020304"/>
              </a:rPr>
              <a:t>20°</a:t>
            </a:r>
            <a:r>
              <a:rPr lang="zh-CN" altLang="en-US" sz="2800" b="1" kern="100" dirty="0">
                <a:latin typeface="Times New Roman" panose="02020603050405020304"/>
                <a:cs typeface="Times New Roman" panose="02020603050405020304"/>
              </a:rPr>
              <a:t>　　</a:t>
            </a:r>
            <a:endParaRPr lang="en-US" altLang="zh-CN" sz="2800" b="1" kern="100" dirty="0">
              <a:latin typeface="Times New Roman" panose="02020603050405020304"/>
              <a:cs typeface="Times New Roman" panose="02020603050405020304"/>
            </a:endParaRPr>
          </a:p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en-US" altLang="zh-CN" sz="2800" b="1" kern="100" dirty="0">
                <a:latin typeface="Times New Roman" panose="02020603050405020304"/>
                <a:cs typeface="Times New Roman" panose="02020603050405020304"/>
              </a:rPr>
              <a:t>B</a:t>
            </a:r>
            <a:r>
              <a:rPr lang="zh-CN" altLang="en-US" sz="2800" b="1" kern="100" dirty="0">
                <a:latin typeface="Times New Roman" panose="02020603050405020304"/>
                <a:cs typeface="Times New Roman" panose="02020603050405020304"/>
              </a:rPr>
              <a:t>．</a:t>
            </a:r>
            <a:r>
              <a:rPr lang="en-US" altLang="zh-CN" sz="2800" b="1" kern="100" dirty="0">
                <a:latin typeface="Times New Roman" panose="02020603050405020304"/>
                <a:cs typeface="Times New Roman" panose="02020603050405020304"/>
              </a:rPr>
              <a:t>40°</a:t>
            </a:r>
            <a:r>
              <a:rPr lang="zh-CN" altLang="en-US" sz="2800" b="1" kern="100" dirty="0">
                <a:latin typeface="Times New Roman" panose="02020603050405020304"/>
                <a:cs typeface="Times New Roman" panose="02020603050405020304"/>
              </a:rPr>
              <a:t>　　</a:t>
            </a:r>
            <a:endParaRPr lang="en-US" altLang="zh-CN" sz="2800" b="1" kern="100" dirty="0">
              <a:latin typeface="Times New Roman" panose="02020603050405020304"/>
              <a:cs typeface="Times New Roman" panose="02020603050405020304"/>
            </a:endParaRPr>
          </a:p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en-US" altLang="zh-CN" sz="2800" b="1" kern="100" dirty="0">
                <a:latin typeface="Times New Roman" panose="02020603050405020304"/>
                <a:cs typeface="Times New Roman" panose="02020603050405020304"/>
              </a:rPr>
              <a:t>C</a:t>
            </a:r>
            <a:r>
              <a:rPr lang="zh-CN" altLang="en-US" sz="2800" b="1" kern="100" dirty="0">
                <a:latin typeface="Times New Roman" panose="02020603050405020304"/>
                <a:cs typeface="Times New Roman" panose="02020603050405020304"/>
              </a:rPr>
              <a:t>．</a:t>
            </a:r>
            <a:r>
              <a:rPr lang="en-US" altLang="zh-CN" sz="2800" b="1" kern="100" dirty="0">
                <a:latin typeface="Times New Roman" panose="02020603050405020304"/>
                <a:cs typeface="Times New Roman" panose="02020603050405020304"/>
              </a:rPr>
              <a:t>50°</a:t>
            </a:r>
            <a:r>
              <a:rPr lang="zh-CN" altLang="en-US" sz="2800" b="1" kern="100" dirty="0">
                <a:latin typeface="Times New Roman" panose="02020603050405020304"/>
                <a:cs typeface="Times New Roman" panose="02020603050405020304"/>
              </a:rPr>
              <a:t>　　</a:t>
            </a:r>
            <a:endParaRPr lang="en-US" altLang="zh-CN" sz="2800" b="1" kern="100" dirty="0">
              <a:latin typeface="Times New Roman" panose="02020603050405020304"/>
              <a:cs typeface="Times New Roman" panose="02020603050405020304"/>
            </a:endParaRPr>
          </a:p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en-US" altLang="zh-CN" sz="2800" b="1" kern="100" dirty="0">
                <a:latin typeface="Times New Roman" panose="02020603050405020304"/>
                <a:cs typeface="Times New Roman" panose="02020603050405020304"/>
              </a:rPr>
              <a:t>D</a:t>
            </a:r>
            <a:r>
              <a:rPr lang="zh-CN" altLang="en-US" sz="2800" b="1" kern="100" dirty="0">
                <a:latin typeface="Times New Roman" panose="02020603050405020304"/>
                <a:cs typeface="Times New Roman" panose="02020603050405020304"/>
              </a:rPr>
              <a:t>．</a:t>
            </a:r>
            <a:r>
              <a:rPr lang="en-US" altLang="zh-CN" sz="2800" b="1" kern="100" dirty="0">
                <a:latin typeface="Times New Roman" panose="02020603050405020304"/>
                <a:cs typeface="Times New Roman" panose="02020603050405020304"/>
              </a:rPr>
              <a:t>80°</a:t>
            </a:r>
            <a:endParaRPr lang="en-US" altLang="zh-CN" sz="2800" b="1" kern="100" dirty="0">
              <a:latin typeface="Times New Roman" panose="02020603050405020304"/>
              <a:cs typeface="Times New Roman" panose="02020603050405020304"/>
            </a:endParaRP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51984" y="2512792"/>
            <a:ext cx="2998914" cy="27164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圆角矩形 5"/>
          <p:cNvSpPr/>
          <p:nvPr>
            <p:custDataLst>
              <p:tags r:id="rId1"/>
            </p:custDataLst>
          </p:nvPr>
        </p:nvSpPr>
        <p:spPr>
          <a:xfrm>
            <a:off x="2731563" y="913165"/>
            <a:ext cx="3576531" cy="397510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文本框 8"/>
          <p:cNvSpPr txBox="1"/>
          <p:nvPr>
            <p:custDataLst>
              <p:tags r:id="rId2"/>
            </p:custDataLst>
          </p:nvPr>
        </p:nvSpPr>
        <p:spPr>
          <a:xfrm>
            <a:off x="2783632" y="908720"/>
            <a:ext cx="3528392" cy="36258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endParaRPr lang="zh-CN" altLang="en-US" sz="2000" dirty="0">
              <a:solidFill>
                <a:schemeClr val="accent5">
                  <a:lumMod val="75000"/>
                </a:schemeClr>
              </a:solidFill>
              <a:latin typeface="思源黑体 CN Bold" panose="020B0800000000000000" charset="-122"/>
              <a:ea typeface="思源黑体 CN Bold" panose="020B0800000000000000" charset="-122"/>
            </a:endParaRPr>
          </a:p>
          <a:p>
            <a:endParaRPr lang="zh-CN" altLang="en-US" sz="2000" dirty="0">
              <a:solidFill>
                <a:schemeClr val="accent5">
                  <a:lumMod val="75000"/>
                </a:schemeClr>
              </a:solidFill>
              <a:latin typeface="思源黑体 CN Bold" panose="020B0800000000000000" charset="-122"/>
              <a:ea typeface="思源黑体 CN Bold" panose="020B0800000000000000" charset="-122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1613130" y="1773050"/>
            <a:ext cx="1080120" cy="656846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marL="447675" indent="-447675">
              <a:lnSpc>
                <a:spcPct val="150000"/>
              </a:lnSpc>
              <a:spcAft>
                <a:spcPts val="0"/>
              </a:spcAft>
              <a:tabLst>
                <a:tab pos="1094105" algn="l"/>
                <a:tab pos="2188210" algn="l"/>
                <a:tab pos="3282315" algn="l"/>
                <a:tab pos="4376420" algn="l"/>
              </a:tabLst>
            </a:pPr>
            <a:r>
              <a:rPr lang="en-US" altLang="zh-CN" sz="2800" b="1" kern="100" dirty="0">
                <a:latin typeface="Times New Roman" panose="02020603050405020304"/>
                <a:cs typeface="Courier New" panose="02070309020205020404"/>
              </a:rPr>
              <a:t>3</a:t>
            </a:r>
            <a:r>
              <a:rPr lang="zh-CN" altLang="en-US" sz="2800" b="1" kern="100" dirty="0">
                <a:latin typeface="Times New Roman" panose="02020603050405020304"/>
                <a:cs typeface="Courier New" panose="02070309020205020404"/>
              </a:rPr>
              <a:t>．</a:t>
            </a:r>
            <a:endParaRPr lang="zh-CN" altLang="zh-CN" sz="1100" kern="100" dirty="0">
              <a:effectLst/>
              <a:latin typeface="宋体" panose="02010600030101010101" pitchFamily="2" charset="-122"/>
              <a:cs typeface="Courier New" panose="02070309020205020404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1973169" y="1772816"/>
            <a:ext cx="9235399" cy="2031325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en-US" altLang="zh-CN" sz="2800" b="1" kern="100" dirty="0">
                <a:solidFill>
                  <a:srgbClr val="C00000"/>
                </a:solidFill>
                <a:latin typeface="Times New Roman" panose="02020603050405020304"/>
                <a:cs typeface="Times New Roman" panose="02020603050405020304"/>
              </a:rPr>
              <a:t>【2023·</a:t>
            </a:r>
            <a:r>
              <a:rPr lang="zh-CN" altLang="en-US" sz="2800" b="1" kern="100" dirty="0">
                <a:solidFill>
                  <a:srgbClr val="C00000"/>
                </a:solidFill>
                <a:latin typeface="Times New Roman" panose="02020603050405020304"/>
                <a:cs typeface="Times New Roman" panose="02020603050405020304"/>
              </a:rPr>
              <a:t>杭州拱墅区期中</a:t>
            </a:r>
            <a:r>
              <a:rPr lang="en-US" altLang="zh-CN" sz="2800" b="1" kern="100" dirty="0">
                <a:solidFill>
                  <a:srgbClr val="C00000"/>
                </a:solidFill>
                <a:latin typeface="Times New Roman" panose="02020603050405020304"/>
                <a:cs typeface="Times New Roman" panose="02020603050405020304"/>
              </a:rPr>
              <a:t>】</a:t>
            </a:r>
            <a:r>
              <a:rPr lang="zh-CN" altLang="en-US" sz="2800" b="1" kern="100" dirty="0">
                <a:latin typeface="Times New Roman" panose="02020603050405020304"/>
                <a:cs typeface="Times New Roman" panose="02020603050405020304"/>
              </a:rPr>
              <a:t>如图，</a:t>
            </a:r>
            <a:r>
              <a:rPr lang="en-US" altLang="zh-CN" sz="2800" b="1" i="1" kern="100" dirty="0">
                <a:latin typeface="Times New Roman" panose="02020603050405020304"/>
                <a:cs typeface="Times New Roman" panose="02020603050405020304"/>
              </a:rPr>
              <a:t>BD</a:t>
            </a:r>
            <a:r>
              <a:rPr lang="zh-CN" altLang="en-US" sz="2800" b="1" kern="100" dirty="0">
                <a:latin typeface="Times New Roman" panose="02020603050405020304"/>
                <a:cs typeface="Times New Roman" panose="02020603050405020304"/>
              </a:rPr>
              <a:t>，</a:t>
            </a:r>
            <a:r>
              <a:rPr lang="en-US" altLang="zh-CN" sz="2800" b="1" i="1" kern="100" dirty="0">
                <a:latin typeface="Times New Roman" panose="02020603050405020304"/>
                <a:cs typeface="Times New Roman" panose="02020603050405020304"/>
              </a:rPr>
              <a:t>CE</a:t>
            </a:r>
            <a:r>
              <a:rPr lang="zh-CN" altLang="en-US" sz="2800" b="1" kern="100" dirty="0">
                <a:latin typeface="Times New Roman" panose="02020603050405020304"/>
                <a:cs typeface="Times New Roman" panose="02020603050405020304"/>
              </a:rPr>
              <a:t>是⊙</a:t>
            </a:r>
            <a:r>
              <a:rPr lang="en-US" altLang="zh-CN" sz="2800" b="1" i="1" kern="100" dirty="0">
                <a:latin typeface="Times New Roman" panose="02020603050405020304"/>
                <a:cs typeface="Times New Roman" panose="02020603050405020304"/>
              </a:rPr>
              <a:t>O</a:t>
            </a:r>
            <a:r>
              <a:rPr lang="zh-CN" altLang="en-US" sz="2800" b="1" kern="100" dirty="0">
                <a:latin typeface="Times New Roman" panose="02020603050405020304"/>
                <a:cs typeface="Times New Roman" panose="02020603050405020304"/>
              </a:rPr>
              <a:t>的直径，弦</a:t>
            </a:r>
            <a:r>
              <a:rPr lang="en-US" altLang="zh-CN" sz="2800" b="1" i="1" kern="100" dirty="0">
                <a:latin typeface="Times New Roman" panose="02020603050405020304"/>
                <a:cs typeface="Times New Roman" panose="02020603050405020304"/>
              </a:rPr>
              <a:t>AE</a:t>
            </a:r>
            <a:r>
              <a:rPr lang="en-US" altLang="zh-CN" sz="2800" b="1" kern="100" dirty="0">
                <a:latin typeface="Times New Roman" panose="02020603050405020304"/>
                <a:cs typeface="Times New Roman" panose="02020603050405020304"/>
              </a:rPr>
              <a:t>∥</a:t>
            </a:r>
            <a:r>
              <a:rPr lang="en-US" altLang="zh-CN" sz="2800" b="1" i="1" kern="100" dirty="0">
                <a:latin typeface="Times New Roman" panose="02020603050405020304"/>
                <a:cs typeface="Times New Roman" panose="02020603050405020304"/>
              </a:rPr>
              <a:t>BD</a:t>
            </a:r>
            <a:r>
              <a:rPr lang="zh-CN" altLang="en-US" sz="2800" b="1" kern="100" dirty="0">
                <a:latin typeface="Times New Roman" panose="02020603050405020304"/>
                <a:cs typeface="Times New Roman" panose="02020603050405020304"/>
              </a:rPr>
              <a:t>，</a:t>
            </a:r>
            <a:r>
              <a:rPr lang="en-US" altLang="zh-CN" sz="2800" b="1" i="1" kern="100" dirty="0">
                <a:latin typeface="Times New Roman" panose="02020603050405020304"/>
                <a:cs typeface="Times New Roman" panose="02020603050405020304"/>
              </a:rPr>
              <a:t>AD</a:t>
            </a:r>
            <a:r>
              <a:rPr lang="zh-CN" altLang="en-US" sz="2800" b="1" kern="100" dirty="0">
                <a:latin typeface="Times New Roman" panose="02020603050405020304"/>
                <a:cs typeface="Times New Roman" panose="02020603050405020304"/>
              </a:rPr>
              <a:t>交</a:t>
            </a:r>
            <a:r>
              <a:rPr lang="en-US" altLang="zh-CN" sz="2800" b="1" i="1" kern="100" dirty="0">
                <a:latin typeface="Times New Roman" panose="02020603050405020304"/>
                <a:cs typeface="Times New Roman" panose="02020603050405020304"/>
              </a:rPr>
              <a:t>CE</a:t>
            </a:r>
            <a:r>
              <a:rPr lang="zh-CN" altLang="en-US" sz="2800" b="1" kern="100" dirty="0">
                <a:latin typeface="Times New Roman" panose="02020603050405020304"/>
                <a:cs typeface="Times New Roman" panose="02020603050405020304"/>
              </a:rPr>
              <a:t>于点</a:t>
            </a:r>
            <a:r>
              <a:rPr lang="en-US" altLang="zh-CN" sz="2800" b="1" i="1" kern="100" dirty="0">
                <a:latin typeface="Times New Roman" panose="02020603050405020304"/>
                <a:cs typeface="Times New Roman" panose="02020603050405020304"/>
              </a:rPr>
              <a:t>F</a:t>
            </a:r>
            <a:r>
              <a:rPr lang="zh-CN" altLang="en-US" sz="2800" b="1" kern="100" dirty="0">
                <a:latin typeface="Times New Roman" panose="02020603050405020304"/>
                <a:cs typeface="Times New Roman" panose="02020603050405020304"/>
              </a:rPr>
              <a:t>，∠</a:t>
            </a:r>
            <a:r>
              <a:rPr lang="en-US" altLang="zh-CN" sz="2800" b="1" i="1" kern="100" dirty="0">
                <a:latin typeface="Times New Roman" panose="02020603050405020304"/>
                <a:cs typeface="Times New Roman" panose="02020603050405020304"/>
              </a:rPr>
              <a:t>A</a:t>
            </a:r>
            <a:r>
              <a:rPr lang="zh-CN" altLang="en-US" sz="2800" b="1" kern="100" dirty="0">
                <a:latin typeface="Times New Roman" panose="02020603050405020304"/>
                <a:cs typeface="Times New Roman" panose="02020603050405020304"/>
              </a:rPr>
              <a:t>＝</a:t>
            </a:r>
            <a:r>
              <a:rPr lang="en-US" altLang="zh-CN" sz="2800" b="1" kern="100" dirty="0">
                <a:latin typeface="Times New Roman" panose="02020603050405020304"/>
                <a:cs typeface="Times New Roman" panose="02020603050405020304"/>
              </a:rPr>
              <a:t>25°</a:t>
            </a:r>
            <a:r>
              <a:rPr lang="zh-CN" altLang="en-US" sz="2800" b="1" kern="100" dirty="0">
                <a:latin typeface="Times New Roman" panose="02020603050405020304"/>
                <a:cs typeface="Times New Roman" panose="02020603050405020304"/>
              </a:rPr>
              <a:t>，则∠</a:t>
            </a:r>
            <a:r>
              <a:rPr lang="en-US" altLang="zh-CN" sz="2800" b="1" i="1" kern="100" dirty="0">
                <a:latin typeface="Times New Roman" panose="02020603050405020304"/>
                <a:cs typeface="Times New Roman" panose="02020603050405020304"/>
              </a:rPr>
              <a:t>AFC</a:t>
            </a:r>
            <a:r>
              <a:rPr lang="zh-CN" altLang="en-US" sz="2800" b="1" kern="100" dirty="0">
                <a:latin typeface="Times New Roman" panose="02020603050405020304"/>
                <a:cs typeface="Times New Roman" panose="02020603050405020304"/>
              </a:rPr>
              <a:t>＝</a:t>
            </a:r>
            <a:r>
              <a:rPr lang="en-US" altLang="zh-CN" sz="2800" b="1" kern="100" dirty="0">
                <a:latin typeface="Times New Roman" panose="02020603050405020304"/>
                <a:cs typeface="Times New Roman" panose="02020603050405020304"/>
              </a:rPr>
              <a:t>________</a:t>
            </a:r>
            <a:r>
              <a:rPr lang="zh-CN" altLang="en-US" sz="2800" b="1" kern="100" dirty="0">
                <a:latin typeface="Times New Roman" panose="02020603050405020304"/>
                <a:cs typeface="Times New Roman" panose="02020603050405020304"/>
              </a:rPr>
              <a:t>．</a:t>
            </a:r>
            <a:endParaRPr lang="zh-CN" altLang="zh-CN" sz="1100" kern="100" dirty="0">
              <a:latin typeface="宋体" panose="02010600030101010101" pitchFamily="2" charset="-122"/>
              <a:cs typeface="Courier New" panose="02070309020205020404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2292338" y="3121804"/>
            <a:ext cx="90441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800" b="1" dirty="0">
                <a:solidFill>
                  <a:srgbClr val="C00000"/>
                </a:solidFill>
                <a:latin typeface="Times New Roman" panose="02020603050405020304"/>
                <a:ea typeface="宋体" panose="02010600030101010101" pitchFamily="2" charset="-122"/>
              </a:rPr>
              <a:t>75°</a:t>
            </a:r>
            <a:endParaRPr lang="zh-CN" altLang="en-US" sz="2800" dirty="0"/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8142" y="3472791"/>
            <a:ext cx="2747764" cy="20427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对角圆角矩形 36"/>
          <p:cNvSpPr/>
          <p:nvPr/>
        </p:nvSpPr>
        <p:spPr>
          <a:xfrm>
            <a:off x="814918" y="1665817"/>
            <a:ext cx="10562167" cy="3937000"/>
          </a:xfrm>
          <a:prstGeom prst="round2DiagRect">
            <a:avLst/>
          </a:prstGeom>
          <a:noFill/>
          <a:ln w="22225">
            <a:solidFill>
              <a:srgbClr val="7030A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anchor="ctr"/>
          <a:lstStyle/>
          <a:p>
            <a:pPr algn="ctr" eaLnBrk="0" hangingPunct="0">
              <a:defRPr/>
            </a:pPr>
            <a:endParaRPr kumimoji="1" lang="zh-CN" altLang="en-US"/>
          </a:p>
        </p:txBody>
      </p:sp>
      <p:sp>
        <p:nvSpPr>
          <p:cNvPr id="39" name="矩形 38"/>
          <p:cNvSpPr/>
          <p:nvPr/>
        </p:nvSpPr>
        <p:spPr>
          <a:xfrm>
            <a:off x="3695535" y="781051"/>
            <a:ext cx="4800732" cy="57361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anchor="ctr"/>
          <a:lstStyle/>
          <a:p>
            <a:pPr algn="ctr" eaLnBrk="0" hangingPunct="0">
              <a:defRPr/>
            </a:pPr>
            <a:r>
              <a:rPr lang="zh-CN" altLang="en-US" sz="2800" b="1" spc="400" dirty="0">
                <a:solidFill>
                  <a:srgbClr val="7030A0"/>
                </a:solidFill>
                <a:latin typeface="黑体" panose="02010609060101010101" charset="-122"/>
                <a:ea typeface="黑体" panose="02010609060101010101" charset="-122"/>
              </a:rPr>
              <a:t>圆周角定理的推论</a:t>
            </a:r>
            <a:r>
              <a:rPr lang="en-US" altLang="zh-CN" sz="2800" b="1" spc="400" dirty="0">
                <a:solidFill>
                  <a:srgbClr val="7030A0"/>
                </a:solidFill>
                <a:latin typeface="黑体" panose="02010609060101010101" charset="-122"/>
                <a:ea typeface="黑体" panose="02010609060101010101" charset="-122"/>
              </a:rPr>
              <a:t>2</a:t>
            </a:r>
            <a:endParaRPr lang="en-US" altLang="zh-CN" sz="2800" b="1" spc="400" dirty="0">
              <a:solidFill>
                <a:srgbClr val="7030A0"/>
              </a:solidFill>
              <a:latin typeface="黑体" panose="02010609060101010101" charset="-122"/>
              <a:ea typeface="黑体" panose="02010609060101010101" charset="-122"/>
            </a:endParaRPr>
          </a:p>
        </p:txBody>
      </p:sp>
      <p:cxnSp>
        <p:nvCxnSpPr>
          <p:cNvPr id="40" name="直线连接符 4"/>
          <p:cNvCxnSpPr/>
          <p:nvPr/>
        </p:nvCxnSpPr>
        <p:spPr>
          <a:xfrm>
            <a:off x="8208136" y="1126067"/>
            <a:ext cx="1056216" cy="0"/>
          </a:xfrm>
          <a:prstGeom prst="line">
            <a:avLst/>
          </a:prstGeom>
          <a:ln w="1270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直线连接符 24"/>
          <p:cNvCxnSpPr/>
          <p:nvPr/>
        </p:nvCxnSpPr>
        <p:spPr>
          <a:xfrm>
            <a:off x="2831637" y="1126067"/>
            <a:ext cx="1056216" cy="0"/>
          </a:xfrm>
          <a:prstGeom prst="line">
            <a:avLst/>
          </a:prstGeom>
          <a:ln w="1270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6" name="组合 5"/>
          <p:cNvGrpSpPr/>
          <p:nvPr/>
        </p:nvGrpSpPr>
        <p:grpSpPr>
          <a:xfrm>
            <a:off x="1598284" y="2868743"/>
            <a:ext cx="8206129" cy="1656081"/>
            <a:chOff x="-105737" y="1276350"/>
            <a:chExt cx="8206129" cy="1015447"/>
          </a:xfrm>
        </p:grpSpPr>
        <p:sp>
          <p:nvSpPr>
            <p:cNvPr id="7" name="燕尾形 6"/>
            <p:cNvSpPr/>
            <p:nvPr/>
          </p:nvSpPr>
          <p:spPr>
            <a:xfrm>
              <a:off x="683568" y="1276350"/>
              <a:ext cx="7416824" cy="1007368"/>
            </a:xfrm>
            <a:prstGeom prst="chevron">
              <a:avLst/>
            </a:prstGeom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8" name="燕尾形 7"/>
            <p:cNvSpPr/>
            <p:nvPr/>
          </p:nvSpPr>
          <p:spPr>
            <a:xfrm>
              <a:off x="-105737" y="1284527"/>
              <a:ext cx="2806700" cy="1007270"/>
            </a:xfrm>
            <a:prstGeom prst="chevron">
              <a:avLst/>
            </a:prstGeom>
            <a:ln>
              <a:solidFill>
                <a:schemeClr val="accent3"/>
              </a:solidFill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CN" altLang="en-US" sz="3200" b="1" dirty="0">
                  <a:solidFill>
                    <a:schemeClr val="tx1"/>
                  </a:solidFill>
                </a:rPr>
                <a:t>一个推论</a:t>
              </a:r>
              <a:endParaRPr lang="zh-CN" altLang="en-US" sz="3200" b="1" dirty="0">
                <a:solidFill>
                  <a:schemeClr val="tx1"/>
                </a:solidFill>
              </a:endParaRPr>
            </a:p>
          </p:txBody>
        </p:sp>
      </p:grpSp>
      <p:sp>
        <p:nvSpPr>
          <p:cNvPr id="9" name="矩形 8"/>
          <p:cNvSpPr/>
          <p:nvPr/>
        </p:nvSpPr>
        <p:spPr>
          <a:xfrm>
            <a:off x="4439816" y="2852936"/>
            <a:ext cx="4896544" cy="17125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lnSpc>
                <a:spcPct val="130000"/>
              </a:lnSpc>
              <a:spcAft>
                <a:spcPct val="0"/>
              </a:spcAft>
            </a:pPr>
            <a:r>
              <a:rPr kumimoji="1" lang="zh-CN" altLang="en-US" sz="2800" b="1" kern="0" dirty="0">
                <a:solidFill>
                  <a:schemeClr val="tx1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在同圆或等圆中，同弧或等弧所对的圆周角相等；相等的圆周角所对的弧也相等</a:t>
            </a:r>
            <a:r>
              <a:rPr kumimoji="1" lang="en-US" altLang="zh-CN" sz="2800" b="1" kern="0" dirty="0">
                <a:solidFill>
                  <a:schemeClr val="tx1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.</a:t>
            </a:r>
            <a:endParaRPr kumimoji="1" lang="en-US" altLang="zh-CN" sz="2800" b="1" kern="0" dirty="0">
              <a:solidFill>
                <a:schemeClr val="tx1"/>
              </a:solidFill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本框 28"/>
          <p:cNvSpPr txBox="1"/>
          <p:nvPr/>
        </p:nvSpPr>
        <p:spPr>
          <a:xfrm>
            <a:off x="1494740" y="2267405"/>
            <a:ext cx="9793088" cy="11331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lnSpc>
                <a:spcPct val="130000"/>
              </a:lnSpc>
              <a:buClr>
                <a:srgbClr val="00B0F0"/>
              </a:buClr>
              <a:buFont typeface="Wingdings" panose="05000000000000000000" pitchFamily="2" charset="2"/>
              <a:buChar char="u"/>
              <a:defRPr/>
            </a:pPr>
            <a:r>
              <a:rPr lang="zh-CN" altLang="en-US" sz="2800" b="1" dirty="0">
                <a:solidFill>
                  <a:prstClr val="black"/>
                </a:solidFill>
                <a:latin typeface="宋体" panose="02010600030101010101" pitchFamily="2" charset="-122"/>
                <a:cs typeface="Times New Roman" panose="02020603050405020304" pitchFamily="18" charset="0"/>
              </a:rPr>
              <a:t>掌握圆周角定理的推论“在同圆或等圆中，同弧或等弧所对的圆周角相等，相等的圆周角所对的弧也相等”</a:t>
            </a:r>
            <a:r>
              <a:rPr lang="en-US" altLang="zh-CN" sz="2800" b="1" dirty="0">
                <a:solidFill>
                  <a:prstClr val="black"/>
                </a:solidFill>
                <a:latin typeface="宋体" panose="02010600030101010101" pitchFamily="2" charset="-122"/>
                <a:cs typeface="Times New Roman" panose="02020603050405020304" pitchFamily="18" charset="0"/>
              </a:rPr>
              <a:t>.</a:t>
            </a:r>
            <a:endParaRPr lang="en-US" altLang="zh-CN" sz="2800" b="1" dirty="0">
              <a:solidFill>
                <a:prstClr val="black"/>
              </a:solidFill>
              <a:latin typeface="宋体" panose="02010600030101010101" pitchFamily="2" charset="-122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20"/>
          <p:cNvSpPr txBox="1">
            <a:spLocks noChangeArrowheads="1"/>
          </p:cNvSpPr>
          <p:nvPr/>
        </p:nvSpPr>
        <p:spPr bwMode="auto">
          <a:xfrm>
            <a:off x="1341488" y="567158"/>
            <a:ext cx="3302103" cy="13659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72567" tIns="36283" rIns="72567" bIns="36283">
            <a:spAutoFit/>
          </a:bodyPr>
          <a:lstStyle/>
          <a:p>
            <a:pPr>
              <a:lnSpc>
                <a:spcPct val="150000"/>
              </a:lnSpc>
              <a:spcBef>
                <a:spcPct val="50000"/>
              </a:spcBef>
            </a:pPr>
            <a:r>
              <a:rPr lang="zh-CN" altLang="en-US" sz="2800" b="1" dirty="0">
                <a:latin typeface="Times New Roman" panose="02020603050405020304"/>
                <a:ea typeface="宋体" panose="02010600030101010101" pitchFamily="2" charset="-122"/>
              </a:rPr>
              <a:t>复习回顾</a:t>
            </a:r>
            <a:endParaRPr lang="en-US" altLang="zh-CN" sz="2800" b="1" dirty="0">
              <a:latin typeface="Times New Roman" panose="02020603050405020304"/>
              <a:ea typeface="宋体" panose="02010600030101010101" pitchFamily="2" charset="-122"/>
            </a:endParaRPr>
          </a:p>
          <a:p>
            <a:pPr>
              <a:spcBef>
                <a:spcPct val="50000"/>
              </a:spcBef>
            </a:pPr>
            <a:r>
              <a:rPr lang="en-US" altLang="zh-CN" sz="2800" b="1" dirty="0">
                <a:latin typeface="Times New Roman" panose="02020603050405020304"/>
                <a:ea typeface="宋体" panose="02010600030101010101" pitchFamily="2" charset="-122"/>
              </a:rPr>
              <a:t>1.</a:t>
            </a:r>
            <a:r>
              <a:rPr lang="zh-CN" altLang="en-US" sz="2800" b="1" dirty="0">
                <a:latin typeface="Times New Roman" panose="02020603050405020304"/>
                <a:ea typeface="宋体" panose="02010600030101010101" pitchFamily="2" charset="-122"/>
              </a:rPr>
              <a:t>圆周角定义</a:t>
            </a:r>
            <a:r>
              <a:rPr lang="en-US" altLang="zh-CN" sz="2800" b="1" dirty="0">
                <a:latin typeface="Times New Roman" panose="02020603050405020304"/>
                <a:ea typeface="宋体" panose="02010600030101010101" pitchFamily="2" charset="-122"/>
              </a:rPr>
              <a:t>: </a:t>
            </a:r>
            <a:endParaRPr lang="en-US" altLang="zh-CN" sz="2800" b="1" dirty="0">
              <a:latin typeface="Times New Roman" panose="02020603050405020304"/>
              <a:ea typeface="宋体" panose="02010600030101010101" pitchFamily="2" charset="-122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1579064" y="2060848"/>
            <a:ext cx="9485488" cy="7375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50000"/>
              </a:lnSpc>
              <a:spcBef>
                <a:spcPct val="50000"/>
              </a:spcBef>
            </a:pPr>
            <a:r>
              <a:rPr lang="zh-CN" altLang="en-US" sz="2800" b="1" dirty="0">
                <a:solidFill>
                  <a:srgbClr val="00B0F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顶点在圆上，两边都和圆相交的角叫做圆周角</a:t>
            </a:r>
            <a:r>
              <a:rPr lang="en-US" altLang="zh-CN" sz="2800" b="1" dirty="0">
                <a:solidFill>
                  <a:srgbClr val="00B0F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.</a:t>
            </a:r>
            <a:endParaRPr lang="en-US" altLang="zh-CN" sz="2800" b="1" dirty="0">
              <a:solidFill>
                <a:srgbClr val="00B0F0"/>
              </a:solidFill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4" name="Text Box 20"/>
          <p:cNvSpPr txBox="1">
            <a:spLocks noChangeArrowheads="1"/>
          </p:cNvSpPr>
          <p:nvPr/>
        </p:nvSpPr>
        <p:spPr bwMode="auto">
          <a:xfrm>
            <a:off x="1343472" y="2521092"/>
            <a:ext cx="3302103" cy="9350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72567" tIns="36283" rIns="72567" bIns="36283">
            <a:spAutoFit/>
          </a:bodyPr>
          <a:lstStyle/>
          <a:p>
            <a:pPr>
              <a:lnSpc>
                <a:spcPct val="200000"/>
              </a:lnSpc>
              <a:spcBef>
                <a:spcPct val="50000"/>
              </a:spcBef>
            </a:pPr>
            <a:r>
              <a:rPr lang="en-US" altLang="zh-CN" sz="2800" b="1" dirty="0">
                <a:latin typeface="Times New Roman" panose="02020603050405020304"/>
                <a:ea typeface="宋体" panose="02010600030101010101" pitchFamily="2" charset="-122"/>
              </a:rPr>
              <a:t>2.</a:t>
            </a:r>
            <a:r>
              <a:rPr lang="zh-CN" altLang="en-US" sz="2800" b="1" dirty="0">
                <a:latin typeface="Times New Roman" panose="02020603050405020304"/>
                <a:ea typeface="宋体" panose="02010600030101010101" pitchFamily="2" charset="-122"/>
              </a:rPr>
              <a:t>圆周角定理</a:t>
            </a:r>
            <a:r>
              <a:rPr lang="en-US" altLang="zh-CN" sz="2800" b="1" dirty="0">
                <a:latin typeface="Times New Roman" panose="02020603050405020304"/>
                <a:ea typeface="宋体" panose="02010600030101010101" pitchFamily="2" charset="-122"/>
              </a:rPr>
              <a:t>: </a:t>
            </a:r>
            <a:endParaRPr lang="en-US" altLang="zh-CN" sz="2800" b="1" dirty="0">
              <a:latin typeface="Times New Roman" panose="02020603050405020304"/>
              <a:ea typeface="宋体" panose="02010600030101010101" pitchFamily="2" charset="-122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1584477" y="3267554"/>
            <a:ext cx="9967154" cy="7375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50000"/>
              </a:lnSpc>
              <a:spcBef>
                <a:spcPct val="50000"/>
              </a:spcBef>
            </a:pPr>
            <a:r>
              <a:rPr lang="zh-CN" altLang="en-US" sz="2800" b="1" dirty="0">
                <a:solidFill>
                  <a:srgbClr val="00B0F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圆周角的度数等于它所对弧上的圆心角度数的一半</a:t>
            </a:r>
            <a:r>
              <a:rPr lang="en-US" altLang="zh-CN" sz="2800" b="1" dirty="0">
                <a:solidFill>
                  <a:srgbClr val="00B0F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.</a:t>
            </a:r>
            <a:endParaRPr lang="en-US" altLang="zh-CN" sz="2800" b="1" dirty="0">
              <a:solidFill>
                <a:srgbClr val="00B0F0"/>
              </a:solidFill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6" name="Text Box 20"/>
          <p:cNvSpPr txBox="1">
            <a:spLocks noChangeArrowheads="1"/>
          </p:cNvSpPr>
          <p:nvPr/>
        </p:nvSpPr>
        <p:spPr bwMode="auto">
          <a:xfrm>
            <a:off x="1343472" y="3712420"/>
            <a:ext cx="5438757" cy="9350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72567" tIns="36283" rIns="72567" bIns="36283">
            <a:spAutoFit/>
          </a:bodyPr>
          <a:lstStyle/>
          <a:p>
            <a:pPr>
              <a:lnSpc>
                <a:spcPct val="200000"/>
              </a:lnSpc>
              <a:spcBef>
                <a:spcPct val="50000"/>
              </a:spcBef>
            </a:pPr>
            <a:r>
              <a:rPr lang="en-US" altLang="zh-CN" sz="2800" b="1" dirty="0">
                <a:latin typeface="Times New Roman" panose="02020603050405020304"/>
                <a:ea typeface="宋体" panose="02010600030101010101" pitchFamily="2" charset="-122"/>
              </a:rPr>
              <a:t>3.</a:t>
            </a:r>
            <a:r>
              <a:rPr lang="zh-CN" altLang="en-US" sz="2800" b="1" dirty="0">
                <a:latin typeface="Times New Roman" panose="02020603050405020304"/>
                <a:ea typeface="宋体" panose="02010600030101010101" pitchFamily="2" charset="-122"/>
              </a:rPr>
              <a:t>圆周角定理的推论</a:t>
            </a:r>
            <a:r>
              <a:rPr lang="en-US" altLang="zh-CN" sz="2800" b="1" dirty="0">
                <a:latin typeface="Times New Roman" panose="02020603050405020304"/>
                <a:ea typeface="宋体" panose="02010600030101010101" pitchFamily="2" charset="-122"/>
              </a:rPr>
              <a:t>: </a:t>
            </a:r>
            <a:endParaRPr lang="en-US" altLang="zh-CN" sz="2800" b="1" dirty="0">
              <a:latin typeface="Times New Roman" panose="02020603050405020304"/>
              <a:ea typeface="宋体" panose="02010600030101010101" pitchFamily="2" charset="-122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1505511" y="4770545"/>
            <a:ext cx="9967154" cy="12126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30000"/>
              </a:lnSpc>
            </a:pPr>
            <a:r>
              <a:rPr lang="zh-CN" altLang="en-US" sz="2800" b="1" dirty="0">
                <a:solidFill>
                  <a:srgbClr val="00B0F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半圆（或直径）所对的圆周角是直角</a:t>
            </a:r>
            <a:r>
              <a:rPr lang="en-US" altLang="zh-CN" sz="2800" b="1" dirty="0">
                <a:solidFill>
                  <a:srgbClr val="00B0F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.</a:t>
            </a:r>
            <a:endParaRPr lang="zh-CN" altLang="en-US" sz="2800" b="1" dirty="0">
              <a:solidFill>
                <a:srgbClr val="00B0F0"/>
              </a:solidFill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  <a:p>
            <a:pPr lvl="0">
              <a:lnSpc>
                <a:spcPct val="130000"/>
              </a:lnSpc>
            </a:pPr>
            <a:r>
              <a:rPr lang="en-US" altLang="zh-CN" sz="2800" b="1" dirty="0">
                <a:solidFill>
                  <a:srgbClr val="00B0F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90°</a:t>
            </a:r>
            <a:r>
              <a:rPr lang="zh-CN" altLang="en-US" sz="2800" b="1" dirty="0">
                <a:solidFill>
                  <a:srgbClr val="00B0F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的圆周角所对的弦是直径</a:t>
            </a:r>
            <a:r>
              <a:rPr lang="en-US" altLang="zh-CN" sz="2800" b="1" dirty="0">
                <a:solidFill>
                  <a:srgbClr val="00B0F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.</a:t>
            </a:r>
            <a:endParaRPr lang="en-US" altLang="zh-CN" sz="2800" b="1" dirty="0">
              <a:solidFill>
                <a:srgbClr val="00B0F0"/>
              </a:solidFill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 bldLvl="0" animBg="1"/>
      <p:bldP spid="5" grpId="0"/>
      <p:bldP spid="6" grpId="0"/>
      <p:bldP spid="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AutoShape 2"/>
          <p:cNvSpPr>
            <a:spLocks noChangeArrowheads="1"/>
          </p:cNvSpPr>
          <p:nvPr>
            <p:custDataLst>
              <p:tags r:id="rId1"/>
            </p:custDataLst>
          </p:nvPr>
        </p:nvSpPr>
        <p:spPr bwMode="gray">
          <a:xfrm flipH="1">
            <a:off x="2100866" y="991868"/>
            <a:ext cx="5075254" cy="573617"/>
          </a:xfrm>
          <a:prstGeom prst="roundRect">
            <a:avLst>
              <a:gd name="adj" fmla="val 47681"/>
            </a:avLst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txBody>
          <a:bodyPr wrap="none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2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7171" name="AutoShape 2"/>
          <p:cNvSpPr>
            <a:spLocks noChangeArrowheads="1"/>
          </p:cNvSpPr>
          <p:nvPr>
            <p:custDataLst>
              <p:tags r:id="rId2"/>
            </p:custDataLst>
          </p:nvPr>
        </p:nvSpPr>
        <p:spPr bwMode="gray">
          <a:xfrm flipH="1">
            <a:off x="695400" y="981285"/>
            <a:ext cx="2053167" cy="584200"/>
          </a:xfrm>
          <a:prstGeom prst="roundRect">
            <a:avLst>
              <a:gd name="adj" fmla="val 47681"/>
            </a:avLst>
          </a:prstGeom>
          <a:gradFill rotWithShape="1">
            <a:gsLst>
              <a:gs pos="100000">
                <a:schemeClr val="accent5">
                  <a:lumMod val="60000"/>
                  <a:lumOff val="40000"/>
                </a:schemeClr>
              </a:gs>
              <a:gs pos="100000">
                <a:srgbClr val="FF0A00"/>
              </a:gs>
              <a:gs pos="100000">
                <a:srgbClr val="FF1200"/>
              </a:gs>
              <a:gs pos="100000">
                <a:srgbClr val="FF6600"/>
              </a:gs>
            </a:gsLst>
            <a:lin ang="0" scaled="1"/>
          </a:gradFill>
          <a:ln>
            <a:noFill/>
          </a:ln>
        </p:spPr>
        <p:txBody>
          <a:bodyPr wrap="none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2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8196" name="文本框 27"/>
          <p:cNvSpPr txBox="1"/>
          <p:nvPr>
            <p:custDataLst>
              <p:tags r:id="rId3"/>
            </p:custDataLst>
          </p:nvPr>
        </p:nvSpPr>
        <p:spPr>
          <a:xfrm>
            <a:off x="906644" y="983241"/>
            <a:ext cx="1449436" cy="5847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r>
              <a:rPr lang="zh-CN" altLang="en-US" sz="3200" b="1" dirty="0">
                <a:latin typeface="黑体" panose="02010609060101010101" charset="-122"/>
                <a:ea typeface="黑体" panose="02010609060101010101" charset="-122"/>
              </a:rPr>
              <a:t>知识点</a:t>
            </a:r>
            <a:endParaRPr lang="zh-CN" altLang="en-US" sz="3200" b="1" dirty="0">
              <a:latin typeface="黑体" panose="02010609060101010101" charset="-122"/>
              <a:ea typeface="黑体" panose="02010609060101010101" charset="-122"/>
            </a:endParaRPr>
          </a:p>
        </p:txBody>
      </p:sp>
      <p:sp>
        <p:nvSpPr>
          <p:cNvPr id="8197" name="文本框 28"/>
          <p:cNvSpPr txBox="1"/>
          <p:nvPr>
            <p:custDataLst>
              <p:tags r:id="rId4"/>
            </p:custDataLst>
          </p:nvPr>
        </p:nvSpPr>
        <p:spPr>
          <a:xfrm>
            <a:off x="3131221" y="979420"/>
            <a:ext cx="3900883" cy="58477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r>
              <a:rPr lang="zh-CN" altLang="en-US" sz="3200" b="1" dirty="0">
                <a:latin typeface="黑体" panose="02010609060101010101" charset="-122"/>
                <a:ea typeface="黑体" panose="02010609060101010101" charset="-122"/>
              </a:rPr>
              <a:t>圆周角定理的推论</a:t>
            </a:r>
            <a:r>
              <a:rPr lang="en-US" altLang="zh-CN" sz="3200" b="1" dirty="0">
                <a:latin typeface="黑体" panose="02010609060101010101" charset="-122"/>
                <a:ea typeface="黑体" panose="02010609060101010101" charset="-122"/>
              </a:rPr>
              <a:t>2</a:t>
            </a:r>
            <a:endParaRPr lang="en-US" altLang="zh-CN" sz="3200" b="1" dirty="0">
              <a:latin typeface="黑体" panose="02010609060101010101" charset="-122"/>
              <a:ea typeface="黑体" panose="02010609060101010101" charset="-122"/>
            </a:endParaRPr>
          </a:p>
        </p:txBody>
      </p:sp>
      <p:sp>
        <p:nvSpPr>
          <p:cNvPr id="8201" name="AutoShape 11"/>
          <p:cNvSpPr/>
          <p:nvPr>
            <p:custDataLst>
              <p:tags r:id="rId5"/>
            </p:custDataLst>
          </p:nvPr>
        </p:nvSpPr>
        <p:spPr>
          <a:xfrm>
            <a:off x="2342167" y="847936"/>
            <a:ext cx="768351" cy="776816"/>
          </a:xfrm>
          <a:prstGeom prst="diamond">
            <a:avLst/>
          </a:prstGeom>
          <a:solidFill>
            <a:srgbClr val="F4BE96"/>
          </a:solidFill>
          <a:ln w="38100" cap="flat" cmpd="sng">
            <a:solidFill>
              <a:schemeClr val="bg1"/>
            </a:solidFill>
            <a:prstDash val="solid"/>
            <a:miter/>
            <a:headEnd type="none" w="med" len="med"/>
            <a:tailEnd type="none" w="med" len="med"/>
          </a:ln>
          <a:effectLst>
            <a:outerShdw sy="50000" rotWithShape="0">
              <a:srgbClr val="808080">
                <a:alpha val="50000"/>
              </a:srgbClr>
            </a:outerShdw>
          </a:effectLst>
        </p:spPr>
        <p:txBody>
          <a:bodyPr wrap="none" anchor="ctr" anchorCtr="0"/>
          <a:lstStyle/>
          <a:p>
            <a:pPr algn="ctr" eaLnBrk="0" hangingPunct="0"/>
            <a:r>
              <a:rPr lang="en-US" altLang="ko-KR" sz="3200" b="1" dirty="0">
                <a:solidFill>
                  <a:schemeClr val="tx1"/>
                </a:solidFill>
                <a:latin typeface="Calibri" panose="020F0502020204030204" pitchFamily="34" charset="0"/>
                <a:ea typeface="Gulim" panose="020B0604020202020204" pitchFamily="34" charset="-127"/>
              </a:rPr>
              <a:t>1</a:t>
            </a:r>
            <a:endParaRPr lang="en-US" altLang="ko-KR" sz="3200" b="1" dirty="0">
              <a:solidFill>
                <a:schemeClr val="tx1"/>
              </a:solidFill>
              <a:latin typeface="Calibri" panose="020F0502020204030204" pitchFamily="34" charset="0"/>
              <a:ea typeface="Gulim" panose="020B0604020202020204" pitchFamily="34" charset="-127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1223870" y="2114490"/>
            <a:ext cx="3749973" cy="504162"/>
          </a:xfrm>
          <a:prstGeom prst="rect">
            <a:avLst/>
          </a:prstGeom>
        </p:spPr>
        <p:txBody>
          <a:bodyPr wrap="square" lIns="72567" tIns="36283" rIns="72567" bIns="36283"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2800" b="1" dirty="0">
                <a:latin typeface="Times New Roman" panose="02020603050405020304"/>
                <a:ea typeface="宋体" panose="02010600030101010101" pitchFamily="2" charset="-122"/>
              </a:rPr>
              <a:t>找出图中的圆周角</a:t>
            </a:r>
            <a:r>
              <a:rPr lang="en-US" altLang="zh-CN" sz="2800" b="1" dirty="0">
                <a:latin typeface="Times New Roman" panose="02020603050405020304"/>
                <a:ea typeface="宋体" panose="02010600030101010101" pitchFamily="2" charset="-122"/>
              </a:rPr>
              <a:t>.</a:t>
            </a:r>
            <a:endParaRPr lang="en-US" altLang="zh-CN" sz="2800" b="1" dirty="0">
              <a:latin typeface="Times New Roman" panose="02020603050405020304"/>
              <a:ea typeface="宋体" panose="02010600030101010101" pitchFamily="2" charset="-122"/>
            </a:endParaRPr>
          </a:p>
        </p:txBody>
      </p:sp>
      <p:pic>
        <p:nvPicPr>
          <p:cNvPr id="11" name="图片 10" descr="C:\Documents and Settings\Administrator\桌面\在做\27.1.3圆周角\碎片资源  27.1.3圆周角\3.png"/>
          <p:cNvPicPr/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89915" y="2563910"/>
            <a:ext cx="2286605" cy="2305250"/>
          </a:xfrm>
          <a:prstGeom prst="rect">
            <a:avLst/>
          </a:prstGeom>
          <a:noFill/>
          <a:ln>
            <a:noFill/>
          </a:ln>
        </p:spPr>
      </p:pic>
      <p:sp>
        <p:nvSpPr>
          <p:cNvPr id="12" name="TextBox 11"/>
          <p:cNvSpPr txBox="1"/>
          <p:nvPr/>
        </p:nvSpPr>
        <p:spPr>
          <a:xfrm>
            <a:off x="4731137" y="2124758"/>
            <a:ext cx="2011712" cy="504162"/>
          </a:xfrm>
          <a:prstGeom prst="rect">
            <a:avLst/>
          </a:prstGeom>
          <a:noFill/>
        </p:spPr>
        <p:txBody>
          <a:bodyPr wrap="square" lIns="72567" tIns="36283" rIns="72567" bIns="36283" rtlCol="0">
            <a:spAutoFit/>
          </a:bodyPr>
          <a:lstStyle/>
          <a:p>
            <a:r>
              <a:rPr lang="zh-CN" altLang="en-US" sz="2800" b="1" dirty="0">
                <a:solidFill>
                  <a:srgbClr val="00B0F0"/>
                </a:solidFill>
                <a:latin typeface="Times New Roman" panose="02020603050405020304"/>
                <a:ea typeface="宋体" panose="02010600030101010101" pitchFamily="2" charset="-122"/>
              </a:rPr>
              <a:t>∠</a:t>
            </a:r>
            <a:r>
              <a:rPr lang="en-US" altLang="zh-CN" sz="2800" b="1" i="1" dirty="0">
                <a:solidFill>
                  <a:srgbClr val="00B0F0"/>
                </a:solidFill>
                <a:latin typeface="Times New Roman" panose="02020603050405020304"/>
                <a:ea typeface="宋体" panose="02010600030101010101" pitchFamily="2" charset="-122"/>
              </a:rPr>
              <a:t>C</a:t>
            </a:r>
            <a:r>
              <a:rPr lang="zh-CN" altLang="en-US" sz="2800" b="1" dirty="0">
                <a:solidFill>
                  <a:srgbClr val="00B0F0"/>
                </a:solidFill>
                <a:latin typeface="Times New Roman" panose="02020603050405020304"/>
                <a:ea typeface="宋体" panose="02010600030101010101" pitchFamily="2" charset="-122"/>
              </a:rPr>
              <a:t>，∠</a:t>
            </a:r>
            <a:r>
              <a:rPr lang="en-US" altLang="zh-CN" sz="2800" b="1" i="1" dirty="0">
                <a:solidFill>
                  <a:srgbClr val="00B0F0"/>
                </a:solidFill>
                <a:latin typeface="Times New Roman" panose="02020603050405020304"/>
                <a:ea typeface="宋体" panose="02010600030101010101" pitchFamily="2" charset="-122"/>
              </a:rPr>
              <a:t>D</a:t>
            </a:r>
            <a:endParaRPr lang="zh-CN" altLang="en-US" sz="2800" b="1" i="1" dirty="0">
              <a:solidFill>
                <a:srgbClr val="00B0F0"/>
              </a:solidFill>
              <a:latin typeface="Times New Roman" panose="02020603050405020304"/>
              <a:ea typeface="宋体" panose="02010600030101010101" pitchFamily="2" charset="-122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648572" y="2735869"/>
            <a:ext cx="3975480" cy="504162"/>
          </a:xfrm>
          <a:prstGeom prst="rect">
            <a:avLst/>
          </a:prstGeom>
          <a:noFill/>
        </p:spPr>
        <p:txBody>
          <a:bodyPr wrap="square" lIns="72567" tIns="36283" rIns="72567" bIns="36283" rtlCol="0">
            <a:spAutoFit/>
          </a:bodyPr>
          <a:lstStyle/>
          <a:p>
            <a:r>
              <a:rPr lang="zh-CN" altLang="en-US" sz="2800" b="1" dirty="0">
                <a:solidFill>
                  <a:srgbClr val="00B0F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所对的弧都是</a:t>
            </a:r>
            <a:r>
              <a:rPr lang="en-US" altLang="zh-CN" sz="2800" b="1" i="1" dirty="0">
                <a:solidFill>
                  <a:srgbClr val="00B0F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AB</a:t>
            </a:r>
            <a:endParaRPr lang="zh-CN" altLang="en-US" sz="2800" b="1" i="1" dirty="0">
              <a:solidFill>
                <a:srgbClr val="00B0F0"/>
              </a:solidFill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285069" y="3301586"/>
            <a:ext cx="6390595" cy="1284119"/>
          </a:xfrm>
          <a:prstGeom prst="rect">
            <a:avLst/>
          </a:prstGeom>
          <a:noFill/>
        </p:spPr>
        <p:txBody>
          <a:bodyPr wrap="square" lIns="72567" tIns="36283" rIns="72567" bIns="36283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800" b="1" dirty="0">
                <a:latin typeface="Times New Roman" panose="02020603050405020304"/>
                <a:ea typeface="宋体" panose="02010600030101010101" pitchFamily="2" charset="-122"/>
              </a:rPr>
              <a:t>你还能画出弧</a:t>
            </a:r>
            <a:r>
              <a:rPr lang="en-US" altLang="zh-CN" sz="2800" b="1" i="1" dirty="0">
                <a:latin typeface="Times New Roman" panose="02020603050405020304"/>
                <a:ea typeface="宋体" panose="02010600030101010101" pitchFamily="2" charset="-122"/>
              </a:rPr>
              <a:t>AB</a:t>
            </a:r>
            <a:r>
              <a:rPr lang="zh-CN" altLang="en-US" sz="2800" b="1" dirty="0">
                <a:latin typeface="Times New Roman" panose="02020603050405020304"/>
                <a:ea typeface="宋体" panose="02010600030101010101" pitchFamily="2" charset="-122"/>
              </a:rPr>
              <a:t>所对的圆周角吗？还能画出多少个？</a:t>
            </a:r>
            <a:endParaRPr lang="zh-CN" altLang="en-US" sz="2800" b="1" dirty="0">
              <a:latin typeface="Times New Roman" panose="02020603050405020304"/>
              <a:ea typeface="宋体" panose="02010600030101010101" pitchFamily="2" charset="-122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271464" y="4614702"/>
            <a:ext cx="6170321" cy="1365936"/>
          </a:xfrm>
          <a:prstGeom prst="rect">
            <a:avLst/>
          </a:prstGeom>
          <a:noFill/>
        </p:spPr>
        <p:txBody>
          <a:bodyPr wrap="square" lIns="72567" tIns="36283" rIns="72567" bIns="36283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800" b="1" dirty="0">
                <a:solidFill>
                  <a:srgbClr val="00B0F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还能画出弧</a:t>
            </a:r>
            <a:r>
              <a:rPr lang="en-US" altLang="zh-CN" sz="2800" b="1" i="1" dirty="0">
                <a:solidFill>
                  <a:srgbClr val="00B0F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AB</a:t>
            </a:r>
            <a:r>
              <a:rPr lang="zh-CN" altLang="en-US" sz="2800" b="1" dirty="0">
                <a:solidFill>
                  <a:srgbClr val="00B0F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所对的圆周角</a:t>
            </a:r>
            <a:r>
              <a:rPr lang="en-US" altLang="zh-CN" sz="2800" b="1" dirty="0">
                <a:solidFill>
                  <a:srgbClr val="00B0F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.</a:t>
            </a:r>
            <a:endParaRPr lang="en-US" altLang="zh-CN" sz="2800" b="1" dirty="0">
              <a:solidFill>
                <a:srgbClr val="00B0F0"/>
              </a:solidFill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zh-CN" altLang="en-US" sz="2800" b="1" dirty="0">
                <a:solidFill>
                  <a:srgbClr val="00B0F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还能画出无数个</a:t>
            </a:r>
            <a:r>
              <a:rPr lang="en-US" altLang="zh-CN" sz="2800" b="1" dirty="0">
                <a:solidFill>
                  <a:srgbClr val="00B0F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.</a:t>
            </a:r>
            <a:endParaRPr lang="zh-CN" altLang="en-US" sz="2800" b="1" dirty="0">
              <a:solidFill>
                <a:srgbClr val="00B0F0"/>
              </a:solidFill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</p:txBody>
      </p:sp>
      <p:cxnSp>
        <p:nvCxnSpPr>
          <p:cNvPr id="16" name="直接连接符 15"/>
          <p:cNvCxnSpPr/>
          <p:nvPr/>
        </p:nvCxnSpPr>
        <p:spPr bwMode="auto">
          <a:xfrm flipV="1">
            <a:off x="9164442" y="2903808"/>
            <a:ext cx="85719" cy="1675004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7" name="直接连接符 16"/>
          <p:cNvCxnSpPr/>
          <p:nvPr/>
        </p:nvCxnSpPr>
        <p:spPr bwMode="auto">
          <a:xfrm>
            <a:off x="9250161" y="2903808"/>
            <a:ext cx="1057202" cy="1625453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8" name="矩形 17"/>
          <p:cNvSpPr/>
          <p:nvPr/>
        </p:nvSpPr>
        <p:spPr>
          <a:xfrm>
            <a:off x="1224038" y="2708920"/>
            <a:ext cx="3749973" cy="504162"/>
          </a:xfrm>
          <a:prstGeom prst="rect">
            <a:avLst/>
          </a:prstGeom>
        </p:spPr>
        <p:txBody>
          <a:bodyPr wrap="square" lIns="72567" tIns="36283" rIns="72567" bIns="36283"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2800" b="1" dirty="0"/>
              <a:t>它们有什么特点？</a:t>
            </a:r>
            <a:endParaRPr lang="en-US" altLang="zh-CN" sz="2800" b="1" dirty="0">
              <a:latin typeface="Times New Roman" panose="02020603050405020304"/>
            </a:endParaRPr>
          </a:p>
        </p:txBody>
      </p:sp>
      <p:sp>
        <p:nvSpPr>
          <p:cNvPr id="19" name="矩形 18"/>
          <p:cNvSpPr/>
          <p:nvPr/>
        </p:nvSpPr>
        <p:spPr>
          <a:xfrm>
            <a:off x="9038024" y="2570203"/>
            <a:ext cx="35618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000" b="1" i="1" dirty="0">
                <a:solidFill>
                  <a:srgbClr val="C00000"/>
                </a:solidFill>
              </a:rPr>
              <a:t>E</a:t>
            </a:r>
            <a:endParaRPr lang="zh-CN" altLang="en-US" sz="2000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  <p:bldP spid="14" grpId="0"/>
      <p:bldP spid="18" grpId="0"/>
      <p:bldP spid="1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958549" y="2645102"/>
            <a:ext cx="2376329" cy="504162"/>
          </a:xfrm>
          <a:prstGeom prst="rect">
            <a:avLst/>
          </a:prstGeom>
          <a:noFill/>
        </p:spPr>
        <p:txBody>
          <a:bodyPr wrap="none" lIns="72567" tIns="36283" rIns="72567" bIns="36283" rtlCol="0">
            <a:spAutoFit/>
          </a:bodyPr>
          <a:lstStyle/>
          <a:p>
            <a:r>
              <a:rPr lang="zh-CN" altLang="en-US" sz="2800" b="1" dirty="0">
                <a:solidFill>
                  <a:srgbClr val="00B0F0"/>
                </a:solidFill>
                <a:latin typeface="Times New Roman" panose="02020603050405020304"/>
                <a:ea typeface="宋体" panose="02010600030101010101" pitchFamily="2" charset="-122"/>
              </a:rPr>
              <a:t>∠</a:t>
            </a:r>
            <a:r>
              <a:rPr lang="en-US" altLang="zh-CN" sz="2800" b="1" i="1" dirty="0">
                <a:solidFill>
                  <a:srgbClr val="00B0F0"/>
                </a:solidFill>
                <a:latin typeface="Times New Roman" panose="02020603050405020304"/>
                <a:ea typeface="宋体" panose="02010600030101010101" pitchFamily="2" charset="-122"/>
              </a:rPr>
              <a:t>C</a:t>
            </a:r>
            <a:r>
              <a:rPr lang="en-US" altLang="zh-CN" sz="2800" b="1" dirty="0">
                <a:solidFill>
                  <a:srgbClr val="00B0F0"/>
                </a:solidFill>
                <a:latin typeface="Times New Roman" panose="02020603050405020304"/>
                <a:ea typeface="宋体" panose="02010600030101010101" pitchFamily="2" charset="-122"/>
              </a:rPr>
              <a:t>=</a:t>
            </a:r>
            <a:r>
              <a:rPr lang="zh-CN" altLang="en-US" sz="2800" b="1" dirty="0">
                <a:solidFill>
                  <a:srgbClr val="00B0F0"/>
                </a:solidFill>
                <a:latin typeface="Times New Roman" panose="02020603050405020304"/>
                <a:ea typeface="宋体" panose="02010600030101010101" pitchFamily="2" charset="-122"/>
              </a:rPr>
              <a:t>∠</a:t>
            </a:r>
            <a:r>
              <a:rPr lang="en-US" altLang="zh-CN" sz="2800" b="1" i="1" dirty="0">
                <a:solidFill>
                  <a:srgbClr val="00B0F0"/>
                </a:solidFill>
                <a:latin typeface="Times New Roman" panose="02020603050405020304"/>
                <a:ea typeface="宋体" panose="02010600030101010101" pitchFamily="2" charset="-122"/>
              </a:rPr>
              <a:t>D</a:t>
            </a:r>
            <a:r>
              <a:rPr lang="en-US" altLang="zh-CN" sz="2800" b="1" dirty="0">
                <a:solidFill>
                  <a:srgbClr val="00B0F0"/>
                </a:solidFill>
                <a:latin typeface="Times New Roman" panose="02020603050405020304"/>
                <a:ea typeface="宋体" panose="02010600030101010101" pitchFamily="2" charset="-122"/>
              </a:rPr>
              <a:t>=</a:t>
            </a:r>
            <a:r>
              <a:rPr lang="zh-CN" altLang="en-US" sz="2800" b="1" dirty="0">
                <a:solidFill>
                  <a:srgbClr val="00B0F0"/>
                </a:solidFill>
                <a:latin typeface="Times New Roman" panose="02020603050405020304"/>
                <a:ea typeface="宋体" panose="02010600030101010101" pitchFamily="2" charset="-122"/>
              </a:rPr>
              <a:t>∠</a:t>
            </a:r>
            <a:r>
              <a:rPr lang="en-US" altLang="zh-CN" sz="2800" b="1" i="1" dirty="0">
                <a:solidFill>
                  <a:srgbClr val="00B0F0"/>
                </a:solidFill>
                <a:latin typeface="Times New Roman" panose="02020603050405020304"/>
                <a:ea typeface="宋体" panose="02010600030101010101" pitchFamily="2" charset="-122"/>
              </a:rPr>
              <a:t>E</a:t>
            </a:r>
            <a:endParaRPr lang="zh-CN" altLang="en-US" sz="2800" b="1" i="1" dirty="0">
              <a:solidFill>
                <a:srgbClr val="00B0F0"/>
              </a:solidFill>
              <a:latin typeface="Times New Roman" panose="02020603050405020304"/>
              <a:ea typeface="宋体" panose="02010600030101010101" pitchFamily="2" charset="-122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747679" y="908720"/>
            <a:ext cx="7973819" cy="637788"/>
          </a:xfrm>
          <a:prstGeom prst="rect">
            <a:avLst/>
          </a:prstGeom>
          <a:noFill/>
        </p:spPr>
        <p:txBody>
          <a:bodyPr wrap="square" lIns="72567" tIns="36283" rIns="72567" bIns="36283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800" b="1" dirty="0">
                <a:latin typeface="Times New Roman" panose="02020603050405020304"/>
                <a:ea typeface="宋体" panose="02010600030101010101" pitchFamily="2" charset="-122"/>
              </a:rPr>
              <a:t>这些弧</a:t>
            </a:r>
            <a:r>
              <a:rPr lang="en-US" altLang="zh-CN" sz="2800" b="1" i="1" dirty="0">
                <a:latin typeface="Times New Roman" panose="02020603050405020304"/>
                <a:ea typeface="宋体" panose="02010600030101010101" pitchFamily="2" charset="-122"/>
              </a:rPr>
              <a:t>AB</a:t>
            </a:r>
            <a:r>
              <a:rPr lang="zh-CN" altLang="en-US" sz="2800" b="1" dirty="0">
                <a:latin typeface="Times New Roman" panose="02020603050405020304"/>
                <a:ea typeface="宋体" panose="02010600030101010101" pitchFamily="2" charset="-122"/>
              </a:rPr>
              <a:t>所对的圆周角有什么关系？</a:t>
            </a:r>
            <a:endParaRPr lang="zh-CN" altLang="en-US" sz="2800" b="1" dirty="0">
              <a:latin typeface="Times New Roman" panose="02020603050405020304"/>
              <a:ea typeface="宋体" panose="02010600030101010101" pitchFamily="2" charset="-122"/>
            </a:endParaRPr>
          </a:p>
        </p:txBody>
      </p:sp>
      <p:sp>
        <p:nvSpPr>
          <p:cNvPr id="8" name="下箭头 7"/>
          <p:cNvSpPr/>
          <p:nvPr/>
        </p:nvSpPr>
        <p:spPr bwMode="auto">
          <a:xfrm>
            <a:off x="3836538" y="3141752"/>
            <a:ext cx="180000" cy="324000"/>
          </a:xfrm>
          <a:prstGeom prst="downArrow">
            <a:avLst/>
          </a:prstGeom>
          <a:solidFill>
            <a:schemeClr val="accent5">
              <a:lumMod val="75000"/>
            </a:schemeClr>
          </a:solidFill>
          <a:ln>
            <a:headEnd type="none" w="med" len="med"/>
            <a:tailEnd type="none" w="med" len="med"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vert="horz" wrap="square" lIns="72567" tIns="36283" rIns="72567" bIns="36283" numCol="1" rtlCol="0" anchor="t" anchorCtr="0" compatLnSpc="1"/>
          <a:lstStyle/>
          <a:p>
            <a:pPr defTabSz="725805"/>
            <a:endParaRPr lang="zh-CN" altLang="en-US" sz="2800">
              <a:latin typeface="Times New Roman" panose="02020603050405020304"/>
              <a:ea typeface="宋体" panose="02010600030101010101" pitchFamily="2" charset="-122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2455618" y="3356992"/>
            <a:ext cx="4676334" cy="1284119"/>
          </a:xfrm>
          <a:prstGeom prst="rect">
            <a:avLst/>
          </a:prstGeom>
        </p:spPr>
        <p:txBody>
          <a:bodyPr wrap="square" lIns="72567" tIns="36283" rIns="72567" bIns="36283">
            <a:spAutoFit/>
          </a:bodyPr>
          <a:lstStyle/>
          <a:p>
            <a:pPr>
              <a:lnSpc>
                <a:spcPct val="150000"/>
              </a:lnSpc>
              <a:spcBef>
                <a:spcPct val="50000"/>
              </a:spcBef>
            </a:pPr>
            <a:r>
              <a:rPr lang="zh-CN" altLang="en-US" sz="2800" b="1" dirty="0">
                <a:solidFill>
                  <a:srgbClr val="00B0F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同圆或等圆中，同弧或等弧所对的圆周角相等</a:t>
            </a:r>
            <a:r>
              <a:rPr lang="en-US" altLang="zh-CN" sz="2800" b="1" dirty="0">
                <a:solidFill>
                  <a:srgbClr val="00B0F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.</a:t>
            </a:r>
            <a:endParaRPr lang="zh-CN" altLang="en-US" sz="2800" b="1" dirty="0">
              <a:solidFill>
                <a:srgbClr val="00B0F0"/>
              </a:solidFill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700656" y="4665164"/>
            <a:ext cx="8571808" cy="1284119"/>
          </a:xfrm>
          <a:prstGeom prst="rect">
            <a:avLst/>
          </a:prstGeom>
          <a:noFill/>
        </p:spPr>
        <p:txBody>
          <a:bodyPr wrap="square" lIns="72567" tIns="36283" rIns="72567" bIns="36283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800" b="1" dirty="0"/>
              <a:t>反之，在同圆或等圆中，相等的圆周角所对的弧是否也相等</a:t>
            </a:r>
            <a:r>
              <a:rPr lang="zh-CN" altLang="en-US" sz="2800" b="1" dirty="0">
                <a:latin typeface="Times New Roman" panose="02020603050405020304"/>
              </a:rPr>
              <a:t>？</a:t>
            </a:r>
            <a:endParaRPr lang="zh-CN" altLang="en-US" sz="2800" b="1" dirty="0">
              <a:latin typeface="Times New Roman" panose="02020603050405020304"/>
            </a:endParaRPr>
          </a:p>
        </p:txBody>
      </p:sp>
      <p:pic>
        <p:nvPicPr>
          <p:cNvPr id="11" name="图片 10" descr="C:\Documents and Settings\Administrator\桌面\在做\27.1.3圆周角\碎片资源  27.1.3圆周角\3.png"/>
          <p:cNvPicPr/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80176" y="2125458"/>
            <a:ext cx="2286605" cy="230525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2" name="直接连接符 11"/>
          <p:cNvCxnSpPr/>
          <p:nvPr/>
        </p:nvCxnSpPr>
        <p:spPr bwMode="auto">
          <a:xfrm flipV="1">
            <a:off x="8354703" y="2465356"/>
            <a:ext cx="85719" cy="1675004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3" name="直接连接符 12"/>
          <p:cNvCxnSpPr/>
          <p:nvPr/>
        </p:nvCxnSpPr>
        <p:spPr bwMode="auto">
          <a:xfrm>
            <a:off x="8440422" y="2465356"/>
            <a:ext cx="1057202" cy="1625453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4" name="矩形 13"/>
          <p:cNvSpPr/>
          <p:nvPr/>
        </p:nvSpPr>
        <p:spPr>
          <a:xfrm>
            <a:off x="8228285" y="2131751"/>
            <a:ext cx="35618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000" b="1" i="1" dirty="0">
                <a:solidFill>
                  <a:srgbClr val="C00000"/>
                </a:solidFill>
              </a:rPr>
              <a:t>E</a:t>
            </a:r>
            <a:endParaRPr lang="zh-CN" altLang="en-US" sz="2000" dirty="0">
              <a:solidFill>
                <a:srgbClr val="C00000"/>
              </a:solidFill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5" name="TextBox 14"/>
              <p:cNvSpPr txBox="1"/>
              <p:nvPr/>
            </p:nvSpPr>
            <p:spPr>
              <a:xfrm>
                <a:off x="2708275" y="1640828"/>
                <a:ext cx="4132903" cy="693573"/>
              </a:xfrm>
              <a:prstGeom prst="rect">
                <a:avLst/>
              </a:prstGeom>
              <a:noFill/>
            </p:spPr>
            <p:txBody>
              <a:bodyPr wrap="square" lIns="72567" tIns="36283" rIns="72567" bIns="36283" rtlCol="0">
                <a:spAutoFit/>
              </a:bodyPr>
              <a:lstStyle/>
              <a:p>
                <a:r>
                  <a:rPr lang="zh-CN" altLang="en-US" sz="2800" b="1" dirty="0">
                    <a:solidFill>
                      <a:srgbClr val="00B0F0"/>
                    </a:solidFill>
                    <a:latin typeface="Times New Roman" panose="02020603050405020304" pitchFamily="18" charset="0"/>
                    <a:ea typeface="楷体" panose="02010609060101010101" pitchFamily="49" charset="-122"/>
                    <a:cs typeface="Times New Roman" panose="02020603050405020304" pitchFamily="18" charset="0"/>
                  </a:rPr>
                  <a:t>都等于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en-US" sz="2800" b="1" i="1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zh-CN" altLang="en-US" sz="2800" b="1" i="1">
                            <a:solidFill>
                              <a:srgbClr val="00B0F0"/>
                            </a:solidFill>
                            <a:latin typeface="Cambria Math" panose="02040503050406030204"/>
                          </a:rPr>
                          <m:t>𝟏</m:t>
                        </m:r>
                      </m:num>
                      <m:den>
                        <m:r>
                          <a:rPr lang="zh-CN" altLang="en-US" sz="2800" b="1" i="1">
                            <a:solidFill>
                              <a:srgbClr val="00B0F0"/>
                            </a:solidFill>
                            <a:latin typeface="Cambria Math" panose="02040503050406030204"/>
                          </a:rPr>
                          <m:t>𝟐</m:t>
                        </m:r>
                      </m:den>
                    </m:f>
                  </m:oMath>
                </a14:m>
                <a:r>
                  <a:rPr lang="zh-CN" altLang="en-US" sz="2800" b="1" dirty="0">
                    <a:solidFill>
                      <a:srgbClr val="00B0F0"/>
                    </a:solidFill>
                  </a:rPr>
                  <a:t> ∠</a:t>
                </a:r>
                <a:r>
                  <a:rPr lang="en-US" altLang="zh-CN" sz="2800" b="1" i="1" dirty="0">
                    <a:solidFill>
                      <a:srgbClr val="00B0F0"/>
                    </a:solidFill>
                  </a:rPr>
                  <a:t>AOB</a:t>
                </a:r>
                <a:endParaRPr lang="zh-CN" altLang="en-US" sz="2800" b="1" dirty="0">
                  <a:solidFill>
                    <a:srgbClr val="00B0F0"/>
                  </a:solidFill>
                  <a:latin typeface="Times New Roman" panose="02020603050405020304" pitchFamily="18" charset="0"/>
                  <a:ea typeface="楷体" panose="02010609060101010101" pitchFamily="49" charset="-122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08275" y="1640828"/>
                <a:ext cx="4132903" cy="693573"/>
              </a:xfrm>
              <a:prstGeom prst="rect">
                <a:avLst/>
              </a:prstGeom>
              <a:blipFill rotWithShape="1">
                <a:blip r:embed="rId2"/>
                <a:stretch>
                  <a:fillRect t="-90" r="8" b="2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下箭头 15"/>
          <p:cNvSpPr/>
          <p:nvPr/>
        </p:nvSpPr>
        <p:spPr bwMode="auto">
          <a:xfrm>
            <a:off x="3827768" y="2367809"/>
            <a:ext cx="180000" cy="324000"/>
          </a:xfrm>
          <a:prstGeom prst="downArrow">
            <a:avLst/>
          </a:prstGeom>
          <a:solidFill>
            <a:schemeClr val="accent5">
              <a:lumMod val="75000"/>
            </a:schemeClr>
          </a:solidFill>
          <a:ln>
            <a:headEnd type="none" w="med" len="med"/>
            <a:tailEnd type="none" w="med" len="med"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vert="horz" wrap="square" lIns="72567" tIns="36283" rIns="72567" bIns="36283" numCol="1" rtlCol="0" anchor="t" anchorCtr="0" compatLnSpc="1"/>
          <a:lstStyle/>
          <a:p>
            <a:pPr defTabSz="725805"/>
            <a:endParaRPr lang="zh-CN" altLang="en-US" sz="2800">
              <a:latin typeface="Times New Roman" panose="02020603050405020304"/>
              <a:ea typeface="宋体" panose="02010600030101010101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8" grpId="0" animBg="1"/>
      <p:bldP spid="9" grpId="0"/>
      <p:bldP spid="10" grpId="0"/>
      <p:bldP spid="15" grpId="0"/>
      <p:bldP spid="1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圆角矩形 1"/>
          <p:cNvSpPr/>
          <p:nvPr/>
        </p:nvSpPr>
        <p:spPr>
          <a:xfrm>
            <a:off x="1127760" y="2420992"/>
            <a:ext cx="9288780" cy="1656080"/>
          </a:xfrm>
          <a:prstGeom prst="round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800"/>
          </a:p>
        </p:txBody>
      </p:sp>
      <p:sp>
        <p:nvSpPr>
          <p:cNvPr id="4" name="矩形 3"/>
          <p:cNvSpPr/>
          <p:nvPr/>
        </p:nvSpPr>
        <p:spPr>
          <a:xfrm>
            <a:off x="1199455" y="1556792"/>
            <a:ext cx="10153129" cy="2361337"/>
          </a:xfrm>
          <a:prstGeom prst="rect">
            <a:avLst/>
          </a:prstGeom>
        </p:spPr>
        <p:txBody>
          <a:bodyPr wrap="square" lIns="72567" tIns="36283" rIns="72567" bIns="36283">
            <a:spAutoFit/>
          </a:bodyPr>
          <a:lstStyle/>
          <a:p>
            <a:pPr>
              <a:lnSpc>
                <a:spcPct val="150000"/>
              </a:lnSpc>
              <a:spcBef>
                <a:spcPct val="50000"/>
              </a:spcBef>
            </a:pPr>
            <a:r>
              <a:rPr lang="zh-CN" altLang="en-US" sz="2800" b="1" dirty="0">
                <a:latin typeface="Times New Roman" panose="02020603050405020304"/>
              </a:rPr>
              <a:t>圆周角定理的推论：</a:t>
            </a:r>
            <a:endParaRPr lang="en-US" altLang="zh-CN" sz="2800" b="1" dirty="0">
              <a:latin typeface="Times New Roman" panose="02020603050405020304"/>
            </a:endParaRPr>
          </a:p>
          <a:p>
            <a:pPr>
              <a:lnSpc>
                <a:spcPct val="150000"/>
              </a:lnSpc>
              <a:spcBef>
                <a:spcPct val="50000"/>
              </a:spcBef>
            </a:pPr>
            <a:r>
              <a:rPr lang="zh-CN" altLang="en-US" sz="2800" b="1" dirty="0">
                <a:latin typeface="Times New Roman" panose="02020603050405020304"/>
              </a:rPr>
              <a:t>在同圆或等圆中，同弧或等弧所对的圆周角相等；</a:t>
            </a:r>
            <a:endParaRPr lang="en-US" altLang="zh-CN" sz="2800" b="1" dirty="0">
              <a:latin typeface="Times New Roman" panose="02020603050405020304"/>
            </a:endParaRPr>
          </a:p>
          <a:p>
            <a:pPr>
              <a:lnSpc>
                <a:spcPct val="150000"/>
              </a:lnSpc>
              <a:spcBef>
                <a:spcPct val="50000"/>
              </a:spcBef>
            </a:pPr>
            <a:r>
              <a:rPr lang="zh-CN" altLang="en-US" sz="2800" b="1" dirty="0">
                <a:latin typeface="Times New Roman" panose="02020603050405020304"/>
              </a:rPr>
              <a:t>相等的圆周角所对的弧也相等</a:t>
            </a:r>
            <a:r>
              <a:rPr lang="en-US" altLang="zh-CN" sz="2800" b="1" dirty="0">
                <a:latin typeface="Times New Roman" panose="02020603050405020304"/>
              </a:rPr>
              <a:t>.</a:t>
            </a:r>
            <a:endParaRPr lang="en-US" altLang="zh-CN" sz="2800" b="1" dirty="0">
              <a:latin typeface="Times New Roman" panose="02020603050405020304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/>
          <p:cNvSpPr txBox="1"/>
          <p:nvPr/>
        </p:nvSpPr>
        <p:spPr>
          <a:xfrm>
            <a:off x="1055742" y="980729"/>
            <a:ext cx="3975480" cy="504162"/>
          </a:xfrm>
          <a:prstGeom prst="rect">
            <a:avLst/>
          </a:prstGeom>
          <a:noFill/>
        </p:spPr>
        <p:txBody>
          <a:bodyPr wrap="square" lIns="72567" tIns="36283" rIns="72567" bIns="36283" rtlCol="0">
            <a:spAutoFit/>
          </a:bodyPr>
          <a:lstStyle/>
          <a:p>
            <a:r>
              <a:rPr lang="zh-CN" sz="2800" b="1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做一做</a:t>
            </a:r>
            <a:endParaRPr lang="zh-CN" sz="2800" b="1" i="1" dirty="0">
              <a:solidFill>
                <a:srgbClr val="FF0000"/>
              </a:solidFill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1199455" y="1556792"/>
            <a:ext cx="10153129" cy="1499563"/>
          </a:xfrm>
          <a:prstGeom prst="rect">
            <a:avLst/>
          </a:prstGeom>
        </p:spPr>
        <p:txBody>
          <a:bodyPr wrap="square" lIns="72567" tIns="36283" rIns="72567" bIns="36283">
            <a:spAutoFit/>
          </a:bodyPr>
          <a:lstStyle/>
          <a:p>
            <a:pPr>
              <a:lnSpc>
                <a:spcPct val="150000"/>
              </a:lnSpc>
              <a:spcBef>
                <a:spcPct val="50000"/>
              </a:spcBef>
            </a:pPr>
            <a:r>
              <a:rPr lang="zh-CN" altLang="en-US" sz="2800" b="1" dirty="0">
                <a:latin typeface="Times New Roman" panose="02020603050405020304"/>
              </a:rPr>
              <a:t>如图，四边形</a:t>
            </a:r>
            <a:r>
              <a:rPr lang="en-US" altLang="zh-CN" sz="2800" b="1" i="1" dirty="0">
                <a:latin typeface="Times New Roman" panose="02020603050405020304"/>
              </a:rPr>
              <a:t>ABCD</a:t>
            </a:r>
            <a:r>
              <a:rPr lang="zh-CN" altLang="en-US" sz="2800" b="1" dirty="0">
                <a:latin typeface="Times New Roman" panose="02020603050405020304"/>
              </a:rPr>
              <a:t>的四个顶点在</a:t>
            </a:r>
            <a:r>
              <a:rPr lang="zh-CN" altLang="zh-CN" sz="2800" b="1" dirty="0">
                <a:solidFill>
                  <a:schemeClr val="tx1"/>
                </a:solidFill>
                <a:latin typeface="黑体" panose="02010609060101010101" charset="-122"/>
                <a:ea typeface="黑体" panose="02010609060101010101" charset="-122"/>
                <a:cs typeface="Times New Roman" panose="02020603050405020304" pitchFamily="18" charset="0"/>
                <a:sym typeface="+mn-ea"/>
              </a:rPr>
              <a:t>⊙</a:t>
            </a:r>
            <a:r>
              <a:rPr lang="en-US" altLang="zh-CN" sz="2800" b="1" i="1" dirty="0">
                <a:latin typeface="Times New Roman" panose="02020603050405020304"/>
              </a:rPr>
              <a:t>O</a:t>
            </a:r>
            <a:r>
              <a:rPr lang="zh-CN" altLang="en-US" sz="2800" b="1" dirty="0">
                <a:latin typeface="Times New Roman" panose="02020603050405020304"/>
              </a:rPr>
              <a:t>上</a:t>
            </a:r>
            <a:r>
              <a:rPr lang="en-US" altLang="zh-CN" sz="2800" b="1" dirty="0">
                <a:latin typeface="Times New Roman" panose="02020603050405020304"/>
              </a:rPr>
              <a:t>.</a:t>
            </a:r>
            <a:endParaRPr lang="en-US" altLang="zh-CN" sz="2800" b="1" dirty="0">
              <a:latin typeface="Times New Roman" panose="02020603050405020304"/>
            </a:endParaRPr>
          </a:p>
          <a:p>
            <a:pPr>
              <a:lnSpc>
                <a:spcPct val="150000"/>
              </a:lnSpc>
              <a:spcBef>
                <a:spcPct val="50000"/>
              </a:spcBef>
            </a:pPr>
            <a:r>
              <a:rPr lang="zh-CN" altLang="en-US" sz="2800" b="1" dirty="0">
                <a:latin typeface="Times New Roman" panose="02020603050405020304"/>
              </a:rPr>
              <a:t>找出图中分别与</a:t>
            </a:r>
            <a:r>
              <a:rPr lang="zh-CN" altLang="zh-CN" sz="2800" b="1" dirty="0">
                <a:latin typeface="Times New Roman" panose="02020603050405020304"/>
                <a:sym typeface="+mn-ea"/>
              </a:rPr>
              <a:t>∠</a:t>
            </a:r>
            <a:r>
              <a:rPr lang="en-US" altLang="zh-CN" sz="2800" b="1" dirty="0">
                <a:latin typeface="Times New Roman" panose="02020603050405020304"/>
                <a:sym typeface="+mn-ea"/>
              </a:rPr>
              <a:t>1</a:t>
            </a:r>
            <a:r>
              <a:rPr lang="zh-CN" altLang="en-US" sz="2800" b="1" dirty="0">
                <a:latin typeface="Times New Roman" panose="02020603050405020304"/>
                <a:sym typeface="+mn-ea"/>
              </a:rPr>
              <a:t>，</a:t>
            </a:r>
            <a:r>
              <a:rPr lang="zh-CN" altLang="zh-CN" sz="2800" b="1" dirty="0">
                <a:latin typeface="Times New Roman" panose="02020603050405020304"/>
                <a:sym typeface="+mn-ea"/>
              </a:rPr>
              <a:t>∠</a:t>
            </a:r>
            <a:r>
              <a:rPr lang="en-US" altLang="zh-CN" sz="2800" b="1" dirty="0">
                <a:latin typeface="Times New Roman" panose="02020603050405020304"/>
                <a:sym typeface="+mn-ea"/>
              </a:rPr>
              <a:t>2</a:t>
            </a:r>
            <a:r>
              <a:rPr lang="zh-CN" altLang="en-US" sz="2800" b="1" dirty="0">
                <a:latin typeface="Times New Roman" panose="02020603050405020304"/>
                <a:sym typeface="+mn-ea"/>
              </a:rPr>
              <a:t>，</a:t>
            </a:r>
            <a:r>
              <a:rPr lang="zh-CN" altLang="zh-CN" sz="2800" b="1" dirty="0">
                <a:latin typeface="Times New Roman" panose="02020603050405020304"/>
                <a:sym typeface="+mn-ea"/>
              </a:rPr>
              <a:t>∠</a:t>
            </a:r>
            <a:r>
              <a:rPr lang="en-US" altLang="zh-CN" sz="2800" b="1" dirty="0">
                <a:latin typeface="Times New Roman" panose="02020603050405020304"/>
                <a:sym typeface="+mn-ea"/>
              </a:rPr>
              <a:t>3</a:t>
            </a:r>
            <a:r>
              <a:rPr lang="zh-CN" altLang="en-US" sz="2800" b="1" dirty="0">
                <a:latin typeface="Times New Roman" panose="02020603050405020304"/>
                <a:sym typeface="+mn-ea"/>
              </a:rPr>
              <a:t>相等的角</a:t>
            </a:r>
            <a:r>
              <a:rPr lang="en-US" altLang="zh-CN" sz="2800" b="1" dirty="0">
                <a:latin typeface="Times New Roman" panose="02020603050405020304"/>
                <a:sym typeface="+mn-ea"/>
              </a:rPr>
              <a:t>.</a:t>
            </a:r>
            <a:endParaRPr lang="en-US" altLang="zh-CN" sz="2800" b="1" dirty="0">
              <a:latin typeface="Times New Roman" panose="02020603050405020304"/>
              <a:sym typeface="+mn-ea"/>
            </a:endParaRPr>
          </a:p>
        </p:txBody>
      </p:sp>
      <p:sp>
        <p:nvSpPr>
          <p:cNvPr id="3" name="椭圆 2"/>
          <p:cNvSpPr/>
          <p:nvPr/>
        </p:nvSpPr>
        <p:spPr>
          <a:xfrm>
            <a:off x="8573105" y="2535446"/>
            <a:ext cx="2340000" cy="2340000"/>
          </a:xfrm>
          <a:prstGeom prst="ellipse">
            <a:avLst/>
          </a:prstGeom>
          <a:noFill/>
          <a:ln w="1905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任意多边形 4"/>
          <p:cNvSpPr/>
          <p:nvPr/>
        </p:nvSpPr>
        <p:spPr>
          <a:xfrm>
            <a:off x="8708995" y="2611011"/>
            <a:ext cx="1895475" cy="1866900"/>
          </a:xfrm>
          <a:custGeom>
            <a:avLst/>
            <a:gdLst>
              <a:gd name="connisteX0" fmla="*/ 0 w 1895475"/>
              <a:gd name="connsiteY0" fmla="*/ 514350 h 1866900"/>
              <a:gd name="connisteX1" fmla="*/ 47625 w 1895475"/>
              <a:gd name="connsiteY1" fmla="*/ 1724025 h 1866900"/>
              <a:gd name="connisteX2" fmla="*/ 1895475 w 1895475"/>
              <a:gd name="connsiteY2" fmla="*/ 1866900 h 1866900"/>
              <a:gd name="connisteX3" fmla="*/ 1447800 w 1895475"/>
              <a:gd name="connsiteY3" fmla="*/ 0 h 1866900"/>
              <a:gd name="connisteX4" fmla="*/ 0 w 1895475"/>
              <a:gd name="connsiteY4" fmla="*/ 514350 h 1866900"/>
            </a:gdLst>
            <a:ahLst/>
            <a:cxnLst>
              <a:cxn ang="0">
                <a:pos x="connisteX0" y="connsiteY0"/>
              </a:cxn>
              <a:cxn ang="0">
                <a:pos x="connisteX1" y="connsiteY1"/>
              </a:cxn>
              <a:cxn ang="0">
                <a:pos x="connisteX2" y="connsiteY2"/>
              </a:cxn>
              <a:cxn ang="0">
                <a:pos x="connisteX3" y="connsiteY3"/>
              </a:cxn>
              <a:cxn ang="0">
                <a:pos x="connisteX4" y="connsiteY4"/>
              </a:cxn>
            </a:cxnLst>
            <a:rect l="l" t="t" r="r" b="b"/>
            <a:pathLst>
              <a:path w="1895475" h="1866900">
                <a:moveTo>
                  <a:pt x="0" y="514350"/>
                </a:moveTo>
                <a:lnTo>
                  <a:pt x="47625" y="1724025"/>
                </a:lnTo>
                <a:lnTo>
                  <a:pt x="1895475" y="1866900"/>
                </a:lnTo>
                <a:lnTo>
                  <a:pt x="1447800" y="0"/>
                </a:lnTo>
                <a:lnTo>
                  <a:pt x="0" y="514350"/>
                </a:lnTo>
                <a:close/>
              </a:path>
            </a:pathLst>
          </a:custGeom>
          <a:noFill/>
          <a:ln w="1905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6" name="直接连接符 5"/>
          <p:cNvCxnSpPr>
            <a:stCxn id="5" idx="1"/>
            <a:endCxn id="5" idx="3"/>
          </p:cNvCxnSpPr>
          <p:nvPr/>
        </p:nvCxnSpPr>
        <p:spPr>
          <a:xfrm flipV="1">
            <a:off x="8756620" y="2611011"/>
            <a:ext cx="1400175" cy="1724025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cxnSp>
        <p:nvCxnSpPr>
          <p:cNvPr id="7" name="直接连接符 6"/>
          <p:cNvCxnSpPr>
            <a:stCxn id="5" idx="0"/>
            <a:endCxn id="5" idx="2"/>
          </p:cNvCxnSpPr>
          <p:nvPr/>
        </p:nvCxnSpPr>
        <p:spPr>
          <a:xfrm>
            <a:off x="8708995" y="3125361"/>
            <a:ext cx="1895475" cy="135255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sp>
        <p:nvSpPr>
          <p:cNvPr id="8" name="文本框 7"/>
          <p:cNvSpPr txBox="1"/>
          <p:nvPr/>
        </p:nvSpPr>
        <p:spPr>
          <a:xfrm>
            <a:off x="10128855" y="2132856"/>
            <a:ext cx="71056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endParaRPr lang="en-US" altLang="zh-CN" sz="2400" b="1" i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10646380" y="4364881"/>
            <a:ext cx="71056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endParaRPr lang="en-US" altLang="zh-CN" sz="2400" b="1" i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8400385" y="4292491"/>
            <a:ext cx="71056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endParaRPr lang="en-US" altLang="zh-CN" sz="2400" b="1" i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8256240" y="2852311"/>
            <a:ext cx="71056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endParaRPr lang="en-US" altLang="zh-CN" sz="2400" b="1" i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9624665" y="3400316"/>
            <a:ext cx="71056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.O</a:t>
            </a:r>
            <a:endParaRPr lang="en-US" altLang="zh-CN" sz="2400" b="1" i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文本框 13"/>
          <p:cNvSpPr txBox="1"/>
          <p:nvPr/>
        </p:nvSpPr>
        <p:spPr>
          <a:xfrm>
            <a:off x="9618315" y="2645936"/>
            <a:ext cx="71056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en-US" altLang="zh-CN" sz="24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文本框 14"/>
          <p:cNvSpPr txBox="1"/>
          <p:nvPr/>
        </p:nvSpPr>
        <p:spPr>
          <a:xfrm>
            <a:off x="8832820" y="2920891"/>
            <a:ext cx="71056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en-US" altLang="zh-CN" sz="24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文本框 15"/>
          <p:cNvSpPr txBox="1"/>
          <p:nvPr/>
        </p:nvSpPr>
        <p:spPr>
          <a:xfrm>
            <a:off x="8689945" y="3773061"/>
            <a:ext cx="71056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lang="en-US" altLang="zh-CN" sz="24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文本框 16"/>
          <p:cNvSpPr txBox="1"/>
          <p:nvPr/>
        </p:nvSpPr>
        <p:spPr>
          <a:xfrm>
            <a:off x="1343660" y="3356992"/>
            <a:ext cx="6096000" cy="52322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zh-CN" altLang="zh-CN" sz="2800" b="1" dirty="0">
                <a:solidFill>
                  <a:srgbClr val="FF0000"/>
                </a:solidFill>
                <a:latin typeface="Times New Roman" panose="02020603050405020304"/>
                <a:sym typeface="+mn-ea"/>
              </a:rPr>
              <a:t>∠</a:t>
            </a:r>
            <a:r>
              <a:rPr lang="en-US" altLang="zh-CN" sz="2800" b="1" dirty="0">
                <a:solidFill>
                  <a:srgbClr val="FF0000"/>
                </a:solidFill>
                <a:latin typeface="Times New Roman" panose="02020603050405020304"/>
                <a:sym typeface="+mn-ea"/>
              </a:rPr>
              <a:t>1=</a:t>
            </a:r>
            <a:r>
              <a:rPr lang="zh-CN" altLang="zh-CN" sz="2800" b="1" dirty="0">
                <a:solidFill>
                  <a:srgbClr val="FF0000"/>
                </a:solidFill>
                <a:latin typeface="Times New Roman" panose="02020603050405020304"/>
                <a:sym typeface="+mn-ea"/>
              </a:rPr>
              <a:t>∠</a:t>
            </a:r>
            <a:r>
              <a:rPr lang="en-US" altLang="zh-CN" sz="2800" b="1" i="1" dirty="0">
                <a:solidFill>
                  <a:srgbClr val="FF0000"/>
                </a:solidFill>
                <a:latin typeface="Times New Roman" panose="02020603050405020304"/>
                <a:sym typeface="+mn-ea"/>
              </a:rPr>
              <a:t>ABD</a:t>
            </a:r>
            <a:endParaRPr lang="en-US" altLang="zh-CN" sz="2800" b="1" i="1" dirty="0">
              <a:solidFill>
                <a:srgbClr val="FF0000"/>
              </a:solidFill>
              <a:latin typeface="Times New Roman" panose="02020603050405020304"/>
              <a:sym typeface="+mn-ea"/>
            </a:endParaRPr>
          </a:p>
        </p:txBody>
      </p:sp>
      <p:sp>
        <p:nvSpPr>
          <p:cNvPr id="18" name="文本框 17"/>
          <p:cNvSpPr txBox="1"/>
          <p:nvPr/>
        </p:nvSpPr>
        <p:spPr>
          <a:xfrm>
            <a:off x="1343660" y="4149472"/>
            <a:ext cx="6096000" cy="52322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zh-CN" altLang="zh-CN" sz="2800" b="1" dirty="0">
                <a:solidFill>
                  <a:srgbClr val="FF0000"/>
                </a:solidFill>
                <a:latin typeface="Times New Roman" panose="02020603050405020304"/>
                <a:sym typeface="+mn-ea"/>
              </a:rPr>
              <a:t>∠</a:t>
            </a:r>
            <a:r>
              <a:rPr lang="en-US" altLang="zh-CN" sz="2800" b="1" dirty="0">
                <a:solidFill>
                  <a:srgbClr val="FF0000"/>
                </a:solidFill>
                <a:latin typeface="Times New Roman" panose="02020603050405020304"/>
                <a:sym typeface="+mn-ea"/>
              </a:rPr>
              <a:t>2=</a:t>
            </a:r>
            <a:r>
              <a:rPr lang="zh-CN" altLang="zh-CN" sz="2800" b="1" dirty="0">
                <a:solidFill>
                  <a:srgbClr val="FF0000"/>
                </a:solidFill>
                <a:latin typeface="Times New Roman" panose="02020603050405020304"/>
                <a:sym typeface="+mn-ea"/>
              </a:rPr>
              <a:t>∠</a:t>
            </a:r>
            <a:r>
              <a:rPr lang="en-US" altLang="zh-CN" sz="2800" b="1" i="1" dirty="0">
                <a:solidFill>
                  <a:srgbClr val="FF0000"/>
                </a:solidFill>
                <a:latin typeface="Times New Roman" panose="02020603050405020304"/>
                <a:sym typeface="+mn-ea"/>
              </a:rPr>
              <a:t>CAB</a:t>
            </a:r>
            <a:endParaRPr lang="en-US" altLang="zh-CN" sz="2800" b="1" i="1" dirty="0">
              <a:solidFill>
                <a:srgbClr val="FF0000"/>
              </a:solidFill>
              <a:latin typeface="Times New Roman" panose="02020603050405020304"/>
              <a:sym typeface="+mn-ea"/>
            </a:endParaRPr>
          </a:p>
        </p:txBody>
      </p:sp>
      <p:sp>
        <p:nvSpPr>
          <p:cNvPr id="19" name="文本框 18"/>
          <p:cNvSpPr txBox="1"/>
          <p:nvPr/>
        </p:nvSpPr>
        <p:spPr>
          <a:xfrm>
            <a:off x="1415415" y="4941317"/>
            <a:ext cx="6096000" cy="52322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zh-CN" altLang="zh-CN" sz="2800" b="1" dirty="0">
                <a:solidFill>
                  <a:srgbClr val="FF0000"/>
                </a:solidFill>
                <a:latin typeface="Times New Roman" panose="02020603050405020304"/>
                <a:sym typeface="+mn-ea"/>
              </a:rPr>
              <a:t>∠</a:t>
            </a:r>
            <a:r>
              <a:rPr lang="en-US" altLang="zh-CN" sz="2800" b="1" dirty="0">
                <a:solidFill>
                  <a:srgbClr val="FF0000"/>
                </a:solidFill>
                <a:latin typeface="Times New Roman" panose="02020603050405020304"/>
                <a:sym typeface="+mn-ea"/>
              </a:rPr>
              <a:t>2=</a:t>
            </a:r>
            <a:r>
              <a:rPr lang="zh-CN" altLang="zh-CN" sz="2800" b="1" dirty="0">
                <a:solidFill>
                  <a:srgbClr val="FF0000"/>
                </a:solidFill>
                <a:latin typeface="Times New Roman" panose="02020603050405020304"/>
                <a:sym typeface="+mn-ea"/>
              </a:rPr>
              <a:t>∠</a:t>
            </a:r>
            <a:r>
              <a:rPr lang="en-US" altLang="zh-CN" sz="2800" b="1" i="1" dirty="0">
                <a:solidFill>
                  <a:srgbClr val="FF0000"/>
                </a:solidFill>
                <a:latin typeface="Times New Roman" panose="02020603050405020304"/>
                <a:sym typeface="+mn-ea"/>
              </a:rPr>
              <a:t>CBD</a:t>
            </a:r>
            <a:endParaRPr lang="en-US" altLang="zh-CN" sz="2800" b="1" i="1" dirty="0">
              <a:solidFill>
                <a:srgbClr val="FF0000"/>
              </a:solidFill>
              <a:latin typeface="Times New Roman" panose="02020603050405020304"/>
              <a:sym typeface="+mn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任意多边形 12"/>
          <p:cNvSpPr/>
          <p:nvPr>
            <p:custDataLst>
              <p:tags r:id="rId1"/>
            </p:custDataLst>
          </p:nvPr>
        </p:nvSpPr>
        <p:spPr>
          <a:xfrm>
            <a:off x="654779" y="1205540"/>
            <a:ext cx="1048733" cy="592667"/>
          </a:xfrm>
          <a:custGeom>
            <a:avLst/>
            <a:gdLst>
              <a:gd name="connsiteX0" fmla="*/ 0 w 1141940"/>
              <a:gd name="connsiteY0" fmla="*/ 0 h 714376"/>
              <a:gd name="connsiteX1" fmla="*/ 784752 w 1141940"/>
              <a:gd name="connsiteY1" fmla="*/ 0 h 714376"/>
              <a:gd name="connsiteX2" fmla="*/ 1141940 w 1141940"/>
              <a:gd name="connsiteY2" fmla="*/ 357188 h 714376"/>
              <a:gd name="connsiteX3" fmla="*/ 1141939 w 1141940"/>
              <a:gd name="connsiteY3" fmla="*/ 357188 h 714376"/>
              <a:gd name="connsiteX4" fmla="*/ 784751 w 1141940"/>
              <a:gd name="connsiteY4" fmla="*/ 714376 h 714376"/>
              <a:gd name="connsiteX5" fmla="*/ 244993 w 1141940"/>
              <a:gd name="connsiteY5" fmla="*/ 714376 h 7143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141940" h="714376">
                <a:moveTo>
                  <a:pt x="0" y="0"/>
                </a:moveTo>
                <a:lnTo>
                  <a:pt x="784752" y="0"/>
                </a:lnTo>
                <a:cubicBezTo>
                  <a:pt x="982021" y="0"/>
                  <a:pt x="1141940" y="159919"/>
                  <a:pt x="1141940" y="357188"/>
                </a:cubicBezTo>
                <a:lnTo>
                  <a:pt x="1141939" y="357188"/>
                </a:lnTo>
                <a:cubicBezTo>
                  <a:pt x="1141939" y="554457"/>
                  <a:pt x="982020" y="714376"/>
                  <a:pt x="784751" y="714376"/>
                </a:cubicBezTo>
                <a:lnTo>
                  <a:pt x="244993" y="714376"/>
                </a:lnTo>
                <a:close/>
              </a:path>
            </a:pathLst>
          </a:custGeom>
          <a:solidFill>
            <a:schemeClr val="accent2"/>
          </a:solidFill>
        </p:spPr>
        <p:txBody>
          <a:bodyPr lIns="239994" tIns="60958" rIns="121917" bIns="60958" anchor="ctr">
            <a:normAutofit/>
          </a:bodyPr>
          <a:lstStyle/>
          <a:p>
            <a:pPr algn="ctr">
              <a:defRPr/>
            </a:pPr>
            <a:r>
              <a:rPr lang="zh-CN" altLang="en-US" sz="2800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例</a:t>
            </a:r>
            <a:r>
              <a:rPr lang="en-US" altLang="zh-CN" sz="2800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</a:t>
            </a:r>
            <a:endParaRPr lang="zh-CN" altLang="en-US" sz="2800" dirty="0" err="1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4341" name="内容占位符 7"/>
              <p:cNvSpPr txBox="1">
                <a:spLocks noChangeArrowheads="1"/>
              </p:cNvSpPr>
              <p:nvPr/>
            </p:nvSpPr>
            <p:spPr bwMode="auto">
              <a:xfrm>
                <a:off x="1744134" y="1070074"/>
                <a:ext cx="9632951" cy="136697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lIns="121917" tIns="60958" rIns="121917" bIns="60958">
                <a:spAutoFit/>
              </a:bodyPr>
              <a:lstStyle>
                <a:lvl1pPr defTabSz="4572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defTabSz="4572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defTabSz="4572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defTabSz="4572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defTabSz="4572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>
                  <a:lnSpc>
                    <a:spcPct val="150000"/>
                  </a:lnSpc>
                </a:pPr>
                <a:r>
                  <a:rPr lang="zh-CN" altLang="zh-CN" sz="2800" b="1" dirty="0">
                    <a:latin typeface="Times New Roman" panose="02020603050405020304"/>
                  </a:rPr>
                  <a:t>已知：如图，△</a:t>
                </a:r>
                <a:r>
                  <a:rPr lang="en-US" altLang="zh-CN" sz="2800" b="1" i="1" dirty="0">
                    <a:latin typeface="Times New Roman" panose="02020603050405020304"/>
                  </a:rPr>
                  <a:t>ABC</a:t>
                </a:r>
                <a:r>
                  <a:rPr lang="zh-CN" altLang="zh-CN" sz="2800" b="1" dirty="0">
                    <a:latin typeface="Times New Roman" panose="02020603050405020304"/>
                  </a:rPr>
                  <a:t>内接于圆</a:t>
                </a:r>
                <a:r>
                  <a:rPr lang="en-US" altLang="zh-CN" sz="2800" b="1" i="1" dirty="0">
                    <a:latin typeface="Times New Roman" panose="02020603050405020304"/>
                  </a:rPr>
                  <a:t>O</a:t>
                </a:r>
                <a:r>
                  <a:rPr lang="zh-CN" altLang="zh-CN" sz="2800" b="1" dirty="0">
                    <a:latin typeface="Times New Roman" panose="02020603050405020304"/>
                  </a:rPr>
                  <a:t>，∠</a:t>
                </a:r>
                <a:r>
                  <a:rPr lang="en-US" altLang="zh-CN" sz="2800" b="1" i="1" dirty="0">
                    <a:latin typeface="Times New Roman" panose="02020603050405020304"/>
                  </a:rPr>
                  <a:t>ACB</a:t>
                </a:r>
                <a:r>
                  <a:rPr lang="en-US" altLang="zh-CN" sz="2800" b="1" dirty="0">
                    <a:latin typeface="Times New Roman" panose="02020603050405020304"/>
                  </a:rPr>
                  <a:t>=2</a:t>
                </a:r>
                <a:r>
                  <a:rPr lang="zh-CN" altLang="zh-CN" sz="2800" b="1" dirty="0">
                    <a:latin typeface="Times New Roman" panose="02020603050405020304"/>
                  </a:rPr>
                  <a:t>∠</a:t>
                </a:r>
                <a:r>
                  <a:rPr lang="en-US" altLang="zh-CN" sz="2800" b="1" i="1" dirty="0">
                    <a:latin typeface="Times New Roman" panose="02020603050405020304"/>
                  </a:rPr>
                  <a:t>ABC</a:t>
                </a:r>
                <a:r>
                  <a:rPr lang="zh-CN" altLang="zh-CN" sz="2800" b="1" dirty="0">
                    <a:latin typeface="Times New Roman" panose="02020603050405020304"/>
                  </a:rPr>
                  <a:t>，点</a:t>
                </a:r>
                <a:r>
                  <a:rPr lang="en-US" altLang="zh-CN" sz="2800" b="1" i="1" dirty="0">
                    <a:latin typeface="Times New Roman" panose="02020603050405020304"/>
                  </a:rPr>
                  <a:t>D</a:t>
                </a:r>
                <a:r>
                  <a:rPr lang="zh-CN" altLang="zh-CN" sz="2800" b="1" dirty="0">
                    <a:latin typeface="Times New Roman" panose="02020603050405020304"/>
                  </a:rPr>
                  <a:t>平分</a:t>
                </a:r>
                <a14:m>
                  <m:oMath xmlns:m="http://schemas.openxmlformats.org/officeDocument/2006/math">
                    <m:groupChr>
                      <m:groupChrPr>
                        <m:chr m:val="⌢"/>
                        <m:pos m:val="top"/>
                        <m:vertJc m:val="bot"/>
                        <m:ctrlPr>
                          <a:rPr lang="zh-CN" altLang="en-US" sz="2800" i="1">
                            <a:latin typeface="Cambria Math" panose="02040503050406030204" pitchFamily="18" charset="0"/>
                          </a:rPr>
                        </m:ctrlPr>
                      </m:groupChrPr>
                      <m:e>
                        <m:r>
                          <a:rPr lang="zh-CN" altLang="en-US" sz="2800" i="1">
                            <a:latin typeface="Cambria Math" panose="02040503050406030204"/>
                          </a:rPr>
                          <m:t>𝐴𝐵</m:t>
                        </m:r>
                      </m:e>
                    </m:groupChr>
                  </m:oMath>
                </a14:m>
                <a:r>
                  <a:rPr lang="en-US" altLang="zh-CN" sz="2800" b="1" i="1" dirty="0">
                    <a:latin typeface="Times New Roman" panose="02020603050405020304"/>
                  </a:rPr>
                  <a:t>.</a:t>
                </a:r>
                <a:r>
                  <a:rPr lang="zh-CN" altLang="zh-CN" sz="2800" b="1" dirty="0">
                    <a:latin typeface="Times New Roman" panose="02020603050405020304"/>
                  </a:rPr>
                  <a:t>求证：</a:t>
                </a:r>
                <a:r>
                  <a:rPr lang="en-US" altLang="zh-CN" sz="2800" b="1" i="1" dirty="0">
                    <a:solidFill>
                      <a:srgbClr val="000000"/>
                    </a:solidFill>
                    <a:latin typeface="Times New Roman" panose="02020603050405020304"/>
                  </a:rPr>
                  <a:t>AC</a:t>
                </a:r>
                <a:r>
                  <a:rPr lang="en-US" altLang="zh-CN" sz="2800" dirty="0">
                    <a:solidFill>
                      <a:srgbClr val="000000"/>
                    </a:solidFill>
                    <a:latin typeface="Times New Roman" panose="02020603050405020304"/>
                  </a:rPr>
                  <a:t>=</a:t>
                </a:r>
                <a:r>
                  <a:rPr lang="en-US" altLang="zh-CN" sz="2800" b="1" i="1" dirty="0">
                    <a:solidFill>
                      <a:srgbClr val="000000"/>
                    </a:solidFill>
                    <a:latin typeface="Times New Roman" panose="02020603050405020304"/>
                  </a:rPr>
                  <a:t>BD</a:t>
                </a:r>
                <a:r>
                  <a:rPr lang="en-US" altLang="zh-CN" sz="2800" b="1" dirty="0">
                    <a:latin typeface="Times New Roman" panose="02020603050405020304"/>
                  </a:rPr>
                  <a:t>.</a:t>
                </a:r>
                <a:endParaRPr lang="zh-CN" altLang="zh-CN" sz="2800" b="1" dirty="0">
                  <a:latin typeface="Times New Roman" panose="02020603050405020304"/>
                </a:endParaRPr>
              </a:p>
            </p:txBody>
          </p:sp>
        </mc:Choice>
        <mc:Fallback>
          <p:sp>
            <p:nvSpPr>
              <p:cNvPr id="14341" name="内容占位符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744134" y="1070074"/>
                <a:ext cx="9632951" cy="1366973"/>
              </a:xfrm>
              <a:prstGeom prst="rect">
                <a:avLst/>
              </a:prstGeom>
              <a:blipFill rotWithShape="1">
                <a:blip r:embed="rId2"/>
                <a:stretch>
                  <a:fillRect l="-4" t="-7" r="4" b="-53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8" name="直接连接符 7"/>
          <p:cNvCxnSpPr/>
          <p:nvPr/>
        </p:nvCxnSpPr>
        <p:spPr bwMode="auto">
          <a:xfrm flipV="1">
            <a:off x="8282512" y="2619800"/>
            <a:ext cx="1342932" cy="1143096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grpSp>
        <p:nvGrpSpPr>
          <p:cNvPr id="9" name="组合 8"/>
          <p:cNvGrpSpPr/>
          <p:nvPr/>
        </p:nvGrpSpPr>
        <p:grpSpPr>
          <a:xfrm>
            <a:off x="7968208" y="2276872"/>
            <a:ext cx="2325595" cy="2000418"/>
            <a:chOff x="360437" y="2736031"/>
            <a:chExt cx="2930411" cy="2520280"/>
          </a:xfrm>
        </p:grpSpPr>
        <p:grpSp>
          <p:nvGrpSpPr>
            <p:cNvPr id="10" name="组合 9"/>
            <p:cNvGrpSpPr/>
            <p:nvPr/>
          </p:nvGrpSpPr>
          <p:grpSpPr>
            <a:xfrm>
              <a:off x="648469" y="2952055"/>
              <a:ext cx="2304256" cy="2304256"/>
              <a:chOff x="648469" y="2952055"/>
              <a:chExt cx="2304256" cy="2304256"/>
            </a:xfrm>
          </p:grpSpPr>
          <p:sp>
            <p:nvSpPr>
              <p:cNvPr id="16" name="梯形 15"/>
              <p:cNvSpPr/>
              <p:nvPr/>
            </p:nvSpPr>
            <p:spPr bwMode="auto">
              <a:xfrm>
                <a:off x="756481" y="3168079"/>
                <a:ext cx="2052228" cy="1440160"/>
              </a:xfrm>
              <a:prstGeom prst="trapezoid">
                <a:avLst/>
              </a:prstGeom>
              <a:noFill/>
              <a:ln w="28575" cap="flat" cmpd="sng" algn="ctr">
                <a:solidFill>
                  <a:schemeClr val="tx1">
                    <a:lumMod val="95000"/>
                    <a:lumOff val="5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/>
              <a:lstStyle/>
              <a:p>
                <a:pPr defTabSz="725805"/>
                <a:endParaRPr lang="zh-CN" altLang="en-US" sz="2400" b="1" i="1">
                  <a:latin typeface="Times New Roman" panose="02020603050405020304"/>
                  <a:ea typeface="宋体" panose="02010600030101010101" pitchFamily="2" charset="-122"/>
                </a:endParaRPr>
              </a:p>
            </p:txBody>
          </p:sp>
          <p:sp>
            <p:nvSpPr>
              <p:cNvPr id="17" name="椭圆 16"/>
              <p:cNvSpPr/>
              <p:nvPr/>
            </p:nvSpPr>
            <p:spPr bwMode="auto">
              <a:xfrm>
                <a:off x="648469" y="2952055"/>
                <a:ext cx="2304256" cy="2304256"/>
              </a:xfrm>
              <a:prstGeom prst="ellipse">
                <a:avLst/>
              </a:prstGeom>
              <a:noFill/>
              <a:ln w="28575" cap="flat" cmpd="sng" algn="ctr">
                <a:solidFill>
                  <a:schemeClr val="tx1">
                    <a:lumMod val="95000"/>
                    <a:lumOff val="5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/>
              <a:lstStyle/>
              <a:p>
                <a:pPr defTabSz="725805"/>
                <a:endParaRPr lang="zh-CN" altLang="en-US" sz="2400" b="1" i="1">
                  <a:latin typeface="Times New Roman" panose="02020603050405020304"/>
                  <a:ea typeface="宋体" panose="02010600030101010101" pitchFamily="2" charset="-122"/>
                </a:endParaRPr>
              </a:p>
            </p:txBody>
          </p:sp>
        </p:grpSp>
        <p:sp>
          <p:nvSpPr>
            <p:cNvPr id="11" name="TextBox 10"/>
            <p:cNvSpPr txBox="1"/>
            <p:nvPr/>
          </p:nvSpPr>
          <p:spPr>
            <a:xfrm>
              <a:off x="720477" y="2736031"/>
              <a:ext cx="513458" cy="5816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2400" b="1" i="1" dirty="0">
                  <a:latin typeface="Times New Roman" panose="02020603050405020304"/>
                  <a:ea typeface="宋体" panose="02010600030101010101" pitchFamily="2" charset="-122"/>
                </a:rPr>
                <a:t>D</a:t>
              </a:r>
              <a:endParaRPr lang="zh-CN" altLang="en-US" sz="2400" b="1" i="1" dirty="0">
                <a:latin typeface="Times New Roman" panose="02020603050405020304"/>
                <a:ea typeface="宋体" panose="02010600030101010101" pitchFamily="2" charset="-122"/>
              </a:endParaRP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2418730" y="2736031"/>
              <a:ext cx="491238" cy="5816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2400" b="1" i="1" dirty="0">
                  <a:latin typeface="Times New Roman" panose="02020603050405020304"/>
                  <a:ea typeface="宋体" panose="02010600030101010101" pitchFamily="2" charset="-122"/>
                </a:rPr>
                <a:t>A</a:t>
              </a:r>
              <a:endParaRPr lang="zh-CN" altLang="en-US" sz="2400" b="1" i="1" dirty="0">
                <a:latin typeface="Times New Roman" panose="02020603050405020304"/>
                <a:ea typeface="宋体" panose="02010600030101010101" pitchFamily="2" charset="-122"/>
              </a:endParaRP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360437" y="4392214"/>
              <a:ext cx="491238" cy="5816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2400" b="1" i="1" dirty="0">
                  <a:latin typeface="Times New Roman" panose="02020603050405020304"/>
                  <a:ea typeface="宋体" panose="02010600030101010101" pitchFamily="2" charset="-122"/>
                </a:rPr>
                <a:t>B</a:t>
              </a:r>
              <a:endParaRPr lang="zh-CN" altLang="en-US" sz="2400" b="1" i="1" dirty="0">
                <a:latin typeface="Times New Roman" panose="02020603050405020304"/>
                <a:ea typeface="宋体" panose="02010600030101010101" pitchFamily="2" charset="-122"/>
              </a:endParaRP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2799610" y="4392214"/>
              <a:ext cx="491238" cy="5816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2400" b="1" i="1" dirty="0">
                  <a:latin typeface="Times New Roman" panose="02020603050405020304"/>
                  <a:ea typeface="宋体" panose="02010600030101010101" pitchFamily="2" charset="-122"/>
                </a:rPr>
                <a:t>C</a:t>
              </a:r>
              <a:endParaRPr lang="zh-CN" altLang="en-US" sz="2400" b="1" i="1" dirty="0">
                <a:latin typeface="Times New Roman" panose="02020603050405020304"/>
                <a:ea typeface="宋体" panose="02010600030101010101" pitchFamily="2" charset="-122"/>
              </a:endParaRPr>
            </a:p>
          </p:txBody>
        </p:sp>
      </p:grpSp>
      <p:sp>
        <p:nvSpPr>
          <p:cNvPr id="20" name="TextBox 19"/>
          <p:cNvSpPr txBox="1"/>
          <p:nvPr/>
        </p:nvSpPr>
        <p:spPr>
          <a:xfrm>
            <a:off x="1919536" y="3695174"/>
            <a:ext cx="6552728" cy="1693462"/>
          </a:xfrm>
          <a:prstGeom prst="rect">
            <a:avLst/>
          </a:prstGeom>
          <a:noFill/>
        </p:spPr>
        <p:txBody>
          <a:bodyPr wrap="square" lIns="72567" tIns="36283" rIns="72567" bIns="36283" rtlCol="0">
            <a:spAutoFit/>
          </a:bodyPr>
          <a:lstStyle/>
          <a:p>
            <a:pPr>
              <a:lnSpc>
                <a:spcPct val="130000"/>
              </a:lnSpc>
            </a:pPr>
            <a:r>
              <a:rPr lang="en-US" altLang="zh-CN" sz="2800" b="1" dirty="0">
                <a:solidFill>
                  <a:srgbClr val="00B0F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【</a:t>
            </a:r>
            <a:r>
              <a:rPr lang="zh-CN" altLang="en-US" sz="2800" b="1" dirty="0">
                <a:solidFill>
                  <a:srgbClr val="00B0F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提示</a:t>
            </a:r>
            <a:r>
              <a:rPr lang="en-US" altLang="zh-CN" sz="2800" b="1" dirty="0">
                <a:solidFill>
                  <a:srgbClr val="00B0F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】</a:t>
            </a:r>
            <a:endParaRPr lang="en-US" altLang="zh-CN" sz="2800" b="1" dirty="0">
              <a:solidFill>
                <a:srgbClr val="00B0F0"/>
              </a:solidFill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  <a:p>
            <a:pPr indent="805180">
              <a:lnSpc>
                <a:spcPct val="130000"/>
              </a:lnSpc>
            </a:pPr>
            <a:r>
              <a:rPr lang="zh-CN" altLang="en-US" sz="2800" b="1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先构造等弧所对的圆周角，再利用圆周角定理的推论是解题关键</a:t>
            </a:r>
            <a:r>
              <a:rPr lang="en-US" altLang="zh-CN" sz="2800" b="1" i="1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.</a:t>
            </a:r>
            <a:endParaRPr lang="zh-CN" altLang="zh-CN" sz="2800" b="1" i="1" dirty="0"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5" name="TextBox 4"/>
              <p:cNvSpPr txBox="1"/>
              <p:nvPr/>
            </p:nvSpPr>
            <p:spPr>
              <a:xfrm>
                <a:off x="1199456" y="762049"/>
                <a:ext cx="9810227" cy="4889500"/>
              </a:xfrm>
              <a:prstGeom prst="rect">
                <a:avLst/>
              </a:prstGeom>
              <a:noFill/>
            </p:spPr>
            <p:txBody>
              <a:bodyPr wrap="square" lIns="72567" tIns="36283" rIns="72567" bIns="36283" rtlCol="0">
                <a:spAutoFit/>
              </a:bodyPr>
              <a:lstStyle/>
              <a:p>
                <a:pPr>
                  <a:lnSpc>
                    <a:spcPct val="130000"/>
                  </a:lnSpc>
                </a:pPr>
                <a:r>
                  <a:rPr lang="zh-CN" altLang="en-US" sz="2800" b="1" dirty="0">
                    <a:solidFill>
                      <a:srgbClr val="FF0000"/>
                    </a:solidFill>
                    <a:latin typeface="黑体" panose="02010609060101010101" charset="-122"/>
                    <a:ea typeface="黑体" panose="02010609060101010101" charset="-122"/>
                    <a:cs typeface="Times New Roman" panose="02020603050405020304" pitchFamily="18" charset="0"/>
                  </a:rPr>
                  <a:t>证明</a:t>
                </a:r>
                <a:r>
                  <a:rPr lang="zh-CN" altLang="zh-CN" sz="2800" b="1" dirty="0">
                    <a:solidFill>
                      <a:srgbClr val="FF0000"/>
                    </a:solidFill>
                    <a:latin typeface="Times New Roman" panose="02020603050405020304" pitchFamily="18" charset="0"/>
                    <a:ea typeface="+mj-ea"/>
                    <a:cs typeface="Times New Roman" panose="02020603050405020304" pitchFamily="18" charset="0"/>
                  </a:rPr>
                  <a:t>：连结</a:t>
                </a:r>
                <a:r>
                  <a:rPr lang="en-US" altLang="zh-CN" sz="2800" b="1" i="1" dirty="0">
                    <a:solidFill>
                      <a:srgbClr val="FF0000"/>
                    </a:solidFill>
                    <a:latin typeface="Times New Roman" panose="02020603050405020304" pitchFamily="18" charset="0"/>
                    <a:ea typeface="+mj-ea"/>
                    <a:cs typeface="Times New Roman" panose="02020603050405020304" pitchFamily="18" charset="0"/>
                  </a:rPr>
                  <a:t>CD.</a:t>
                </a:r>
                <a:endParaRPr lang="zh-CN" altLang="zh-CN" sz="2800" b="1" i="1" dirty="0">
                  <a:solidFill>
                    <a:srgbClr val="FF0000"/>
                  </a:solidFill>
                  <a:latin typeface="Times New Roman" panose="02020603050405020304" pitchFamily="18" charset="0"/>
                  <a:ea typeface="+mj-ea"/>
                  <a:cs typeface="Times New Roman" panose="02020603050405020304" pitchFamily="18" charset="0"/>
                </a:endParaRPr>
              </a:p>
              <a:p>
                <a:pPr>
                  <a:lnSpc>
                    <a:spcPct val="130000"/>
                  </a:lnSpc>
                </a:pPr>
                <a:r>
                  <a:rPr lang="zh-CN" altLang="zh-CN" sz="2800" b="1" dirty="0">
                    <a:solidFill>
                      <a:srgbClr val="FF0000"/>
                    </a:solidFill>
                    <a:latin typeface="Times New Roman" panose="02020603050405020304" pitchFamily="18" charset="0"/>
                    <a:ea typeface="+mj-ea"/>
                    <a:cs typeface="Times New Roman" panose="02020603050405020304" pitchFamily="18" charset="0"/>
                  </a:rPr>
                  <a:t>∵</a:t>
                </a:r>
                <a:r>
                  <a:rPr lang="en-US" altLang="zh-CN" sz="2800" b="1" dirty="0">
                    <a:solidFill>
                      <a:srgbClr val="FF0000"/>
                    </a:solidFill>
                    <a:latin typeface="Times New Roman" panose="02020603050405020304" pitchFamily="18" charset="0"/>
                    <a:ea typeface="+mj-ea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groupChr>
                      <m:groupChrPr>
                        <m:chr m:val="⌢"/>
                        <m:pos m:val="top"/>
                        <m:vertJc m:val="bot"/>
                        <m:ctrlPr>
                          <a:rPr lang="zh-CN" altLang="en-US" sz="28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+mj-ea"/>
                          </a:rPr>
                        </m:ctrlPr>
                      </m:groupChrPr>
                      <m:e>
                        <m:r>
                          <a:rPr lang="zh-CN" altLang="en-US" sz="2800" b="1" i="1">
                            <a:solidFill>
                              <a:srgbClr val="FF0000"/>
                            </a:solidFill>
                            <a:latin typeface="Cambria Math" panose="02040503050406030204"/>
                            <a:ea typeface="+mj-ea"/>
                          </a:rPr>
                          <m:t>𝑨𝑫</m:t>
                        </m:r>
                      </m:e>
                    </m:groupChr>
                    <m:r>
                      <a:rPr lang="zh-CN" altLang="en-US" sz="2800" b="1">
                        <a:solidFill>
                          <a:srgbClr val="FF0000"/>
                        </a:solidFill>
                        <a:latin typeface="Cambria Math" panose="02040503050406030204"/>
                        <a:ea typeface="+mj-ea"/>
                      </a:rPr>
                      <m:t>=</m:t>
                    </m:r>
                    <m:groupChr>
                      <m:groupChrPr>
                        <m:chr m:val="⌢"/>
                        <m:pos m:val="top"/>
                        <m:vertJc m:val="bot"/>
                        <m:ctrlPr>
                          <a:rPr lang="zh-CN" altLang="en-US" sz="28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+mj-ea"/>
                          </a:rPr>
                        </m:ctrlPr>
                      </m:groupChrPr>
                      <m:e>
                        <m:r>
                          <a:rPr lang="zh-CN" altLang="en-US" sz="2800" b="1" i="1">
                            <a:solidFill>
                              <a:srgbClr val="FF0000"/>
                            </a:solidFill>
                            <a:latin typeface="Cambria Math" panose="02040503050406030204"/>
                            <a:ea typeface="+mj-ea"/>
                          </a:rPr>
                          <m:t>𝑩𝑫</m:t>
                        </m:r>
                      </m:e>
                    </m:groupChr>
                  </m:oMath>
                </a14:m>
                <a:r>
                  <a:rPr lang="zh-CN" altLang="en-US" sz="2800" b="1" dirty="0">
                    <a:solidFill>
                      <a:srgbClr val="FF0000"/>
                    </a:solidFill>
                    <a:latin typeface="Times New Roman" panose="02020603050405020304" pitchFamily="18" charset="0"/>
                    <a:ea typeface="+mj-ea"/>
                    <a:cs typeface="Times New Roman" panose="02020603050405020304" pitchFamily="18" charset="0"/>
                  </a:rPr>
                  <a:t>，</a:t>
                </a:r>
                <a:r>
                  <a:rPr lang="zh-CN" altLang="zh-CN" sz="2800" b="1" dirty="0">
                    <a:solidFill>
                      <a:srgbClr val="FF0000"/>
                    </a:solidFill>
                    <a:latin typeface="Times New Roman" panose="02020603050405020304" pitchFamily="18" charset="0"/>
                    <a:ea typeface="+mj-ea"/>
                    <a:cs typeface="Times New Roman" panose="02020603050405020304" pitchFamily="18" charset="0"/>
                  </a:rPr>
                  <a:t>∴∠</a:t>
                </a:r>
                <a:r>
                  <a:rPr lang="en-US" altLang="zh-CN" sz="2800" b="1" i="1" dirty="0">
                    <a:solidFill>
                      <a:srgbClr val="FF0000"/>
                    </a:solidFill>
                    <a:latin typeface="Times New Roman" panose="02020603050405020304" pitchFamily="18" charset="0"/>
                    <a:ea typeface="+mj-ea"/>
                    <a:cs typeface="Times New Roman" panose="02020603050405020304" pitchFamily="18" charset="0"/>
                  </a:rPr>
                  <a:t>ACD=</a:t>
                </a:r>
                <a:r>
                  <a:rPr lang="zh-CN" altLang="zh-CN" sz="2800" b="1" dirty="0">
                    <a:solidFill>
                      <a:srgbClr val="FF0000"/>
                    </a:solidFill>
                    <a:latin typeface="Times New Roman" panose="02020603050405020304" pitchFamily="18" charset="0"/>
                    <a:ea typeface="+mj-ea"/>
                    <a:cs typeface="Times New Roman" panose="02020603050405020304" pitchFamily="18" charset="0"/>
                  </a:rPr>
                  <a:t>∠</a:t>
                </a:r>
                <a:r>
                  <a:rPr lang="en-US" altLang="zh-CN" sz="2800" b="1" i="1" dirty="0">
                    <a:solidFill>
                      <a:srgbClr val="FF0000"/>
                    </a:solidFill>
                    <a:latin typeface="Times New Roman" panose="02020603050405020304" pitchFamily="18" charset="0"/>
                    <a:ea typeface="+mj-ea"/>
                    <a:cs typeface="Times New Roman" panose="02020603050405020304" pitchFamily="18" charset="0"/>
                  </a:rPr>
                  <a:t>BCD</a:t>
                </a:r>
                <a:r>
                  <a:rPr lang="en-US" altLang="zh-CN" sz="2800" b="1" dirty="0">
                    <a:solidFill>
                      <a:srgbClr val="FF0000"/>
                    </a:solidFill>
                    <a:latin typeface="Times New Roman" panose="02020603050405020304" pitchFamily="18" charset="0"/>
                    <a:ea typeface="+mj-ea"/>
                    <a:cs typeface="Times New Roman" panose="02020603050405020304" pitchFamily="18" charset="0"/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8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+mj-ea"/>
                          </a:rPr>
                        </m:ctrlPr>
                      </m:fPr>
                      <m:num>
                        <m:r>
                          <a:rPr lang="en-US" altLang="zh-CN" sz="2800" b="1" i="1">
                            <a:solidFill>
                              <a:srgbClr val="FF0000"/>
                            </a:solidFill>
                            <a:latin typeface="Cambria Math" panose="02040503050406030204"/>
                            <a:ea typeface="+mj-ea"/>
                          </a:rPr>
                          <m:t>𝟏</m:t>
                        </m:r>
                      </m:num>
                      <m:den>
                        <m:r>
                          <a:rPr lang="en-US" altLang="zh-CN" sz="2800" b="1" i="1">
                            <a:solidFill>
                              <a:srgbClr val="FF0000"/>
                            </a:solidFill>
                            <a:latin typeface="Cambria Math" panose="02040503050406030204"/>
                            <a:ea typeface="+mj-ea"/>
                          </a:rPr>
                          <m:t>𝟐</m:t>
                        </m:r>
                      </m:den>
                    </m:f>
                  </m:oMath>
                </a14:m>
                <a:r>
                  <a:rPr lang="zh-CN" altLang="zh-CN" sz="2800" b="1" dirty="0">
                    <a:solidFill>
                      <a:srgbClr val="FF0000"/>
                    </a:solidFill>
                    <a:latin typeface="Times New Roman" panose="02020603050405020304" pitchFamily="18" charset="0"/>
                    <a:ea typeface="+mj-ea"/>
                    <a:cs typeface="Times New Roman" panose="02020603050405020304" pitchFamily="18" charset="0"/>
                  </a:rPr>
                  <a:t>∠</a:t>
                </a:r>
                <a:r>
                  <a:rPr lang="en-US" altLang="zh-CN" sz="2800" b="1" i="1" dirty="0">
                    <a:solidFill>
                      <a:srgbClr val="FF0000"/>
                    </a:solidFill>
                    <a:latin typeface="Times New Roman" panose="02020603050405020304" pitchFamily="18" charset="0"/>
                    <a:ea typeface="+mj-ea"/>
                    <a:cs typeface="Times New Roman" panose="02020603050405020304" pitchFamily="18" charset="0"/>
                  </a:rPr>
                  <a:t>ACB</a:t>
                </a:r>
                <a:r>
                  <a:rPr lang="en-US" altLang="zh-CN" sz="2800" b="1" dirty="0">
                    <a:solidFill>
                      <a:srgbClr val="FF0000"/>
                    </a:solidFill>
                    <a:latin typeface="Times New Roman" panose="02020603050405020304" pitchFamily="18" charset="0"/>
                    <a:ea typeface="+mj-ea"/>
                    <a:cs typeface="Times New Roman" panose="02020603050405020304" pitchFamily="18" charset="0"/>
                  </a:rPr>
                  <a:t>(</a:t>
                </a:r>
                <a:r>
                  <a:rPr lang="zh-CN" altLang="en-US" sz="2800" b="1" dirty="0">
                    <a:solidFill>
                      <a:srgbClr val="FF0000"/>
                    </a:solidFill>
                    <a:latin typeface="Times New Roman" panose="02020603050405020304" pitchFamily="18" charset="0"/>
                    <a:ea typeface="+mj-ea"/>
                    <a:cs typeface="Times New Roman" panose="02020603050405020304" pitchFamily="18" charset="0"/>
                  </a:rPr>
                  <a:t>在同圆或等圆中，同弧或等弧所对的圆周角相等</a:t>
                </a:r>
                <a:r>
                  <a:rPr lang="en-US" altLang="zh-CN" sz="2800" b="1" dirty="0">
                    <a:solidFill>
                      <a:srgbClr val="FF0000"/>
                    </a:solidFill>
                    <a:latin typeface="Times New Roman" panose="02020603050405020304" pitchFamily="18" charset="0"/>
                    <a:ea typeface="+mj-ea"/>
                    <a:cs typeface="Times New Roman" panose="02020603050405020304" pitchFamily="18" charset="0"/>
                  </a:rPr>
                  <a:t>).</a:t>
                </a:r>
                <a:endParaRPr lang="zh-CN" altLang="zh-CN" sz="2800" b="1" dirty="0">
                  <a:solidFill>
                    <a:srgbClr val="FF0000"/>
                  </a:solidFill>
                  <a:latin typeface="Times New Roman" panose="02020603050405020304" pitchFamily="18" charset="0"/>
                  <a:ea typeface="+mj-ea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zh-CN" altLang="zh-CN" sz="2800" b="1" dirty="0">
                    <a:solidFill>
                      <a:srgbClr val="FF0000"/>
                    </a:solidFill>
                    <a:latin typeface="Times New Roman" panose="02020603050405020304" pitchFamily="18" charset="0"/>
                    <a:ea typeface="+mj-ea"/>
                    <a:cs typeface="Times New Roman" panose="02020603050405020304" pitchFamily="18" charset="0"/>
                  </a:rPr>
                  <a:t>∵∠</a:t>
                </a:r>
                <a:r>
                  <a:rPr lang="en-US" altLang="zh-CN" sz="2800" b="1" i="1" dirty="0">
                    <a:solidFill>
                      <a:srgbClr val="FF0000"/>
                    </a:solidFill>
                    <a:latin typeface="Times New Roman" panose="02020603050405020304" pitchFamily="18" charset="0"/>
                    <a:ea typeface="+mj-ea"/>
                    <a:cs typeface="Times New Roman" panose="02020603050405020304" pitchFamily="18" charset="0"/>
                  </a:rPr>
                  <a:t>ABC</a:t>
                </a:r>
                <a:r>
                  <a:rPr lang="en-US" altLang="zh-CN" sz="2800" b="1" dirty="0">
                    <a:solidFill>
                      <a:srgbClr val="FF0000"/>
                    </a:solidFill>
                    <a:latin typeface="Times New Roman" panose="02020603050405020304" pitchFamily="18" charset="0"/>
                    <a:ea typeface="+mj-ea"/>
                    <a:cs typeface="Times New Roman" panose="02020603050405020304" pitchFamily="18" charset="0"/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8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+mj-ea"/>
                          </a:rPr>
                        </m:ctrlPr>
                      </m:fPr>
                      <m:num>
                        <m:r>
                          <a:rPr lang="en-US" altLang="zh-CN" sz="2800" b="1" i="1">
                            <a:solidFill>
                              <a:srgbClr val="FF0000"/>
                            </a:solidFill>
                            <a:latin typeface="Cambria Math" panose="02040503050406030204"/>
                            <a:ea typeface="+mj-ea"/>
                          </a:rPr>
                          <m:t>𝟏</m:t>
                        </m:r>
                      </m:num>
                      <m:den>
                        <m:r>
                          <a:rPr lang="en-US" altLang="zh-CN" sz="2800" b="1" i="1">
                            <a:solidFill>
                              <a:srgbClr val="FF0000"/>
                            </a:solidFill>
                            <a:latin typeface="Cambria Math" panose="02040503050406030204"/>
                            <a:ea typeface="+mj-ea"/>
                          </a:rPr>
                          <m:t>𝟐</m:t>
                        </m:r>
                      </m:den>
                    </m:f>
                  </m:oMath>
                </a14:m>
                <a:r>
                  <a:rPr lang="zh-CN" altLang="zh-CN" sz="2800" b="1" dirty="0">
                    <a:solidFill>
                      <a:srgbClr val="FF0000"/>
                    </a:solidFill>
                    <a:latin typeface="Times New Roman" panose="02020603050405020304" pitchFamily="18" charset="0"/>
                    <a:ea typeface="+mj-ea"/>
                    <a:cs typeface="Times New Roman" panose="02020603050405020304" pitchFamily="18" charset="0"/>
                  </a:rPr>
                  <a:t>∠</a:t>
                </a:r>
                <a:r>
                  <a:rPr lang="en-US" altLang="zh-CN" sz="2800" b="1" i="1" dirty="0">
                    <a:solidFill>
                      <a:srgbClr val="FF0000"/>
                    </a:solidFill>
                    <a:latin typeface="Times New Roman" panose="02020603050405020304" pitchFamily="18" charset="0"/>
                    <a:ea typeface="+mj-ea"/>
                    <a:cs typeface="Times New Roman" panose="02020603050405020304" pitchFamily="18" charset="0"/>
                  </a:rPr>
                  <a:t>ACB </a:t>
                </a:r>
                <a:r>
                  <a:rPr lang="zh-CN" altLang="en-US" sz="2800" b="1" dirty="0">
                    <a:solidFill>
                      <a:srgbClr val="FF0000"/>
                    </a:solidFill>
                    <a:latin typeface="Times New Roman" panose="02020603050405020304" pitchFamily="18" charset="0"/>
                    <a:ea typeface="+mj-ea"/>
                    <a:cs typeface="Times New Roman" panose="02020603050405020304" pitchFamily="18" charset="0"/>
                  </a:rPr>
                  <a:t>，</a:t>
                </a:r>
                <a:endParaRPr lang="zh-CN" altLang="en-US" sz="2800" b="1" dirty="0">
                  <a:solidFill>
                    <a:srgbClr val="FF0000"/>
                  </a:solidFill>
                  <a:latin typeface="Times New Roman" panose="02020603050405020304" pitchFamily="18" charset="0"/>
                  <a:ea typeface="+mj-ea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zh-CN" altLang="zh-CN" sz="2800" b="1" dirty="0">
                    <a:solidFill>
                      <a:srgbClr val="FF0000"/>
                    </a:solidFill>
                    <a:latin typeface="Times New Roman" panose="02020603050405020304" pitchFamily="18" charset="0"/>
                    <a:ea typeface="+mj-ea"/>
                    <a:cs typeface="Times New Roman" panose="02020603050405020304" pitchFamily="18" charset="0"/>
                  </a:rPr>
                  <a:t>∴∠</a:t>
                </a:r>
                <a:r>
                  <a:rPr lang="en-US" altLang="zh-CN" sz="2800" b="1" i="1" dirty="0">
                    <a:solidFill>
                      <a:srgbClr val="FF0000"/>
                    </a:solidFill>
                    <a:latin typeface="Times New Roman" panose="02020603050405020304" pitchFamily="18" charset="0"/>
                    <a:ea typeface="+mj-ea"/>
                    <a:cs typeface="Times New Roman" panose="02020603050405020304" pitchFamily="18" charset="0"/>
                  </a:rPr>
                  <a:t>ABC</a:t>
                </a:r>
                <a:r>
                  <a:rPr lang="en-US" altLang="zh-CN" sz="2800" b="1" dirty="0">
                    <a:solidFill>
                      <a:srgbClr val="FF0000"/>
                    </a:solidFill>
                    <a:latin typeface="Times New Roman" panose="02020603050405020304" pitchFamily="18" charset="0"/>
                    <a:ea typeface="+mj-ea"/>
                    <a:cs typeface="Times New Roman" panose="02020603050405020304" pitchFamily="18" charset="0"/>
                  </a:rPr>
                  <a:t>=</a:t>
                </a:r>
                <a:r>
                  <a:rPr lang="zh-CN" altLang="zh-CN" sz="2800" b="1" dirty="0">
                    <a:solidFill>
                      <a:srgbClr val="FF0000"/>
                    </a:solidFill>
                    <a:latin typeface="Times New Roman" panose="02020603050405020304" pitchFamily="18" charset="0"/>
                    <a:ea typeface="+mj-ea"/>
                    <a:cs typeface="Times New Roman" panose="02020603050405020304" pitchFamily="18" charset="0"/>
                  </a:rPr>
                  <a:t>∠</a:t>
                </a:r>
                <a:r>
                  <a:rPr lang="en-US" altLang="zh-CN" sz="2800" b="1" i="1" dirty="0">
                    <a:solidFill>
                      <a:srgbClr val="FF0000"/>
                    </a:solidFill>
                    <a:latin typeface="Times New Roman" panose="02020603050405020304" pitchFamily="18" charset="0"/>
                    <a:ea typeface="+mj-ea"/>
                    <a:cs typeface="Times New Roman" panose="02020603050405020304" pitchFamily="18" charset="0"/>
                  </a:rPr>
                  <a:t>BCD</a:t>
                </a:r>
                <a:r>
                  <a:rPr lang="en-US" altLang="zh-CN" sz="2800" b="1" dirty="0">
                    <a:solidFill>
                      <a:srgbClr val="FF0000"/>
                    </a:solidFill>
                    <a:latin typeface="Times New Roman" panose="02020603050405020304" pitchFamily="18" charset="0"/>
                    <a:ea typeface="+mj-ea"/>
                    <a:cs typeface="Times New Roman" panose="02020603050405020304" pitchFamily="18" charset="0"/>
                  </a:rPr>
                  <a:t>.</a:t>
                </a:r>
                <a:endParaRPr lang="zh-CN" altLang="zh-CN" sz="2800" b="1" dirty="0">
                  <a:solidFill>
                    <a:srgbClr val="FF0000"/>
                  </a:solidFill>
                  <a:latin typeface="Times New Roman" panose="02020603050405020304" pitchFamily="18" charset="0"/>
                  <a:ea typeface="+mj-ea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zh-CN" altLang="zh-CN" sz="2800" b="1" dirty="0">
                    <a:solidFill>
                      <a:srgbClr val="FF0000"/>
                    </a:solidFill>
                    <a:latin typeface="Times New Roman" panose="02020603050405020304" pitchFamily="18" charset="0"/>
                    <a:ea typeface="+mj-ea"/>
                    <a:cs typeface="Times New Roman" panose="02020603050405020304" pitchFamily="18" charset="0"/>
                  </a:rPr>
                  <a:t>∴</a:t>
                </a:r>
                <a:r>
                  <a:rPr lang="en-US" altLang="zh-CN" sz="2800" b="1" dirty="0">
                    <a:solidFill>
                      <a:srgbClr val="FF0000"/>
                    </a:solidFill>
                    <a:latin typeface="Times New Roman" panose="02020603050405020304" pitchFamily="18" charset="0"/>
                    <a:ea typeface="+mj-ea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groupChr>
                      <m:groupChrPr>
                        <m:chr m:val="⌢"/>
                        <m:pos m:val="top"/>
                        <m:vertJc m:val="bot"/>
                        <m:ctrlPr>
                          <a:rPr lang="zh-CN" altLang="en-US" sz="28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+mj-ea"/>
                          </a:rPr>
                        </m:ctrlPr>
                      </m:groupChrPr>
                      <m:e>
                        <m:r>
                          <a:rPr lang="zh-CN" altLang="en-US" sz="2800" b="1" i="1">
                            <a:solidFill>
                              <a:srgbClr val="FF0000"/>
                            </a:solidFill>
                            <a:latin typeface="Cambria Math" panose="02040503050406030204"/>
                            <a:ea typeface="+mj-ea"/>
                          </a:rPr>
                          <m:t>𝑨𝑪</m:t>
                        </m:r>
                      </m:e>
                    </m:groupChr>
                    <m:r>
                      <a:rPr lang="zh-CN" altLang="en-US" sz="2800" b="1">
                        <a:solidFill>
                          <a:srgbClr val="FF0000"/>
                        </a:solidFill>
                        <a:latin typeface="Cambria Math" panose="02040503050406030204"/>
                        <a:ea typeface="+mj-ea"/>
                      </a:rPr>
                      <m:t>=</m:t>
                    </m:r>
                    <m:groupChr>
                      <m:groupChrPr>
                        <m:chr m:val="⌢"/>
                        <m:pos m:val="top"/>
                        <m:vertJc m:val="bot"/>
                        <m:ctrlPr>
                          <a:rPr lang="zh-CN" altLang="en-US" sz="28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+mj-ea"/>
                          </a:rPr>
                        </m:ctrlPr>
                      </m:groupChrPr>
                      <m:e>
                        <m:r>
                          <a:rPr lang="zh-CN" altLang="en-US" sz="2800" b="1" i="1">
                            <a:solidFill>
                              <a:srgbClr val="FF0000"/>
                            </a:solidFill>
                            <a:latin typeface="Cambria Math" panose="02040503050406030204"/>
                            <a:ea typeface="+mj-ea"/>
                          </a:rPr>
                          <m:t>𝑩𝑫</m:t>
                        </m:r>
                      </m:e>
                    </m:groupChr>
                    <m:r>
                      <a:rPr lang="zh-CN" altLang="en-US" sz="2800" b="1" i="1">
                        <a:solidFill>
                          <a:srgbClr val="FF0000"/>
                        </a:solidFill>
                        <a:latin typeface="Cambria Math" panose="02040503050406030204"/>
                        <a:ea typeface="+mj-ea"/>
                      </a:rPr>
                      <m:t> </m:t>
                    </m:r>
                  </m:oMath>
                </a14:m>
                <a:r>
                  <a:rPr lang="en-US" altLang="zh-CN" sz="2800" b="1" dirty="0">
                    <a:solidFill>
                      <a:srgbClr val="FF0000"/>
                    </a:solidFill>
                    <a:latin typeface="Times New Roman" panose="02020603050405020304" pitchFamily="18" charset="0"/>
                    <a:ea typeface="+mj-ea"/>
                    <a:cs typeface="Times New Roman" panose="02020603050405020304" pitchFamily="18" charset="0"/>
                  </a:rPr>
                  <a:t>(</a:t>
                </a:r>
                <a:r>
                  <a:rPr lang="zh-CN" altLang="en-US" sz="2800" b="1" dirty="0">
                    <a:solidFill>
                      <a:srgbClr val="FF0000"/>
                    </a:solidFill>
                    <a:latin typeface="Times New Roman" panose="02020603050405020304" pitchFamily="18" charset="0"/>
                    <a:ea typeface="+mj-ea"/>
                    <a:cs typeface="Times New Roman" panose="02020603050405020304" pitchFamily="18" charset="0"/>
                  </a:rPr>
                  <a:t>在同圆或等圆中，相等的圆周角所对的弧相等</a:t>
                </a:r>
                <a:r>
                  <a:rPr lang="en-US" altLang="zh-CN" sz="2800" b="1" dirty="0">
                    <a:solidFill>
                      <a:srgbClr val="FF0000"/>
                    </a:solidFill>
                    <a:latin typeface="Times New Roman" panose="02020603050405020304" pitchFamily="18" charset="0"/>
                    <a:ea typeface="+mj-ea"/>
                    <a:cs typeface="Times New Roman" panose="02020603050405020304" pitchFamily="18" charset="0"/>
                  </a:rPr>
                  <a:t>).</a:t>
                </a:r>
                <a:endParaRPr lang="en-US" altLang="zh-CN" sz="2800" b="1" dirty="0">
                  <a:solidFill>
                    <a:srgbClr val="FF0000"/>
                  </a:solidFill>
                  <a:latin typeface="Times New Roman" panose="02020603050405020304" pitchFamily="18" charset="0"/>
                  <a:ea typeface="+mj-ea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zh-CN" altLang="zh-CN" sz="2800" b="1" dirty="0">
                    <a:solidFill>
                      <a:srgbClr val="FF0000"/>
                    </a:solidFill>
                    <a:latin typeface="Times New Roman" panose="02020603050405020304" pitchFamily="18" charset="0"/>
                    <a:ea typeface="+mj-ea"/>
                    <a:cs typeface="Times New Roman" panose="02020603050405020304" pitchFamily="18" charset="0"/>
                  </a:rPr>
                  <a:t>∴</a:t>
                </a:r>
                <a:r>
                  <a:rPr lang="en-US" altLang="zh-CN" sz="2800" b="1" i="1" dirty="0">
                    <a:solidFill>
                      <a:srgbClr val="FF0000"/>
                    </a:solidFill>
                    <a:latin typeface="Times New Roman" panose="02020603050405020304" pitchFamily="18" charset="0"/>
                    <a:ea typeface="+mj-ea"/>
                    <a:cs typeface="Times New Roman" panose="02020603050405020304" pitchFamily="18" charset="0"/>
                  </a:rPr>
                  <a:t>AC=BD</a:t>
                </a:r>
                <a:r>
                  <a:rPr lang="en-US" altLang="zh-CN" sz="2800" b="1" dirty="0">
                    <a:solidFill>
                      <a:srgbClr val="FF0000"/>
                    </a:solidFill>
                    <a:latin typeface="Times New Roman" panose="02020603050405020304" pitchFamily="18" charset="0"/>
                    <a:ea typeface="+mj-ea"/>
                    <a:cs typeface="Times New Roman" panose="02020603050405020304" pitchFamily="18" charset="0"/>
                  </a:rPr>
                  <a:t>.</a:t>
                </a:r>
                <a:endParaRPr lang="en-US" altLang="zh-CN" sz="2800" b="1" dirty="0">
                  <a:solidFill>
                    <a:srgbClr val="FF0000"/>
                  </a:solidFill>
                  <a:latin typeface="Times New Roman" panose="02020603050405020304" pitchFamily="18" charset="0"/>
                  <a:ea typeface="+mj-ea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99456" y="762049"/>
                <a:ext cx="9810227" cy="4889500"/>
              </a:xfrm>
              <a:prstGeom prst="rect">
                <a:avLst/>
              </a:prstGeom>
              <a:blipFill rotWithShape="1">
                <a:blip r:embed="rId1"/>
                <a:stretch>
                  <a:fillRect l="-6" t="-1" r="1" b="1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8" name="直接连接符 17"/>
          <p:cNvCxnSpPr/>
          <p:nvPr/>
        </p:nvCxnSpPr>
        <p:spPr bwMode="auto">
          <a:xfrm flipV="1">
            <a:off x="8909245" y="2403776"/>
            <a:ext cx="1342932" cy="1143096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grpSp>
        <p:nvGrpSpPr>
          <p:cNvPr id="19" name="组合 18"/>
          <p:cNvGrpSpPr/>
          <p:nvPr/>
        </p:nvGrpSpPr>
        <p:grpSpPr>
          <a:xfrm>
            <a:off x="8594941" y="2060848"/>
            <a:ext cx="2325595" cy="2000418"/>
            <a:chOff x="360437" y="2736031"/>
            <a:chExt cx="2930411" cy="2520280"/>
          </a:xfrm>
        </p:grpSpPr>
        <p:grpSp>
          <p:nvGrpSpPr>
            <p:cNvPr id="20" name="组合 19"/>
            <p:cNvGrpSpPr/>
            <p:nvPr/>
          </p:nvGrpSpPr>
          <p:grpSpPr>
            <a:xfrm>
              <a:off x="648469" y="2952055"/>
              <a:ext cx="2304256" cy="2304256"/>
              <a:chOff x="648469" y="2952055"/>
              <a:chExt cx="2304256" cy="2304256"/>
            </a:xfrm>
          </p:grpSpPr>
          <p:sp>
            <p:nvSpPr>
              <p:cNvPr id="25" name="梯形 24"/>
              <p:cNvSpPr/>
              <p:nvPr/>
            </p:nvSpPr>
            <p:spPr bwMode="auto">
              <a:xfrm>
                <a:off x="756481" y="3168079"/>
                <a:ext cx="2052228" cy="1440160"/>
              </a:xfrm>
              <a:prstGeom prst="trapezoid">
                <a:avLst/>
              </a:prstGeom>
              <a:noFill/>
              <a:ln w="28575" cap="flat" cmpd="sng" algn="ctr">
                <a:solidFill>
                  <a:schemeClr val="tx1">
                    <a:lumMod val="95000"/>
                    <a:lumOff val="5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/>
              <a:lstStyle/>
              <a:p>
                <a:pPr defTabSz="725805"/>
                <a:endParaRPr lang="zh-CN" altLang="en-US" sz="2400" b="1" i="1">
                  <a:latin typeface="Times New Roman" panose="02020603050405020304"/>
                  <a:ea typeface="宋体" panose="02010600030101010101" pitchFamily="2" charset="-122"/>
                </a:endParaRPr>
              </a:p>
            </p:txBody>
          </p:sp>
          <p:sp>
            <p:nvSpPr>
              <p:cNvPr id="26" name="椭圆 25"/>
              <p:cNvSpPr/>
              <p:nvPr/>
            </p:nvSpPr>
            <p:spPr bwMode="auto">
              <a:xfrm>
                <a:off x="648469" y="2952055"/>
                <a:ext cx="2304256" cy="2304256"/>
              </a:xfrm>
              <a:prstGeom prst="ellipse">
                <a:avLst/>
              </a:prstGeom>
              <a:noFill/>
              <a:ln w="28575" cap="flat" cmpd="sng" algn="ctr">
                <a:solidFill>
                  <a:schemeClr val="tx1">
                    <a:lumMod val="95000"/>
                    <a:lumOff val="5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/>
              <a:lstStyle/>
              <a:p>
                <a:pPr defTabSz="725805"/>
                <a:endParaRPr lang="zh-CN" altLang="en-US" sz="2400" b="1" i="1">
                  <a:latin typeface="Times New Roman" panose="02020603050405020304"/>
                  <a:ea typeface="宋体" panose="02010600030101010101" pitchFamily="2" charset="-122"/>
                </a:endParaRPr>
              </a:p>
            </p:txBody>
          </p:sp>
        </p:grpSp>
        <p:sp>
          <p:nvSpPr>
            <p:cNvPr id="21" name="TextBox 20"/>
            <p:cNvSpPr txBox="1"/>
            <p:nvPr/>
          </p:nvSpPr>
          <p:spPr>
            <a:xfrm>
              <a:off x="720477" y="2736031"/>
              <a:ext cx="513458" cy="5816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2400" b="1" i="1" dirty="0">
                  <a:latin typeface="Times New Roman" panose="02020603050405020304"/>
                  <a:ea typeface="宋体" panose="02010600030101010101" pitchFamily="2" charset="-122"/>
                </a:rPr>
                <a:t>D</a:t>
              </a:r>
              <a:endParaRPr lang="zh-CN" altLang="en-US" sz="2400" b="1" i="1" dirty="0">
                <a:latin typeface="Times New Roman" panose="02020603050405020304"/>
                <a:ea typeface="宋体" panose="02010600030101010101" pitchFamily="2" charset="-122"/>
              </a:endParaRPr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2418730" y="2736031"/>
              <a:ext cx="491238" cy="5816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2400" b="1" i="1" dirty="0">
                  <a:latin typeface="Times New Roman" panose="02020603050405020304"/>
                  <a:ea typeface="宋体" panose="02010600030101010101" pitchFamily="2" charset="-122"/>
                </a:rPr>
                <a:t>A</a:t>
              </a:r>
              <a:endParaRPr lang="zh-CN" altLang="en-US" sz="2400" b="1" i="1" dirty="0">
                <a:latin typeface="Times New Roman" panose="02020603050405020304"/>
                <a:ea typeface="宋体" panose="02010600030101010101" pitchFamily="2" charset="-122"/>
              </a:endParaRPr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360437" y="4392214"/>
              <a:ext cx="491238" cy="5816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2400" b="1" i="1" dirty="0">
                  <a:latin typeface="Times New Roman" panose="02020603050405020304"/>
                  <a:ea typeface="宋体" panose="02010600030101010101" pitchFamily="2" charset="-122"/>
                </a:rPr>
                <a:t>B</a:t>
              </a:r>
              <a:endParaRPr lang="zh-CN" altLang="en-US" sz="2400" b="1" i="1" dirty="0">
                <a:latin typeface="Times New Roman" panose="02020603050405020304"/>
                <a:ea typeface="宋体" panose="02010600030101010101" pitchFamily="2" charset="-122"/>
              </a:endParaRPr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2799610" y="4392214"/>
              <a:ext cx="491238" cy="5816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2400" b="1" i="1" dirty="0">
                  <a:latin typeface="Times New Roman" panose="02020603050405020304"/>
                  <a:ea typeface="宋体" panose="02010600030101010101" pitchFamily="2" charset="-122"/>
                </a:rPr>
                <a:t>C</a:t>
              </a:r>
              <a:endParaRPr lang="zh-CN" altLang="en-US" sz="2400" b="1" i="1" dirty="0">
                <a:latin typeface="Times New Roman" panose="02020603050405020304"/>
                <a:ea typeface="宋体" panose="02010600030101010101" pitchFamily="2" charset="-122"/>
              </a:endParaRPr>
            </a:p>
          </p:txBody>
        </p:sp>
      </p:grpSp>
      <p:cxnSp>
        <p:nvCxnSpPr>
          <p:cNvPr id="27" name="直接连接符 26"/>
          <p:cNvCxnSpPr/>
          <p:nvPr/>
        </p:nvCxnSpPr>
        <p:spPr bwMode="auto">
          <a:xfrm>
            <a:off x="9214857" y="2438746"/>
            <a:ext cx="1307139" cy="1104811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rgbClr val="FF0000"/>
            </a:solidFill>
            <a:prstDash val="sysDot"/>
            <a:round/>
            <a:headEnd type="none" w="med" len="med"/>
            <a:tailEnd type="none" w="med" len="med"/>
          </a:ln>
          <a:effectLst/>
        </p:spPr>
      </p:cxnSp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081"/>
</p:tagLst>
</file>

<file path=ppt/tags/tag10.xml><?xml version="1.0" encoding="utf-8"?>
<p:tagLst xmlns:p="http://schemas.openxmlformats.org/presentationml/2006/main">
  <p:tag name="KSO_WM_BEAUTIFY_FLAG" val=""/>
</p:tagLst>
</file>

<file path=ppt/tags/tag11.xml><?xml version="1.0" encoding="utf-8"?>
<p:tagLst xmlns:p="http://schemas.openxmlformats.org/presentationml/2006/main">
  <p:tag name="KSO_WM_BEAUTIFY_FLAG" val=""/>
</p:tagLst>
</file>

<file path=ppt/tags/tag12.xml><?xml version="1.0" encoding="utf-8"?>
<p:tagLst xmlns:p="http://schemas.openxmlformats.org/presentationml/2006/main">
  <p:tag name="KSO_WM_BEAUTIFY_FLAG" val=""/>
</p:tagLst>
</file>

<file path=ppt/tags/tag13.xml><?xml version="1.0" encoding="utf-8"?>
<p:tagLst xmlns:p="http://schemas.openxmlformats.org/presentationml/2006/main">
  <p:tag name="KSO_WM_BEAUTIFY_FLAG" val=""/>
</p:tagLst>
</file>

<file path=ppt/tags/tag14.xml><?xml version="1.0" encoding="utf-8"?>
<p:tagLst xmlns:p="http://schemas.openxmlformats.org/presentationml/2006/main">
  <p:tag name="KSO_WM_BEAUTIFY_FLAG" val=""/>
</p:tagLst>
</file>

<file path=ppt/tags/tag15.xml><?xml version="1.0" encoding="utf-8"?>
<p:tagLst xmlns:p="http://schemas.openxmlformats.org/presentationml/2006/main">
  <p:tag name="KSO_WM_BEAUTIFY_FLAG" val=""/>
</p:tagLst>
</file>

<file path=ppt/tags/tag16.xml><?xml version="1.0" encoding="utf-8"?>
<p:tagLst xmlns:p="http://schemas.openxmlformats.org/presentationml/2006/main">
  <p:tag name="KSO_WM_BEAUTIFY_FLAG" val=""/>
</p:tagLst>
</file>

<file path=ppt/tags/tag17.xml><?xml version="1.0" encoding="utf-8"?>
<p:tagLst xmlns:p="http://schemas.openxmlformats.org/presentationml/2006/main">
  <p:tag name="KSO_WM_BEAUTIFY_FLAG" val=""/>
</p:tagLst>
</file>

<file path=ppt/tags/tag18.xml><?xml version="1.0" encoding="utf-8"?>
<p:tagLst xmlns:p="http://schemas.openxmlformats.org/presentationml/2006/main">
  <p:tag name="KSO_WM_BEAUTIFY_FLAG" val=""/>
</p:tagLst>
</file>

<file path=ppt/tags/tag19.xml><?xml version="1.0" encoding="utf-8"?>
<p:tagLst xmlns:p="http://schemas.openxmlformats.org/presentationml/2006/main">
  <p:tag name="KSO_WM_BEAUTIFY_FLAG" val=""/>
</p:tagLst>
</file>

<file path=ppt/tags/tag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081"/>
</p:tagLst>
</file>

<file path=ppt/tags/tag20.xml><?xml version="1.0" encoding="utf-8"?>
<p:tagLst xmlns:p="http://schemas.openxmlformats.org/presentationml/2006/main">
  <p:tag name="KSO_WM_BEAUTIFY_FLAG" val=""/>
</p:tagLst>
</file>

<file path=ppt/tags/tag21.xml><?xml version="1.0" encoding="utf-8"?>
<p:tagLst xmlns:p="http://schemas.openxmlformats.org/presentationml/2006/main">
  <p:tag name="KSO_WM_BEAUTIFY_FLAG" val=""/>
</p:tagLst>
</file>

<file path=ppt/tags/tag22.xml><?xml version="1.0" encoding="utf-8"?>
<p:tagLst xmlns:p="http://schemas.openxmlformats.org/presentationml/2006/main">
  <p:tag name="KSO_WM_BEAUTIFY_FLAG" val=""/>
</p:tagLst>
</file>

<file path=ppt/tags/tag23.xml><?xml version="1.0" encoding="utf-8"?>
<p:tagLst xmlns:p="http://schemas.openxmlformats.org/presentationml/2006/main">
  <p:tag name="KSO_WM_BEAUTIFY_FLAG" val=""/>
</p:tagLst>
</file>

<file path=ppt/tags/tag24.xml><?xml version="1.0" encoding="utf-8"?>
<p:tagLst xmlns:p="http://schemas.openxmlformats.org/presentationml/2006/main">
  <p:tag name="KSO_WM_BEAUTIFY_FLAG" val=""/>
</p:tagLst>
</file>

<file path=ppt/tags/tag25.xml><?xml version="1.0" encoding="utf-8"?>
<p:tagLst xmlns:p="http://schemas.openxmlformats.org/presentationml/2006/main">
  <p:tag name="KSO_WM_BEAUTIFY_FLAG" val=""/>
</p:tagLst>
</file>

<file path=ppt/tags/tag26.xml><?xml version="1.0" encoding="utf-8"?>
<p:tagLst xmlns:p="http://schemas.openxmlformats.org/presentationml/2006/main">
  <p:tag name="KSO_WM_BEAUTIFY_FLAG" val=""/>
</p:tagLst>
</file>

<file path=ppt/tags/tag27.xml><?xml version="1.0" encoding="utf-8"?>
<p:tagLst xmlns:p="http://schemas.openxmlformats.org/presentationml/2006/main">
  <p:tag name="KSO_WM_TAG_VERSION" val="1.0"/>
  <p:tag name="KSO_WM_TEMPLATE_CATEGORY" val="diagram"/>
  <p:tag name="KSO_WM_TEMPLATE_INDEX" val="160443"/>
  <p:tag name="KSO_WM_UNIT_TYPE" val="m_i"/>
  <p:tag name="KSO_WM_UNIT_INDEX" val="1_3"/>
  <p:tag name="KSO_WM_UNIT_ID" val="258*m_i*1_3"/>
  <p:tag name="KSO_WM_UNIT_CLEAR" val="1"/>
  <p:tag name="KSO_WM_UNIT_LAYERLEVEL" val="1_1"/>
  <p:tag name="KSO_WM_BEAUTIFY_FLAG" val="#wm#"/>
  <p:tag name="KSO_WM_DIAGRAM_GROUP_CODE" val="m1-1"/>
  <p:tag name="KSO_WM_UNIT_FILL_FORE_SCHEMECOLOR_INDEX" val="7"/>
  <p:tag name="KSO_WM_UNIT_FILL_TYPE" val="1"/>
  <p:tag name="KSO_WM_UNIT_TEXT_FILL_FORE_SCHEMECOLOR_INDEX" val="14"/>
  <p:tag name="KSO_WM_UNIT_TEXT_FILL_TYPE" val="1"/>
  <p:tag name="KSO_WM_DIAGRAM_VIRTUALLY_FRAME" val="{&quot;height&quot;:46.66669291338583,&quot;left&quot;:51.557401574803144,&quot;top&quot;:94.92440944881889,&quot;width&quot;:82.57740157480315}"/>
</p:tagLst>
</file>

<file path=ppt/tags/tag28.xml><?xml version="1.0" encoding="utf-8"?>
<p:tagLst xmlns:p="http://schemas.openxmlformats.org/presentationml/2006/main">
  <p:tag name="KSO_WM_TAG_VERSION" val="1.0"/>
  <p:tag name="KSO_WM_TEMPLATE_CATEGORY" val="diagram"/>
  <p:tag name="KSO_WM_TEMPLATE_INDEX" val="160443"/>
  <p:tag name="KSO_WM_UNIT_TYPE" val="m_i"/>
  <p:tag name="KSO_WM_UNIT_INDEX" val="1_4"/>
  <p:tag name="KSO_WM_UNIT_ID" val="258*m_i*1_4"/>
  <p:tag name="KSO_WM_UNIT_CLEAR" val="1"/>
  <p:tag name="KSO_WM_UNIT_LAYERLEVEL" val="1_1"/>
  <p:tag name="KSO_WM_BEAUTIFY_FLAG" val="#wm#"/>
  <p:tag name="KSO_WM_DIAGRAM_GROUP_CODE" val="m1-1"/>
  <p:tag name="KSO_WM_UNIT_FILL_FORE_SCHEMECOLOR_INDEX" val="8"/>
  <p:tag name="KSO_WM_UNIT_FILL_TYPE" val="1"/>
  <p:tag name="KSO_WM_UNIT_TEXT_FILL_FORE_SCHEMECOLOR_INDEX" val="14"/>
  <p:tag name="KSO_WM_UNIT_TEXT_FILL_TYPE" val="1"/>
</p:tagLst>
</file>

<file path=ppt/tags/tag29.xml><?xml version="1.0" encoding="utf-8"?>
<p:tagLst xmlns:p="http://schemas.openxmlformats.org/presentationml/2006/main">
  <p:tag name="KSO_WM_TAG_VERSION" val="1.0"/>
  <p:tag name="KSO_WM_TEMPLATE_CATEGORY" val="diagram"/>
  <p:tag name="KSO_WM_TEMPLATE_INDEX" val="160443"/>
  <p:tag name="KSO_WM_UNIT_TYPE" val="m_i"/>
  <p:tag name="KSO_WM_UNIT_INDEX" val="1_3"/>
  <p:tag name="KSO_WM_UNIT_ID" val="258*m_i*1_3"/>
  <p:tag name="KSO_WM_UNIT_CLEAR" val="1"/>
  <p:tag name="KSO_WM_UNIT_LAYERLEVEL" val="1_1"/>
  <p:tag name="KSO_WM_BEAUTIFY_FLAG" val="#wm#"/>
  <p:tag name="KSO_WM_DIAGRAM_GROUP_CODE" val="m1-1"/>
  <p:tag name="KSO_WM_UNIT_FILL_FORE_SCHEMECOLOR_INDEX" val="7"/>
  <p:tag name="KSO_WM_UNIT_FILL_TYPE" val="1"/>
  <p:tag name="KSO_WM_UNIT_TEXT_FILL_FORE_SCHEMECOLOR_INDEX" val="14"/>
  <p:tag name="KSO_WM_UNIT_TEXT_FILL_TYPE" val="1"/>
  <p:tag name="KSO_WM_DIAGRAM_VIRTUALLY_FRAME" val="{&quot;height&quot;:46.66669291338584,&quot;left&quot;:56.66669291338583,&quot;top&quot;:96.12244094488189,&quot;width&quot;:83.66669291338583}"/>
</p:tagLst>
</file>

<file path=ppt/tags/tag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30.xml><?xml version="1.0" encoding="utf-8"?>
<p:tagLst xmlns:p="http://schemas.openxmlformats.org/presentationml/2006/main">
  <p:tag name="KSO_WM_TAG_VERSION" val="1.0"/>
  <p:tag name="KSO_WM_TEMPLATE_CATEGORY" val="diagram"/>
  <p:tag name="KSO_WM_TEMPLATE_INDEX" val="160443"/>
  <p:tag name="KSO_WM_UNIT_TYPE" val="m_i"/>
  <p:tag name="KSO_WM_UNIT_INDEX" val="1_4"/>
  <p:tag name="KSO_WM_UNIT_ID" val="258*m_i*1_4"/>
  <p:tag name="KSO_WM_UNIT_CLEAR" val="1"/>
  <p:tag name="KSO_WM_UNIT_LAYERLEVEL" val="1_1"/>
  <p:tag name="KSO_WM_BEAUTIFY_FLAG" val="#wm#"/>
  <p:tag name="KSO_WM_DIAGRAM_GROUP_CODE" val="m1-1"/>
  <p:tag name="KSO_WM_UNIT_FILL_FORE_SCHEMECOLOR_INDEX" val="8"/>
  <p:tag name="KSO_WM_UNIT_FILL_TYPE" val="1"/>
  <p:tag name="KSO_WM_UNIT_TEXT_FILL_FORE_SCHEMECOLOR_INDEX" val="14"/>
  <p:tag name="KSO_WM_UNIT_TEXT_FILL_TYPE" val="1"/>
  <p:tag name="KSO_WM_DIAGRAM_VIRTUALLY_FRAME" val="{&quot;height&quot;:45.83330708661416,&quot;left&quot;:56.66669291338583,&quot;top&quot;:82.89259842519685,&quot;width&quot;:84.83338582677166}"/>
</p:tagLst>
</file>

<file path=ppt/tags/tag31.xml><?xml version="1.0" encoding="utf-8"?>
<p:tagLst xmlns:p="http://schemas.openxmlformats.org/presentationml/2006/main">
  <p:tag name="KSO_WM_BEAUTIFY_FLAG" val=""/>
</p:tagLst>
</file>

<file path=ppt/tags/tag32.xml><?xml version="1.0" encoding="utf-8"?>
<p:tagLst xmlns:p="http://schemas.openxmlformats.org/presentationml/2006/main">
  <p:tag name="KSO_WM_BEAUTIFY_FLAG" val=""/>
</p:tagLst>
</file>

<file path=ppt/tags/tag33.xml><?xml version="1.0" encoding="utf-8"?>
<p:tagLst xmlns:p="http://schemas.openxmlformats.org/presentationml/2006/main">
  <p:tag name="KSO_WM_BEAUTIFY_FLAG" val=""/>
</p:tagLst>
</file>

<file path=ppt/tags/tag34.xml><?xml version="1.0" encoding="utf-8"?>
<p:tagLst xmlns:p="http://schemas.openxmlformats.org/presentationml/2006/main">
  <p:tag name="KSO_WM_BEAUTIFY_FLAG" val=""/>
</p:tagLst>
</file>

<file path=ppt/tags/tag35.xml><?xml version="1.0" encoding="utf-8"?>
<p:tagLst xmlns:p="http://schemas.openxmlformats.org/presentationml/2006/main">
  <p:tag name="KSO_WM_BEAUTIFY_FLAG" val=""/>
</p:tagLst>
</file>

<file path=ppt/tags/tag36.xml><?xml version="1.0" encoding="utf-8"?>
<p:tagLst xmlns:p="http://schemas.openxmlformats.org/presentationml/2006/main">
  <p:tag name="KSO_WM_BEAUTIFY_FLAG" val=""/>
</p:tagLst>
</file>

<file path=ppt/tags/tag37.xml><?xml version="1.0" encoding="utf-8"?>
<p:tagLst xmlns:p="http://schemas.openxmlformats.org/presentationml/2006/main">
  <p:tag name="COMMONDATA" val="eyJoZGlkIjoiZDgzY2JjNTBjNTcxZjg0YTYyNTBiMzJkYjUwMTYzNTYifQ=="/>
  <p:tag name="commondata" val="eyJoZGlkIjoiMmQ1ZjdlYzllMzBhN2EwYWIxNTczODZlMzBjNDQ1M2EifQ=="/>
</p:tagLst>
</file>

<file path=ppt/tags/tag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6.xml><?xml version="1.0" encoding="utf-8"?>
<p:tagLst xmlns:p="http://schemas.openxmlformats.org/presentationml/2006/main">
  <p:tag name="KSO_WM_TEMPLATE_THUMBS_INDEX" val="1、4、7、12、13、14、15、16、17、18、20、24、25、28、33、36、40、43、44"/>
  <p:tag name="KSO_WM_TEMPLATE_SUBCATEGORY" val="19"/>
  <p:tag name="KSO_WM_TAG_VERSION" val="1.0"/>
  <p:tag name="KSO_WM_BEAUTIFY_FLAG" val="#wm#"/>
  <p:tag name="KSO_WM_TEMPLATE_CATEGORY" val="custom"/>
  <p:tag name="KSO_WM_TEMPLATE_INDEX" val="20205081"/>
  <p:tag name="KSO_WM_TEMPLATE_MASTER_TYPE" val="0"/>
  <p:tag name="KSO_WM_TEMPLATE_COLOR_TYPE" val="1"/>
  <p:tag name="KSO_WM_UNIT_SHOW_EDIT_AREA_INDICATION" val="1"/>
</p:tagLst>
</file>

<file path=ppt/tags/tag7.xml><?xml version="1.0" encoding="utf-8"?>
<p:tagLst xmlns:p="http://schemas.openxmlformats.org/presentationml/2006/main">
  <p:tag name="KSO_WM_BEAUTIFY_FLAG" val=""/>
</p:tagLst>
</file>

<file path=ppt/tags/tag8.xml><?xml version="1.0" encoding="utf-8"?>
<p:tagLst xmlns:p="http://schemas.openxmlformats.org/presentationml/2006/main">
  <p:tag name="KSO_WM_BEAUTIFY_FLAG" val=""/>
</p:tagLst>
</file>

<file path=ppt/tags/tag9.xml><?xml version="1.0" encoding="utf-8"?>
<p:tagLst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自定义设计方案">
  <a:themeElements>
    <a:clrScheme name="WPS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874CB"/>
      </a:accent1>
      <a:accent2>
        <a:srgbClr val="EE822F"/>
      </a:accent2>
      <a:accent3>
        <a:srgbClr val="F2BA02"/>
      </a:accent3>
      <a:accent4>
        <a:srgbClr val="75BD42"/>
      </a:accent4>
      <a:accent5>
        <a:srgbClr val="30C0B4"/>
      </a:accent5>
      <a:accent6>
        <a:srgbClr val="E54C5E"/>
      </a:accent6>
      <a:hlink>
        <a:srgbClr val="0026E5"/>
      </a:hlink>
      <a:folHlink>
        <a:srgbClr val="7E1FAD"/>
      </a:folHlink>
    </a:clrScheme>
    <a:fontScheme name="WPS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WPS">
      <a:fillStyleLst>
        <a:solidFill>
          <a:schemeClr val="phClr"/>
        </a:solidFill>
        <a:gradFill>
          <a:gsLst>
            <a:gs pos="0">
              <a:schemeClr val="phClr">
                <a:lumOff val="17500"/>
              </a:schemeClr>
            </a:gs>
            <a:gs pos="100000">
              <a:schemeClr val="phClr"/>
            </a:gs>
          </a:gsLst>
          <a:lin ang="2700000" scaled="0"/>
        </a:gradFill>
        <a:gradFill>
          <a:gsLst>
            <a:gs pos="0">
              <a:schemeClr val="phClr">
                <a:hueOff val="-2520000"/>
              </a:schemeClr>
            </a:gs>
            <a:gs pos="100000">
              <a:schemeClr val="phClr"/>
            </a:gs>
          </a:gsLst>
          <a:lin ang="27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gradFill>
            <a:gsLst>
              <a:gs pos="0">
                <a:schemeClr val="phClr">
                  <a:hueOff val="-4200000"/>
                </a:schemeClr>
              </a:gs>
              <a:gs pos="100000">
                <a:schemeClr val="phClr"/>
              </a:gs>
            </a:gsLst>
            <a:lin ang="2700000" scaled="1"/>
          </a:gradFill>
          <a:prstDash val="solid"/>
          <a:miter lim="800000"/>
        </a:ln>
      </a:lnStyleLst>
      <a:effectStyleLst>
        <a:effectStyle>
          <a:effectLst>
            <a:outerShdw blurRad="101600" dist="50800" dir="5400000" algn="ctr" rotWithShape="0">
              <a:schemeClr val="phClr">
                <a:alpha val="60000"/>
              </a:schemeClr>
            </a:outerShdw>
          </a:effectLst>
        </a:effectStyle>
        <a:effectStyle>
          <a:effectLst>
            <a:reflection stA="50000" endA="300" endPos="40000" dist="25400" dir="5400000" sy="-100000" algn="bl" rotWithShape="0"/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1470</Words>
  <Application>WPS 演示</Application>
  <PresentationFormat>宽屏</PresentationFormat>
  <Paragraphs>207</Paragraphs>
  <Slides>18</Slides>
  <Notes>3</Notes>
  <HiddenSlides>0</HiddenSlides>
  <MMClips>0</MMClips>
  <ScaleCrop>false</ScaleCrop>
  <HeadingPairs>
    <vt:vector size="6" baseType="variant">
      <vt:variant>
        <vt:lpstr>已用的字体</vt:lpstr>
      </vt:variant>
      <vt:variant>
        <vt:i4>17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18</vt:i4>
      </vt:variant>
    </vt:vector>
  </HeadingPairs>
  <TitlesOfParts>
    <vt:vector size="36" baseType="lpstr">
      <vt:lpstr>Arial</vt:lpstr>
      <vt:lpstr>宋体</vt:lpstr>
      <vt:lpstr>Wingdings</vt:lpstr>
      <vt:lpstr>黑体</vt:lpstr>
      <vt:lpstr>Times New Roman</vt:lpstr>
      <vt:lpstr>Times New Roman</vt:lpstr>
      <vt:lpstr>楷体</vt:lpstr>
      <vt:lpstr>Calibri</vt:lpstr>
      <vt:lpstr>Gulim</vt:lpstr>
      <vt:lpstr>Malgun Gothic</vt:lpstr>
      <vt:lpstr>Cambria Math</vt:lpstr>
      <vt:lpstr>Cambria Math</vt:lpstr>
      <vt:lpstr>微软雅黑</vt:lpstr>
      <vt:lpstr>思源黑体 CN Bold</vt:lpstr>
      <vt:lpstr>Courier New</vt:lpstr>
      <vt:lpstr>Arial Unicode MS</vt:lpstr>
      <vt:lpstr>Wingdings</vt:lpstr>
      <vt:lpstr>自定义设计方案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>MS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幻灯片 1</dc:title>
  <dc:creator>USER</dc:creator>
  <cp:lastModifiedBy>作者</cp:lastModifiedBy>
  <cp:revision>1524</cp:revision>
  <dcterms:created xsi:type="dcterms:W3CDTF">2024-02-06T13:07:00Z</dcterms:created>
  <dcterms:modified xsi:type="dcterms:W3CDTF">2024-04-20T13:16:23Z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1A0F927E334D6638E760C06579FD2D27_43</vt:lpwstr>
  </property>
  <property fmtid="{D5CDD505-2E9C-101B-9397-08002B2CF9AE}" pid="3" name="KSOProductBuildVer">
    <vt:lpwstr>2052-12.1.0.16729</vt:lpwstr>
  </property>
</Properties>
</file>