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62" r:id="rId3"/>
    <p:sldId id="323" r:id="rId4"/>
    <p:sldId id="343" r:id="rId5"/>
    <p:sldId id="365" r:id="rId6"/>
    <p:sldId id="310" r:id="rId7"/>
    <p:sldId id="363" r:id="rId8"/>
    <p:sldId id="364" r:id="rId9"/>
    <p:sldId id="345" r:id="rId10"/>
    <p:sldId id="320" r:id="rId11"/>
    <p:sldId id="373" r:id="rId12"/>
    <p:sldId id="351" r:id="rId13"/>
    <p:sldId id="374" r:id="rId14"/>
    <p:sldId id="375" r:id="rId15"/>
    <p:sldId id="347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3300"/>
    <a:srgbClr val="FFFF00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494" y="84"/>
      </p:cViewPr>
      <p:guideLst>
        <p:guide orient="horz" pos="2265"/>
        <p:guide pos="29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1CEAD82-1E40-4018-BF20-23FCA1EAE43C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Group 3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052" name="Rectangle 4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Tahom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3" name="Rectangle 5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Tahom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4" name="Group 6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55" name="Rectangle 7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Tahom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6" name="Rectangle 8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Tahom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057" name="Rectangle 9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8" name="Rectangle 10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9" name="Rectangle 11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pPr lvl="0"/>
              <a:endParaRPr lang="zh-CN" altLang="en-US" dirty="0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单击此处编辑母版标题样式</a:t>
            </a:r>
            <a:endParaRPr lang="zh-CN" altLang="en-US" strike="noStrike" noProof="0" smtClean="0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单击此处编辑母版副标题样式</a:t>
            </a:r>
            <a:endParaRPr lang="zh-CN" altLang="en-US" strike="noStrike" noProof="0" smtClean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18D4A16-98F6-47EF-AEDF-618B6582BF0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1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7" name="Rectangle 3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8" name="Rectangle 4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Rectangle 5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Rectangle 6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1" name="Rectangle 7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2" name="Rectangle 8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zh-CN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033" name="Rectangle 9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Rectangle 10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kumimoji="0"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D9548B-FEDD-4E72-B34D-9A6D8E60E47D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oleObject" Target="../embeddings/oleObject3.bin"/><Relationship Id="rId7" Type="http://schemas.openxmlformats.org/officeDocument/2006/relationships/image" Target="../media/image28.wmf"/><Relationship Id="rId6" Type="http://schemas.openxmlformats.org/officeDocument/2006/relationships/oleObject" Target="../embeddings/oleObject2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.bin"/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31.wmf"/><Relationship Id="rId12" Type="http://schemas.openxmlformats.org/officeDocument/2006/relationships/oleObject" Target="../embeddings/oleObject5.bin"/><Relationship Id="rId11" Type="http://schemas.openxmlformats.org/officeDocument/2006/relationships/image" Target="../media/image30.wmf"/><Relationship Id="rId10" Type="http://schemas.openxmlformats.org/officeDocument/2006/relationships/oleObject" Target="../embeddings/oleObject4.bin"/><Relationship Id="rId1" Type="http://schemas.openxmlformats.org/officeDocument/2006/relationships/image" Target="../media/image2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38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3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6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35.emf"/><Relationship Id="rId14" Type="http://schemas.openxmlformats.org/officeDocument/2006/relationships/vmlDrawing" Target="../drawings/vmlDrawing2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40.wmf"/><Relationship Id="rId11" Type="http://schemas.openxmlformats.org/officeDocument/2006/relationships/oleObject" Target="../embeddings/oleObject10.bin"/><Relationship Id="rId10" Type="http://schemas.openxmlformats.org/officeDocument/2006/relationships/image" Target="../media/image39.wmf"/><Relationship Id="rId1" Type="http://schemas.openxmlformats.org/officeDocument/2006/relationships/image" Target="../media/image34.emf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emf"/><Relationship Id="rId8" Type="http://schemas.openxmlformats.org/officeDocument/2006/relationships/image" Target="../media/image19.emf"/><Relationship Id="rId7" Type="http://schemas.openxmlformats.org/officeDocument/2006/relationships/image" Target="../media/image44.emf"/><Relationship Id="rId6" Type="http://schemas.openxmlformats.org/officeDocument/2006/relationships/image" Target="../media/image22.emf"/><Relationship Id="rId5" Type="http://schemas.openxmlformats.org/officeDocument/2006/relationships/image" Target="../media/image43.emf"/><Relationship Id="rId4" Type="http://schemas.openxmlformats.org/officeDocument/2006/relationships/image" Target="../media/image18.emf"/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23.emf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emf"/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emf"/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emf"/><Relationship Id="rId1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0960" y="138430"/>
            <a:ext cx="4104005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复习回顾，</a:t>
            </a:r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  <a:sym typeface="+mn-ea"/>
              </a:rPr>
              <a:t> 提出问题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24550" y="721995"/>
            <a:ext cx="2244090" cy="20173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09675" y="1640205"/>
            <a:ext cx="39185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⊙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是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四边形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ABCD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的外接圆</a:t>
            </a:r>
            <a:endParaRPr lang="zh-CN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44500" y="993140"/>
            <a:ext cx="54489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如图，四边形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ABCD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是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⊙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的内接四边形</a:t>
            </a:r>
            <a:endParaRPr lang="zh-CN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0415" y="2646045"/>
            <a:ext cx="44653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问题</a:t>
            </a: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：⊙</a:t>
            </a: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有几个内接四边形？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0415" y="3184525"/>
            <a:ext cx="51441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问题</a:t>
            </a: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四边形</a:t>
            </a:r>
            <a:r>
              <a:rPr lang="en-US" altLang="zh-CN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ABCD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有几个外接圆？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15975" y="3740150"/>
            <a:ext cx="52324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问题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：任何一个四边形都有外接圆？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245735" y="2580640"/>
            <a:ext cx="1101090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无数个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924550" y="3184525"/>
            <a:ext cx="641350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个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048375" y="3740150"/>
            <a:ext cx="795020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不是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2131060" y="4290060"/>
            <a:ext cx="3549650" cy="82994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怎样的四边形有外接圆？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即：怎样的四点共圆？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/>
      <p:bldP spid="10" grpId="0"/>
      <p:bldP spid="28" grpId="0" animBg="1"/>
      <p:bldP spid="12" grpId="0"/>
      <p:bldP spid="46" grpId="0" animBg="1"/>
      <p:bldP spid="24" grpId="0"/>
      <p:bldP spid="47" grpId="0" animBg="1"/>
      <p:bldP spid="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-33655" y="167005"/>
            <a:ext cx="2327910" cy="52197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>
            <a:spAutoFit/>
          </a:bodyPr>
          <a:p>
            <a:r>
              <a:rPr lang="zh-CN" altLang="zh-CN" sz="2800" b="1"/>
              <a:t>四点可以共圆</a:t>
            </a:r>
            <a:endParaRPr lang="zh-CN" altLang="zh-CN" sz="2800" b="1"/>
          </a:p>
        </p:txBody>
      </p:sp>
      <p:sp>
        <p:nvSpPr>
          <p:cNvPr id="3" name="下箭头 2"/>
          <p:cNvSpPr/>
          <p:nvPr/>
        </p:nvSpPr>
        <p:spPr>
          <a:xfrm>
            <a:off x="3933190" y="966470"/>
            <a:ext cx="288290" cy="7924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06140" y="167005"/>
            <a:ext cx="1970405" cy="52197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>
            <a:spAutoFit/>
          </a:bodyPr>
          <a:p>
            <a:r>
              <a:rPr lang="zh-CN" altLang="zh-CN" sz="2800" b="1"/>
              <a:t>路径是圆？</a:t>
            </a:r>
            <a:endParaRPr lang="zh-CN" altLang="zh-CN" sz="2800" b="1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4670" y="1758950"/>
            <a:ext cx="1494790" cy="14909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390" y="1708785"/>
            <a:ext cx="1595120" cy="15913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390" y="3454400"/>
            <a:ext cx="1749425" cy="16116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605" y="3246755"/>
            <a:ext cx="1773555" cy="163322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605" y="5164455"/>
            <a:ext cx="1713230" cy="14808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5450" y="5065395"/>
            <a:ext cx="1496060" cy="167830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616575" y="2047875"/>
            <a:ext cx="27197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当</a:t>
            </a:r>
            <a:r>
              <a:rPr lang="zh-CN" altLang="en-US" b="1">
                <a:sym typeface="+mn-ea"/>
              </a:rPr>
              <a:t>∠</a:t>
            </a:r>
            <a:r>
              <a:rPr lang="en-US" altLang="zh-CN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ACB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不变，点</a:t>
            </a: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运动的路径为圆</a:t>
            </a:r>
            <a:endParaRPr lang="en-US" altLang="zh-CN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616575" y="3596005"/>
            <a:ext cx="32746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当</a:t>
            </a:r>
            <a:r>
              <a:rPr lang="zh-CN" altLang="en-US" b="1">
                <a:sym typeface="+mn-ea"/>
              </a:rPr>
              <a:t>∠</a:t>
            </a:r>
            <a:r>
              <a:rPr lang="en-US" altLang="zh-CN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C=90º不</a:t>
            </a:r>
            <a:r>
              <a:rPr lang="zh-CN" altLang="en-US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变，点</a:t>
            </a:r>
            <a:r>
              <a:rPr lang="en-US" altLang="zh-CN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运动的路径为以</a:t>
            </a:r>
            <a:r>
              <a:rPr lang="en-US" altLang="zh-CN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为直径的</a:t>
            </a:r>
            <a:r>
              <a:rPr lang="zh-CN" altLang="zh-CN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圆</a:t>
            </a:r>
            <a:endParaRPr lang="en-US" altLang="zh-CN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184775" y="5422900"/>
            <a:ext cx="38785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latin typeface="+mn-ea"/>
                <a:ea typeface="+mn-ea"/>
                <a:cs typeface="+mn-ea"/>
              </a:rPr>
              <a:t>点</a:t>
            </a:r>
            <a:r>
              <a:rPr lang="en-US" altLang="zh-CN" b="1" i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r>
              <a:rPr lang="zh-CN" altLang="en-US" b="1">
                <a:latin typeface="+mn-ea"/>
                <a:ea typeface="+mn-ea"/>
                <a:cs typeface="+mn-ea"/>
              </a:rPr>
              <a:t>为定点，</a:t>
            </a:r>
            <a:r>
              <a:rPr lang="en-US" altLang="zh-CN" b="1" i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OA</a:t>
            </a:r>
            <a:r>
              <a:rPr lang="zh-CN" altLang="zh-CN" b="1">
                <a:latin typeface="+mn-ea"/>
                <a:ea typeface="+mn-ea"/>
                <a:cs typeface="+mn-ea"/>
              </a:rPr>
              <a:t>不变</a:t>
            </a:r>
            <a:r>
              <a:rPr lang="zh-CN" altLang="en-US" b="1" i="1"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zh-CN" altLang="en-US" b="1">
                <a:latin typeface="+mn-ea"/>
                <a:ea typeface="+mn-ea"/>
                <a:cs typeface="+mn-ea"/>
                <a:sym typeface="+mn-ea"/>
              </a:rPr>
              <a:t>点</a:t>
            </a:r>
            <a:r>
              <a:rPr lang="en-US" altLang="zh-CN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zh-CN" b="1">
                <a:latin typeface="+mn-ea"/>
                <a:ea typeface="+mn-ea"/>
                <a:cs typeface="+mn-ea"/>
                <a:sym typeface="+mn-ea"/>
              </a:rPr>
              <a:t>运动的路径为以</a:t>
            </a:r>
            <a:r>
              <a:rPr lang="en-US" altLang="zh-CN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OA</a:t>
            </a:r>
            <a:r>
              <a:rPr lang="zh-CN" altLang="en-US" b="1">
                <a:latin typeface="+mn-ea"/>
                <a:ea typeface="+mn-ea"/>
                <a:cs typeface="+mn-ea"/>
                <a:sym typeface="+mn-ea"/>
              </a:rPr>
              <a:t>为半径的</a:t>
            </a:r>
            <a:r>
              <a:rPr lang="zh-CN" altLang="zh-CN" b="1">
                <a:latin typeface="+mn-ea"/>
                <a:ea typeface="+mn-ea"/>
                <a:cs typeface="+mn-ea"/>
                <a:sym typeface="+mn-ea"/>
              </a:rPr>
              <a:t>圆</a:t>
            </a:r>
            <a:endParaRPr lang="en-US" altLang="zh-CN" b="1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  <a:p>
            <a:endParaRPr lang="zh-CN" altLang="en-US" b="1">
              <a:latin typeface="+mn-ea"/>
              <a:ea typeface="+mn-ea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11850" y="2921000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定弦对等角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91225" y="4741545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直径对直角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16" name="下箭头 15"/>
          <p:cNvSpPr/>
          <p:nvPr/>
        </p:nvSpPr>
        <p:spPr>
          <a:xfrm>
            <a:off x="1426210" y="966470"/>
            <a:ext cx="288290" cy="7924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2294255" y="2523490"/>
            <a:ext cx="499745" cy="16192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右箭头 22"/>
          <p:cNvSpPr/>
          <p:nvPr/>
        </p:nvSpPr>
        <p:spPr>
          <a:xfrm>
            <a:off x="4859020" y="4291965"/>
            <a:ext cx="437515" cy="155575"/>
          </a:xfrm>
          <a:prstGeom prst="rightArrow">
            <a:avLst>
              <a:gd name="adj1" fmla="val 50000"/>
              <a:gd name="adj2" fmla="val 8592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右箭头 23"/>
          <p:cNvSpPr/>
          <p:nvPr/>
        </p:nvSpPr>
        <p:spPr>
          <a:xfrm>
            <a:off x="2289810" y="4136390"/>
            <a:ext cx="504190" cy="22352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5" name="右箭头 24"/>
          <p:cNvSpPr/>
          <p:nvPr/>
        </p:nvSpPr>
        <p:spPr>
          <a:xfrm>
            <a:off x="4782185" y="2524125"/>
            <a:ext cx="514350" cy="18859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4690745" y="5906135"/>
            <a:ext cx="401955" cy="21145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268720" y="6221730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定点线定长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30" name="右箭头 29"/>
          <p:cNvSpPr/>
          <p:nvPr/>
        </p:nvSpPr>
        <p:spPr>
          <a:xfrm>
            <a:off x="2289810" y="5906135"/>
            <a:ext cx="525780" cy="21082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下箭头 33"/>
          <p:cNvSpPr/>
          <p:nvPr/>
        </p:nvSpPr>
        <p:spPr>
          <a:xfrm>
            <a:off x="1426210" y="966470"/>
            <a:ext cx="288290" cy="7924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右箭头 34"/>
          <p:cNvSpPr/>
          <p:nvPr/>
        </p:nvSpPr>
        <p:spPr>
          <a:xfrm>
            <a:off x="2483485" y="404495"/>
            <a:ext cx="792480" cy="755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80945" y="5060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b="1">
                <a:solidFill>
                  <a:srgbClr val="FF0000"/>
                </a:solidFill>
              </a:rPr>
              <a:t>思考</a:t>
            </a:r>
            <a:endParaRPr lang="zh-CN" altLang="zh-CN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" grpId="0" animBg="1"/>
      <p:bldP spid="3" grpId="0" animBg="1"/>
      <p:bldP spid="19" grpId="0" animBg="1"/>
      <p:bldP spid="25" grpId="0" animBg="1"/>
      <p:bldP spid="11" grpId="0"/>
      <p:bldP spid="14" grpId="0" animBg="1"/>
      <p:bldP spid="24" grpId="0" animBg="1"/>
      <p:bldP spid="23" grpId="0" animBg="1"/>
      <p:bldP spid="12" grpId="0"/>
      <p:bldP spid="15" grpId="0" animBg="1"/>
      <p:bldP spid="30" grpId="0" bldLvl="0" animBg="1"/>
      <p:bldP spid="26" grpId="0" animBg="1"/>
      <p:bldP spid="13" grpId="0"/>
      <p:bldP spid="2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90" name="Text Box 3"/>
          <p:cNvSpPr txBox="1"/>
          <p:nvPr/>
        </p:nvSpPr>
        <p:spPr>
          <a:xfrm>
            <a:off x="1331913" y="350043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" y="149860"/>
            <a:ext cx="4104005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运用新知，深化拓展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8145" y="1080135"/>
            <a:ext cx="6614795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1.</a:t>
            </a:r>
            <a:r>
              <a:rPr lang="zh-CN" altLang="zh-CN" sz="2800" b="1">
                <a:solidFill>
                  <a:schemeClr val="tx1"/>
                </a:solidFill>
              </a:rPr>
              <a:t>如图，在△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zh-CN" altLang="en-US" sz="2800" b="1">
                <a:solidFill>
                  <a:schemeClr val="tx1"/>
                </a:solidFill>
              </a:rPr>
              <a:t>中，∠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b="1">
                <a:solidFill>
                  <a:schemeClr val="tx1"/>
                </a:solidFill>
              </a:rPr>
              <a:t>=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altLang="zh-CN" sz="2800" b="1">
                <a:solidFill>
                  <a:schemeClr val="tx1"/>
                </a:solidFill>
              </a:rPr>
              <a:t>º</a:t>
            </a:r>
            <a:r>
              <a:rPr lang="zh-CN" altLang="en-US" sz="2800" b="1">
                <a:solidFill>
                  <a:schemeClr val="tx1"/>
                </a:solidFill>
              </a:rPr>
              <a:t>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 b="1">
                <a:solidFill>
                  <a:schemeClr val="tx1"/>
                </a:solidFill>
              </a:rPr>
              <a:t>=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2</a:t>
            </a:r>
            <a:endParaRPr lang="en-US" altLang="zh-CN" sz="2800" b="1">
              <a:solidFill>
                <a:schemeClr val="tx1"/>
              </a:solidFill>
            </a:endParaRPr>
          </a:p>
          <a:p>
            <a:pPr algn="l"/>
            <a:r>
              <a:rPr lang="zh-CN" altLang="zh-CN" sz="2800" b="1">
                <a:solidFill>
                  <a:schemeClr val="tx1"/>
                </a:solidFill>
                <a:sym typeface="+mn-ea"/>
              </a:rPr>
              <a:t>求△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面积的最大值</a:t>
            </a:r>
            <a:r>
              <a:rPr lang="zh-CN" altLang="en-US" sz="2800" b="1" i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zh-CN" altLang="en-US" sz="2800" b="1" i="1" u="sng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2095" y="2399665"/>
            <a:ext cx="825055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2.</a:t>
            </a:r>
            <a:r>
              <a:rPr lang="zh-CN" altLang="zh-CN" sz="2800" b="1">
                <a:solidFill>
                  <a:schemeClr val="tx1"/>
                </a:solidFill>
              </a:rPr>
              <a:t>如图，在边长为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正方形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en-US" sz="2800" b="1">
                <a:solidFill>
                  <a:schemeClr val="tx1"/>
                </a:solidFill>
              </a:rPr>
              <a:t>中，点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F,G</a:t>
            </a:r>
            <a:r>
              <a:rPr lang="zh-CN" altLang="en-US" sz="2800" b="1">
                <a:solidFill>
                  <a:schemeClr val="tx1"/>
                </a:solidFill>
              </a:rPr>
              <a:t>分别</a:t>
            </a:r>
            <a:endParaRPr lang="zh-CN" altLang="en-US" sz="2800" b="1">
              <a:solidFill>
                <a:schemeClr val="tx1"/>
              </a:solidFill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</a:rPr>
              <a:t>在边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AB,AD,CD</a:t>
            </a:r>
            <a:r>
              <a:rPr lang="zh-CN" altLang="en-US" sz="2800" b="1">
                <a:solidFill>
                  <a:schemeClr val="tx1"/>
                </a:solidFill>
              </a:rPr>
              <a:t>上，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zh-CN" sz="2800" b="1">
                <a:solidFill>
                  <a:schemeClr val="tx1"/>
                </a:solidFill>
              </a:rPr>
              <a:t>⊥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BF</a:t>
            </a:r>
            <a:r>
              <a:rPr lang="zh-CN" altLang="en-US" sz="2800" b="1">
                <a:solidFill>
                  <a:schemeClr val="tx1"/>
                </a:solidFill>
              </a:rPr>
              <a:t>交于点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I,AE</a:t>
            </a:r>
            <a:r>
              <a:rPr lang="en-US" altLang="zh-CN" sz="2800" b="1">
                <a:solidFill>
                  <a:schemeClr val="tx1"/>
                </a:solidFill>
              </a:rPr>
              <a:t>=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en-US" sz="2800" b="1">
                <a:solidFill>
                  <a:schemeClr val="tx1"/>
                </a:solidFill>
              </a:rPr>
              <a:t>则的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endParaRPr lang="en-US" altLang="zh-CN" sz="2800" b="1">
              <a:solidFill>
                <a:schemeClr val="tx1"/>
              </a:solidFill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</a:rPr>
              <a:t>最小值为</a:t>
            </a:r>
            <a:r>
              <a:rPr lang="en-US" altLang="zh-CN" sz="2800" b="1">
                <a:solidFill>
                  <a:schemeClr val="tx1"/>
                </a:solidFill>
              </a:rPr>
              <a:t>(     )</a:t>
            </a:r>
            <a:endParaRPr lang="zh-CN" altLang="en-US" sz="2800" b="1" i="1" u="sng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53430" y="3500755"/>
            <a:ext cx="2461260" cy="25603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295" y="3783330"/>
            <a:ext cx="1630680" cy="8928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850" y="4342765"/>
            <a:ext cx="845820" cy="146304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6532245" y="1620520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定弦对等角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83025" y="4813300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直径对直角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57725" y="1576705"/>
          <a:ext cx="1381125" cy="45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419100" imgH="215900" progId="Equation.KSEE3">
                  <p:embed/>
                </p:oleObj>
              </mc:Choice>
              <mc:Fallback>
                <p:oleObj name="" r:id="rId4" imgW="4191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57725" y="1576705"/>
                        <a:ext cx="1381125" cy="456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03605" y="3928745"/>
          <a:ext cx="1934210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6" imgW="711200" imgH="228600" progId="Equation.KSEE3">
                  <p:embed/>
                </p:oleObj>
              </mc:Choice>
              <mc:Fallback>
                <p:oleObj name="" r:id="rId6" imgW="7112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3605" y="3928745"/>
                        <a:ext cx="1934210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95350" y="4399280"/>
          <a:ext cx="1520190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" name="" r:id="rId8" imgW="558800" imgH="228600" progId="Equation.KSEE3">
                  <p:embed/>
                </p:oleObj>
              </mc:Choice>
              <mc:Fallback>
                <p:oleObj name="" r:id="rId8" imgW="5588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95350" y="4399280"/>
                        <a:ext cx="1520190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82968" y="5022850"/>
          <a:ext cx="2038985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" name="" r:id="rId10" imgW="749300" imgH="228600" progId="Equation.KSEE3">
                  <p:embed/>
                </p:oleObj>
              </mc:Choice>
              <mc:Fallback>
                <p:oleObj name="" r:id="rId10" imgW="7493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82968" y="5022850"/>
                        <a:ext cx="2038985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5498" y="5647055"/>
          <a:ext cx="1763395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" name="" r:id="rId12" imgW="647700" imgH="228600" progId="Equation.KSEE3">
                  <p:embed/>
                </p:oleObj>
              </mc:Choice>
              <mc:Fallback>
                <p:oleObj name="" r:id="rId12" imgW="6477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05498" y="5647055"/>
                        <a:ext cx="1763395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 animBg="1"/>
      <p:bldP spid="2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63525" y="610870"/>
            <a:ext cx="6938010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3.</a:t>
            </a:r>
            <a:r>
              <a:rPr lang="zh-CN" altLang="zh-CN" sz="2800" b="1">
                <a:solidFill>
                  <a:schemeClr val="tx1"/>
                </a:solidFill>
              </a:rPr>
              <a:t>如图，在直角坐标系中，点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5）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en-US" sz="28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1）</a:t>
            </a:r>
            <a:r>
              <a:rPr lang="zh-CN" altLang="en-US" sz="2800" b="1">
                <a:solidFill>
                  <a:schemeClr val="tx1"/>
                </a:solidFill>
              </a:rPr>
              <a:t>在坐标轴上找一点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800" b="1">
                <a:solidFill>
                  <a:schemeClr val="tx1"/>
                </a:solidFill>
              </a:rPr>
              <a:t>使得</a:t>
            </a:r>
            <a:r>
              <a:rPr lang="zh-CN" altLang="zh-CN" sz="2800" b="1">
                <a:sym typeface="+mn-ea"/>
              </a:rPr>
              <a:t>△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</a:t>
            </a:r>
            <a:endParaRPr lang="en-US" altLang="zh-CN" sz="2800" b="1" i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为直角三角形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的个数（    ）</a:t>
            </a:r>
            <a:endParaRPr lang="zh-CN" altLang="zh-CN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A.   8          B.6           C.5           D.3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64075" y="3240405"/>
            <a:ext cx="3774440" cy="31299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870835"/>
            <a:ext cx="3722370" cy="386905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457825" y="2718435"/>
            <a:ext cx="1970405" cy="52197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p>
            <a:r>
              <a:rPr lang="zh-CN" altLang="zh-CN" sz="2800" b="1">
                <a:solidFill>
                  <a:srgbClr val="FF0000"/>
                </a:solidFill>
              </a:rPr>
              <a:t>直径对直角</a:t>
            </a:r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6285" y="2164080"/>
            <a:ext cx="6438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✔</a:t>
            </a:r>
            <a:endParaRPr lang="zh-CN" altLang="zh-C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 useBgFill="1">
        <p:nvSpPr>
          <p:cNvPr id="2" name="文本框 1"/>
          <p:cNvSpPr txBox="1"/>
          <p:nvPr/>
        </p:nvSpPr>
        <p:spPr>
          <a:xfrm>
            <a:off x="222250" y="206375"/>
            <a:ext cx="8875395" cy="1383665"/>
          </a:xfrm>
          <a:prstGeom prst="rect">
            <a:avLst/>
          </a:prstGeom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2.</a:t>
            </a:r>
            <a:r>
              <a:rPr lang="zh-CN" altLang="zh-CN" sz="2800" b="1">
                <a:solidFill>
                  <a:schemeClr val="tx1"/>
                </a:solidFill>
              </a:rPr>
              <a:t>如图，在矩形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en-US" sz="2800" b="1">
                <a:solidFill>
                  <a:schemeClr val="tx1"/>
                </a:solidFill>
              </a:rPr>
              <a:t>中，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=4,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=6,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边的</a:t>
            </a: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中点，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是线段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边上的动点，将△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EBF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沿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所在直线</a:t>
            </a:r>
            <a:endParaRPr lang="zh-CN" altLang="en-US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折叠得到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△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EPF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的最小值为（  ）</a:t>
            </a:r>
            <a:endParaRPr lang="zh-CN" altLang="en-US" sz="2800" b="1" u="sng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72735" y="1919605"/>
            <a:ext cx="2674620" cy="1836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360" y="3903345"/>
            <a:ext cx="2971800" cy="1790700"/>
          </a:xfrm>
          <a:prstGeom prst="rect">
            <a:avLst/>
          </a:prstGeom>
        </p:spPr>
      </p:pic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99411" y="1919605"/>
          <a:ext cx="1935480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711200" imgH="228600" progId="Equation.KSEE3">
                  <p:embed/>
                </p:oleObj>
              </mc:Choice>
              <mc:Fallback>
                <p:oleObj name="" r:id="rId3" imgW="7112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9411" y="1919605"/>
                        <a:ext cx="1935480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2430" y="2677160"/>
          <a:ext cx="748030" cy="321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254000" imgH="177165" progId="Equation.KSEE3">
                  <p:embed/>
                </p:oleObj>
              </mc:Choice>
              <mc:Fallback>
                <p:oleObj name="" r:id="rId5" imgW="254000" imgH="1771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2430" y="2677160"/>
                        <a:ext cx="748030" cy="321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99093" y="2607310"/>
          <a:ext cx="1797685" cy="391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7" imgW="660400" imgH="215900" progId="Equation.KSEE3">
                  <p:embed/>
                </p:oleObj>
              </mc:Choice>
              <mc:Fallback>
                <p:oleObj name="" r:id="rId7" imgW="660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9093" y="2607310"/>
                        <a:ext cx="1797685" cy="391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3078480" y="3399155"/>
            <a:ext cx="2214880" cy="58356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>
            <a:spAutoFit/>
          </a:bodyPr>
          <a:p>
            <a:r>
              <a:rPr lang="zh-CN" altLang="zh-CN" sz="3200">
                <a:solidFill>
                  <a:srgbClr val="FF0000"/>
                </a:solidFill>
              </a:rPr>
              <a:t>定点线定长</a:t>
            </a:r>
            <a:endParaRPr lang="zh-CN" altLang="zh-CN" sz="3200">
              <a:solidFill>
                <a:srgbClr val="FF0000"/>
              </a:solidFill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0693" y="1919605"/>
          <a:ext cx="1969135" cy="414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9" imgW="723900" imgH="228600" progId="Equation.KSEE3">
                  <p:embed/>
                </p:oleObj>
              </mc:Choice>
              <mc:Fallback>
                <p:oleObj name="" r:id="rId9" imgW="7239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0693" y="1919605"/>
                        <a:ext cx="1969135" cy="414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260465" y="1112520"/>
          <a:ext cx="89916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1" imgW="152400" imgH="165100" progId="Equation.KSEE3">
                  <p:embed/>
                </p:oleObj>
              </mc:Choice>
              <mc:Fallback>
                <p:oleObj name="" r:id="rId11" imgW="152400" imgH="165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60465" y="1112520"/>
                        <a:ext cx="89916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" name="文本框 13"/>
          <p:cNvSpPr txBox="1"/>
          <p:nvPr/>
        </p:nvSpPr>
        <p:spPr>
          <a:xfrm>
            <a:off x="33655" y="18415"/>
            <a:ext cx="4104005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小结梳理，形成结构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1"/>
            </p:custDataLst>
          </p:nvPr>
        </p:nvGraphicFramePr>
        <p:xfrm>
          <a:off x="110490" y="839470"/>
          <a:ext cx="8809990" cy="5403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905"/>
                <a:gridCol w="3415030"/>
                <a:gridCol w="2322830"/>
                <a:gridCol w="911225"/>
              </a:tblGrid>
              <a:tr h="4933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四点共圆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图形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路径圆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16370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对角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 互补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16357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zh-CN" altLang="zh-CN" sz="2400" b="1">
                          <a:solidFill>
                            <a:schemeClr val="tx1"/>
                          </a:solidFill>
                        </a:rPr>
                        <a:t>定弦</a:t>
                      </a:r>
                      <a:endParaRPr lang="zh-CN" altLang="zh-CN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zh-CN" sz="2400" b="1">
                          <a:solidFill>
                            <a:schemeClr val="tx1"/>
                          </a:solidFill>
                        </a:rPr>
                        <a:t>   对等角</a:t>
                      </a:r>
                      <a:endParaRPr lang="zh-CN" altLang="zh-CN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zh-CN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 vMerge="1"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16370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定点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  线定长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9525">
                      <a:solidFill>
                        <a:srgbClr val="B28E4E"/>
                      </a:solidFill>
                      <a:prstDash val="dash"/>
                    </a:lnL>
                    <a:lnR w="9525">
                      <a:solidFill>
                        <a:srgbClr val="B28E4E"/>
                      </a:solidFill>
                      <a:prstDash val="dash"/>
                    </a:lnR>
                    <a:lnT w="9525">
                      <a:solidFill>
                        <a:srgbClr val="B28E4E"/>
                      </a:solidFill>
                      <a:prstDash val="dash"/>
                    </a:lnT>
                    <a:lnB w="9525">
                      <a:solidFill>
                        <a:srgbClr val="B28E4E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880" y="1447800"/>
            <a:ext cx="1821180" cy="16554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205" y="1447800"/>
            <a:ext cx="1800860" cy="154622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580" y="3025140"/>
            <a:ext cx="1550670" cy="154686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5250" y="2996565"/>
            <a:ext cx="1742440" cy="160401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1555" y="4662805"/>
            <a:ext cx="1713230" cy="148082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9065" y="4678045"/>
            <a:ext cx="1709420" cy="1465580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33655" y="2425700"/>
            <a:ext cx="19716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</a:rPr>
              <a:t>∠</a:t>
            </a:r>
            <a:r>
              <a:rPr lang="en-US" altLang="zh-CN" sz="2000">
                <a:solidFill>
                  <a:srgbClr val="FF0000"/>
                </a:solidFill>
              </a:rPr>
              <a:t>B+∠D=180º</a:t>
            </a:r>
            <a:endParaRPr lang="en-US" altLang="zh-CN" sz="200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39395" y="4065270"/>
            <a:ext cx="1640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∠</a:t>
            </a:r>
            <a:r>
              <a:rPr lang="en-US" altLang="zh-CN" b="1">
                <a:solidFill>
                  <a:srgbClr val="FF0000"/>
                </a:solidFill>
              </a:rPr>
              <a:t>C=∠D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3655" y="5843905"/>
            <a:ext cx="23622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 b="1">
                <a:solidFill>
                  <a:srgbClr val="FF0000"/>
                </a:solidFill>
              </a:rPr>
              <a:t>OA</a:t>
            </a:r>
            <a:r>
              <a:rPr lang="en-US" altLang="zh-CN" sz="2000" b="1">
                <a:solidFill>
                  <a:srgbClr val="FF0000"/>
                </a:solidFill>
              </a:rPr>
              <a:t>=OB=OC=OD</a:t>
            </a:r>
            <a:endParaRPr lang="en-US" altLang="zh-CN" sz="2000" b="1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85205" y="1233170"/>
            <a:ext cx="1595120" cy="15913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85205" y="2824480"/>
            <a:ext cx="1749425" cy="161163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84265" y="4525645"/>
            <a:ext cx="1496060" cy="1678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760470" y="4442460"/>
            <a:ext cx="2327910" cy="5835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en-US" altLang="zh-CN" sz="28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路径圆</a:t>
            </a:r>
            <a:r>
              <a:rPr lang="en-US" altLang="zh-CN" sz="28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endParaRPr lang="en-US" altLang="zh-CN" sz="28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1245" y="1058545"/>
            <a:ext cx="426720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九年级上微专题：</a:t>
            </a:r>
            <a:endParaRPr lang="zh-CN" altLang="en-US" sz="4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31620" y="2365375"/>
            <a:ext cx="630428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4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让圆不再有隐形的翅膀</a:t>
            </a:r>
            <a:endParaRPr lang="zh-CN" altLang="en-US" sz="48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60470" y="3772535"/>
            <a:ext cx="2327910" cy="5219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28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“</a:t>
            </a:r>
            <a:r>
              <a:rPr lang="zh-CN" altLang="en-US" sz="28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四点共圆</a:t>
            </a:r>
            <a:r>
              <a:rPr lang="en-US" altLang="zh-CN" sz="28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”</a:t>
            </a:r>
            <a:endParaRPr lang="zh-CN" altLang="en-US" sz="28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8250" y="4017010"/>
            <a:ext cx="897890" cy="52197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r>
              <a:rPr lang="zh-CN" altLang="en-US" sz="28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探索</a:t>
            </a:r>
            <a:endParaRPr lang="zh-CN" altLang="en-US" sz="28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701665" y="6416675"/>
            <a:ext cx="3411855" cy="379708"/>
            <a:chOff x="2388080" y="520266"/>
            <a:chExt cx="7446161" cy="97935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6" t="62773" r="62259" b="16484"/>
            <a:stretch>
              <a:fillRect/>
            </a:stretch>
          </p:blipFill>
          <p:spPr>
            <a:xfrm>
              <a:off x="2388080" y="520266"/>
              <a:ext cx="2079648" cy="97935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6" t="62773" r="62259" b="16484"/>
            <a:stretch>
              <a:fillRect/>
            </a:stretch>
          </p:blipFill>
          <p:spPr>
            <a:xfrm rot="10800000">
              <a:off x="7754593" y="520266"/>
              <a:ext cx="2079648" cy="979357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4778987" y="592400"/>
              <a:ext cx="2633691" cy="791066"/>
            </a:xfrm>
            <a:prstGeom prst="rect">
              <a:avLst/>
            </a:prstGeom>
            <a:solidFill>
              <a:srgbClr val="5046A7"/>
            </a:solidFill>
          </p:spPr>
          <p:txBody>
            <a:bodyPr wrap="square" rtlCol="0">
              <a:spAutoFit/>
            </a:bodyPr>
            <a:p>
              <a:pPr algn="dist" defTabSz="914400">
                <a:defRPr/>
              </a:pPr>
              <a:r>
                <a:rPr lang="en-US" altLang="zh-CN" sz="1400" kern="0" dirty="0">
                  <a:solidFill>
                    <a:schemeClr val="bg1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2021.11.2</a:t>
              </a:r>
              <a:endParaRPr lang="en-US" altLang="zh-CN" sz="1400" kern="0" dirty="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779154" y="1383619"/>
              <a:ext cx="2633691" cy="0"/>
            </a:xfrm>
            <a:prstGeom prst="line">
              <a:avLst/>
            </a:prstGeom>
            <a:ln>
              <a:solidFill>
                <a:srgbClr val="5046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7" name="Text Box 2"/>
          <p:cNvSpPr txBox="1"/>
          <p:nvPr/>
        </p:nvSpPr>
        <p:spPr>
          <a:xfrm>
            <a:off x="281940" y="789305"/>
            <a:ext cx="4996180" cy="6299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性质：圆内接四边形对角互补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3565" y="1979295"/>
            <a:ext cx="1901190" cy="17094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8585" y="76200"/>
            <a:ext cx="1903730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复习引入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19" name="Text Box 2"/>
          <p:cNvSpPr txBox="1"/>
          <p:nvPr/>
        </p:nvSpPr>
        <p:spPr>
          <a:xfrm>
            <a:off x="2776220" y="1854835"/>
            <a:ext cx="5939155" cy="177038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四点共圆判定</a:t>
            </a: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对角互补的四边形，四个顶点共圆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简称：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对角互补型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下箭头 19"/>
          <p:cNvSpPr/>
          <p:nvPr/>
        </p:nvSpPr>
        <p:spPr>
          <a:xfrm>
            <a:off x="3397885" y="1419225"/>
            <a:ext cx="76200" cy="435610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Text Box 2"/>
          <p:cNvSpPr txBox="1"/>
          <p:nvPr/>
        </p:nvSpPr>
        <p:spPr>
          <a:xfrm>
            <a:off x="3977005" y="3877310"/>
            <a:ext cx="3905885" cy="121094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∵∠A+∠C=180º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∴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四点共圆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90" name="Text Box 3"/>
          <p:cNvSpPr txBox="1"/>
          <p:nvPr/>
        </p:nvSpPr>
        <p:spPr>
          <a:xfrm>
            <a:off x="1331913" y="350043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" y="149860"/>
            <a:ext cx="1981200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运用新知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0685" y="3351530"/>
            <a:ext cx="2606040" cy="21336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9550" y="2623185"/>
            <a:ext cx="826516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2.</a:t>
            </a:r>
            <a:r>
              <a:rPr lang="zh-CN" altLang="en-US" sz="2800" b="1">
                <a:solidFill>
                  <a:schemeClr val="tx1"/>
                </a:solidFill>
              </a:rPr>
              <a:t>在四边形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en-US" sz="2800" b="1">
                <a:solidFill>
                  <a:schemeClr val="tx1"/>
                </a:solidFill>
              </a:rPr>
              <a:t>中，∠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800" b="1">
                <a:solidFill>
                  <a:schemeClr val="tx1"/>
                </a:solidFill>
              </a:rPr>
              <a:t>=120º</a:t>
            </a:r>
            <a:r>
              <a:rPr lang="zh-CN" altLang="en-US" sz="2800" b="1">
                <a:solidFill>
                  <a:schemeClr val="tx1"/>
                </a:solidFill>
              </a:rPr>
              <a:t>，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</a:t>
            </a:r>
            <a:r>
              <a:rPr lang="en-US" altLang="zh-CN" sz="2800" b="1">
                <a:solidFill>
                  <a:schemeClr val="tx1"/>
                </a:solidFill>
              </a:rPr>
              <a:t>=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50º</a:t>
            </a:r>
            <a:endParaRPr lang="en-US" altLang="zh-CN" sz="2800" b="1">
              <a:solidFill>
                <a:schemeClr val="tx1"/>
              </a:solidFill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BDC</a:t>
            </a:r>
            <a:r>
              <a:rPr lang="en-US" altLang="zh-CN" sz="2800" b="1">
                <a:solidFill>
                  <a:schemeClr val="tx1"/>
                </a:solidFill>
              </a:rPr>
              <a:t>=70º</a:t>
            </a:r>
            <a:r>
              <a:rPr lang="zh-CN" altLang="en-US" sz="2800" b="1">
                <a:solidFill>
                  <a:schemeClr val="tx1"/>
                </a:solidFill>
              </a:rPr>
              <a:t>，则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</a:t>
            </a:r>
            <a:r>
              <a:rPr lang="en-US" altLang="zh-CN" sz="2800" b="1">
                <a:solidFill>
                  <a:schemeClr val="tx1"/>
                </a:solidFill>
              </a:rPr>
              <a:t>=</a:t>
            </a:r>
            <a:r>
              <a:rPr lang="en-US" altLang="zh-CN" sz="2800" b="1" u="sng">
                <a:solidFill>
                  <a:schemeClr val="tx1"/>
                </a:solidFill>
              </a:rPr>
              <a:t>        </a:t>
            </a:r>
            <a:endParaRPr lang="en-US" altLang="zh-CN" sz="2800" b="1" i="1" u="sng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42900" y="900430"/>
            <a:ext cx="7073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/>
              <a:t>1.</a:t>
            </a:r>
            <a:r>
              <a:rPr lang="zh-CN" altLang="zh-CN" sz="2800" b="1"/>
              <a:t>下列四边形的四个顶点共圆的是（        ）</a:t>
            </a:r>
            <a:endParaRPr lang="zh-CN" altLang="zh-CN" sz="2800" b="1"/>
          </a:p>
        </p:txBody>
      </p:sp>
      <p:sp>
        <p:nvSpPr>
          <p:cNvPr id="28" name="文本框 27"/>
          <p:cNvSpPr txBox="1"/>
          <p:nvPr/>
        </p:nvSpPr>
        <p:spPr>
          <a:xfrm>
            <a:off x="766445" y="1756410"/>
            <a:ext cx="200977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平行四边形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138170" y="1756410"/>
            <a:ext cx="10744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</a:t>
            </a:r>
            <a:r>
              <a:rPr lang="zh-CN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菱形</a:t>
            </a:r>
            <a:endParaRPr lang="zh-CN" altLang="zh-C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655185" y="1684655"/>
            <a:ext cx="109156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矩形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210935" y="1684655"/>
            <a:ext cx="13976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D.</a:t>
            </a:r>
            <a:r>
              <a:rPr lang="zh-CN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正方形</a:t>
            </a:r>
            <a:endParaRPr lang="zh-CN" altLang="zh-C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10935" y="931545"/>
            <a:ext cx="6997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C.D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03420" y="3040380"/>
            <a:ext cx="72326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70º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27" grpId="0"/>
      <p:bldP spid="29" grpId="0"/>
      <p:bldP spid="30" grpId="0"/>
      <p:bldP spid="31" grpId="0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19" name="图片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81470" y="4878070"/>
            <a:ext cx="1965960" cy="197358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870" y="4674870"/>
            <a:ext cx="2423160" cy="155448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0960" y="138430"/>
            <a:ext cx="2004060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深入探究</a:t>
            </a:r>
            <a:endParaRPr lang="en-US" altLang="zh-CN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225" y="854710"/>
            <a:ext cx="34836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b="1" dirty="0">
                <a:sym typeface="+mn-ea"/>
              </a:rPr>
              <a:t>     </a:t>
            </a:r>
            <a:r>
              <a:rPr lang="en-US" altLang="zh-CN" b="1" dirty="0">
                <a:solidFill>
                  <a:srgbClr val="FF0000"/>
                </a:solidFill>
                <a:sym typeface="+mn-ea"/>
              </a:rPr>
              <a:t>  </a:t>
            </a:r>
            <a:endParaRPr lang="zh-CN" altLang="en-US" sz="28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0030" y="639445"/>
            <a:ext cx="5723890" cy="28587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30000"/>
              </a:lnSpc>
            </a:pPr>
            <a:r>
              <a:rPr lang="en-US" altLang="zh-CN" b="1"/>
              <a:t>3.</a:t>
            </a:r>
            <a:r>
              <a:rPr lang="zh-CN" altLang="en-US" b="1"/>
              <a:t>如图，在△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ABC</a:t>
            </a: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中，过点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作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AD⊥BC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于点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，过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分别作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DE⊥AB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DF⊥AC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的垂足分别为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F, </a:t>
            </a: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连接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EF.</a:t>
            </a:r>
            <a:endParaRPr lang="zh-CN" altLang="zh-CN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求证：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四点共圆</a:t>
            </a:r>
            <a:endParaRPr lang="zh-CN" altLang="zh-CN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求证：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E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四点共圆</a:t>
            </a:r>
            <a:endParaRPr lang="zh-CN" altLang="en-US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  <a:p>
            <a:pPr algn="l"/>
            <a:endParaRPr lang="zh-CN" altLang="en-US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3155" y="229870"/>
            <a:ext cx="2942590" cy="215392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3995" y="200660"/>
            <a:ext cx="1988185" cy="218313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0960" y="3255010"/>
            <a:ext cx="5236845" cy="121094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none" rtlCol="0">
            <a:spAutoFit/>
          </a:bodyPr>
          <a:p>
            <a:pPr algn="l">
              <a:lnSpc>
                <a:spcPct val="130000"/>
              </a:lnSpc>
            </a:pPr>
            <a:r>
              <a:rPr lang="zh-CN" altLang="zh-CN" sz="2800" b="1">
                <a:solidFill>
                  <a:schemeClr val="tx1"/>
                </a:solidFill>
              </a:rPr>
              <a:t>特殊情况：</a:t>
            </a:r>
            <a:endParaRPr lang="zh-CN" altLang="zh-CN" sz="2800" b="1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zh-CN" altLang="zh-CN" sz="2800" b="1">
                <a:solidFill>
                  <a:srgbClr val="FF0000"/>
                </a:solidFill>
              </a:rPr>
              <a:t>共斜边的两个</a:t>
            </a:r>
            <a:r>
              <a:rPr lang="en-US" altLang="zh-CN" sz="2800" b="1">
                <a:solidFill>
                  <a:srgbClr val="FF0000"/>
                </a:solidFill>
              </a:rPr>
              <a:t>Rt</a:t>
            </a:r>
            <a:r>
              <a:rPr lang="zh-CN" altLang="en-US" sz="2800" b="1">
                <a:sym typeface="+mn-ea"/>
              </a:rPr>
              <a:t>△的</a:t>
            </a:r>
            <a:r>
              <a:rPr lang="zh-CN" altLang="zh-CN" sz="2800" b="1">
                <a:solidFill>
                  <a:srgbClr val="FF0000"/>
                </a:solidFill>
              </a:rPr>
              <a:t>四顶点共圆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0960" y="5346065"/>
            <a:ext cx="57886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思考：当两个</a:t>
            </a:r>
            <a:r>
              <a:rPr lang="en-US" altLang="zh-CN" b="1"/>
              <a:t>Rt</a:t>
            </a:r>
            <a:r>
              <a:rPr lang="zh-CN" altLang="en-US" b="1">
                <a:sym typeface="+mn-ea"/>
              </a:rPr>
              <a:t>△在同侧时，结论成立吗？</a:t>
            </a:r>
            <a:endParaRPr lang="en-US" altLang="zh-CN" b="1"/>
          </a:p>
        </p:txBody>
      </p:sp>
      <p:sp>
        <p:nvSpPr>
          <p:cNvPr id="31" name="文本框 30"/>
          <p:cNvSpPr txBox="1"/>
          <p:nvPr/>
        </p:nvSpPr>
        <p:spPr>
          <a:xfrm>
            <a:off x="4666615" y="580644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成立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42 0.185463 L 0.000764 0.303519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/>
      <p:bldP spid="3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0960" y="-5080"/>
            <a:ext cx="1959610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zh-CN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旧图新探</a:t>
            </a:r>
            <a:endParaRPr lang="zh-CN" altLang="zh-CN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225" y="711200"/>
            <a:ext cx="34836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b="1" dirty="0">
                <a:sym typeface="+mn-ea"/>
              </a:rPr>
              <a:t>     </a:t>
            </a:r>
            <a:r>
              <a:rPr lang="en-US" altLang="zh-CN" b="1" dirty="0">
                <a:solidFill>
                  <a:srgbClr val="FF0000"/>
                </a:solidFill>
                <a:sym typeface="+mn-ea"/>
              </a:rPr>
              <a:t>  </a:t>
            </a:r>
            <a:endParaRPr lang="zh-CN" altLang="en-US" sz="28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9920" y="1795145"/>
            <a:ext cx="1888490" cy="17221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395" y="1994535"/>
            <a:ext cx="1802130" cy="14674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48590" y="711200"/>
            <a:ext cx="8812530" cy="121094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28575" cmpd="sng">
            <a:noFill/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zh-CN" sz="2800" b="1">
                <a:solidFill>
                  <a:srgbClr val="FF0000"/>
                </a:solidFill>
              </a:rPr>
              <a:t>推论（特殊）：共斜边的两个直角三角形四顶点共圆</a:t>
            </a:r>
            <a:endParaRPr lang="zh-CN" altLang="zh-CN" sz="2800" b="1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                       简称：</a:t>
            </a:r>
            <a:r>
              <a:rPr lang="en-US" altLang="zh-CN" sz="2800" b="1">
                <a:solidFill>
                  <a:srgbClr val="FF0000"/>
                </a:solidFill>
              </a:rPr>
              <a:t>”</a:t>
            </a:r>
            <a:r>
              <a:rPr lang="zh-CN" altLang="en-US" sz="2800" b="1">
                <a:solidFill>
                  <a:srgbClr val="FF0000"/>
                </a:solidFill>
              </a:rPr>
              <a:t>直径对直角</a:t>
            </a:r>
            <a:r>
              <a:rPr lang="en-US" altLang="zh-CN" sz="2800" b="1">
                <a:solidFill>
                  <a:srgbClr val="FF0000"/>
                </a:solidFill>
              </a:rPr>
              <a:t>“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0960" y="3768725"/>
            <a:ext cx="8734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问题：当把直角</a:t>
            </a:r>
            <a:r>
              <a:rPr lang="zh-CN" altLang="zh-CN" sz="2800" b="1"/>
              <a:t>改为</a:t>
            </a:r>
            <a:r>
              <a:rPr lang="zh-CN" altLang="en-US" sz="2800" b="1">
                <a:sym typeface="+mn-ea"/>
              </a:rPr>
              <a:t>∠</a:t>
            </a:r>
            <a:r>
              <a:rPr lang="en-US" altLang="zh-CN" sz="2800" b="1">
                <a:sym typeface="+mn-ea"/>
              </a:rPr>
              <a:t>C=</a:t>
            </a:r>
            <a:r>
              <a:rPr lang="zh-CN" altLang="en-US" sz="2800" b="1">
                <a:sym typeface="+mn-ea"/>
              </a:rPr>
              <a:t>∠</a:t>
            </a:r>
            <a:r>
              <a:rPr lang="en-US" altLang="zh-CN" sz="2800" b="1">
                <a:sym typeface="+mn-ea"/>
              </a:rPr>
              <a:t>D=70º</a:t>
            </a:r>
            <a:r>
              <a:rPr lang="zh-CN" altLang="zh-CN" sz="2800" b="1">
                <a:sym typeface="+mn-ea"/>
              </a:rPr>
              <a:t>时，四点还共圆吗？</a:t>
            </a:r>
            <a:endParaRPr lang="zh-CN" altLang="zh-CN" sz="2800" b="1"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00" y="4290695"/>
            <a:ext cx="2461260" cy="211836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397885" y="4827905"/>
            <a:ext cx="26600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联想</a:t>
            </a:r>
            <a:r>
              <a:rPr lang="en-US" altLang="zh-CN">
                <a:solidFill>
                  <a:srgbClr val="FF0000"/>
                </a:solidFill>
                <a:latin typeface="+mn-ea"/>
                <a:ea typeface="+mn-ea"/>
                <a:cs typeface="+mn-ea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+mn-ea"/>
                <a:ea typeface="+mn-ea"/>
                <a:cs typeface="+mn-ea"/>
              </a:rPr>
              <a:t>触礁问题</a:t>
            </a:r>
            <a:r>
              <a:rPr lang="en-US" altLang="zh-CN">
                <a:solidFill>
                  <a:srgbClr val="FF0000"/>
                </a:solidFill>
                <a:latin typeface="+mn-ea"/>
                <a:ea typeface="+mn-ea"/>
                <a:cs typeface="+mn-ea"/>
              </a:rPr>
              <a:t>”</a:t>
            </a:r>
            <a:endParaRPr lang="en-US" altLang="zh-CN">
              <a:solidFill>
                <a:srgbClr val="FF0000"/>
              </a:solidFill>
              <a:latin typeface="+mn-ea"/>
              <a:ea typeface="+mn-ea"/>
              <a:cs typeface="+mn-ea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425" y="4123055"/>
            <a:ext cx="2179320" cy="2613660"/>
          </a:xfrm>
          <a:prstGeom prst="rect">
            <a:avLst/>
          </a:prstGeom>
        </p:spPr>
      </p:pic>
      <p:sp>
        <p:nvSpPr>
          <p:cNvPr id="18" name="左箭头 17"/>
          <p:cNvSpPr/>
          <p:nvPr/>
        </p:nvSpPr>
        <p:spPr>
          <a:xfrm>
            <a:off x="3275965" y="5704205"/>
            <a:ext cx="2952750" cy="116840"/>
          </a:xfrm>
          <a:prstGeom prst="lef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3276600" y="5284470"/>
            <a:ext cx="2952115" cy="130810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53155" y="5821045"/>
            <a:ext cx="2404745" cy="8299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∠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C=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∠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zh-CN" b="1">
                <a:solidFill>
                  <a:srgbClr val="FF0000"/>
                </a:solidFill>
                <a:sym typeface="+mn-ea"/>
              </a:rPr>
              <a:t>时</a:t>
            </a:r>
            <a:endParaRPr lang="zh-CN" altLang="zh-CN" b="1">
              <a:solidFill>
                <a:srgbClr val="FF0000"/>
              </a:solidFill>
              <a:sym typeface="+mn-ea"/>
            </a:endParaRPr>
          </a:p>
          <a:p>
            <a:r>
              <a:rPr lang="zh-CN" altLang="zh-CN" b="1">
                <a:solidFill>
                  <a:srgbClr val="FF0000"/>
                </a:solidFill>
                <a:sym typeface="+mn-ea"/>
              </a:rPr>
              <a:t>  点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zh-CN" b="1">
                <a:solidFill>
                  <a:srgbClr val="FF0000"/>
                </a:solidFill>
                <a:sym typeface="+mn-ea"/>
              </a:rPr>
              <a:t>在圆上</a:t>
            </a:r>
            <a:endParaRPr lang="zh-CN" altLang="zh-CN" b="1">
              <a:solidFill>
                <a:srgbClr val="FF0000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9" grpId="0" animBg="1"/>
      <p:bldP spid="11" grpId="0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0960" y="-5080"/>
            <a:ext cx="1959610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zh-CN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旧图新探</a:t>
            </a:r>
            <a:endParaRPr lang="zh-CN" altLang="zh-CN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225" y="711200"/>
            <a:ext cx="34836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b="1" dirty="0">
                <a:sym typeface="+mn-ea"/>
              </a:rPr>
              <a:t>     </a:t>
            </a:r>
            <a:r>
              <a:rPr lang="en-US" altLang="zh-CN" b="1" dirty="0">
                <a:solidFill>
                  <a:srgbClr val="FF0000"/>
                </a:solidFill>
                <a:sym typeface="+mn-ea"/>
              </a:rPr>
              <a:t>  </a:t>
            </a:r>
            <a:endParaRPr lang="zh-CN" altLang="en-US" sz="28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8590" y="711200"/>
            <a:ext cx="8812530" cy="177038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28575" cmpd="sng">
            <a:noFill/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zh-CN" sz="2800" b="1">
                <a:solidFill>
                  <a:srgbClr val="FF0000"/>
                </a:solidFill>
              </a:rPr>
              <a:t>四点共圆判定</a:t>
            </a:r>
            <a:r>
              <a:rPr lang="en-US" altLang="zh-CN" sz="2800" b="1">
                <a:solidFill>
                  <a:srgbClr val="FF0000"/>
                </a:solidFill>
              </a:rPr>
              <a:t>2</a:t>
            </a:r>
            <a:r>
              <a:rPr lang="zh-CN" altLang="zh-CN" sz="2800" b="1">
                <a:solidFill>
                  <a:srgbClr val="FF0000"/>
                </a:solidFill>
              </a:rPr>
              <a:t>：</a:t>
            </a:r>
            <a:endParaRPr lang="zh-CN" altLang="zh-CN" sz="2800" b="1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同侧共底的两个角形的顶角相等，则两三角形的四个顶点共圆。简称：</a:t>
            </a:r>
            <a:r>
              <a:rPr lang="en-US" altLang="zh-CN" sz="2800" b="1">
                <a:solidFill>
                  <a:srgbClr val="FF0000"/>
                </a:solidFill>
              </a:rPr>
              <a:t>“</a:t>
            </a:r>
            <a:r>
              <a:rPr lang="zh-CN" altLang="en-US" sz="2800" b="1">
                <a:solidFill>
                  <a:srgbClr val="FF0000"/>
                </a:solidFill>
              </a:rPr>
              <a:t>定弦对等角</a:t>
            </a:r>
            <a:r>
              <a:rPr lang="en-US" altLang="zh-CN" sz="2800" b="1">
                <a:solidFill>
                  <a:srgbClr val="FF0000"/>
                </a:solidFill>
              </a:rPr>
              <a:t>”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1990" y="2501900"/>
            <a:ext cx="1973580" cy="16986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" y="2708910"/>
            <a:ext cx="1765300" cy="1772285"/>
          </a:xfrm>
          <a:prstGeom prst="rect">
            <a:avLst/>
          </a:prstGeom>
        </p:spPr>
      </p:pic>
      <p:sp>
        <p:nvSpPr>
          <p:cNvPr id="23" name="Text Box 2"/>
          <p:cNvSpPr txBox="1"/>
          <p:nvPr/>
        </p:nvSpPr>
        <p:spPr>
          <a:xfrm>
            <a:off x="3488055" y="2708910"/>
            <a:ext cx="3905885" cy="121094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∵∠ACB=∠ADB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∴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四点共圆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2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90" name="Text Box 3"/>
          <p:cNvSpPr txBox="1"/>
          <p:nvPr/>
        </p:nvSpPr>
        <p:spPr>
          <a:xfrm>
            <a:off x="1331913" y="350043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" y="138430"/>
            <a:ext cx="4104005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zh-CN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深入探究</a:t>
            </a:r>
            <a:endParaRPr lang="zh-CN" altLang="zh-CN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65735" y="812800"/>
            <a:ext cx="8812530" cy="1770380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  <a:ln w="28575" cmpd="sng">
            <a:noFill/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zh-CN" sz="2800" b="1">
                <a:solidFill>
                  <a:srgbClr val="FF0000"/>
                </a:solidFill>
              </a:rPr>
              <a:t>四点共圆判定</a:t>
            </a:r>
            <a:r>
              <a:rPr lang="en-US" altLang="zh-CN" sz="2800" b="1">
                <a:solidFill>
                  <a:srgbClr val="FF0000"/>
                </a:solidFill>
              </a:rPr>
              <a:t>3</a:t>
            </a:r>
            <a:r>
              <a:rPr lang="zh-CN" altLang="zh-CN" sz="2800" b="1">
                <a:solidFill>
                  <a:srgbClr val="FF0000"/>
                </a:solidFill>
              </a:rPr>
              <a:t>：</a:t>
            </a:r>
            <a:endParaRPr lang="zh-CN" altLang="zh-CN" sz="2800" b="1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如图，若</a:t>
            </a:r>
            <a:r>
              <a:rPr lang="en-US" altLang="zh-CN" sz="2800" b="1">
                <a:solidFill>
                  <a:srgbClr val="FF0000"/>
                </a:solidFill>
              </a:rPr>
              <a:t>OA=OB=OC=OD</a:t>
            </a:r>
            <a:r>
              <a:rPr lang="en-US" altLang="zh-CN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,</a:t>
            </a:r>
            <a:r>
              <a:rPr lang="zh-CN" altLang="zh-CN" sz="2800" b="1">
                <a:solidFill>
                  <a:srgbClr val="FF0000"/>
                </a:solidFill>
              </a:rPr>
              <a:t>则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lang="zh-CN" altLang="en-US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C</a:t>
            </a:r>
            <a:r>
              <a:rPr lang="zh-CN" altLang="en-US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D</a:t>
            </a:r>
            <a:r>
              <a:rPr lang="zh-CN" altLang="zh-CN" sz="2800" b="1">
                <a:solidFill>
                  <a:srgbClr val="FF0000"/>
                </a:solidFill>
              </a:rPr>
              <a:t>四点共圆</a:t>
            </a:r>
            <a:endParaRPr lang="zh-CN" altLang="zh-CN" sz="2800" b="1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zh-CN" sz="2800" b="1">
                <a:solidFill>
                  <a:srgbClr val="FF0000"/>
                </a:solidFill>
              </a:rPr>
              <a:t>简称：</a:t>
            </a:r>
            <a:r>
              <a:rPr lang="en-US" altLang="zh-CN" sz="2800" b="1">
                <a:solidFill>
                  <a:srgbClr val="FF0000"/>
                </a:solidFill>
              </a:rPr>
              <a:t>”</a:t>
            </a:r>
            <a:r>
              <a:rPr lang="zh-CN" altLang="zh-CN" sz="2800" b="1">
                <a:solidFill>
                  <a:srgbClr val="FF0000"/>
                </a:solidFill>
              </a:rPr>
              <a:t>共点线等长</a:t>
            </a:r>
            <a:r>
              <a:rPr lang="en-US" altLang="zh-CN" sz="2800" b="1">
                <a:solidFill>
                  <a:srgbClr val="FF0000"/>
                </a:solidFill>
              </a:rPr>
              <a:t>“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7215" y="2845435"/>
            <a:ext cx="2186940" cy="1676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635" y="2632075"/>
            <a:ext cx="2186940" cy="1889760"/>
          </a:xfrm>
          <a:prstGeom prst="rect">
            <a:avLst/>
          </a:prstGeom>
        </p:spPr>
      </p:pic>
      <p:sp>
        <p:nvSpPr>
          <p:cNvPr id="5" name="右箭头 4"/>
          <p:cNvSpPr/>
          <p:nvPr/>
        </p:nvSpPr>
        <p:spPr>
          <a:xfrm>
            <a:off x="2988310" y="3500120"/>
            <a:ext cx="1223645" cy="14478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3" name="文本框 22"/>
          <p:cNvSpPr txBox="1"/>
          <p:nvPr/>
        </p:nvSpPr>
        <p:spPr>
          <a:xfrm>
            <a:off x="60960" y="149860"/>
            <a:ext cx="2011045" cy="583565"/>
          </a:xfrm>
          <a:prstGeom prst="rect">
            <a:avLst/>
          </a:prstGeom>
          <a:gradFill>
            <a:gsLst>
              <a:gs pos="50000">
                <a:srgbClr val="5A80A7"/>
              </a:gs>
              <a:gs pos="0">
                <a:srgbClr val="91AAC4"/>
              </a:gs>
              <a:gs pos="100000">
                <a:srgbClr val="235589"/>
              </a:gs>
            </a:gsLst>
            <a:lin scaled="1"/>
          </a:gradFill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运用新知</a:t>
            </a:r>
            <a:endParaRPr lang="zh-CN" altLang="en-US" sz="320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1125" y="733425"/>
            <a:ext cx="65678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1.</a:t>
            </a:r>
            <a:r>
              <a:rPr lang="zh-CN" altLang="zh-CN" sz="2800" b="1">
                <a:solidFill>
                  <a:schemeClr val="tx1"/>
                </a:solidFill>
              </a:rPr>
              <a:t>如图，四边形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en-US" sz="2800" b="1">
                <a:solidFill>
                  <a:schemeClr val="tx1"/>
                </a:solidFill>
              </a:rPr>
              <a:t>中，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AB=AC=AD,</a:t>
            </a:r>
            <a:endParaRPr lang="en-US" altLang="zh-CN" sz="28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若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AC=38º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求</a:t>
            </a:r>
            <a:r>
              <a:rPr lang="zh-CN" altLang="en-US" sz="2800" b="1">
                <a:sym typeface="+mn-ea"/>
              </a:rPr>
              <a:t>∠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BDC</a:t>
            </a:r>
            <a:endParaRPr lang="en-US" altLang="zh-CN" sz="28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96990" y="426085"/>
            <a:ext cx="1998980" cy="29298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1760" y="3157220"/>
            <a:ext cx="892111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</a:rPr>
              <a:t>2.</a:t>
            </a:r>
            <a:r>
              <a:rPr lang="zh-CN" altLang="zh-CN" sz="2800" b="1">
                <a:solidFill>
                  <a:schemeClr val="tx1"/>
                </a:solidFill>
              </a:rPr>
              <a:t>如图，在矩形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zh-CN" altLang="en-US" sz="2800" b="1">
                <a:solidFill>
                  <a:schemeClr val="tx1"/>
                </a:solidFill>
              </a:rPr>
              <a:t>中，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平分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</a:t>
            </a:r>
            <a:r>
              <a:rPr lang="zh-CN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交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于点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AEC=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90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º</a:t>
            </a:r>
            <a:endParaRPr lang="en-US" altLang="zh-CN" sz="28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sym typeface="+mn-ea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）求证：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</a:t>
            </a:r>
            <a:r>
              <a:rPr lang="zh-CN" altLang="en-US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 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四点共圆</a:t>
            </a:r>
            <a:endParaRPr lang="en-US" altLang="zh-CN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）求</a:t>
            </a:r>
            <a:r>
              <a:rPr lang="zh-CN" altLang="en-US" sz="2800" b="1">
                <a:solidFill>
                  <a:schemeClr val="tx1"/>
                </a:solidFill>
                <a:sym typeface="+mn-ea"/>
              </a:rPr>
              <a:t>∠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ACE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的度数</a:t>
            </a:r>
            <a:endParaRPr lang="zh-CN" altLang="en-US" sz="28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）求证：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⊥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</a:t>
            </a:r>
            <a:endParaRPr lang="en-US" altLang="zh-CN" sz="2800" b="1" i="1" u="sng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5" y="4170045"/>
            <a:ext cx="2712720" cy="231648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67990" y="1856105"/>
            <a:ext cx="1684655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zh-CN" altLang="en-US" b="1">
                <a:solidFill>
                  <a:srgbClr val="FF0000"/>
                </a:solidFill>
                <a:sym typeface="+mn-ea"/>
              </a:rPr>
              <a:t>∠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BDC=19º</a:t>
            </a:r>
            <a:endParaRPr lang="en-US" altLang="zh-CN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29355" y="4553585"/>
            <a:ext cx="662940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en-US" b="1">
                <a:solidFill>
                  <a:srgbClr val="FF0000"/>
                </a:solidFill>
                <a:sym typeface="+mn-ea"/>
              </a:rPr>
              <a:t>45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º</a:t>
            </a:r>
            <a:endParaRPr lang="en-US" altLang="zh-CN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78915" y="5510530"/>
            <a:ext cx="3768090" cy="460375"/>
          </a:xfrm>
          <a:prstGeom prst="rect">
            <a:avLst/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scaled="1"/>
          </a:gradFill>
        </p:spPr>
        <p:txBody>
          <a:bodyPr wrap="none" rtlCol="0" anchor="t">
            <a:spAutoFit/>
          </a:bodyPr>
          <a:p>
            <a:pPr algn="l"/>
            <a:r>
              <a:rPr lang="zh-CN" altLang="en-US" b="1">
                <a:solidFill>
                  <a:srgbClr val="FF0000"/>
                </a:solidFill>
                <a:sym typeface="+mn-ea"/>
              </a:rPr>
              <a:t>可证</a:t>
            </a:r>
            <a:r>
              <a:rPr lang="en-US" b="1">
                <a:solidFill>
                  <a:srgbClr val="FF0000"/>
                </a:solidFill>
                <a:sym typeface="+mn-ea"/>
              </a:rPr>
              <a:t>B</a:t>
            </a:r>
            <a:r>
              <a:rPr lang="zh-CN" b="1">
                <a:solidFill>
                  <a:srgbClr val="FF0000"/>
                </a:solidFill>
                <a:sym typeface="+mn-ea"/>
              </a:rPr>
              <a:t>、</a:t>
            </a:r>
            <a:r>
              <a:rPr lang="en-US" b="1">
                <a:solidFill>
                  <a:srgbClr val="FF0000"/>
                </a:solidFill>
                <a:sym typeface="+mn-ea"/>
              </a:rPr>
              <a:t>C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、</a:t>
            </a:r>
            <a:r>
              <a:rPr lang="en-US" b="1">
                <a:solidFill>
                  <a:srgbClr val="FF0000"/>
                </a:solidFill>
                <a:sym typeface="+mn-ea"/>
              </a:rPr>
              <a:t>D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、</a:t>
            </a:r>
            <a:r>
              <a:rPr lang="en-US" b="1">
                <a:solidFill>
                  <a:srgbClr val="FF0000"/>
                </a:solidFill>
                <a:sym typeface="+mn-ea"/>
              </a:rPr>
              <a:t>E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四点共圆</a:t>
            </a:r>
            <a:endParaRPr lang="zh-CN" altLang="en-US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230" y="4313555"/>
            <a:ext cx="2491740" cy="2506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4" grpId="0"/>
      <p:bldP spid="5" grpId="0" bldLvl="0" animBg="1"/>
      <p:bldP spid="6" grpId="0" bldLvl="0" animBg="1"/>
    </p:bldLst>
  </p:timing>
</p:sld>
</file>

<file path=ppt/tags/tag1.xml><?xml version="1.0" encoding="utf-8"?>
<p:tagLst xmlns:p="http://schemas.openxmlformats.org/presentationml/2006/main">
  <p:tag name="KSO_WM_UNIT_TABLE_BEAUTIFY" val="smartTable{100124f8-6cc7-4549-b8da-be744d151473}"/>
  <p:tag name="TABLE_SKINIDX" val="2"/>
  <p:tag name="TABLE_ENCOLOR" val="#FFFFFF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1388</Words>
  <Application>WPS 演示</Application>
  <PresentationFormat>全屏显示(4:3)</PresentationFormat>
  <Paragraphs>199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14</vt:i4>
      </vt:variant>
    </vt:vector>
  </HeadingPairs>
  <TitlesOfParts>
    <vt:vector size="35" baseType="lpstr">
      <vt:lpstr>Arial</vt:lpstr>
      <vt:lpstr>宋体</vt:lpstr>
      <vt:lpstr>Wingdings</vt:lpstr>
      <vt:lpstr>Tahoma</vt:lpstr>
      <vt:lpstr>华文行楷</vt:lpstr>
      <vt:lpstr>Times New Roman</vt:lpstr>
      <vt:lpstr>仿宋</vt:lpstr>
      <vt:lpstr>微软雅黑</vt:lpstr>
      <vt:lpstr>Arial Unicode MS</vt:lpstr>
      <vt:lpstr>思源黑体 CN Bold</vt:lpstr>
      <vt:lpstr>Blends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ysx</dc:creator>
  <cp:lastModifiedBy>左岸的云</cp:lastModifiedBy>
  <cp:revision>169</cp:revision>
  <dcterms:created xsi:type="dcterms:W3CDTF">2006-09-21T13:34:00Z</dcterms:created>
  <dcterms:modified xsi:type="dcterms:W3CDTF">2021-11-03T05:38:02Z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2052-11.3.0.9221</vt:lpwstr>
  </property>
  <property fmtid="{D5CDD505-2E9C-101B-9397-08002B2CF9AE}" pid="3" name="ICV">
    <vt:lpwstr>A7F3E95845BD4C789A719E35A38000CC</vt:lpwstr>
  </property>
</Properties>
</file>