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257" r:id="rId5"/>
    <p:sldId id="334" r:id="rId6"/>
    <p:sldId id="335" r:id="rId7"/>
    <p:sldId id="404" r:id="rId8"/>
    <p:sldId id="470" r:id="rId9"/>
    <p:sldId id="471" r:id="rId10"/>
    <p:sldId id="465" r:id="rId11"/>
    <p:sldId id="472" r:id="rId12"/>
    <p:sldId id="422" r:id="rId13"/>
    <p:sldId id="466" r:id="rId14"/>
    <p:sldId id="428" r:id="rId15"/>
    <p:sldId id="429" r:id="rId16"/>
    <p:sldId id="430" r:id="rId17"/>
    <p:sldId id="431" r:id="rId18"/>
    <p:sldId id="432" r:id="rId19"/>
    <p:sldId id="473" r:id="rId20"/>
    <p:sldId id="474" r:id="rId21"/>
    <p:sldId id="464" r:id="rId22"/>
    <p:sldId id="475" r:id="rId23"/>
    <p:sldId id="476" r:id="rId24"/>
    <p:sldId id="463" r:id="rId25"/>
  </p:sldIdLst>
  <p:sldSz cx="12192000" cy="6858000"/>
  <p:notesSz cx="6858000" cy="9144000"/>
  <p:embeddedFontLst>
    <p:embeddedFont>
      <p:font typeface="黑体" panose="02010609060101010101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方正粗黑宋简体" panose="02000000000000000000" pitchFamily="2" charset="-122"/>
      <p:regular r:id="rId36"/>
    </p:embeddedFont>
    <p:embeddedFont>
      <p:font typeface="楷体" panose="02010609060101010101" pitchFamily="49" charset="-122"/>
      <p:regular r:id="rId37"/>
    </p:embeddedFont>
    <p:embeddedFont>
      <p:font typeface="微软雅黑" panose="020B0503020204020204" charset="-122"/>
      <p:regular r:id="rId38"/>
    </p:embeddedFont>
    <p:embeddedFont>
      <p:font typeface="Times" panose="02020603050405020304" pitchFamily="18" charset="0"/>
      <p:regular r:id="rId39"/>
      <p:bold r:id="rId40"/>
      <p:italic r:id="rId41"/>
      <p:boldItalic r:id="rId42"/>
    </p:embeddedFont>
    <p:embeddedFont>
      <p:font typeface="Cambria Math" panose="02040503050406030204"/>
      <p:regular r:id="rId43"/>
    </p:embeddedFont>
  </p:embeddedFontLst>
  <p:custDataLst>
    <p:tags r:id="rId4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9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pos="7216" userDrawn="1">
          <p15:clr>
            <a:srgbClr val="A4A3A4"/>
          </p15:clr>
        </p15:guide>
        <p15:guide id="5" orient="horz" pos="2120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8" pos="31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xj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DFF"/>
    <a:srgbClr val="21A5D3"/>
    <a:srgbClr val="66CCFF"/>
    <a:srgbClr val="33CCFF"/>
    <a:srgbClr val="F4BE96"/>
    <a:srgbClr val="BEE2EC"/>
    <a:srgbClr val="FF6699"/>
    <a:srgbClr val="FF5050"/>
    <a:srgbClr val="CCECFF"/>
    <a:srgbClr val="C9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3"/>
    <p:restoredTop sz="98946"/>
  </p:normalViewPr>
  <p:slideViewPr>
    <p:cSldViewPr showGuides="1">
      <p:cViewPr varScale="1">
        <p:scale>
          <a:sx n="80" d="100"/>
          <a:sy n="80" d="100"/>
        </p:scale>
        <p:origin x="-84" y="-516"/>
      </p:cViewPr>
      <p:guideLst>
        <p:guide orient="horz" pos="769"/>
        <p:guide pos="513"/>
        <p:guide pos="7216"/>
        <p:guide orient="horz" pos="2120"/>
        <p:guide pos="438"/>
        <p:guide pos="31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39.xml"/><Relationship Id="rId43" Type="http://schemas.openxmlformats.org/officeDocument/2006/relationships/font" Target="fonts/font13.fntdata"/><Relationship Id="rId42" Type="http://schemas.openxmlformats.org/officeDocument/2006/relationships/font" Target="fonts/font12.fntdata"/><Relationship Id="rId41" Type="http://schemas.openxmlformats.org/officeDocument/2006/relationships/font" Target="fonts/font11.fntdata"/><Relationship Id="rId40" Type="http://schemas.openxmlformats.org/officeDocument/2006/relationships/font" Target="fonts/font10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8487A0-28CE-45ED-9353-FA7AC7026AD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95CA96-DD03-41C9-8A34-7F555AA222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0700" y="685800"/>
            <a:ext cx="6096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tags" Target="../tags/tag6.xml"/><Relationship Id="rId27" Type="http://schemas.openxmlformats.org/officeDocument/2006/relationships/tags" Target="../tags/tag5.xml"/><Relationship Id="rId26" Type="http://schemas.openxmlformats.org/officeDocument/2006/relationships/tags" Target="../tags/tag4.xml"/><Relationship Id="rId25" Type="http://schemas.openxmlformats.org/officeDocument/2006/relationships/tags" Target="../tags/tag3.xml"/><Relationship Id="rId24" Type="http://schemas.openxmlformats.org/officeDocument/2006/relationships/tags" Target="../tags/tag2.xml"/><Relationship Id="rId23" Type="http://schemas.openxmlformats.org/officeDocument/2006/relationships/tags" Target="../tags/tag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4.xml"/><Relationship Id="rId2" Type="http://schemas.openxmlformats.org/officeDocument/2006/relationships/image" Target="../media/image5.png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8.png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9.png"/><Relationship Id="rId1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文本框 6"/>
          <p:cNvSpPr txBox="1"/>
          <p:nvPr/>
        </p:nvSpPr>
        <p:spPr>
          <a:xfrm>
            <a:off x="638306" y="1196752"/>
            <a:ext cx="10854253" cy="34163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  圆的基本性质</a:t>
            </a:r>
            <a:endParaRPr lang="zh-CN" altLang="en-US" sz="4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zh-CN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3.1 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圆</a:t>
            </a:r>
            <a:endParaRPr lang="en-US" altLang="zh-CN" sz="4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4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</a:t>
            </a:r>
            <a:r>
              <a:rPr lang="en-US" altLang="zh-CN" sz="4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4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课时   确定圆的条件及三角形外接圆</a:t>
            </a:r>
            <a:endParaRPr lang="zh-CN" altLang="en-US" sz="48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75360" y="5337175"/>
            <a:ext cx="10353040" cy="1031240"/>
            <a:chOff x="1471" y="7057"/>
            <a:chExt cx="16304" cy="1624"/>
          </a:xfrm>
        </p:grpSpPr>
        <p:grpSp>
          <p:nvGrpSpPr>
            <p:cNvPr id="33" name="组合 32"/>
            <p:cNvGrpSpPr/>
            <p:nvPr/>
          </p:nvGrpSpPr>
          <p:grpSpPr>
            <a:xfrm>
              <a:off x="1471" y="7057"/>
              <a:ext cx="2812" cy="1625"/>
              <a:chOff x="4859" y="9033"/>
              <a:chExt cx="2812" cy="1625"/>
            </a:xfrm>
          </p:grpSpPr>
          <p:sp>
            <p:nvSpPr>
              <p:cNvPr id="67" name="任意多边形 66"/>
              <p:cNvSpPr/>
              <p:nvPr>
                <p:custDataLst>
                  <p:tags r:id="rId1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8" name="文本框 1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1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9" name="文本框 1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charset="-122"/>
                    <a:ea typeface="黑体" panose="02010609060101010101" charset="-122"/>
                  </a:rPr>
                  <a:t>学习目标</a:t>
                </a:r>
                <a:endParaRPr lang="zh-CN" altLang="en-US" sz="2400" b="1" dirty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844" y="7057"/>
              <a:ext cx="2812" cy="1625"/>
              <a:chOff x="4859" y="9033"/>
              <a:chExt cx="2812" cy="1625"/>
            </a:xfrm>
          </p:grpSpPr>
          <p:sp>
            <p:nvSpPr>
              <p:cNvPr id="64" name="任意多边形 63"/>
              <p:cNvSpPr/>
              <p:nvPr>
                <p:custDataLst>
                  <p:tags r:id="rId4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5" name="文本框 3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6" name="文本框 3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charset="-122"/>
                    <a:ea typeface="黑体" panose="02010609060101010101" charset="-122"/>
                  </a:rPr>
                  <a:t>课时导入</a:t>
                </a:r>
                <a:endParaRPr lang="zh-CN" altLang="en-US" sz="2400" b="1" dirty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8217" y="7057"/>
              <a:ext cx="2812" cy="1625"/>
              <a:chOff x="4859" y="9033"/>
              <a:chExt cx="2812" cy="1625"/>
            </a:xfrm>
          </p:grpSpPr>
          <p:sp>
            <p:nvSpPr>
              <p:cNvPr id="61" name="任意多边形 60"/>
              <p:cNvSpPr/>
              <p:nvPr>
                <p:custDataLst>
                  <p:tags r:id="rId7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2" name="文本框 4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3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3" name="文本框 4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感悟新知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11590" y="7057"/>
              <a:ext cx="2812" cy="1625"/>
              <a:chOff x="4859" y="9033"/>
              <a:chExt cx="2812" cy="1625"/>
            </a:xfrm>
          </p:grpSpPr>
          <p:sp>
            <p:nvSpPr>
              <p:cNvPr id="58" name="任意多边形 57"/>
              <p:cNvSpPr/>
              <p:nvPr>
                <p:custDataLst>
                  <p:tags r:id="rId10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9" name="文本框 4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908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4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0" name="文本框 4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随堂检测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963" y="7057"/>
              <a:ext cx="2812" cy="1625"/>
              <a:chOff x="4534" y="9033"/>
              <a:chExt cx="2812" cy="1625"/>
            </a:xfrm>
          </p:grpSpPr>
          <p:sp>
            <p:nvSpPr>
              <p:cNvPr id="54" name="任意多边形 53"/>
              <p:cNvSpPr/>
              <p:nvPr>
                <p:custDataLst>
                  <p:tags r:id="rId13"/>
                </p:custDataLst>
              </p:nvPr>
            </p:nvSpPr>
            <p:spPr>
              <a:xfrm>
                <a:off x="4534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6" name="文本框 48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597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5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57" name="文本框 4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599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课堂小结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>
            <p:custDataLst>
              <p:tags r:id="rId1"/>
            </p:custDataLst>
          </p:nvPr>
        </p:nvSpPr>
        <p:spPr>
          <a:xfrm>
            <a:off x="654779" y="1205540"/>
            <a:ext cx="1048733" cy="592667"/>
          </a:xfrm>
          <a:custGeom>
            <a:avLst/>
            <a:gdLst>
              <a:gd name="connsiteX0" fmla="*/ 0 w 1141940"/>
              <a:gd name="connsiteY0" fmla="*/ 0 h 714376"/>
              <a:gd name="connsiteX1" fmla="*/ 784752 w 1141940"/>
              <a:gd name="connsiteY1" fmla="*/ 0 h 714376"/>
              <a:gd name="connsiteX2" fmla="*/ 1141940 w 1141940"/>
              <a:gd name="connsiteY2" fmla="*/ 357188 h 714376"/>
              <a:gd name="connsiteX3" fmla="*/ 1141939 w 1141940"/>
              <a:gd name="connsiteY3" fmla="*/ 357188 h 714376"/>
              <a:gd name="connsiteX4" fmla="*/ 784751 w 1141940"/>
              <a:gd name="connsiteY4" fmla="*/ 714376 h 714376"/>
              <a:gd name="connsiteX5" fmla="*/ 244993 w 1141940"/>
              <a:gd name="connsiteY5" fmla="*/ 714376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940" h="714376">
                <a:moveTo>
                  <a:pt x="0" y="0"/>
                </a:moveTo>
                <a:lnTo>
                  <a:pt x="784752" y="0"/>
                </a:lnTo>
                <a:cubicBezTo>
                  <a:pt x="982021" y="0"/>
                  <a:pt x="1141940" y="159919"/>
                  <a:pt x="1141940" y="357188"/>
                </a:cubicBezTo>
                <a:lnTo>
                  <a:pt x="1141939" y="357188"/>
                </a:lnTo>
                <a:cubicBezTo>
                  <a:pt x="1141939" y="554457"/>
                  <a:pt x="982020" y="714376"/>
                  <a:pt x="784751" y="714376"/>
                </a:cubicBezTo>
                <a:lnTo>
                  <a:pt x="244993" y="714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239994" tIns="60958" rIns="121917" bIns="60958" anchor="ctr">
            <a:norm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800" dirty="0" err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1" name="内容占位符 7"/>
          <p:cNvSpPr txBox="1">
            <a:spLocks noChangeArrowheads="1"/>
          </p:cNvSpPr>
          <p:nvPr/>
        </p:nvSpPr>
        <p:spPr bwMode="auto">
          <a:xfrm>
            <a:off x="1744134" y="1070074"/>
            <a:ext cx="9632951" cy="68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已知△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，用直尺和圆规作出过点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的圆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723722" y="1849777"/>
            <a:ext cx="3388059" cy="3068761"/>
            <a:chOff x="5119601" y="1211153"/>
            <a:chExt cx="3388059" cy="3068761"/>
          </a:xfrm>
        </p:grpSpPr>
        <p:sp>
          <p:nvSpPr>
            <p:cNvPr id="9" name="等腰三角形 8"/>
            <p:cNvSpPr/>
            <p:nvPr/>
          </p:nvSpPr>
          <p:spPr>
            <a:xfrm>
              <a:off x="5441288" y="1600810"/>
              <a:ext cx="2731111" cy="2448272"/>
            </a:xfrm>
            <a:prstGeom prst="triangle">
              <a:avLst>
                <a:gd name="adj" fmla="val 3023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084168" y="1211153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solidFill>
                    <a:srgbClr val="000000"/>
                  </a:solidFill>
                </a:rPr>
                <a:t>A</a:t>
              </a:r>
              <a:endParaRPr lang="zh-CN" altLang="en-US" sz="2400" b="1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19601" y="3818249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solidFill>
                    <a:srgbClr val="000000"/>
                  </a:solidFill>
                </a:rPr>
                <a:t>B</a:t>
              </a:r>
              <a:endParaRPr lang="zh-CN" altLang="en-US" sz="2400" b="1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8117810" y="3818248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solidFill>
                    <a:srgbClr val="000000"/>
                  </a:solidFill>
                </a:rPr>
                <a:t>C</a:t>
              </a:r>
              <a:endParaRPr lang="zh-CN" altLang="en-US" sz="2400" b="1" dirty="0"/>
            </a:p>
          </p:txBody>
        </p:sp>
      </p:grp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9399660" y="3425244"/>
            <a:ext cx="8486" cy="2304256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7918646" y="3267943"/>
            <a:ext cx="2002167" cy="720080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cxnSp>
        <p:nvCxnSpPr>
          <p:cNvPr id="16" name="直接连接符 15"/>
          <p:cNvCxnSpPr>
            <a:stCxn id="9" idx="0"/>
          </p:cNvCxnSpPr>
          <p:nvPr/>
        </p:nvCxnSpPr>
        <p:spPr>
          <a:xfrm>
            <a:off x="8871024" y="2239434"/>
            <a:ext cx="528636" cy="1566144"/>
          </a:xfrm>
          <a:prstGeom prst="line">
            <a:avLst/>
          </a:prstGeom>
          <a:ln w="28575">
            <a:solidFill>
              <a:srgbClr val="FF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9353139" y="3762737"/>
            <a:ext cx="425423" cy="475823"/>
            <a:chOff x="6740629" y="2837235"/>
            <a:chExt cx="425423" cy="475823"/>
          </a:xfrm>
        </p:grpSpPr>
        <p:sp>
          <p:nvSpPr>
            <p:cNvPr id="18" name="Oval 17"/>
            <p:cNvSpPr>
              <a:spLocks noChangeAspect="1" noChangeArrowheads="1"/>
            </p:cNvSpPr>
            <p:nvPr/>
          </p:nvSpPr>
          <p:spPr bwMode="auto">
            <a:xfrm>
              <a:off x="6748641" y="2837235"/>
              <a:ext cx="85670" cy="8568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567" tIns="36283" rIns="72567" bIns="36283" anchor="ctr"/>
            <a:lstStyle/>
            <a:p>
              <a:endParaRPr lang="zh-CN" altLang="en-US" sz="2800"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6740629" y="2851393"/>
              <a:ext cx="42542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C00000"/>
                  </a:solidFill>
                  <a:latin typeface="Times New Roman" panose="02020603050405020304"/>
                  <a:ea typeface="宋体" panose="02010600030101010101" pitchFamily="2" charset="-122"/>
                </a:rPr>
                <a:t>O</a:t>
              </a:r>
              <a:endParaRPr lang="en-US" altLang="zh-CN" sz="2400" b="1" i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sp>
        <p:nvSpPr>
          <p:cNvPr id="20" name="弧形 19"/>
          <p:cNvSpPr/>
          <p:nvPr/>
        </p:nvSpPr>
        <p:spPr>
          <a:xfrm>
            <a:off x="7752184" y="2129101"/>
            <a:ext cx="3312367" cy="3312367"/>
          </a:xfrm>
          <a:prstGeom prst="arc">
            <a:avLst>
              <a:gd name="adj1" fmla="val 15019502"/>
              <a:gd name="adj2" fmla="val 5452633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弧形 20"/>
          <p:cNvSpPr/>
          <p:nvPr/>
        </p:nvSpPr>
        <p:spPr>
          <a:xfrm>
            <a:off x="7752184" y="2129101"/>
            <a:ext cx="3312367" cy="3312367"/>
          </a:xfrm>
          <a:prstGeom prst="arc">
            <a:avLst>
              <a:gd name="adj1" fmla="val 5400741"/>
              <a:gd name="adj2" fmla="val 15032465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半闭框 21"/>
          <p:cNvSpPr/>
          <p:nvPr/>
        </p:nvSpPr>
        <p:spPr>
          <a:xfrm>
            <a:off x="9244392" y="4522142"/>
            <a:ext cx="144016" cy="144016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半闭框 22"/>
          <p:cNvSpPr/>
          <p:nvPr/>
        </p:nvSpPr>
        <p:spPr>
          <a:xfrm rot="6581251">
            <a:off x="8505558" y="3335511"/>
            <a:ext cx="151725" cy="137078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3358" y="2021331"/>
            <a:ext cx="5688632" cy="339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解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：如图所示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分别作线段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的垂直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平分线，相交于点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以点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为圆心，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为半径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作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⊙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⊙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就是所作的圆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H="1">
            <a:off x="2100866" y="991868"/>
            <a:ext cx="5363286" cy="573617"/>
          </a:xfrm>
          <a:prstGeom prst="roundRect">
            <a:avLst>
              <a:gd name="adj" fmla="val 4768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flipH="1">
            <a:off x="695400" y="981285"/>
            <a:ext cx="2053167" cy="584200"/>
          </a:xfrm>
          <a:prstGeom prst="roundRect">
            <a:avLst>
              <a:gd name="adj" fmla="val 47681"/>
            </a:avLst>
          </a:prstGeom>
          <a:gradFill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FF0A00"/>
              </a:gs>
              <a:gs pos="100000">
                <a:srgbClr val="FF12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文本框 27"/>
          <p:cNvSpPr txBox="1"/>
          <p:nvPr>
            <p:custDataLst>
              <p:tags r:id="rId3"/>
            </p:custDataLst>
          </p:nvPr>
        </p:nvSpPr>
        <p:spPr>
          <a:xfrm>
            <a:off x="906644" y="983241"/>
            <a:ext cx="144943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知识点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7" name="文本框 28"/>
          <p:cNvSpPr txBox="1"/>
          <p:nvPr>
            <p:custDataLst>
              <p:tags r:id="rId4"/>
            </p:custDataLst>
          </p:nvPr>
        </p:nvSpPr>
        <p:spPr>
          <a:xfrm>
            <a:off x="3131221" y="979420"/>
            <a:ext cx="433293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三角形的外接圆与外心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1" name="AutoShape 11"/>
          <p:cNvSpPr/>
          <p:nvPr>
            <p:custDataLst>
              <p:tags r:id="rId5"/>
            </p:custDataLst>
          </p:nvPr>
        </p:nvSpPr>
        <p:spPr>
          <a:xfrm>
            <a:off x="2342167" y="847936"/>
            <a:ext cx="768351" cy="776816"/>
          </a:xfrm>
          <a:prstGeom prst="diamond">
            <a:avLst/>
          </a:prstGeom>
          <a:solidFill>
            <a:srgbClr val="F4BE96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 anchorCtr="0"/>
          <a:lstStyle/>
          <a:p>
            <a:pPr algn="ctr" eaLnBrk="0" hangingPunct="0"/>
            <a:r>
              <a:rPr lang="en-US" altLang="ko-KR" sz="3200" b="1" dirty="0">
                <a:solidFill>
                  <a:schemeClr val="tx1"/>
                </a:solidFill>
                <a:latin typeface="Calibri" panose="020F0502020204030204" pitchFamily="34" charset="0"/>
                <a:ea typeface="Gulim" panose="020B0604020202020204" pitchFamily="34" charset="-127"/>
              </a:rPr>
              <a:t>2</a:t>
            </a:r>
            <a:endParaRPr lang="en-US" altLang="ko-KR" sz="3200" b="1" dirty="0">
              <a:solidFill>
                <a:schemeClr val="tx1"/>
              </a:solidFill>
              <a:latin typeface="Calibri" panose="020F0502020204030204" pitchFamily="34" charset="0"/>
              <a:ea typeface="Gulim" panose="020B0604020202020204" pitchFamily="34" charset="-127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9617982" y="2450622"/>
            <a:ext cx="607636" cy="769200"/>
          </a:xfrm>
          <a:prstGeom prst="line">
            <a:avLst/>
          </a:prstGeom>
          <a:ln w="28575">
            <a:solidFill>
              <a:srgbClr val="FF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643330" y="3219822"/>
            <a:ext cx="809316" cy="477929"/>
          </a:xfrm>
          <a:prstGeom prst="line">
            <a:avLst/>
          </a:prstGeom>
          <a:ln w="28575">
            <a:solidFill>
              <a:srgbClr val="FF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8775305" y="3219822"/>
            <a:ext cx="842677" cy="477929"/>
          </a:xfrm>
          <a:prstGeom prst="line">
            <a:avLst/>
          </a:prstGeom>
          <a:ln w="28575">
            <a:solidFill>
              <a:srgbClr val="FF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997856" y="2099149"/>
            <a:ext cx="7646955" cy="115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⊙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是△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的外接圆，△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⊙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的内接三角形，点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是△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的外心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10531" y="3957548"/>
            <a:ext cx="7421604" cy="5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的外心是哪三条线的交点？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29375" y="4849996"/>
            <a:ext cx="8199681" cy="52322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的外心是△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三条边的垂直平分线的交点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9609273" y="3009269"/>
            <a:ext cx="8486" cy="1074953"/>
          </a:xfrm>
          <a:prstGeom prst="line">
            <a:avLst/>
          </a:prstGeom>
          <a:noFill/>
          <a:ln w="28575">
            <a:solidFill>
              <a:srgbClr val="00B05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9309219" y="2856543"/>
            <a:ext cx="534948" cy="639649"/>
          </a:xfrm>
          <a:prstGeom prst="line">
            <a:avLst/>
          </a:prstGeom>
          <a:noFill/>
          <a:ln w="28575">
            <a:solidFill>
              <a:srgbClr val="00B05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9407353" y="3048288"/>
            <a:ext cx="1108583" cy="217573"/>
          </a:xfrm>
          <a:prstGeom prst="line">
            <a:avLst/>
          </a:prstGeom>
          <a:noFill/>
          <a:ln w="28575">
            <a:solidFill>
              <a:srgbClr val="00B05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grpSp>
        <p:nvGrpSpPr>
          <p:cNvPr id="19" name="组合 18"/>
          <p:cNvGrpSpPr/>
          <p:nvPr/>
        </p:nvGrpSpPr>
        <p:grpSpPr>
          <a:xfrm>
            <a:off x="8447283" y="2072568"/>
            <a:ext cx="2302096" cy="2139425"/>
            <a:chOff x="6311062" y="2355129"/>
            <a:chExt cx="2302096" cy="2139425"/>
          </a:xfrm>
        </p:grpSpPr>
        <p:grpSp>
          <p:nvGrpSpPr>
            <p:cNvPr id="20" name="组合 19"/>
            <p:cNvGrpSpPr/>
            <p:nvPr/>
          </p:nvGrpSpPr>
          <p:grpSpPr>
            <a:xfrm>
              <a:off x="6311062" y="2355129"/>
              <a:ext cx="2302096" cy="2139425"/>
              <a:chOff x="6137240" y="2355129"/>
              <a:chExt cx="2302096" cy="2139425"/>
            </a:xfrm>
          </p:grpSpPr>
          <p:sp>
            <p:nvSpPr>
              <p:cNvPr id="23" name="Oval 6"/>
              <p:cNvSpPr/>
              <p:nvPr/>
            </p:nvSpPr>
            <p:spPr>
              <a:xfrm>
                <a:off x="6341659" y="2517810"/>
                <a:ext cx="1932560" cy="1976744"/>
              </a:xfrm>
              <a:prstGeom prst="ellipse">
                <a:avLst/>
              </a:prstGeom>
              <a:noFill/>
              <a:ln w="28575" cap="flat" cmpd="sng">
                <a:solidFill>
                  <a:srgbClr val="0070C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zh-CN" sz="3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6137240" y="2355129"/>
                <a:ext cx="2302096" cy="1991290"/>
                <a:chOff x="6395202" y="1847858"/>
                <a:chExt cx="2271758" cy="1921127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8046744" y="1847858"/>
                  <a:ext cx="389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solidFill>
                        <a:srgbClr val="0070C0"/>
                      </a:solidFill>
                    </a:rPr>
                    <a:t>A</a:t>
                  </a:r>
                  <a:endParaRPr lang="zh-CN" altLang="en-US" sz="24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6395202" y="3273712"/>
                  <a:ext cx="389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solidFill>
                        <a:srgbClr val="0070C0"/>
                      </a:solidFill>
                    </a:rPr>
                    <a:t>B</a:t>
                  </a:r>
                  <a:endParaRPr lang="zh-CN" altLang="en-US" sz="24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8277110" y="3307320"/>
                  <a:ext cx="3898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solidFill>
                        <a:srgbClr val="0070C0"/>
                      </a:solidFill>
                    </a:rPr>
                    <a:t>C</a:t>
                  </a:r>
                  <a:endParaRPr lang="zh-CN" altLang="en-US" sz="24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8" name="等腰三角形 27"/>
                <p:cNvSpPr/>
                <p:nvPr/>
              </p:nvSpPr>
              <p:spPr>
                <a:xfrm>
                  <a:off x="6718901" y="2212591"/>
                  <a:ext cx="1655236" cy="1203186"/>
                </a:xfrm>
                <a:prstGeom prst="triangle">
                  <a:avLst>
                    <a:gd name="adj" fmla="val 86465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70C0"/>
                    </a:solidFill>
                  </a:endParaRPr>
                </a:p>
              </p:txBody>
            </p:sp>
          </p:grpSp>
        </p:grpSp>
        <p:sp>
          <p:nvSpPr>
            <p:cNvPr id="21" name="Oval 17"/>
            <p:cNvSpPr>
              <a:spLocks noChangeAspect="1" noChangeArrowheads="1"/>
            </p:cNvSpPr>
            <p:nvPr/>
          </p:nvSpPr>
          <p:spPr bwMode="auto">
            <a:xfrm>
              <a:off x="7448595" y="3473122"/>
              <a:ext cx="58514" cy="58523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567" tIns="36283" rIns="72567" bIns="36283" anchor="ctr"/>
            <a:lstStyle/>
            <a:p>
              <a:endParaRPr lang="zh-CN" altLang="en-US" sz="2800">
                <a:solidFill>
                  <a:srgbClr val="0070C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7127116" y="3467192"/>
              <a:ext cx="37999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0070C0"/>
                  </a:solidFill>
                  <a:latin typeface="Times New Roman" panose="02020603050405020304"/>
                  <a:ea typeface="宋体" panose="02010600030101010101" pitchFamily="2" charset="-122"/>
                </a:rPr>
                <a:t>O</a:t>
              </a:r>
              <a:endParaRPr lang="en-US" altLang="zh-CN" sz="2400" b="1" i="1" dirty="0">
                <a:solidFill>
                  <a:srgbClr val="0070C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sp>
        <p:nvSpPr>
          <p:cNvPr id="29" name="半闭框 28"/>
          <p:cNvSpPr/>
          <p:nvPr/>
        </p:nvSpPr>
        <p:spPr>
          <a:xfrm rot="5400000">
            <a:off x="9637847" y="3598495"/>
            <a:ext cx="83053" cy="77987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半闭框 29"/>
          <p:cNvSpPr/>
          <p:nvPr/>
        </p:nvSpPr>
        <p:spPr>
          <a:xfrm rot="13612887">
            <a:off x="9453802" y="3127413"/>
            <a:ext cx="73578" cy="53084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半闭框 30"/>
          <p:cNvSpPr/>
          <p:nvPr/>
        </p:nvSpPr>
        <p:spPr>
          <a:xfrm rot="15421022">
            <a:off x="10237935" y="3117489"/>
            <a:ext cx="103393" cy="84852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矩形 13"/>
          <p:cNvSpPr>
            <a:spLocks noChangeArrowheads="1"/>
          </p:cNvSpPr>
          <p:nvPr/>
        </p:nvSpPr>
        <p:spPr bwMode="auto">
          <a:xfrm>
            <a:off x="865156" y="1988840"/>
            <a:ext cx="10562167" cy="198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</a:rPr>
              <a:t>三角形的外接圆及相关概念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indent="720725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</a:rPr>
              <a:t>经过三角形各个顶点的圆叫做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三角形的外接圆</a:t>
            </a:r>
            <a:r>
              <a:rPr lang="zh-CN" altLang="en-US" sz="2800" b="1" dirty="0">
                <a:latin typeface="Times New Roman" panose="02020603050405020304" pitchFamily="18" charset="0"/>
              </a:rPr>
              <a:t>，外接圆的圆心叫做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三角形的外心</a:t>
            </a:r>
            <a:r>
              <a:rPr lang="zh-CN" altLang="en-US" sz="2800" b="1" dirty="0">
                <a:latin typeface="Times New Roman" panose="02020603050405020304" pitchFamily="18" charset="0"/>
              </a:rPr>
              <a:t>，三角形叫做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圆的内接三角形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矩形 13"/>
          <p:cNvSpPr>
            <a:spLocks noChangeArrowheads="1"/>
          </p:cNvSpPr>
          <p:nvPr/>
        </p:nvSpPr>
        <p:spPr bwMode="auto">
          <a:xfrm>
            <a:off x="814918" y="1402820"/>
            <a:ext cx="10562167" cy="118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30000"/>
              </a:lnSpc>
            </a:pP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分别画一个锐角三角形、直角三角形和钝角三角形，再画出它们的外接圆，它们各自的外心位置有什么不同？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/>
          </a:p>
        </p:txBody>
      </p:sp>
      <p:sp>
        <p:nvSpPr>
          <p:cNvPr id="5" name="等腰三角形 4"/>
          <p:cNvSpPr/>
          <p:nvPr/>
        </p:nvSpPr>
        <p:spPr>
          <a:xfrm>
            <a:off x="2394498" y="3199559"/>
            <a:ext cx="1790237" cy="1512168"/>
          </a:xfrm>
          <a:prstGeom prst="triangle">
            <a:avLst>
              <a:gd name="adj" fmla="val 783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3293859" y="3199558"/>
            <a:ext cx="0" cy="1728193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713973" y="3559599"/>
            <a:ext cx="1007740" cy="1008111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cxnSp>
        <p:nvCxnSpPr>
          <p:cNvPr id="8" name="直接连接符 7"/>
          <p:cNvCxnSpPr>
            <a:endCxn id="5" idx="0"/>
          </p:cNvCxnSpPr>
          <p:nvPr/>
        </p:nvCxnSpPr>
        <p:spPr>
          <a:xfrm flipV="1">
            <a:off x="3293859" y="3199559"/>
            <a:ext cx="503970" cy="890878"/>
          </a:xfrm>
          <a:prstGeom prst="line">
            <a:avLst/>
          </a:prstGeom>
          <a:ln w="28575">
            <a:solidFill>
              <a:srgbClr val="FF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7"/>
          <p:cNvSpPr>
            <a:spLocks noChangeAspect="1" noChangeArrowheads="1"/>
          </p:cNvSpPr>
          <p:nvPr/>
        </p:nvSpPr>
        <p:spPr bwMode="auto">
          <a:xfrm>
            <a:off x="3246781" y="4090437"/>
            <a:ext cx="85670" cy="8568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0" name="弧形 9"/>
          <p:cNvSpPr/>
          <p:nvPr/>
        </p:nvSpPr>
        <p:spPr>
          <a:xfrm>
            <a:off x="2200836" y="3046833"/>
            <a:ext cx="2168949" cy="2168949"/>
          </a:xfrm>
          <a:prstGeom prst="arc">
            <a:avLst>
              <a:gd name="adj1" fmla="val 17941551"/>
              <a:gd name="adj2" fmla="val 5474844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/>
          <p:cNvSpPr/>
          <p:nvPr/>
        </p:nvSpPr>
        <p:spPr>
          <a:xfrm>
            <a:off x="2200836" y="3046833"/>
            <a:ext cx="2168949" cy="2168949"/>
          </a:xfrm>
          <a:prstGeom prst="arc">
            <a:avLst>
              <a:gd name="adj1" fmla="val 5469760"/>
              <a:gd name="adj2" fmla="val 17959073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5287881" y="3559598"/>
            <a:ext cx="1790237" cy="1160837"/>
          </a:xfrm>
          <a:prstGeom prst="triangle">
            <a:avLst>
              <a:gd name="adj" fmla="val 1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187242" y="3208267"/>
            <a:ext cx="0" cy="1728193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5809945" y="3559599"/>
            <a:ext cx="720080" cy="1080120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cxnSp>
        <p:nvCxnSpPr>
          <p:cNvPr id="15" name="直接连接符 14"/>
          <p:cNvCxnSpPr>
            <a:endCxn id="12" idx="3"/>
          </p:cNvCxnSpPr>
          <p:nvPr/>
        </p:nvCxnSpPr>
        <p:spPr>
          <a:xfrm>
            <a:off x="6189070" y="4149827"/>
            <a:ext cx="889048" cy="570608"/>
          </a:xfrm>
          <a:prstGeom prst="line">
            <a:avLst/>
          </a:prstGeom>
          <a:ln w="28575">
            <a:solidFill>
              <a:srgbClr val="FF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7"/>
          <p:cNvSpPr>
            <a:spLocks noChangeAspect="1" noChangeArrowheads="1"/>
          </p:cNvSpPr>
          <p:nvPr/>
        </p:nvSpPr>
        <p:spPr bwMode="auto">
          <a:xfrm>
            <a:off x="6140164" y="4099146"/>
            <a:ext cx="85670" cy="8568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7" name="弧形 16"/>
          <p:cNvSpPr/>
          <p:nvPr/>
        </p:nvSpPr>
        <p:spPr>
          <a:xfrm>
            <a:off x="5094219" y="3055542"/>
            <a:ext cx="2168949" cy="2168949"/>
          </a:xfrm>
          <a:prstGeom prst="arc">
            <a:avLst>
              <a:gd name="adj1" fmla="val 12713239"/>
              <a:gd name="adj2" fmla="val 1968733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/>
          <p:cNvSpPr/>
          <p:nvPr/>
        </p:nvSpPr>
        <p:spPr>
          <a:xfrm>
            <a:off x="5094219" y="3055542"/>
            <a:ext cx="2168949" cy="2168949"/>
          </a:xfrm>
          <a:prstGeom prst="arc">
            <a:avLst>
              <a:gd name="adj1" fmla="val 1963918"/>
              <a:gd name="adj2" fmla="val 12733284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8017442" y="3127551"/>
            <a:ext cx="2067196" cy="774670"/>
          </a:xfrm>
          <a:prstGeom prst="triangle">
            <a:avLst>
              <a:gd name="adj" fmla="val 652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9059589" y="3208267"/>
            <a:ext cx="0" cy="1728193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8581085" y="3332530"/>
            <a:ext cx="720080" cy="1224136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cxnSp>
        <p:nvCxnSpPr>
          <p:cNvPr id="22" name="直接连接符 21"/>
          <p:cNvCxnSpPr>
            <a:stCxn id="19" idx="2"/>
            <a:endCxn id="25" idx="6"/>
          </p:cNvCxnSpPr>
          <p:nvPr/>
        </p:nvCxnSpPr>
        <p:spPr>
          <a:xfrm>
            <a:off x="8017442" y="3902221"/>
            <a:ext cx="1089448" cy="231058"/>
          </a:xfrm>
          <a:prstGeom prst="line">
            <a:avLst/>
          </a:prstGeom>
          <a:ln w="28575">
            <a:solidFill>
              <a:srgbClr val="FF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弧形 22"/>
          <p:cNvSpPr/>
          <p:nvPr/>
        </p:nvSpPr>
        <p:spPr>
          <a:xfrm>
            <a:off x="7966566" y="3055542"/>
            <a:ext cx="2168949" cy="2168949"/>
          </a:xfrm>
          <a:prstGeom prst="arc">
            <a:avLst>
              <a:gd name="adj1" fmla="val 11556861"/>
              <a:gd name="adj2" fmla="val 2037903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弧形 23"/>
          <p:cNvSpPr/>
          <p:nvPr/>
        </p:nvSpPr>
        <p:spPr>
          <a:xfrm>
            <a:off x="7966566" y="3055542"/>
            <a:ext cx="2168949" cy="2168949"/>
          </a:xfrm>
          <a:prstGeom prst="arc">
            <a:avLst>
              <a:gd name="adj1" fmla="val 2047668"/>
              <a:gd name="adj2" fmla="val 11542290"/>
            </a:avLst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Oval 17"/>
          <p:cNvSpPr>
            <a:spLocks noChangeAspect="1" noChangeArrowheads="1"/>
          </p:cNvSpPr>
          <p:nvPr/>
        </p:nvSpPr>
        <p:spPr bwMode="auto">
          <a:xfrm>
            <a:off x="9021220" y="4090437"/>
            <a:ext cx="85670" cy="8568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68139" y="917949"/>
            <a:ext cx="10495211" cy="5306695"/>
            <a:chOff x="-187" y="1908"/>
            <a:chExt cx="14088" cy="8357"/>
          </a:xfrm>
        </p:grpSpPr>
        <p:pic>
          <p:nvPicPr>
            <p:cNvPr id="7" name="图片 6" descr="打孔纸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-187" y="2221"/>
              <a:ext cx="14088" cy="8044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636" y="1908"/>
              <a:ext cx="27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特别提醒</a:t>
              </a:r>
              <a:endPara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977529" y="1668518"/>
            <a:ext cx="9159031" cy="379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marL="449580" indent="-4495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 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锐角三角形的外心在三角形内部；直角三角形的外心在三角形斜边中点；钝角三角形的外心在三角形外部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 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任何一个三角形都只有一个外接圆，一个圆有无数个内接三角形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(3) 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三角形的外心到三个顶点的距离相等，等于其外接圆的半径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内容占位符 7"/>
          <p:cNvSpPr txBox="1">
            <a:spLocks noChangeArrowheads="1"/>
          </p:cNvSpPr>
          <p:nvPr/>
        </p:nvSpPr>
        <p:spPr bwMode="auto">
          <a:xfrm>
            <a:off x="1801411" y="1446977"/>
            <a:ext cx="9560984" cy="133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在△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=24cm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，外心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的距离为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，求△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的外接圆半径．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任意多边形 25"/>
          <p:cNvSpPr/>
          <p:nvPr>
            <p:custDataLst>
              <p:tags r:id="rId1"/>
            </p:custDataLst>
          </p:nvPr>
        </p:nvSpPr>
        <p:spPr bwMode="auto">
          <a:xfrm>
            <a:off x="719667" y="1591651"/>
            <a:ext cx="1077384" cy="582083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994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583832" y="3013210"/>
            <a:ext cx="2540034" cy="2278129"/>
            <a:chOff x="5165482" y="1952141"/>
            <a:chExt cx="2540034" cy="2278129"/>
          </a:xfrm>
        </p:grpSpPr>
        <p:sp>
          <p:nvSpPr>
            <p:cNvPr id="9" name="椭圆 8"/>
            <p:cNvSpPr/>
            <p:nvPr/>
          </p:nvSpPr>
          <p:spPr>
            <a:xfrm>
              <a:off x="5361752" y="2067694"/>
              <a:ext cx="2162576" cy="21625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chemeClr val="tx1"/>
                  </a:solidFill>
                </a:rPr>
                <a:t>·</a:t>
              </a:r>
              <a:endParaRPr lang="zh-CN" alt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5508211" y="2358062"/>
              <a:ext cx="1874435" cy="1333315"/>
            </a:xfrm>
            <a:prstGeom prst="triangle">
              <a:avLst>
                <a:gd name="adj" fmla="val 888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423331" y="2867078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sz="2400" b="1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7091498" y="1952141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400" b="1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165482" y="3507854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400" b="1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7315666" y="3507853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2400" b="1" dirty="0"/>
            </a:p>
          </p:txBody>
        </p:sp>
      </p:grp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1295860" y="1176885"/>
                <a:ext cx="10561671" cy="4556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连结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OB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，过点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O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作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OD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⊥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BC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于点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D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，则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OD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=6cm.</a:t>
                </a:r>
                <a:endParaRPr lang="en-US" altLang="zh-CN" sz="2800" b="1" dirty="0">
                  <a:solidFill>
                    <a:srgbClr val="FF0000"/>
                  </a:solidFill>
                  <a:latin typeface="Times" panose="02020603050405020304" pitchFamily="18" charset="0"/>
                  <a:ea typeface="+mj-ea"/>
                  <a:cs typeface="Times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∵外心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O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是△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ABC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三条边的垂直平分线的交点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.</a:t>
                </a:r>
                <a:endParaRPr lang="en-US" altLang="zh-CN" sz="2800" b="1" dirty="0">
                  <a:solidFill>
                    <a:srgbClr val="FF0000"/>
                  </a:solidFill>
                  <a:latin typeface="Times" panose="02020603050405020304" pitchFamily="18" charset="0"/>
                  <a:ea typeface="+mj-ea"/>
                  <a:cs typeface="Times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∴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BD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 BC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=12cm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" panose="02020603050405020304" pitchFamily="18" charset="0"/>
                  <a:ea typeface="+mj-ea"/>
                  <a:cs typeface="Times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∵在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Rt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OBD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中，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OD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=6cm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BD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=12cm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" panose="02020603050405020304" pitchFamily="18" charset="0"/>
                  <a:ea typeface="+mj-ea"/>
                  <a:cs typeface="Times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∴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 OB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CN" sz="2800" b="1" i="1" dirty="0">
                                <a:solidFill>
                                  <a:srgbClr val="FF0000"/>
                                </a:solidFill>
                                <a:latin typeface="Times" panose="02020603050405020304" pitchFamily="18" charset="0"/>
                                <a:ea typeface="+mj-ea"/>
                                <a:cs typeface="Times" panose="02020603050405020304" pitchFamily="18" charset="0"/>
                              </a:rPr>
                              <m:t>OD</m:t>
                            </m:r>
                          </m:e>
                          <m:sup>
                            <m:r>
                              <a:rPr lang="en-US" altLang="zh-CN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CN" sz="2800" b="1" i="1" dirty="0">
                                <a:solidFill>
                                  <a:srgbClr val="FF0000"/>
                                </a:solidFill>
                                <a:latin typeface="Times" panose="02020603050405020304" pitchFamily="18" charset="0"/>
                                <a:ea typeface="+mj-ea"/>
                                <a:cs typeface="Times" panose="02020603050405020304" pitchFamily="18" charset="0"/>
                              </a:rPr>
                              <m:t>BD</m:t>
                            </m:r>
                          </m:e>
                          <m:sup>
                            <m:r>
                              <a:rPr lang="en-US" altLang="zh-CN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altLang="zh-CN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  <m:sup>
                            <m:r>
                              <a:rPr lang="en-US" altLang="zh-CN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ea typeface="+mj-ea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800" b="1" dirty="0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  <a:cs typeface="Times New Roman" panose="020206030504050203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cm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" panose="02020603050405020304" pitchFamily="18" charset="0"/>
                  <a:ea typeface="+mj-ea"/>
                  <a:cs typeface="Times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即△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ABC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的外接圆的半径为</a:t>
                </a:r>
                <a14:m>
                  <m:oMath xmlns:m="http://schemas.openxmlformats.org/officeDocument/2006/math">
                    <m:r>
                      <a:rPr lang="en-US" altLang="zh-CN" sz="2800" b="1" dirty="0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  <a:cs typeface="Times New Roman" panose="020206030504050203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cm.</a:t>
                </a:r>
                <a:endParaRPr lang="en-US" altLang="zh-CN" sz="2800" b="1" dirty="0">
                  <a:solidFill>
                    <a:srgbClr val="FF0000"/>
                  </a:solidFill>
                  <a:latin typeface="Times" panose="02020603050405020304" pitchFamily="18" charset="0"/>
                  <a:ea typeface="+mj-ea"/>
                  <a:cs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860" y="1176885"/>
                <a:ext cx="10561671" cy="4556371"/>
              </a:xfrm>
              <a:prstGeom prst="rect">
                <a:avLst/>
              </a:prstGeom>
              <a:blipFill rotWithShape="1">
                <a:blip r:embed="rId1"/>
                <a:stretch>
                  <a:fillRect l="-4" t="-5" r="2" b="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9075536" y="2359058"/>
            <a:ext cx="2540034" cy="2278129"/>
            <a:chOff x="5165482" y="1952141"/>
            <a:chExt cx="2540034" cy="2278129"/>
          </a:xfrm>
        </p:grpSpPr>
        <p:sp>
          <p:nvSpPr>
            <p:cNvPr id="7" name="椭圆 6"/>
            <p:cNvSpPr/>
            <p:nvPr/>
          </p:nvSpPr>
          <p:spPr>
            <a:xfrm>
              <a:off x="5361752" y="2067694"/>
              <a:ext cx="2162576" cy="21625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chemeClr val="tx1"/>
                  </a:solidFill>
                </a:rPr>
                <a:t>·</a:t>
              </a:r>
              <a:endParaRPr lang="zh-CN" alt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5508211" y="2358062"/>
              <a:ext cx="1874435" cy="1333315"/>
            </a:xfrm>
            <a:prstGeom prst="triangle">
              <a:avLst>
                <a:gd name="adj" fmla="val 888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423331" y="2867078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sz="2400" b="1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7091498" y="1952141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400" b="1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65482" y="3507854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400" b="1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7315666" y="3507853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2400" b="1" dirty="0"/>
            </a:p>
          </p:txBody>
        </p:sp>
      </p:grpSp>
      <p:cxnSp>
        <p:nvCxnSpPr>
          <p:cNvPr id="13" name="直接连接符 12"/>
          <p:cNvCxnSpPr/>
          <p:nvPr/>
        </p:nvCxnSpPr>
        <p:spPr>
          <a:xfrm flipH="1">
            <a:off x="9418265" y="3555899"/>
            <a:ext cx="937217" cy="542395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0355483" y="3555899"/>
            <a:ext cx="1" cy="542395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半闭框 14"/>
          <p:cNvSpPr/>
          <p:nvPr/>
        </p:nvSpPr>
        <p:spPr>
          <a:xfrm rot="5400000">
            <a:off x="10360983" y="4006090"/>
            <a:ext cx="83053" cy="77987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217498" y="409261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ldLvl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内容占位符 7"/>
          <p:cNvSpPr txBox="1">
            <a:spLocks noChangeArrowheads="1"/>
          </p:cNvSpPr>
          <p:nvPr/>
        </p:nvSpPr>
        <p:spPr bwMode="auto">
          <a:xfrm>
            <a:off x="1801411" y="1108486"/>
            <a:ext cx="9560984" cy="133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</a:rPr>
              <a:t>已知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/>
              </a:rPr>
              <a:t>Rt△</a:t>
            </a:r>
            <a:r>
              <a:rPr lang="en-US" altLang="zh-CN" sz="2800" b="1" i="1" dirty="0" err="1">
                <a:solidFill>
                  <a:srgbClr val="000000"/>
                </a:solidFill>
                <a:latin typeface="Times New Roman" panose="02020603050405020304"/>
              </a:rPr>
              <a:t>ABC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</a:rPr>
              <a:t>的两直角边为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/>
              </a:rPr>
              <a:t>a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</a:rPr>
              <a:t>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/>
              </a:rPr>
              <a:t>b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</a:rPr>
              <a:t>，且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/>
              </a:rPr>
              <a:t>a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</a:rPr>
              <a:t>、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/>
              </a:rPr>
              <a:t>b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</a:rPr>
              <a:t>是方程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/>
            </a:endParaRPr>
          </a:p>
          <a:p>
            <a:pPr lvl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+1=0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/>
              </a:rPr>
              <a:t> 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</a:rPr>
              <a:t>的两根，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</a:rPr>
              <a:t>求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/>
              </a:rPr>
              <a:t>Rt△</a:t>
            </a:r>
            <a:r>
              <a:rPr lang="en-US" altLang="zh-CN" sz="2800" b="1" i="1" dirty="0" err="1">
                <a:solidFill>
                  <a:srgbClr val="000000"/>
                </a:solidFill>
                <a:latin typeface="Times New Roman" panose="02020603050405020304"/>
              </a:rPr>
              <a:t>ABC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/>
              </a:rPr>
              <a:t>的外接圆面积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>
            <a:off x="654779" y="1205540"/>
            <a:ext cx="1048733" cy="592667"/>
          </a:xfrm>
          <a:custGeom>
            <a:avLst/>
            <a:gdLst>
              <a:gd name="connsiteX0" fmla="*/ 0 w 1141940"/>
              <a:gd name="connsiteY0" fmla="*/ 0 h 714376"/>
              <a:gd name="connsiteX1" fmla="*/ 784752 w 1141940"/>
              <a:gd name="connsiteY1" fmla="*/ 0 h 714376"/>
              <a:gd name="connsiteX2" fmla="*/ 1141940 w 1141940"/>
              <a:gd name="connsiteY2" fmla="*/ 357188 h 714376"/>
              <a:gd name="connsiteX3" fmla="*/ 1141939 w 1141940"/>
              <a:gd name="connsiteY3" fmla="*/ 357188 h 714376"/>
              <a:gd name="connsiteX4" fmla="*/ 784751 w 1141940"/>
              <a:gd name="connsiteY4" fmla="*/ 714376 h 714376"/>
              <a:gd name="connsiteX5" fmla="*/ 244993 w 1141940"/>
              <a:gd name="connsiteY5" fmla="*/ 714376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940" h="714376">
                <a:moveTo>
                  <a:pt x="0" y="0"/>
                </a:moveTo>
                <a:lnTo>
                  <a:pt x="784752" y="0"/>
                </a:lnTo>
                <a:cubicBezTo>
                  <a:pt x="982021" y="0"/>
                  <a:pt x="1141940" y="159919"/>
                  <a:pt x="1141940" y="357188"/>
                </a:cubicBezTo>
                <a:lnTo>
                  <a:pt x="1141939" y="357188"/>
                </a:lnTo>
                <a:cubicBezTo>
                  <a:pt x="1141939" y="554457"/>
                  <a:pt x="982020" y="714376"/>
                  <a:pt x="784751" y="714376"/>
                </a:cubicBezTo>
                <a:lnTo>
                  <a:pt x="244993" y="714376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239994" tIns="60958" rIns="121917" bIns="60958" anchor="ctr">
            <a:norm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800" dirty="0" err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421065" y="2925402"/>
            <a:ext cx="2321676" cy="1944217"/>
            <a:chOff x="5982350" y="2067693"/>
            <a:chExt cx="2321676" cy="1944217"/>
          </a:xfrm>
        </p:grpSpPr>
        <p:sp>
          <p:nvSpPr>
            <p:cNvPr id="17" name="半闭框 16"/>
            <p:cNvSpPr/>
            <p:nvPr/>
          </p:nvSpPr>
          <p:spPr>
            <a:xfrm>
              <a:off x="7772412" y="3418036"/>
              <a:ext cx="145546" cy="128270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164884" y="2067693"/>
              <a:ext cx="1944217" cy="1944217"/>
              <a:chOff x="5940152" y="2067693"/>
              <a:chExt cx="2168949" cy="2168949"/>
            </a:xfrm>
          </p:grpSpPr>
          <p:sp>
            <p:nvSpPr>
              <p:cNvPr id="22" name="弧形 21"/>
              <p:cNvSpPr/>
              <p:nvPr/>
            </p:nvSpPr>
            <p:spPr>
              <a:xfrm>
                <a:off x="5940152" y="2067693"/>
                <a:ext cx="2168949" cy="2168949"/>
              </a:xfrm>
              <a:prstGeom prst="arc">
                <a:avLst>
                  <a:gd name="adj1" fmla="val 12713239"/>
                  <a:gd name="adj2" fmla="val 1968733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5940152" y="2067693"/>
                <a:ext cx="2168949" cy="2168949"/>
                <a:chOff x="5940152" y="2067693"/>
                <a:chExt cx="2168949" cy="2168949"/>
              </a:xfrm>
            </p:grpSpPr>
            <p:sp>
              <p:nvSpPr>
                <p:cNvPr id="24" name="等腰三角形 23"/>
                <p:cNvSpPr/>
                <p:nvPr/>
              </p:nvSpPr>
              <p:spPr>
                <a:xfrm>
                  <a:off x="6133814" y="2571749"/>
                  <a:ext cx="1790237" cy="1160837"/>
                </a:xfrm>
                <a:prstGeom prst="triangle">
                  <a:avLst>
                    <a:gd name="adj" fmla="val 10000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弧形 24"/>
                <p:cNvSpPr/>
                <p:nvPr/>
              </p:nvSpPr>
              <p:spPr>
                <a:xfrm>
                  <a:off x="5940152" y="2067693"/>
                  <a:ext cx="2168949" cy="2168949"/>
                </a:xfrm>
                <a:prstGeom prst="arc">
                  <a:avLst>
                    <a:gd name="adj1" fmla="val 1963918"/>
                    <a:gd name="adj2" fmla="val 12733284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6" name="直接连接符 25"/>
                <p:cNvCxnSpPr>
                  <a:endCxn id="24" idx="3"/>
                </p:cNvCxnSpPr>
                <p:nvPr/>
              </p:nvCxnSpPr>
              <p:spPr>
                <a:xfrm>
                  <a:off x="7035003" y="3161978"/>
                  <a:ext cx="889048" cy="57060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6986097" y="3111297"/>
                  <a:ext cx="85670" cy="8568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2567" tIns="36283" rIns="72567" bIns="36283" anchor="ctr"/>
                <a:lstStyle/>
                <a:p>
                  <a:endParaRPr lang="zh-CN" altLang="en-US" sz="2800">
                    <a:latin typeface="Times New Roman" panose="020206030504050203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9" name="矩形 18"/>
            <p:cNvSpPr/>
            <p:nvPr/>
          </p:nvSpPr>
          <p:spPr>
            <a:xfrm>
              <a:off x="7877720" y="2097757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/>
                <a:t>A</a:t>
              </a:r>
              <a:endParaRPr lang="zh-CN" altLang="en-US" sz="24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5982350" y="3435846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/>
                <a:t>B</a:t>
              </a:r>
              <a:endParaRPr lang="zh-CN" altLang="en-US" sz="24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7914176" y="3435846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/>
                <a:t>C</a:t>
              </a:r>
              <a:endParaRPr lang="zh-CN" altLang="en-US" sz="2400" dirty="0"/>
            </a:p>
          </p:txBody>
        </p:sp>
      </p:grp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1272141" y="1268760"/>
                <a:ext cx="11376587" cy="4034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∵两直角边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a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、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b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分别是一元二次方程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x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2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－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3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x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+1=0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的两根，</a:t>
                </a:r>
                <a:endParaRPr lang="zh-CN" altLang="en-US" sz="2800" b="1" dirty="0">
                  <a:solidFill>
                    <a:srgbClr val="FF0000"/>
                  </a:solidFill>
                  <a:latin typeface="Times" panose="02020603050405020304" pitchFamily="18" charset="0"/>
                  <a:ea typeface="+mj-ea"/>
                  <a:cs typeface="Times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∴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a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+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b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=3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，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a·b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=1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" panose="02020603050405020304" pitchFamily="18" charset="0"/>
                  <a:ea typeface="+mj-ea"/>
                  <a:cs typeface="Times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∴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c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=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a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+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b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=(</a:t>
                </a:r>
                <a:r>
                  <a:rPr lang="en-US" altLang="zh-CN" sz="2800" b="1" i="1" dirty="0" err="1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a</a:t>
                </a:r>
                <a:r>
                  <a:rPr lang="en-US" altLang="zh-CN" sz="2800" b="1" dirty="0" err="1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+</a:t>
                </a:r>
                <a:r>
                  <a:rPr lang="en-US" altLang="zh-CN" sz="2800" b="1" i="1" dirty="0" err="1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b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)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2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－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2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a·b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=7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" panose="02020603050405020304" pitchFamily="18" charset="0"/>
                  <a:ea typeface="+mj-ea"/>
                  <a:cs typeface="Times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∵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 Rt△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ABC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的外接圆的半径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r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Times" panose="02020603050405020304" pitchFamily="18" charset="0"/>
                            <a:ea typeface="+mj-ea"/>
                            <a:cs typeface="Times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Times" panose="02020603050405020304" pitchFamily="18" charset="0"/>
                            <a:ea typeface="+mj-ea"/>
                            <a:cs typeface="Times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c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" panose="02020603050405020304" pitchFamily="18" charset="0"/>
                  <a:ea typeface="+mj-ea"/>
                  <a:cs typeface="Times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∴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Rt△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 ABC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的外接圆的面积为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π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r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=π×(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Times" panose="02020603050405020304" pitchFamily="18" charset="0"/>
                            <a:ea typeface="+mj-ea"/>
                            <a:cs typeface="Times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Times" panose="02020603050405020304" pitchFamily="18" charset="0"/>
                            <a:ea typeface="+mj-ea"/>
                            <a:cs typeface="Times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c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)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Times" panose="02020603050405020304" pitchFamily="18" charset="0"/>
                            <a:ea typeface="+mj-ea"/>
                            <a:cs typeface="Times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Times" panose="02020603050405020304" pitchFamily="18" charset="0"/>
                            <a:ea typeface="+mj-ea"/>
                            <a:cs typeface="Times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π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c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Times" panose="02020603050405020304" pitchFamily="18" charset="0"/>
                            <a:ea typeface="+mj-ea"/>
                            <a:cs typeface="Times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dirty="0">
                            <a:solidFill>
                              <a:srgbClr val="FF0000"/>
                            </a:solidFill>
                            <a:latin typeface="Times" panose="02020603050405020304" pitchFamily="18" charset="0"/>
                            <a:ea typeface="+mj-ea"/>
                            <a:cs typeface="Times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" panose="02020603050405020304" pitchFamily="18" charset="0"/>
                    <a:ea typeface="+mj-ea"/>
                    <a:cs typeface="Times" panose="02020603050405020304" pitchFamily="18" charset="0"/>
                  </a:rPr>
                  <a:t>π.</a:t>
                </a:r>
                <a:endParaRPr lang="zh-CN" altLang="en-US" sz="2800" b="1" dirty="0">
                  <a:solidFill>
                    <a:srgbClr val="FF0000"/>
                  </a:solidFill>
                  <a:latin typeface="Times" panose="02020603050405020304" pitchFamily="18" charset="0"/>
                  <a:ea typeface="+mj-ea"/>
                  <a:cs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2141" y="1268760"/>
                <a:ext cx="11376587" cy="4034883"/>
              </a:xfrm>
              <a:prstGeom prst="rect">
                <a:avLst/>
              </a:prstGeom>
              <a:blipFill rotWithShape="1">
                <a:blip r:embed="rId1"/>
                <a:stretch>
                  <a:fillRect l="-2" t="-709" r="1" b="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/>
          <p:cNvGrpSpPr/>
          <p:nvPr/>
        </p:nvGrpSpPr>
        <p:grpSpPr>
          <a:xfrm>
            <a:off x="7940918" y="2115281"/>
            <a:ext cx="2321676" cy="1944217"/>
            <a:chOff x="5982350" y="2067693"/>
            <a:chExt cx="2321676" cy="1944217"/>
          </a:xfrm>
        </p:grpSpPr>
        <p:sp>
          <p:nvSpPr>
            <p:cNvPr id="18" name="半闭框 17"/>
            <p:cNvSpPr/>
            <p:nvPr/>
          </p:nvSpPr>
          <p:spPr>
            <a:xfrm>
              <a:off x="7772412" y="3418036"/>
              <a:ext cx="145546" cy="128270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164884" y="2067693"/>
              <a:ext cx="1944217" cy="1944217"/>
              <a:chOff x="5940152" y="2067693"/>
              <a:chExt cx="2168949" cy="2168949"/>
            </a:xfrm>
          </p:grpSpPr>
          <p:sp>
            <p:nvSpPr>
              <p:cNvPr id="24" name="弧形 23"/>
              <p:cNvSpPr/>
              <p:nvPr/>
            </p:nvSpPr>
            <p:spPr>
              <a:xfrm>
                <a:off x="5940152" y="2067693"/>
                <a:ext cx="2168949" cy="2168949"/>
              </a:xfrm>
              <a:prstGeom prst="arc">
                <a:avLst>
                  <a:gd name="adj1" fmla="val 12713239"/>
                  <a:gd name="adj2" fmla="val 1968733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5940152" y="2067693"/>
                <a:ext cx="2168949" cy="2168949"/>
                <a:chOff x="5940152" y="2067693"/>
                <a:chExt cx="2168949" cy="2168949"/>
              </a:xfrm>
            </p:grpSpPr>
            <p:sp>
              <p:nvSpPr>
                <p:cNvPr id="26" name="等腰三角形 25"/>
                <p:cNvSpPr/>
                <p:nvPr/>
              </p:nvSpPr>
              <p:spPr>
                <a:xfrm>
                  <a:off x="6133814" y="2571749"/>
                  <a:ext cx="1790237" cy="1160837"/>
                </a:xfrm>
                <a:prstGeom prst="triangle">
                  <a:avLst>
                    <a:gd name="adj" fmla="val 10000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弧形 26"/>
                <p:cNvSpPr/>
                <p:nvPr/>
              </p:nvSpPr>
              <p:spPr>
                <a:xfrm>
                  <a:off x="5940152" y="2067693"/>
                  <a:ext cx="2168949" cy="2168949"/>
                </a:xfrm>
                <a:prstGeom prst="arc">
                  <a:avLst>
                    <a:gd name="adj1" fmla="val 1963918"/>
                    <a:gd name="adj2" fmla="val 12733284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8" name="直接连接符 27"/>
                <p:cNvCxnSpPr>
                  <a:endCxn id="26" idx="3"/>
                </p:cNvCxnSpPr>
                <p:nvPr/>
              </p:nvCxnSpPr>
              <p:spPr>
                <a:xfrm>
                  <a:off x="7035003" y="3161978"/>
                  <a:ext cx="889048" cy="57060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6986097" y="3111297"/>
                  <a:ext cx="85670" cy="8568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2567" tIns="36283" rIns="72567" bIns="36283" anchor="ctr"/>
                <a:lstStyle/>
                <a:p>
                  <a:endParaRPr lang="zh-CN" altLang="en-US" sz="2800">
                    <a:latin typeface="Times New Roman" panose="020206030504050203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0" name="矩形 19"/>
            <p:cNvSpPr/>
            <p:nvPr/>
          </p:nvSpPr>
          <p:spPr>
            <a:xfrm>
              <a:off x="7877720" y="2097757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/>
                <a:t>A</a:t>
              </a:r>
              <a:endParaRPr lang="zh-CN" altLang="en-US" sz="24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5982350" y="3435846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/>
                <a:t>B</a:t>
              </a:r>
              <a:endParaRPr lang="zh-CN" altLang="en-US" sz="24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7914176" y="3435846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/>
                <a:t>C</a:t>
              </a:r>
              <a:endParaRPr lang="zh-CN" altLang="en-US" sz="2400" dirty="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120336" y="241214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508337" y="1628800"/>
            <a:ext cx="1152128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38480" indent="-538480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18673" y="1629438"/>
            <a:ext cx="9145879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如图，点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D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均在直线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l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上，点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在直线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l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外，则经过其中任意三个点，最多可画出圆的个数为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3  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4  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5  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en-US" altLang="zh-CN" sz="2800" b="1" kern="1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D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6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69" y="3509782"/>
            <a:ext cx="3082280" cy="139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8"/>
          <p:cNvSpPr txBox="1"/>
          <p:nvPr/>
        </p:nvSpPr>
        <p:spPr>
          <a:xfrm>
            <a:off x="1464792" y="1911489"/>
            <a:ext cx="9793088" cy="281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了解不在同一条直线上的三个点确定一个圆，会过不在同一直线上的三个点作圆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prstClr val="black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了解三角形的外接圆、三角形的外心及圆的内接三角形的概念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prstClr val="black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会过不在同一条直线上的三个点作圆</a:t>
            </a: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prstClr val="black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22966" y="1988840"/>
            <a:ext cx="1008483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38480" indent="-538480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7207" y="1988840"/>
            <a:ext cx="8505297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已知</a:t>
            </a:r>
            <a:r>
              <a:rPr lang="zh-CN" altLang="zh-CN" sz="28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⊙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是</a:t>
            </a:r>
            <a:r>
              <a:rPr lang="en-US" altLang="zh-CN" sz="2800" b="1" kern="100" dirty="0">
                <a:latin typeface="Cambria Math" panose="02040503050406030204"/>
                <a:cs typeface="Cambria Math" panose="020405030504060302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的外接圆，则点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是</a:t>
            </a:r>
            <a:r>
              <a:rPr lang="en-US" altLang="zh-CN" sz="2800" b="1" kern="100" dirty="0">
                <a:latin typeface="Cambria Math" panose="02040503050406030204"/>
                <a:cs typeface="Cambria Math" panose="020405030504060302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的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．三条高线的交点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．三条边的垂直平分线的交点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．三条中线的交点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D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．三个内角的平分线的交点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68408" y="212246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04048" y="1773050"/>
            <a:ext cx="1080120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spcAft>
                <a:spcPts val="0"/>
              </a:spcAft>
              <a:tabLst>
                <a:tab pos="1094105" algn="l"/>
                <a:tab pos="2188210" algn="l"/>
                <a:tab pos="3282315" algn="l"/>
                <a:tab pos="4376420" algn="l"/>
              </a:tabLs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en-US" sz="2800" b="1" kern="100" dirty="0">
                <a:latin typeface="Times New Roman" panose="02020603050405020304"/>
                <a:cs typeface="Courier New" panose="02070309020205020404"/>
              </a:rPr>
              <a:t>．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64087" y="1762938"/>
            <a:ext cx="8712433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九个相同的等边三角形如图所示，已知点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是一个三角形的外心，则这个三角形是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11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Cambria Math" panose="02040503050406030204"/>
                <a:cs typeface="Cambria Math" panose="020405030504060302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ABC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  </a:t>
            </a:r>
            <a:endParaRPr lang="en-US" altLang="zh-CN" sz="2800" b="1" kern="100" dirty="0">
              <a:latin typeface="Times New Roman" panose="02020603050405020304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Cambria Math" panose="02040503050406030204"/>
                <a:cs typeface="Cambria Math" panose="020405030504060302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ABE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  </a:t>
            </a:r>
            <a:endParaRPr lang="en-US" altLang="zh-CN" sz="2800" b="1" kern="100" dirty="0">
              <a:latin typeface="Times New Roman" panose="02020603050405020304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Cambria Math" panose="02040503050406030204"/>
                <a:cs typeface="Cambria Math" panose="020405030504060302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ABD</a:t>
            </a: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  </a:t>
            </a:r>
            <a:endParaRPr lang="en-US" altLang="zh-CN" sz="2800" b="1" kern="100" dirty="0">
              <a:latin typeface="Times New Roman" panose="02020603050405020304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D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altLang="zh-CN" sz="2800" b="1" kern="100" dirty="0">
                <a:latin typeface="Cambria Math" panose="02040503050406030204"/>
                <a:cs typeface="Cambria Math" panose="02040503050406030204"/>
              </a:rPr>
              <a:t>△</a:t>
            </a:r>
            <a:r>
              <a:rPr lang="en-US" altLang="zh-CN" sz="2800" b="1" i="1" kern="100" dirty="0">
                <a:latin typeface="Times New Roman" panose="02020603050405020304"/>
                <a:cs typeface="Courier New" panose="02070309020205020404"/>
              </a:rPr>
              <a:t>ACE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61262" y="256490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23" y="3284984"/>
            <a:ext cx="2882255" cy="199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对角圆角矩形 36"/>
          <p:cNvSpPr/>
          <p:nvPr/>
        </p:nvSpPr>
        <p:spPr>
          <a:xfrm>
            <a:off x="814918" y="1665817"/>
            <a:ext cx="10562167" cy="3937000"/>
          </a:xfrm>
          <a:prstGeom prst="round2DiagRect">
            <a:avLst/>
          </a:prstGeom>
          <a:noFill/>
          <a:ln w="2222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hangingPunct="0">
              <a:defRPr/>
            </a:pPr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695535" y="781051"/>
            <a:ext cx="4800732" cy="573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hangingPunct="0">
              <a:defRPr/>
            </a:pPr>
            <a:r>
              <a:rPr lang="zh-CN" altLang="en-US" sz="2800" b="1" spc="400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确定圆的条件及三角形外接圆</a:t>
            </a:r>
            <a:endParaRPr lang="zh-CN" altLang="en-US" sz="2800" b="1" spc="400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0" name="直线连接符 4"/>
          <p:cNvCxnSpPr/>
          <p:nvPr/>
        </p:nvCxnSpPr>
        <p:spPr>
          <a:xfrm>
            <a:off x="8208136" y="1126067"/>
            <a:ext cx="105621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24"/>
          <p:cNvCxnSpPr/>
          <p:nvPr/>
        </p:nvCxnSpPr>
        <p:spPr>
          <a:xfrm>
            <a:off x="2831637" y="1126067"/>
            <a:ext cx="105621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/>
          <p:cNvSpPr txBox="1"/>
          <p:nvPr/>
        </p:nvSpPr>
        <p:spPr>
          <a:xfrm>
            <a:off x="2550016" y="3135600"/>
            <a:ext cx="6488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AA71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圆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3242800" y="2391957"/>
            <a:ext cx="288032" cy="1944796"/>
          </a:xfrm>
          <a:prstGeom prst="leftBrace">
            <a:avLst>
              <a:gd name="adj1" fmla="val 36552"/>
              <a:gd name="adj2" fmla="val 50000"/>
            </a:avLst>
          </a:prstGeom>
          <a:ln w="25400">
            <a:solidFill>
              <a:srgbClr val="FFAA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7"/>
          <p:cNvSpPr txBox="1"/>
          <p:nvPr/>
        </p:nvSpPr>
        <p:spPr>
          <a:xfrm>
            <a:off x="3579582" y="2175932"/>
            <a:ext cx="1418706" cy="82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AA71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确定圆的条件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3578600" y="3832622"/>
            <a:ext cx="1418706" cy="9772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AA71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三角形与圆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92464" y="2356132"/>
            <a:ext cx="5080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不在同一直线上的三个点确定一个圆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5070296" y="3688100"/>
            <a:ext cx="288032" cy="1438999"/>
          </a:xfrm>
          <a:prstGeom prst="leftBrace">
            <a:avLst>
              <a:gd name="adj1" fmla="val 36552"/>
              <a:gd name="adj2" fmla="val 50000"/>
            </a:avLst>
          </a:prstGeom>
          <a:ln w="25400">
            <a:solidFill>
              <a:srgbClr val="FFAA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358328" y="3583133"/>
            <a:ext cx="27363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三角形的外接圆</a:t>
            </a:r>
            <a:endParaRPr lang="zh-CN" sz="2000"/>
          </a:p>
        </p:txBody>
      </p:sp>
      <p:sp>
        <p:nvSpPr>
          <p:cNvPr id="21" name="矩形 20"/>
          <p:cNvSpPr/>
          <p:nvPr/>
        </p:nvSpPr>
        <p:spPr>
          <a:xfrm>
            <a:off x="5358328" y="4159197"/>
            <a:ext cx="27363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三角形的外心</a:t>
            </a:r>
            <a:endParaRPr lang="zh-CN" sz="2000" dirty="0"/>
          </a:p>
        </p:txBody>
      </p:sp>
      <p:sp>
        <p:nvSpPr>
          <p:cNvPr id="22" name="矩形 21"/>
          <p:cNvSpPr/>
          <p:nvPr/>
        </p:nvSpPr>
        <p:spPr>
          <a:xfrm>
            <a:off x="5358328" y="4734100"/>
            <a:ext cx="27363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圆的内接三角形</a:t>
            </a:r>
            <a:endParaRPr lang="zh-CN" sz="20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15" grpId="0"/>
      <p:bldP spid="19" grpId="0" bldLvl="0" animBg="1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9416" y="1844824"/>
            <a:ext cx="8293124" cy="194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有一个圆盘摔碎了，只留下如图所示的一块，现在车间工人要将这个破损的圆盘修复为原来的模样，你有办法复原吗？</a:t>
            </a:r>
            <a:endParaRPr lang="zh-CN" altLang="en-US" sz="2800" b="1" dirty="0"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60" y="2204864"/>
            <a:ext cx="1804045" cy="193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H="1">
            <a:off x="2100866" y="991868"/>
            <a:ext cx="3851118" cy="573617"/>
          </a:xfrm>
          <a:prstGeom prst="roundRect">
            <a:avLst>
              <a:gd name="adj" fmla="val 4768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flipH="1">
            <a:off x="695400" y="981285"/>
            <a:ext cx="2053167" cy="584200"/>
          </a:xfrm>
          <a:prstGeom prst="roundRect">
            <a:avLst>
              <a:gd name="adj" fmla="val 47681"/>
            </a:avLst>
          </a:prstGeom>
          <a:gradFill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FF0A00"/>
              </a:gs>
              <a:gs pos="100000">
                <a:srgbClr val="FF12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文本框 27"/>
          <p:cNvSpPr txBox="1"/>
          <p:nvPr>
            <p:custDataLst>
              <p:tags r:id="rId3"/>
            </p:custDataLst>
          </p:nvPr>
        </p:nvSpPr>
        <p:spPr>
          <a:xfrm>
            <a:off x="906644" y="983241"/>
            <a:ext cx="144943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知识点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7" name="文本框 28"/>
          <p:cNvSpPr txBox="1"/>
          <p:nvPr>
            <p:custDataLst>
              <p:tags r:id="rId4"/>
            </p:custDataLst>
          </p:nvPr>
        </p:nvSpPr>
        <p:spPr>
          <a:xfrm>
            <a:off x="3131221" y="979420"/>
            <a:ext cx="390088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确定圆的条件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1" name="AutoShape 11"/>
          <p:cNvSpPr/>
          <p:nvPr>
            <p:custDataLst>
              <p:tags r:id="rId5"/>
            </p:custDataLst>
          </p:nvPr>
        </p:nvSpPr>
        <p:spPr>
          <a:xfrm>
            <a:off x="2342167" y="847936"/>
            <a:ext cx="768351" cy="776816"/>
          </a:xfrm>
          <a:prstGeom prst="diamond">
            <a:avLst/>
          </a:prstGeom>
          <a:solidFill>
            <a:srgbClr val="F4BE96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 anchorCtr="0"/>
          <a:lstStyle/>
          <a:p>
            <a:pPr algn="ctr" eaLnBrk="0" hangingPunct="0"/>
            <a:r>
              <a:rPr lang="en-US" altLang="ko-KR" sz="3200" b="1" dirty="0">
                <a:solidFill>
                  <a:schemeClr val="tx1"/>
                </a:solidFill>
                <a:latin typeface="Calibri" panose="020F0502020204030204" pitchFamily="34" charset="0"/>
                <a:ea typeface="Gulim" panose="020B0604020202020204" pitchFamily="34" charset="-127"/>
              </a:rPr>
              <a:t>1</a:t>
            </a:r>
            <a:endParaRPr lang="en-US" altLang="ko-KR" sz="3200" b="1" dirty="0">
              <a:solidFill>
                <a:schemeClr val="tx1"/>
              </a:solidFill>
              <a:latin typeface="Calibri" panose="020F0502020204030204" pitchFamily="34" charset="0"/>
              <a:ea typeface="Gulim" panose="020B0604020202020204" pitchFamily="34" charset="-127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70189" y="1965496"/>
            <a:ext cx="1266693" cy="55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探索一</a:t>
            </a:r>
            <a:endParaRPr lang="zh-CN" altLang="en-US" sz="2800" b="1" dirty="0">
              <a:solidFill>
                <a:srgbClr val="7030A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8479327" y="2842861"/>
            <a:ext cx="1314024" cy="1257524"/>
          </a:xfrm>
          <a:prstGeom prst="ellipse">
            <a:avLst/>
          </a:prstGeom>
          <a:noFill/>
          <a:ln w="28575">
            <a:solidFill>
              <a:srgbClr val="8000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50949" y="2033955"/>
            <a:ext cx="7997579" cy="50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经过一个已知点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能作多少个圆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?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8449793" y="3434524"/>
            <a:ext cx="83005" cy="8301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  <a:effectLst/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146726" y="3447682"/>
            <a:ext cx="800005" cy="50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en-US" altLang="zh-CN" sz="2800" b="1" i="1" dirty="0">
              <a:solidFill>
                <a:srgbClr val="0000FF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199324" y="2971521"/>
            <a:ext cx="2571356" cy="262845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7917433" y="3387199"/>
            <a:ext cx="2057337" cy="200095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8237435" y="2359004"/>
            <a:ext cx="1314024" cy="1257524"/>
          </a:xfrm>
          <a:prstGeom prst="ellipse">
            <a:avLst/>
          </a:prstGeom>
          <a:noFill/>
          <a:ln w="28575" algn="ctr">
            <a:solidFill>
              <a:srgbClr val="00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8483106" y="2471147"/>
            <a:ext cx="2057337" cy="1944248"/>
          </a:xfrm>
          <a:prstGeom prst="ellipse">
            <a:avLst/>
          </a:prstGeom>
          <a:noFill/>
          <a:ln w="28575" algn="ctr">
            <a:solidFill>
              <a:srgbClr val="00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9497" y="3565983"/>
            <a:ext cx="4351796" cy="130317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经过一个已知点能作无数个圆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798065" y="3981943"/>
            <a:ext cx="2237496" cy="504162"/>
            <a:chOff x="5680583" y="3263367"/>
            <a:chExt cx="2237496" cy="504162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7449310" y="3295443"/>
              <a:ext cx="85670" cy="8568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567" tIns="36283" rIns="72567" bIns="36283" anchor="ctr"/>
            <a:lstStyle/>
            <a:p>
              <a:endParaRPr lang="zh-CN" altLang="en-US" sz="2800"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6112822" y="3295443"/>
              <a:ext cx="85670" cy="8568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567" tIns="36283" rIns="72567" bIns="36283" anchor="ctr"/>
            <a:lstStyle/>
            <a:p>
              <a:endParaRPr lang="zh-CN" altLang="en-US" sz="2800"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5680583" y="3263367"/>
              <a:ext cx="302364" cy="50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567" tIns="36283" rIns="72567" bIns="3628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/>
                  <a:ea typeface="宋体" panose="02010600030101010101" pitchFamily="2" charset="-122"/>
                </a:rPr>
                <a:t>A</a:t>
              </a:r>
              <a:endParaRPr lang="en-US" altLang="zh-CN" sz="2800" b="1" i="1" dirty="0">
                <a:solidFill>
                  <a:srgbClr val="0000FF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7615715" y="3263367"/>
              <a:ext cx="302364" cy="50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567" tIns="36283" rIns="72567" bIns="3628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rgbClr val="0000FF"/>
                  </a:solidFill>
                  <a:latin typeface="Times New Roman" panose="02020603050405020304"/>
                  <a:ea typeface="宋体" panose="02010600030101010101" pitchFamily="2" charset="-122"/>
                </a:rPr>
                <a:t>B</a:t>
              </a:r>
              <a:endParaRPr lang="en-US" altLang="zh-CN" sz="2800" b="1" i="1" dirty="0">
                <a:solidFill>
                  <a:srgbClr val="0000FF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199456" y="1124909"/>
            <a:ext cx="1266693" cy="55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探索二</a:t>
            </a:r>
            <a:endParaRPr lang="zh-CN" altLang="en-US" sz="2800" b="1" dirty="0">
              <a:solidFill>
                <a:srgbClr val="7030A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930313" y="1158441"/>
            <a:ext cx="6480719" cy="50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经过两个已知点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能作多少个圆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?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9496" y="2043418"/>
            <a:ext cx="5832648" cy="656846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经过两个已知点能作无数个圆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8054751" y="3759476"/>
            <a:ext cx="1753713" cy="1753981"/>
          </a:xfrm>
          <a:prstGeom prst="ellipse">
            <a:avLst/>
          </a:prstGeom>
          <a:noFill/>
          <a:ln w="28575" algn="ctr">
            <a:solidFill>
              <a:srgbClr val="FF99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pPr algn="ctr"/>
            <a:r>
              <a:rPr lang="en-US" altLang="zh-CN" sz="4400" b="1" dirty="0">
                <a:solidFill>
                  <a:srgbClr val="FF9933"/>
                </a:solidFill>
                <a:latin typeface="Times New Roman" panose="02020603050405020304"/>
                <a:ea typeface="宋体" panose="02010600030101010101" pitchFamily="2" charset="-122"/>
              </a:rPr>
              <a:t>·</a:t>
            </a:r>
            <a:endParaRPr lang="zh-CN" altLang="en-US" sz="4400" b="1" dirty="0">
              <a:solidFill>
                <a:srgbClr val="FF9933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7752184" y="1897355"/>
            <a:ext cx="2376264" cy="2376627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pPr algn="ctr"/>
            <a:r>
              <a:rPr lang="en-US" altLang="zh-CN" sz="4400" b="1" dirty="0">
                <a:solidFill>
                  <a:srgbClr val="00B050"/>
                </a:solidFill>
                <a:latin typeface="Times New Roman" panose="02020603050405020304"/>
                <a:ea typeface="宋体" panose="02010600030101010101" pitchFamily="2" charset="-122"/>
              </a:rPr>
              <a:t>·</a:t>
            </a:r>
            <a:endParaRPr lang="zh-CN" altLang="en-US" sz="1400" b="1" dirty="0">
              <a:solidFill>
                <a:srgbClr val="00B05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8244878" y="3178595"/>
            <a:ext cx="1390876" cy="1391089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·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8266406" y="3481006"/>
            <a:ext cx="1330403" cy="1330607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pPr algn="ctr"/>
            <a:r>
              <a:rPr lang="en-US" altLang="zh-CN" sz="4400" b="1" dirty="0">
                <a:solidFill>
                  <a:srgbClr val="00B0F0"/>
                </a:solidFill>
                <a:latin typeface="Times New Roman" panose="02020603050405020304"/>
                <a:ea typeface="宋体" panose="02010600030101010101" pitchFamily="2" charset="-122"/>
              </a:rPr>
              <a:t>·</a:t>
            </a:r>
            <a:endParaRPr lang="zh-CN" altLang="en-US" sz="4400" b="1" dirty="0">
              <a:solidFill>
                <a:srgbClr val="00B0F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8273139" y="4056860"/>
            <a:ext cx="1330403" cy="0"/>
          </a:xfrm>
          <a:prstGeom prst="line">
            <a:avLst/>
          </a:prstGeom>
          <a:noFill/>
          <a:ln w="28575">
            <a:solidFill>
              <a:schemeClr val="accent6">
                <a:lumMod val="25000"/>
              </a:schemeClr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8940316" y="1809248"/>
            <a:ext cx="0" cy="3852000"/>
          </a:xfrm>
          <a:prstGeom prst="line">
            <a:avLst/>
          </a:prstGeom>
          <a:noFill/>
          <a:ln w="28575">
            <a:solidFill>
              <a:schemeClr val="accent6">
                <a:lumMod val="25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440638" y="3128152"/>
            <a:ext cx="4320852" cy="1943100"/>
          </a:xfrm>
          <a:prstGeom prst="cloudCallout">
            <a:avLst>
              <a:gd name="adj1" fmla="val 78036"/>
              <a:gd name="adj2" fmla="val -69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567" tIns="36283" rIns="72567" bIns="36283"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经过两个已知点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所作的圆的圆心在怎样的一条直线上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0638" y="5171825"/>
            <a:ext cx="5403637" cy="559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在线段</a:t>
            </a:r>
            <a:r>
              <a:rPr lang="en-US" altLang="zh-C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的垂直平分线上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bldLvl="0" animBg="1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343472" y="1124744"/>
            <a:ext cx="9145016" cy="11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经过不在同一条直线上的三个点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一定能确定一个圆吗？如果能，怎样找出这个圆的圆心？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43472" y="1158620"/>
            <a:ext cx="1266693" cy="55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探索三</a:t>
            </a:r>
            <a:endParaRPr lang="zh-CN" altLang="en-US" sz="2800" b="1" dirty="0">
              <a:solidFill>
                <a:srgbClr val="7030A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327196" y="2287070"/>
            <a:ext cx="2796430" cy="2803656"/>
            <a:chOff x="5854859" y="1428011"/>
            <a:chExt cx="2796430" cy="2803656"/>
          </a:xfrm>
        </p:grpSpPr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6732240" y="1428011"/>
              <a:ext cx="42506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C00000"/>
                  </a:solidFill>
                  <a:latin typeface="Times New Roman" panose="02020603050405020304"/>
                  <a:ea typeface="宋体" panose="02010600030101010101" pitchFamily="2" charset="-122"/>
                </a:rPr>
                <a:t>A</a:t>
              </a:r>
              <a:endParaRPr lang="en-US" altLang="zh-CN" sz="2400" b="1" i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5854859" y="3770002"/>
              <a:ext cx="42542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C00000"/>
                  </a:solidFill>
                  <a:latin typeface="Times New Roman" panose="02020603050405020304"/>
                  <a:ea typeface="宋体" panose="02010600030101010101" pitchFamily="2" charset="-122"/>
                </a:rPr>
                <a:t>B</a:t>
              </a:r>
              <a:endParaRPr lang="en-US" altLang="zh-CN" sz="2400" b="1" i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8234598" y="2790749"/>
              <a:ext cx="41669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C00000"/>
                  </a:solidFill>
                  <a:latin typeface="Times New Roman" panose="02020603050405020304"/>
                  <a:ea typeface="宋体" panose="02010600030101010101" pitchFamily="2" charset="-122"/>
                </a:rPr>
                <a:t>C</a:t>
              </a:r>
              <a:endParaRPr lang="en-US" altLang="zh-CN" sz="2400" b="1" i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7015324" y="1804829"/>
              <a:ext cx="75458" cy="7547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 b="1" i="1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6194671" y="3822487"/>
              <a:ext cx="75458" cy="7547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 b="1" i="1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8196207" y="2975169"/>
              <a:ext cx="75458" cy="7547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 b="1" i="1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775520" y="2536452"/>
            <a:ext cx="6552728" cy="231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分析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如图，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三个点不在同一条直线上，要经过这三个点作圆，就需要确定一个点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作为圆心，使它到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三点的距离相等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1775172" y="4850061"/>
            <a:ext cx="7921625" cy="11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因此，圆心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既要在线段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的垂直平分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线上，又要在线段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（或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）的垂直平分线上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974752" y="2273684"/>
            <a:ext cx="2796430" cy="2803656"/>
            <a:chOff x="5854859" y="1428011"/>
            <a:chExt cx="2796430" cy="2803656"/>
          </a:xfrm>
        </p:grpSpPr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6732240" y="1428011"/>
              <a:ext cx="42506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C00000"/>
                  </a:solidFill>
                  <a:latin typeface="Times New Roman" panose="02020603050405020304"/>
                  <a:ea typeface="宋体" panose="02010600030101010101" pitchFamily="2" charset="-122"/>
                </a:rPr>
                <a:t>A</a:t>
              </a:r>
              <a:endParaRPr lang="en-US" altLang="zh-CN" sz="2400" b="1" i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5854859" y="3770002"/>
              <a:ext cx="42542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C00000"/>
                  </a:solidFill>
                  <a:latin typeface="Times New Roman" panose="02020603050405020304"/>
                  <a:ea typeface="宋体" panose="02010600030101010101" pitchFamily="2" charset="-122"/>
                </a:rPr>
                <a:t>B</a:t>
              </a:r>
              <a:endParaRPr lang="en-US" altLang="zh-CN" sz="2400" b="1" i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8234598" y="2790749"/>
              <a:ext cx="41669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C00000"/>
                  </a:solidFill>
                  <a:latin typeface="Times New Roman" panose="02020603050405020304"/>
                  <a:ea typeface="宋体" panose="02010600030101010101" pitchFamily="2" charset="-122"/>
                </a:rPr>
                <a:t>C</a:t>
              </a:r>
              <a:endParaRPr lang="en-US" altLang="zh-CN" sz="2400" b="1" i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21" name="Oval 32"/>
            <p:cNvSpPr>
              <a:spLocks noChangeArrowheads="1"/>
            </p:cNvSpPr>
            <p:nvPr/>
          </p:nvSpPr>
          <p:spPr bwMode="auto">
            <a:xfrm>
              <a:off x="7015324" y="1804829"/>
              <a:ext cx="75458" cy="7547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 b="1" i="1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194671" y="3822487"/>
              <a:ext cx="75458" cy="7547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 b="1" i="1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8196207" y="2975169"/>
              <a:ext cx="75458" cy="7547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 b="1" i="1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2088572" y="2708920"/>
            <a:ext cx="4965638" cy="247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作法：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连结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分别作线段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的垂直平分线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相交于点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(3)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以点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为圆心，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OA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为半径作圆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⊙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就是经过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三点的圆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8347115" y="2697343"/>
            <a:ext cx="831493" cy="200770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8347115" y="3873431"/>
            <a:ext cx="2007401" cy="8316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8058642" y="3407871"/>
            <a:ext cx="1543184" cy="656461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9039892" y="3556243"/>
            <a:ext cx="659559" cy="1551160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8263891" y="309457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350815" y="474363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9027446" y="3543800"/>
            <a:ext cx="662272" cy="646331"/>
            <a:chOff x="6907553" y="2838410"/>
            <a:chExt cx="662272" cy="646331"/>
          </a:xfrm>
        </p:grpSpPr>
        <p:sp>
          <p:nvSpPr>
            <p:cNvPr id="43" name="矩形 42"/>
            <p:cNvSpPr/>
            <p:nvPr/>
          </p:nvSpPr>
          <p:spPr>
            <a:xfrm>
              <a:off x="6907553" y="2838410"/>
              <a:ext cx="30008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rgbClr val="C00000"/>
                  </a:solidFill>
                </a:rPr>
                <a:t>·</a:t>
              </a:r>
              <a:endParaRPr lang="zh-CN" altLang="en-US" sz="36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 Box 25"/>
            <p:cNvSpPr txBox="1">
              <a:spLocks noChangeArrowheads="1"/>
            </p:cNvSpPr>
            <p:nvPr/>
          </p:nvSpPr>
          <p:spPr bwMode="auto">
            <a:xfrm>
              <a:off x="7144402" y="2909397"/>
              <a:ext cx="42542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 dirty="0">
                  <a:solidFill>
                    <a:srgbClr val="C00000"/>
                  </a:solidFill>
                  <a:latin typeface="Times New Roman" panose="02020603050405020304"/>
                  <a:ea typeface="宋体" panose="02010600030101010101" pitchFamily="2" charset="-122"/>
                </a:rPr>
                <a:t>O</a:t>
              </a:r>
              <a:endParaRPr lang="en-US" altLang="zh-CN" sz="2400" b="1" i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sp>
        <p:nvSpPr>
          <p:cNvPr id="45" name="Oval 29"/>
          <p:cNvSpPr>
            <a:spLocks noChangeArrowheads="1"/>
          </p:cNvSpPr>
          <p:nvPr/>
        </p:nvSpPr>
        <p:spPr bwMode="auto">
          <a:xfrm>
            <a:off x="8002700" y="2697343"/>
            <a:ext cx="2351816" cy="2352176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·</a:t>
            </a:r>
            <a:endParaRPr lang="zh-CN" altLang="en-US" sz="3600" b="1" i="1" dirty="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cxnSp>
        <p:nvCxnSpPr>
          <p:cNvPr id="46" name="直接连接符 45"/>
          <p:cNvCxnSpPr>
            <a:endCxn id="45" idx="0"/>
          </p:cNvCxnSpPr>
          <p:nvPr/>
        </p:nvCxnSpPr>
        <p:spPr>
          <a:xfrm flipV="1">
            <a:off x="9178608" y="2697343"/>
            <a:ext cx="0" cy="11760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2074372" y="5085184"/>
            <a:ext cx="793253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因为两条垂直平分线的交点只有一个，</a:t>
            </a:r>
            <a:endParaRPr lang="en-US" altLang="zh-CN" sz="24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所以只有一个圆心，即只能作出一个满足条件的圆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343472" y="1215572"/>
            <a:ext cx="9145016" cy="11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经过不在同一条直线上的三个点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一定能确定一个圆吗？如果能，怎样找出这个圆的圆心？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343472" y="1249448"/>
            <a:ext cx="1266693" cy="55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pitchFamily="18" charset="0"/>
              </a:rPr>
              <a:t>探索三</a:t>
            </a:r>
            <a:endParaRPr lang="zh-CN" altLang="en-US" sz="2800" b="1" dirty="0">
              <a:solidFill>
                <a:srgbClr val="7030A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 bldLvl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5456" y="1005013"/>
            <a:ext cx="6265069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三点在同一直线上呢？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819677" y="3360857"/>
            <a:ext cx="4504833" cy="0"/>
          </a:xfrm>
          <a:prstGeom prst="line">
            <a:avLst/>
          </a:prstGeom>
          <a:noFill/>
          <a:ln w="28575">
            <a:solidFill>
              <a:srgbClr val="0070C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2324371" y="3326313"/>
            <a:ext cx="59635" cy="5953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6065629" y="3326313"/>
            <a:ext cx="59635" cy="5953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096336" y="3480696"/>
            <a:ext cx="522210" cy="44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en-US" altLang="zh-CN" sz="2400" b="1" i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997380" y="3463918"/>
            <a:ext cx="484985" cy="44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en-US" altLang="zh-CN" sz="2400" b="1" i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5879142" y="3480696"/>
            <a:ext cx="445368" cy="44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en-US" altLang="zh-CN" sz="2400" b="1" i="1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4195089" y="3326313"/>
            <a:ext cx="65599" cy="5953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86" y="2503756"/>
            <a:ext cx="84772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86" y="2475632"/>
            <a:ext cx="8477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3291145" y="2297951"/>
            <a:ext cx="0" cy="2057400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20" y="2498788"/>
            <a:ext cx="84772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20" y="2470664"/>
            <a:ext cx="8477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Line 11"/>
          <p:cNvSpPr>
            <a:spLocks noChangeShapeType="1"/>
          </p:cNvSpPr>
          <p:nvPr/>
        </p:nvSpPr>
        <p:spPr bwMode="auto">
          <a:xfrm flipH="1">
            <a:off x="5163990" y="2292983"/>
            <a:ext cx="0" cy="2057400"/>
          </a:xfrm>
          <a:prstGeom prst="line">
            <a:avLst/>
          </a:prstGeom>
          <a:noFill/>
          <a:ln w="28575">
            <a:solidFill>
              <a:srgbClr val="00B050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7" tIns="36283" rIns="72567" bIns="36283"/>
          <a:lstStyle/>
          <a:p>
            <a:endParaRPr lang="zh-CN" altLang="en-US" sz="2800"/>
          </a:p>
        </p:txBody>
      </p:sp>
      <p:sp>
        <p:nvSpPr>
          <p:cNvPr id="22" name="TextBox 21"/>
          <p:cNvSpPr txBox="1"/>
          <p:nvPr/>
        </p:nvSpPr>
        <p:spPr>
          <a:xfrm>
            <a:off x="6566567" y="1748234"/>
            <a:ext cx="3488427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由作图可知，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</a:t>
            </a:r>
            <a:r>
              <a: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FG</a:t>
            </a:r>
            <a:r>
              <a: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</a:t>
            </a:r>
            <a:r>
              <a: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FG</a:t>
            </a:r>
            <a:r>
              <a: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无交点，</a:t>
            </a:r>
            <a:endParaRPr lang="en-US" altLang="zh-CN" sz="24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因此，找不到一个点到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三点的距离相等，</a:t>
            </a:r>
            <a:endParaRPr lang="en-US" altLang="zh-CN" sz="24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所以过同一条直线上的三个点无法作圆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3593" y="5076410"/>
            <a:ext cx="7639042" cy="65684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不在同一条直线上的三个点确定一个圆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85527" y="190707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3099415" y="427339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endParaRPr lang="zh-CN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955177" y="1907079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endParaRPr lang="zh-CN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4969065" y="427339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29" y="2325910"/>
            <a:ext cx="1638670" cy="234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919536" y="800102"/>
            <a:ext cx="7432239" cy="120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现在你知道怎样将一个如图所示的破损的圆盘复原了吗？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2063552" y="2187681"/>
            <a:ext cx="5184576" cy="384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找到圆弧所在圆的圆心：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①在圆弧上任取三点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，连结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BC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②分别作出两条线段的垂直平分线，其交点即为圆心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找到圆的半径，并画出这个圆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Oval 17"/>
          <p:cNvSpPr>
            <a:spLocks noChangeAspect="1" noChangeArrowheads="1"/>
          </p:cNvSpPr>
          <p:nvPr/>
        </p:nvSpPr>
        <p:spPr bwMode="auto">
          <a:xfrm>
            <a:off x="9584994" y="2393531"/>
            <a:ext cx="85670" cy="8568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32" name="Oval 17"/>
          <p:cNvSpPr>
            <a:spLocks noChangeAspect="1" noChangeArrowheads="1"/>
          </p:cNvSpPr>
          <p:nvPr/>
        </p:nvSpPr>
        <p:spPr bwMode="auto">
          <a:xfrm>
            <a:off x="10176800" y="2877993"/>
            <a:ext cx="85670" cy="8568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33" name="Oval 17"/>
          <p:cNvSpPr>
            <a:spLocks noChangeAspect="1" noChangeArrowheads="1"/>
          </p:cNvSpPr>
          <p:nvPr/>
        </p:nvSpPr>
        <p:spPr bwMode="auto">
          <a:xfrm>
            <a:off x="10442781" y="3795916"/>
            <a:ext cx="85670" cy="8568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cxnSp>
        <p:nvCxnSpPr>
          <p:cNvPr id="34" name="直接连接符 33"/>
          <p:cNvCxnSpPr>
            <a:stCxn id="31" idx="5"/>
            <a:endCxn id="32" idx="1"/>
          </p:cNvCxnSpPr>
          <p:nvPr/>
        </p:nvCxnSpPr>
        <p:spPr>
          <a:xfrm>
            <a:off x="9658118" y="2466666"/>
            <a:ext cx="531228" cy="423875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32" idx="4"/>
            <a:endCxn id="33" idx="0"/>
          </p:cNvCxnSpPr>
          <p:nvPr/>
        </p:nvCxnSpPr>
        <p:spPr>
          <a:xfrm>
            <a:off x="10219635" y="2963676"/>
            <a:ext cx="265981" cy="83224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851329" y="2333349"/>
            <a:ext cx="1338018" cy="1696772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8851331" y="3238033"/>
            <a:ext cx="1927073" cy="557883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0201967" y="2551509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591277" y="201948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426003" y="3725949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1" name="Oval 17"/>
          <p:cNvSpPr>
            <a:spLocks noChangeAspect="1" noChangeArrowheads="1"/>
          </p:cNvSpPr>
          <p:nvPr/>
        </p:nvSpPr>
        <p:spPr bwMode="auto">
          <a:xfrm>
            <a:off x="9058718" y="3678954"/>
            <a:ext cx="85670" cy="8568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67" tIns="36283" rIns="72567" bIns="36283" anchor="ctr"/>
          <a:lstStyle/>
          <a:p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9101553" y="2333349"/>
            <a:ext cx="0" cy="1415533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7713107" y="2333349"/>
            <a:ext cx="2776892" cy="2776892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8" grpId="0"/>
      <p:bldP spid="39" grpId="0"/>
      <p:bldP spid="40" grpId="0"/>
      <p:bldP spid="41" grpId="0" animBg="1"/>
      <p:bldP spid="43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3"/>
  <p:tag name="KSO_WM_UNIT_ID" val="258*m_i*1_3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DIAGRAM_VIRTUALLY_FRAME" val="{&quot;height&quot;:46.66669291338583,&quot;left&quot;:51.557401574803144,&quot;top&quot;:94.92440944881889,&quot;width&quot;:82.57740157480315}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4"/>
  <p:tag name="KSO_WM_UNIT_ID" val="258*m_i*1_4"/>
  <p:tag name="KSO_WM_UNIT_CLEAR" val="1"/>
  <p:tag name="KSO_WM_UNIT_LAYERLEVEL" val="1_1"/>
  <p:tag name="KSO_WM_BEAUTIFY_FLAG" val="#wm#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36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3"/>
  <p:tag name="KSO_WM_UNIT_ID" val="258*m_i*1_3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DIAGRAM_VIRTUALLY_FRAME" val="{&quot;height&quot;:46.66669291338583,&quot;left&quot;:51.557401574803144,&quot;top&quot;:94.92440944881889,&quot;width&quot;:82.57740157480315}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COMMONDATA" val="eyJoZGlkIjoiZDgzY2JjNTBjNTcxZjg0YTYyNTBiMzJkYjUwMTYzNTYifQ=="/>
  <p:tag name="commondata" val="eyJoZGlkIjoiMmQ1ZjdlYzllMzBhN2EwYWIxNTczODZlMzBjNDQ1M2E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2018</Words>
  <Application>WPS 演示</Application>
  <PresentationFormat>宽屏</PresentationFormat>
  <Paragraphs>296</Paragraphs>
  <Slides>22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黑体</vt:lpstr>
      <vt:lpstr>Times New Roman</vt:lpstr>
      <vt:lpstr>Calibri</vt:lpstr>
      <vt:lpstr>Gulim</vt:lpstr>
      <vt:lpstr>Malgun Gothic</vt:lpstr>
      <vt:lpstr>方正粗黑宋简体</vt:lpstr>
      <vt:lpstr>Times New Roman</vt:lpstr>
      <vt:lpstr>楷体</vt:lpstr>
      <vt:lpstr>微软雅黑</vt:lpstr>
      <vt:lpstr>Arial Unicode MS</vt:lpstr>
      <vt:lpstr>Times</vt:lpstr>
      <vt:lpstr>Cambria Math</vt:lpstr>
      <vt:lpstr>Cambria Math</vt:lpstr>
      <vt:lpstr>Courier New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作者</cp:lastModifiedBy>
  <cp:revision>1524</cp:revision>
  <dcterms:created xsi:type="dcterms:W3CDTF">2024-02-06T13:07:00Z</dcterms:created>
  <dcterms:modified xsi:type="dcterms:W3CDTF">2024-04-20T13:12:38Z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1A0F927E334D6638E760C06579FD2D27_43</vt:lpwstr>
  </property>
  <property fmtid="{D5CDD505-2E9C-101B-9397-08002B2CF9AE}" pid="3" name="KSOProductBuildVer">
    <vt:lpwstr>2052-12.1.0.16729</vt:lpwstr>
  </property>
</Properties>
</file>