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wdp" ContentType="image/vnd.ms-photo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256" r:id="rId3"/>
    <p:sldId id="257" r:id="rId5"/>
    <p:sldId id="334" r:id="rId6"/>
    <p:sldId id="470" r:id="rId7"/>
    <p:sldId id="335" r:id="rId8"/>
    <p:sldId id="479" r:id="rId9"/>
    <p:sldId id="500" r:id="rId10"/>
    <p:sldId id="501" r:id="rId11"/>
    <p:sldId id="422" r:id="rId12"/>
    <p:sldId id="425" r:id="rId13"/>
    <p:sldId id="465" r:id="rId14"/>
    <p:sldId id="472" r:id="rId15"/>
    <p:sldId id="473" r:id="rId16"/>
    <p:sldId id="474" r:id="rId17"/>
    <p:sldId id="428" r:id="rId18"/>
    <p:sldId id="466" r:id="rId19"/>
    <p:sldId id="467" r:id="rId20"/>
    <p:sldId id="477" r:id="rId21"/>
    <p:sldId id="478" r:id="rId22"/>
    <p:sldId id="502" r:id="rId23"/>
    <p:sldId id="480" r:id="rId24"/>
    <p:sldId id="464" r:id="rId25"/>
    <p:sldId id="503" r:id="rId26"/>
    <p:sldId id="504" r:id="rId27"/>
    <p:sldId id="463" r:id="rId28"/>
  </p:sldIdLst>
  <p:sldSz cx="12192000" cy="6858000"/>
  <p:notesSz cx="6858000" cy="9144000"/>
  <p:embeddedFontLst>
    <p:embeddedFont>
      <p:font typeface="黑体" panose="02010609060101010101" charset="-122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/>
      <p:regular r:id="rId39"/>
    </p:embeddedFont>
    <p:embeddedFont>
      <p:font typeface="微软雅黑" panose="020B0503020204020204" pitchFamily="34" charset="-122"/>
      <p:regular r:id="rId40"/>
    </p:embeddedFont>
    <p:embeddedFont>
      <p:font typeface="楷体" panose="02010609060101010101" pitchFamily="49" charset="-122"/>
      <p:regular r:id="rId41"/>
    </p:embeddedFont>
    <p:embeddedFont>
      <p:font typeface="Calibri" panose="020F0502020204030204"/>
      <p:regular r:id="rId42"/>
      <p:bold r:id="rId43"/>
      <p:italic r:id="rId44"/>
      <p:boldItalic r:id="rId45"/>
    </p:embeddedFont>
  </p:embeddedFontLst>
  <p:custDataLst>
    <p:tags r:id="rId4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 userDrawn="1">
          <p15:clr>
            <a:srgbClr val="A4A3A4"/>
          </p15:clr>
        </p15:guide>
        <p15:guide id="3" pos="453" userDrawn="1">
          <p15:clr>
            <a:srgbClr val="A4A3A4"/>
          </p15:clr>
        </p15:guide>
        <p15:guide id="4" pos="7216" userDrawn="1">
          <p15:clr>
            <a:srgbClr val="A4A3A4"/>
          </p15:clr>
        </p15:guide>
        <p15:guide id="5" orient="horz" pos="2155" userDrawn="1">
          <p15:clr>
            <a:srgbClr val="A4A3A4"/>
          </p15:clr>
        </p15:guide>
        <p15:guide id="7" pos="7215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xj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DFF"/>
    <a:srgbClr val="21A5D3"/>
    <a:srgbClr val="66CCFF"/>
    <a:srgbClr val="33CCFF"/>
    <a:srgbClr val="F4BE96"/>
    <a:srgbClr val="BEE2EC"/>
    <a:srgbClr val="FF6699"/>
    <a:srgbClr val="FF5050"/>
    <a:srgbClr val="CCECFF"/>
    <a:srgbClr val="C9E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7" autoAdjust="0"/>
    <p:restoredTop sz="98946"/>
  </p:normalViewPr>
  <p:slideViewPr>
    <p:cSldViewPr showGuides="1">
      <p:cViewPr>
        <p:scale>
          <a:sx n="75" d="100"/>
          <a:sy n="75" d="100"/>
        </p:scale>
        <p:origin x="-378" y="-630"/>
      </p:cViewPr>
      <p:guideLst>
        <p:guide orient="horz" pos="789"/>
        <p:guide pos="453"/>
        <p:guide pos="7216"/>
        <p:guide orient="horz" pos="2155"/>
        <p:guide pos="721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gs" Target="tags/tag45.xml"/><Relationship Id="rId45" Type="http://schemas.openxmlformats.org/officeDocument/2006/relationships/font" Target="fonts/font12.fntdata"/><Relationship Id="rId44" Type="http://schemas.openxmlformats.org/officeDocument/2006/relationships/font" Target="fonts/font11.fntdata"/><Relationship Id="rId43" Type="http://schemas.openxmlformats.org/officeDocument/2006/relationships/font" Target="fonts/font10.fntdata"/><Relationship Id="rId42" Type="http://schemas.openxmlformats.org/officeDocument/2006/relationships/font" Target="fonts/font9.fntdata"/><Relationship Id="rId41" Type="http://schemas.openxmlformats.org/officeDocument/2006/relationships/font" Target="fonts/font8.fntdata"/><Relationship Id="rId40" Type="http://schemas.openxmlformats.org/officeDocument/2006/relationships/font" Target="fonts/font7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6.fntdata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8487A0-28CE-45ED-9353-FA7AC7026AD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95CA96-DD03-41C9-8A34-7F555AA222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0700" y="685800"/>
            <a:ext cx="6096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2" Type="http://schemas.openxmlformats.org/officeDocument/2006/relationships/theme" Target="../theme/theme1.xml"/><Relationship Id="rId31" Type="http://schemas.openxmlformats.org/officeDocument/2006/relationships/tags" Target="../tags/tag6.xml"/><Relationship Id="rId30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4.xml"/><Relationship Id="rId28" Type="http://schemas.openxmlformats.org/officeDocument/2006/relationships/tags" Target="../tags/tag3.xml"/><Relationship Id="rId27" Type="http://schemas.openxmlformats.org/officeDocument/2006/relationships/tags" Target="../tags/tag2.xml"/><Relationship Id="rId26" Type="http://schemas.openxmlformats.org/officeDocument/2006/relationships/tags" Target="../tags/tag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3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openxmlformats.org/officeDocument/2006/relationships/tags" Target="../tags/tag29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1.xml"/><Relationship Id="rId2" Type="http://schemas.openxmlformats.org/officeDocument/2006/relationships/image" Target="../media/image18.png"/><Relationship Id="rId1" Type="http://schemas.openxmlformats.org/officeDocument/2006/relationships/tags" Target="../tags/tag30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7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package" Target="../embeddings/Document1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1.png"/><Relationship Id="rId1" Type="http://schemas.openxmlformats.org/officeDocument/2006/relationships/tags" Target="../tags/tag38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1.png"/><Relationship Id="rId2" Type="http://schemas.openxmlformats.org/officeDocument/2006/relationships/image" Target="../media/image22.emf"/><Relationship Id="rId1" Type="http://schemas.openxmlformats.org/officeDocument/2006/relationships/package" Target="../embeddings/Document2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package" Target="../embeddings/Document3.docx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microsoft.com/office/2007/relationships/hdphoto" Target="../media/image4.wdp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24.png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microsoft.com/office/2007/relationships/hdphoto" Target="../media/image4.wdp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.wmf"/><Relationship Id="rId6" Type="http://schemas.openxmlformats.org/officeDocument/2006/relationships/oleObject" Target="../embeddings/oleObject1.bin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tags" Target="../tags/tag2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文本框 6"/>
          <p:cNvSpPr txBox="1"/>
          <p:nvPr/>
        </p:nvSpPr>
        <p:spPr>
          <a:xfrm>
            <a:off x="1638578" y="1196752"/>
            <a:ext cx="8853706" cy="34163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章  相似三角形</a:t>
            </a:r>
            <a:endParaRPr lang="en-US" altLang="zh-CN" sz="4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4.5 </a:t>
            </a: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相似三角形的性质及其应用</a:t>
            </a:r>
            <a:endParaRPr lang="zh-CN" altLang="en-US" sz="4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</a:t>
            </a:r>
            <a:r>
              <a:rPr lang="en-US" altLang="zh-CN" sz="4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4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课时  相似三角形的性质</a:t>
            </a:r>
            <a:endParaRPr lang="zh-CN" altLang="en-US" sz="48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75360" y="5337175"/>
            <a:ext cx="10353040" cy="1031240"/>
            <a:chOff x="1471" y="7057"/>
            <a:chExt cx="16304" cy="1624"/>
          </a:xfrm>
        </p:grpSpPr>
        <p:grpSp>
          <p:nvGrpSpPr>
            <p:cNvPr id="33" name="组合 32"/>
            <p:cNvGrpSpPr/>
            <p:nvPr/>
          </p:nvGrpSpPr>
          <p:grpSpPr>
            <a:xfrm>
              <a:off x="1471" y="7057"/>
              <a:ext cx="2812" cy="1625"/>
              <a:chOff x="4859" y="9033"/>
              <a:chExt cx="2812" cy="1625"/>
            </a:xfrm>
          </p:grpSpPr>
          <p:sp>
            <p:nvSpPr>
              <p:cNvPr id="67" name="任意多边形 66"/>
              <p:cNvSpPr/>
              <p:nvPr>
                <p:custDataLst>
                  <p:tags r:id="rId1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8" name="文本框 1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922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1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9" name="文本框 14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黑体" panose="02010609060101010101" charset="-122"/>
                    <a:ea typeface="黑体" panose="02010609060101010101" charset="-122"/>
                  </a:rPr>
                  <a:t>学习目标</a:t>
                </a:r>
                <a:endParaRPr lang="zh-CN" altLang="en-US" sz="2400" b="1" dirty="0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4844" y="7057"/>
              <a:ext cx="2812" cy="1625"/>
              <a:chOff x="4859" y="9033"/>
              <a:chExt cx="2812" cy="1625"/>
            </a:xfrm>
          </p:grpSpPr>
          <p:sp>
            <p:nvSpPr>
              <p:cNvPr id="64" name="任意多边形 63"/>
              <p:cNvSpPr/>
              <p:nvPr>
                <p:custDataLst>
                  <p:tags r:id="rId4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5" name="文本框 3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922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2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6" name="文本框 3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黑体" panose="02010609060101010101" charset="-122"/>
                    <a:ea typeface="黑体" panose="02010609060101010101" charset="-122"/>
                  </a:rPr>
                  <a:t>课时导入</a:t>
                </a:r>
                <a:endParaRPr lang="zh-CN" altLang="en-US" sz="2400" b="1" dirty="0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8217" y="7057"/>
              <a:ext cx="2812" cy="1625"/>
              <a:chOff x="4859" y="9033"/>
              <a:chExt cx="2812" cy="1625"/>
            </a:xfrm>
          </p:grpSpPr>
          <p:sp>
            <p:nvSpPr>
              <p:cNvPr id="61" name="任意多边形 60"/>
              <p:cNvSpPr/>
              <p:nvPr>
                <p:custDataLst>
                  <p:tags r:id="rId7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2" name="文本框 4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922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3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3" name="文本框 4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感悟新知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11590" y="7057"/>
              <a:ext cx="2812" cy="1625"/>
              <a:chOff x="4859" y="9033"/>
              <a:chExt cx="2812" cy="1625"/>
            </a:xfrm>
          </p:grpSpPr>
          <p:sp>
            <p:nvSpPr>
              <p:cNvPr id="58" name="任意多边形 57"/>
              <p:cNvSpPr/>
              <p:nvPr>
                <p:custDataLst>
                  <p:tags r:id="rId10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9" name="文本框 4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908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4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0" name="文本框 4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随堂检测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4963" y="7057"/>
              <a:ext cx="2812" cy="1625"/>
              <a:chOff x="4534" y="9033"/>
              <a:chExt cx="2812" cy="1625"/>
            </a:xfrm>
          </p:grpSpPr>
          <p:sp>
            <p:nvSpPr>
              <p:cNvPr id="54" name="任意多边形 53"/>
              <p:cNvSpPr/>
              <p:nvPr>
                <p:custDataLst>
                  <p:tags r:id="rId13"/>
                </p:custDataLst>
              </p:nvPr>
            </p:nvSpPr>
            <p:spPr>
              <a:xfrm>
                <a:off x="4534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6" name="文本框 48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597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5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57" name="文本框 4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599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课堂小结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911424" y="1240620"/>
                <a:ext cx="11161240" cy="4492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17" tIns="60958" rIns="121917" bIns="6095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∵△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′∽△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ABC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BAC.</a:t>
                </a:r>
                <a:endPara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∵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分别是△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与△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的角平分线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𝟐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∠</m:t>
                    </m:r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𝑩</m:t>
                    </m:r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′</m:t>
                    </m:r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𝑨</m:t>
                    </m:r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′</m:t>
                    </m:r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𝑪</m:t>
                    </m:r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′</m:t>
                    </m:r>
                  </m:oMath>
                </a14:m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BAD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𝟐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∠</m:t>
                    </m:r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𝑩𝑨𝑪</m:t>
                    </m:r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BAD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△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′∽△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ABD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有两个角对应相等的两个三角形相似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′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𝑫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′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𝑨𝑫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′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𝑩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′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𝑨𝑩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𝑩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′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𝑪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′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𝑩𝑪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𝒌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</a:t>
                </a:r>
                <a:endPara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1424" y="1240620"/>
                <a:ext cx="11161240" cy="4492636"/>
              </a:xfrm>
              <a:prstGeom prst="rect">
                <a:avLst/>
              </a:prstGeom>
              <a:blipFill rotWithShape="1">
                <a:blip r:embed="rId1"/>
                <a:stretch>
                  <a:fillRect l="-2" t="-10" b="-4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  <a14:imgEffect>
                      <a14:sharpenSoften amoun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60" y="2373994"/>
            <a:ext cx="36290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71464" y="1412998"/>
            <a:ext cx="8791170" cy="1152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根据相似三角形的定义，我们可得到相似三角形的两个基本性质：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48533" y="3573238"/>
            <a:ext cx="7037504" cy="1772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相似三角形对应高的比等于相似比，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相似三角形对应中线的比等于相似比，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相似三角形对应角平分线的比等于相似比。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51584" y="2768722"/>
            <a:ext cx="7563370" cy="59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相似三角形的对应角相等，对应边成比例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. 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6869" name="内容占位符 7"/>
              <p:cNvSpPr txBox="1">
                <a:spLocks noChangeArrowheads="1"/>
              </p:cNvSpPr>
              <p:nvPr/>
            </p:nvSpPr>
            <p:spPr bwMode="auto">
              <a:xfrm>
                <a:off x="1801411" y="1124744"/>
                <a:ext cx="9560984" cy="2271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17" tIns="60958" rIns="121917" bIns="60958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已知：如图，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BD</a:t>
                </a:r>
                <a:r>
                  <a:rPr lang="zh-CN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CE</a:t>
                </a:r>
                <a:r>
                  <a:rPr lang="zh-CN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是△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ABC</a:t>
                </a:r>
                <a:r>
                  <a:rPr lang="zh-CN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的两条中线，</a:t>
                </a:r>
                <a:endPara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</a:t>
                </a:r>
                <a:r>
                  <a:rPr lang="zh-CN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是它们的交点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 </a:t>
                </a:r>
                <a:endPara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求证：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  <m:t>𝑫𝑷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  <m:t>𝑩𝑷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  <m:t>𝑬𝑷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  <m:t>𝑪𝑷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endParaRPr lang="zh-CN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869" name="内容占位符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1411" y="1124744"/>
                <a:ext cx="9560984" cy="2271515"/>
              </a:xfrm>
              <a:prstGeom prst="rect">
                <a:avLst/>
              </a:prstGeom>
              <a:blipFill rotWithShape="1">
                <a:blip r:embed="rId1"/>
                <a:stretch>
                  <a:fillRect l="-6" t="-7" r="4" b="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任意多边形 25"/>
          <p:cNvSpPr/>
          <p:nvPr>
            <p:custDataLst>
              <p:tags r:id="rId2"/>
            </p:custDataLst>
          </p:nvPr>
        </p:nvSpPr>
        <p:spPr bwMode="auto">
          <a:xfrm>
            <a:off x="719667" y="1253160"/>
            <a:ext cx="1077384" cy="582083"/>
          </a:xfrm>
          <a:custGeom>
            <a:avLst/>
            <a:gdLst>
              <a:gd name="T0" fmla="*/ 0 w 1186765"/>
              <a:gd name="T1" fmla="*/ 0 h 714376"/>
              <a:gd name="T2" fmla="*/ 1 w 1186765"/>
              <a:gd name="T3" fmla="*/ 0 h 714376"/>
              <a:gd name="T4" fmla="*/ 1 w 1186765"/>
              <a:gd name="T5" fmla="*/ 1 h 714376"/>
              <a:gd name="T6" fmla="*/ 1 w 1186765"/>
              <a:gd name="T7" fmla="*/ 1 h 714376"/>
              <a:gd name="T8" fmla="*/ 1 w 1186765"/>
              <a:gd name="T9" fmla="*/ 1 h 714376"/>
              <a:gd name="T10" fmla="*/ 1 w 1186765"/>
              <a:gd name="T11" fmla="*/ 1 h 714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6765"/>
              <a:gd name="T19" fmla="*/ 0 h 714376"/>
              <a:gd name="T20" fmla="*/ 1186765 w 1186765"/>
              <a:gd name="T21" fmla="*/ 714376 h 714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6765" h="714376">
                <a:moveTo>
                  <a:pt x="0" y="0"/>
                </a:moveTo>
                <a:lnTo>
                  <a:pt x="829577" y="0"/>
                </a:lnTo>
                <a:cubicBezTo>
                  <a:pt x="1026846" y="0"/>
                  <a:pt x="1186765" y="159919"/>
                  <a:pt x="1186765" y="357188"/>
                </a:cubicBezTo>
                <a:lnTo>
                  <a:pt x="1186764" y="357188"/>
                </a:lnTo>
                <a:cubicBezTo>
                  <a:pt x="1186764" y="554457"/>
                  <a:pt x="1026845" y="714376"/>
                  <a:pt x="829576" y="714376"/>
                </a:cubicBezTo>
                <a:lnTo>
                  <a:pt x="244993" y="714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994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C:\Documents and Settings\Administrator\桌面\在做\4.5相似三角形的性质及其应用（1）\碎片资源  4.5相似三角形的性质及其应用（1）\3.pn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564904"/>
            <a:ext cx="2380844" cy="20120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直接连接符 7"/>
          <p:cNvCxnSpPr/>
          <p:nvPr/>
        </p:nvCxnSpPr>
        <p:spPr>
          <a:xfrm>
            <a:off x="7385125" y="3594447"/>
            <a:ext cx="816768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1981335" y="1484784"/>
                <a:ext cx="7465327" cy="3651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17" tIns="60958" rIns="121917" bIns="6095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：如图，连结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DE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∵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BD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CE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是△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的两条中线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DE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BC.</a:t>
                </a:r>
                <a:endPara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EDB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DBC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DEC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ECB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∴△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DEP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∽△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BCP.</a:t>
                </a:r>
                <a:endPara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𝑫𝑷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𝑩𝑷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𝑬𝑷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𝑪𝑷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𝑫𝑬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𝑩𝑪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</a:t>
                </a:r>
                <a:endPara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335" y="1484784"/>
                <a:ext cx="7465327" cy="3651445"/>
              </a:xfrm>
              <a:prstGeom prst="rect">
                <a:avLst/>
              </a:prstGeom>
              <a:blipFill rotWithShape="1">
                <a:blip r:embed="rId1"/>
                <a:stretch>
                  <a:fillRect l="-2" t="-4" r="5" b="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2927648" y="2704778"/>
            <a:ext cx="360040" cy="474878"/>
            <a:chOff x="1691680" y="2790181"/>
            <a:chExt cx="216024" cy="290130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1763688" y="2790181"/>
              <a:ext cx="72008" cy="1800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835696" y="2790181"/>
              <a:ext cx="72008" cy="1800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691680" y="3080311"/>
              <a:ext cx="21602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691680" y="3008303"/>
              <a:ext cx="21602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1" name="图片 10" descr="C:\Documents and Settings\Administrator\桌面\在做\4.5相似三角形的性质及其应用（1）\碎片资源  4.5相似三角形的性质及其应用（1）\3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492896"/>
            <a:ext cx="2380844" cy="20120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直接连接符 11"/>
          <p:cNvCxnSpPr/>
          <p:nvPr/>
        </p:nvCxnSpPr>
        <p:spPr>
          <a:xfrm>
            <a:off x="9185325" y="3522439"/>
            <a:ext cx="816768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118650" y="3527306"/>
            <a:ext cx="94202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78223" y="431081"/>
            <a:ext cx="10801350" cy="5922645"/>
            <a:chOff x="-187" y="1908"/>
            <a:chExt cx="17010" cy="9327"/>
          </a:xfrm>
        </p:grpSpPr>
        <p:pic>
          <p:nvPicPr>
            <p:cNvPr id="8" name="图片 7" descr="打孔纸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-187" y="2474"/>
              <a:ext cx="17010" cy="8761"/>
            </a:xfrm>
            <a:prstGeom prst="rect">
              <a:avLst/>
            </a:prstGeom>
          </p:spPr>
        </p:pic>
        <p:sp>
          <p:nvSpPr>
            <p:cNvPr id="10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1636" y="1908"/>
              <a:ext cx="27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总结</a:t>
              </a:r>
              <a:endPara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896788" y="1846735"/>
            <a:ext cx="8909217" cy="309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marL="449580" indent="-4495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中，如果再作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BC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边上的中线，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这条中线与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AC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边上的中线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BD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的交点也必定分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BD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成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∶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的两条线段，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也就是点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. 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这就证明了三角形的三条中线相交于一点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. 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矩形 13"/>
          <p:cNvSpPr>
            <a:spLocks noChangeArrowheads="1"/>
          </p:cNvSpPr>
          <p:nvPr/>
        </p:nvSpPr>
        <p:spPr bwMode="auto">
          <a:xfrm>
            <a:off x="2014553" y="4471313"/>
            <a:ext cx="10562167" cy="133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</a:rPr>
              <a:t>三角形三条中线的交点叫做三角形的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重心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</a:rPr>
              <a:t>三角形的重心分每一条中线成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：</a:t>
            </a: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的两条线段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5" name="文本框 47119"/>
          <p:cNvSpPr txBox="1"/>
          <p:nvPr/>
        </p:nvSpPr>
        <p:spPr>
          <a:xfrm>
            <a:off x="5401206" y="4225206"/>
            <a:ext cx="351378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b="1" i="1">
                <a:latin typeface="Times New Roman" panose="02020603050405020304" pitchFamily="18" charset="0"/>
              </a:rPr>
              <a:t>D</a:t>
            </a:r>
            <a:endParaRPr lang="en-US" altLang="zh-CN" b="1" i="1">
              <a:latin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00375" y="1818005"/>
            <a:ext cx="3747770" cy="2707239"/>
            <a:chOff x="1066" y="709"/>
            <a:chExt cx="3555" cy="2568"/>
          </a:xfrm>
        </p:grpSpPr>
        <p:sp>
          <p:nvSpPr>
            <p:cNvPr id="7" name="任意多边形 6"/>
            <p:cNvSpPr/>
            <p:nvPr/>
          </p:nvSpPr>
          <p:spPr>
            <a:xfrm>
              <a:off x="1292" y="1117"/>
              <a:ext cx="2994" cy="1723"/>
            </a:xfrm>
            <a:custGeom>
              <a:avLst/>
              <a:gdLst/>
              <a:ahLst/>
              <a:cxnLst/>
              <a:rect l="0" t="0" r="0" b="0"/>
              <a:pathLst>
                <a:path w="2994" h="1723">
                  <a:moveTo>
                    <a:pt x="998" y="0"/>
                  </a:moveTo>
                  <a:lnTo>
                    <a:pt x="0" y="1723"/>
                  </a:lnTo>
                  <a:lnTo>
                    <a:pt x="2994" y="1723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 b="1"/>
            </a:p>
          </p:txBody>
        </p:sp>
        <p:sp>
          <p:nvSpPr>
            <p:cNvPr id="8" name="直接连接符 7"/>
            <p:cNvSpPr/>
            <p:nvPr/>
          </p:nvSpPr>
          <p:spPr>
            <a:xfrm flipV="1">
              <a:off x="1292" y="1979"/>
              <a:ext cx="1996" cy="86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" name="直接连接符 8"/>
            <p:cNvSpPr/>
            <p:nvPr/>
          </p:nvSpPr>
          <p:spPr>
            <a:xfrm>
              <a:off x="1791" y="1979"/>
              <a:ext cx="2495" cy="86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" name="直接连接符 9"/>
            <p:cNvSpPr/>
            <p:nvPr/>
          </p:nvSpPr>
          <p:spPr>
            <a:xfrm>
              <a:off x="2290" y="1117"/>
              <a:ext cx="499" cy="172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1" name="文本框 47115"/>
            <p:cNvSpPr txBox="1"/>
            <p:nvPr/>
          </p:nvSpPr>
          <p:spPr>
            <a:xfrm>
              <a:off x="2064" y="709"/>
              <a:ext cx="255" cy="4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</a:rPr>
                <a:t>A</a:t>
              </a:r>
              <a:endParaRPr lang="en-US" altLang="zh-CN" sz="2400" b="1" i="1">
                <a:latin typeface="Times New Roman" panose="02020603050405020304" pitchFamily="18" charset="0"/>
              </a:endParaRPr>
            </a:p>
          </p:txBody>
        </p:sp>
        <p:sp>
          <p:nvSpPr>
            <p:cNvPr id="12" name="文本框 47116"/>
            <p:cNvSpPr txBox="1"/>
            <p:nvPr/>
          </p:nvSpPr>
          <p:spPr>
            <a:xfrm>
              <a:off x="1066" y="2840"/>
              <a:ext cx="244" cy="4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</a:rPr>
                <a:t>B</a:t>
              </a:r>
              <a:endParaRPr lang="en-US" altLang="zh-CN" sz="2400" b="1" i="1">
                <a:latin typeface="Times New Roman" panose="02020603050405020304" pitchFamily="18" charset="0"/>
              </a:endParaRPr>
            </a:p>
          </p:txBody>
        </p:sp>
        <p:sp>
          <p:nvSpPr>
            <p:cNvPr id="13" name="文本框 47117"/>
            <p:cNvSpPr txBox="1"/>
            <p:nvPr/>
          </p:nvSpPr>
          <p:spPr>
            <a:xfrm>
              <a:off x="4377" y="2750"/>
              <a:ext cx="244" cy="4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</a:rPr>
                <a:t>C</a:t>
              </a:r>
              <a:endParaRPr lang="en-US" altLang="zh-CN" sz="2400" b="1" i="1">
                <a:latin typeface="Times New Roman" panose="02020603050405020304" pitchFamily="18" charset="0"/>
              </a:endParaRPr>
            </a:p>
          </p:txBody>
        </p:sp>
        <p:sp>
          <p:nvSpPr>
            <p:cNvPr id="14" name="文本框 47118"/>
            <p:cNvSpPr txBox="1"/>
            <p:nvPr/>
          </p:nvSpPr>
          <p:spPr>
            <a:xfrm>
              <a:off x="1519" y="1797"/>
              <a:ext cx="223" cy="4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</a:rPr>
                <a:t>F</a:t>
              </a:r>
              <a:endParaRPr lang="en-US" altLang="zh-CN" sz="2400" b="1" i="1">
                <a:latin typeface="Times New Roman" panose="02020603050405020304" pitchFamily="18" charset="0"/>
              </a:endParaRPr>
            </a:p>
          </p:txBody>
        </p:sp>
        <p:sp>
          <p:nvSpPr>
            <p:cNvPr id="15" name="文本框 47120"/>
            <p:cNvSpPr txBox="1"/>
            <p:nvPr/>
          </p:nvSpPr>
          <p:spPr>
            <a:xfrm>
              <a:off x="3379" y="1706"/>
              <a:ext cx="233" cy="4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</a:rPr>
                <a:t>E</a:t>
              </a:r>
              <a:endParaRPr lang="en-US" altLang="zh-CN" sz="2400" b="1" i="1">
                <a:latin typeface="Times New Roman" panose="02020603050405020304" pitchFamily="18" charset="0"/>
              </a:endParaRPr>
            </a:p>
          </p:txBody>
        </p:sp>
        <p:sp>
          <p:nvSpPr>
            <p:cNvPr id="16" name="文本框 47121"/>
            <p:cNvSpPr txBox="1"/>
            <p:nvPr/>
          </p:nvSpPr>
          <p:spPr>
            <a:xfrm>
              <a:off x="2562" y="1933"/>
              <a:ext cx="255" cy="4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</a:rPr>
                <a:t>O</a:t>
              </a:r>
              <a:endParaRPr lang="en-US" altLang="zh-CN" sz="24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椭圆形标注 16"/>
          <p:cNvSpPr/>
          <p:nvPr/>
        </p:nvSpPr>
        <p:spPr>
          <a:xfrm>
            <a:off x="7536443" y="1916533"/>
            <a:ext cx="2089150" cy="1295400"/>
          </a:xfrm>
          <a:prstGeom prst="wedgeEllipseCallout">
            <a:avLst>
              <a:gd name="adj1" fmla="val -179222"/>
              <a:gd name="adj2" fmla="val 66658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重心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86523" y="4895028"/>
            <a:ext cx="7488238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 altLang="zh-CN" sz="1600" b="1" dirty="0">
              <a:latin typeface="Times New Roman" panose="02020603050405020304" pitchFamily="18" charset="0"/>
            </a:endParaRPr>
          </a:p>
        </p:txBody>
      </p:sp>
      <p:sp>
        <p:nvSpPr>
          <p:cNvPr id="7170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flipH="1">
            <a:off x="2100866" y="991868"/>
            <a:ext cx="5435294" cy="573617"/>
          </a:xfrm>
          <a:prstGeom prst="roundRect">
            <a:avLst>
              <a:gd name="adj" fmla="val 4768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flipH="1">
            <a:off x="695400" y="981285"/>
            <a:ext cx="2053167" cy="584200"/>
          </a:xfrm>
          <a:prstGeom prst="roundRect">
            <a:avLst>
              <a:gd name="adj" fmla="val 47681"/>
            </a:avLst>
          </a:prstGeom>
          <a:gradFill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100000">
                <a:srgbClr val="FF0A00"/>
              </a:gs>
              <a:gs pos="100000">
                <a:srgbClr val="FF12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文本框 27"/>
          <p:cNvSpPr txBox="1"/>
          <p:nvPr>
            <p:custDataLst>
              <p:tags r:id="rId3"/>
            </p:custDataLst>
          </p:nvPr>
        </p:nvSpPr>
        <p:spPr>
          <a:xfrm>
            <a:off x="906644" y="983241"/>
            <a:ext cx="144943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知识点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7" name="文本框 28"/>
          <p:cNvSpPr txBox="1"/>
          <p:nvPr>
            <p:custDataLst>
              <p:tags r:id="rId4"/>
            </p:custDataLst>
          </p:nvPr>
        </p:nvSpPr>
        <p:spPr>
          <a:xfrm>
            <a:off x="3110518" y="991868"/>
            <a:ext cx="44976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三角形的重心及其性质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01" name="AutoShape 11"/>
          <p:cNvSpPr/>
          <p:nvPr>
            <p:custDataLst>
              <p:tags r:id="rId5"/>
            </p:custDataLst>
          </p:nvPr>
        </p:nvSpPr>
        <p:spPr>
          <a:xfrm>
            <a:off x="2342167" y="847936"/>
            <a:ext cx="768351" cy="776816"/>
          </a:xfrm>
          <a:prstGeom prst="diamond">
            <a:avLst/>
          </a:prstGeom>
          <a:solidFill>
            <a:srgbClr val="F4BE96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 anchorCtr="0"/>
          <a:lstStyle/>
          <a:p>
            <a:pPr algn="ctr" eaLnBrk="0" hangingPunct="0"/>
            <a:r>
              <a:rPr lang="en-US" altLang="ko-KR" sz="3200" b="1" dirty="0">
                <a:solidFill>
                  <a:schemeClr val="tx1"/>
                </a:solidFill>
                <a:latin typeface="Calibri" panose="020F0502020204030204" pitchFamily="34" charset="0"/>
                <a:ea typeface="Gulim" panose="020B0604020202020204" pitchFamily="34" charset="-127"/>
              </a:rPr>
              <a:t>2</a:t>
            </a:r>
            <a:endParaRPr lang="en-US" altLang="ko-KR" sz="3200" b="1" dirty="0">
              <a:solidFill>
                <a:schemeClr val="tx1"/>
              </a:solidFill>
              <a:latin typeface="Calibri" panose="020F0502020204030204" pitchFamily="34" charset="0"/>
              <a:ea typeface="Gulim" panose="020B0604020202020204" pitchFamily="34" charset="-127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5439" y="1539652"/>
            <a:ext cx="8390085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如图，在</a:t>
            </a:r>
            <a:r>
              <a:rPr lang="zh-CN" altLang="zh-CN" sz="2800" b="1" dirty="0">
                <a:latin typeface="Calibri" panose="020F0502020204030204"/>
                <a:cs typeface="Times New Roman" panose="02020603050405020304"/>
              </a:rPr>
              <a:t>△</a:t>
            </a:r>
            <a:r>
              <a:rPr lang="en-US" altLang="zh-CN" sz="2800" b="1" i="1" dirty="0">
                <a:latin typeface="Times New Roman" panose="02020603050405020304"/>
              </a:rPr>
              <a:t>ABC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中，</a:t>
            </a:r>
            <a:r>
              <a:rPr lang="en-US" altLang="zh-CN" sz="2800" b="1" i="1" dirty="0">
                <a:latin typeface="Times New Roman" panose="02020603050405020304"/>
              </a:rPr>
              <a:t>D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</a:rPr>
              <a:t>E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分别是</a:t>
            </a:r>
            <a:r>
              <a:rPr lang="en-US" altLang="zh-CN" sz="2800" b="1" i="1" dirty="0">
                <a:latin typeface="Times New Roman" panose="02020603050405020304"/>
              </a:rPr>
              <a:t>AB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</a:rPr>
              <a:t>AC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上的点，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/>
              </a:rPr>
              <a:t>∠</a:t>
            </a:r>
            <a:r>
              <a:rPr lang="en-US" altLang="zh-CN" sz="2800" b="1" i="1" dirty="0">
                <a:latin typeface="Times New Roman" panose="02020603050405020304"/>
              </a:rPr>
              <a:t>ADE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/>
              </a:rPr>
              <a:t>∠</a:t>
            </a:r>
            <a:r>
              <a:rPr lang="en-US" altLang="zh-CN" sz="2800" b="1" i="1" dirty="0">
                <a:latin typeface="Times New Roman" panose="02020603050405020304"/>
              </a:rPr>
              <a:t>C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</a:rPr>
              <a:t>AF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平分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/>
              </a:rPr>
              <a:t>∠</a:t>
            </a:r>
            <a:r>
              <a:rPr lang="en-US" altLang="zh-CN" sz="2800" b="1" i="1" dirty="0">
                <a:latin typeface="Times New Roman" panose="02020603050405020304"/>
              </a:rPr>
              <a:t>BAC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交</a:t>
            </a:r>
            <a:r>
              <a:rPr lang="en-US" altLang="zh-CN" sz="2800" b="1" i="1" dirty="0">
                <a:latin typeface="Times New Roman" panose="02020603050405020304"/>
              </a:rPr>
              <a:t>DE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于点</a:t>
            </a:r>
            <a:r>
              <a:rPr lang="en-US" altLang="zh-CN" sz="2800" b="1" i="1" dirty="0">
                <a:latin typeface="Times New Roman" panose="02020603050405020304"/>
              </a:rPr>
              <a:t>G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，交</a:t>
            </a:r>
            <a:r>
              <a:rPr lang="en-US" altLang="zh-CN" sz="2800" b="1" i="1" dirty="0">
                <a:latin typeface="Times New Roman" panose="02020603050405020304"/>
              </a:rPr>
              <a:t>BC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于点</a:t>
            </a:r>
            <a:r>
              <a:rPr lang="en-US" altLang="zh-CN" sz="2800" b="1" i="1" dirty="0">
                <a:latin typeface="Times New Roman" panose="02020603050405020304"/>
              </a:rPr>
              <a:t>F</a:t>
            </a:r>
            <a:r>
              <a:rPr lang="en-US" altLang="zh-CN" sz="2800" b="1" dirty="0">
                <a:latin typeface="Times New Roman" panose="02020603050405020304"/>
              </a:rPr>
              <a:t>.</a:t>
            </a:r>
            <a:endParaRPr lang="en-US" altLang="zh-CN" sz="2800" b="1" dirty="0">
              <a:latin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若点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G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是</a:t>
            </a: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/>
              </a:rPr>
              <a:t>△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ABC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的重心，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AE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6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，求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AB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的长．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05" y="2213812"/>
            <a:ext cx="2761646" cy="251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任意多边形 25"/>
          <p:cNvSpPr/>
          <p:nvPr>
            <p:custDataLst>
              <p:tags r:id="rId2"/>
            </p:custDataLst>
          </p:nvPr>
        </p:nvSpPr>
        <p:spPr bwMode="auto">
          <a:xfrm>
            <a:off x="719667" y="875980"/>
            <a:ext cx="1077384" cy="582083"/>
          </a:xfrm>
          <a:custGeom>
            <a:avLst/>
            <a:gdLst>
              <a:gd name="T0" fmla="*/ 0 w 1186765"/>
              <a:gd name="T1" fmla="*/ 0 h 714376"/>
              <a:gd name="T2" fmla="*/ 1 w 1186765"/>
              <a:gd name="T3" fmla="*/ 0 h 714376"/>
              <a:gd name="T4" fmla="*/ 1 w 1186765"/>
              <a:gd name="T5" fmla="*/ 1 h 714376"/>
              <a:gd name="T6" fmla="*/ 1 w 1186765"/>
              <a:gd name="T7" fmla="*/ 1 h 714376"/>
              <a:gd name="T8" fmla="*/ 1 w 1186765"/>
              <a:gd name="T9" fmla="*/ 1 h 714376"/>
              <a:gd name="T10" fmla="*/ 1 w 1186765"/>
              <a:gd name="T11" fmla="*/ 1 h 714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6765"/>
              <a:gd name="T19" fmla="*/ 0 h 714376"/>
              <a:gd name="T20" fmla="*/ 1186765 w 1186765"/>
              <a:gd name="T21" fmla="*/ 714376 h 714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6765" h="714376">
                <a:moveTo>
                  <a:pt x="0" y="0"/>
                </a:moveTo>
                <a:lnTo>
                  <a:pt x="829577" y="0"/>
                </a:lnTo>
                <a:cubicBezTo>
                  <a:pt x="1026846" y="0"/>
                  <a:pt x="1186765" y="159919"/>
                  <a:pt x="1186765" y="357188"/>
                </a:cubicBezTo>
                <a:lnTo>
                  <a:pt x="1186764" y="357188"/>
                </a:lnTo>
                <a:cubicBezTo>
                  <a:pt x="1186764" y="554457"/>
                  <a:pt x="1026845" y="714376"/>
                  <a:pt x="829576" y="714376"/>
                </a:cubicBezTo>
                <a:lnTo>
                  <a:pt x="244993" y="714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994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7448" y="4347101"/>
            <a:ext cx="753427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解：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∵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AF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平分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∴∠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CAF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endParaRPr lang="zh-CN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∵∠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ADG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∴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△</a:t>
            </a:r>
            <a:r>
              <a:rPr lang="en-US" altLang="zh-CN" sz="2800" b="1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ADG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∽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△</a:t>
            </a:r>
            <a:r>
              <a:rPr lang="en-US" altLang="zh-CN" sz="2800" b="1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ACF.</a:t>
            </a:r>
            <a:endParaRPr lang="en-US" altLang="zh-CN" sz="2800" b="1" i="1" kern="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629917" y="743720"/>
          <a:ext cx="8848725" cy="519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文档" r:id="rId1" imgW="9058910" imgH="5364480" progId="Word.Document.12">
                  <p:embed/>
                </p:oleObj>
              </mc:Choice>
              <mc:Fallback>
                <p:oleObj name="文档" r:id="rId1" imgW="9058910" imgH="5364480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917" y="743720"/>
                        <a:ext cx="8848725" cy="519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213811"/>
            <a:ext cx="2761646" cy="251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内容占位符 7"/>
          <p:cNvSpPr txBox="1">
            <a:spLocks noChangeArrowheads="1"/>
          </p:cNvSpPr>
          <p:nvPr/>
        </p:nvSpPr>
        <p:spPr bwMode="auto">
          <a:xfrm>
            <a:off x="1801411" y="1089899"/>
            <a:ext cx="9560984" cy="391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如图，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BD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是</a:t>
            </a:r>
            <a:r>
              <a:rPr lang="zh-CN" altLang="zh-CN" sz="2800" b="1" kern="100" dirty="0">
                <a:latin typeface="宋体" panose="02010600030101010101" pitchFamily="2" charset="-122"/>
                <a:cs typeface="Times New Roman" panose="02020603050405020304"/>
              </a:rPr>
              <a:t>△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ABC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的角平分线，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DE</a:t>
            </a: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/>
              </a:rPr>
              <a:t>∥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BC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交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AB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于点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E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，若</a:t>
            </a: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/>
              </a:rPr>
              <a:t>△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ABC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的重心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G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在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DE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上，则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AB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/>
              </a:rPr>
              <a:t>∶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BC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/>
              </a:rPr>
              <a:t>∶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2  </a:t>
            </a:r>
            <a:endParaRPr lang="en-US" altLang="zh-CN" sz="2800" b="1" kern="100" dirty="0">
              <a:latin typeface="Times New Roman" panose="02020603050405020304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7</a:t>
            </a: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/>
              </a:rPr>
              <a:t>∶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4  </a:t>
            </a:r>
            <a:endParaRPr lang="en-US" altLang="zh-CN" sz="2800" b="1" kern="100" dirty="0">
              <a:latin typeface="Times New Roman" panose="02020603050405020304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/>
              </a:rPr>
              <a:t>∶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1  </a:t>
            </a:r>
            <a:endParaRPr lang="en-US" altLang="zh-CN" sz="2800" b="1" kern="100" dirty="0">
              <a:latin typeface="Times New Roman" panose="02020603050405020304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D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8</a:t>
            </a: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/>
              </a:rPr>
              <a:t>∶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5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任意多边形 25"/>
          <p:cNvSpPr/>
          <p:nvPr>
            <p:custDataLst>
              <p:tags r:id="rId1"/>
            </p:custDataLst>
          </p:nvPr>
        </p:nvSpPr>
        <p:spPr bwMode="auto">
          <a:xfrm>
            <a:off x="719667" y="1253160"/>
            <a:ext cx="1077384" cy="582083"/>
          </a:xfrm>
          <a:custGeom>
            <a:avLst/>
            <a:gdLst>
              <a:gd name="T0" fmla="*/ 0 w 1186765"/>
              <a:gd name="T1" fmla="*/ 0 h 714376"/>
              <a:gd name="T2" fmla="*/ 1 w 1186765"/>
              <a:gd name="T3" fmla="*/ 0 h 714376"/>
              <a:gd name="T4" fmla="*/ 1 w 1186765"/>
              <a:gd name="T5" fmla="*/ 1 h 714376"/>
              <a:gd name="T6" fmla="*/ 1 w 1186765"/>
              <a:gd name="T7" fmla="*/ 1 h 714376"/>
              <a:gd name="T8" fmla="*/ 1 w 1186765"/>
              <a:gd name="T9" fmla="*/ 1 h 714376"/>
              <a:gd name="T10" fmla="*/ 1 w 1186765"/>
              <a:gd name="T11" fmla="*/ 1 h 714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6765"/>
              <a:gd name="T19" fmla="*/ 0 h 714376"/>
              <a:gd name="T20" fmla="*/ 1186765 w 1186765"/>
              <a:gd name="T21" fmla="*/ 714376 h 714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6765" h="714376">
                <a:moveTo>
                  <a:pt x="0" y="0"/>
                </a:moveTo>
                <a:lnTo>
                  <a:pt x="829577" y="0"/>
                </a:lnTo>
                <a:cubicBezTo>
                  <a:pt x="1026846" y="0"/>
                  <a:pt x="1186765" y="159919"/>
                  <a:pt x="1186765" y="357188"/>
                </a:cubicBezTo>
                <a:lnTo>
                  <a:pt x="1186764" y="357188"/>
                </a:lnTo>
                <a:cubicBezTo>
                  <a:pt x="1186764" y="554457"/>
                  <a:pt x="1026845" y="714376"/>
                  <a:pt x="829576" y="714376"/>
                </a:cubicBezTo>
                <a:lnTo>
                  <a:pt x="244993" y="714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994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64" y="2379651"/>
            <a:ext cx="3178192" cy="343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67"/>
          <p:cNvSpPr/>
          <p:nvPr/>
        </p:nvSpPr>
        <p:spPr>
          <a:xfrm>
            <a:off x="8256240" y="1700808"/>
            <a:ext cx="444352" cy="66120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35360" y="390182"/>
            <a:ext cx="7921625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139DD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【</a:t>
            </a:r>
            <a:r>
              <a:rPr lang="zh-CN" altLang="en-US" sz="2800" b="1" kern="100" dirty="0">
                <a:solidFill>
                  <a:srgbClr val="139DD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分析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139DD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】</a:t>
            </a:r>
            <a:endParaRPr kumimoji="0" lang="en-US" altLang="zh-CN" sz="2800" b="1" i="0" u="none" strike="noStrike" kern="100" cap="none" spc="0" normalizeH="0" baseline="0" noProof="0" dirty="0">
              <a:ln>
                <a:noFill/>
              </a:ln>
              <a:solidFill>
                <a:srgbClr val="139DD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1343819" y="1119217"/>
          <a:ext cx="9948545" cy="475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文档" r:id="rId1" imgW="10382250" imgH="4972050" progId="Word.Document.12">
                  <p:embed/>
                </p:oleObj>
              </mc:Choice>
              <mc:Fallback>
                <p:oleObj name="文档" r:id="rId1" imgW="10382250" imgH="4972050" progId="Word.Document.12">
                  <p:embed/>
                  <p:pic>
                    <p:nvPicPr>
                      <p:cNvPr id="0" name="图片 410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43819" y="1119217"/>
                        <a:ext cx="9948545" cy="4758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149" y="2636675"/>
            <a:ext cx="3178192" cy="343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>
          <a:xfrm flipH="1">
            <a:off x="9408160" y="3194685"/>
            <a:ext cx="1362710" cy="246634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miter lim="800000"/>
          </a:ln>
        </p:spPr>
        <p:style>
          <a:lnRef idx="0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9048115" y="5589270"/>
            <a:ext cx="5930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i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  <a:sym typeface="+mn-ea"/>
              </a:rPr>
              <a:t>H</a:t>
            </a:r>
            <a:endParaRPr lang="en-US" altLang="zh-CN" sz="3200" b="1" i="1" kern="100" dirty="0">
              <a:solidFill>
                <a:srgbClr val="FF0000"/>
              </a:solidFill>
              <a:latin typeface="Times New Roman" panose="02020603050405020304"/>
              <a:cs typeface="Courier New" panose="02070309020205020404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8"/>
          <p:cNvSpPr txBox="1"/>
          <p:nvPr/>
        </p:nvSpPr>
        <p:spPr>
          <a:xfrm>
            <a:off x="1487488" y="1876407"/>
            <a:ext cx="9505056" cy="2272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．理解相似三角形中任何对应线段的比都等于相似比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．能运用相似三角形的性质解决简单问题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．了解三角形重心的概念和重心分每一条中线成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1∶2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的两条线段的性质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54088" y="811010"/>
            <a:ext cx="7921625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139DD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【</a:t>
            </a:r>
            <a:r>
              <a:rPr lang="zh-CN" altLang="en-US" sz="2800" b="1" kern="100" dirty="0">
                <a:solidFill>
                  <a:srgbClr val="139DD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分析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139DD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】</a:t>
            </a:r>
            <a:endParaRPr kumimoji="0" lang="en-US" altLang="zh-CN" sz="2800" b="1" i="0" u="none" strike="noStrike" kern="100" cap="none" spc="0" normalizeH="0" baseline="0" noProof="0" dirty="0">
              <a:ln>
                <a:noFill/>
              </a:ln>
              <a:solidFill>
                <a:srgbClr val="139DD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1703512" y="1844824"/>
          <a:ext cx="9948545" cy="342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文档" r:id="rId1" imgW="10382250" imgH="3581400" progId="Word.Document.12">
                  <p:embed/>
                </p:oleObj>
              </mc:Choice>
              <mc:Fallback>
                <p:oleObj name="文档" r:id="rId1" imgW="10382250" imgH="3581400" progId="Word.Document.12">
                  <p:embed/>
                  <p:pic>
                    <p:nvPicPr>
                      <p:cNvPr id="0" name="图片 410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03512" y="1844824"/>
                        <a:ext cx="9948545" cy="3427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149" y="2636675"/>
            <a:ext cx="3178192" cy="343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>
          <a:xfrm flipH="1">
            <a:off x="9408160" y="3194685"/>
            <a:ext cx="1362710" cy="246634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miter lim="800000"/>
          </a:ln>
        </p:spPr>
        <p:style>
          <a:lnRef idx="0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9048115" y="5589270"/>
            <a:ext cx="5930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i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  <a:sym typeface="+mn-ea"/>
              </a:rPr>
              <a:t>H</a:t>
            </a:r>
            <a:endParaRPr lang="en-US" altLang="zh-CN" sz="3200" b="1" i="1" kern="100" dirty="0">
              <a:solidFill>
                <a:srgbClr val="FF0000"/>
              </a:solidFill>
              <a:latin typeface="Times New Roman" panose="02020603050405020304"/>
              <a:cs typeface="Courier New" panose="02070309020205020404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://www.kuaipng.com/Uploads/pic/w/2018/09-10/47407/water_47407_698_1131.47_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49" y="945073"/>
            <a:ext cx="1268460" cy="205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727848" y="623041"/>
            <a:ext cx="2304256" cy="2196046"/>
            <a:chOff x="3745038" y="280081"/>
            <a:chExt cx="2304256" cy="2196046"/>
          </a:xfrm>
        </p:grpSpPr>
        <p:sp>
          <p:nvSpPr>
            <p:cNvPr id="4" name="椭圆 3"/>
            <p:cNvSpPr/>
            <p:nvPr/>
          </p:nvSpPr>
          <p:spPr>
            <a:xfrm>
              <a:off x="3919165" y="450057"/>
              <a:ext cx="1152128" cy="1154906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b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Picture 6" descr="https://icweiliimg1.pstatp.com/weili/bl/24953607955598564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96"/>
            <a:stretch>
              <a:fillRect/>
            </a:stretch>
          </p:blipFill>
          <p:spPr bwMode="auto">
            <a:xfrm>
              <a:off x="3745038" y="280081"/>
              <a:ext cx="2304256" cy="2196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1713192" y="3017831"/>
            <a:ext cx="9495376" cy="1152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在</a:t>
            </a:r>
            <a:r>
              <a:rPr lang="en-US" altLang="zh-CN" sz="2800" b="1" dirty="0">
                <a:latin typeface="Times New Roman" panose="02020603050405020304" pitchFamily="18" charset="0"/>
              </a:rPr>
              <a:t>10</a:t>
            </a:r>
            <a:r>
              <a:rPr lang="zh-CN" altLang="en-US" sz="2800" b="1" dirty="0">
                <a:latin typeface="Times New Roman" panose="02020603050405020304" pitchFamily="18" charset="0"/>
              </a:rPr>
              <a:t>倍的放大镜下看到的三角形与原三角形相比，三角形的边长，周长，面积，角，哪些放大为</a:t>
            </a:r>
            <a:r>
              <a:rPr lang="en-US" altLang="zh-CN" sz="2800" b="1" dirty="0">
                <a:latin typeface="Times New Roman" panose="02020603050405020304" pitchFamily="18" charset="0"/>
              </a:rPr>
              <a:t>10</a:t>
            </a:r>
            <a:r>
              <a:rPr lang="zh-CN" altLang="en-US" sz="2800" b="1" dirty="0">
                <a:latin typeface="Times New Roman" panose="02020603050405020304" pitchFamily="18" charset="0"/>
              </a:rPr>
              <a:t>倍</a:t>
            </a:r>
            <a:r>
              <a:rPr lang="en-US" altLang="zh-CN" sz="2800" b="1" dirty="0">
                <a:latin typeface="Times New Roman" panose="02020603050405020304" pitchFamily="18" charset="0"/>
              </a:rPr>
              <a:t>?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67608" y="4449044"/>
            <a:ext cx="491744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答：三角形的边长放大为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30620" y="5588471"/>
            <a:ext cx="590296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三角形的周长、面积放大为多少倍？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2849" y="5000396"/>
            <a:ext cx="34972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三角形的角大小不变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2731563" y="913165"/>
            <a:ext cx="3576531" cy="397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8"/>
          <p:cNvSpPr txBox="1"/>
          <p:nvPr>
            <p:custDataLst>
              <p:tags r:id="rId2"/>
            </p:custDataLst>
          </p:nvPr>
        </p:nvSpPr>
        <p:spPr>
          <a:xfrm>
            <a:off x="2783632" y="908720"/>
            <a:ext cx="3528392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89848" y="228274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1451485" y="1554648"/>
            <a:ext cx="792087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46405" indent="-446405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zh-CN" sz="11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47528" y="1572412"/>
            <a:ext cx="7524837" cy="38885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如果两个相似三角形的相似比是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1∶4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，那么它们的对应角平分线之比是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(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)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1∶4  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1∶8  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1∶16  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1∶2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2731563" y="913165"/>
            <a:ext cx="3576531" cy="397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8"/>
          <p:cNvSpPr txBox="1"/>
          <p:nvPr>
            <p:custDataLst>
              <p:tags r:id="rId2"/>
            </p:custDataLst>
          </p:nvPr>
        </p:nvSpPr>
        <p:spPr>
          <a:xfrm>
            <a:off x="2783632" y="908720"/>
            <a:ext cx="3528392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7728" y="240172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1521608" y="1596611"/>
            <a:ext cx="793973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38480" indent="-538480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zh-CN" sz="11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47528" y="1646645"/>
            <a:ext cx="8856984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两个相似三角形对应高之比为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3∶1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，则它们对应角平分线之比为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(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)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1∶3  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3∶1  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1∶4  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lang="zh-CN" altLang="en-US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Times New Roman" panose="02020603050405020304"/>
              </a:rPr>
              <a:t>1∶8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2731563" y="913165"/>
            <a:ext cx="3576531" cy="397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8"/>
          <p:cNvSpPr txBox="1"/>
          <p:nvPr>
            <p:custDataLst>
              <p:tags r:id="rId2"/>
            </p:custDataLst>
          </p:nvPr>
        </p:nvSpPr>
        <p:spPr>
          <a:xfrm>
            <a:off x="2783632" y="908720"/>
            <a:ext cx="3528392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6825" y="1514141"/>
            <a:ext cx="864096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38480" indent="-538480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endParaRPr lang="zh-CN" altLang="zh-CN" sz="11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6394" y="1541691"/>
            <a:ext cx="9522134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【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2023·</a:t>
            </a: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温州瑞安市三模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】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如图，点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G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是</a:t>
            </a:r>
            <a:r>
              <a:rPr lang="en-US" altLang="zh-CN" sz="2800" b="1" dirty="0">
                <a:latin typeface="Cambria Math" panose="02040503050406030204"/>
                <a:ea typeface="宋体" panose="02010600030101010101" pitchFamily="2" charset="-122"/>
                <a:cs typeface="Cambria Math" panose="02040503050406030204"/>
              </a:rPr>
              <a:t>△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ABC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的重心，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AG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的延长线交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BC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于点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D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，过点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G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作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GE</a:t>
            </a:r>
            <a:r>
              <a:rPr lang="zh-CN" altLang="zh-CN" sz="2800" b="1" dirty="0">
                <a:latin typeface="Calibri" panose="020F0502020204030204"/>
                <a:ea typeface="宋体" panose="02010600030101010101" pitchFamily="2" charset="-122"/>
                <a:cs typeface="宋体" panose="02010600030101010101" pitchFamily="2" charset="-122"/>
              </a:rPr>
              <a:t>∥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BC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交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AC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于点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E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，如果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BC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＝</a:t>
            </a:r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12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，那么线段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GE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的长为</a:t>
            </a:r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________</a:t>
            </a:r>
            <a:r>
              <a:rPr lang="zh-CN" altLang="zh-CN" sz="2800" b="1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．</a:t>
            </a:r>
            <a:endParaRPr lang="zh-CN" altLang="zh-CN" sz="11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51878" y="2905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4</a:t>
            </a:r>
            <a:endParaRPr lang="zh-CN" alt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3717032"/>
            <a:ext cx="2896543" cy="226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对角圆角矩形 36"/>
          <p:cNvSpPr/>
          <p:nvPr/>
        </p:nvSpPr>
        <p:spPr>
          <a:xfrm>
            <a:off x="814918" y="1665817"/>
            <a:ext cx="10562167" cy="3937000"/>
          </a:xfrm>
          <a:prstGeom prst="round2DiagRect">
            <a:avLst/>
          </a:prstGeom>
          <a:noFill/>
          <a:ln w="2222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hangingPunct="0">
              <a:defRPr/>
            </a:pPr>
            <a:endParaRPr kumimoji="1"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695535" y="781051"/>
            <a:ext cx="4800732" cy="573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hangingPunct="0">
              <a:defRPr/>
            </a:pPr>
            <a:r>
              <a:rPr lang="zh-CN" altLang="en-US" sz="2800" b="1" spc="400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相似三角形的性质</a:t>
            </a:r>
            <a:endParaRPr lang="zh-CN" altLang="en-US" sz="2800" b="1" spc="400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0" name="直线连接符 4"/>
          <p:cNvCxnSpPr/>
          <p:nvPr/>
        </p:nvCxnSpPr>
        <p:spPr>
          <a:xfrm>
            <a:off x="8208136" y="1126067"/>
            <a:ext cx="1056216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24"/>
          <p:cNvCxnSpPr/>
          <p:nvPr/>
        </p:nvCxnSpPr>
        <p:spPr>
          <a:xfrm>
            <a:off x="2831637" y="1126067"/>
            <a:ext cx="1056216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65006" y="2646309"/>
            <a:ext cx="5807542" cy="19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相似三角形的基本性质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相似三角形对应线段的比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重心的概念及性质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7052" y="2900860"/>
            <a:ext cx="24247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三角形相似的性质（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4575002" y="2636912"/>
            <a:ext cx="360040" cy="2097557"/>
          </a:xfrm>
          <a:prstGeom prst="leftBrace">
            <a:avLst>
              <a:gd name="adj1" fmla="val 40079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8433"/>
          <p:cNvSpPr txBox="1"/>
          <p:nvPr/>
        </p:nvSpPr>
        <p:spPr>
          <a:xfrm>
            <a:off x="1559496" y="629816"/>
            <a:ext cx="829964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/>
              <a:t>已知</a:t>
            </a:r>
            <a:r>
              <a:rPr lang="zh-CN" altLang="en-US" sz="4000" dirty="0"/>
              <a:t>：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∆</a:t>
            </a:r>
            <a:r>
              <a:rPr lang="en-US" altLang="zh-CN" sz="2800" b="1" i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ABC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∽∆</a:t>
            </a:r>
            <a:r>
              <a:rPr lang="en-US" altLang="zh-CN" sz="2800" b="1" i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A’B’C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’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dirty="0">
                <a:ea typeface="楷体_GB2312" pitchFamily="49" charset="-122"/>
              </a:rPr>
              <a:t>根据相似的定义，我们有哪些结论？</a:t>
            </a:r>
            <a:endParaRPr lang="zh-CN" altLang="en-US" sz="2800" b="1" dirty="0">
              <a:ea typeface="楷体_GB2312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16350" y="1624608"/>
            <a:ext cx="2667000" cy="2119312"/>
            <a:chOff x="1344" y="1296"/>
            <a:chExt cx="1680" cy="1335"/>
          </a:xfrm>
        </p:grpSpPr>
        <p:sp>
          <p:nvSpPr>
            <p:cNvPr id="4" name="等腰三角形 3"/>
            <p:cNvSpPr/>
            <p:nvPr/>
          </p:nvSpPr>
          <p:spPr>
            <a:xfrm>
              <a:off x="1584" y="1536"/>
              <a:ext cx="1152" cy="912"/>
            </a:xfrm>
            <a:prstGeom prst="triangle">
              <a:avLst>
                <a:gd name="adj" fmla="val 79426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文本框 18438"/>
            <p:cNvSpPr txBox="1"/>
            <p:nvPr/>
          </p:nvSpPr>
          <p:spPr>
            <a:xfrm>
              <a:off x="2400" y="1296"/>
              <a:ext cx="2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A</a:t>
              </a: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6" name="文本框 18439"/>
            <p:cNvSpPr txBox="1"/>
            <p:nvPr/>
          </p:nvSpPr>
          <p:spPr>
            <a:xfrm>
              <a:off x="2736" y="2304"/>
              <a:ext cx="2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C</a:t>
              </a: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7" name="文本框 18440"/>
            <p:cNvSpPr txBox="1"/>
            <p:nvPr/>
          </p:nvSpPr>
          <p:spPr>
            <a:xfrm>
              <a:off x="1344" y="2304"/>
              <a:ext cx="2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B</a:t>
              </a: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397750" y="1700808"/>
            <a:ext cx="2362200" cy="1825625"/>
            <a:chOff x="3072" y="1584"/>
            <a:chExt cx="1488" cy="1006"/>
          </a:xfrm>
        </p:grpSpPr>
        <p:sp>
          <p:nvSpPr>
            <p:cNvPr id="9" name="等腰三角形 8"/>
            <p:cNvSpPr/>
            <p:nvPr/>
          </p:nvSpPr>
          <p:spPr>
            <a:xfrm>
              <a:off x="3312" y="1824"/>
              <a:ext cx="720" cy="624"/>
            </a:xfrm>
            <a:prstGeom prst="triangle">
              <a:avLst>
                <a:gd name="adj" fmla="val 79426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文本框 18443"/>
            <p:cNvSpPr txBox="1"/>
            <p:nvPr/>
          </p:nvSpPr>
          <p:spPr>
            <a:xfrm>
              <a:off x="3072" y="2304"/>
              <a:ext cx="528" cy="2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B′</a:t>
              </a: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11" name="文本框 18444"/>
            <p:cNvSpPr txBox="1"/>
            <p:nvPr/>
          </p:nvSpPr>
          <p:spPr>
            <a:xfrm>
              <a:off x="3792" y="1584"/>
              <a:ext cx="528" cy="2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A′</a:t>
              </a: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12" name="文本框 18445"/>
            <p:cNvSpPr txBox="1"/>
            <p:nvPr/>
          </p:nvSpPr>
          <p:spPr>
            <a:xfrm>
              <a:off x="4032" y="2304"/>
              <a:ext cx="528" cy="2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C′</a:t>
              </a: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13" name="文本框 18446"/>
          <p:cNvSpPr txBox="1"/>
          <p:nvPr/>
        </p:nvSpPr>
        <p:spPr>
          <a:xfrm>
            <a:off x="1789113" y="3933056"/>
            <a:ext cx="6030818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</a:rPr>
              <a:t>从对应边上看： </a:t>
            </a:r>
            <a:r>
              <a:rPr lang="en-US" altLang="zh-CN" sz="2800" b="1">
                <a:latin typeface="Times New Roman" panose="02020603050405020304" pitchFamily="18" charset="0"/>
              </a:rPr>
              <a:t>__________________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14" name="文本框 18447"/>
          <p:cNvSpPr txBox="1"/>
          <p:nvPr/>
        </p:nvSpPr>
        <p:spPr>
          <a:xfrm>
            <a:off x="1789113" y="4652193"/>
            <a:ext cx="630012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</a:rPr>
              <a:t>从对应角上看：</a:t>
            </a:r>
            <a:r>
              <a:rPr lang="en-US" altLang="zh-CN" sz="2800" b="1">
                <a:latin typeface="Times New Roman" panose="02020603050405020304" pitchFamily="18" charset="0"/>
              </a:rPr>
              <a:t>____________________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15" name="文本框 18448"/>
          <p:cNvSpPr txBox="1"/>
          <p:nvPr/>
        </p:nvSpPr>
        <p:spPr>
          <a:xfrm>
            <a:off x="1743075" y="5229200"/>
            <a:ext cx="7487947" cy="95410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两个三角形相似，除了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对应边成比例、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对应角相等</a:t>
            </a:r>
            <a:r>
              <a:rPr lang="zh-CN" altLang="en-US" sz="2800" b="1" dirty="0">
                <a:latin typeface="宋体" panose="02010600030101010101" pitchFamily="2" charset="-122"/>
              </a:rPr>
              <a:t>之外，我们还可以得到哪些结论？</a:t>
            </a: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://www.kuaipng.com/Uploads/pic/w/2018/09-10/47407/water_47407_698_1131.47_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49" y="1392178"/>
            <a:ext cx="1268460" cy="205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727848" y="1070146"/>
            <a:ext cx="2304256" cy="2196046"/>
            <a:chOff x="3745038" y="280081"/>
            <a:chExt cx="2304256" cy="2196046"/>
          </a:xfrm>
        </p:grpSpPr>
        <p:sp>
          <p:nvSpPr>
            <p:cNvPr id="4" name="椭圆 3"/>
            <p:cNvSpPr/>
            <p:nvPr/>
          </p:nvSpPr>
          <p:spPr>
            <a:xfrm>
              <a:off x="3919165" y="450057"/>
              <a:ext cx="1152128" cy="1154906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b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Picture 6" descr="https://icweiliimg1.pstatp.com/weili/bl/24953607955598564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96"/>
            <a:stretch>
              <a:fillRect/>
            </a:stretch>
          </p:blipFill>
          <p:spPr bwMode="auto">
            <a:xfrm>
              <a:off x="3745038" y="280081"/>
              <a:ext cx="2304256" cy="2196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1713192" y="3650824"/>
            <a:ext cx="8857976" cy="186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在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倍的放大镜下看到的三角形与原三角形相比，三角形的边长、角、周长、面积这些量中，被放大了多少倍？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学习完本课时内容，我们就能回答这个问题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2800" b="1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flipH="1">
            <a:off x="2100866" y="980728"/>
            <a:ext cx="6227382" cy="573617"/>
          </a:xfrm>
          <a:prstGeom prst="roundRect">
            <a:avLst>
              <a:gd name="adj" fmla="val 4768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flipH="1">
            <a:off x="695400" y="981285"/>
            <a:ext cx="2053167" cy="584200"/>
          </a:xfrm>
          <a:prstGeom prst="roundRect">
            <a:avLst>
              <a:gd name="adj" fmla="val 47681"/>
            </a:avLst>
          </a:prstGeom>
          <a:gradFill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100000">
                <a:srgbClr val="FF0A00"/>
              </a:gs>
              <a:gs pos="100000">
                <a:srgbClr val="FF12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文本框 27"/>
          <p:cNvSpPr txBox="1"/>
          <p:nvPr>
            <p:custDataLst>
              <p:tags r:id="rId3"/>
            </p:custDataLst>
          </p:nvPr>
        </p:nvSpPr>
        <p:spPr>
          <a:xfrm>
            <a:off x="906644" y="983241"/>
            <a:ext cx="144943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知识点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7" name="文本框 28"/>
          <p:cNvSpPr txBox="1"/>
          <p:nvPr>
            <p:custDataLst>
              <p:tags r:id="rId4"/>
            </p:custDataLst>
          </p:nvPr>
        </p:nvSpPr>
        <p:spPr>
          <a:xfrm>
            <a:off x="3131221" y="979420"/>
            <a:ext cx="534104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相似三角形对应线段的性质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01" name="AutoShape 11"/>
          <p:cNvSpPr/>
          <p:nvPr>
            <p:custDataLst>
              <p:tags r:id="rId5"/>
            </p:custDataLst>
          </p:nvPr>
        </p:nvSpPr>
        <p:spPr>
          <a:xfrm>
            <a:off x="2342167" y="847936"/>
            <a:ext cx="768351" cy="776816"/>
          </a:xfrm>
          <a:prstGeom prst="diamond">
            <a:avLst/>
          </a:prstGeom>
          <a:solidFill>
            <a:srgbClr val="F4BE96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 anchorCtr="0"/>
          <a:lstStyle/>
          <a:p>
            <a:pPr algn="ctr" eaLnBrk="0" hangingPunct="0"/>
            <a:r>
              <a:rPr lang="en-US" altLang="ko-KR" sz="3200" b="1" dirty="0">
                <a:solidFill>
                  <a:schemeClr val="tx1"/>
                </a:solidFill>
                <a:latin typeface="Calibri" panose="020F0502020204030204" pitchFamily="34" charset="0"/>
                <a:ea typeface="Gulim" panose="020B0604020202020204" pitchFamily="34" charset="-127"/>
              </a:rPr>
              <a:t>1</a:t>
            </a:r>
            <a:endParaRPr lang="en-US" altLang="ko-KR" sz="3200" b="1" dirty="0">
              <a:solidFill>
                <a:schemeClr val="tx1"/>
              </a:solidFill>
              <a:latin typeface="Calibri" panose="020F0502020204030204" pitchFamily="34" charset="0"/>
              <a:ea typeface="Gulim" panose="020B0604020202020204" pitchFamily="34" charset="-127"/>
            </a:endParaRPr>
          </a:p>
        </p:txBody>
      </p:sp>
      <p:graphicFrame>
        <p:nvGraphicFramePr>
          <p:cNvPr id="12" name="对象 11"/>
          <p:cNvGraphicFramePr/>
          <p:nvPr/>
        </p:nvGraphicFramePr>
        <p:xfrm>
          <a:off x="5814377" y="3070955"/>
          <a:ext cx="5783773" cy="2018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6" imgW="3429000" imgH="1123950" progId="Word.Picture.8">
                  <p:embed/>
                </p:oleObj>
              </mc:Choice>
              <mc:Fallback>
                <p:oleObj name="" r:id="rId6" imgW="3429000" imgH="1123950" progId="Word.Picture.8">
                  <p:embed/>
                  <p:pic>
                    <p:nvPicPr>
                      <p:cNvPr id="0" name="图片 103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14377" y="3070955"/>
                        <a:ext cx="5783773" cy="201812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占位符 19461"/>
          <p:cNvSpPr txBox="1"/>
          <p:nvPr/>
        </p:nvSpPr>
        <p:spPr>
          <a:xfrm>
            <a:off x="783460" y="1777007"/>
            <a:ext cx="8640763" cy="1474452"/>
          </a:xfrm>
          <a:prstGeom prst="rect">
            <a:avLst/>
          </a:prstGeom>
        </p:spPr>
        <p:txBody>
          <a:bodyPr vert="horz" wrap="square"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∽△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A′B′C′,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相似比为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A′D′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分别为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B′C′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边上的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高，那么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 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A′D′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之间有什么关系？ 为什么？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9464"/>
          <p:cNvSpPr txBox="1"/>
          <p:nvPr/>
        </p:nvSpPr>
        <p:spPr>
          <a:xfrm>
            <a:off x="1055440" y="4286063"/>
            <a:ext cx="5684569" cy="130317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由此可以得出结论：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相似三角形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对应高的比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相似比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9467"/>
          <p:cNvSpPr txBox="1"/>
          <p:nvPr/>
        </p:nvSpPr>
        <p:spPr>
          <a:xfrm>
            <a:off x="2992261" y="2568993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58062" y="1984218"/>
            <a:ext cx="77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</a:rPr>
              <a:t>变化一：如果把对应的高改为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对应边上的中线</a:t>
            </a:r>
            <a:r>
              <a:rPr lang="zh-CN" altLang="en-US" sz="2800" b="1" dirty="0">
                <a:latin typeface="Times New Roman" panose="02020603050405020304" pitchFamily="18" charset="0"/>
              </a:rPr>
              <a:t>？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08918" y="3337828"/>
            <a:ext cx="8119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</a:rPr>
              <a:t>变化二：如果把对应的高改为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对应角的角平分线</a:t>
            </a:r>
            <a:r>
              <a:rPr lang="zh-CN" altLang="en-US" sz="2800" b="1" dirty="0">
                <a:latin typeface="Times New Roman" panose="02020603050405020304" pitchFamily="18" charset="0"/>
              </a:rPr>
              <a:t>？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6869" name="内容占位符 7"/>
              <p:cNvSpPr txBox="1">
                <a:spLocks noChangeArrowheads="1"/>
              </p:cNvSpPr>
              <p:nvPr/>
            </p:nvSpPr>
            <p:spPr bwMode="auto">
              <a:xfrm>
                <a:off x="1801411" y="836712"/>
                <a:ext cx="9560984" cy="2267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17" tIns="60958" rIns="121917" bIns="60958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latin typeface="Times New Roman" panose="02020603050405020304" pitchFamily="18" charset="0"/>
                  </a:rPr>
                  <a:t>已知△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ABC</a:t>
                </a:r>
                <a:r>
                  <a:rPr lang="en-US" altLang="zh-CN" sz="2800" b="1" dirty="0">
                    <a:latin typeface="Times New Roman" panose="02020603050405020304" pitchFamily="18" charset="0"/>
                  </a:rPr>
                  <a:t>∽△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A′B′C′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，相似比为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latin typeface="Cambria Math" panose="02040503050406030204"/>
                          </a:rPr>
                          <m:t>𝑩𝑪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latin typeface="Cambria Math" panose="02040503050406030204"/>
                              </a:rPr>
                              <m:t>𝑪</m:t>
                            </m:r>
                          </m:e>
                          <m:sup>
                            <m:r>
                              <a:rPr lang="zh-CN" altLang="en-US" sz="2800" b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zh-CN" altLang="en-US" sz="2800" b="1"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latin typeface="Cambria Math" panose="02040503050406030204"/>
                          </a:rPr>
                          <m:t>𝟐</m:t>
                        </m:r>
                      </m:num>
                      <m:den>
                        <m:r>
                          <a:rPr lang="zh-CN" altLang="en-US" sz="2800" b="1" i="1">
                            <a:latin typeface="Cambria Math" panose="02040503050406030204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AD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A′D′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分别是△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ABC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与△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A′B′C′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的一条中线</a:t>
                </a:r>
                <a:r>
                  <a:rPr lang="en-US" altLang="zh-CN" sz="2800" b="1" dirty="0">
                    <a:latin typeface="Times New Roman" panose="02020603050405020304" pitchFamily="18" charset="0"/>
                  </a:rPr>
                  <a:t>. </a:t>
                </a:r>
                <a:endParaRPr lang="en-US" altLang="zh-CN" sz="2800" b="1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latin typeface="Times New Roman" panose="02020603050405020304" pitchFamily="18" charset="0"/>
                  </a:rPr>
                  <a:t>求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AD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与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A′D′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的比</a:t>
                </a:r>
                <a:r>
                  <a:rPr lang="en-US" altLang="zh-CN" sz="2800" b="1" dirty="0">
                    <a:latin typeface="Times New Roman" panose="02020603050405020304" pitchFamily="18" charset="0"/>
                  </a:rPr>
                  <a:t>.</a:t>
                </a:r>
                <a:endParaRPr lang="zh-CN" altLang="en-US" sz="2800" b="1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869" name="内容占位符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1411" y="836712"/>
                <a:ext cx="9560984" cy="2267476"/>
              </a:xfrm>
              <a:prstGeom prst="rect">
                <a:avLst/>
              </a:prstGeom>
              <a:blipFill rotWithShape="1">
                <a:blip r:embed="rId1"/>
                <a:stretch>
                  <a:fillRect l="-6" t="-18" r="4" b="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任意多边形 7"/>
          <p:cNvSpPr/>
          <p:nvPr>
            <p:custDataLst>
              <p:tags r:id="rId2"/>
            </p:custDataLst>
          </p:nvPr>
        </p:nvSpPr>
        <p:spPr>
          <a:xfrm>
            <a:off x="719667" y="1220755"/>
            <a:ext cx="1062567" cy="592667"/>
          </a:xfrm>
          <a:custGeom>
            <a:avLst/>
            <a:gdLst>
              <a:gd name="connsiteX0" fmla="*/ 0 w 1141940"/>
              <a:gd name="connsiteY0" fmla="*/ 0 h 714376"/>
              <a:gd name="connsiteX1" fmla="*/ 784752 w 1141940"/>
              <a:gd name="connsiteY1" fmla="*/ 0 h 714376"/>
              <a:gd name="connsiteX2" fmla="*/ 1141940 w 1141940"/>
              <a:gd name="connsiteY2" fmla="*/ 357188 h 714376"/>
              <a:gd name="connsiteX3" fmla="*/ 1141939 w 1141940"/>
              <a:gd name="connsiteY3" fmla="*/ 357188 h 714376"/>
              <a:gd name="connsiteX4" fmla="*/ 784751 w 1141940"/>
              <a:gd name="connsiteY4" fmla="*/ 714376 h 714376"/>
              <a:gd name="connsiteX5" fmla="*/ 244993 w 1141940"/>
              <a:gd name="connsiteY5" fmla="*/ 714376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1940" h="714376">
                <a:moveTo>
                  <a:pt x="0" y="0"/>
                </a:moveTo>
                <a:lnTo>
                  <a:pt x="784752" y="0"/>
                </a:lnTo>
                <a:cubicBezTo>
                  <a:pt x="982021" y="0"/>
                  <a:pt x="1141940" y="159919"/>
                  <a:pt x="1141940" y="357188"/>
                </a:cubicBezTo>
                <a:lnTo>
                  <a:pt x="1141939" y="357188"/>
                </a:lnTo>
                <a:cubicBezTo>
                  <a:pt x="1141939" y="554457"/>
                  <a:pt x="982020" y="714376"/>
                  <a:pt x="784751" y="714376"/>
                </a:cubicBezTo>
                <a:lnTo>
                  <a:pt x="244993" y="714376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239994" tIns="60958" rIns="121917" bIns="60958" anchor="ctr">
            <a:normAutofit fontScale="97500"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 err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81" r="61847"/>
          <a:stretch>
            <a:fillRect/>
          </a:stretch>
        </p:blipFill>
        <p:spPr bwMode="auto">
          <a:xfrm>
            <a:off x="3071664" y="3495151"/>
            <a:ext cx="2520280" cy="218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87"/>
          <a:stretch>
            <a:fillRect/>
          </a:stretch>
        </p:blipFill>
        <p:spPr bwMode="auto">
          <a:xfrm>
            <a:off x="6096000" y="3309582"/>
            <a:ext cx="3279543" cy="238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1343472" y="1191819"/>
                <a:ext cx="8736096" cy="4181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17" tIns="60958" rIns="121917" bIns="6095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</a:rPr>
                  <a:t>解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：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 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∵</a:t>
                </a:r>
                <a14:m>
                  <m:oMath xmlns:m="http://schemas.openxmlformats.org/officeDocument/2006/math"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△</m:t>
                    </m:r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𝑨𝑩𝑪</m:t>
                    </m:r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∽</m:t>
                    </m:r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△</m:t>
                    </m:r>
                    <m:sSup>
                      <m:sSup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</m:t>
                        </m:r>
                      </m:e>
                      <m:sup>
                        <m:r>
                          <a:rPr lang="zh-CN" altLang="en-US" sz="2800" b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𝑩</m:t>
                        </m:r>
                      </m:e>
                      <m:sup>
                        <m:r>
                          <a:rPr lang="zh-CN" altLang="en-US" sz="2800" b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𝑪</m:t>
                        </m:r>
                      </m:e>
                      <m:sup>
                        <m:r>
                          <a:rPr lang="zh-CN" altLang="en-US" sz="2800" b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</a:t>
                </a:r>
                <a14:m>
                  <m:oMath xmlns:m="http://schemas.openxmlformats.org/officeDocument/2006/math"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∠</m:t>
                    </m:r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𝑩</m:t>
                    </m:r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=∠</m:t>
                    </m:r>
                    <m:sSup>
                      <m:sSup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𝑩</m:t>
                        </m:r>
                      </m:e>
                      <m:sup>
                        <m:r>
                          <a:rPr lang="zh-CN" altLang="en-US" sz="2800" b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′</m:t>
                        </m:r>
                      </m:sup>
                    </m:sSup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，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𝑨𝑩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𝑩𝑪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𝑪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𝟐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∵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AD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A′D′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分别是△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ABC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与△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A′B′C′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BC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B′C′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边上的中线，∴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𝑨𝑩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𝟐</m:t>
                        </m:r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𝑩𝑫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𝑫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𝑩𝑫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𝑫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又∵∠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=∠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B′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∴△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ABD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∽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△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A′B′D′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𝑨𝑫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𝑫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𝑨𝑩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𝟐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3472" y="1191819"/>
                <a:ext cx="8736096" cy="4181397"/>
              </a:xfrm>
              <a:prstGeom prst="rect">
                <a:avLst/>
              </a:prstGeom>
              <a:blipFill rotWithShape="1">
                <a:blip r:embed="rId1"/>
                <a:stretch>
                  <a:fillRect l="-5" t="-13" r="2" b="-25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81" r="61847"/>
          <a:stretch>
            <a:fillRect/>
          </a:stretch>
        </p:blipFill>
        <p:spPr bwMode="auto">
          <a:xfrm>
            <a:off x="8876422" y="1847960"/>
            <a:ext cx="2188129" cy="189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87"/>
          <a:stretch>
            <a:fillRect/>
          </a:stretch>
        </p:blipFill>
        <p:spPr bwMode="auto">
          <a:xfrm>
            <a:off x="8610721" y="3901921"/>
            <a:ext cx="2719530" cy="197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>
            <p:custDataLst>
              <p:tags r:id="rId1"/>
            </p:custDataLst>
          </p:nvPr>
        </p:nvSpPr>
        <p:spPr>
          <a:xfrm>
            <a:off x="654779" y="1536658"/>
            <a:ext cx="1048733" cy="592667"/>
          </a:xfrm>
          <a:custGeom>
            <a:avLst/>
            <a:gdLst>
              <a:gd name="connsiteX0" fmla="*/ 0 w 1141940"/>
              <a:gd name="connsiteY0" fmla="*/ 0 h 714376"/>
              <a:gd name="connsiteX1" fmla="*/ 784752 w 1141940"/>
              <a:gd name="connsiteY1" fmla="*/ 0 h 714376"/>
              <a:gd name="connsiteX2" fmla="*/ 1141940 w 1141940"/>
              <a:gd name="connsiteY2" fmla="*/ 357188 h 714376"/>
              <a:gd name="connsiteX3" fmla="*/ 1141939 w 1141940"/>
              <a:gd name="connsiteY3" fmla="*/ 357188 h 714376"/>
              <a:gd name="connsiteX4" fmla="*/ 784751 w 1141940"/>
              <a:gd name="connsiteY4" fmla="*/ 714376 h 714376"/>
              <a:gd name="connsiteX5" fmla="*/ 244993 w 1141940"/>
              <a:gd name="connsiteY5" fmla="*/ 714376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1940" h="714376">
                <a:moveTo>
                  <a:pt x="0" y="0"/>
                </a:moveTo>
                <a:lnTo>
                  <a:pt x="784752" y="0"/>
                </a:lnTo>
                <a:cubicBezTo>
                  <a:pt x="982021" y="0"/>
                  <a:pt x="1141940" y="159919"/>
                  <a:pt x="1141940" y="357188"/>
                </a:cubicBezTo>
                <a:lnTo>
                  <a:pt x="1141939" y="357188"/>
                </a:lnTo>
                <a:cubicBezTo>
                  <a:pt x="1141939" y="554457"/>
                  <a:pt x="982020" y="714376"/>
                  <a:pt x="784751" y="714376"/>
                </a:cubicBezTo>
                <a:lnTo>
                  <a:pt x="244993" y="714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239994" tIns="60958" rIns="121917" bIns="60958" anchor="ctr">
            <a:normAutofit fontScale="97500"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 err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1" name="内容占位符 7"/>
              <p:cNvSpPr txBox="1">
                <a:spLocks noChangeArrowheads="1"/>
              </p:cNvSpPr>
              <p:nvPr/>
            </p:nvSpPr>
            <p:spPr bwMode="auto">
              <a:xfrm>
                <a:off x="1744134" y="1276865"/>
                <a:ext cx="9632951" cy="1432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17" tIns="60958" rIns="121917" bIns="60958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如图，△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zh-CN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</a:t>
                </a:r>
                <a:r>
                  <a:rPr lang="zh-CN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zh-CN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′∽△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ABC</a:t>
                </a:r>
                <a:r>
                  <a:rPr lang="zh-CN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，相似比为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  <m:t>𝑩</m:t>
                        </m:r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  <m:t>′</m:t>
                        </m:r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  <m:t>𝑪</m:t>
                        </m:r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  <m:t>′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/>
                          </a:rPr>
                          <m:t>𝑩𝑪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/>
                      </a:rPr>
                      <m:t>𝒌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 </a:t>
                </a:r>
                <a:endPara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求这两个三角形的角平分线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zh-CN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′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</a:t>
                </a:r>
                <a:r>
                  <a:rPr lang="zh-CN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′与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AD</a:t>
                </a:r>
                <a:r>
                  <a:rPr lang="zh-CN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的比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endParaRPr lang="zh-CN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341" name="内容占位符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4134" y="1276865"/>
                <a:ext cx="9632951" cy="1432055"/>
              </a:xfrm>
              <a:prstGeom prst="rect">
                <a:avLst/>
              </a:prstGeom>
              <a:blipFill rotWithShape="1">
                <a:blip r:embed="rId2"/>
                <a:stretch>
                  <a:fillRect l="-4" t="-36" r="4" b="-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  <a14:imgEffect>
                      <a14:sharpenSoften amoun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924944"/>
            <a:ext cx="461407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3"/>
  <p:tag name="KSO_WM_UNIT_ID" val="258*m_i*1_3"/>
  <p:tag name="KSO_WM_UNIT_CLEAR" val="1"/>
  <p:tag name="KSO_WM_UNIT_LAYERLEVEL" val="1_1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  <p:tag name="KSO_WM_DIAGRAM_VIRTUALLY_FRAME" val="{&quot;height&quot;:46.66669291338584,&quot;left&quot;:56.66669291338583,&quot;top&quot;:96.12244094488189,&quot;width&quot;:83.66669291338583}"/>
</p:tagLst>
</file>

<file path=ppt/tags/tag28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3"/>
  <p:tag name="KSO_WM_UNIT_ID" val="258*m_i*1_3"/>
  <p:tag name="KSO_WM_UNIT_CLEAR" val="1"/>
  <p:tag name="KSO_WM_UNIT_LAYERLEVEL" val="1_1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  <p:tag name="KSO_WM_DIAGRAM_VIRTUALLY_FRAME" val="{&quot;height&quot;:46.66669291338583,&quot;left&quot;:51.557401574803144,&quot;top&quot;:94.92440944881889,&quot;width&quot;:82.57740157480315}"/>
</p:tagLst>
</file>

<file path=ppt/tags/tag29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4"/>
  <p:tag name="KSO_WM_UNIT_ID" val="258*m_i*1_4"/>
  <p:tag name="KSO_WM_UNIT_CLEAR" val="1"/>
  <p:tag name="KSO_WM_UNIT_LAYERLEVEL" val="1_1"/>
  <p:tag name="KSO_WM_BEAUTIFY_FLAG" val="#wm#"/>
  <p:tag name="KSO_WM_DIAGRAM_GROUP_CODE" val="m1-1"/>
  <p:tag name="KSO_WM_UNIT_FILL_FORE_SCHEMECOLOR_INDEX" val="8"/>
  <p:tag name="KSO_WM_UNIT_FILL_TYPE" val="1"/>
  <p:tag name="KSO_WM_UNIT_TEXT_FILL_FORE_SCHEMECOLOR_INDEX" val="14"/>
  <p:tag name="KSO_WM_UNIT_TEXT_FILL_TYPE" val="1"/>
  <p:tag name="KSO_WM_DIAGRAM_VIRTUALLY_FRAME" val="{&quot;height&quot;:45.833307086614184,&quot;left&quot;:56.66669291338583,&quot;top&quot;:98.6740157480315,&quot;width&quot;:84.83338582677166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4"/>
  <p:tag name="KSO_WM_UNIT_ID" val="258*m_i*1_4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14"/>
  <p:tag name="KSO_WM_UNIT_TEXT_FILL_TYPE" val="1"/>
  <p:tag name="KSO_WM_DIAGRAM_VIRTUALLY_FRAME" val="{&quot;height&quot;:45.833307086614184,&quot;left&quot;:56.66669291338583,&quot;top&quot;:98.6740157480315,&quot;width&quot;:84.83338582677166}"/>
</p:tagLst>
</file>

<file path=ppt/tags/tag38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4"/>
  <p:tag name="KSO_WM_UNIT_ID" val="258*m_i*1_4"/>
  <p:tag name="KSO_WM_UNIT_CLEAR" val="1"/>
  <p:tag name="KSO_WM_UNIT_LAYERLEVEL" val="1_1"/>
  <p:tag name="KSO_WM_BEAUTIFY_FLAG" val="#wm#"/>
  <p:tag name="KSO_WM_DIAGRAM_GROUP_CODE" val="m1-1"/>
  <p:tag name="KSO_WM_UNIT_FILL_FORE_SCHEMECOLOR_INDEX" val="8"/>
  <p:tag name="KSO_WM_UNIT_FILL_TYPE" val="1"/>
  <p:tag name="KSO_WM_UNIT_TEXT_FILL_FORE_SCHEMECOLOR_INDEX" val="14"/>
  <p:tag name="KSO_WM_UNIT_TEXT_FILL_TYPE" val="1"/>
  <p:tag name="KSO_WM_DIAGRAM_VIRTUALLY_FRAME" val="{&quot;height&quot;:45.833307086614184,&quot;left&quot;:56.66669291338583,&quot;top&quot;:98.6740157480315,&quot;width&quot;:84.83338582677166}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COMMONDATA" val="eyJoZGlkIjoiZDgzY2JjNTBjNTcxZjg0YTYyNTBiMzJkYjUwMTYzNTYifQ=="/>
  <p:tag name="commondata" val="eyJoZGlkIjoiMmQ1ZjdlYzllMzBhN2EwYWIxNTczODZlMzBjNDQ1M2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2125</Words>
  <Application>WPS 演示</Application>
  <PresentationFormat>宽屏</PresentationFormat>
  <Paragraphs>219</Paragraphs>
  <Slides>25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25</vt:i4>
      </vt:variant>
    </vt:vector>
  </HeadingPairs>
  <TitlesOfParts>
    <vt:vector size="50" baseType="lpstr">
      <vt:lpstr>Arial</vt:lpstr>
      <vt:lpstr>宋体</vt:lpstr>
      <vt:lpstr>Wingdings</vt:lpstr>
      <vt:lpstr>黑体</vt:lpstr>
      <vt:lpstr>Times New Roman</vt:lpstr>
      <vt:lpstr>楷体_GB2312</vt:lpstr>
      <vt:lpstr>新宋体</vt:lpstr>
      <vt:lpstr>Calibri</vt:lpstr>
      <vt:lpstr>Gulim</vt:lpstr>
      <vt:lpstr>Malgun Gothic</vt:lpstr>
      <vt:lpstr>Cambria Math</vt:lpstr>
      <vt:lpstr>Cambria Math</vt:lpstr>
      <vt:lpstr>微软雅黑</vt:lpstr>
      <vt:lpstr>楷体</vt:lpstr>
      <vt:lpstr>Arial Unicode MS</vt:lpstr>
      <vt:lpstr>Times New Roman</vt:lpstr>
      <vt:lpstr>Calibri</vt:lpstr>
      <vt:lpstr>Courier New</vt:lpstr>
      <vt:lpstr>思源黑体 CN Bold</vt:lpstr>
      <vt:lpstr>Wingdings</vt:lpstr>
      <vt:lpstr>自定义设计方案</vt:lpstr>
      <vt:lpstr>Word.Document.12</vt:lpstr>
      <vt:lpstr>Word.Document.12</vt:lpstr>
      <vt:lpstr>Word.Document.12</vt:lpstr>
      <vt:lpstr>Word.Picture.8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作者</cp:lastModifiedBy>
  <cp:revision>1535</cp:revision>
  <dcterms:created xsi:type="dcterms:W3CDTF">2024-02-06T13:07:00Z</dcterms:created>
  <dcterms:modified xsi:type="dcterms:W3CDTF">2024-04-20T13:29:38Z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1A0F927E334D6638E760C06579FD2D27_43</vt:lpwstr>
  </property>
  <property fmtid="{D5CDD505-2E9C-101B-9397-08002B2CF9AE}" pid="3" name="KSOProductBuildVer">
    <vt:lpwstr>2052-12.1.0.16729</vt:lpwstr>
  </property>
</Properties>
</file>