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wav" ContentType="audio/x-wav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334" r:id="rId6"/>
    <p:sldId id="474" r:id="rId7"/>
    <p:sldId id="475" r:id="rId8"/>
    <p:sldId id="335" r:id="rId9"/>
    <p:sldId id="404" r:id="rId10"/>
    <p:sldId id="470" r:id="rId11"/>
    <p:sldId id="471" r:id="rId12"/>
    <p:sldId id="385" r:id="rId13"/>
    <p:sldId id="465" r:id="rId14"/>
    <p:sldId id="422" r:id="rId15"/>
    <p:sldId id="425" r:id="rId16"/>
    <p:sldId id="423" r:id="rId17"/>
    <p:sldId id="466" r:id="rId18"/>
    <p:sldId id="467" r:id="rId19"/>
    <p:sldId id="428" r:id="rId20"/>
    <p:sldId id="431" r:id="rId21"/>
    <p:sldId id="432" r:id="rId22"/>
    <p:sldId id="472" r:id="rId23"/>
    <p:sldId id="473" r:id="rId24"/>
    <p:sldId id="476" r:id="rId25"/>
    <p:sldId id="464" r:id="rId26"/>
    <p:sldId id="477" r:id="rId27"/>
    <p:sldId id="478" r:id="rId28"/>
    <p:sldId id="463" r:id="rId29"/>
  </p:sldIdLst>
  <p:sldSz cx="12192000" cy="6858000"/>
  <p:notesSz cx="6858000" cy="9144000"/>
  <p:embeddedFontLst>
    <p:embeddedFont>
      <p:font typeface="黑体" panose="02010609060101010101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楷体" panose="02010609060101010101" pitchFamily="49" charset="-122"/>
      <p:regular r:id="rId40"/>
    </p:embeddedFont>
    <p:embeddedFont>
      <p:font typeface="微软雅黑" panose="020B0503020204020204" charset="-122"/>
      <p:regular r:id="rId41"/>
    </p:embeddedFont>
  </p:embeddedFontLst>
  <p:custDataLst>
    <p:tags r:id="rId4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4" userDrawn="1">
          <p15:clr>
            <a:srgbClr val="A4A3A4"/>
          </p15:clr>
        </p15:guide>
        <p15:guide id="3" pos="496" userDrawn="1">
          <p15:clr>
            <a:srgbClr val="A4A3A4"/>
          </p15:clr>
        </p15:guide>
        <p15:guide id="4" pos="720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pos="7242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xj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FF"/>
    <a:srgbClr val="21A5D3"/>
    <a:srgbClr val="66CCFF"/>
    <a:srgbClr val="33CCFF"/>
    <a:srgbClr val="F4BE96"/>
    <a:srgbClr val="BEE2EC"/>
    <a:srgbClr val="FF6699"/>
    <a:srgbClr val="FF5050"/>
    <a:srgbClr val="CCECFF"/>
    <a:srgbClr val="C9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7" autoAdjust="0"/>
    <p:restoredTop sz="98946"/>
  </p:normalViewPr>
  <p:slideViewPr>
    <p:cSldViewPr showGuides="1">
      <p:cViewPr>
        <p:scale>
          <a:sx n="66" d="100"/>
          <a:sy n="66" d="100"/>
        </p:scale>
        <p:origin x="-738" y="-834"/>
      </p:cViewPr>
      <p:guideLst>
        <p:guide orient="horz" pos="794"/>
        <p:guide pos="496"/>
        <p:guide pos="7202"/>
        <p:guide orient="horz" pos="2160"/>
        <p:guide pos="438"/>
        <p:guide pos="724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43.xml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8487A0-28CE-45ED-9353-FA7AC7026AD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95CA96-DD03-41C9-8A34-7F555AA222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tags" Target="../tags/tag6.xml"/><Relationship Id="rId31" Type="http://schemas.openxmlformats.org/officeDocument/2006/relationships/tags" Target="../tags/tag5.xml"/><Relationship Id="rId30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3.xml"/><Relationship Id="rId28" Type="http://schemas.openxmlformats.org/officeDocument/2006/relationships/tags" Target="../tags/tag2.xml"/><Relationship Id="rId27" Type="http://schemas.openxmlformats.org/officeDocument/2006/relationships/tags" Target="../tags/tag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3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3.png"/><Relationship Id="rId3" Type="http://schemas.openxmlformats.org/officeDocument/2006/relationships/tags" Target="../tags/tag28.xml"/><Relationship Id="rId2" Type="http://schemas.openxmlformats.org/officeDocument/2006/relationships/image" Target="../media/image12.png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Relationship Id="rId3" Type="http://schemas.openxmlformats.org/officeDocument/2006/relationships/package" Target="../embeddings/Document1.docx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22.emf"/><Relationship Id="rId6" Type="http://schemas.openxmlformats.org/officeDocument/2006/relationships/package" Target="../embeddings/Document3.docx"/><Relationship Id="rId5" Type="http://schemas.openxmlformats.org/officeDocument/2006/relationships/image" Target="../media/image21.png"/><Relationship Id="rId4" Type="http://schemas.openxmlformats.org/officeDocument/2006/relationships/image" Target="../media/image20.emf"/><Relationship Id="rId3" Type="http://schemas.openxmlformats.org/officeDocument/2006/relationships/package" Target="../embeddings/Document2.docx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3" Type="http://schemas.openxmlformats.org/officeDocument/2006/relationships/package" Target="../embeddings/Document4.docx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文本框 6"/>
          <p:cNvSpPr txBox="1"/>
          <p:nvPr/>
        </p:nvSpPr>
        <p:spPr>
          <a:xfrm>
            <a:off x="1792467" y="1840756"/>
            <a:ext cx="8545929" cy="230832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  相似三角形</a:t>
            </a:r>
            <a:endParaRPr lang="en-US" altLang="zh-CN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4.2  </a:t>
            </a:r>
            <a:r>
              <a:rPr lang="zh-CN" altLang="en-US" sz="4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由平行线截得的比例线段</a:t>
            </a:r>
            <a:endParaRPr lang="zh-CN" altLang="en-US" sz="4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75360" y="5337175"/>
            <a:ext cx="10353040" cy="1031240"/>
            <a:chOff x="1471" y="7057"/>
            <a:chExt cx="16304" cy="1624"/>
          </a:xfrm>
        </p:grpSpPr>
        <p:grpSp>
          <p:nvGrpSpPr>
            <p:cNvPr id="33" name="组合 32"/>
            <p:cNvGrpSpPr/>
            <p:nvPr/>
          </p:nvGrpSpPr>
          <p:grpSpPr>
            <a:xfrm>
              <a:off x="1471" y="7057"/>
              <a:ext cx="2812" cy="1625"/>
              <a:chOff x="4859" y="9033"/>
              <a:chExt cx="2812" cy="1625"/>
            </a:xfrm>
          </p:grpSpPr>
          <p:sp>
            <p:nvSpPr>
              <p:cNvPr id="67" name="任意多边形 66"/>
              <p:cNvSpPr/>
              <p:nvPr>
                <p:custDataLst>
                  <p:tags r:id="rId1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8" name="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1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9" name="文本框 1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学习目标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844" y="7057"/>
              <a:ext cx="2812" cy="1625"/>
              <a:chOff x="4859" y="9033"/>
              <a:chExt cx="2812" cy="1625"/>
            </a:xfrm>
          </p:grpSpPr>
          <p:sp>
            <p:nvSpPr>
              <p:cNvPr id="64" name="任意多边形 63"/>
              <p:cNvSpPr/>
              <p:nvPr>
                <p:custDataLst>
                  <p:tags r:id="rId4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5" name="文本框 3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6" name="文本框 3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charset="-122"/>
                    <a:ea typeface="黑体" panose="02010609060101010101" charset="-122"/>
                  </a:rPr>
                  <a:t>课时导入</a:t>
                </a:r>
                <a:endParaRPr lang="zh-CN" altLang="en-US" sz="2400" b="1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217" y="7057"/>
              <a:ext cx="2812" cy="1625"/>
              <a:chOff x="4859" y="9033"/>
              <a:chExt cx="2812" cy="1625"/>
            </a:xfrm>
          </p:grpSpPr>
          <p:sp>
            <p:nvSpPr>
              <p:cNvPr id="61" name="任意多边形 60"/>
              <p:cNvSpPr/>
              <p:nvPr>
                <p:custDataLst>
                  <p:tags r:id="rId7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2" name="文本框 4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922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3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3" name="文本框 4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感悟新知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1590" y="7057"/>
              <a:ext cx="2812" cy="1625"/>
              <a:chOff x="4859" y="9033"/>
              <a:chExt cx="2812" cy="1625"/>
            </a:xfrm>
          </p:grpSpPr>
          <p:sp>
            <p:nvSpPr>
              <p:cNvPr id="58" name="任意多边形 57"/>
              <p:cNvSpPr/>
              <p:nvPr>
                <p:custDataLst>
                  <p:tags r:id="rId10"/>
                </p:custDataLst>
              </p:nvPr>
            </p:nvSpPr>
            <p:spPr>
              <a:xfrm>
                <a:off x="4859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9" name="文本框 4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908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4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60" name="文本框 4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924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随堂检测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963" y="7057"/>
              <a:ext cx="2812" cy="1625"/>
              <a:chOff x="4534" y="9033"/>
              <a:chExt cx="2812" cy="1625"/>
            </a:xfrm>
          </p:grpSpPr>
          <p:sp>
            <p:nvSpPr>
              <p:cNvPr id="54" name="任意多边形 53"/>
              <p:cNvSpPr/>
              <p:nvPr>
                <p:custDataLst>
                  <p:tags r:id="rId13"/>
                </p:custDataLst>
              </p:nvPr>
            </p:nvSpPr>
            <p:spPr>
              <a:xfrm>
                <a:off x="4534" y="9056"/>
                <a:ext cx="2812" cy="1602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3341" h="1744">
                    <a:moveTo>
                      <a:pt x="0" y="392"/>
                    </a:moveTo>
                    <a:cubicBezTo>
                      <a:pt x="-7" y="172"/>
                      <a:pt x="195" y="-5"/>
                      <a:pt x="392" y="0"/>
                    </a:cubicBezTo>
                    <a:cubicBezTo>
                      <a:pt x="575" y="-9"/>
                      <a:pt x="737" y="146"/>
                      <a:pt x="770" y="289"/>
                    </a:cubicBezTo>
                    <a:lnTo>
                      <a:pt x="3098" y="289"/>
                    </a:lnTo>
                    <a:cubicBezTo>
                      <a:pt x="3235" y="285"/>
                      <a:pt x="3344" y="409"/>
                      <a:pt x="3341" y="532"/>
                    </a:cubicBezTo>
                    <a:lnTo>
                      <a:pt x="3341" y="1501"/>
                    </a:lnTo>
                    <a:cubicBezTo>
                      <a:pt x="3345" y="1638"/>
                      <a:pt x="3221" y="1747"/>
                      <a:pt x="3098" y="1744"/>
                    </a:cubicBezTo>
                    <a:lnTo>
                      <a:pt x="243" y="1744"/>
                    </a:lnTo>
                    <a:cubicBezTo>
                      <a:pt x="106" y="1748"/>
                      <a:pt x="-3" y="1624"/>
                      <a:pt x="0" y="1501"/>
                    </a:cubicBezTo>
                    <a:lnTo>
                      <a:pt x="0" y="532"/>
                    </a:lnTo>
                    <a:cubicBezTo>
                      <a:pt x="-1" y="511"/>
                      <a:pt x="5" y="479"/>
                      <a:pt x="8" y="470"/>
                    </a:cubicBezTo>
                    <a:cubicBezTo>
                      <a:pt x="3" y="450"/>
                      <a:pt x="-1" y="402"/>
                      <a:pt x="0" y="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4A8BDA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6" name="文本框 4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597" y="9033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>
                    <a:latin typeface="黑体" panose="02010609060101010101" charset="-122"/>
                    <a:ea typeface="黑体" panose="02010609060101010101" charset="-122"/>
                  </a:rPr>
                  <a:t>5</a:t>
                </a:r>
                <a:endParaRPr lang="en-US" altLang="zh-CN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7" name="文本框 4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599" y="9656"/>
                <a:ext cx="267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课堂小结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8223" y="503089"/>
            <a:ext cx="10801350" cy="5922645"/>
            <a:chOff x="-187" y="1908"/>
            <a:chExt cx="17010" cy="9327"/>
          </a:xfrm>
        </p:grpSpPr>
        <p:pic>
          <p:nvPicPr>
            <p:cNvPr id="3" name="图片 2" descr="打孔纸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-187" y="2474"/>
              <a:ext cx="17010" cy="876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636" y="1908"/>
              <a:ext cx="27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要点提醒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>
                <a:spLocks noChangeArrowheads="1"/>
              </p:cNvSpPr>
              <p:nvPr/>
            </p:nvSpPr>
            <p:spPr bwMode="auto">
              <a:xfrm>
                <a:off x="1835828" y="1556792"/>
                <a:ext cx="8995938" cy="3881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(1)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①对应线段是指两条平行线所截得的线段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marL="719455" indent="-360680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②对应线段成比例是指同一直线上的两条线段的比，等于另一直线上与它们对应的线段的比</a:t>
                </a: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en-US" altLang="zh-CN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(2)</a:t>
                </a:r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对应线段成比例可简记为：</a:t>
                </a:r>
                <a:endParaRPr lang="en-US" altLang="zh-CN" sz="2800" b="1" i="1" dirty="0">
                  <a:solidFill>
                    <a:srgbClr val="00B0F0"/>
                  </a:solidFill>
                  <a:latin typeface="Cambria Math" panose="02040503050406030204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左上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左下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右上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右下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左上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左全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右上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右全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左下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左全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右下</m:t>
                        </m:r>
                      </m:num>
                      <m:den>
                        <m:r>
                          <m:rPr>
                            <m:nor/>
                          </m:rPr>
                          <a:rPr lang="zh-CN" altLang="en-US" sz="2800" b="1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</a:rPr>
                          <m:t>右全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zh-CN" alt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828" y="1556792"/>
                <a:ext cx="8995938" cy="3881640"/>
              </a:xfrm>
              <a:prstGeom prst="rect">
                <a:avLst/>
              </a:prstGeom>
              <a:blipFill rotWithShape="1">
                <a:blip r:embed="rId4"/>
                <a:stretch>
                  <a:fillRect t="-10" r="6" b="-14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3676" y="899794"/>
            <a:ext cx="7179934" cy="12109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两条直线被一组平行线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不少于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条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所截，所得的对应线段成比例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531377" y="2276307"/>
            <a:ext cx="4922838" cy="3476625"/>
            <a:chOff x="449" y="175"/>
            <a:chExt cx="3101" cy="2190"/>
          </a:xfrm>
        </p:grpSpPr>
        <p:sp>
          <p:nvSpPr>
            <p:cNvPr id="8" name="文本框 8194"/>
            <p:cNvSpPr txBox="1">
              <a:spLocks noChangeArrowheads="1"/>
            </p:cNvSpPr>
            <p:nvPr/>
          </p:nvSpPr>
          <p:spPr bwMode="auto">
            <a:xfrm>
              <a:off x="449" y="175"/>
              <a:ext cx="102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28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几何语言</a:t>
              </a:r>
              <a:endPara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8195"/>
            <p:cNvGrpSpPr/>
            <p:nvPr/>
          </p:nvGrpSpPr>
          <p:grpSpPr bwMode="auto">
            <a:xfrm>
              <a:off x="523" y="680"/>
              <a:ext cx="1751" cy="1267"/>
              <a:chOff x="187" y="72"/>
              <a:chExt cx="1751" cy="1267"/>
            </a:xfrm>
          </p:grpSpPr>
          <p:sp>
            <p:nvSpPr>
              <p:cNvPr id="14" name="矩形 8199"/>
              <p:cNvSpPr>
                <a:spLocks noChangeArrowheads="1"/>
              </p:cNvSpPr>
              <p:nvPr/>
            </p:nvSpPr>
            <p:spPr bwMode="auto">
              <a:xfrm>
                <a:off x="208" y="72"/>
                <a:ext cx="13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/>
                <a:r>
                  <a:rPr lang="en-US" altLang="zh-CN" sz="2800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∵L1//L2//L3</a:t>
                </a:r>
                <a:endParaRPr lang="en-US" altLang="zh-CN" sz="28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102" y="768"/>
                <a:ext cx="246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r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 noProof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:endParaRPr lang="en-US" altLang="zh-CN" sz="2800" b="1" noProof="1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直接连接符 8204"/>
              <p:cNvSpPr>
                <a:spLocks noChangeShapeType="1"/>
              </p:cNvSpPr>
              <p:nvPr/>
            </p:nvSpPr>
            <p:spPr bwMode="auto">
              <a:xfrm>
                <a:off x="527" y="917"/>
                <a:ext cx="493" cy="1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直接连接符 8205"/>
              <p:cNvSpPr>
                <a:spLocks noChangeShapeType="1"/>
              </p:cNvSpPr>
              <p:nvPr/>
            </p:nvSpPr>
            <p:spPr bwMode="auto">
              <a:xfrm>
                <a:off x="1457" y="960"/>
                <a:ext cx="48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80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8206"/>
              <p:cNvSpPr txBox="1">
                <a:spLocks noChangeArrowheads="1"/>
              </p:cNvSpPr>
              <p:nvPr/>
            </p:nvSpPr>
            <p:spPr bwMode="auto">
              <a:xfrm>
                <a:off x="637" y="495"/>
                <a:ext cx="4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/>
                <a:r>
                  <a:rPr lang="en-US" altLang="zh-CN" sz="2800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AB</a:t>
                </a:r>
                <a:endParaRPr lang="en-US" altLang="zh-CN" sz="2800" b="1" i="1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8207"/>
              <p:cNvSpPr txBox="1">
                <a:spLocks noChangeArrowheads="1"/>
              </p:cNvSpPr>
              <p:nvPr/>
            </p:nvSpPr>
            <p:spPr bwMode="auto">
              <a:xfrm>
                <a:off x="1494" y="528"/>
                <a:ext cx="4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/>
                <a:r>
                  <a:rPr lang="en-US" altLang="zh-CN" sz="2800" b="1" i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DE</a:t>
                </a:r>
                <a:endParaRPr lang="en-US" altLang="zh-CN" sz="2800" b="1" i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8208"/>
              <p:cNvSpPr txBox="1">
                <a:spLocks noChangeArrowheads="1"/>
              </p:cNvSpPr>
              <p:nvPr/>
            </p:nvSpPr>
            <p:spPr bwMode="auto">
              <a:xfrm>
                <a:off x="628" y="944"/>
                <a:ext cx="4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/>
                <a:r>
                  <a:rPr lang="en-US" altLang="zh-CN" sz="2800" b="1" i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BC</a:t>
                </a:r>
                <a:endParaRPr lang="en-US" altLang="zh-CN" sz="2800" b="1" i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8209"/>
              <p:cNvSpPr txBox="1">
                <a:spLocks noChangeArrowheads="1"/>
              </p:cNvSpPr>
              <p:nvPr/>
            </p:nvSpPr>
            <p:spPr bwMode="auto">
              <a:xfrm>
                <a:off x="1486" y="1009"/>
                <a:ext cx="4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/>
                <a:r>
                  <a:rPr lang="en-US" altLang="zh-CN" sz="2800" b="1" i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EF</a:t>
                </a:r>
                <a:endParaRPr lang="en-US" altLang="zh-CN" sz="2800" b="1" i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矩形 8199"/>
              <p:cNvSpPr>
                <a:spLocks noChangeArrowheads="1"/>
              </p:cNvSpPr>
              <p:nvPr/>
            </p:nvSpPr>
            <p:spPr bwMode="auto">
              <a:xfrm>
                <a:off x="187" y="829"/>
                <a:ext cx="3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/>
                <a:r>
                  <a:rPr lang="en-US" altLang="zh-CN" sz="2800" b="1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:endParaRPr lang="en-US" altLang="zh-CN" sz="28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文本框 8210"/>
            <p:cNvSpPr txBox="1">
              <a:spLocks noChangeArrowheads="1"/>
            </p:cNvSpPr>
            <p:nvPr/>
          </p:nvSpPr>
          <p:spPr bwMode="auto">
            <a:xfrm>
              <a:off x="783" y="2035"/>
              <a:ext cx="27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(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平行线分线段成比例定理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)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8217"/>
          <p:cNvGrpSpPr/>
          <p:nvPr/>
        </p:nvGrpSpPr>
        <p:grpSpPr bwMode="auto">
          <a:xfrm>
            <a:off x="7137400" y="1999039"/>
            <a:ext cx="3835400" cy="3657600"/>
            <a:chOff x="0" y="0"/>
            <a:chExt cx="2416" cy="2304"/>
          </a:xfrm>
        </p:grpSpPr>
        <p:grpSp>
          <p:nvGrpSpPr>
            <p:cNvPr id="26" name="组合 8218"/>
            <p:cNvGrpSpPr/>
            <p:nvPr/>
          </p:nvGrpSpPr>
          <p:grpSpPr bwMode="auto">
            <a:xfrm>
              <a:off x="0" y="220"/>
              <a:ext cx="1960" cy="2084"/>
              <a:chOff x="0" y="0"/>
              <a:chExt cx="1960" cy="2084"/>
            </a:xfrm>
          </p:grpSpPr>
          <p:sp>
            <p:nvSpPr>
              <p:cNvPr id="41" name="直接连接符 8219"/>
              <p:cNvSpPr>
                <a:spLocks noChangeShapeType="1"/>
              </p:cNvSpPr>
              <p:nvPr/>
            </p:nvSpPr>
            <p:spPr bwMode="auto">
              <a:xfrm>
                <a:off x="48" y="500"/>
                <a:ext cx="188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直接连接符 8220"/>
              <p:cNvSpPr>
                <a:spLocks noChangeShapeType="1"/>
              </p:cNvSpPr>
              <p:nvPr/>
            </p:nvSpPr>
            <p:spPr bwMode="auto">
              <a:xfrm>
                <a:off x="48" y="884"/>
                <a:ext cx="19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直接连接符 8221"/>
              <p:cNvSpPr>
                <a:spLocks noChangeShapeType="1"/>
              </p:cNvSpPr>
              <p:nvPr/>
            </p:nvSpPr>
            <p:spPr bwMode="auto">
              <a:xfrm>
                <a:off x="0" y="1556"/>
                <a:ext cx="19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直接连接符 8222"/>
              <p:cNvSpPr>
                <a:spLocks noChangeShapeType="1"/>
              </p:cNvSpPr>
              <p:nvPr/>
            </p:nvSpPr>
            <p:spPr bwMode="auto">
              <a:xfrm>
                <a:off x="1152" y="68"/>
                <a:ext cx="503" cy="20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直接连接符 8223"/>
              <p:cNvSpPr>
                <a:spLocks noChangeShapeType="1"/>
              </p:cNvSpPr>
              <p:nvPr/>
            </p:nvSpPr>
            <p:spPr bwMode="auto">
              <a:xfrm flipH="1">
                <a:off x="304" y="0"/>
                <a:ext cx="453" cy="18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" name="组合 8224"/>
            <p:cNvGrpSpPr/>
            <p:nvPr/>
          </p:nvGrpSpPr>
          <p:grpSpPr bwMode="auto">
            <a:xfrm>
              <a:off x="112" y="384"/>
              <a:ext cx="1727" cy="1469"/>
              <a:chOff x="0" y="0"/>
              <a:chExt cx="1727" cy="1469"/>
            </a:xfrm>
          </p:grpSpPr>
          <p:sp>
            <p:nvSpPr>
              <p:cNvPr id="35" name="文本框 8225"/>
              <p:cNvSpPr txBox="1">
                <a:spLocks noChangeArrowheads="1"/>
              </p:cNvSpPr>
              <p:nvPr/>
            </p:nvSpPr>
            <p:spPr bwMode="auto">
              <a:xfrm>
                <a:off x="1152" y="0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i="1">
                    <a:solidFill>
                      <a:srgbClr val="800000"/>
                    </a:solidFill>
                  </a:rPr>
                  <a:t>D</a:t>
                </a:r>
                <a:endParaRPr lang="en-US" altLang="zh-CN" sz="4800" b="1" i="1">
                  <a:solidFill>
                    <a:srgbClr val="800000"/>
                  </a:solidFill>
                </a:endParaRPr>
              </a:p>
            </p:txBody>
          </p:sp>
          <p:sp>
            <p:nvSpPr>
              <p:cNvPr id="36" name="文本框 8226"/>
              <p:cNvSpPr txBox="1">
                <a:spLocks noChangeArrowheads="1"/>
              </p:cNvSpPr>
              <p:nvPr/>
            </p:nvSpPr>
            <p:spPr bwMode="auto">
              <a:xfrm>
                <a:off x="1248" y="403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i="1">
                    <a:solidFill>
                      <a:srgbClr val="800000"/>
                    </a:solidFill>
                  </a:rPr>
                  <a:t>E</a:t>
                </a:r>
                <a:endParaRPr lang="en-US" altLang="zh-CN" sz="4800" b="1" i="1">
                  <a:solidFill>
                    <a:srgbClr val="800000"/>
                  </a:solidFill>
                </a:endParaRPr>
              </a:p>
            </p:txBody>
          </p:sp>
          <p:sp>
            <p:nvSpPr>
              <p:cNvPr id="37" name="文本框 8227"/>
              <p:cNvSpPr txBox="1">
                <a:spLocks noChangeArrowheads="1"/>
              </p:cNvSpPr>
              <p:nvPr/>
            </p:nvSpPr>
            <p:spPr bwMode="auto">
              <a:xfrm>
                <a:off x="1440" y="1056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i="1">
                    <a:solidFill>
                      <a:srgbClr val="800000"/>
                    </a:solidFill>
                  </a:rPr>
                  <a:t>F</a:t>
                </a:r>
                <a:endParaRPr lang="en-US" altLang="zh-CN" sz="4800" b="1" i="1">
                  <a:solidFill>
                    <a:srgbClr val="800000"/>
                  </a:solidFill>
                </a:endParaRPr>
              </a:p>
            </p:txBody>
          </p:sp>
          <p:sp>
            <p:nvSpPr>
              <p:cNvPr id="38" name="文本框 8228"/>
              <p:cNvSpPr txBox="1">
                <a:spLocks noChangeArrowheads="1"/>
              </p:cNvSpPr>
              <p:nvPr/>
            </p:nvSpPr>
            <p:spPr bwMode="auto">
              <a:xfrm>
                <a:off x="288" y="0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i="1">
                    <a:solidFill>
                      <a:srgbClr val="800000"/>
                    </a:solidFill>
                  </a:rPr>
                  <a:t>A</a:t>
                </a:r>
                <a:endParaRPr lang="en-US" altLang="zh-CN" sz="4800" b="1" i="1">
                  <a:solidFill>
                    <a:srgbClr val="800000"/>
                  </a:solidFill>
                </a:endParaRPr>
              </a:p>
            </p:txBody>
          </p:sp>
          <p:sp>
            <p:nvSpPr>
              <p:cNvPr id="39" name="文本框 8229"/>
              <p:cNvSpPr txBox="1">
                <a:spLocks noChangeArrowheads="1"/>
              </p:cNvSpPr>
              <p:nvPr/>
            </p:nvSpPr>
            <p:spPr bwMode="auto">
              <a:xfrm>
                <a:off x="192" y="403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i="1">
                    <a:solidFill>
                      <a:srgbClr val="800000"/>
                    </a:solidFill>
                  </a:rPr>
                  <a:t>B</a:t>
                </a:r>
                <a:endParaRPr lang="en-US" altLang="zh-CN" sz="4800" b="1" i="1">
                  <a:solidFill>
                    <a:srgbClr val="800000"/>
                  </a:solidFill>
                </a:endParaRPr>
              </a:p>
            </p:txBody>
          </p:sp>
          <p:sp>
            <p:nvSpPr>
              <p:cNvPr id="40" name="文本框 8230"/>
              <p:cNvSpPr txBox="1">
                <a:spLocks noChangeArrowheads="1"/>
              </p:cNvSpPr>
              <p:nvPr/>
            </p:nvSpPr>
            <p:spPr bwMode="auto">
              <a:xfrm>
                <a:off x="0" y="1104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i="1">
                    <a:solidFill>
                      <a:srgbClr val="800000"/>
                    </a:solidFill>
                  </a:rPr>
                  <a:t>C</a:t>
                </a:r>
                <a:endParaRPr lang="en-US" altLang="zh-CN" sz="4800" b="1" i="1">
                  <a:solidFill>
                    <a:srgbClr val="800000"/>
                  </a:solidFill>
                </a:endParaRPr>
              </a:p>
            </p:txBody>
          </p:sp>
        </p:grpSp>
        <p:grpSp>
          <p:nvGrpSpPr>
            <p:cNvPr id="28" name="组合 8231"/>
            <p:cNvGrpSpPr/>
            <p:nvPr/>
          </p:nvGrpSpPr>
          <p:grpSpPr bwMode="auto">
            <a:xfrm>
              <a:off x="544" y="0"/>
              <a:ext cx="1872" cy="1959"/>
              <a:chOff x="0" y="0"/>
              <a:chExt cx="1872" cy="1959"/>
            </a:xfrm>
          </p:grpSpPr>
          <p:sp>
            <p:nvSpPr>
              <p:cNvPr id="29" name="文本框 8232"/>
              <p:cNvSpPr txBox="1">
                <a:spLocks noChangeArrowheads="1"/>
              </p:cNvSpPr>
              <p:nvPr/>
            </p:nvSpPr>
            <p:spPr bwMode="auto">
              <a:xfrm>
                <a:off x="1472" y="576"/>
                <a:ext cx="40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i="1"/>
                  <a:t>L1</a:t>
                </a:r>
                <a:endParaRPr lang="en-US" altLang="zh-CN" sz="4800" b="1" i="1"/>
              </a:p>
            </p:txBody>
          </p:sp>
          <p:sp>
            <p:nvSpPr>
              <p:cNvPr id="30" name="文本框 8233"/>
              <p:cNvSpPr txBox="1">
                <a:spLocks noChangeArrowheads="1"/>
              </p:cNvSpPr>
              <p:nvPr/>
            </p:nvSpPr>
            <p:spPr bwMode="auto">
              <a:xfrm>
                <a:off x="1376" y="1104"/>
                <a:ext cx="40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i="1"/>
                  <a:t>L2</a:t>
                </a:r>
                <a:endParaRPr lang="en-US" altLang="zh-CN" sz="4800" b="1" i="1"/>
              </a:p>
            </p:txBody>
          </p:sp>
          <p:sp>
            <p:nvSpPr>
              <p:cNvPr id="31" name="文本框 8234"/>
              <p:cNvSpPr txBox="1">
                <a:spLocks noChangeArrowheads="1"/>
              </p:cNvSpPr>
              <p:nvPr/>
            </p:nvSpPr>
            <p:spPr bwMode="auto">
              <a:xfrm>
                <a:off x="1328" y="1632"/>
                <a:ext cx="3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i="1"/>
                  <a:t>L3</a:t>
                </a:r>
                <a:endParaRPr lang="en-US" altLang="zh-CN" sz="4800" b="1" i="1"/>
              </a:p>
            </p:txBody>
          </p:sp>
          <p:grpSp>
            <p:nvGrpSpPr>
              <p:cNvPr id="32" name="组合 8235"/>
              <p:cNvGrpSpPr/>
              <p:nvPr/>
            </p:nvGrpSpPr>
            <p:grpSpPr bwMode="auto">
              <a:xfrm>
                <a:off x="0" y="0"/>
                <a:ext cx="847" cy="365"/>
                <a:chOff x="0" y="0"/>
                <a:chExt cx="847" cy="365"/>
              </a:xfrm>
            </p:grpSpPr>
            <p:sp>
              <p:nvSpPr>
                <p:cNvPr id="33" name="文本框 8236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415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r" eaLnBrk="1" hangingPunct="1"/>
                  <a:r>
                    <a:rPr lang="en-US" altLang="zh-CN" sz="3200" b="1"/>
                    <a:t>L4</a:t>
                  </a:r>
                  <a:endParaRPr lang="en-US" altLang="zh-CN" sz="3200" b="1"/>
                </a:p>
              </p:txBody>
            </p:sp>
            <p:sp>
              <p:nvSpPr>
                <p:cNvPr id="34" name="文本框 8237"/>
                <p:cNvSpPr txBox="1">
                  <a:spLocks noChangeArrowheads="1"/>
                </p:cNvSpPr>
                <p:nvPr/>
              </p:nvSpPr>
              <p:spPr bwMode="auto">
                <a:xfrm>
                  <a:off x="432" y="0"/>
                  <a:ext cx="415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r" eaLnBrk="1" hangingPunct="1"/>
                  <a:r>
                    <a:rPr lang="en-US" altLang="zh-CN" sz="3200" b="1"/>
                    <a:t>L5</a:t>
                  </a:r>
                  <a:endParaRPr lang="en-US" altLang="zh-CN" sz="3200" b="1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>
            <p:custDataLst>
              <p:tags r:id="rId1"/>
            </p:custDataLst>
          </p:nvPr>
        </p:nvSpPr>
        <p:spPr>
          <a:xfrm>
            <a:off x="654779" y="1205540"/>
            <a:ext cx="1048733" cy="592667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239994" tIns="60958" rIns="121917" bIns="60958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dirty="0" err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1" name="内容占位符 7"/>
          <p:cNvSpPr txBox="1">
            <a:spLocks noChangeArrowheads="1"/>
          </p:cNvSpPr>
          <p:nvPr/>
        </p:nvSpPr>
        <p:spPr bwMode="auto">
          <a:xfrm>
            <a:off x="1744134" y="1070074"/>
            <a:ext cx="9632951" cy="198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/>
              </a:rPr>
              <a:t>如图，</a:t>
            </a:r>
            <a:r>
              <a:rPr lang="en-US" altLang="zh-CN" sz="2800" b="1" i="1" dirty="0">
                <a:latin typeface="Times New Roman" panose="02020603050405020304"/>
              </a:rPr>
              <a:t>l</a:t>
            </a:r>
            <a:r>
              <a:rPr lang="en-US" altLang="zh-CN" sz="2800" b="1" baseline="-25000" dirty="0">
                <a:latin typeface="Times New Roman" panose="02020603050405020304"/>
              </a:rPr>
              <a:t>1</a:t>
            </a:r>
            <a:r>
              <a:rPr lang="en-US" altLang="zh-CN" sz="2800" b="1" dirty="0">
                <a:latin typeface="Times New Roman" panose="02020603050405020304"/>
              </a:rPr>
              <a:t>//</a:t>
            </a:r>
            <a:r>
              <a:rPr lang="en-US" altLang="zh-CN" sz="2800" b="1" i="1" dirty="0">
                <a:latin typeface="Times New Roman" panose="02020603050405020304"/>
              </a:rPr>
              <a:t>l</a:t>
            </a:r>
            <a:r>
              <a:rPr lang="en-US" altLang="zh-CN" sz="2800" b="1" baseline="-25000" dirty="0">
                <a:latin typeface="Times New Roman" panose="02020603050405020304"/>
              </a:rPr>
              <a:t>2</a:t>
            </a:r>
            <a:r>
              <a:rPr lang="en-US" altLang="zh-CN" sz="2800" b="1" dirty="0">
                <a:latin typeface="Times New Roman" panose="02020603050405020304"/>
              </a:rPr>
              <a:t>//</a:t>
            </a:r>
            <a:r>
              <a:rPr lang="en-US" altLang="zh-CN" sz="2800" b="1" i="1" dirty="0">
                <a:latin typeface="Times New Roman" panose="02020603050405020304"/>
              </a:rPr>
              <a:t>l</a:t>
            </a:r>
            <a:r>
              <a:rPr lang="en-US" altLang="zh-CN" sz="2800" b="1" baseline="-25000" dirty="0">
                <a:latin typeface="Times New Roman" panose="02020603050405020304"/>
              </a:rPr>
              <a:t>3</a:t>
            </a:r>
            <a:r>
              <a:rPr lang="zh-CN" altLang="en-US" sz="2800" b="1" dirty="0">
                <a:latin typeface="Times New Roman" panose="02020603050405020304"/>
              </a:rPr>
              <a:t>，</a:t>
            </a:r>
            <a:r>
              <a:rPr lang="zh-CN" altLang="zh-CN" sz="2800" b="1" dirty="0">
                <a:latin typeface="Times New Roman" panose="02020603050405020304"/>
              </a:rPr>
              <a:t>直线</a:t>
            </a:r>
            <a:r>
              <a:rPr lang="en-US" altLang="zh-CN" sz="2800" b="1" i="1" dirty="0">
                <a:latin typeface="Times New Roman" panose="02020603050405020304"/>
              </a:rPr>
              <a:t>AC</a:t>
            </a:r>
            <a:r>
              <a:rPr lang="zh-CN" altLang="zh-CN" sz="2800" b="1" dirty="0">
                <a:latin typeface="Times New Roman" panose="02020603050405020304"/>
              </a:rPr>
              <a:t>分别交</a:t>
            </a:r>
            <a:r>
              <a:rPr lang="en-US" altLang="zh-CN" sz="2800" b="1" i="1" dirty="0">
                <a:latin typeface="Times New Roman" panose="02020603050405020304"/>
              </a:rPr>
              <a:t>l</a:t>
            </a:r>
            <a:r>
              <a:rPr lang="en-US" altLang="zh-CN" sz="2800" b="1" baseline="-25000" dirty="0">
                <a:latin typeface="Times New Roman" panose="02020603050405020304"/>
              </a:rPr>
              <a:t>1</a:t>
            </a:r>
            <a:r>
              <a:rPr lang="zh-CN" altLang="zh-CN" sz="2800" b="1" dirty="0">
                <a:latin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l</a:t>
            </a:r>
            <a:r>
              <a:rPr lang="en-US" altLang="zh-CN" sz="2800" b="1" baseline="-25000" dirty="0">
                <a:latin typeface="Times New Roman" panose="02020603050405020304"/>
              </a:rPr>
              <a:t>2</a:t>
            </a:r>
            <a:r>
              <a:rPr lang="zh-CN" altLang="zh-CN" sz="2800" b="1" dirty="0">
                <a:latin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l</a:t>
            </a:r>
            <a:r>
              <a:rPr lang="en-US" altLang="zh-CN" sz="2800" b="1" baseline="-25000" dirty="0">
                <a:latin typeface="Times New Roman" panose="02020603050405020304"/>
              </a:rPr>
              <a:t>3</a:t>
            </a:r>
            <a:r>
              <a:rPr lang="zh-CN" altLang="zh-CN" sz="2800" b="1" dirty="0">
                <a:latin typeface="Times New Roman" panose="02020603050405020304"/>
              </a:rPr>
              <a:t>于点</a:t>
            </a:r>
            <a:r>
              <a:rPr lang="en-US" altLang="zh-CN" sz="2800" b="1" i="1" dirty="0">
                <a:latin typeface="Times New Roman" panose="02020603050405020304"/>
              </a:rPr>
              <a:t>A</a:t>
            </a:r>
            <a:r>
              <a:rPr lang="zh-CN" altLang="zh-CN" sz="2800" b="1" dirty="0">
                <a:latin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B</a:t>
            </a:r>
            <a:r>
              <a:rPr lang="zh-CN" altLang="zh-CN" sz="2800" b="1" dirty="0">
                <a:latin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C</a:t>
            </a:r>
            <a:r>
              <a:rPr lang="zh-CN" altLang="zh-CN" sz="2800" b="1" dirty="0">
                <a:latin typeface="Times New Roman" panose="02020603050405020304"/>
              </a:rPr>
              <a:t>；直线</a:t>
            </a:r>
            <a:r>
              <a:rPr lang="en-US" altLang="zh-CN" sz="2800" b="1" i="1" dirty="0">
                <a:latin typeface="Times New Roman" panose="02020603050405020304"/>
              </a:rPr>
              <a:t>DF</a:t>
            </a:r>
            <a:r>
              <a:rPr lang="zh-CN" altLang="zh-CN" sz="2800" b="1" dirty="0">
                <a:latin typeface="Times New Roman" panose="02020603050405020304"/>
              </a:rPr>
              <a:t>分别交</a:t>
            </a:r>
            <a:r>
              <a:rPr lang="en-US" altLang="zh-CN" sz="2800" b="1" i="1" dirty="0">
                <a:latin typeface="Times New Roman" panose="02020603050405020304"/>
              </a:rPr>
              <a:t>l</a:t>
            </a:r>
            <a:r>
              <a:rPr lang="en-US" altLang="zh-CN" sz="2800" b="1" baseline="-25000" dirty="0">
                <a:latin typeface="Times New Roman" panose="02020603050405020304"/>
              </a:rPr>
              <a:t>1</a:t>
            </a:r>
            <a:r>
              <a:rPr lang="zh-CN" altLang="zh-CN" sz="2800" b="1" dirty="0">
                <a:latin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l</a:t>
            </a:r>
            <a:r>
              <a:rPr lang="en-US" altLang="zh-CN" sz="2800" b="1" baseline="-25000" dirty="0">
                <a:latin typeface="Times New Roman" panose="02020603050405020304"/>
              </a:rPr>
              <a:t>2</a:t>
            </a:r>
            <a:r>
              <a:rPr lang="zh-CN" altLang="zh-CN" sz="2800" b="1" dirty="0">
                <a:latin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l</a:t>
            </a:r>
            <a:r>
              <a:rPr lang="en-US" altLang="zh-CN" sz="2800" b="1" baseline="-25000" dirty="0">
                <a:latin typeface="Times New Roman" panose="02020603050405020304"/>
              </a:rPr>
              <a:t>3</a:t>
            </a:r>
            <a:r>
              <a:rPr lang="zh-CN" altLang="zh-CN" sz="2800" b="1" dirty="0">
                <a:latin typeface="Times New Roman" panose="02020603050405020304"/>
              </a:rPr>
              <a:t>于点</a:t>
            </a:r>
            <a:r>
              <a:rPr lang="en-US" altLang="zh-CN" sz="2800" b="1" i="1" dirty="0">
                <a:latin typeface="Times New Roman" panose="02020603050405020304"/>
              </a:rPr>
              <a:t>D</a:t>
            </a:r>
            <a:r>
              <a:rPr lang="zh-CN" altLang="zh-CN" sz="2800" b="1" dirty="0">
                <a:latin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E</a:t>
            </a:r>
            <a:r>
              <a:rPr lang="zh-CN" altLang="zh-CN" sz="2800" b="1" dirty="0">
                <a:latin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F</a:t>
            </a:r>
            <a:r>
              <a:rPr lang="en-US" altLang="zh-CN" sz="2800" b="1" dirty="0">
                <a:latin typeface="Times New Roman" panose="02020603050405020304"/>
              </a:rPr>
              <a:t>. </a:t>
            </a:r>
            <a:endParaRPr lang="en-US" altLang="zh-CN" sz="2800" b="1" dirty="0">
              <a:latin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/>
              </a:rPr>
              <a:t>已知</a:t>
            </a:r>
            <a:r>
              <a:rPr lang="en-US" altLang="zh-CN" sz="2800" b="1" i="1" dirty="0">
                <a:latin typeface="Times New Roman" panose="02020603050405020304"/>
              </a:rPr>
              <a:t>DE=</a:t>
            </a:r>
            <a:r>
              <a:rPr lang="en-US" altLang="zh-CN" sz="2800" b="1" dirty="0">
                <a:latin typeface="Times New Roman" panose="02020603050405020304"/>
              </a:rPr>
              <a:t>3</a:t>
            </a:r>
            <a:r>
              <a:rPr lang="zh-CN" altLang="en-US" sz="2800" b="1" dirty="0">
                <a:latin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EF=</a:t>
            </a:r>
            <a:r>
              <a:rPr lang="en-US" altLang="zh-CN" sz="2800" b="1" dirty="0">
                <a:latin typeface="Times New Roman" panose="02020603050405020304"/>
              </a:rPr>
              <a:t>6</a:t>
            </a:r>
            <a:r>
              <a:rPr lang="zh-CN" altLang="en-US" sz="2800" b="1" dirty="0">
                <a:latin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AB=</a:t>
            </a:r>
            <a:r>
              <a:rPr lang="en-US" altLang="zh-CN" sz="2800" b="1" dirty="0">
                <a:latin typeface="Times New Roman" panose="02020603050405020304"/>
              </a:rPr>
              <a:t>4</a:t>
            </a:r>
            <a:r>
              <a:rPr lang="zh-CN" altLang="en-US" sz="2800" b="1" dirty="0">
                <a:latin typeface="Times New Roman" panose="02020603050405020304"/>
              </a:rPr>
              <a:t>，</a:t>
            </a:r>
            <a:r>
              <a:rPr lang="zh-CN" altLang="zh-CN" sz="2800" b="1" dirty="0">
                <a:latin typeface="Times New Roman" panose="02020603050405020304"/>
              </a:rPr>
              <a:t>求</a:t>
            </a:r>
            <a:r>
              <a:rPr lang="en-US" altLang="zh-CN" sz="2800" b="1" i="1" dirty="0">
                <a:latin typeface="Times New Roman" panose="02020603050405020304"/>
              </a:rPr>
              <a:t>AC</a:t>
            </a:r>
            <a:r>
              <a:rPr lang="zh-CN" altLang="zh-CN" sz="2800" b="1" dirty="0">
                <a:latin typeface="Times New Roman" panose="02020603050405020304"/>
              </a:rPr>
              <a:t>的长</a:t>
            </a:r>
            <a:r>
              <a:rPr lang="en-US" altLang="zh-CN" sz="2800" b="1" dirty="0">
                <a:latin typeface="Times New Roman" panose="02020603050405020304"/>
              </a:rPr>
              <a:t>.</a:t>
            </a:r>
            <a:endParaRPr lang="zh-CN" altLang="zh-CN" sz="2800" b="1" dirty="0">
              <a:latin typeface="Times New Roman" panose="020206030504050203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57397" y="3284984"/>
            <a:ext cx="2739309" cy="2127382"/>
            <a:chOff x="5838334" y="2636089"/>
            <a:chExt cx="2739309" cy="212738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138863" y="3048000"/>
              <a:ext cx="198120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143625" y="4371950"/>
              <a:ext cx="198000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138863" y="3048000"/>
              <a:ext cx="1601489" cy="132395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516216" y="3043238"/>
              <a:ext cx="1046634" cy="1328712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838334" y="2715766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5351" y="2636089"/>
              <a:ext cx="407484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49757" y="3069133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25938" y="3073895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25625" y="4266604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1291" y="4266604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054808" y="279480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4808" y="2794804"/>
                  <a:ext cx="522835" cy="535531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054808" y="3260355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4808" y="3260355"/>
                  <a:ext cx="522835" cy="535531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054808" y="410418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4808" y="4104184"/>
                  <a:ext cx="522835" cy="535531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接连接符 22"/>
            <p:cNvCxnSpPr/>
            <p:nvPr/>
          </p:nvCxnSpPr>
          <p:spPr>
            <a:xfrm>
              <a:off x="6138863" y="3523762"/>
              <a:ext cx="198120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6312535" y="3637677"/>
            <a:ext cx="5949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8900" y="4303792"/>
            <a:ext cx="5949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28210" y="3683397"/>
            <a:ext cx="5949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/>
              <a:sym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1366977" y="1455213"/>
                <a:ext cx="10561671" cy="3197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∵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//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//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𝑨𝑪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𝑨𝑩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𝑫𝑭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𝑫𝑬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两条直线被一组平行线所截，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所得的对应线段成比例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𝑨𝑪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𝟒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  <a:ea typeface="+mj-ea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</m:t>
                        </m:r>
                        <m:r>
                          <a:rPr lang="zh-CN" altLang="en-US" sz="2800" b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+</m:t>
                        </m:r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𝟔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=12.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6977" y="1455213"/>
                <a:ext cx="10561671" cy="3197923"/>
              </a:xfrm>
              <a:prstGeom prst="rect">
                <a:avLst/>
              </a:prstGeom>
              <a:blipFill rotWithShape="1">
                <a:blip r:embed="rId1"/>
                <a:stretch>
                  <a:fillRect l="-4" t="-13" r="2" b="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8256240" y="2275076"/>
            <a:ext cx="2739309" cy="2127382"/>
            <a:chOff x="5838334" y="2636089"/>
            <a:chExt cx="2739309" cy="212738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138863" y="3048000"/>
              <a:ext cx="198120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143625" y="4371950"/>
              <a:ext cx="198000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138863" y="3048000"/>
              <a:ext cx="1601489" cy="132395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6516216" y="3043238"/>
              <a:ext cx="1046634" cy="1328712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838334" y="2715766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5351" y="2636089"/>
              <a:ext cx="407484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49757" y="3069133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25938" y="3073895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25625" y="4266604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21291" y="4266604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054808" y="279480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4808" y="2794804"/>
                  <a:ext cx="522835" cy="535531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054808" y="3260355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4808" y="3260355"/>
                  <a:ext cx="522835" cy="535531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054808" y="410418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i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4808" y="4104184"/>
                  <a:ext cx="522835" cy="535531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接连接符 19"/>
            <p:cNvCxnSpPr/>
            <p:nvPr/>
          </p:nvCxnSpPr>
          <p:spPr>
            <a:xfrm>
              <a:off x="6138863" y="3523762"/>
              <a:ext cx="198120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0056495" y="2628265"/>
            <a:ext cx="5949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12860" y="3294380"/>
            <a:ext cx="5949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472170" y="2673985"/>
            <a:ext cx="5949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sym typeface="+mn-ea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打孔纸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8180" y="790575"/>
            <a:ext cx="10801350" cy="55632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8594" y="1268760"/>
            <a:ext cx="374441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常见变形图形：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79094" y="2364379"/>
            <a:ext cx="2691778" cy="1755076"/>
            <a:chOff x="827584" y="850692"/>
            <a:chExt cx="2691778" cy="175507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827584" y="1275606"/>
              <a:ext cx="223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27584" y="1723462"/>
              <a:ext cx="223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27584" y="2171319"/>
              <a:ext cx="223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1251849" y="987574"/>
              <a:ext cx="285998" cy="1618194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806238" y="987574"/>
              <a:ext cx="875638" cy="1529506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996527" y="98757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6527" y="987574"/>
                  <a:ext cx="522835" cy="535531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996527" y="1455696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6527" y="1455696"/>
                  <a:ext cx="522835" cy="535531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996527" y="192374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6527" y="1923744"/>
                  <a:ext cx="522835" cy="535531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1174532" y="850692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8010" y="1314357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1600" y="1746405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7704" y="850692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51372" y="1314357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4459" y="1746405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551192" y="2364379"/>
            <a:ext cx="2539059" cy="1755076"/>
            <a:chOff x="556980" y="850692"/>
            <a:chExt cx="2539059" cy="175507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827584" y="1275606"/>
              <a:ext cx="1836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27584" y="1723462"/>
              <a:ext cx="1836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27584" y="2171319"/>
              <a:ext cx="1836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251849" y="987574"/>
              <a:ext cx="285998" cy="1618194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89028" y="987574"/>
              <a:ext cx="875638" cy="1529506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73204" y="98757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204" y="987574"/>
                  <a:ext cx="522835" cy="535531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573204" y="1455696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204" y="1455696"/>
                  <a:ext cx="522835" cy="535531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573204" y="192374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204" y="1923744"/>
                  <a:ext cx="522835" cy="535531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1474816" y="850692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26455" y="1750678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6980" y="850692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16270" y="1321160"/>
              <a:ext cx="1635086" cy="493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B′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65092" y="1745524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481860" y="2784694"/>
            <a:ext cx="1152525" cy="904875"/>
            <a:chOff x="826294" y="1335881"/>
            <a:chExt cx="1152525" cy="904875"/>
          </a:xfrm>
        </p:grpSpPr>
        <p:sp>
          <p:nvSpPr>
            <p:cNvPr id="44" name="任意多边形 43"/>
            <p:cNvSpPr/>
            <p:nvPr/>
          </p:nvSpPr>
          <p:spPr>
            <a:xfrm>
              <a:off x="826294" y="1335881"/>
              <a:ext cx="1152525" cy="904875"/>
            </a:xfrm>
            <a:custGeom>
              <a:avLst/>
              <a:gdLst>
                <a:gd name="connsiteX0" fmla="*/ 157162 w 1152525"/>
                <a:gd name="connsiteY0" fmla="*/ 0 h 904875"/>
                <a:gd name="connsiteX1" fmla="*/ 0 w 1152525"/>
                <a:gd name="connsiteY1" fmla="*/ 904875 h 904875"/>
                <a:gd name="connsiteX2" fmla="*/ 1152525 w 1152525"/>
                <a:gd name="connsiteY2" fmla="*/ 895350 h 904875"/>
                <a:gd name="connsiteX3" fmla="*/ 638175 w 1152525"/>
                <a:gd name="connsiteY3" fmla="*/ 4763 h 904875"/>
                <a:gd name="connsiteX4" fmla="*/ 157162 w 1152525"/>
                <a:gd name="connsiteY4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525" h="904875">
                  <a:moveTo>
                    <a:pt x="157162" y="0"/>
                  </a:moveTo>
                  <a:lnTo>
                    <a:pt x="0" y="904875"/>
                  </a:lnTo>
                  <a:lnTo>
                    <a:pt x="1152525" y="895350"/>
                  </a:lnTo>
                  <a:lnTo>
                    <a:pt x="638175" y="4763"/>
                  </a:lnTo>
                  <a:lnTo>
                    <a:pt x="157162" y="0"/>
                  </a:lnTo>
                  <a:close/>
                </a:path>
              </a:pathLst>
            </a:custGeom>
            <a:solidFill>
              <a:srgbClr val="FFE1E1">
                <a:alpha val="45882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 flipV="1">
              <a:off x="890792" y="1784350"/>
              <a:ext cx="833233" cy="3968"/>
            </a:xfrm>
            <a:prstGeom prst="line">
              <a:avLst/>
            </a:prstGeom>
            <a:solidFill>
              <a:srgbClr val="FFE1E1">
                <a:alpha val="45882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4934306" y="2364379"/>
            <a:ext cx="2353453" cy="1755076"/>
            <a:chOff x="827584" y="850692"/>
            <a:chExt cx="2353453" cy="1755076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827584" y="1275606"/>
              <a:ext cx="1908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27584" y="1723462"/>
              <a:ext cx="1908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27584" y="2171319"/>
              <a:ext cx="1908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1251849" y="987574"/>
              <a:ext cx="285998" cy="1618194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1328811" y="987574"/>
              <a:ext cx="875638" cy="1529506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658202" y="98757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8202" y="987574"/>
                  <a:ext cx="522835" cy="535531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636498" y="1455696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6498" y="1455696"/>
                  <a:ext cx="522835" cy="535531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636498" y="192374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6498" y="1923744"/>
                  <a:ext cx="522835" cy="535531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1094520" y="1313476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04998" y="1746404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53606" y="850692"/>
              <a:ext cx="1300356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A′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92711" y="1305792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25798" y="1737840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434872" y="2785488"/>
            <a:ext cx="676275" cy="898525"/>
            <a:chOff x="3695700" y="1336675"/>
            <a:chExt cx="676275" cy="898525"/>
          </a:xfrm>
        </p:grpSpPr>
        <p:sp>
          <p:nvSpPr>
            <p:cNvPr id="61" name="任意多边形 60"/>
            <p:cNvSpPr/>
            <p:nvPr/>
          </p:nvSpPr>
          <p:spPr>
            <a:xfrm>
              <a:off x="3695700" y="1336675"/>
              <a:ext cx="676275" cy="898525"/>
            </a:xfrm>
            <a:custGeom>
              <a:avLst/>
              <a:gdLst>
                <a:gd name="connsiteX0" fmla="*/ 158750 w 676275"/>
                <a:gd name="connsiteY0" fmla="*/ 0 h 898525"/>
                <a:gd name="connsiteX1" fmla="*/ 0 w 676275"/>
                <a:gd name="connsiteY1" fmla="*/ 898525 h 898525"/>
                <a:gd name="connsiteX2" fmla="*/ 676275 w 676275"/>
                <a:gd name="connsiteY2" fmla="*/ 895350 h 898525"/>
                <a:gd name="connsiteX3" fmla="*/ 158750 w 676275"/>
                <a:gd name="connsiteY3" fmla="*/ 0 h 89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898525">
                  <a:moveTo>
                    <a:pt x="158750" y="0"/>
                  </a:moveTo>
                  <a:lnTo>
                    <a:pt x="0" y="898525"/>
                  </a:lnTo>
                  <a:lnTo>
                    <a:pt x="676275" y="895350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FE1E1">
                <a:alpha val="45882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3775075" y="1787525"/>
              <a:ext cx="346075" cy="0"/>
            </a:xfrm>
            <a:prstGeom prst="line">
              <a:avLst/>
            </a:prstGeom>
            <a:solidFill>
              <a:srgbClr val="FFE1E1">
                <a:alpha val="45882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3" name="任意多边形 62"/>
          <p:cNvSpPr/>
          <p:nvPr/>
        </p:nvSpPr>
        <p:spPr>
          <a:xfrm>
            <a:off x="8146331" y="2788663"/>
            <a:ext cx="514350" cy="895350"/>
          </a:xfrm>
          <a:custGeom>
            <a:avLst/>
            <a:gdLst>
              <a:gd name="connsiteX0" fmla="*/ 171450 w 514350"/>
              <a:gd name="connsiteY0" fmla="*/ 892175 h 895350"/>
              <a:gd name="connsiteX1" fmla="*/ 333375 w 514350"/>
              <a:gd name="connsiteY1" fmla="*/ 0 h 895350"/>
              <a:gd name="connsiteX2" fmla="*/ 0 w 514350"/>
              <a:gd name="connsiteY2" fmla="*/ 0 h 895350"/>
              <a:gd name="connsiteX3" fmla="*/ 514350 w 514350"/>
              <a:gd name="connsiteY3" fmla="*/ 895350 h 895350"/>
              <a:gd name="connsiteX4" fmla="*/ 171450 w 514350"/>
              <a:gd name="connsiteY4" fmla="*/ 892175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895350">
                <a:moveTo>
                  <a:pt x="171450" y="892175"/>
                </a:moveTo>
                <a:lnTo>
                  <a:pt x="333375" y="0"/>
                </a:lnTo>
                <a:lnTo>
                  <a:pt x="0" y="0"/>
                </a:lnTo>
                <a:lnTo>
                  <a:pt x="514350" y="895350"/>
                </a:lnTo>
                <a:lnTo>
                  <a:pt x="171450" y="892175"/>
                </a:lnTo>
                <a:close/>
              </a:path>
            </a:pathLst>
          </a:custGeom>
          <a:solidFill>
            <a:srgbClr val="FFE1E1">
              <a:alpha val="45882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734768" y="1832018"/>
            <a:ext cx="2106667" cy="712946"/>
            <a:chOff x="2339752" y="874787"/>
            <a:chExt cx="2106667" cy="712946"/>
          </a:xfrm>
        </p:grpSpPr>
        <p:sp>
          <p:nvSpPr>
            <p:cNvPr id="65" name="上弧形箭头 64"/>
            <p:cNvSpPr/>
            <p:nvPr/>
          </p:nvSpPr>
          <p:spPr>
            <a:xfrm>
              <a:off x="3005338" y="1306835"/>
              <a:ext cx="800888" cy="280898"/>
            </a:xfrm>
            <a:prstGeom prst="curved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39752" y="874787"/>
              <a:ext cx="2106667" cy="493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平移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AC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或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A′C′</a:t>
              </a:r>
              <a:endParaRPr lang="zh-CN" altLang="en-US" sz="2400" b="1" i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314392" y="1832018"/>
            <a:ext cx="2106667" cy="712946"/>
            <a:chOff x="4919376" y="874787"/>
            <a:chExt cx="2106667" cy="712946"/>
          </a:xfrm>
        </p:grpSpPr>
        <p:sp>
          <p:nvSpPr>
            <p:cNvPr id="68" name="上弧形箭头 67"/>
            <p:cNvSpPr/>
            <p:nvPr/>
          </p:nvSpPr>
          <p:spPr>
            <a:xfrm>
              <a:off x="5593494" y="1306835"/>
              <a:ext cx="800888" cy="280898"/>
            </a:xfrm>
            <a:prstGeom prst="curved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9376" y="874787"/>
              <a:ext cx="2106667" cy="493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平移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AC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或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A′C′</a:t>
              </a:r>
              <a:endParaRPr lang="zh-CN" altLang="en-US" sz="2400" b="1" i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201510" y="4221708"/>
            <a:ext cx="1335622" cy="493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“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”型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56119" y="4293463"/>
            <a:ext cx="1335622" cy="493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“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”型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11656E-6 L 0.10156 0.2377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118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84921E-6 L 0.06185 0.2275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137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11656E-6 L 0.03516 0.2062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10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3" grpId="0" animBg="1"/>
      <p:bldP spid="63" grpId="1" animBg="1"/>
      <p:bldP spid="70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2980796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390088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等分线段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2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6644" y="1981807"/>
            <a:ext cx="11305256" cy="13031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/>
              </a:rPr>
              <a:t>作图：请用直尺和圆规将线段分成比例为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/>
              </a:rPr>
              <a:t>3∶2</a:t>
            </a: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/>
              </a:rPr>
              <a:t>的两段．</a:t>
            </a:r>
            <a:endParaRPr lang="en-US" altLang="zh-CN" sz="2800" b="1" kern="100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/>
              </a:rPr>
              <a:t>要求：不写作法，但需保留作图痕迹．</a:t>
            </a:r>
            <a:endParaRPr kumimoji="0" lang="zh-CN" altLang="zh-CN" sz="2800" b="0" i="0" u="none" strike="noStrike" kern="1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Courier New" panose="0207030902020502040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90" y="4149196"/>
            <a:ext cx="5343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11424" y="614578"/>
            <a:ext cx="10309348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139D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【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139D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分析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139DD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</a:rPr>
              <a:t>】</a:t>
            </a:r>
            <a:endParaRPr kumimoji="0" lang="en-US" altLang="zh-CN" sz="2800" b="1" i="0" u="none" strike="noStrike" kern="100" cap="none" spc="0" normalizeH="0" baseline="0" noProof="0" dirty="0">
              <a:ln>
                <a:noFill/>
              </a:ln>
              <a:solidFill>
                <a:srgbClr val="139DD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  <a:p>
            <a:pPr lvl="0" indent="7207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设线段两端点为</a:t>
            </a:r>
            <a:r>
              <a:rPr lang="en-US" altLang="zh-CN" sz="2800" b="1" i="1" dirty="0">
                <a:latin typeface="Times New Roman" panose="02020603050405020304"/>
              </a:rPr>
              <a:t>A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B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，过点</a:t>
            </a:r>
            <a:r>
              <a:rPr lang="en-US" altLang="zh-CN" sz="2800" b="1" i="1" dirty="0">
                <a:latin typeface="Times New Roman" panose="02020603050405020304"/>
              </a:rPr>
              <a:t>A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作射线</a:t>
            </a:r>
            <a:r>
              <a:rPr lang="en-US" altLang="zh-CN" sz="2800" b="1" i="1" dirty="0">
                <a:latin typeface="Times New Roman" panose="02020603050405020304"/>
              </a:rPr>
              <a:t>AC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，在射线</a:t>
            </a:r>
            <a:r>
              <a:rPr lang="en-US" altLang="zh-CN" sz="2800" b="1" i="1" dirty="0">
                <a:latin typeface="Times New Roman" panose="02020603050405020304"/>
              </a:rPr>
              <a:t>AC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上截取线段</a:t>
            </a:r>
            <a:r>
              <a:rPr lang="en-US" altLang="zh-CN" sz="2800" b="1" i="1" dirty="0">
                <a:latin typeface="Times New Roman" panose="02020603050405020304"/>
              </a:rPr>
              <a:t>AD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800" b="1" i="1" dirty="0">
                <a:latin typeface="Times New Roman" panose="02020603050405020304"/>
              </a:rPr>
              <a:t>DE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，使得</a:t>
            </a:r>
            <a:r>
              <a:rPr lang="en-US" altLang="zh-CN" sz="2800" b="1" i="1" dirty="0">
                <a:latin typeface="Times New Roman" panose="02020603050405020304"/>
              </a:rPr>
              <a:t>AD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/>
              </a:rPr>
              <a:t>∶</a:t>
            </a:r>
            <a:r>
              <a:rPr lang="en-US" altLang="zh-CN" sz="2800" b="1" i="1" dirty="0">
                <a:latin typeface="Times New Roman" panose="02020603050405020304"/>
              </a:rPr>
              <a:t>DE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dirty="0">
                <a:latin typeface="Times New Roman" panose="02020603050405020304"/>
              </a:rPr>
              <a:t>3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/>
              </a:rPr>
              <a:t>∶</a:t>
            </a:r>
            <a:r>
              <a:rPr lang="en-US" altLang="zh-CN" sz="2800" b="1" dirty="0">
                <a:latin typeface="Times New Roman" panose="02020603050405020304"/>
              </a:rPr>
              <a:t>2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，连结</a:t>
            </a:r>
            <a:r>
              <a:rPr lang="en-US" altLang="zh-CN" sz="2800" b="1" i="1" dirty="0">
                <a:latin typeface="Times New Roman" panose="02020603050405020304"/>
              </a:rPr>
              <a:t>EB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，过</a:t>
            </a:r>
            <a:r>
              <a:rPr lang="en-US" altLang="zh-CN" sz="2800" b="1" i="1" dirty="0">
                <a:latin typeface="Times New Roman" panose="02020603050405020304"/>
              </a:rPr>
              <a:t>D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作</a:t>
            </a:r>
            <a:r>
              <a:rPr lang="en-US" altLang="zh-CN" sz="2800" b="1" i="1" dirty="0">
                <a:latin typeface="Times New Roman" panose="02020603050405020304"/>
              </a:rPr>
              <a:t>DF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/>
              </a:rPr>
              <a:t>∥</a:t>
            </a:r>
            <a:r>
              <a:rPr lang="en-US" altLang="zh-CN" sz="2800" b="1" i="1" dirty="0">
                <a:latin typeface="Times New Roman" panose="02020603050405020304"/>
              </a:rPr>
              <a:t>EB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，交</a:t>
            </a:r>
            <a:r>
              <a:rPr lang="en-US" altLang="zh-CN" sz="2800" b="1" i="1" dirty="0">
                <a:latin typeface="Times New Roman" panose="02020603050405020304"/>
              </a:rPr>
              <a:t>AB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于点</a:t>
            </a:r>
            <a:r>
              <a:rPr lang="en-US" altLang="zh-CN" sz="2800" b="1" i="1" dirty="0">
                <a:latin typeface="Times New Roman" panose="02020603050405020304"/>
              </a:rPr>
              <a:t>F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，由平行线分线段成比例可知</a:t>
            </a:r>
            <a:r>
              <a:rPr lang="en-US" altLang="zh-CN" sz="2800" b="1" i="1" dirty="0">
                <a:latin typeface="Times New Roman" panose="02020603050405020304"/>
              </a:rPr>
              <a:t>AF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/>
              </a:rPr>
              <a:t>∶</a:t>
            </a:r>
            <a:r>
              <a:rPr lang="en-US" altLang="zh-CN" sz="2800" b="1" i="1" dirty="0">
                <a:latin typeface="Times New Roman" panose="02020603050405020304"/>
              </a:rPr>
              <a:t>FB</a:t>
            </a:r>
            <a:r>
              <a:rPr lang="zh-CN" altLang="zh-CN" sz="2800" b="1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800" b="1" dirty="0">
                <a:latin typeface="Times New Roman" panose="02020603050405020304"/>
              </a:rPr>
              <a:t>3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/>
              </a:rPr>
              <a:t>∶</a:t>
            </a:r>
            <a:r>
              <a:rPr lang="en-US" altLang="zh-CN" sz="2800" b="1" dirty="0">
                <a:latin typeface="Times New Roman" panose="02020603050405020304"/>
              </a:rPr>
              <a:t>2.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67"/>
          <p:cNvSpPr/>
          <p:nvPr/>
        </p:nvSpPr>
        <p:spPr>
          <a:xfrm>
            <a:off x="1415480" y="3717032"/>
            <a:ext cx="4474302" cy="65684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解：如图，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AF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3∶2.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42" y="3789151"/>
            <a:ext cx="3664322" cy="214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矩形 13"/>
          <p:cNvSpPr>
            <a:spLocks noChangeArrowheads="1"/>
          </p:cNvSpPr>
          <p:nvPr/>
        </p:nvSpPr>
        <p:spPr bwMode="auto">
          <a:xfrm>
            <a:off x="1703512" y="2060847"/>
            <a:ext cx="8640960" cy="133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</a:rPr>
              <a:t>利用上述平行线分线段成比例的性质，可以将已知线段任意等分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内容占位符 7"/>
          <p:cNvSpPr txBox="1">
            <a:spLocks noChangeArrowheads="1"/>
          </p:cNvSpPr>
          <p:nvPr/>
        </p:nvSpPr>
        <p:spPr bwMode="auto">
          <a:xfrm>
            <a:off x="1825279" y="1283282"/>
            <a:ext cx="9560984" cy="68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已知线段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把线段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五等分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任意多边形 25"/>
          <p:cNvSpPr/>
          <p:nvPr>
            <p:custDataLst>
              <p:tags r:id="rId1"/>
            </p:custDataLst>
          </p:nvPr>
        </p:nvSpPr>
        <p:spPr bwMode="auto">
          <a:xfrm>
            <a:off x="719667" y="1406757"/>
            <a:ext cx="1077384" cy="582083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994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941019" y="3068960"/>
            <a:ext cx="1885950" cy="714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56244" y="2781623"/>
            <a:ext cx="389850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zh-CN" altLang="en-US" sz="24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0536" y="2784936"/>
            <a:ext cx="389850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5413" y="1556792"/>
            <a:ext cx="10561671" cy="34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解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作法：如图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为端点作一条射线，并在射线上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依次截取线段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连结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，并过点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分别作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的平行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线，依次交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于点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就是所求作的把线段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五等分的点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093752" y="2126456"/>
            <a:ext cx="1885950" cy="714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093752" y="2126456"/>
            <a:ext cx="2369343" cy="12192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979702" y="2126456"/>
            <a:ext cx="483393" cy="12192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9593939" y="2135981"/>
            <a:ext cx="402431" cy="9715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9215320" y="2124075"/>
            <a:ext cx="307182" cy="7381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8841464" y="2119312"/>
            <a:ext cx="195263" cy="4905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8465227" y="2126456"/>
            <a:ext cx="97632" cy="23812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01701" y="1906211"/>
            <a:ext cx="389850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zh-CN" altLang="en-US" sz="24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5839" y="1652088"/>
            <a:ext cx="492443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0003" y="1652088"/>
            <a:ext cx="492443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5133" y="1652088"/>
            <a:ext cx="492443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6009" y="1652088"/>
            <a:ext cx="492443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71818" y="1652088"/>
            <a:ext cx="389850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573846" y="1604169"/>
            <a:ext cx="1188899" cy="1143297"/>
            <a:chOff x="5507886" y="620713"/>
            <a:chExt cx="1188899" cy="1143297"/>
          </a:xfrm>
        </p:grpSpPr>
        <p:sp>
          <p:nvSpPr>
            <p:cNvPr id="20" name="TextBox 19"/>
            <p:cNvSpPr txBox="1"/>
            <p:nvPr/>
          </p:nvSpPr>
          <p:spPr>
            <a:xfrm>
              <a:off x="6204342" y="1267143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>
              <a:off x="5507886" y="620713"/>
              <a:ext cx="1039812" cy="1039812"/>
            </a:xfrm>
            <a:prstGeom prst="arc">
              <a:avLst>
                <a:gd name="adj1" fmla="val 1303378"/>
                <a:gd name="adj2" fmla="val 1870984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38658" y="-531019"/>
            <a:ext cx="5310188" cy="5310188"/>
            <a:chOff x="3372698" y="-1514475"/>
            <a:chExt cx="5310188" cy="5310188"/>
          </a:xfrm>
        </p:grpSpPr>
        <p:sp>
          <p:nvSpPr>
            <p:cNvPr id="24" name="TextBox 23"/>
            <p:cNvSpPr txBox="1"/>
            <p:nvPr/>
          </p:nvSpPr>
          <p:spPr>
            <a:xfrm>
              <a:off x="8096765" y="2284943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3372698" y="-1514475"/>
              <a:ext cx="5310188" cy="5310188"/>
            </a:xfrm>
            <a:prstGeom prst="arc">
              <a:avLst>
                <a:gd name="adj1" fmla="val 1540997"/>
                <a:gd name="adj2" fmla="val 170487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963381" y="-6296"/>
            <a:ext cx="4260742" cy="4260742"/>
            <a:chOff x="3897421" y="-989752"/>
            <a:chExt cx="4260742" cy="4260742"/>
          </a:xfrm>
        </p:grpSpPr>
        <p:sp>
          <p:nvSpPr>
            <p:cNvPr id="27" name="TextBox 26"/>
            <p:cNvSpPr txBox="1"/>
            <p:nvPr/>
          </p:nvSpPr>
          <p:spPr>
            <a:xfrm>
              <a:off x="7644660" y="2013650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>
              <a:off x="3897421" y="-989752"/>
              <a:ext cx="4260742" cy="4260742"/>
            </a:xfrm>
            <a:prstGeom prst="arc">
              <a:avLst>
                <a:gd name="adj1" fmla="val 1534281"/>
                <a:gd name="adj2" fmla="val 1691772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01544" y="531867"/>
            <a:ext cx="3246700" cy="3184416"/>
            <a:chOff x="4435584" y="-451589"/>
            <a:chExt cx="3246700" cy="3184416"/>
          </a:xfrm>
        </p:grpSpPr>
        <p:sp>
          <p:nvSpPr>
            <p:cNvPr id="30" name="TextBox 29"/>
            <p:cNvSpPr txBox="1"/>
            <p:nvPr/>
          </p:nvSpPr>
          <p:spPr>
            <a:xfrm>
              <a:off x="7189841" y="1756855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" name="弧形 30"/>
            <p:cNvSpPr/>
            <p:nvPr/>
          </p:nvSpPr>
          <p:spPr>
            <a:xfrm>
              <a:off x="4435584" y="-451589"/>
              <a:ext cx="3184416" cy="3184416"/>
            </a:xfrm>
            <a:prstGeom prst="arc">
              <a:avLst>
                <a:gd name="adj1" fmla="val 1484939"/>
                <a:gd name="adj2" fmla="val 1711412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50819" y="1081142"/>
            <a:ext cx="2164501" cy="2085866"/>
            <a:chOff x="4984859" y="97686"/>
            <a:chExt cx="2164501" cy="2085866"/>
          </a:xfrm>
        </p:grpSpPr>
        <p:sp>
          <p:nvSpPr>
            <p:cNvPr id="33" name="TextBox 32"/>
            <p:cNvSpPr txBox="1"/>
            <p:nvPr/>
          </p:nvSpPr>
          <p:spPr>
            <a:xfrm>
              <a:off x="6656917" y="1508422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>
              <a:off x="4984859" y="97686"/>
              <a:ext cx="2085866" cy="2085866"/>
            </a:xfrm>
            <a:prstGeom prst="arc">
              <a:avLst>
                <a:gd name="adj1" fmla="val 1455242"/>
                <a:gd name="adj2" fmla="val 1796095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8"/>
          <p:cNvSpPr txBox="1"/>
          <p:nvPr/>
        </p:nvSpPr>
        <p:spPr>
          <a:xfrm>
            <a:off x="1055440" y="1548188"/>
            <a:ext cx="10225136" cy="3392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⒈利用换线段、换中间比及分析法探求解题思路方法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⒉培养和提高分解基本图形的能力，并利用特殊形式研究问题的方法。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重点：平行线分线段成比例定理、推论及应用。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0B0F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难点：分解基本图形，利用换线段、换中间比及分析法寻找解题思路。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996142" y="764930"/>
                <a:ext cx="7993385" cy="4988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事实上，我们只要过点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作一条与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5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平行的直线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l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（如图），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就可以根据“两条直线被一组平行线所截，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所得的对应线段成比例”的基本事实，得到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𝑨</m:t>
                        </m:r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𝑨</m:t>
                        </m:r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𝟑</m:t>
                            </m:r>
                          </m:sub>
                        </m:sSub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𝟒</m:t>
                            </m:r>
                          </m:sub>
                        </m:sSub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𝟒</m:t>
                            </m:r>
                          </m:sub>
                        </m:sSub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</m:t>
                        </m:r>
                      </m:num>
                      <m:den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b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en-US" altLang="zh-CN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而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AA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=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=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3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=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3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4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=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4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5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∴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AB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=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=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3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=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3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4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=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4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这就证明了点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3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en-US" altLang="zh-CN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4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是所求作的五等分的分点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en-US" altLang="zh-CN" sz="2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42" y="764930"/>
                <a:ext cx="7993385" cy="4988482"/>
              </a:xfrm>
              <a:prstGeom prst="rect">
                <a:avLst/>
              </a:prstGeom>
              <a:blipFill rotWithShape="1">
                <a:blip r:embed="rId1"/>
                <a:stretch>
                  <a:fillRect l="-6" t="-8" r="6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/>
          <p:cNvCxnSpPr/>
          <p:nvPr/>
        </p:nvCxnSpPr>
        <p:spPr>
          <a:xfrm>
            <a:off x="8792070" y="2258046"/>
            <a:ext cx="492919" cy="1219795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67861" y="2042146"/>
            <a:ext cx="269626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endParaRPr lang="zh-CN" altLang="en-US" sz="24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13514" y="2558083"/>
            <a:ext cx="1885950" cy="714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913514" y="2558083"/>
            <a:ext cx="2369343" cy="12192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0799464" y="2558083"/>
            <a:ext cx="483393" cy="12192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10413701" y="2567608"/>
            <a:ext cx="402431" cy="9715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10035082" y="2555702"/>
            <a:ext cx="307182" cy="7381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9661226" y="2550939"/>
            <a:ext cx="195263" cy="4905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9284989" y="2558083"/>
            <a:ext cx="97632" cy="23812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21463" y="2337838"/>
            <a:ext cx="389850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zh-CN" altLang="en-US" sz="24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5601" y="2083715"/>
            <a:ext cx="492443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9765" y="2083715"/>
            <a:ext cx="492443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4895" y="2083715"/>
            <a:ext cx="492443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5771" y="2083715"/>
            <a:ext cx="492443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91580" y="2083715"/>
            <a:ext cx="389850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393608" y="2035796"/>
            <a:ext cx="1188899" cy="1143297"/>
            <a:chOff x="5507886" y="620713"/>
            <a:chExt cx="1188899" cy="1143297"/>
          </a:xfrm>
        </p:grpSpPr>
        <p:sp>
          <p:nvSpPr>
            <p:cNvPr id="19" name="TextBox 18"/>
            <p:cNvSpPr txBox="1"/>
            <p:nvPr/>
          </p:nvSpPr>
          <p:spPr>
            <a:xfrm>
              <a:off x="6204342" y="1267143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>
              <a:off x="5507886" y="620713"/>
              <a:ext cx="1039812" cy="1039812"/>
            </a:xfrm>
            <a:prstGeom prst="arc">
              <a:avLst>
                <a:gd name="adj1" fmla="val 1303378"/>
                <a:gd name="adj2" fmla="val 1870984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58420" y="-99392"/>
            <a:ext cx="5310188" cy="5310188"/>
            <a:chOff x="3372698" y="-1514475"/>
            <a:chExt cx="5310188" cy="5310188"/>
          </a:xfrm>
        </p:grpSpPr>
        <p:sp>
          <p:nvSpPr>
            <p:cNvPr id="22" name="TextBox 21"/>
            <p:cNvSpPr txBox="1"/>
            <p:nvPr/>
          </p:nvSpPr>
          <p:spPr>
            <a:xfrm>
              <a:off x="8096765" y="2284943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>
              <a:off x="3372698" y="-1514475"/>
              <a:ext cx="5310188" cy="5310188"/>
            </a:xfrm>
            <a:prstGeom prst="arc">
              <a:avLst>
                <a:gd name="adj1" fmla="val 1540997"/>
                <a:gd name="adj2" fmla="val 170487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83143" y="425331"/>
            <a:ext cx="4260742" cy="4260742"/>
            <a:chOff x="3897421" y="-989752"/>
            <a:chExt cx="4260742" cy="4260742"/>
          </a:xfrm>
        </p:grpSpPr>
        <p:sp>
          <p:nvSpPr>
            <p:cNvPr id="25" name="TextBox 24"/>
            <p:cNvSpPr txBox="1"/>
            <p:nvPr/>
          </p:nvSpPr>
          <p:spPr>
            <a:xfrm>
              <a:off x="7644660" y="2013650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>
              <a:off x="3897421" y="-989752"/>
              <a:ext cx="4260742" cy="4260742"/>
            </a:xfrm>
            <a:prstGeom prst="arc">
              <a:avLst>
                <a:gd name="adj1" fmla="val 1534281"/>
                <a:gd name="adj2" fmla="val 1691772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21306" y="963494"/>
            <a:ext cx="3246700" cy="3184416"/>
            <a:chOff x="4435584" y="-451589"/>
            <a:chExt cx="3246700" cy="3184416"/>
          </a:xfrm>
        </p:grpSpPr>
        <p:sp>
          <p:nvSpPr>
            <p:cNvPr id="28" name="TextBox 27"/>
            <p:cNvSpPr txBox="1"/>
            <p:nvPr/>
          </p:nvSpPr>
          <p:spPr>
            <a:xfrm>
              <a:off x="7189841" y="1756855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>
              <a:off x="4435584" y="-451589"/>
              <a:ext cx="3184416" cy="3184416"/>
            </a:xfrm>
            <a:prstGeom prst="arc">
              <a:avLst>
                <a:gd name="adj1" fmla="val 1484939"/>
                <a:gd name="adj2" fmla="val 1711412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870581" y="1512769"/>
            <a:ext cx="2164501" cy="2085866"/>
            <a:chOff x="4984859" y="97686"/>
            <a:chExt cx="2164501" cy="2085866"/>
          </a:xfrm>
        </p:grpSpPr>
        <p:sp>
          <p:nvSpPr>
            <p:cNvPr id="31" name="TextBox 30"/>
            <p:cNvSpPr txBox="1"/>
            <p:nvPr/>
          </p:nvSpPr>
          <p:spPr>
            <a:xfrm>
              <a:off x="6656917" y="1508422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2" name="弧形 31"/>
            <p:cNvSpPr/>
            <p:nvPr/>
          </p:nvSpPr>
          <p:spPr>
            <a:xfrm>
              <a:off x="4984859" y="97686"/>
              <a:ext cx="2085866" cy="2085866"/>
            </a:xfrm>
            <a:prstGeom prst="arc">
              <a:avLst>
                <a:gd name="adj1" fmla="val 1455242"/>
                <a:gd name="adj2" fmla="val 1796095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279576" y="1991415"/>
            <a:ext cx="7323443" cy="11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思考：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把线段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分成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CB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两条线段，并使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CB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=2:3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，可怎么作？</a:t>
            </a:r>
            <a:endParaRPr lang="zh-CN" altLang="en-US" sz="2800" b="1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5835" y="1559923"/>
            <a:ext cx="9119687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作法：如图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为端点作一条射线，并在射线上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依次截取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条相等的线段，并在图中标注出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，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连结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，并过点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作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的平行线，交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于点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∴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=2:3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∴点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就是所求作的把线段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分成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2:3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的两条线段的分点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086179" y="1759236"/>
            <a:ext cx="1885950" cy="714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086179" y="1759236"/>
            <a:ext cx="2369343" cy="12192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972129" y="1759236"/>
            <a:ext cx="483393" cy="12192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8833891" y="1752092"/>
            <a:ext cx="195263" cy="4905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94128" y="1538991"/>
            <a:ext cx="389850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zh-CN" altLang="en-US" sz="24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6801" y="1284868"/>
            <a:ext cx="389850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64245" y="1284868"/>
            <a:ext cx="389850" cy="496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24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弧形 27"/>
          <p:cNvSpPr/>
          <p:nvPr/>
        </p:nvSpPr>
        <p:spPr>
          <a:xfrm>
            <a:off x="7566273" y="1236949"/>
            <a:ext cx="1039812" cy="1039812"/>
          </a:xfrm>
          <a:prstGeom prst="arc">
            <a:avLst>
              <a:gd name="adj1" fmla="val 1303378"/>
              <a:gd name="adj2" fmla="val 187098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5431085" y="-898239"/>
            <a:ext cx="5310188" cy="5310188"/>
            <a:chOff x="3372698" y="-1514475"/>
            <a:chExt cx="5310188" cy="5310188"/>
          </a:xfrm>
        </p:grpSpPr>
        <p:sp>
          <p:nvSpPr>
            <p:cNvPr id="30" name="TextBox 29"/>
            <p:cNvSpPr txBox="1"/>
            <p:nvPr/>
          </p:nvSpPr>
          <p:spPr>
            <a:xfrm>
              <a:off x="8096765" y="2284943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" name="弧形 30"/>
            <p:cNvSpPr/>
            <p:nvPr/>
          </p:nvSpPr>
          <p:spPr>
            <a:xfrm>
              <a:off x="3372698" y="-1514475"/>
              <a:ext cx="5310188" cy="5310188"/>
            </a:xfrm>
            <a:prstGeom prst="arc">
              <a:avLst>
                <a:gd name="adj1" fmla="val 1540997"/>
                <a:gd name="adj2" fmla="val 170487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弧形 31"/>
          <p:cNvSpPr/>
          <p:nvPr/>
        </p:nvSpPr>
        <p:spPr>
          <a:xfrm>
            <a:off x="5955808" y="-373516"/>
            <a:ext cx="4260742" cy="4260742"/>
          </a:xfrm>
          <a:prstGeom prst="arc">
            <a:avLst>
              <a:gd name="adj1" fmla="val 1534281"/>
              <a:gd name="adj2" fmla="val 1691772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弧形 32"/>
          <p:cNvSpPr/>
          <p:nvPr/>
        </p:nvSpPr>
        <p:spPr>
          <a:xfrm>
            <a:off x="6493971" y="164647"/>
            <a:ext cx="3184416" cy="3184416"/>
          </a:xfrm>
          <a:prstGeom prst="arc">
            <a:avLst>
              <a:gd name="adj1" fmla="val 1484939"/>
              <a:gd name="adj2" fmla="val 1711412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7043246" y="713922"/>
            <a:ext cx="2164501" cy="2085866"/>
            <a:chOff x="4984859" y="97686"/>
            <a:chExt cx="2164501" cy="2085866"/>
          </a:xfrm>
        </p:grpSpPr>
        <p:sp>
          <p:nvSpPr>
            <p:cNvPr id="35" name="TextBox 34"/>
            <p:cNvSpPr txBox="1"/>
            <p:nvPr/>
          </p:nvSpPr>
          <p:spPr>
            <a:xfrm>
              <a:off x="6656917" y="1508422"/>
              <a:ext cx="492443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>
              <a:off x="4984859" y="97686"/>
              <a:ext cx="2085866" cy="2085866"/>
            </a:xfrm>
            <a:prstGeom prst="arc">
              <a:avLst>
                <a:gd name="adj1" fmla="val 1455242"/>
                <a:gd name="adj2" fmla="val 1796095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696" y="326582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466206" y="1643173"/>
            <a:ext cx="793973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8480" indent="-53848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sz="11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060575" y="1755775"/>
          <a:ext cx="8621713" cy="404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文档" r:id="rId3" imgW="8905240" imgH="4162425" progId="Word.Document.12">
                  <p:embed/>
                </p:oleObj>
              </mc:Choice>
              <mc:Fallback>
                <p:oleObj name="文档" r:id="rId3" imgW="8905240" imgH="4162425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0575" y="1755775"/>
                        <a:ext cx="8621713" cy="404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01" y="3265820"/>
            <a:ext cx="3312368" cy="231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3472" y="1988840"/>
            <a:ext cx="1152128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38480" indent="-538480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800" b="1" kern="100" dirty="0">
                <a:latin typeface="Times New Roman" panose="02020603050405020304"/>
                <a:cs typeface="Times New Roman" panose="02020603050405020304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989138" y="2060575"/>
          <a:ext cx="90265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文档" r:id="rId3" imgW="9175750" imgH="1598930" progId="Word.Document.12">
                  <p:embed/>
                </p:oleObj>
              </mc:Choice>
              <mc:Fallback>
                <p:oleObj name="文档" r:id="rId3" imgW="9175750" imgH="1598930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9138" y="2060575"/>
                        <a:ext cx="9026525" cy="158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3645024"/>
            <a:ext cx="2448272" cy="200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899351" y="2492896"/>
          <a:ext cx="5810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文档" r:id="rId6" imgW="600710" imgH="1116965" progId="Word.Document.12">
                  <p:embed/>
                </p:oleObj>
              </mc:Choice>
              <mc:Fallback>
                <p:oleObj name="文档" r:id="rId6" imgW="600710" imgH="1116965" progId="Word.Document.12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99351" y="2492896"/>
                        <a:ext cx="58102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731563" y="913165"/>
            <a:ext cx="3576531" cy="3975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>
            <p:custDataLst>
              <p:tags r:id="rId2"/>
            </p:custDataLst>
          </p:nvPr>
        </p:nvSpPr>
        <p:spPr>
          <a:xfrm>
            <a:off x="2783632" y="908720"/>
            <a:ext cx="3528392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6861" y="1809442"/>
            <a:ext cx="1080120" cy="65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spcAft>
                <a:spcPts val="0"/>
              </a:spcAft>
              <a:tabLst>
                <a:tab pos="1094105" algn="l"/>
                <a:tab pos="2188210" algn="l"/>
                <a:tab pos="3282315" algn="l"/>
                <a:tab pos="4376420" algn="l"/>
              </a:tabLst>
            </a:pPr>
            <a:r>
              <a:rPr lang="en-US" altLang="zh-CN" sz="28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en-US" sz="2800" b="1" kern="100" dirty="0">
                <a:latin typeface="Times New Roman" panose="02020603050405020304"/>
                <a:cs typeface="Courier New" panose="02070309020205020404"/>
              </a:rPr>
              <a:t>．</a:t>
            </a:r>
            <a:endParaRPr lang="zh-CN" altLang="zh-CN" sz="11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1156" y="351963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10</a:t>
            </a:r>
            <a:endParaRPr lang="zh-CN" altLang="en-US" sz="2800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497138" y="1700808"/>
          <a:ext cx="8345487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文档" r:id="rId3" imgW="8562975" imgH="2577465" progId="Word.Document.12">
                  <p:embed/>
                </p:oleObj>
              </mc:Choice>
              <mc:Fallback>
                <p:oleObj name="文档" r:id="rId3" imgW="8562975" imgH="2577465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1700808"/>
                        <a:ext cx="8345487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20" y="3757965"/>
            <a:ext cx="3512324" cy="225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814918" y="1665817"/>
            <a:ext cx="10562167" cy="3937000"/>
          </a:xfrm>
          <a:prstGeom prst="round2DiagRect">
            <a:avLst/>
          </a:prstGeom>
          <a:noFill/>
          <a:ln w="2222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695535" y="781051"/>
            <a:ext cx="4800732" cy="57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hangingPunct="0">
              <a:defRPr/>
            </a:pPr>
            <a:r>
              <a:rPr lang="zh-CN" altLang="en-US" sz="2800" b="1" spc="400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由平行线截得的比例线段</a:t>
            </a:r>
            <a:endParaRPr lang="zh-CN" altLang="en-US" sz="2800" b="1" spc="400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0" name="直线连接符 4"/>
          <p:cNvCxnSpPr/>
          <p:nvPr/>
        </p:nvCxnSpPr>
        <p:spPr>
          <a:xfrm>
            <a:off x="8208136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24"/>
          <p:cNvCxnSpPr/>
          <p:nvPr/>
        </p:nvCxnSpPr>
        <p:spPr>
          <a:xfrm>
            <a:off x="2831637" y="1126067"/>
            <a:ext cx="1056216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35560" y="3047371"/>
            <a:ext cx="2580794" cy="113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由平行线截得的比例线段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644346" y="2327291"/>
            <a:ext cx="360040" cy="2520280"/>
          </a:xfrm>
          <a:prstGeom prst="lef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402" y="2078846"/>
            <a:ext cx="4152099" cy="2576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基本事实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基本事实的相应解释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基本事实的常见变形图形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基本事实的应用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1378" y="3947737"/>
            <a:ext cx="6676828" cy="59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你能用直尺和圆规把一条线段三等分吗？</a:t>
            </a:r>
            <a:endParaRPr lang="zh-CN" altLang="en-US" sz="2800" b="1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5576" y="2533786"/>
            <a:ext cx="3888432" cy="504056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9" t="12195" r="11410" b="13108"/>
          <a:stretch>
            <a:fillRect/>
          </a:stretch>
        </p:blipFill>
        <p:spPr bwMode="auto">
          <a:xfrm rot="15300000">
            <a:off x="4816533" y="1499006"/>
            <a:ext cx="1749894" cy="16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487488" y="1772816"/>
            <a:ext cx="8567738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在白纸分别画三条平行线L1、L2、L3，然后再画两条截线L4、L5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465107" y="3501008"/>
            <a:ext cx="9360967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画好后，讨论一下，截取线段之间存在什么样的关系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169"/>
          <p:cNvGrpSpPr/>
          <p:nvPr/>
        </p:nvGrpSpPr>
        <p:grpSpPr bwMode="auto">
          <a:xfrm>
            <a:off x="2495550" y="2393156"/>
            <a:ext cx="5791200" cy="2514600"/>
            <a:chOff x="0" y="0"/>
            <a:chExt cx="3648" cy="1584"/>
          </a:xfrm>
        </p:grpSpPr>
        <p:sp>
          <p:nvSpPr>
            <p:cNvPr id="3" name="直接连接符 7170"/>
            <p:cNvSpPr>
              <a:spLocks noChangeShapeType="1"/>
            </p:cNvSpPr>
            <p:nvPr/>
          </p:nvSpPr>
          <p:spPr bwMode="auto">
            <a:xfrm>
              <a:off x="0" y="0"/>
              <a:ext cx="3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直接连接符 7171"/>
            <p:cNvSpPr>
              <a:spLocks noChangeShapeType="1"/>
            </p:cNvSpPr>
            <p:nvPr/>
          </p:nvSpPr>
          <p:spPr bwMode="auto">
            <a:xfrm>
              <a:off x="0" y="576"/>
              <a:ext cx="36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直接连接符 7172"/>
            <p:cNvSpPr>
              <a:spLocks noChangeShapeType="1"/>
            </p:cNvSpPr>
            <p:nvPr/>
          </p:nvSpPr>
          <p:spPr bwMode="auto">
            <a:xfrm>
              <a:off x="0" y="1584"/>
              <a:ext cx="36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7173"/>
          <p:cNvGrpSpPr/>
          <p:nvPr/>
        </p:nvGrpSpPr>
        <p:grpSpPr bwMode="auto">
          <a:xfrm>
            <a:off x="2952750" y="1021556"/>
            <a:ext cx="3886200" cy="5029200"/>
            <a:chOff x="0" y="0"/>
            <a:chExt cx="2448" cy="3168"/>
          </a:xfrm>
        </p:grpSpPr>
        <p:sp>
          <p:nvSpPr>
            <p:cNvPr id="7" name="直接连接符 7174"/>
            <p:cNvSpPr>
              <a:spLocks noChangeShapeType="1"/>
            </p:cNvSpPr>
            <p:nvPr/>
          </p:nvSpPr>
          <p:spPr bwMode="auto">
            <a:xfrm flipH="1">
              <a:off x="0" y="144"/>
              <a:ext cx="864" cy="29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直接连接符 7175"/>
            <p:cNvSpPr>
              <a:spLocks noChangeShapeType="1"/>
            </p:cNvSpPr>
            <p:nvPr/>
          </p:nvSpPr>
          <p:spPr bwMode="auto">
            <a:xfrm>
              <a:off x="1488" y="0"/>
              <a:ext cx="960" cy="31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724150" y="1631156"/>
            <a:ext cx="4179888" cy="3297238"/>
            <a:chOff x="0" y="0"/>
            <a:chExt cx="2633" cy="2077"/>
          </a:xfrm>
        </p:grpSpPr>
        <p:sp>
          <p:nvSpPr>
            <p:cNvPr id="10" name="文本框 7177"/>
            <p:cNvSpPr txBox="1">
              <a:spLocks noChangeArrowheads="1"/>
            </p:cNvSpPr>
            <p:nvPr/>
          </p:nvSpPr>
          <p:spPr bwMode="auto">
            <a:xfrm>
              <a:off x="480" y="0"/>
              <a:ext cx="329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i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sz="4000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7178"/>
            <p:cNvSpPr txBox="1">
              <a:spLocks noChangeArrowheads="1"/>
            </p:cNvSpPr>
            <p:nvPr/>
          </p:nvSpPr>
          <p:spPr bwMode="auto">
            <a:xfrm>
              <a:off x="336" y="624"/>
              <a:ext cx="329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i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sz="4000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7179"/>
            <p:cNvSpPr txBox="1">
              <a:spLocks noChangeArrowheads="1"/>
            </p:cNvSpPr>
            <p:nvPr/>
          </p:nvSpPr>
          <p:spPr bwMode="auto">
            <a:xfrm>
              <a:off x="0" y="1632"/>
              <a:ext cx="329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i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4000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7180"/>
            <p:cNvSpPr txBox="1">
              <a:spLocks noChangeArrowheads="1"/>
            </p:cNvSpPr>
            <p:nvPr/>
          </p:nvSpPr>
          <p:spPr bwMode="auto">
            <a:xfrm>
              <a:off x="1872" y="0"/>
              <a:ext cx="34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i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zh-CN" sz="4000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7181"/>
            <p:cNvSpPr txBox="1">
              <a:spLocks noChangeArrowheads="1"/>
            </p:cNvSpPr>
            <p:nvPr/>
          </p:nvSpPr>
          <p:spPr bwMode="auto">
            <a:xfrm>
              <a:off x="2016" y="576"/>
              <a:ext cx="329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i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altLang="zh-CN" sz="4000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7182"/>
            <p:cNvSpPr txBox="1">
              <a:spLocks noChangeArrowheads="1"/>
            </p:cNvSpPr>
            <p:nvPr/>
          </p:nvSpPr>
          <p:spPr bwMode="auto">
            <a:xfrm>
              <a:off x="2304" y="1584"/>
              <a:ext cx="329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i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4000" b="1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7183"/>
          <p:cNvGrpSpPr/>
          <p:nvPr/>
        </p:nvGrpSpPr>
        <p:grpSpPr bwMode="auto">
          <a:xfrm>
            <a:off x="8499475" y="1758156"/>
            <a:ext cx="823913" cy="3144838"/>
            <a:chOff x="0" y="0"/>
            <a:chExt cx="519" cy="1981"/>
          </a:xfrm>
        </p:grpSpPr>
        <p:sp>
          <p:nvSpPr>
            <p:cNvPr id="17" name="文本框 7184"/>
            <p:cNvSpPr txBox="1">
              <a:spLocks noChangeArrowheads="1"/>
            </p:cNvSpPr>
            <p:nvPr/>
          </p:nvSpPr>
          <p:spPr bwMode="auto">
            <a:xfrm>
              <a:off x="0" y="0"/>
              <a:ext cx="471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  <a:endParaRPr lang="en-US" altLang="zh-CN" sz="40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7185"/>
            <p:cNvSpPr txBox="1">
              <a:spLocks noChangeArrowheads="1"/>
            </p:cNvSpPr>
            <p:nvPr/>
          </p:nvSpPr>
          <p:spPr bwMode="auto">
            <a:xfrm>
              <a:off x="0" y="720"/>
              <a:ext cx="471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L2</a:t>
              </a:r>
              <a:endParaRPr lang="en-US" altLang="zh-CN" sz="40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7186"/>
            <p:cNvSpPr txBox="1">
              <a:spLocks noChangeArrowheads="1"/>
            </p:cNvSpPr>
            <p:nvPr/>
          </p:nvSpPr>
          <p:spPr bwMode="auto">
            <a:xfrm>
              <a:off x="48" y="1536"/>
              <a:ext cx="471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L3</a:t>
              </a:r>
              <a:endParaRPr lang="en-US" altLang="zh-CN" sz="40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7187"/>
          <p:cNvGrpSpPr/>
          <p:nvPr/>
        </p:nvGrpSpPr>
        <p:grpSpPr bwMode="auto">
          <a:xfrm>
            <a:off x="3833813" y="411956"/>
            <a:ext cx="1862138" cy="782638"/>
            <a:chOff x="75" y="0"/>
            <a:chExt cx="1173" cy="493"/>
          </a:xfrm>
        </p:grpSpPr>
        <p:sp>
          <p:nvSpPr>
            <p:cNvPr id="21" name="文本框 7188"/>
            <p:cNvSpPr txBox="1">
              <a:spLocks noChangeArrowheads="1"/>
            </p:cNvSpPr>
            <p:nvPr/>
          </p:nvSpPr>
          <p:spPr bwMode="auto">
            <a:xfrm>
              <a:off x="75" y="48"/>
              <a:ext cx="489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L4</a:t>
              </a:r>
              <a:endPara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7189"/>
            <p:cNvSpPr txBox="1">
              <a:spLocks noChangeArrowheads="1"/>
            </p:cNvSpPr>
            <p:nvPr/>
          </p:nvSpPr>
          <p:spPr bwMode="auto">
            <a:xfrm>
              <a:off x="678" y="0"/>
              <a:ext cx="57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L5</a:t>
              </a:r>
              <a:endPara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flipH="1">
            <a:off x="2100866" y="991868"/>
            <a:ext cx="5075254" cy="573617"/>
          </a:xfrm>
          <a:prstGeom prst="roundRect">
            <a:avLst>
              <a:gd name="adj" fmla="val 4768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flipH="1">
            <a:off x="695400" y="981285"/>
            <a:ext cx="2053167" cy="584200"/>
          </a:xfrm>
          <a:prstGeom prst="roundRect">
            <a:avLst>
              <a:gd name="adj" fmla="val 47681"/>
            </a:avLst>
          </a:prstGeom>
          <a:gradFill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FF0A00"/>
              </a:gs>
              <a:gs pos="100000">
                <a:srgbClr val="FF12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文本框 27"/>
          <p:cNvSpPr txBox="1"/>
          <p:nvPr>
            <p:custDataLst>
              <p:tags r:id="rId3"/>
            </p:custDataLst>
          </p:nvPr>
        </p:nvSpPr>
        <p:spPr>
          <a:xfrm>
            <a:off x="906644" y="983241"/>
            <a:ext cx="144943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知识点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97" name="文本框 28"/>
          <p:cNvSpPr txBox="1"/>
          <p:nvPr>
            <p:custDataLst>
              <p:tags r:id="rId4"/>
            </p:custDataLst>
          </p:nvPr>
        </p:nvSpPr>
        <p:spPr>
          <a:xfrm>
            <a:off x="3131221" y="979420"/>
            <a:ext cx="390088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平行线分线段成比例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01" name="AutoShape 11"/>
          <p:cNvSpPr/>
          <p:nvPr>
            <p:custDataLst>
              <p:tags r:id="rId5"/>
            </p:custDataLst>
          </p:nvPr>
        </p:nvSpPr>
        <p:spPr>
          <a:xfrm>
            <a:off x="2342167" y="847936"/>
            <a:ext cx="768351" cy="776816"/>
          </a:xfrm>
          <a:prstGeom prst="diamond">
            <a:avLst/>
          </a:prstGeom>
          <a:solidFill>
            <a:srgbClr val="F4BE96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 anchorCtr="0"/>
          <a:lstStyle/>
          <a:p>
            <a:pPr algn="ctr" eaLnBrk="0" hangingPunct="0"/>
            <a:r>
              <a:rPr lang="en-US" altLang="ko-KR" sz="3200" b="1" dirty="0">
                <a:solidFill>
                  <a:schemeClr val="tx1"/>
                </a:solidFill>
                <a:latin typeface="Calibri" panose="020F0502020204030204" pitchFamily="34" charset="0"/>
                <a:ea typeface="Gulim" panose="020B0604020202020204" pitchFamily="34" charset="-127"/>
              </a:rPr>
              <a:t>1</a:t>
            </a:r>
            <a:endParaRPr lang="en-US" altLang="ko-KR" sz="3200" b="1" dirty="0">
              <a:solidFill>
                <a:schemeClr val="tx1"/>
              </a:solidFill>
              <a:latin typeface="Calibri" panose="020F0502020204030204" pitchFamily="34" charset="0"/>
              <a:ea typeface="Gulim" panose="020B0604020202020204" pitchFamily="34" charset="-127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6921" y="1704012"/>
            <a:ext cx="5901168" cy="2832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观察有横格线的练习簿页，这些横格线有什么特征？在图中任意画几条直线，使之与横格线相交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这些横格线在每一条所画的直线上截得的线段有什么规律？</a:t>
            </a:r>
            <a:endParaRPr lang="zh-CN" altLang="en-US" sz="2800" b="1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05775" y="4868921"/>
            <a:ext cx="8634792" cy="11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横格线互相平行，且间隔距离相等；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这些横格线在每条所画的直线上截得的线段相等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endParaRPr lang="zh-CN" altLang="en-US" sz="28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146735" y="1938871"/>
            <a:ext cx="2592288" cy="2492990"/>
            <a:chOff x="5906814" y="699542"/>
            <a:chExt cx="2592288" cy="2492990"/>
          </a:xfrm>
        </p:grpSpPr>
        <p:sp>
          <p:nvSpPr>
            <p:cNvPr id="13" name="矩形 12"/>
            <p:cNvSpPr/>
            <p:nvPr/>
          </p:nvSpPr>
          <p:spPr>
            <a:xfrm>
              <a:off x="5906814" y="699542"/>
              <a:ext cx="2592288" cy="24929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084168" y="1275606"/>
              <a:ext cx="2232248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084168" y="1689652"/>
              <a:ext cx="2232248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084168" y="2103698"/>
              <a:ext cx="2232248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084168" y="2517744"/>
              <a:ext cx="2232248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084168" y="2931790"/>
              <a:ext cx="2232248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接连接符 18"/>
          <p:cNvCxnSpPr/>
          <p:nvPr/>
        </p:nvCxnSpPr>
        <p:spPr>
          <a:xfrm>
            <a:off x="9008165" y="2155317"/>
            <a:ext cx="989506" cy="224983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68105" y="2155317"/>
            <a:ext cx="0" cy="224983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9616593" y="2155317"/>
            <a:ext cx="723720" cy="22438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半闭框 21"/>
          <p:cNvSpPr/>
          <p:nvPr/>
        </p:nvSpPr>
        <p:spPr>
          <a:xfrm rot="5400000">
            <a:off x="8475224" y="4020163"/>
            <a:ext cx="144000" cy="1440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8468105" y="2514935"/>
            <a:ext cx="0" cy="414046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468105" y="2928981"/>
            <a:ext cx="0" cy="414046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468105" y="3343027"/>
            <a:ext cx="0" cy="414046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168688" y="2513298"/>
            <a:ext cx="183357" cy="420782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352045" y="2932899"/>
            <a:ext cx="183357" cy="420782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9533021" y="3343911"/>
            <a:ext cx="183357" cy="420782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864 L 0.03993 0.02778 C 0.04895 0.03179 0.05399 0.03765 0.05399 0.04414 C 0.05399 0.05123 0.04895 0.05679 0.03993 0.0608 L 3.61111E-6 0.08025 " pathEditMode="relative" rAng="0" ptsTypes="FffFF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03993 0.02099 C 0.04895 0.02562 0.05399 0.0321 0.05399 0.0392 C 0.05399 0.04753 0.04895 0.0537 0.03993 0.05833 L 3.61111E-6 0.07994 " pathEditMode="relative" rAng="0" ptsTypes="FffFF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62 L 0.04028 0.02099 C 0.04948 0.02531 0.05469 0.0321 0.05469 0.03951 C 0.05469 0.04753 0.04948 0.05401 0.04028 0.05833 L -1.94444E-6 0.08025 " pathEditMode="relative" rAng="0" ptsTypes="FffFF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46914E-7 L 0.02014 0.08148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284E-6 L 0.01927 0.07963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31 L 0.01962 0.08117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1127032" y="713806"/>
                <a:ext cx="5381047" cy="3397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1780" indent="-271780">
                  <a:lnSpc>
                    <a:spcPct val="13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</a:rPr>
                  <a:t>2.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观察右图</a:t>
                </a:r>
                <a:r>
                  <a:rPr lang="en-US" altLang="zh-CN" sz="2800" b="1" dirty="0">
                    <a:latin typeface="Times New Roman" panose="02020603050405020304" pitchFamily="18" charset="0"/>
                  </a:rPr>
                  <a:t>.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latin typeface="Cambria Math" panose="02040503050406030204"/>
                          </a:rPr>
                          <m:t>𝒍</m:t>
                        </m:r>
                      </m:e>
                      <m:sub>
                        <m:r>
                          <a:rPr lang="zh-CN" altLang="en-US" sz="2800" b="1" i="1">
                            <a:latin typeface="Cambria Math" panose="02040503050406030204"/>
                          </a:rPr>
                          <m:t>𝟏</m:t>
                        </m:r>
                      </m:sub>
                    </m:sSub>
                    <m:r>
                      <a:rPr lang="zh-CN" altLang="en-US" sz="2800" b="1" i="1" smtClean="0">
                        <a:latin typeface="Cambria Math" panose="02040503050406030204"/>
                      </a:rPr>
                      <m:t>，</m:t>
                    </m:r>
                    <m:sSub>
                      <m:sSub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latin typeface="Cambria Math" panose="02040503050406030204"/>
                          </a:rPr>
                          <m:t>𝒍</m:t>
                        </m:r>
                      </m:e>
                      <m:sub>
                        <m:r>
                          <a:rPr lang="zh-CN" altLang="en-US" sz="2800" b="1" i="1">
                            <a:latin typeface="Cambria Math" panose="02040503050406030204"/>
                          </a:rPr>
                          <m:t>𝟐</m:t>
                        </m:r>
                      </m:sub>
                    </m:sSub>
                    <m:r>
                      <a:rPr lang="zh-CN" altLang="en-US" sz="2800" b="1" i="1" smtClean="0">
                        <a:latin typeface="Cambria Math" panose="02040503050406030204"/>
                      </a:rPr>
                      <m:t>，</m:t>
                    </m:r>
                    <m:sSub>
                      <m:sSub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latin typeface="Cambria Math" panose="02040503050406030204"/>
                          </a:rPr>
                          <m:t>𝒍</m:t>
                        </m:r>
                      </m:e>
                      <m:sub>
                        <m:r>
                          <a:rPr lang="zh-CN" altLang="en-US" sz="2800" b="1" i="1">
                            <a:latin typeface="Cambria Math" panose="02040503050406030204"/>
                          </a:rPr>
                          <m:t>𝟑</m:t>
                        </m:r>
                      </m:sub>
                    </m:sSub>
                    <m:r>
                      <a:rPr lang="zh-CN" altLang="en-US" sz="2800" b="1" i="1" smtClean="0">
                        <a:latin typeface="Cambria Math" panose="02040503050406030204"/>
                      </a:rPr>
                      <m:t>，</m:t>
                    </m:r>
                    <m:sSub>
                      <m:sSub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latin typeface="Cambria Math" panose="02040503050406030204"/>
                          </a:rPr>
                          <m:t>𝒍</m:t>
                        </m:r>
                      </m:e>
                      <m:sub>
                        <m:r>
                          <a:rPr lang="zh-CN" altLang="en-US" sz="2800" b="1" i="1">
                            <a:latin typeface="Cambria Math" panose="02040503050406030204"/>
                          </a:rPr>
                          <m:t>𝟒</m:t>
                        </m:r>
                      </m:sub>
                    </m:sSub>
                    <m:r>
                      <a:rPr lang="zh-CN" altLang="en-US" sz="2800" b="1" i="1" smtClean="0">
                        <a:latin typeface="Cambria Math" panose="02040503050406030204"/>
                      </a:rPr>
                      <m:t>，</m:t>
                    </m:r>
                    <m:sSub>
                      <m:sSub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latin typeface="Cambria Math" panose="02040503050406030204"/>
                          </a:rPr>
                          <m:t>𝒍</m:t>
                        </m:r>
                      </m:e>
                      <m:sub>
                        <m:r>
                          <a:rPr lang="zh-CN" altLang="en-US" sz="2800" b="1" i="1">
                            <a:latin typeface="Cambria Math" panose="02040503050406030204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</a:rPr>
                  <a:t>是一组等距离的平行线</a:t>
                </a:r>
                <a:r>
                  <a:rPr lang="en-US" altLang="zh-CN" sz="2800" b="1" dirty="0">
                    <a:latin typeface="Times New Roman" panose="02020603050405020304" pitchFamily="18" charset="0"/>
                  </a:rPr>
                  <a:t>. 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AE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与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A′E′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是任意画的两条直线，分别与这组平行线依次相交于点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C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D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E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和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A′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， 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B′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C′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D′</a:t>
                </a:r>
                <a:r>
                  <a:rPr lang="zh-CN" altLang="en-US" sz="2800" b="1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800" b="1" i="1" dirty="0">
                    <a:latin typeface="Times New Roman" panose="02020603050405020304" pitchFamily="18" charset="0"/>
                  </a:rPr>
                  <a:t>E′</a:t>
                </a:r>
                <a:r>
                  <a:rPr lang="en-US" altLang="zh-CN" sz="2800" b="1" dirty="0">
                    <a:latin typeface="Times New Roman" panose="02020603050405020304" pitchFamily="18" charset="0"/>
                  </a:rPr>
                  <a:t>. </a:t>
                </a:r>
                <a:endParaRPr lang="en-US" altLang="zh-CN" sz="2800" b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32" y="713806"/>
                <a:ext cx="5381047" cy="3397340"/>
              </a:xfrm>
              <a:prstGeom prst="rect">
                <a:avLst/>
              </a:prstGeom>
              <a:blipFill rotWithShape="1">
                <a:blip r:embed="rId1"/>
                <a:stretch>
                  <a:fillRect l="-10" t="-2" r="-1936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6932795" y="1268760"/>
            <a:ext cx="3339669" cy="2696252"/>
            <a:chOff x="3392571" y="2211710"/>
            <a:chExt cx="3339669" cy="269625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455876" y="2499742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455876" y="3003798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455876" y="3507854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455876" y="4011910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455876" y="4515966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3696020" y="2211710"/>
              <a:ext cx="470118" cy="2659967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434530" y="2211710"/>
              <a:ext cx="1505228" cy="2629231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09405" y="2211710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2211710"/>
                  <a:ext cx="522835" cy="535531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209405" y="2736032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2736032"/>
                  <a:ext cx="522835" cy="535531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209405" y="374414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3744144"/>
                  <a:ext cx="522835" cy="535531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09405" y="3240088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3240088"/>
                  <a:ext cx="522835" cy="535531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209405" y="4248200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4248200"/>
                  <a:ext cx="522835" cy="535531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3750102" y="2355726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43580" y="2890023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7170" y="3385121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68195" y="3883262"/>
              <a:ext cx="407484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92571" y="4411095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16016" y="2355726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59684" y="2890023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47716" y="3385121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07664" y="3883262"/>
              <a:ext cx="494046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19724" y="4411095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E′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1559560" y="4628408"/>
                <a:ext cx="9138285" cy="1464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latin typeface="Times New Roman" panose="02020603050405020304" pitchFamily="18" charset="0"/>
                  </a:rPr>
                  <a:t>比例式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r>
                          <a:rPr lang="zh-CN" altLang="en-US" sz="2800" b="1" i="1">
                            <a:latin typeface="Cambria Math" panose="02040503050406030204"/>
                          </a:rPr>
                          <m:t>𝑩𝑪</m:t>
                        </m:r>
                      </m:den>
                    </m:f>
                    <m:r>
                      <a:rPr lang="zh-CN" altLang="en-US" sz="2800" b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</a:rPr>
                  <a:t>成立吗？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r>
                          <a:rPr lang="zh-CN" altLang="en-US" sz="2800" b="1" i="1">
                            <a:latin typeface="Cambria Math" panose="02040503050406030204"/>
                          </a:rPr>
                          <m:t>𝑩𝑫</m:t>
                        </m:r>
                      </m:den>
                    </m:f>
                    <m:r>
                      <a:rPr lang="zh-CN" altLang="en-US" sz="2800" b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</a:rPr>
                  <a:t>呢？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latin typeface="Cambria Math" panose="02040503050406030204"/>
                          </a:rPr>
                          <m:t>𝑩𝑫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latin typeface="Cambria Math" panose="02040503050406030204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</a:rPr>
                  <a:t>呢？为什么？你还能再找出两组比例线段吗？</a:t>
                </a:r>
                <a:endParaRPr lang="zh-CN" altLang="en-US" sz="2800" b="1" dirty="0">
                  <a:effectLst/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560" y="4628408"/>
                <a:ext cx="9138285" cy="1464888"/>
              </a:xfrm>
              <a:prstGeom prst="rect">
                <a:avLst/>
              </a:prstGeom>
              <a:blipFill rotWithShape="1">
                <a:blip r:embed="rId7"/>
                <a:stretch>
                  <a:fillRect t="-36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076811" y="1466894"/>
            <a:ext cx="3339669" cy="2696252"/>
            <a:chOff x="3392571" y="2211710"/>
            <a:chExt cx="3339669" cy="269625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455876" y="2499742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455876" y="3003798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455876" y="3507854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455876" y="4011910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455876" y="4515966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696020" y="2211710"/>
              <a:ext cx="470118" cy="2659967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434530" y="2211710"/>
              <a:ext cx="1505228" cy="2629231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209405" y="2211710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2211710"/>
                  <a:ext cx="522835" cy="535531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09405" y="2736032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2736032"/>
                  <a:ext cx="522835" cy="535531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209405" y="374414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3744144"/>
                  <a:ext cx="522835" cy="535531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209405" y="3240088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3240088"/>
                  <a:ext cx="522835" cy="535531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09405" y="4248200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4248200"/>
                  <a:ext cx="522835" cy="535531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3750102" y="2355726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3580" y="2890023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7170" y="3385121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68195" y="3883262"/>
              <a:ext cx="407484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92571" y="4411095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2355726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9684" y="2890023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47716" y="3385121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7664" y="3883262"/>
              <a:ext cx="494046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19724" y="4411095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E′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367790" y="459642"/>
                <a:ext cx="6494780" cy="5849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𝑩𝑪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成立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∵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𝑨𝑩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𝑩𝑪</m:t>
                    </m:r>
                    <m:r>
                      <a:rPr lang="zh-CN" altLang="en-US" sz="2800" b="1" i="1" smtClean="0">
                        <a:solidFill>
                          <a:schemeClr val="tx1"/>
                        </a:solidFill>
                        <a:latin typeface="Cambria Math" panose="02040503050406030204"/>
                      </a:rPr>
                      <m:t>，</m:t>
                    </m:r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𝑨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𝑪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𝑩𝑪</m:t>
                        </m:r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𝟏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en-US" altLang="zh-CN" sz="2800" b="1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𝑩𝑫</m:t>
                        </m:r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也成立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∵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𝑨𝑩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𝑩𝑪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𝑪𝑫</m:t>
                    </m:r>
                    <m:r>
                      <a:rPr lang="zh-CN" altLang="en-US" sz="2800" b="1" i="1" smtClean="0">
                        <a:solidFill>
                          <a:schemeClr val="tx1"/>
                        </a:solidFill>
                        <a:latin typeface="Cambria Math" panose="02040503050406030204"/>
                      </a:rPr>
                      <m:t>，</m:t>
                    </m:r>
                  </m:oMath>
                </a14:m>
                <a:endParaRPr lang="en-US" altLang="zh-CN" sz="2800" b="1" i="1" dirty="0">
                  <a:solidFill>
                    <a:schemeClr val="tx1"/>
                  </a:solidFill>
                  <a:latin typeface="Cambria Math" panose="02040503050406030204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𝑨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𝑪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𝑪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𝑫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∴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𝑩𝑫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𝑩𝑪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+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𝑪𝑫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𝟐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𝑨𝑩</m:t>
                    </m:r>
                  </m:oMath>
                </a14:m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𝑩𝑫</m:t>
                        </m:r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+mn-ea"/>
                  </a:rPr>
                  <a:t>同理，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𝟏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+mn-ea"/>
                  </a:rPr>
                  <a:t>，∴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𝑩𝑫</m:t>
                        </m:r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  <a:sym typeface="+mn-ea"/>
                  </a:rPr>
                  <a:t>.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90" y="459642"/>
                <a:ext cx="6494780" cy="5849678"/>
              </a:xfrm>
              <a:prstGeom prst="rect">
                <a:avLst/>
              </a:prstGeom>
              <a:blipFill rotWithShape="1">
                <a:blip r:embed="rId6"/>
                <a:stretch>
                  <a:fillRect t="-9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932795" y="1387906"/>
            <a:ext cx="3339669" cy="2696252"/>
            <a:chOff x="3392571" y="2211710"/>
            <a:chExt cx="3339669" cy="269625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455876" y="2499742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455876" y="3003798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455876" y="3507854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455876" y="4011910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455876" y="4515966"/>
              <a:ext cx="2772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696020" y="2211710"/>
              <a:ext cx="470118" cy="2659967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434530" y="2211710"/>
              <a:ext cx="1505228" cy="2629231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209405" y="2211710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2211710"/>
                  <a:ext cx="522835" cy="535531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09405" y="2736032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2736032"/>
                  <a:ext cx="522835" cy="535531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209405" y="3744144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3744144"/>
                  <a:ext cx="522835" cy="535531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209405" y="3240088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3240088"/>
                  <a:ext cx="522835" cy="535531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09405" y="4248200"/>
                  <a:ext cx="522835" cy="535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/>
                                <a:ea typeface="宋体" panose="02010600030101010101" pitchFamily="2" charset="-122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405" y="4248200"/>
                  <a:ext cx="522835" cy="535531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3750102" y="2355726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3580" y="2890023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7170" y="3385121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68195" y="3883262"/>
              <a:ext cx="407484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92571" y="4411095"/>
              <a:ext cx="389850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2355726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9684" y="2890023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47716" y="3385121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7664" y="3883262"/>
              <a:ext cx="494046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19724" y="4411095"/>
              <a:ext cx="476412" cy="49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E′</a:t>
              </a:r>
              <a:endPara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487488" y="1041772"/>
                <a:ext cx="9316397" cy="4187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rgbClr val="FF0000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𝑩𝑫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也成立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由比例的基本性质，得</a:t>
                </a:r>
                <a:endParaRPr lang="en-US" altLang="zh-CN" sz="2800" b="1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𝑩𝑫</m:t>
                        </m:r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b="1" i="1" dirty="0">
                    <a:solidFill>
                      <a:schemeClr val="tx1"/>
                    </a:solidFill>
                  </a:rPr>
                  <a:t> </a:t>
                </a:r>
                <a:endParaRPr lang="en-US" altLang="zh-CN" sz="2800" b="1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⇔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𝑨𝑩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⋅</m:t>
                    </m:r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𝑫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zh-CN" altLang="en-US" sz="2800" b="1" i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𝑩𝑫</m:t>
                    </m:r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⋅</m:t>
                    </m:r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𝑨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</m:t>
                        </m:r>
                      </m:e>
                      <m:sup>
                        <m:r>
                          <a:rPr lang="zh-CN" altLang="en-US" sz="2800" b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800" b="1" i="1" dirty="0">
                    <a:solidFill>
                      <a:schemeClr val="tx1"/>
                    </a:solidFill>
                  </a:rPr>
                  <a:t> </a:t>
                </a:r>
                <a:endParaRPr lang="en-US" altLang="zh-CN" sz="2800" b="1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⇔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𝑨𝑩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𝑩𝑫</m:t>
                        </m:r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再写两组比例线段：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𝑩𝑪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𝑪𝑫</m:t>
                        </m:r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𝑩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zh-CN" altLang="en-US" sz="2800" b="1" i="1" smtClean="0">
                        <a:solidFill>
                          <a:schemeClr val="tx1"/>
                        </a:solidFill>
                        <a:latin typeface="Cambria Math" panose="02040503050406030204"/>
                      </a:rPr>
                      <m:t>，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𝑨𝑪</m:t>
                        </m:r>
                      </m:num>
                      <m:den>
                        <m: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/>
                          </a:rPr>
                          <m:t>𝑪𝑫</m:t>
                        </m:r>
                      </m:den>
                    </m:f>
                    <m:r>
                      <a:rPr lang="zh-CN" altLang="en-US" sz="2800" b="1">
                        <a:solidFill>
                          <a:schemeClr val="tx1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𝑨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𝑪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𝑫</m:t>
                            </m:r>
                          </m:e>
                          <m:sup>
                            <m:r>
                              <a:rPr lang="zh-CN" altLang="en-US" sz="2800" b="1">
                                <a:solidFill>
                                  <a:schemeClr val="tx1"/>
                                </a:solidFill>
                                <a:latin typeface="Cambria Math" panose="02040503050406030204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（答案不唯一）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041772"/>
                <a:ext cx="9316397" cy="4187428"/>
              </a:xfrm>
              <a:prstGeom prst="rect">
                <a:avLst/>
              </a:prstGeom>
              <a:blipFill rotWithShape="1">
                <a:blip r:embed="rId6"/>
                <a:stretch>
                  <a:fillRect l="-3" t="-9" r="7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TAG_VERSION" val="1.0"/>
  <p:tag name="KSO_WM_TEMPLATE_CATEGORY" val="diagram"/>
  <p:tag name="KSO_WM_TEMPLATE_INDEX" val="160443"/>
  <p:tag name="KSO_WM_UNIT_TYPE" val="m_i"/>
  <p:tag name="KSO_WM_UNIT_INDEX" val="1_4"/>
  <p:tag name="KSO_WM_UNIT_ID" val="258*m_i*1_4"/>
  <p:tag name="KSO_WM_UNIT_CLEAR" val="1"/>
  <p:tag name="KSO_WM_UNIT_LAYERLEVEL" val="1_1"/>
  <p:tag name="KSO_WM_BEAUTIFY_FLAG" val="#wm#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  <p:tag name="KSO_WM_DIAGRAM_VIRTUALLY_FRAME" val="{&quot;height&quot;:45.833307086614184,&quot;left&quot;:56.66669291338583,&quot;top&quot;:98.6740157480315,&quot;width&quot;:84.83338582677166}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COMMONDATA" val="eyJoZGlkIjoiZDgzY2JjNTBjNTcxZjg0YTYyNTBiMzJkYjUwMTYzNTYifQ=="/>
  <p:tag name="commondata" val="eyJoZGlkIjoiMmQ1ZjdlYzllMzBhN2EwYWIxNTczODZlMzBjNDQ1M2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2879</Words>
  <Application>WPS 演示</Application>
  <PresentationFormat>宽屏</PresentationFormat>
  <Paragraphs>469</Paragraphs>
  <Slides>26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48" baseType="lpstr">
      <vt:lpstr>Arial</vt:lpstr>
      <vt:lpstr>宋体</vt:lpstr>
      <vt:lpstr>Wingdings</vt:lpstr>
      <vt:lpstr>黑体</vt:lpstr>
      <vt:lpstr>Times New Roman</vt:lpstr>
      <vt:lpstr>Calibri</vt:lpstr>
      <vt:lpstr>Gulim</vt:lpstr>
      <vt:lpstr>Malgun Gothic</vt:lpstr>
      <vt:lpstr>楷体</vt:lpstr>
      <vt:lpstr>Cambria Math</vt:lpstr>
      <vt:lpstr>Cambria Math</vt:lpstr>
      <vt:lpstr>微软雅黑</vt:lpstr>
      <vt:lpstr>Arial Unicode MS</vt:lpstr>
      <vt:lpstr>Times New Roman</vt:lpstr>
      <vt:lpstr>Courier New</vt:lpstr>
      <vt:lpstr>思源黑体 CN Bold</vt:lpstr>
      <vt:lpstr>Wingdings</vt:lpstr>
      <vt:lpstr>自定义设计方案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作者</cp:lastModifiedBy>
  <cp:revision>1528</cp:revision>
  <dcterms:created xsi:type="dcterms:W3CDTF">2024-02-06T13:07:00Z</dcterms:created>
  <dcterms:modified xsi:type="dcterms:W3CDTF">2024-04-20T13:23:22Z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1A0F927E334D6638E760C06579FD2D27_43</vt:lpwstr>
  </property>
  <property fmtid="{D5CDD505-2E9C-101B-9397-08002B2CF9AE}" pid="3" name="KSOProductBuildVer">
    <vt:lpwstr>2052-12.1.0.16729</vt:lpwstr>
  </property>
</Properties>
</file>