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256" r:id="rId3"/>
    <p:sldId id="257" r:id="rId5"/>
    <p:sldId id="334" r:id="rId6"/>
    <p:sldId id="469" r:id="rId7"/>
    <p:sldId id="470" r:id="rId8"/>
    <p:sldId id="335" r:id="rId9"/>
    <p:sldId id="404" r:id="rId10"/>
    <p:sldId id="385" r:id="rId11"/>
    <p:sldId id="465" r:id="rId12"/>
    <p:sldId id="468" r:id="rId13"/>
    <p:sldId id="473" r:id="rId14"/>
    <p:sldId id="472" r:id="rId15"/>
    <p:sldId id="422" r:id="rId16"/>
    <p:sldId id="424" r:id="rId17"/>
    <p:sldId id="425" r:id="rId18"/>
    <p:sldId id="494" r:id="rId19"/>
    <p:sldId id="495" r:id="rId20"/>
    <p:sldId id="496" r:id="rId21"/>
    <p:sldId id="466" r:id="rId22"/>
    <p:sldId id="429" r:id="rId23"/>
    <p:sldId id="431" r:id="rId24"/>
    <p:sldId id="432" r:id="rId25"/>
    <p:sldId id="443" r:id="rId26"/>
    <p:sldId id="464" r:id="rId27"/>
    <p:sldId id="497" r:id="rId28"/>
    <p:sldId id="498" r:id="rId29"/>
    <p:sldId id="463" r:id="rId30"/>
  </p:sldIdLst>
  <p:sldSz cx="12192000" cy="6858000"/>
  <p:notesSz cx="6858000" cy="9144000"/>
  <p:embeddedFontLst>
    <p:embeddedFont>
      <p:font typeface="黑体" panose="02010609060101010101" charset="-122"/>
      <p:regular r:id="rId36"/>
    </p:embeddedFont>
    <p:embeddedFont>
      <p:font typeface="楷体" panose="02010609060101010101" pitchFamily="49" charset="-122"/>
      <p:regular r:id="rId37"/>
    </p:embeddedFont>
    <p:embeddedFont>
      <p:font typeface="Cambria Math" panose="02040503050406030204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微软雅黑" panose="020B0503020204020204" charset="-122"/>
      <p:regular r:id="rId43"/>
    </p:embeddedFont>
    <p:embeddedFont>
      <p:font typeface="华文新魏" panose="02010800040101010101" pitchFamily="2" charset="-122"/>
      <p:regular r:id="rId44"/>
    </p:embeddedFont>
    <p:embeddedFont>
      <p:font typeface="Calibri" panose="020F0502020204030204"/>
      <p:regular r:id="rId45"/>
      <p:bold r:id="rId46"/>
      <p:italic r:id="rId47"/>
      <p:boldItalic r:id="rId48"/>
    </p:embeddedFont>
  </p:embeddedFontLst>
  <p:custDataLst>
    <p:tags r:id="rId4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pos="7202" userDrawn="1">
          <p15:clr>
            <a:srgbClr val="A4A3A4"/>
          </p15:clr>
        </p15:guide>
        <p15:guide id="5" orient="horz" pos="2136" userDrawn="1">
          <p15:clr>
            <a:srgbClr val="A4A3A4"/>
          </p15:clr>
        </p15:guide>
        <p15:guide id="6" pos="453" userDrawn="1">
          <p15:clr>
            <a:srgbClr val="A4A3A4"/>
          </p15:clr>
        </p15:guide>
        <p15:guide id="7" pos="7242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xj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DFF"/>
    <a:srgbClr val="21A5D3"/>
    <a:srgbClr val="66CCFF"/>
    <a:srgbClr val="33CCFF"/>
    <a:srgbClr val="F4BE96"/>
    <a:srgbClr val="BEE2EC"/>
    <a:srgbClr val="FF6699"/>
    <a:srgbClr val="FF5050"/>
    <a:srgbClr val="CCECFF"/>
    <a:srgbClr val="C9E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7" autoAdjust="0"/>
    <p:restoredTop sz="98946"/>
  </p:normalViewPr>
  <p:slideViewPr>
    <p:cSldViewPr showGuides="1">
      <p:cViewPr>
        <p:scale>
          <a:sx n="66" d="100"/>
          <a:sy n="66" d="100"/>
        </p:scale>
        <p:origin x="-738" y="-834"/>
      </p:cViewPr>
      <p:guideLst>
        <p:guide orient="horz" pos="789"/>
        <p:guide pos="513"/>
        <p:guide pos="7202"/>
        <p:guide orient="horz" pos="2136"/>
        <p:guide pos="453"/>
        <p:guide pos="724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tags" Target="tags/tag48.xml"/><Relationship Id="rId48" Type="http://schemas.openxmlformats.org/officeDocument/2006/relationships/font" Target="fonts/font13.fntdata"/><Relationship Id="rId47" Type="http://schemas.openxmlformats.org/officeDocument/2006/relationships/font" Target="fonts/font12.fntdata"/><Relationship Id="rId46" Type="http://schemas.openxmlformats.org/officeDocument/2006/relationships/font" Target="fonts/font11.fntdata"/><Relationship Id="rId45" Type="http://schemas.openxmlformats.org/officeDocument/2006/relationships/font" Target="fonts/font10.fntdata"/><Relationship Id="rId44" Type="http://schemas.openxmlformats.org/officeDocument/2006/relationships/font" Target="fonts/font9.fntdata"/><Relationship Id="rId43" Type="http://schemas.openxmlformats.org/officeDocument/2006/relationships/font" Target="fonts/font8.fntdata"/><Relationship Id="rId42" Type="http://schemas.openxmlformats.org/officeDocument/2006/relationships/font" Target="fonts/font7.fntdata"/><Relationship Id="rId41" Type="http://schemas.openxmlformats.org/officeDocument/2006/relationships/font" Target="fonts/font6.fntdata"/><Relationship Id="rId4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8487A0-28CE-45ED-9353-FA7AC7026AD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95CA96-DD03-41C9-8A34-7F555AA222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0700" y="685800"/>
            <a:ext cx="6096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4" Type="http://schemas.openxmlformats.org/officeDocument/2006/relationships/theme" Target="../theme/theme1.xml"/><Relationship Id="rId33" Type="http://schemas.openxmlformats.org/officeDocument/2006/relationships/tags" Target="../tags/tag6.xml"/><Relationship Id="rId32" Type="http://schemas.openxmlformats.org/officeDocument/2006/relationships/tags" Target="../tags/tag5.xml"/><Relationship Id="rId31" Type="http://schemas.openxmlformats.org/officeDocument/2006/relationships/tags" Target="../tags/tag4.xml"/><Relationship Id="rId30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2.xml"/><Relationship Id="rId28" Type="http://schemas.openxmlformats.org/officeDocument/2006/relationships/tags" Target="../tags/tag1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3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1.png"/><Relationship Id="rId3" Type="http://schemas.openxmlformats.org/officeDocument/2006/relationships/tags" Target="../tags/tag30.xml"/><Relationship Id="rId2" Type="http://schemas.openxmlformats.org/officeDocument/2006/relationships/image" Target="../media/image5.png"/><Relationship Id="rId1" Type="http://schemas.openxmlformats.org/officeDocument/2006/relationships/tags" Target="../tags/tag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tags" Target="../tags/tag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4.xml"/><Relationship Id="rId2" Type="http://schemas.openxmlformats.org/officeDocument/2006/relationships/image" Target="../media/image5.png"/><Relationship Id="rId1" Type="http://schemas.openxmlformats.org/officeDocument/2006/relationships/tags" Target="../tags/tag33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microsoft.com/office/2007/relationships/hdphoto" Target="../media/image19.wdp"/><Relationship Id="rId2" Type="http://schemas.openxmlformats.org/officeDocument/2006/relationships/image" Target="../media/image18.png"/><Relationship Id="rId1" Type="http://schemas.openxmlformats.org/officeDocument/2006/relationships/tags" Target="../tags/tag40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microsoft.com/office/2007/relationships/hdphoto" Target="../media/image19.wdp"/><Relationship Id="rId2" Type="http://schemas.openxmlformats.org/officeDocument/2006/relationships/image" Target="../media/image18.png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41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6.xml"/><Relationship Id="rId5" Type="http://schemas.openxmlformats.org/officeDocument/2006/relationships/image" Target="../media/image23.emf"/><Relationship Id="rId4" Type="http://schemas.openxmlformats.org/officeDocument/2006/relationships/package" Target="../embeddings/Document1.docx"/><Relationship Id="rId3" Type="http://schemas.openxmlformats.org/officeDocument/2006/relationships/image" Target="../media/image22.png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28.xml"/><Relationship Id="rId2" Type="http://schemas.openxmlformats.org/officeDocument/2006/relationships/image" Target="../media/image5.png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9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文本框 6"/>
          <p:cNvSpPr txBox="1"/>
          <p:nvPr/>
        </p:nvSpPr>
        <p:spPr>
          <a:xfrm>
            <a:off x="3340966" y="1196752"/>
            <a:ext cx="5448928" cy="34163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lang="en-US" altLang="zh-CN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章  相似三角形</a:t>
            </a:r>
            <a:endParaRPr lang="en-US" altLang="zh-CN" sz="4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4.1  </a:t>
            </a:r>
            <a:r>
              <a:rPr lang="zh-CN" altLang="en-US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比例线段</a:t>
            </a:r>
            <a:endParaRPr lang="en-US" altLang="zh-CN" sz="4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第</a:t>
            </a:r>
            <a:r>
              <a:rPr lang="en-US" altLang="zh-CN" sz="4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4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课时  </a:t>
            </a:r>
            <a:r>
              <a:rPr lang="zh-CN" altLang="en-US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比例线段</a:t>
            </a:r>
            <a:endParaRPr lang="en-US" altLang="zh-CN" sz="4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75360" y="5337175"/>
            <a:ext cx="10353040" cy="1031240"/>
            <a:chOff x="1471" y="7057"/>
            <a:chExt cx="16304" cy="1624"/>
          </a:xfrm>
        </p:grpSpPr>
        <p:grpSp>
          <p:nvGrpSpPr>
            <p:cNvPr id="33" name="组合 32"/>
            <p:cNvGrpSpPr/>
            <p:nvPr/>
          </p:nvGrpSpPr>
          <p:grpSpPr>
            <a:xfrm>
              <a:off x="1471" y="7057"/>
              <a:ext cx="2812" cy="1625"/>
              <a:chOff x="4859" y="9033"/>
              <a:chExt cx="2812" cy="1625"/>
            </a:xfrm>
          </p:grpSpPr>
          <p:sp>
            <p:nvSpPr>
              <p:cNvPr id="67" name="任意多边形 66"/>
              <p:cNvSpPr/>
              <p:nvPr>
                <p:custDataLst>
                  <p:tags r:id="rId1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68" name="文本框 13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922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1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9" name="文本框 14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黑体" panose="02010609060101010101" charset="-122"/>
                    <a:ea typeface="黑体" panose="02010609060101010101" charset="-122"/>
                  </a:rPr>
                  <a:t>学习目标</a:t>
                </a:r>
                <a:endParaRPr lang="zh-CN" altLang="en-US" sz="2400" b="1" dirty="0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4844" y="7057"/>
              <a:ext cx="2812" cy="1625"/>
              <a:chOff x="4859" y="9033"/>
              <a:chExt cx="2812" cy="1625"/>
            </a:xfrm>
          </p:grpSpPr>
          <p:sp>
            <p:nvSpPr>
              <p:cNvPr id="64" name="任意多边形 63"/>
              <p:cNvSpPr/>
              <p:nvPr>
                <p:custDataLst>
                  <p:tags r:id="rId4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65" name="文本框 3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4922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2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6" name="文本框 3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黑体" panose="02010609060101010101" charset="-122"/>
                    <a:ea typeface="黑体" panose="02010609060101010101" charset="-122"/>
                  </a:rPr>
                  <a:t>课时导入</a:t>
                </a:r>
                <a:endParaRPr lang="zh-CN" altLang="en-US" sz="2400" b="1" dirty="0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8217" y="7057"/>
              <a:ext cx="2812" cy="1625"/>
              <a:chOff x="4859" y="9033"/>
              <a:chExt cx="2812" cy="1625"/>
            </a:xfrm>
          </p:grpSpPr>
          <p:sp>
            <p:nvSpPr>
              <p:cNvPr id="61" name="任意多边形 60"/>
              <p:cNvSpPr/>
              <p:nvPr>
                <p:custDataLst>
                  <p:tags r:id="rId7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62" name="文本框 4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922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3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3" name="文本框 4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latin typeface="黑体" panose="02010609060101010101" charset="-122"/>
                    <a:ea typeface="黑体" panose="02010609060101010101" charset="-122"/>
                  </a:rPr>
                  <a:t>感悟新知</a:t>
                </a:r>
                <a:endParaRPr lang="zh-CN" altLang="en-US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11590" y="7057"/>
              <a:ext cx="2812" cy="1625"/>
              <a:chOff x="4859" y="9033"/>
              <a:chExt cx="2812" cy="1625"/>
            </a:xfrm>
          </p:grpSpPr>
          <p:sp>
            <p:nvSpPr>
              <p:cNvPr id="58" name="任意多边形 57"/>
              <p:cNvSpPr/>
              <p:nvPr>
                <p:custDataLst>
                  <p:tags r:id="rId10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59" name="文本框 4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908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4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0" name="文本框 45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latin typeface="黑体" panose="02010609060101010101" charset="-122"/>
                    <a:ea typeface="黑体" panose="02010609060101010101" charset="-122"/>
                  </a:rPr>
                  <a:t>随堂检测</a:t>
                </a:r>
                <a:endParaRPr lang="zh-CN" altLang="en-US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4963" y="7057"/>
              <a:ext cx="2812" cy="1625"/>
              <a:chOff x="4534" y="9033"/>
              <a:chExt cx="2812" cy="1625"/>
            </a:xfrm>
          </p:grpSpPr>
          <p:sp>
            <p:nvSpPr>
              <p:cNvPr id="54" name="任意多边形 53"/>
              <p:cNvSpPr/>
              <p:nvPr>
                <p:custDataLst>
                  <p:tags r:id="rId13"/>
                </p:custDataLst>
              </p:nvPr>
            </p:nvSpPr>
            <p:spPr>
              <a:xfrm>
                <a:off x="4534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56" name="文本框 48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4597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5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57" name="文本框 4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599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latin typeface="黑体" panose="02010609060101010101" charset="-122"/>
                    <a:ea typeface="黑体" panose="02010609060101010101" charset="-122"/>
                  </a:rPr>
                  <a:t>课堂小结</a:t>
                </a:r>
                <a:endParaRPr lang="zh-CN" altLang="en-US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47528" y="1196752"/>
            <a:ext cx="5183534" cy="1152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找出右图中三组比例线段，并分别写出比例式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en-US" sz="2800" b="1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1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35" y="1593215"/>
            <a:ext cx="3344545" cy="334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2743401" y="2636912"/>
                <a:ext cx="213795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 smtClean="0">
                            <a:solidFill>
                              <a:srgbClr val="007E3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007E39"/>
                            </a:solidFill>
                            <a:latin typeface="Cambria Math" panose="02040503050406030204"/>
                          </a:rPr>
                          <m:t>𝑨𝑩</m:t>
                        </m:r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007E39"/>
                                </a:solidFill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007E39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007E39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007E39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zh-CN" altLang="en-US" sz="2800" b="1">
                        <a:solidFill>
                          <a:srgbClr val="007E39"/>
                        </a:solidFill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007E3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007E39"/>
                            </a:solidFill>
                            <a:latin typeface="Cambria Math" panose="02040503050406030204"/>
                          </a:rPr>
                          <m:t>𝑩𝑪</m:t>
                        </m:r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007E39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007E39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007E39"/>
                                </a:solidFill>
                                <a:latin typeface="Cambria Math" panose="02040503050406030204"/>
                              </a:rPr>
                              <m:t>𝑪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007E39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007E39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:endParaRPr lang="zh-CN" altLang="en-US" sz="2800" b="1" dirty="0">
                  <a:solidFill>
                    <a:srgbClr val="007E39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401" y="2636912"/>
                <a:ext cx="2137958" cy="714683"/>
              </a:xfrm>
              <a:prstGeom prst="rect">
                <a:avLst/>
              </a:prstGeom>
              <a:blipFill rotWithShape="1">
                <a:blip r:embed="rId3"/>
                <a:stretch>
                  <a:fillRect l="-9" t="-55" r="5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2727920" y="3605085"/>
                <a:ext cx="212192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 smtClean="0">
                            <a:solidFill>
                              <a:srgbClr val="007E3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007E39"/>
                            </a:solidFill>
                            <a:latin typeface="Cambria Math" panose="02040503050406030204"/>
                          </a:rPr>
                          <m:t>𝑨𝑩</m:t>
                        </m:r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007E39"/>
                                </a:solidFill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007E39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007E39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007E39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zh-CN" altLang="en-US" sz="2800" b="1">
                        <a:solidFill>
                          <a:srgbClr val="007E39"/>
                        </a:solidFill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007E3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007E39"/>
                            </a:solidFill>
                            <a:latin typeface="Cambria Math" panose="02040503050406030204"/>
                          </a:rPr>
                          <m:t>𝑨𝑪</m:t>
                        </m:r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007E39"/>
                                </a:solidFill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007E39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007E39"/>
                                </a:solidFill>
                                <a:latin typeface="Cambria Math" panose="02040503050406030204"/>
                              </a:rPr>
                              <m:t>𝑪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007E39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007E39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:endParaRPr lang="zh-CN" altLang="en-US" sz="2800" b="1" dirty="0">
                  <a:solidFill>
                    <a:srgbClr val="007E39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920" y="3605085"/>
                <a:ext cx="2121928" cy="714683"/>
              </a:xfrm>
              <a:prstGeom prst="rect">
                <a:avLst/>
              </a:prstGeom>
              <a:blipFill rotWithShape="1">
                <a:blip r:embed="rId4"/>
                <a:stretch>
                  <a:fillRect l="-28" t="-27" r="17" b="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2751785" y="4581128"/>
                <a:ext cx="184300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 smtClean="0">
                            <a:solidFill>
                              <a:srgbClr val="007E3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007E39"/>
                            </a:solidFill>
                            <a:latin typeface="Cambria Math" panose="02040503050406030204"/>
                          </a:rPr>
                          <m:t>𝑩𝑪</m:t>
                        </m:r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007E39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007E39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007E39"/>
                                </a:solidFill>
                                <a:latin typeface="Cambria Math" panose="02040503050406030204"/>
                              </a:rPr>
                              <m:t>𝑪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007E39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zh-CN" altLang="en-US" sz="2800" b="1">
                        <a:solidFill>
                          <a:srgbClr val="007E39"/>
                        </a:solidFill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007E3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007E39"/>
                            </a:solidFill>
                            <a:latin typeface="Cambria Math" panose="02040503050406030204"/>
                          </a:rPr>
                          <m:t>𝑨𝑪</m:t>
                        </m:r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007E39"/>
                                </a:solidFill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007E39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007E39"/>
                                </a:solidFill>
                                <a:latin typeface="Cambria Math" panose="02040503050406030204"/>
                              </a:rPr>
                              <m:t>𝑪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007E39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007E39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.</a:t>
                </a:r>
                <a:endParaRPr lang="zh-CN" altLang="en-US" sz="2800" b="1" dirty="0">
                  <a:solidFill>
                    <a:srgbClr val="007E39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785" y="4581128"/>
                <a:ext cx="1843005" cy="714683"/>
              </a:xfrm>
              <a:prstGeom prst="rect">
                <a:avLst/>
              </a:prstGeom>
              <a:blipFill rotWithShape="1">
                <a:blip r:embed="rId5"/>
                <a:stretch>
                  <a:fillRect l="-18" t="-33" r="31" b="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8223" y="503089"/>
            <a:ext cx="10801350" cy="5922645"/>
            <a:chOff x="-187" y="1908"/>
            <a:chExt cx="17010" cy="9327"/>
          </a:xfrm>
        </p:grpSpPr>
        <p:pic>
          <p:nvPicPr>
            <p:cNvPr id="3" name="图片 2" descr="打孔纸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-187" y="2474"/>
              <a:ext cx="17010" cy="876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>
              <p:custDataLst>
                <p:tags r:id="rId3"/>
              </p:custDataLst>
            </p:nvPr>
          </p:nvSpPr>
          <p:spPr>
            <a:xfrm>
              <a:off x="1636" y="1908"/>
              <a:ext cx="270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提醒</a:t>
              </a:r>
              <a:endPara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>
                <a:spLocks noChangeArrowheads="1"/>
              </p:cNvSpPr>
              <p:nvPr/>
            </p:nvSpPr>
            <p:spPr bwMode="auto">
              <a:xfrm>
                <a:off x="1896788" y="2132856"/>
                <a:ext cx="8712968" cy="1899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indent="805180">
                  <a:lnSpc>
                    <a:spcPct val="130000"/>
                  </a:lnSpc>
                </a:pP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若线段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a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b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c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d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成比例，只可以写成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latin typeface="Cambria Math" panose="02040503050406030204"/>
                          </a:rPr>
                          <m:t>𝒂</m:t>
                        </m:r>
                      </m:num>
                      <m:den>
                        <m:r>
                          <a:rPr lang="zh-CN" altLang="en-US" sz="2800" b="1" i="1">
                            <a:latin typeface="Cambria Math" panose="02040503050406030204"/>
                          </a:rPr>
                          <m:t>𝒃</m:t>
                        </m:r>
                      </m:den>
                    </m:f>
                    <m:r>
                      <a:rPr lang="zh-CN" altLang="en-US" sz="2800" b="1"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latin typeface="Cambria Math" panose="02040503050406030204"/>
                          </a:rPr>
                          <m:t>𝒄</m:t>
                        </m:r>
                      </m:num>
                      <m:den>
                        <m:r>
                          <a:rPr lang="zh-CN" altLang="en-US" sz="2800" b="1" i="1">
                            <a:latin typeface="Cambria Math" panose="02040503050406030204"/>
                          </a:rPr>
                          <m:t>𝒅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或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a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: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b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=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c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: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d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，即四条线段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a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b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c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d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成比例是有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顺序性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的，不能随便更改位置，否则就容易出现错误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.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6788" y="2132856"/>
                <a:ext cx="8712968" cy="1899302"/>
              </a:xfrm>
              <a:prstGeom prst="rect">
                <a:avLst/>
              </a:prstGeom>
              <a:blipFill rotWithShape="1">
                <a:blip r:embed="rId4"/>
                <a:stretch>
                  <a:fillRect t="-28" r="2" b="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0191" y="2239169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800"/>
          </a:p>
        </p:txBody>
      </p:sp>
      <p:sp>
        <p:nvSpPr>
          <p:cNvPr id="3" name="文本框 15392"/>
          <p:cNvSpPr txBox="1"/>
          <p:nvPr/>
        </p:nvSpPr>
        <p:spPr>
          <a:xfrm>
            <a:off x="1122090" y="915730"/>
            <a:ext cx="9235993" cy="11695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u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已知线段</a:t>
            </a:r>
            <a:r>
              <a:rPr lang="en-US" altLang="zh-CN" sz="2800" b="1" i="1" u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en-US" altLang="zh-CN" sz="2800" b="1" u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=10mm</a:t>
            </a:r>
            <a:r>
              <a:rPr lang="zh-CN" altLang="en-US" sz="2800" b="1" u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u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</a:t>
            </a:r>
            <a:r>
              <a:rPr lang="en-US" altLang="zh-CN" sz="2800" b="1" u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=6cm</a:t>
            </a:r>
            <a:r>
              <a:rPr lang="zh-CN" altLang="en-US" sz="2800" b="1" u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u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en-US" altLang="zh-CN" sz="2800" b="1" u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=20cm</a:t>
            </a:r>
            <a:r>
              <a:rPr lang="zh-CN" altLang="en-US" sz="2800" b="1" u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u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</a:t>
            </a:r>
            <a:r>
              <a:rPr lang="en-US" altLang="zh-CN" sz="2800" b="1" u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=3cm.</a:t>
            </a:r>
            <a:endParaRPr lang="en-US" altLang="zh-CN" sz="2800" b="1" u="none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u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问：这四条线段是否成比例？为什么</a:t>
            </a:r>
            <a:r>
              <a:rPr lang="en-US" altLang="zh-CN" sz="2800" b="1" u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en-US" altLang="zh-CN" sz="2800" b="1" u="none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文本框 15393"/>
          <p:cNvSpPr txBox="1"/>
          <p:nvPr/>
        </p:nvSpPr>
        <p:spPr>
          <a:xfrm>
            <a:off x="1611841" y="2473300"/>
            <a:ext cx="482441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u="none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解：这四条线段成比例</a:t>
            </a:r>
            <a:endParaRPr lang="zh-CN" altLang="en-US" sz="2800" b="1" u="none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5" name="文本框 15394"/>
          <p:cNvSpPr txBox="1"/>
          <p:nvPr/>
        </p:nvSpPr>
        <p:spPr>
          <a:xfrm>
            <a:off x="2259541" y="3049563"/>
            <a:ext cx="396081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sz="28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=10mm=1cm</a:t>
            </a:r>
            <a:endParaRPr lang="en-US" altLang="zh-CN" sz="2800" b="1" u="none" dirty="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61128" y="3534718"/>
            <a:ext cx="6551613" cy="960438"/>
            <a:chOff x="0" y="0"/>
            <a:chExt cx="3674" cy="605"/>
          </a:xfrm>
        </p:grpSpPr>
        <p:grpSp>
          <p:nvGrpSpPr>
            <p:cNvPr id="7" name="组合 6"/>
            <p:cNvGrpSpPr/>
            <p:nvPr/>
          </p:nvGrpSpPr>
          <p:grpSpPr>
            <a:xfrm>
              <a:off x="319" y="0"/>
              <a:ext cx="362" cy="595"/>
              <a:chOff x="0" y="0"/>
              <a:chExt cx="362" cy="595"/>
            </a:xfrm>
          </p:grpSpPr>
          <p:sp>
            <p:nvSpPr>
              <p:cNvPr id="25" name="文本框 15397"/>
              <p:cNvSpPr txBox="1"/>
              <p:nvPr/>
            </p:nvSpPr>
            <p:spPr>
              <a:xfrm>
                <a:off x="45" y="0"/>
                <a:ext cx="317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3200" u="none">
                    <a:solidFill>
                      <a:srgbClr val="FF0000"/>
                    </a:solidFill>
                    <a:latin typeface="Arial" panose="020B0604020202020204" pitchFamily="34" charset="0"/>
                    <a:ea typeface="华文新魏" panose="02010800040101010101" pitchFamily="2" charset="-122"/>
                  </a:rPr>
                  <a:t>a</a:t>
                </a:r>
                <a:endParaRPr lang="en-US" altLang="zh-CN" sz="3200" u="none">
                  <a:solidFill>
                    <a:srgbClr val="FF0000"/>
                  </a:solidFill>
                  <a:latin typeface="Arial" panose="020B0604020202020204" pitchFamily="34" charset="0"/>
                  <a:ea typeface="华文新魏" panose="02010800040101010101" pitchFamily="2" charset="-122"/>
                </a:endParaRPr>
              </a:p>
            </p:txBody>
          </p:sp>
          <p:sp>
            <p:nvSpPr>
              <p:cNvPr id="26" name="直接连接符 25"/>
              <p:cNvSpPr/>
              <p:nvPr/>
            </p:nvSpPr>
            <p:spPr>
              <a:xfrm>
                <a:off x="0" y="272"/>
                <a:ext cx="362" cy="0"/>
              </a:xfrm>
              <a:prstGeom prst="line">
                <a:avLst/>
              </a:prstGeom>
              <a:ln w="2857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" name="文本框 15399"/>
              <p:cNvSpPr txBox="1"/>
              <p:nvPr/>
            </p:nvSpPr>
            <p:spPr>
              <a:xfrm>
                <a:off x="45" y="227"/>
                <a:ext cx="226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3200" u="none">
                    <a:solidFill>
                      <a:srgbClr val="FF0000"/>
                    </a:solidFill>
                    <a:latin typeface="Arial" panose="020B0604020202020204" pitchFamily="34" charset="0"/>
                    <a:ea typeface="华文新魏" panose="02010800040101010101" pitchFamily="2" charset="-122"/>
                  </a:rPr>
                  <a:t>c</a:t>
                </a:r>
                <a:endParaRPr lang="en-US" altLang="zh-CN" sz="3200" u="none">
                  <a:solidFill>
                    <a:srgbClr val="FF0000"/>
                  </a:solidFill>
                  <a:latin typeface="Arial" panose="020B0604020202020204" pitchFamily="34" charset="0"/>
                  <a:ea typeface="华文新魏" panose="02010800040101010101" pitchFamily="2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907" y="10"/>
              <a:ext cx="362" cy="595"/>
              <a:chOff x="0" y="0"/>
              <a:chExt cx="362" cy="595"/>
            </a:xfrm>
          </p:grpSpPr>
          <p:sp>
            <p:nvSpPr>
              <p:cNvPr id="22" name="文本框 15401"/>
              <p:cNvSpPr txBox="1"/>
              <p:nvPr/>
            </p:nvSpPr>
            <p:spPr>
              <a:xfrm>
                <a:off x="45" y="0"/>
                <a:ext cx="317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3200" u="none" dirty="0">
                    <a:solidFill>
                      <a:srgbClr val="FF0000"/>
                    </a:solidFill>
                    <a:latin typeface="Arial" panose="020B0604020202020204" pitchFamily="34" charset="0"/>
                    <a:ea typeface="华文新魏" panose="02010800040101010101" pitchFamily="2" charset="-122"/>
                  </a:rPr>
                  <a:t>1</a:t>
                </a:r>
                <a:endParaRPr lang="en-US" altLang="zh-CN" sz="3200" u="none" dirty="0">
                  <a:solidFill>
                    <a:srgbClr val="FF0000"/>
                  </a:solidFill>
                  <a:latin typeface="Arial" panose="020B0604020202020204" pitchFamily="34" charset="0"/>
                  <a:ea typeface="华文新魏" panose="02010800040101010101" pitchFamily="2" charset="-122"/>
                </a:endParaRPr>
              </a:p>
            </p:txBody>
          </p:sp>
          <p:sp>
            <p:nvSpPr>
              <p:cNvPr id="23" name="直接连接符 22"/>
              <p:cNvSpPr/>
              <p:nvPr/>
            </p:nvSpPr>
            <p:spPr>
              <a:xfrm>
                <a:off x="0" y="272"/>
                <a:ext cx="362" cy="0"/>
              </a:xfrm>
              <a:prstGeom prst="line">
                <a:avLst/>
              </a:prstGeom>
              <a:ln w="2857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" name="文本框 15403"/>
              <p:cNvSpPr txBox="1"/>
              <p:nvPr/>
            </p:nvSpPr>
            <p:spPr>
              <a:xfrm>
                <a:off x="45" y="227"/>
                <a:ext cx="226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3200" u="none">
                    <a:solidFill>
                      <a:srgbClr val="FF0000"/>
                    </a:solidFill>
                    <a:latin typeface="Arial" panose="020B0604020202020204" pitchFamily="34" charset="0"/>
                    <a:ea typeface="华文新魏" panose="02010800040101010101" pitchFamily="2" charset="-122"/>
                  </a:rPr>
                  <a:t>2</a:t>
                </a:r>
                <a:endParaRPr lang="en-US" altLang="zh-CN" sz="3200" u="none">
                  <a:solidFill>
                    <a:srgbClr val="FF0000"/>
                  </a:solidFill>
                  <a:latin typeface="Arial" panose="020B0604020202020204" pitchFamily="34" charset="0"/>
                  <a:ea typeface="华文新魏" panose="02010800040101010101" pitchFamily="2" charset="-122"/>
                </a:endParaRPr>
              </a:p>
            </p:txBody>
          </p:sp>
        </p:grpSp>
        <p:sp>
          <p:nvSpPr>
            <p:cNvPr id="9" name="文本框 15404"/>
            <p:cNvSpPr txBox="1"/>
            <p:nvPr/>
          </p:nvSpPr>
          <p:spPr>
            <a:xfrm>
              <a:off x="0" y="91"/>
              <a:ext cx="367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u="none">
                  <a:solidFill>
                    <a:srgbClr val="FF0000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∴      ＝       ，     ＝      ＝         </a:t>
              </a:r>
              <a:endParaRPr lang="zh-CN" altLang="en-US" sz="3200" u="none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453" y="10"/>
              <a:ext cx="362" cy="595"/>
              <a:chOff x="0" y="0"/>
              <a:chExt cx="362" cy="595"/>
            </a:xfrm>
          </p:grpSpPr>
          <p:sp>
            <p:nvSpPr>
              <p:cNvPr id="19" name="文本框 15406"/>
              <p:cNvSpPr txBox="1"/>
              <p:nvPr/>
            </p:nvSpPr>
            <p:spPr>
              <a:xfrm>
                <a:off x="45" y="0"/>
                <a:ext cx="317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3200" u="none">
                    <a:solidFill>
                      <a:srgbClr val="FF0000"/>
                    </a:solidFill>
                    <a:latin typeface="Arial" panose="020B0604020202020204" pitchFamily="34" charset="0"/>
                    <a:ea typeface="华文新魏" panose="02010800040101010101" pitchFamily="2" charset="-122"/>
                  </a:rPr>
                  <a:t>d</a:t>
                </a:r>
                <a:endParaRPr lang="en-US" altLang="zh-CN" sz="3200" u="none">
                  <a:solidFill>
                    <a:srgbClr val="FF0000"/>
                  </a:solidFill>
                  <a:latin typeface="Arial" panose="020B0604020202020204" pitchFamily="34" charset="0"/>
                  <a:ea typeface="华文新魏" panose="02010800040101010101" pitchFamily="2" charset="-122"/>
                </a:endParaRPr>
              </a:p>
            </p:txBody>
          </p:sp>
          <p:sp>
            <p:nvSpPr>
              <p:cNvPr id="20" name="直接连接符 19"/>
              <p:cNvSpPr/>
              <p:nvPr/>
            </p:nvSpPr>
            <p:spPr>
              <a:xfrm>
                <a:off x="0" y="272"/>
                <a:ext cx="362" cy="0"/>
              </a:xfrm>
              <a:prstGeom prst="line">
                <a:avLst/>
              </a:prstGeom>
              <a:ln w="2857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" name="文本框 15408"/>
              <p:cNvSpPr txBox="1"/>
              <p:nvPr/>
            </p:nvSpPr>
            <p:spPr>
              <a:xfrm>
                <a:off x="45" y="227"/>
                <a:ext cx="226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3200" u="none">
                    <a:solidFill>
                      <a:srgbClr val="FF0000"/>
                    </a:solidFill>
                    <a:latin typeface="Arial" panose="020B0604020202020204" pitchFamily="34" charset="0"/>
                    <a:ea typeface="华文新魏" panose="02010800040101010101" pitchFamily="2" charset="-122"/>
                  </a:rPr>
                  <a:t>b</a:t>
                </a:r>
                <a:endParaRPr lang="en-US" altLang="zh-CN" sz="3200" u="none">
                  <a:solidFill>
                    <a:srgbClr val="FF0000"/>
                  </a:solidFill>
                  <a:latin typeface="Arial" panose="020B0604020202020204" pitchFamily="34" charset="0"/>
                  <a:ea typeface="华文新魏" panose="02010800040101010101" pitchFamily="2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677" y="0"/>
              <a:ext cx="362" cy="595"/>
              <a:chOff x="0" y="0"/>
              <a:chExt cx="362" cy="595"/>
            </a:xfrm>
          </p:grpSpPr>
          <p:sp>
            <p:nvSpPr>
              <p:cNvPr id="16" name="文本框 15410"/>
              <p:cNvSpPr txBox="1"/>
              <p:nvPr/>
            </p:nvSpPr>
            <p:spPr>
              <a:xfrm>
                <a:off x="45" y="0"/>
                <a:ext cx="317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3200" u="none">
                    <a:solidFill>
                      <a:srgbClr val="FF0000"/>
                    </a:solidFill>
                    <a:latin typeface="Arial" panose="020B0604020202020204" pitchFamily="34" charset="0"/>
                    <a:ea typeface="华文新魏" panose="02010800040101010101" pitchFamily="2" charset="-122"/>
                  </a:rPr>
                  <a:t>1</a:t>
                </a:r>
                <a:endParaRPr lang="en-US" altLang="zh-CN" sz="3200" u="none">
                  <a:solidFill>
                    <a:srgbClr val="FF0000"/>
                  </a:solidFill>
                  <a:latin typeface="Arial" panose="020B0604020202020204" pitchFamily="34" charset="0"/>
                  <a:ea typeface="华文新魏" panose="02010800040101010101" pitchFamily="2" charset="-122"/>
                </a:endParaRPr>
              </a:p>
            </p:txBody>
          </p:sp>
          <p:sp>
            <p:nvSpPr>
              <p:cNvPr id="17" name="直接连接符 16"/>
              <p:cNvSpPr/>
              <p:nvPr/>
            </p:nvSpPr>
            <p:spPr>
              <a:xfrm>
                <a:off x="0" y="272"/>
                <a:ext cx="362" cy="0"/>
              </a:xfrm>
              <a:prstGeom prst="line">
                <a:avLst/>
              </a:prstGeom>
              <a:ln w="2857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" name="文本框 15412"/>
              <p:cNvSpPr txBox="1"/>
              <p:nvPr/>
            </p:nvSpPr>
            <p:spPr>
              <a:xfrm>
                <a:off x="45" y="227"/>
                <a:ext cx="226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3200" u="none">
                    <a:solidFill>
                      <a:srgbClr val="FF0000"/>
                    </a:solidFill>
                    <a:latin typeface="Arial" panose="020B0604020202020204" pitchFamily="34" charset="0"/>
                    <a:ea typeface="华文新魏" panose="02010800040101010101" pitchFamily="2" charset="-122"/>
                  </a:rPr>
                  <a:t>2</a:t>
                </a:r>
                <a:endParaRPr lang="en-US" altLang="zh-CN" sz="3200" u="none">
                  <a:solidFill>
                    <a:srgbClr val="FF0000"/>
                  </a:solidFill>
                  <a:latin typeface="Arial" panose="020B0604020202020204" pitchFamily="34" charset="0"/>
                  <a:ea typeface="华文新魏" panose="02010800040101010101" pitchFamily="2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088" y="10"/>
              <a:ext cx="362" cy="595"/>
              <a:chOff x="0" y="0"/>
              <a:chExt cx="362" cy="595"/>
            </a:xfrm>
          </p:grpSpPr>
          <p:sp>
            <p:nvSpPr>
              <p:cNvPr id="13" name="文本框 15414"/>
              <p:cNvSpPr txBox="1"/>
              <p:nvPr/>
            </p:nvSpPr>
            <p:spPr>
              <a:xfrm>
                <a:off x="45" y="0"/>
                <a:ext cx="317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3200" u="none">
                    <a:solidFill>
                      <a:srgbClr val="FF0000"/>
                    </a:solidFill>
                    <a:latin typeface="Arial" panose="020B0604020202020204" pitchFamily="34" charset="0"/>
                    <a:ea typeface="华文新魏" panose="02010800040101010101" pitchFamily="2" charset="-122"/>
                  </a:rPr>
                  <a:t>3</a:t>
                </a:r>
                <a:endParaRPr lang="en-US" altLang="zh-CN" sz="3200" u="none">
                  <a:solidFill>
                    <a:srgbClr val="FF0000"/>
                  </a:solidFill>
                  <a:latin typeface="Arial" panose="020B0604020202020204" pitchFamily="34" charset="0"/>
                  <a:ea typeface="华文新魏" panose="02010800040101010101" pitchFamily="2" charset="-122"/>
                </a:endParaRPr>
              </a:p>
            </p:txBody>
          </p:sp>
          <p:sp>
            <p:nvSpPr>
              <p:cNvPr id="14" name="直接连接符 13"/>
              <p:cNvSpPr/>
              <p:nvPr/>
            </p:nvSpPr>
            <p:spPr>
              <a:xfrm>
                <a:off x="0" y="272"/>
                <a:ext cx="362" cy="0"/>
              </a:xfrm>
              <a:prstGeom prst="line">
                <a:avLst/>
              </a:prstGeom>
              <a:ln w="2857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" name="文本框 15416"/>
              <p:cNvSpPr txBox="1"/>
              <p:nvPr/>
            </p:nvSpPr>
            <p:spPr>
              <a:xfrm>
                <a:off x="45" y="227"/>
                <a:ext cx="226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3200" u="none">
                    <a:solidFill>
                      <a:srgbClr val="FF0000"/>
                    </a:solidFill>
                    <a:latin typeface="Arial" panose="020B0604020202020204" pitchFamily="34" charset="0"/>
                    <a:ea typeface="华文新魏" panose="02010800040101010101" pitchFamily="2" charset="-122"/>
                  </a:rPr>
                  <a:t>6</a:t>
                </a:r>
                <a:endParaRPr lang="en-US" altLang="zh-CN" sz="3200" u="none">
                  <a:solidFill>
                    <a:srgbClr val="FF0000"/>
                  </a:solidFill>
                  <a:latin typeface="Arial" panose="020B0604020202020204" pitchFamily="34" charset="0"/>
                  <a:ea typeface="华文新魏" panose="02010800040101010101" pitchFamily="2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2262716" y="4349725"/>
            <a:ext cx="2806700" cy="944563"/>
            <a:chOff x="0" y="0"/>
            <a:chExt cx="1314" cy="595"/>
          </a:xfrm>
        </p:grpSpPr>
        <p:grpSp>
          <p:nvGrpSpPr>
            <p:cNvPr id="29" name="组合 28"/>
            <p:cNvGrpSpPr/>
            <p:nvPr/>
          </p:nvGrpSpPr>
          <p:grpSpPr>
            <a:xfrm>
              <a:off x="317" y="0"/>
              <a:ext cx="362" cy="595"/>
              <a:chOff x="0" y="0"/>
              <a:chExt cx="362" cy="595"/>
            </a:xfrm>
          </p:grpSpPr>
          <p:sp>
            <p:nvSpPr>
              <p:cNvPr id="35" name="文本框 15419"/>
              <p:cNvSpPr txBox="1"/>
              <p:nvPr/>
            </p:nvSpPr>
            <p:spPr>
              <a:xfrm>
                <a:off x="45" y="0"/>
                <a:ext cx="317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3200" u="none">
                    <a:solidFill>
                      <a:srgbClr val="FF0000"/>
                    </a:solidFill>
                    <a:latin typeface="Arial" panose="020B0604020202020204" pitchFamily="34" charset="0"/>
                    <a:ea typeface="华文新魏" panose="02010800040101010101" pitchFamily="2" charset="-122"/>
                  </a:rPr>
                  <a:t>a</a:t>
                </a:r>
                <a:endParaRPr lang="en-US" altLang="zh-CN" sz="3200" u="none">
                  <a:solidFill>
                    <a:srgbClr val="FF0000"/>
                  </a:solidFill>
                  <a:latin typeface="Arial" panose="020B0604020202020204" pitchFamily="34" charset="0"/>
                  <a:ea typeface="华文新魏" panose="02010800040101010101" pitchFamily="2" charset="-122"/>
                </a:endParaRPr>
              </a:p>
            </p:txBody>
          </p:sp>
          <p:sp>
            <p:nvSpPr>
              <p:cNvPr id="36" name="直接连接符 35"/>
              <p:cNvSpPr/>
              <p:nvPr/>
            </p:nvSpPr>
            <p:spPr>
              <a:xfrm>
                <a:off x="0" y="272"/>
                <a:ext cx="362" cy="0"/>
              </a:xfrm>
              <a:prstGeom prst="line">
                <a:avLst/>
              </a:prstGeom>
              <a:ln w="2857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" name="文本框 15421"/>
              <p:cNvSpPr txBox="1"/>
              <p:nvPr/>
            </p:nvSpPr>
            <p:spPr>
              <a:xfrm>
                <a:off x="45" y="227"/>
                <a:ext cx="226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3200" u="none">
                    <a:solidFill>
                      <a:srgbClr val="FF0000"/>
                    </a:solidFill>
                    <a:latin typeface="Arial" panose="020B0604020202020204" pitchFamily="34" charset="0"/>
                    <a:ea typeface="华文新魏" panose="02010800040101010101" pitchFamily="2" charset="-122"/>
                  </a:rPr>
                  <a:t>c</a:t>
                </a:r>
                <a:endParaRPr lang="en-US" altLang="zh-CN" sz="3200" u="none">
                  <a:solidFill>
                    <a:srgbClr val="FF0000"/>
                  </a:solidFill>
                  <a:latin typeface="Arial" panose="020B0604020202020204" pitchFamily="34" charset="0"/>
                  <a:ea typeface="华文新魏" panose="02010800040101010101" pitchFamily="2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952" y="0"/>
              <a:ext cx="362" cy="595"/>
              <a:chOff x="0" y="0"/>
              <a:chExt cx="362" cy="595"/>
            </a:xfrm>
          </p:grpSpPr>
          <p:sp>
            <p:nvSpPr>
              <p:cNvPr id="32" name="文本框 15423"/>
              <p:cNvSpPr txBox="1"/>
              <p:nvPr/>
            </p:nvSpPr>
            <p:spPr>
              <a:xfrm>
                <a:off x="45" y="0"/>
                <a:ext cx="317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3200" u="none">
                    <a:solidFill>
                      <a:srgbClr val="FF0000"/>
                    </a:solidFill>
                    <a:latin typeface="Arial" panose="020B0604020202020204" pitchFamily="34" charset="0"/>
                    <a:ea typeface="华文新魏" panose="02010800040101010101" pitchFamily="2" charset="-122"/>
                  </a:rPr>
                  <a:t>d</a:t>
                </a:r>
                <a:endParaRPr lang="en-US" altLang="zh-CN" sz="3200" u="none">
                  <a:solidFill>
                    <a:srgbClr val="FF0000"/>
                  </a:solidFill>
                  <a:latin typeface="Arial" panose="020B0604020202020204" pitchFamily="34" charset="0"/>
                  <a:ea typeface="华文新魏" panose="02010800040101010101" pitchFamily="2" charset="-122"/>
                </a:endParaRPr>
              </a:p>
            </p:txBody>
          </p:sp>
          <p:sp>
            <p:nvSpPr>
              <p:cNvPr id="33" name="直接连接符 32"/>
              <p:cNvSpPr/>
              <p:nvPr/>
            </p:nvSpPr>
            <p:spPr>
              <a:xfrm>
                <a:off x="0" y="272"/>
                <a:ext cx="362" cy="0"/>
              </a:xfrm>
              <a:prstGeom prst="line">
                <a:avLst/>
              </a:prstGeom>
              <a:ln w="2857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" name="文本框 15425"/>
              <p:cNvSpPr txBox="1"/>
              <p:nvPr/>
            </p:nvSpPr>
            <p:spPr>
              <a:xfrm>
                <a:off x="45" y="227"/>
                <a:ext cx="226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3200" u="none">
                    <a:solidFill>
                      <a:srgbClr val="FF0000"/>
                    </a:solidFill>
                    <a:latin typeface="Arial" panose="020B0604020202020204" pitchFamily="34" charset="0"/>
                    <a:ea typeface="华文新魏" panose="02010800040101010101" pitchFamily="2" charset="-122"/>
                  </a:rPr>
                  <a:t>b</a:t>
                </a:r>
                <a:endParaRPr lang="en-US" altLang="zh-CN" sz="3200" u="none">
                  <a:solidFill>
                    <a:srgbClr val="FF0000"/>
                  </a:solidFill>
                  <a:latin typeface="Arial" panose="020B0604020202020204" pitchFamily="34" charset="0"/>
                  <a:ea typeface="华文新魏" panose="02010800040101010101" pitchFamily="2" charset="-122"/>
                </a:endParaRPr>
              </a:p>
            </p:txBody>
          </p:sp>
        </p:grpSp>
        <p:sp>
          <p:nvSpPr>
            <p:cNvPr id="31" name="文本框 15426"/>
            <p:cNvSpPr txBox="1"/>
            <p:nvPr/>
          </p:nvSpPr>
          <p:spPr>
            <a:xfrm>
              <a:off x="0" y="91"/>
              <a:ext cx="108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u="none">
                  <a:solidFill>
                    <a:srgbClr val="FF0000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∴       ＝ </a:t>
              </a:r>
              <a:endParaRPr lang="zh-CN" altLang="en-US" sz="3200" u="none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297201" y="3808640"/>
            <a:ext cx="3887788" cy="1944688"/>
            <a:chOff x="0" y="0"/>
            <a:chExt cx="2449" cy="1225"/>
          </a:xfrm>
        </p:grpSpPr>
        <p:sp>
          <p:nvSpPr>
            <p:cNvPr id="39" name="云形标注 38"/>
            <p:cNvSpPr/>
            <p:nvPr/>
          </p:nvSpPr>
          <p:spPr>
            <a:xfrm>
              <a:off x="0" y="0"/>
              <a:ext cx="2449" cy="1225"/>
            </a:xfrm>
            <a:prstGeom prst="cloudCallout">
              <a:avLst>
                <a:gd name="adj1" fmla="val 32471"/>
                <a:gd name="adj2" fmla="val 66706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en-US" sz="2800" u="none" dirty="0">
                <a:solidFill>
                  <a:schemeClr val="hlink"/>
                </a:solidFill>
                <a:latin typeface="Arial" panose="020B0604020202020204" pitchFamily="34" charset="0"/>
                <a:ea typeface="华文新魏" panose="02010800040101010101" pitchFamily="2" charset="-122"/>
              </a:endParaRPr>
            </a:p>
          </p:txBody>
        </p:sp>
        <p:sp>
          <p:nvSpPr>
            <p:cNvPr id="40" name="文本框 15429"/>
            <p:cNvSpPr txBox="1"/>
            <p:nvPr/>
          </p:nvSpPr>
          <p:spPr>
            <a:xfrm>
              <a:off x="163" y="145"/>
              <a:ext cx="2132" cy="8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 b="1" u="none" dirty="0">
                  <a:solidFill>
                    <a:srgbClr val="00B0F0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想一想</a:t>
              </a:r>
              <a:r>
                <a:rPr lang="en-US" altLang="zh-CN" sz="2800" b="1" u="none" dirty="0">
                  <a:solidFill>
                    <a:srgbClr val="00B0F0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:</a:t>
              </a:r>
              <a:r>
                <a:rPr lang="zh-CN" altLang="en-US" sz="2800" b="1" u="none" dirty="0">
                  <a:solidFill>
                    <a:srgbClr val="00B0F0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是否还可以写出其他几组成比例的线段</a:t>
              </a:r>
              <a:r>
                <a:rPr lang="en-US" altLang="zh-CN" sz="2800" b="1" u="none" dirty="0">
                  <a:solidFill>
                    <a:srgbClr val="00B0F0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.</a:t>
              </a:r>
              <a:endParaRPr lang="en-US" altLang="zh-CN" sz="2800" b="1" u="none" dirty="0">
                <a:solidFill>
                  <a:srgbClr val="00B0F0"/>
                </a:solidFill>
                <a:latin typeface="Arial" panose="020B0604020202020204" pitchFamily="34" charset="0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>
            <p:custDataLst>
              <p:tags r:id="rId1"/>
            </p:custDataLst>
          </p:nvPr>
        </p:nvSpPr>
        <p:spPr>
          <a:xfrm>
            <a:off x="654779" y="1373214"/>
            <a:ext cx="1048733" cy="592667"/>
          </a:xfrm>
          <a:custGeom>
            <a:avLst/>
            <a:gdLst>
              <a:gd name="connsiteX0" fmla="*/ 0 w 1141940"/>
              <a:gd name="connsiteY0" fmla="*/ 0 h 714376"/>
              <a:gd name="connsiteX1" fmla="*/ 784752 w 1141940"/>
              <a:gd name="connsiteY1" fmla="*/ 0 h 714376"/>
              <a:gd name="connsiteX2" fmla="*/ 1141940 w 1141940"/>
              <a:gd name="connsiteY2" fmla="*/ 357188 h 714376"/>
              <a:gd name="connsiteX3" fmla="*/ 1141939 w 1141940"/>
              <a:gd name="connsiteY3" fmla="*/ 357188 h 714376"/>
              <a:gd name="connsiteX4" fmla="*/ 784751 w 1141940"/>
              <a:gd name="connsiteY4" fmla="*/ 714376 h 714376"/>
              <a:gd name="connsiteX5" fmla="*/ 244993 w 1141940"/>
              <a:gd name="connsiteY5" fmla="*/ 714376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1940" h="714376">
                <a:moveTo>
                  <a:pt x="0" y="0"/>
                </a:moveTo>
                <a:lnTo>
                  <a:pt x="784752" y="0"/>
                </a:lnTo>
                <a:cubicBezTo>
                  <a:pt x="982021" y="0"/>
                  <a:pt x="1141940" y="159919"/>
                  <a:pt x="1141940" y="357188"/>
                </a:cubicBezTo>
                <a:lnTo>
                  <a:pt x="1141939" y="357188"/>
                </a:lnTo>
                <a:cubicBezTo>
                  <a:pt x="1141939" y="554457"/>
                  <a:pt x="982020" y="714376"/>
                  <a:pt x="784751" y="714376"/>
                </a:cubicBezTo>
                <a:lnTo>
                  <a:pt x="244993" y="714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239994" tIns="60958" rIns="121917" bIns="60958" anchor="ctr">
            <a:norm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例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800" dirty="0" err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1" name="内容占位符 7"/>
          <p:cNvSpPr txBox="1">
            <a:spLocks noChangeArrowheads="1"/>
          </p:cNvSpPr>
          <p:nvPr/>
        </p:nvSpPr>
        <p:spPr bwMode="auto">
          <a:xfrm>
            <a:off x="1744134" y="1237748"/>
            <a:ext cx="9632951" cy="118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如图，在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Rt△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ABC</a:t>
            </a:r>
            <a:r>
              <a:rPr lang="zh-CN" altLang="en-US" sz="2800" b="1" dirty="0">
                <a:latin typeface="Times New Roman" panose="02020603050405020304" pitchFamily="18" charset="0"/>
              </a:rPr>
              <a:t>中，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CD</a:t>
            </a:r>
            <a:r>
              <a:rPr lang="zh-CN" altLang="en-US" sz="2800" b="1" dirty="0">
                <a:latin typeface="Times New Roman" panose="02020603050405020304" pitchFamily="18" charset="0"/>
              </a:rPr>
              <a:t>是斜边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AB</a:t>
            </a:r>
            <a:r>
              <a:rPr lang="zh-CN" altLang="en-US" sz="2800" b="1" dirty="0">
                <a:latin typeface="Times New Roman" panose="02020603050405020304" pitchFamily="18" charset="0"/>
              </a:rPr>
              <a:t>上的高</a:t>
            </a:r>
            <a:r>
              <a:rPr lang="en-US" altLang="zh-CN" sz="2800" b="1" dirty="0">
                <a:latin typeface="Times New Roman" panose="02020603050405020304" pitchFamily="18" charset="0"/>
              </a:rPr>
              <a:t>. 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请找出一组比例线段，并说明理由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564904"/>
            <a:ext cx="398136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>
                <a:spLocks noChangeArrowheads="1"/>
              </p:cNvSpPr>
              <p:nvPr/>
            </p:nvSpPr>
            <p:spPr bwMode="auto">
              <a:xfrm>
                <a:off x="1423101" y="1628800"/>
                <a:ext cx="9785467" cy="1990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17" tIns="60958" rIns="121917" bIns="60958">
                <a:spAutoFit/>
              </a:bodyPr>
              <a:lstStyle>
                <a:lvl1pPr marL="1616075" indent="-161607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28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【</a:t>
                </a:r>
                <a:r>
                  <a:rPr lang="zh-CN" altLang="en-US" sz="28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分析</a:t>
                </a:r>
                <a:r>
                  <a:rPr lang="en-US" altLang="zh-CN" sz="28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】</a:t>
                </a:r>
                <a:endParaRPr lang="en-US" altLang="zh-CN" sz="2800" b="1" dirty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0" indent="1078230">
                  <a:lnSpc>
                    <a:spcPct val="130000"/>
                  </a:lnSpc>
                </a:pP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根据</a:t>
                </a:r>
                <a14:m>
                  <m:oMath xmlns:m="http://schemas.openxmlformats.org/officeDocument/2006/math">
                    <m:r>
                      <a:rPr lang="zh-CN" altLang="en-US" sz="2800" b="1" i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𝒂𝒅</m:t>
                    </m:r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r>
                      <a:rPr lang="zh-CN" altLang="en-US" sz="2800" b="1" i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𝒃𝒄</m:t>
                    </m:r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⇔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𝒂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𝒃</m:t>
                        </m:r>
                      </m:den>
                    </m:f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𝒄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𝒅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，问题可转化为找出四条线段，使其中两条线段的乘积等于另两条线段的乘积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.</a:t>
                </a:r>
                <a:endPara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3101" y="1628800"/>
                <a:ext cx="9785467" cy="1990349"/>
              </a:xfrm>
              <a:prstGeom prst="rect">
                <a:avLst/>
              </a:prstGeom>
              <a:blipFill rotWithShape="1">
                <a:blip r:embed="rId1"/>
                <a:stretch>
                  <a:fillRect l="-1" t="-1" r="2" b="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1631504" y="1612629"/>
                <a:ext cx="8640960" cy="3112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17" tIns="60958" rIns="121917" bIns="6095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Rt△</a:t>
                </a:r>
                <a:r>
                  <a:rPr lang="en-US" altLang="zh-CN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ABC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的面积为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S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，则</a:t>
                </a:r>
                <a:endPara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zh-CN" altLang="en-US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𝑨𝑪</m:t>
                    </m:r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⋅</m:t>
                    </m:r>
                    <m:r>
                      <a:rPr lang="zh-CN" altLang="en-US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𝑩𝑪</m:t>
                    </m:r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r>
                      <a:rPr lang="zh-CN" altLang="en-US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𝟐</m:t>
                    </m:r>
                    <m:r>
                      <a:rPr lang="zh-CN" altLang="en-US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𝑺</m:t>
                    </m:r>
                    <m:r>
                      <m:rPr>
                        <m:nor/>
                      </m:rPr>
                      <a:rPr lang="zh-CN" alt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rPr>
                      <m:t>，</m:t>
                    </m:r>
                    <m:r>
                      <a:rPr lang="zh-CN" altLang="en-US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𝑪𝑫</m:t>
                    </m:r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⋅</m:t>
                    </m:r>
                    <m:r>
                      <a:rPr lang="zh-CN" altLang="en-US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𝑨𝑩</m:t>
                    </m:r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r>
                      <a:rPr lang="zh-CN" altLang="en-US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𝟐</m:t>
                    </m:r>
                    <m:r>
                      <a:rPr lang="zh-CN" altLang="en-US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𝑺</m:t>
                    </m:r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∴</a:t>
                </a:r>
                <a14:m>
                  <m:oMath xmlns:m="http://schemas.openxmlformats.org/officeDocument/2006/math">
                    <m:r>
                      <a:rPr lang="zh-CN" altLang="en-US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𝑨𝑪</m:t>
                    </m:r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⋅</m:t>
                    </m:r>
                    <m:r>
                      <a:rPr lang="zh-CN" altLang="en-US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𝑩𝑪</m:t>
                    </m:r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r>
                      <a:rPr lang="zh-CN" altLang="en-US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𝑪𝑫</m:t>
                    </m:r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⋅</m:t>
                    </m:r>
                    <m:r>
                      <a:rPr lang="zh-CN" altLang="en-US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𝑨𝑩</m:t>
                    </m:r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𝑨𝑪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𝑪𝑫</m:t>
                        </m:r>
                      </m:den>
                    </m:f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𝑨𝑩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𝑩𝑪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∴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AC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CD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AB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BC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是一组比例线段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504" y="1612629"/>
                <a:ext cx="8640960" cy="3112515"/>
              </a:xfrm>
              <a:prstGeom prst="rect">
                <a:avLst/>
              </a:prstGeom>
              <a:blipFill rotWithShape="1">
                <a:blip r:embed="rId1"/>
                <a:stretch>
                  <a:fillRect l="-2" t="-12" r="1" b="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045" y="1831340"/>
            <a:ext cx="37306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内容占位符 7"/>
          <p:cNvSpPr txBox="1">
            <a:spLocks noChangeArrowheads="1"/>
          </p:cNvSpPr>
          <p:nvPr/>
        </p:nvSpPr>
        <p:spPr bwMode="auto">
          <a:xfrm>
            <a:off x="1801410" y="1193484"/>
            <a:ext cx="9983221" cy="12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已知线段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d</a:t>
            </a:r>
            <a:r>
              <a:rPr lang="zh-CN" altLang="en-US" sz="2800" b="1" dirty="0">
                <a:latin typeface="Times New Roman" panose="02020603050405020304" pitchFamily="18" charset="0"/>
              </a:rPr>
              <a:t>的长度，试判断它们是否为成比例线段</a:t>
            </a:r>
            <a:r>
              <a:rPr lang="en-US" altLang="zh-CN" sz="2800" b="1" dirty="0">
                <a:latin typeface="Times New Roman" panose="02020603050405020304" pitchFamily="18" charset="0"/>
              </a:rPr>
              <a:t>.     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a</a:t>
            </a:r>
            <a:r>
              <a:rPr lang="en-US" altLang="zh-CN" sz="2800" b="1" dirty="0">
                <a:latin typeface="Times New Roman" panose="02020603050405020304" pitchFamily="18" charset="0"/>
              </a:rPr>
              <a:t>=2 cm</a:t>
            </a:r>
            <a:r>
              <a:rPr lang="zh-CN" altLang="en-US" sz="2800" b="1" dirty="0">
                <a:latin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b</a:t>
            </a:r>
            <a:r>
              <a:rPr lang="en-US" altLang="zh-CN" sz="2800" b="1" dirty="0">
                <a:latin typeface="Times New Roman" panose="02020603050405020304" pitchFamily="18" charset="0"/>
              </a:rPr>
              <a:t>=30 m</a:t>
            </a:r>
            <a:r>
              <a:rPr lang="zh-CN" altLang="en-US" sz="2800" b="1" dirty="0">
                <a:latin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c</a:t>
            </a:r>
            <a:r>
              <a:rPr lang="en-US" altLang="zh-CN" sz="2800" b="1" dirty="0">
                <a:latin typeface="Times New Roman" panose="02020603050405020304" pitchFamily="18" charset="0"/>
              </a:rPr>
              <a:t>=6 cm</a:t>
            </a:r>
            <a:r>
              <a:rPr lang="zh-CN" altLang="en-US" sz="2800" b="1" dirty="0">
                <a:latin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d</a:t>
            </a:r>
            <a:r>
              <a:rPr lang="en-US" altLang="zh-CN" sz="2800" b="1" dirty="0">
                <a:latin typeface="Times New Roman" panose="02020603050405020304" pitchFamily="18" charset="0"/>
              </a:rPr>
              <a:t>=10 m.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8" name="任意多边形 7"/>
          <p:cNvSpPr/>
          <p:nvPr>
            <p:custDataLst>
              <p:tags r:id="rId1"/>
            </p:custDataLst>
          </p:nvPr>
        </p:nvSpPr>
        <p:spPr>
          <a:xfrm>
            <a:off x="719667" y="1364532"/>
            <a:ext cx="1062567" cy="592667"/>
          </a:xfrm>
          <a:custGeom>
            <a:avLst/>
            <a:gdLst>
              <a:gd name="connsiteX0" fmla="*/ 0 w 1141940"/>
              <a:gd name="connsiteY0" fmla="*/ 0 h 714376"/>
              <a:gd name="connsiteX1" fmla="*/ 784752 w 1141940"/>
              <a:gd name="connsiteY1" fmla="*/ 0 h 714376"/>
              <a:gd name="connsiteX2" fmla="*/ 1141940 w 1141940"/>
              <a:gd name="connsiteY2" fmla="*/ 357188 h 714376"/>
              <a:gd name="connsiteX3" fmla="*/ 1141939 w 1141940"/>
              <a:gd name="connsiteY3" fmla="*/ 357188 h 714376"/>
              <a:gd name="connsiteX4" fmla="*/ 784751 w 1141940"/>
              <a:gd name="connsiteY4" fmla="*/ 714376 h 714376"/>
              <a:gd name="connsiteX5" fmla="*/ 244993 w 1141940"/>
              <a:gd name="connsiteY5" fmla="*/ 714376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1940" h="714376">
                <a:moveTo>
                  <a:pt x="0" y="0"/>
                </a:moveTo>
                <a:lnTo>
                  <a:pt x="784752" y="0"/>
                </a:lnTo>
                <a:cubicBezTo>
                  <a:pt x="982021" y="0"/>
                  <a:pt x="1141940" y="159919"/>
                  <a:pt x="1141940" y="357188"/>
                </a:cubicBezTo>
                <a:lnTo>
                  <a:pt x="1141939" y="357188"/>
                </a:lnTo>
                <a:cubicBezTo>
                  <a:pt x="1141939" y="554457"/>
                  <a:pt x="982020" y="714376"/>
                  <a:pt x="784751" y="714376"/>
                </a:cubicBezTo>
                <a:lnTo>
                  <a:pt x="244993" y="714376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239994" tIns="60958" rIns="121917" bIns="60958" anchor="ctr">
            <a:normAutofit fontScale="97500"/>
          </a:bodyPr>
          <a:lstStyle/>
          <a:p>
            <a:pPr algn="ctr">
              <a:defRPr/>
            </a:pPr>
            <a:r>
              <a:rPr 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练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83632" y="3140729"/>
            <a:ext cx="5184576" cy="1152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【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分析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】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719455"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要先统一单位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lang="zh-CN" altLang="en-US" sz="2800" b="1" dirty="0"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>
                <a:spLocks noChangeArrowheads="1"/>
              </p:cNvSpPr>
              <p:nvPr/>
            </p:nvSpPr>
            <p:spPr bwMode="auto">
              <a:xfrm>
                <a:off x="2062377" y="1634948"/>
                <a:ext cx="8930167" cy="3378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17" tIns="60958" rIns="121917" bIns="6095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</a:rPr>
                  <a:t>解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：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=2 cm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=30 m=3000 cm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=6 cm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=10 m=1000 cm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𝒂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𝒄</m:t>
                        </m:r>
                      </m:den>
                    </m:f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𝟐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𝟔</m:t>
                        </m:r>
                      </m:den>
                    </m:f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𝟏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𝒅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𝒃</m:t>
                        </m:r>
                      </m:den>
                    </m:f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𝟏𝟎𝟎𝟎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𝟑𝟎𝟎𝟎</m:t>
                        </m:r>
                      </m:den>
                    </m:f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𝟏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𝒂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𝒄</m:t>
                        </m:r>
                      </m:den>
                    </m:f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𝒅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所以四条线段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d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是成比例线段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2377" y="1634948"/>
                <a:ext cx="8930167" cy="3378228"/>
              </a:xfrm>
              <a:prstGeom prst="rect">
                <a:avLst/>
              </a:prstGeom>
              <a:blipFill rotWithShape="1">
                <a:blip r:embed="rId1"/>
                <a:stretch>
                  <a:fillRect l="-6" t="-14" r="1" b="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78223" y="431081"/>
            <a:ext cx="10801350" cy="5922645"/>
            <a:chOff x="-187" y="1908"/>
            <a:chExt cx="17010" cy="9327"/>
          </a:xfrm>
        </p:grpSpPr>
        <p:pic>
          <p:nvPicPr>
            <p:cNvPr id="8" name="图片 7" descr="打孔纸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-187" y="2474"/>
              <a:ext cx="17010" cy="8761"/>
            </a:xfrm>
            <a:prstGeom prst="rect">
              <a:avLst/>
            </a:prstGeom>
          </p:spPr>
        </p:pic>
        <p:sp>
          <p:nvSpPr>
            <p:cNvPr id="10" name="文本框 3"/>
            <p:cNvSpPr txBox="1"/>
            <p:nvPr>
              <p:custDataLst>
                <p:tags r:id="rId3"/>
              </p:custDataLst>
            </p:nvPr>
          </p:nvSpPr>
          <p:spPr>
            <a:xfrm>
              <a:off x="1636" y="1908"/>
              <a:ext cx="270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技巧提醒</a:t>
              </a:r>
              <a:endPara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629833" y="1628218"/>
            <a:ext cx="9362711" cy="360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marL="449580" indent="-4495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1200"/>
              </a:spcBef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判断给定的四条线段是否成比例的三步骤：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排：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先将四条线段的长度单位统一，再按大小顺序       排列好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算：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分别计算出前两条线段的长度之比与后两条线段的长度之比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(3)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判：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若这两个比值相等，则这四条线段是成比例线段；若这两个比值不相等，则这四条线段不是成比例线段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flipH="1">
            <a:off x="2100866" y="991868"/>
            <a:ext cx="2626982" cy="573617"/>
          </a:xfrm>
          <a:prstGeom prst="roundRect">
            <a:avLst>
              <a:gd name="adj" fmla="val 4768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flipH="1">
            <a:off x="695400" y="981285"/>
            <a:ext cx="2053167" cy="584200"/>
          </a:xfrm>
          <a:prstGeom prst="roundRect">
            <a:avLst>
              <a:gd name="adj" fmla="val 47681"/>
            </a:avLst>
          </a:prstGeom>
          <a:gradFill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100000">
                <a:srgbClr val="FF0A00"/>
              </a:gs>
              <a:gs pos="100000">
                <a:srgbClr val="FF12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文本框 27"/>
          <p:cNvSpPr txBox="1"/>
          <p:nvPr>
            <p:custDataLst>
              <p:tags r:id="rId3"/>
            </p:custDataLst>
          </p:nvPr>
        </p:nvSpPr>
        <p:spPr>
          <a:xfrm>
            <a:off x="906644" y="983241"/>
            <a:ext cx="144943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知识点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97" name="文本框 28"/>
          <p:cNvSpPr txBox="1"/>
          <p:nvPr>
            <p:custDataLst>
              <p:tags r:id="rId4"/>
            </p:custDataLst>
          </p:nvPr>
        </p:nvSpPr>
        <p:spPr>
          <a:xfrm>
            <a:off x="3131221" y="979420"/>
            <a:ext cx="390088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比例尺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201" name="AutoShape 11"/>
          <p:cNvSpPr/>
          <p:nvPr>
            <p:custDataLst>
              <p:tags r:id="rId5"/>
            </p:custDataLst>
          </p:nvPr>
        </p:nvSpPr>
        <p:spPr>
          <a:xfrm>
            <a:off x="2342167" y="847936"/>
            <a:ext cx="768351" cy="776816"/>
          </a:xfrm>
          <a:prstGeom prst="diamond">
            <a:avLst/>
          </a:prstGeom>
          <a:solidFill>
            <a:srgbClr val="F4BE96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 anchorCtr="0"/>
          <a:lstStyle/>
          <a:p>
            <a:pPr algn="ctr" eaLnBrk="0" hangingPunct="0"/>
            <a:r>
              <a:rPr lang="en-US" altLang="ko-KR" sz="3200" b="1" dirty="0">
                <a:solidFill>
                  <a:schemeClr val="tx1"/>
                </a:solidFill>
                <a:latin typeface="Calibri" panose="020F0502020204030204" pitchFamily="34" charset="0"/>
                <a:ea typeface="Gulim" panose="020B0604020202020204" pitchFamily="34" charset="-127"/>
              </a:rPr>
              <a:t>2</a:t>
            </a:r>
            <a:endParaRPr lang="en-US" altLang="ko-KR" sz="3200" b="1" dirty="0">
              <a:solidFill>
                <a:schemeClr val="tx1"/>
              </a:solidFill>
              <a:latin typeface="Calibri" panose="020F0502020204030204" pitchFamily="34" charset="0"/>
              <a:ea typeface="Gulim" panose="020B0604020202020204" pitchFamily="34" charset="-127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16280" y="2470531"/>
            <a:ext cx="36911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endParaRPr lang="zh-CN" altLang="zh-CN" sz="2800" dirty="0">
              <a:solidFill>
                <a:srgbClr val="FF0000"/>
              </a:solidFill>
              <a:latin typeface="宋体" panose="02010600030101010101" pitchFamily="2" charset="-122"/>
              <a:ea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72691" y="1844756"/>
            <a:ext cx="9848119" cy="38885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800" b="1" kern="100" dirty="0">
                <a:latin typeface="Times New Roman" panose="02020603050405020304" pitchFamily="18" charset="0"/>
                <a:cs typeface="Times New Roman" panose="02020603050405020304"/>
              </a:rPr>
              <a:t>甲、乙两地的实际距离是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/>
              </a:rPr>
              <a:t>400 km</a:t>
            </a:r>
            <a:r>
              <a:rPr lang="zh-CN" altLang="en-US" sz="2800" b="1" kern="100" dirty="0">
                <a:latin typeface="Times New Roman" panose="02020603050405020304" pitchFamily="18" charset="0"/>
                <a:cs typeface="Times New Roman" panose="02020603050405020304"/>
              </a:rPr>
              <a:t>，在比例尺为</a:t>
            </a:r>
            <a:endParaRPr lang="en-US" altLang="zh-CN" sz="2800" b="1" kern="100" dirty="0">
              <a:latin typeface="Times New Roman" panose="02020603050405020304" pitchFamily="18" charset="0"/>
              <a:cs typeface="Times New Roman" panose="02020603050405020304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/>
              </a:rPr>
              <a:t>1∶500 000</a:t>
            </a:r>
            <a:r>
              <a:rPr lang="zh-CN" altLang="en-US" sz="2800" b="1" kern="100" dirty="0">
                <a:latin typeface="Times New Roman" panose="02020603050405020304" pitchFamily="18" charset="0"/>
                <a:cs typeface="Times New Roman" panose="02020603050405020304"/>
              </a:rPr>
              <a:t>的地图上，甲、乙两地的距离是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/>
              </a:rPr>
              <a:t>(</a:t>
            </a:r>
            <a:r>
              <a:rPr lang="zh-CN" altLang="en-US" sz="2800" b="1" kern="100" dirty="0">
                <a:latin typeface="Times New Roman" panose="02020603050405020304" pitchFamily="18" charset="0"/>
                <a:cs typeface="Times New Roman" panose="02020603050405020304"/>
              </a:rPr>
              <a:t>　　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/>
              </a:rPr>
              <a:t>)</a:t>
            </a:r>
            <a:endParaRPr lang="en-US" altLang="zh-CN" sz="2800" b="1" kern="100" dirty="0">
              <a:latin typeface="Times New Roman" panose="02020603050405020304" pitchFamily="18" charset="0"/>
              <a:cs typeface="Times New Roman" panose="02020603050405020304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/>
              </a:rPr>
              <a:t>A</a:t>
            </a:r>
            <a:r>
              <a:rPr lang="zh-CN" altLang="en-US" sz="2800" b="1" kern="100" dirty="0">
                <a:latin typeface="Times New Roman" panose="02020603050405020304" pitchFamily="18" charset="0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/>
              </a:rPr>
              <a:t>0.8 cm  </a:t>
            </a:r>
            <a:endParaRPr lang="en-US" altLang="zh-CN" sz="2800" b="1" kern="100" dirty="0">
              <a:latin typeface="Times New Roman" panose="02020603050405020304" pitchFamily="18" charset="0"/>
              <a:cs typeface="Times New Roman" panose="02020603050405020304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/>
              </a:rPr>
              <a:t>B</a:t>
            </a:r>
            <a:r>
              <a:rPr lang="zh-CN" altLang="en-US" sz="2800" b="1" kern="100" dirty="0">
                <a:latin typeface="Times New Roman" panose="02020603050405020304" pitchFamily="18" charset="0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/>
              </a:rPr>
              <a:t>8 cm  </a:t>
            </a:r>
            <a:endParaRPr lang="en-US" altLang="zh-CN" sz="2800" b="1" kern="100" dirty="0">
              <a:latin typeface="Times New Roman" panose="02020603050405020304" pitchFamily="18" charset="0"/>
              <a:cs typeface="Times New Roman" panose="02020603050405020304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/>
              </a:rPr>
              <a:t>C</a:t>
            </a:r>
            <a:r>
              <a:rPr lang="zh-CN" altLang="en-US" sz="2800" b="1" kern="100" dirty="0">
                <a:latin typeface="Times New Roman" panose="02020603050405020304" pitchFamily="18" charset="0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/>
              </a:rPr>
              <a:t>80 cm  </a:t>
            </a:r>
            <a:endParaRPr lang="en-US" altLang="zh-CN" sz="2800" b="1" kern="100" dirty="0">
              <a:latin typeface="Times New Roman" panose="02020603050405020304" pitchFamily="18" charset="0"/>
              <a:cs typeface="Times New Roman" panose="02020603050405020304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/>
              </a:rPr>
              <a:t>D</a:t>
            </a:r>
            <a:r>
              <a:rPr lang="zh-CN" altLang="en-US" sz="2800" b="1" kern="100" dirty="0">
                <a:latin typeface="Times New Roman" panose="02020603050405020304" pitchFamily="18" charset="0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/>
              </a:rPr>
              <a:t>800 cm</a:t>
            </a:r>
            <a:endParaRPr lang="en-US" altLang="zh-CN" sz="2800" b="1" kern="100" dirty="0">
              <a:latin typeface="Times New Roman" panose="02020603050405020304" pitchFamily="18" charset="0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8"/>
          <p:cNvSpPr txBox="1"/>
          <p:nvPr/>
        </p:nvSpPr>
        <p:spPr>
          <a:xfrm>
            <a:off x="1199456" y="1268760"/>
            <a:ext cx="10153128" cy="395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00B0F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了解两条线段的比和成比例线段的概念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Clr>
                <a:srgbClr val="00B0F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会计算两条线段的比，并会判断四条线段是否成比例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Clr>
                <a:srgbClr val="00B0F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了解比例尺的概念，并能解决相关的实际问题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Clr>
                <a:srgbClr val="00B0F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重要提示：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用方程思想寻找几何图形中四条线段成比例是常用方法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2175" indent="-446405">
              <a:lnSpc>
                <a:spcPct val="130000"/>
              </a:lnSpc>
              <a:buClr>
                <a:srgbClr val="00B0F0"/>
              </a:buCl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四条线段成比例可以解决一些实际问题，如地图上的某两地之间的距离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417" name="矩形 13"/>
              <p:cNvSpPr>
                <a:spLocks noChangeArrowheads="1"/>
              </p:cNvSpPr>
              <p:nvPr/>
            </p:nvSpPr>
            <p:spPr bwMode="auto">
              <a:xfrm>
                <a:off x="814918" y="1609541"/>
                <a:ext cx="10562167" cy="2467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17" tIns="60958" rIns="121917" bIns="60958">
                <a:spAutoFit/>
              </a:bodyPr>
              <a:lstStyle>
                <a:lvl1pPr marL="358775" indent="-35877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1800"/>
                  </a:spcBef>
                </a:pPr>
                <a:r>
                  <a:rPr lang="en-US" altLang="zh-CN" sz="2800" b="1" dirty="0">
                    <a:latin typeface="+mj-ea"/>
                    <a:ea typeface="+mj-ea"/>
                  </a:rPr>
                  <a:t>  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比例尺</a:t>
                </a:r>
                <a:r>
                  <a:rPr lang="en-US" altLang="zh-CN" sz="2800" b="1" dirty="0">
                    <a:latin typeface="+mj-ea"/>
                    <a:ea typeface="+mj-ea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en-US" sz="2800" b="1">
                            <a:latin typeface="+mj-ea"/>
                            <a:ea typeface="+mj-ea"/>
                          </a:rPr>
                          <m:t>图上距离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en-US" sz="2800" b="1">
                            <a:latin typeface="+mj-ea"/>
                            <a:ea typeface="+mj-ea"/>
                          </a:rPr>
                          <m:t>实际距离</m:t>
                        </m:r>
                      </m:den>
                    </m:f>
                  </m:oMath>
                </a14:m>
                <a:r>
                  <a:rPr lang="en-US" altLang="zh-CN" sz="2800" b="1" dirty="0">
                    <a:latin typeface="+mj-ea"/>
                    <a:ea typeface="+mj-ea"/>
                  </a:rPr>
                  <a:t>.</a:t>
                </a:r>
                <a:endParaRPr lang="en-US" altLang="zh-CN" sz="2800" b="1" dirty="0">
                  <a:latin typeface="+mj-ea"/>
                  <a:ea typeface="+mj-ea"/>
                </a:endParaRPr>
              </a:p>
              <a:p>
                <a:pPr indent="87630">
                  <a:lnSpc>
                    <a:spcPct val="130000"/>
                  </a:lnSpc>
                  <a:spcBef>
                    <a:spcPts val="1800"/>
                  </a:spcBef>
                </a:pPr>
                <a:r>
                  <a:rPr lang="zh-CN" altLang="en-US" sz="2800" b="1" dirty="0">
                    <a:latin typeface="+mj-ea"/>
                    <a:ea typeface="+mj-ea"/>
                  </a:rPr>
                  <a:t>在“比例尺、图上距离和实际距离”三个量中，知道其中任意两个量便可求出第三个量，但应注意单位统一</a:t>
                </a:r>
                <a:r>
                  <a:rPr lang="en-US" altLang="zh-CN" sz="2800" b="1" dirty="0">
                    <a:latin typeface="+mj-ea"/>
                    <a:ea typeface="+mj-ea"/>
                  </a:rPr>
                  <a:t>.</a:t>
                </a:r>
                <a:endParaRPr lang="zh-CN" altLang="en-US" sz="2800" b="1" dirty="0">
                  <a:latin typeface="+mj-ea"/>
                  <a:ea typeface="+mj-ea"/>
                </a:endParaRPr>
              </a:p>
            </p:txBody>
          </p:sp>
        </mc:Choice>
        <mc:Fallback>
          <p:sp>
            <p:nvSpPr>
              <p:cNvPr id="17417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4918" y="1609541"/>
                <a:ext cx="10562167" cy="2467531"/>
              </a:xfrm>
              <a:prstGeom prst="rect">
                <a:avLst/>
              </a:prstGeom>
              <a:blipFill rotWithShape="1">
                <a:blip r:embed="rId1"/>
                <a:stretch>
                  <a:fillRect l="-2" t="-18" r="4" b="-4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内容占位符 7"/>
          <p:cNvSpPr txBox="1">
            <a:spLocks noChangeArrowheads="1"/>
          </p:cNvSpPr>
          <p:nvPr/>
        </p:nvSpPr>
        <p:spPr bwMode="auto">
          <a:xfrm>
            <a:off x="1801411" y="1275459"/>
            <a:ext cx="9560984" cy="16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如图表示我国台湾省几个城市的位置关系</a:t>
            </a:r>
            <a:r>
              <a:rPr lang="en-US" altLang="zh-CN" sz="2800" b="1" dirty="0">
                <a:latin typeface="Times New Roman" panose="02020603050405020304" pitchFamily="18" charset="0"/>
              </a:rPr>
              <a:t>. 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问：基隆市在高雄市的哪一个方向？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到高雄市的实际距离是多少千米？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7" name="任意多边形 25"/>
          <p:cNvSpPr/>
          <p:nvPr>
            <p:custDataLst>
              <p:tags r:id="rId1"/>
            </p:custDataLst>
          </p:nvPr>
        </p:nvSpPr>
        <p:spPr bwMode="auto">
          <a:xfrm>
            <a:off x="719667" y="1253160"/>
            <a:ext cx="1077384" cy="582083"/>
          </a:xfrm>
          <a:custGeom>
            <a:avLst/>
            <a:gdLst>
              <a:gd name="T0" fmla="*/ 0 w 1186765"/>
              <a:gd name="T1" fmla="*/ 0 h 714376"/>
              <a:gd name="T2" fmla="*/ 1 w 1186765"/>
              <a:gd name="T3" fmla="*/ 0 h 714376"/>
              <a:gd name="T4" fmla="*/ 1 w 1186765"/>
              <a:gd name="T5" fmla="*/ 1 h 714376"/>
              <a:gd name="T6" fmla="*/ 1 w 1186765"/>
              <a:gd name="T7" fmla="*/ 1 h 714376"/>
              <a:gd name="T8" fmla="*/ 1 w 1186765"/>
              <a:gd name="T9" fmla="*/ 1 h 714376"/>
              <a:gd name="T10" fmla="*/ 1 w 1186765"/>
              <a:gd name="T11" fmla="*/ 1 h 714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86765"/>
              <a:gd name="T19" fmla="*/ 0 h 714376"/>
              <a:gd name="T20" fmla="*/ 1186765 w 1186765"/>
              <a:gd name="T21" fmla="*/ 714376 h 7143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86765" h="714376">
                <a:moveTo>
                  <a:pt x="0" y="0"/>
                </a:moveTo>
                <a:lnTo>
                  <a:pt x="829577" y="0"/>
                </a:lnTo>
                <a:cubicBezTo>
                  <a:pt x="1026846" y="0"/>
                  <a:pt x="1186765" y="159919"/>
                  <a:pt x="1186765" y="357188"/>
                </a:cubicBezTo>
                <a:lnTo>
                  <a:pt x="1186764" y="357188"/>
                </a:lnTo>
                <a:cubicBezTo>
                  <a:pt x="1186764" y="554457"/>
                  <a:pt x="1026845" y="714376"/>
                  <a:pt x="829576" y="714376"/>
                </a:cubicBezTo>
                <a:lnTo>
                  <a:pt x="244993" y="714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9994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例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751906" y="2573374"/>
            <a:ext cx="2794308" cy="3209913"/>
            <a:chOff x="5940152" y="771550"/>
            <a:chExt cx="2794308" cy="3209913"/>
          </a:xfrm>
        </p:grpSpPr>
        <p:pic>
          <p:nvPicPr>
            <p:cNvPr id="8" name="Picture 4" descr="C:\Users\Administrator\Desktop\图片1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3000"/>
                      </a14:imgEffect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843558"/>
              <a:ext cx="2650292" cy="2859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596336" y="771550"/>
              <a:ext cx="700833" cy="426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基隆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0272" y="813941"/>
              <a:ext cx="700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台北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84168" y="2026875"/>
              <a:ext cx="700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台中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0152" y="2787774"/>
              <a:ext cx="700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台南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41864" y="3147814"/>
              <a:ext cx="700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高雄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46216" y="2643758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α</a:t>
              </a:r>
              <a:endParaRPr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58811" y="3519798"/>
              <a:ext cx="2371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比例尺  </a:t>
              </a:r>
              <a:r>
                <a: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∶</a:t>
              </a:r>
              <a:r>
                <a: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9000000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 flipV="1">
              <a:off x="8254694" y="1231291"/>
              <a:ext cx="0" cy="4763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233706" y="1231291"/>
              <a:ext cx="442750" cy="426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北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1150953" y="1249268"/>
                <a:ext cx="10561671" cy="3979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17" tIns="60958" rIns="121917" bIns="6095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如图，量出高雄市到基隆市的图上距离约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35 mm.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设实际距离为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s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𝟑𝟓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𝒔</m:t>
                        </m:r>
                      </m:den>
                    </m:f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𝟏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𝟗𝟎𝟎𝟎𝟎𝟎𝟎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∴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=35×9000000=315000000(mm)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=315(km).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量得图中∠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=28°.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答：基隆市在高雄市的北偏东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28°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方向，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到高雄市的实际距离约为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315 km.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953" y="1249268"/>
                <a:ext cx="10561671" cy="3979932"/>
              </a:xfrm>
              <a:prstGeom prst="rect">
                <a:avLst/>
              </a:prstGeom>
              <a:blipFill rotWithShape="1">
                <a:blip r:embed="rId1"/>
                <a:stretch>
                  <a:fillRect l="-3" t="-6" b="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/>
          <p:cNvGrpSpPr/>
          <p:nvPr/>
        </p:nvGrpSpPr>
        <p:grpSpPr>
          <a:xfrm>
            <a:off x="8400256" y="1772816"/>
            <a:ext cx="2794308" cy="3209913"/>
            <a:chOff x="5940152" y="771550"/>
            <a:chExt cx="2794308" cy="3209913"/>
          </a:xfrm>
        </p:grpSpPr>
        <p:pic>
          <p:nvPicPr>
            <p:cNvPr id="7" name="Picture 4" descr="C:\Users\Administrator\Desktop\图片1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3000"/>
                      </a14:imgEffect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843558"/>
              <a:ext cx="2650292" cy="2859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596336" y="771550"/>
              <a:ext cx="700833" cy="426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基隆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20272" y="813941"/>
              <a:ext cx="700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台北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84168" y="2026875"/>
              <a:ext cx="700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台中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40152" y="2787774"/>
              <a:ext cx="700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台南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41864" y="3147814"/>
              <a:ext cx="700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高雄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46216" y="2643758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α</a:t>
              </a:r>
              <a:endParaRPr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58811" y="3519798"/>
              <a:ext cx="2371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比例尺  </a:t>
              </a:r>
              <a:r>
                <a: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∶</a:t>
              </a:r>
              <a:r>
                <a: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9000000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V="1">
              <a:off x="8254694" y="1231291"/>
              <a:ext cx="0" cy="4763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233706" y="1231291"/>
              <a:ext cx="442750" cy="426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北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856368" y="1253160"/>
            <a:ext cx="8064500" cy="95410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现在有一棵很高的古树，欲测出它的高度，但又不能爬到树尖上去直接测量，你有什么好的方法吗？</a:t>
            </a:r>
            <a:endParaRPr lang="zh-CN" altLang="en-US" sz="2800" b="1" u="none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" name="图片 8" descr="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2184" y="2709049"/>
            <a:ext cx="3906838" cy="2584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1884596" y="2492896"/>
            <a:ext cx="632710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拓展：相同时刻的物高与影长成比例。如果一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古树</a:t>
            </a:r>
            <a:r>
              <a:rPr lang="zh-CN" alt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在地面上影长为</a:t>
            </a:r>
            <a:r>
              <a:rPr lang="en-US" altLang="zh-CN" sz="28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180m</a:t>
            </a:r>
            <a:r>
              <a:rPr lang="zh-CN" alt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，同一时刻高为</a:t>
            </a:r>
            <a:r>
              <a:rPr lang="en-US" altLang="zh-CN" sz="28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2m</a:t>
            </a:r>
            <a:r>
              <a:rPr lang="zh-CN" alt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的竹竿的影长为</a:t>
            </a:r>
            <a:r>
              <a:rPr lang="en-US" altLang="zh-CN" sz="28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3m</a:t>
            </a:r>
            <a:r>
              <a:rPr lang="zh-CN" alt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，那么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古树</a:t>
            </a:r>
            <a:r>
              <a:rPr lang="zh-CN" alt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的高是多少？</a:t>
            </a:r>
            <a:endParaRPr lang="zh-CN" altLang="en-US" sz="2800" b="1" u="none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任意多边形 25"/>
          <p:cNvSpPr/>
          <p:nvPr>
            <p:custDataLst>
              <p:tags r:id="rId2"/>
            </p:custDataLst>
          </p:nvPr>
        </p:nvSpPr>
        <p:spPr bwMode="auto">
          <a:xfrm>
            <a:off x="719667" y="1253160"/>
            <a:ext cx="1077384" cy="582083"/>
          </a:xfrm>
          <a:custGeom>
            <a:avLst/>
            <a:gdLst>
              <a:gd name="T0" fmla="*/ 0 w 1186765"/>
              <a:gd name="T1" fmla="*/ 0 h 714376"/>
              <a:gd name="T2" fmla="*/ 1 w 1186765"/>
              <a:gd name="T3" fmla="*/ 0 h 714376"/>
              <a:gd name="T4" fmla="*/ 1 w 1186765"/>
              <a:gd name="T5" fmla="*/ 1 h 714376"/>
              <a:gd name="T6" fmla="*/ 1 w 1186765"/>
              <a:gd name="T7" fmla="*/ 1 h 714376"/>
              <a:gd name="T8" fmla="*/ 1 w 1186765"/>
              <a:gd name="T9" fmla="*/ 1 h 714376"/>
              <a:gd name="T10" fmla="*/ 1 w 1186765"/>
              <a:gd name="T11" fmla="*/ 1 h 714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86765"/>
              <a:gd name="T19" fmla="*/ 0 h 714376"/>
              <a:gd name="T20" fmla="*/ 1186765 w 1186765"/>
              <a:gd name="T21" fmla="*/ 714376 h 7143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86765" h="714376">
                <a:moveTo>
                  <a:pt x="0" y="0"/>
                </a:moveTo>
                <a:lnTo>
                  <a:pt x="829577" y="0"/>
                </a:lnTo>
                <a:cubicBezTo>
                  <a:pt x="1026846" y="0"/>
                  <a:pt x="1186765" y="159919"/>
                  <a:pt x="1186765" y="357188"/>
                </a:cubicBezTo>
                <a:lnTo>
                  <a:pt x="1186764" y="357188"/>
                </a:lnTo>
                <a:cubicBezTo>
                  <a:pt x="1186764" y="554457"/>
                  <a:pt x="1026845" y="714376"/>
                  <a:pt x="829576" y="714376"/>
                </a:cubicBezTo>
                <a:lnTo>
                  <a:pt x="244993" y="714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9994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练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2731563" y="913165"/>
            <a:ext cx="3576531" cy="397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8"/>
          <p:cNvSpPr txBox="1"/>
          <p:nvPr>
            <p:custDataLst>
              <p:tags r:id="rId2"/>
            </p:custDataLst>
          </p:nvPr>
        </p:nvSpPr>
        <p:spPr>
          <a:xfrm>
            <a:off x="2783632" y="908720"/>
            <a:ext cx="3528392" cy="362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75321" y="2441489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1497172" y="1700808"/>
            <a:ext cx="793973" cy="656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38480" indent="-538480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zh-CN" sz="11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23092" y="1750842"/>
            <a:ext cx="9529492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已知点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C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是线段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AB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延长线上一点，且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AB</a:t>
            </a:r>
            <a:r>
              <a:rPr lang="zh-CN" altLang="zh-CN" sz="28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BC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8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，则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AC</a:t>
            </a:r>
            <a:r>
              <a:rPr lang="zh-CN" altLang="zh-CN" sz="28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AB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　　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11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en-US" sz="2800" b="1" kern="100" dirty="0">
                <a:latin typeface="Times New Roman" panose="02020603050405020304"/>
                <a:cs typeface="Courier New" panose="02070309020205020404"/>
              </a:rPr>
              <a:t>：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2  </a:t>
            </a:r>
            <a:endParaRPr lang="en-US" altLang="zh-CN" sz="2800" b="1" kern="100" dirty="0">
              <a:latin typeface="Times New Roman" panose="02020603050405020304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5</a:t>
            </a:r>
            <a:r>
              <a:rPr lang="zh-CN" altLang="en-US" sz="2800" b="1" kern="100" dirty="0">
                <a:latin typeface="Times New Roman" panose="02020603050405020304"/>
                <a:cs typeface="Courier New" panose="02070309020205020404"/>
              </a:rPr>
              <a:t>：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3  </a:t>
            </a:r>
            <a:endParaRPr lang="en-US" altLang="zh-CN" sz="2800" b="1" kern="100" dirty="0">
              <a:latin typeface="Times New Roman" panose="02020603050405020304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C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5</a:t>
            </a:r>
            <a:r>
              <a:rPr lang="zh-CN" altLang="en-US" sz="2800" b="1" kern="100" dirty="0">
                <a:latin typeface="Times New Roman" panose="02020603050405020304"/>
                <a:cs typeface="Courier New" panose="02070309020205020404"/>
              </a:rPr>
              <a:t>：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2  </a:t>
            </a:r>
            <a:endParaRPr lang="en-US" altLang="zh-CN" sz="2800" b="1" kern="100" dirty="0">
              <a:latin typeface="Times New Roman" panose="02020603050405020304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D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en-US" sz="2800" b="1" kern="100" dirty="0">
                <a:latin typeface="Times New Roman" panose="02020603050405020304"/>
                <a:cs typeface="Courier New" panose="02070309020205020404"/>
              </a:rPr>
              <a:t>：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5</a:t>
            </a:r>
            <a:endParaRPr lang="zh-CN" altLang="zh-CN" sz="11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2731563" y="913165"/>
            <a:ext cx="3576531" cy="397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8"/>
          <p:cNvSpPr txBox="1"/>
          <p:nvPr>
            <p:custDataLst>
              <p:tags r:id="rId2"/>
            </p:custDataLst>
          </p:nvPr>
        </p:nvSpPr>
        <p:spPr>
          <a:xfrm>
            <a:off x="2783632" y="908720"/>
            <a:ext cx="3528392" cy="362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35460" y="1728995"/>
            <a:ext cx="936104" cy="656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57505" indent="-357505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zh-CN" sz="11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03512" y="1728995"/>
            <a:ext cx="9361040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已知</a:t>
            </a:r>
            <a:r>
              <a:rPr lang="en-US" altLang="zh-CN" sz="2800" b="1" dirty="0">
                <a:latin typeface="Cambria Math" panose="02040503050406030204"/>
                <a:ea typeface="宋体" panose="02010600030101010101" pitchFamily="2" charset="-122"/>
                <a:cs typeface="Cambria Math" panose="02040503050406030204"/>
              </a:rPr>
              <a:t>△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ABC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的三边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b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c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＝</a:t>
            </a:r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2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b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＝</a:t>
            </a:r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4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c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＝</a:t>
            </a:r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3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h</a:t>
            </a:r>
            <a:r>
              <a:rPr lang="en-US" altLang="zh-CN" sz="2800" b="1" i="1" baseline="-25000" dirty="0"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sz="2800" b="1" i="1" dirty="0" err="1">
                <a:latin typeface="Times New Roman" panose="02020603050405020304"/>
                <a:ea typeface="宋体" panose="02010600030101010101" pitchFamily="2" charset="-122"/>
              </a:rPr>
              <a:t>h</a:t>
            </a:r>
            <a:r>
              <a:rPr lang="en-US" altLang="zh-CN" sz="2800" b="1" i="1" baseline="-25000" dirty="0" err="1">
                <a:latin typeface="Times New Roman" panose="02020603050405020304"/>
                <a:ea typeface="宋体" panose="02010600030101010101" pitchFamily="2" charset="-122"/>
              </a:rPr>
              <a:t>b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sz="2800" b="1" i="1" dirty="0" err="1">
                <a:latin typeface="Times New Roman" panose="02020603050405020304"/>
                <a:ea typeface="宋体" panose="02010600030101010101" pitchFamily="2" charset="-122"/>
              </a:rPr>
              <a:t>h</a:t>
            </a:r>
            <a:r>
              <a:rPr lang="en-US" altLang="zh-CN" sz="2800" b="1" i="1" baseline="-25000" dirty="0" err="1">
                <a:latin typeface="Times New Roman" panose="02020603050405020304"/>
                <a:ea typeface="宋体" panose="02010600030101010101" pitchFamily="2" charset="-122"/>
              </a:rPr>
              <a:t>c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分别为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b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c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上的高，则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h</a:t>
            </a:r>
            <a:r>
              <a:rPr lang="en-US" altLang="zh-CN" sz="2800" b="1" i="1" baseline="-25000" dirty="0"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zh-CN" altLang="zh-CN" sz="2800" b="1" dirty="0">
                <a:latin typeface="Calibri" panose="020F0502020204030204"/>
                <a:ea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800" b="1" i="1" dirty="0" err="1">
                <a:latin typeface="Times New Roman" panose="02020603050405020304"/>
                <a:ea typeface="宋体" panose="02010600030101010101" pitchFamily="2" charset="-122"/>
              </a:rPr>
              <a:t>h</a:t>
            </a:r>
            <a:r>
              <a:rPr lang="en-US" altLang="zh-CN" sz="2800" b="1" i="1" baseline="-25000" dirty="0" err="1">
                <a:latin typeface="Times New Roman" panose="02020603050405020304"/>
                <a:ea typeface="宋体" panose="02010600030101010101" pitchFamily="2" charset="-122"/>
              </a:rPr>
              <a:t>b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∶</a:t>
            </a:r>
            <a:r>
              <a:rPr lang="en-US" altLang="zh-CN" sz="2800" b="1" i="1" dirty="0" err="1">
                <a:latin typeface="Times New Roman" panose="02020603050405020304"/>
                <a:ea typeface="宋体" panose="02010600030101010101" pitchFamily="2" charset="-122"/>
              </a:rPr>
              <a:t>h</a:t>
            </a:r>
            <a:r>
              <a:rPr lang="en-US" altLang="zh-CN" sz="2800" b="1" i="1" baseline="-25000" dirty="0" err="1">
                <a:latin typeface="Times New Roman" panose="02020603050405020304"/>
                <a:ea typeface="宋体" panose="02010600030101010101" pitchFamily="2" charset="-122"/>
              </a:rPr>
              <a:t>c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＝</a:t>
            </a:r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________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．</a:t>
            </a:r>
            <a:endParaRPr lang="zh-CN" altLang="zh-CN" sz="11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56240" y="2421492"/>
            <a:ext cx="1444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6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：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：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4</a:t>
            </a:r>
            <a:endParaRPr lang="zh-CN" altLang="en-US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2731563" y="913165"/>
            <a:ext cx="3576531" cy="397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8"/>
          <p:cNvSpPr txBox="1"/>
          <p:nvPr>
            <p:custDataLst>
              <p:tags r:id="rId2"/>
            </p:custDataLst>
          </p:nvPr>
        </p:nvSpPr>
        <p:spPr>
          <a:xfrm>
            <a:off x="2783632" y="908720"/>
            <a:ext cx="3528392" cy="362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06511" y="1507224"/>
            <a:ext cx="864096" cy="656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38480" indent="-538480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endParaRPr lang="zh-CN" altLang="zh-CN" sz="11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66080" y="1534774"/>
            <a:ext cx="8450400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如图，在</a:t>
            </a:r>
            <a:r>
              <a:rPr lang="en-US" altLang="zh-CN" sz="2800" b="1" kern="100" dirty="0" err="1">
                <a:latin typeface="Times New Roman" panose="02020603050405020304"/>
                <a:cs typeface="Courier New" panose="02070309020205020404"/>
              </a:rPr>
              <a:t>Rt</a:t>
            </a:r>
            <a:r>
              <a:rPr lang="en-US" altLang="zh-CN" sz="2800" b="1" kern="100" dirty="0" err="1">
                <a:latin typeface="Cambria Math" panose="02040503050406030204"/>
                <a:cs typeface="Cambria Math" panose="02040503050406030204"/>
              </a:rPr>
              <a:t>△</a:t>
            </a:r>
            <a:r>
              <a:rPr lang="en-US" altLang="zh-CN" sz="2800" b="1" i="1" kern="100" dirty="0" err="1">
                <a:latin typeface="Times New Roman" panose="02020603050405020304"/>
                <a:cs typeface="Courier New" panose="02070309020205020404"/>
              </a:rPr>
              <a:t>ABC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中，</a:t>
            </a:r>
            <a:r>
              <a:rPr lang="zh-CN" altLang="zh-CN" sz="28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∠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ACB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90°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CD</a:t>
            </a:r>
            <a:r>
              <a:rPr lang="zh-CN" altLang="zh-CN" sz="28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⊥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AB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DE</a:t>
            </a:r>
            <a:r>
              <a:rPr lang="zh-CN" altLang="zh-CN" sz="28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⊥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AC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，请找出一组比例线段，并说明理由．</a:t>
            </a:r>
            <a:endParaRPr lang="zh-CN" altLang="zh-CN" sz="11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2949046"/>
            <a:ext cx="2876553" cy="176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970937" y="2990056"/>
          <a:ext cx="632777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文档" r:id="rId4" imgW="6399530" imgH="2785745" progId="Word.Document.12">
                  <p:embed/>
                </p:oleObj>
              </mc:Choice>
              <mc:Fallback>
                <p:oleObj name="文档" r:id="rId4" imgW="6399530" imgH="2785745" progId="Word.Document.12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0937" y="2990056"/>
                        <a:ext cx="6327775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对角圆角矩形 36"/>
          <p:cNvSpPr/>
          <p:nvPr/>
        </p:nvSpPr>
        <p:spPr>
          <a:xfrm>
            <a:off x="814918" y="1665817"/>
            <a:ext cx="10562167" cy="3937000"/>
          </a:xfrm>
          <a:prstGeom prst="round2DiagRect">
            <a:avLst/>
          </a:prstGeom>
          <a:noFill/>
          <a:ln w="2222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hangingPunct="0">
              <a:defRPr/>
            </a:pPr>
            <a:endParaRPr kumimoji="1"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3695535" y="781051"/>
            <a:ext cx="4800732" cy="573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hangingPunct="0">
              <a:defRPr/>
            </a:pPr>
            <a:r>
              <a:rPr lang="zh-CN" altLang="en-US" sz="2800" b="1" spc="400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比例线段</a:t>
            </a:r>
            <a:endParaRPr lang="zh-CN" altLang="en-US" sz="2800" b="1" spc="400" dirty="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40" name="直线连接符 4"/>
          <p:cNvCxnSpPr/>
          <p:nvPr/>
        </p:nvCxnSpPr>
        <p:spPr>
          <a:xfrm>
            <a:off x="8208136" y="1126067"/>
            <a:ext cx="1056216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24"/>
          <p:cNvCxnSpPr/>
          <p:nvPr/>
        </p:nvCxnSpPr>
        <p:spPr>
          <a:xfrm>
            <a:off x="2831637" y="1126067"/>
            <a:ext cx="1056216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83832" y="1772816"/>
            <a:ext cx="4830445" cy="3538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两条线段的比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成比例线段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判断四条线段是否成比例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比例尺、图上距离和实际距离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9437" y="3074293"/>
            <a:ext cx="1988045" cy="818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成比例线段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4151784" y="2246329"/>
            <a:ext cx="360040" cy="2642707"/>
          </a:xfrm>
          <a:prstGeom prst="leftBrace">
            <a:avLst>
              <a:gd name="adj1" fmla="val 40079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3071" y="892974"/>
            <a:ext cx="5596668" cy="59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你能区分比和比例吗？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5119" y="1469038"/>
            <a:ext cx="8268589" cy="1712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7E3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比表示两个数相除（有两项，前项和后项）；</a:t>
            </a:r>
            <a:endParaRPr lang="en-US" altLang="zh-CN" sz="2800" b="1" dirty="0">
              <a:solidFill>
                <a:srgbClr val="007E39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7E3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比例表示两个比相等的式子（有四项，两个内项，两个外项）</a:t>
            </a:r>
            <a:r>
              <a:rPr lang="en-US" altLang="zh-CN" sz="2800" b="1" dirty="0">
                <a:solidFill>
                  <a:srgbClr val="007E3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lang="zh-CN" altLang="en-US" sz="2800" b="1" dirty="0">
              <a:solidFill>
                <a:srgbClr val="007E39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5079" y="3269238"/>
            <a:ext cx="6596490" cy="59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成比例的概念与表示？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1710237" y="3917310"/>
                <a:ext cx="9354315" cy="1815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如果两个数的比值与另两个数的比值相等，就说这四个数成比例</a:t>
                </a:r>
                <a:r>
                  <a:rPr lang="en-US" altLang="zh-CN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. </a:t>
                </a:r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通常我们把</a:t>
                </a:r>
                <a:r>
                  <a:rPr lang="en-US" altLang="zh-CN" sz="28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a</a:t>
                </a:r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:r>
                  <a:rPr lang="en-US" altLang="zh-CN" sz="28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b</a:t>
                </a:r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:r>
                  <a:rPr lang="en-US" altLang="zh-CN" sz="28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c</a:t>
                </a:r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:r>
                  <a:rPr lang="en-US" altLang="zh-CN" sz="28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d</a:t>
                </a:r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四个实数成比例表示成</a:t>
                </a:r>
                <a:r>
                  <a:rPr lang="en-US" altLang="zh-CN" sz="28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a</a:t>
                </a:r>
                <a:r>
                  <a:rPr lang="en-US" altLang="zh-CN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:</a:t>
                </a:r>
                <a:r>
                  <a:rPr lang="en-US" altLang="zh-CN" sz="28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b</a:t>
                </a:r>
                <a:r>
                  <a:rPr lang="en-US" altLang="zh-CN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=</a:t>
                </a:r>
                <a:r>
                  <a:rPr lang="en-US" altLang="zh-CN" sz="28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c</a:t>
                </a:r>
                <a:r>
                  <a:rPr lang="en-US" altLang="zh-CN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:</a:t>
                </a:r>
                <a:r>
                  <a:rPr lang="en-US" altLang="zh-CN" sz="28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d</a:t>
                </a:r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/>
                          </a:rPr>
                          <m:t>𝒂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/>
                          </a:rPr>
                          <m:t>𝒃</m:t>
                        </m:r>
                      </m:den>
                    </m:f>
                    <m:r>
                      <a:rPr lang="zh-CN" altLang="en-US" sz="2800" b="1">
                        <a:solidFill>
                          <a:srgbClr val="00B0F0"/>
                        </a:solidFill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/>
                          </a:rPr>
                          <m:t>𝒄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/>
                          </a:rPr>
                          <m:t>𝒅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，其中</a:t>
                </a:r>
                <a:r>
                  <a:rPr lang="en-US" altLang="zh-CN" sz="28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b</a:t>
                </a:r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:r>
                  <a:rPr lang="en-US" altLang="zh-CN" sz="28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c</a:t>
                </a:r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称为内项，</a:t>
                </a:r>
                <a:r>
                  <a:rPr lang="en-US" altLang="zh-CN" sz="28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a</a:t>
                </a:r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:r>
                  <a:rPr lang="en-US" altLang="zh-CN" sz="28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d</a:t>
                </a:r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称为外项</a:t>
                </a:r>
                <a:r>
                  <a:rPr lang="en-US" altLang="zh-CN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.</a:t>
                </a:r>
                <a:endParaRPr lang="zh-CN" altLang="en-US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237" y="3917310"/>
                <a:ext cx="9354315" cy="1815946"/>
              </a:xfrm>
              <a:prstGeom prst="rect">
                <a:avLst/>
              </a:prstGeom>
              <a:blipFill rotWithShape="1">
                <a:blip r:embed="rId1"/>
                <a:stretch>
                  <a:fillRect l="-2" t="-35" r="3" b="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217"/>
          <p:cNvSpPr txBox="1"/>
          <p:nvPr/>
        </p:nvSpPr>
        <p:spPr>
          <a:xfrm>
            <a:off x="1199704" y="1653530"/>
            <a:ext cx="9798985" cy="11523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u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下列四个数是否成比例，如果能，请写出比例式，并指出比例内项、外项。</a:t>
            </a:r>
            <a:endParaRPr lang="zh-CN" altLang="en-US" sz="2800" u="none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文本框 9245"/>
          <p:cNvSpPr txBox="1"/>
          <p:nvPr/>
        </p:nvSpPr>
        <p:spPr>
          <a:xfrm>
            <a:off x="1631504" y="3212455"/>
            <a:ext cx="296438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(1) 5 </a:t>
            </a:r>
            <a:r>
              <a:rPr lang="zh-CN" altLang="en-US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r>
              <a:rPr lang="zh-CN" altLang="en-US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         </a:t>
            </a:r>
            <a:endParaRPr lang="en-US" altLang="zh-CN" sz="2800" b="1" u="none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文本框 9246"/>
          <p:cNvSpPr txBox="1"/>
          <p:nvPr/>
        </p:nvSpPr>
        <p:spPr>
          <a:xfrm>
            <a:off x="5160517" y="3212455"/>
            <a:ext cx="37050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(2) 2</a:t>
            </a:r>
            <a:r>
              <a:rPr lang="zh-CN" altLang="en-US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0.5</a:t>
            </a:r>
            <a:r>
              <a:rPr lang="zh-CN" altLang="en-US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         </a:t>
            </a:r>
            <a:endParaRPr lang="en-US" altLang="zh-CN" sz="2800" b="1" u="none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9247"/>
          <p:cNvSpPr txBox="1"/>
          <p:nvPr/>
        </p:nvSpPr>
        <p:spPr>
          <a:xfrm>
            <a:off x="1631504" y="4149080"/>
            <a:ext cx="296438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(3) 7 </a:t>
            </a:r>
            <a:r>
              <a:rPr lang="zh-CN" altLang="en-US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zh-CN" altLang="en-US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        </a:t>
            </a:r>
            <a:endParaRPr lang="en-US" altLang="zh-CN" sz="2800" b="1" u="none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文本框 9248"/>
          <p:cNvSpPr txBox="1"/>
          <p:nvPr/>
        </p:nvSpPr>
        <p:spPr>
          <a:xfrm>
            <a:off x="5160517" y="4149080"/>
            <a:ext cx="41170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(4) 2.4</a:t>
            </a:r>
            <a:r>
              <a:rPr lang="zh-CN" altLang="en-US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0.8</a:t>
            </a:r>
            <a:r>
              <a:rPr lang="zh-CN" altLang="en-US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3.2</a:t>
            </a:r>
            <a:r>
              <a:rPr lang="zh-CN" altLang="en-US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u="none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0.6</a:t>
            </a:r>
            <a:endParaRPr lang="en-US" altLang="zh-CN" sz="2800" b="1" u="none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68"/>
          <p:cNvSpPr txBox="1"/>
          <p:nvPr/>
        </p:nvSpPr>
        <p:spPr>
          <a:xfrm>
            <a:off x="933850" y="1547794"/>
            <a:ext cx="10881662" cy="6568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判断四个数是否成比例的方法有两种： </a:t>
            </a:r>
            <a:endParaRPr lang="zh-CN" altLang="en-US" sz="2800" b="1" u="none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10269"/>
          <p:cNvSpPr txBox="1"/>
          <p:nvPr/>
        </p:nvSpPr>
        <p:spPr>
          <a:xfrm>
            <a:off x="1149749" y="2411394"/>
            <a:ext cx="9893611" cy="13031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46405" indent="-446405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u="none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2800" b="1" u="none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把四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个数</a:t>
            </a:r>
            <a:r>
              <a:rPr lang="zh-CN" alt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按大小排列</a:t>
            </a:r>
            <a:r>
              <a:rPr lang="zh-CN" altLang="en-US" sz="2800" b="1" u="none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好，判断</a:t>
            </a:r>
            <a:r>
              <a:rPr lang="zh-CN" alt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前两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个数</a:t>
            </a:r>
            <a:r>
              <a:rPr lang="zh-CN" alt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的比</a:t>
            </a:r>
            <a:r>
              <a:rPr lang="zh-CN" altLang="en-US" sz="2800" b="1" u="none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后两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个数</a:t>
            </a:r>
            <a:r>
              <a:rPr lang="zh-CN" alt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的比</a:t>
            </a:r>
            <a:r>
              <a:rPr lang="zh-CN" altLang="en-US" sz="2800" b="1" u="none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是否相等。</a:t>
            </a:r>
            <a:endParaRPr lang="zh-CN" altLang="en-US" sz="2800" b="1" u="none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10270"/>
          <p:cNvSpPr txBox="1"/>
          <p:nvPr/>
        </p:nvSpPr>
        <p:spPr>
          <a:xfrm>
            <a:off x="1199456" y="3924282"/>
            <a:ext cx="9697762" cy="6568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u="none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2800" b="1" u="none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查看是否有</a:t>
            </a:r>
            <a:r>
              <a:rPr lang="zh-CN" alt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个数</a:t>
            </a:r>
            <a:r>
              <a:rPr lang="zh-CN" alt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的积</a:t>
            </a:r>
            <a:r>
              <a:rPr lang="zh-CN" altLang="en-US" sz="2800" b="1" u="none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等于其余两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个数</a:t>
            </a:r>
            <a:r>
              <a:rPr lang="zh-CN" altLang="en-US" sz="2800" b="1" u="none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积</a:t>
            </a:r>
            <a:r>
              <a:rPr lang="zh-CN" altLang="en-US" sz="2800" b="1" u="none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。</a:t>
            </a:r>
            <a:endParaRPr lang="zh-CN" altLang="en-US" sz="2800" b="1" u="none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flipH="1">
            <a:off x="2100866" y="991868"/>
            <a:ext cx="3419070" cy="573617"/>
          </a:xfrm>
          <a:prstGeom prst="roundRect">
            <a:avLst>
              <a:gd name="adj" fmla="val 4768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flipH="1">
            <a:off x="695400" y="981285"/>
            <a:ext cx="2053167" cy="584200"/>
          </a:xfrm>
          <a:prstGeom prst="roundRect">
            <a:avLst>
              <a:gd name="adj" fmla="val 47681"/>
            </a:avLst>
          </a:prstGeom>
          <a:gradFill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100000">
                <a:srgbClr val="FF0A00"/>
              </a:gs>
              <a:gs pos="100000">
                <a:srgbClr val="FF12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文本框 27"/>
          <p:cNvSpPr txBox="1"/>
          <p:nvPr>
            <p:custDataLst>
              <p:tags r:id="rId3"/>
            </p:custDataLst>
          </p:nvPr>
        </p:nvSpPr>
        <p:spPr>
          <a:xfrm>
            <a:off x="906644" y="983241"/>
            <a:ext cx="144943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知识点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97" name="文本框 28"/>
          <p:cNvSpPr txBox="1"/>
          <p:nvPr>
            <p:custDataLst>
              <p:tags r:id="rId4"/>
            </p:custDataLst>
          </p:nvPr>
        </p:nvSpPr>
        <p:spPr>
          <a:xfrm>
            <a:off x="3131221" y="979420"/>
            <a:ext cx="390088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成比例线段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201" name="AutoShape 11"/>
          <p:cNvSpPr/>
          <p:nvPr>
            <p:custDataLst>
              <p:tags r:id="rId5"/>
            </p:custDataLst>
          </p:nvPr>
        </p:nvSpPr>
        <p:spPr>
          <a:xfrm>
            <a:off x="2342167" y="847936"/>
            <a:ext cx="768351" cy="776816"/>
          </a:xfrm>
          <a:prstGeom prst="diamond">
            <a:avLst/>
          </a:prstGeom>
          <a:solidFill>
            <a:srgbClr val="F4BE96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 anchorCtr="0"/>
          <a:lstStyle/>
          <a:p>
            <a:pPr algn="ctr" eaLnBrk="0" hangingPunct="0"/>
            <a:r>
              <a:rPr lang="en-US" altLang="ko-KR" sz="3200" b="1" dirty="0">
                <a:solidFill>
                  <a:schemeClr val="tx1"/>
                </a:solidFill>
                <a:latin typeface="Calibri" panose="020F0502020204030204" pitchFamily="34" charset="0"/>
                <a:ea typeface="Gulim" panose="020B0604020202020204" pitchFamily="34" charset="-127"/>
              </a:rPr>
              <a:t>1</a:t>
            </a:r>
            <a:endParaRPr lang="en-US" altLang="ko-KR" sz="3200" b="1" dirty="0">
              <a:solidFill>
                <a:schemeClr val="tx1"/>
              </a:solidFill>
              <a:latin typeface="Calibri" panose="020F0502020204030204" pitchFamily="34" charset="0"/>
              <a:ea typeface="Gulim" panose="020B06040202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7528" y="2264394"/>
            <a:ext cx="8856984" cy="10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如果比和比例中的数不是单纯的数，而是表示线段的长度呢？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47528" y="3933056"/>
            <a:ext cx="8234926" cy="59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两条线段的长度的比叫做这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两条线段的比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1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70" y="2132965"/>
            <a:ext cx="2897505" cy="289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1343472" y="1487785"/>
                <a:ext cx="7128792" cy="3381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如图，线段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OC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=2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OC′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=4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，线段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OC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与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OC′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的比是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2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∶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4=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smtClean="0">
                            <a:latin typeface="Cambria Math" panose="02040503050406030204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，记做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latin typeface="Cambria Math" panose="02040503050406030204"/>
                          </a:rPr>
                          <m:t>𝑶𝑪</m:t>
                        </m:r>
                      </m:num>
                      <m:den>
                        <m:r>
                          <a:rPr lang="zh-CN" altLang="en-US" sz="2800" b="1" i="1">
                            <a:latin typeface="Cambria Math" panose="02040503050406030204"/>
                          </a:rPr>
                          <m:t>𝑶</m:t>
                        </m:r>
                        <m:r>
                          <a:rPr lang="en-US" altLang="zh-CN" sz="2800" b="1" i="1" smtClean="0">
                            <a:latin typeface="Cambria Math" panose="02040503050406030204"/>
                          </a:rPr>
                          <m:t>𝑪</m:t>
                        </m:r>
                        <m:r>
                          <a:rPr lang="en-US" altLang="zh-CN" sz="2800" b="1" i="1" baseline="30000" smtClean="0">
                            <a:latin typeface="Cambria Math" panose="02040503050406030204"/>
                          </a:rPr>
                          <m:t>′</m:t>
                        </m:r>
                      </m:den>
                    </m:f>
                    <m:r>
                      <a:rPr lang="zh-CN" altLang="en-US" sz="2800" b="1"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zh-CN" altLang="en-US" sz="2800" b="1" i="1">
                            <a:latin typeface="Cambria Math" panose="02040503050406030204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；</a:t>
                </a:r>
                <a:endParaRPr lang="en-US" altLang="zh-CN" sz="2800" b="1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线段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AB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2800" b="1" i="1">
                            <a:latin typeface="Cambria Math" panose="02040503050406030204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A′B′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2800" b="1" i="1">
                            <a:latin typeface="Cambria Math" panose="02040503050406030204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，线段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AB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与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A′B′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的比是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2800" b="1" i="1">
                            <a:latin typeface="Cambria Math" panose="02040503050406030204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∶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2800" b="1" i="1">
                            <a:latin typeface="Cambria Math" panose="02040503050406030204"/>
                          </a:rPr>
                          <m:t>𝟐</m:t>
                        </m:r>
                      </m:e>
                    </m:rad>
                    <m:r>
                      <a:rPr lang="zh-CN" altLang="en-US" sz="2800" b="1"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zh-CN" altLang="en-US" sz="2800" b="1" i="1">
                            <a:latin typeface="Cambria Math" panose="02040503050406030204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:endParaRPr lang="en-US" altLang="zh-CN" sz="2800" b="1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记做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latin typeface="Cambria Math" panose="02040503050406030204"/>
                          </a:rPr>
                          <m:t>𝑨𝑩</m:t>
                        </m:r>
                      </m:num>
                      <m:den>
                        <m:sSup>
                          <m:sSup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en-US" altLang="zh-CN" sz="2800" b="1" i="1"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zh-CN" altLang="en-US" sz="2800" b="1"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zh-CN" altLang="en-US" sz="2800" b="1" i="1">
                            <a:latin typeface="Cambria Math" panose="02040503050406030204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.</a:t>
                </a:r>
                <a:endParaRPr lang="zh-CN" altLang="en-US" sz="2800" b="1" dirty="0">
                  <a:effectLst/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472" y="1487785"/>
                <a:ext cx="7128792" cy="3381375"/>
              </a:xfrm>
              <a:prstGeom prst="rect">
                <a:avLst/>
              </a:prstGeom>
              <a:blipFill rotWithShape="1">
                <a:blip r:embed="rId3"/>
                <a:stretch>
                  <a:fillRect l="-6" t="-18" r="1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8223" y="503089"/>
            <a:ext cx="10801350" cy="5922645"/>
            <a:chOff x="-187" y="1908"/>
            <a:chExt cx="17010" cy="9327"/>
          </a:xfrm>
        </p:grpSpPr>
        <p:pic>
          <p:nvPicPr>
            <p:cNvPr id="3" name="图片 2" descr="打孔纸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-187" y="2474"/>
              <a:ext cx="17010" cy="876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>
              <p:custDataLst>
                <p:tags r:id="rId3"/>
              </p:custDataLst>
            </p:nvPr>
          </p:nvSpPr>
          <p:spPr>
            <a:xfrm>
              <a:off x="1636" y="1908"/>
              <a:ext cx="270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要点提醒</a:t>
              </a:r>
              <a:endPara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896788" y="2276872"/>
            <a:ext cx="8712968" cy="218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46405" indent="-446405">
              <a:lnSpc>
                <a:spcPct val="120000"/>
              </a:lnSpc>
              <a:spcBef>
                <a:spcPts val="6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求两条线段的比必须选定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同一长度单位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，但比值与单位的大小无关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446405" indent="-446405">
              <a:lnSpc>
                <a:spcPct val="120000"/>
              </a:lnSpc>
              <a:spcBef>
                <a:spcPts val="6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两条线段的长度都是正数，所以两条线段的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比值总是正数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1128713" y="692696"/>
                <a:ext cx="6624736" cy="1975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800" b="1" dirty="0">
                    <a:latin typeface="Times New Roman" panose="02020603050405020304" pitchFamily="18" charset="0"/>
                  </a:rPr>
                  <a:t>由右图我们还可以看到，线段</a:t>
                </a:r>
                <a:r>
                  <a:rPr lang="en-US" altLang="zh-CN" sz="2800" b="1" i="1" dirty="0">
                    <a:latin typeface="Times New Roman" panose="02020603050405020304" pitchFamily="18" charset="0"/>
                  </a:rPr>
                  <a:t>OC</a:t>
                </a:r>
                <a:r>
                  <a:rPr lang="zh-CN" altLang="en-US" sz="2800" b="1" dirty="0">
                    <a:latin typeface="Times New Roman" panose="02020603050405020304" pitchFamily="18" charset="0"/>
                  </a:rPr>
                  <a:t>与</a:t>
                </a:r>
                <a:r>
                  <a:rPr lang="en-US" altLang="zh-CN" sz="2800" b="1" i="1" dirty="0">
                    <a:latin typeface="Times New Roman" panose="02020603050405020304" pitchFamily="18" charset="0"/>
                  </a:rPr>
                  <a:t>OC′</a:t>
                </a:r>
                <a:r>
                  <a:rPr lang="zh-CN" altLang="en-US" sz="2800" b="1" dirty="0">
                    <a:latin typeface="Times New Roman" panose="02020603050405020304" pitchFamily="18" charset="0"/>
                  </a:rPr>
                  <a:t>的比和线段</a:t>
                </a:r>
                <a:r>
                  <a:rPr lang="en-US" altLang="zh-CN" sz="2800" b="1" i="1" dirty="0">
                    <a:latin typeface="Times New Roman" panose="02020603050405020304" pitchFamily="18" charset="0"/>
                  </a:rPr>
                  <a:t>AB</a:t>
                </a:r>
                <a:r>
                  <a:rPr lang="zh-CN" altLang="en-US" sz="2800" b="1" dirty="0">
                    <a:latin typeface="Times New Roman" panose="02020603050405020304" pitchFamily="18" charset="0"/>
                  </a:rPr>
                  <a:t>与</a:t>
                </a:r>
                <a:r>
                  <a:rPr lang="en-US" altLang="zh-CN" sz="2800" b="1" i="1" dirty="0">
                    <a:latin typeface="Times New Roman" panose="02020603050405020304" pitchFamily="18" charset="0"/>
                  </a:rPr>
                  <a:t>A′B′</a:t>
                </a:r>
                <a:r>
                  <a:rPr lang="zh-CN" altLang="en-US" sz="2800" b="1" dirty="0">
                    <a:latin typeface="Times New Roman" panose="02020603050405020304" pitchFamily="18" charset="0"/>
                  </a:rPr>
                  <a:t>的比相等，也就是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latin typeface="Cambria Math" panose="02040503050406030204"/>
                          </a:rPr>
                          <m:t>𝑶𝑪</m:t>
                        </m:r>
                      </m:num>
                      <m:den>
                        <m:r>
                          <a:rPr lang="zh-CN" altLang="en-US" sz="2800" b="1" i="1">
                            <a:latin typeface="Cambria Math" panose="02040503050406030204"/>
                          </a:rPr>
                          <m:t>𝑶</m:t>
                        </m:r>
                        <m:sSup>
                          <m:sSupPr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latin typeface="Cambria Math" panose="02040503050406030204"/>
                              </a:rPr>
                              <m:t>𝑪</m:t>
                            </m:r>
                          </m:e>
                          <m:sup>
                            <m:r>
                              <a:rPr lang="en-US" altLang="zh-CN" sz="2800" b="1" i="1"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zh-CN" altLang="en-US" sz="2800" b="1"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latin typeface="Cambria Math" panose="02040503050406030204"/>
                          </a:rPr>
                          <m:t>𝑨𝑩</m:t>
                        </m:r>
                      </m:num>
                      <m:den>
                        <m:sSup>
                          <m:sSup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b="1" dirty="0">
                    <a:effectLst/>
                    <a:latin typeface="Times New Roman" panose="02020603050405020304" pitchFamily="18" charset="0"/>
                  </a:rPr>
                  <a:t>.</a:t>
                </a:r>
                <a:endParaRPr lang="en-US" altLang="zh-CN" sz="2800" b="1" dirty="0">
                  <a:effectLst/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713" y="692696"/>
                <a:ext cx="6624736" cy="1975028"/>
              </a:xfrm>
              <a:prstGeom prst="rect">
                <a:avLst/>
              </a:prstGeom>
              <a:blipFill rotWithShape="1">
                <a:blip r:embed="rId1"/>
                <a:stretch>
                  <a:fillRect l="-5" t="-28" r="1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1127448" y="3090926"/>
                <a:ext cx="10081120" cy="1899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一般地，四条线段</a:t>
                </a: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中，如果</a:t>
                </a: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的比等于</a:t>
                </a: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的比，即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>
                            <a:latin typeface="Cambria Math" panose="02040503050406030204"/>
                          </a:rPr>
                          <m:t>𝒂</m:t>
                        </m:r>
                      </m:num>
                      <m:den>
                        <m:r>
                          <a:rPr lang="zh-CN" altLang="en-US" sz="2800" b="1">
                            <a:latin typeface="Cambria Math" panose="02040503050406030204"/>
                          </a:rPr>
                          <m:t>𝒃</m:t>
                        </m:r>
                      </m:den>
                    </m:f>
                    <m:r>
                      <a:rPr lang="zh-CN" altLang="en-US" sz="2800" b="1"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>
                            <a:latin typeface="Cambria Math" panose="02040503050406030204"/>
                          </a:rPr>
                          <m:t>𝒄</m:t>
                        </m:r>
                      </m:num>
                      <m:den>
                        <m:r>
                          <a:rPr lang="zh-CN" altLang="en-US" sz="2800" b="1">
                            <a:latin typeface="Cambria Math" panose="02040503050406030204"/>
                          </a:rPr>
                          <m:t>𝒅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，那么这四条线段</a:t>
                </a: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叫做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成比例线段</a:t>
                </a:r>
                <a:r>
                  <a: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，简称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比例线段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3090926"/>
                <a:ext cx="10081120" cy="1899302"/>
              </a:xfrm>
              <a:prstGeom prst="rect">
                <a:avLst/>
              </a:prstGeom>
              <a:blipFill rotWithShape="1">
                <a:blip r:embed="rId2"/>
                <a:stretch>
                  <a:fillRect l="-3" t="-20" r="2" b="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1775520" y="5256783"/>
            <a:ext cx="9436871" cy="59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例如，上面右图中，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OC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OC′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AB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A′B′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是比例线段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80" y="843280"/>
            <a:ext cx="2205990" cy="220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TAG_VERSION" val="1.0"/>
  <p:tag name="KSO_WM_TEMPLATE_CATEGORY" val="diagram"/>
  <p:tag name="KSO_WM_TEMPLATE_INDEX" val="160443"/>
  <p:tag name="KSO_WM_UNIT_TYPE" val="m_i"/>
  <p:tag name="KSO_WM_UNIT_INDEX" val="1_3"/>
  <p:tag name="KSO_WM_UNIT_ID" val="258*m_i*1_3"/>
  <p:tag name="KSO_WM_UNIT_CLEAR" val="1"/>
  <p:tag name="KSO_WM_UNIT_LAYERLEVEL" val="1_1"/>
  <p:tag name="KSO_WM_BEAUTIFY_FLAG" val="#wm#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  <p:tag name="KSO_WM_DIAGRAM_VIRTUALLY_FRAME" val="{&quot;height&quot;:46.66669291338583,&quot;left&quot;:51.557401574803144,&quot;top&quot;:94.92440944881889,&quot;width&quot;:82.57740157480315}"/>
</p:tagLst>
</file>

<file path=ppt/tags/tag32.xml><?xml version="1.0" encoding="utf-8"?>
<p:tagLst xmlns:p="http://schemas.openxmlformats.org/presentationml/2006/main">
  <p:tag name="KSO_WM_TAG_VERSION" val="1.0"/>
  <p:tag name="KSO_WM_TEMPLATE_CATEGORY" val="diagram"/>
  <p:tag name="KSO_WM_TEMPLATE_INDEX" val="160443"/>
  <p:tag name="KSO_WM_UNIT_TYPE" val="m_i"/>
  <p:tag name="KSO_WM_UNIT_INDEX" val="1_3"/>
  <p:tag name="KSO_WM_UNIT_ID" val="258*m_i*1_3"/>
  <p:tag name="KSO_WM_UNIT_CLEAR" val="1"/>
  <p:tag name="KSO_WM_UNIT_LAYERLEVEL" val="1_1"/>
  <p:tag name="KSO_WM_BEAUTIFY_FLAG" val="#wm#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  <p:tag name="KSO_WM_DIAGRAM_VIRTUALLY_FRAME" val="{&quot;height&quot;:46.66669291338584,&quot;left&quot;:56.66669291338583,&quot;top&quot;:96.12244094488189,&quot;width&quot;:83.66669291338583}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TAG_VERSION" val="1.0"/>
  <p:tag name="KSO_WM_TEMPLATE_CATEGORY" val="diagram"/>
  <p:tag name="KSO_WM_TEMPLATE_INDEX" val="160443"/>
  <p:tag name="KSO_WM_UNIT_TYPE" val="m_i"/>
  <p:tag name="KSO_WM_UNIT_INDEX" val="1_4"/>
  <p:tag name="KSO_WM_UNIT_ID" val="258*m_i*1_4"/>
  <p:tag name="KSO_WM_UNIT_CLEAR" val="1"/>
  <p:tag name="KSO_WM_UNIT_LAYERLEVEL" val="1_1"/>
  <p:tag name="KSO_WM_BEAUTIFY_FLAG" val="#wm#"/>
  <p:tag name="KSO_WM_DIAGRAM_GROUP_CODE" val="m1-1"/>
  <p:tag name="KSO_WM_UNIT_FILL_FORE_SCHEMECOLOR_INDEX" val="8"/>
  <p:tag name="KSO_WM_UNIT_FILL_TYPE" val="1"/>
  <p:tag name="KSO_WM_UNIT_TEXT_FILL_FORE_SCHEMECOLOR_INDEX" val="14"/>
  <p:tag name="KSO_WM_UNIT_TEXT_FILL_TYPE" val="1"/>
  <p:tag name="KSO_WM_DIAGRAM_VIRTUALLY_FRAME" val="{&quot;height&quot;:45.833307086614184,&quot;left&quot;:56.66669291338583,&quot;top&quot;:98.6740157480315,&quot;width&quot;:84.83338582677166}"/>
</p:tagLst>
</file>

<file path=ppt/tags/tag41.xml><?xml version="1.0" encoding="utf-8"?>
<p:tagLst xmlns:p="http://schemas.openxmlformats.org/presentationml/2006/main">
  <p:tag name="KSO_WM_TAG_VERSION" val="1.0"/>
  <p:tag name="KSO_WM_TEMPLATE_CATEGORY" val="diagram"/>
  <p:tag name="KSO_WM_TEMPLATE_INDEX" val="160443"/>
  <p:tag name="KSO_WM_UNIT_TYPE" val="m_i"/>
  <p:tag name="KSO_WM_UNIT_INDEX" val="1_4"/>
  <p:tag name="KSO_WM_UNIT_ID" val="258*m_i*1_4"/>
  <p:tag name="KSO_WM_UNIT_CLEAR" val="1"/>
  <p:tag name="KSO_WM_UNIT_LAYERLEVEL" val="1_1"/>
  <p:tag name="KSO_WM_DIAGRAM_GROUP_CODE" val="m1-1"/>
  <p:tag name="KSO_WM_UNIT_FILL_FORE_SCHEMECOLOR_INDEX" val="8"/>
  <p:tag name="KSO_WM_UNIT_FILL_TYPE" val="1"/>
  <p:tag name="KSO_WM_UNIT_TEXT_FILL_FORE_SCHEMECOLOR_INDEX" val="14"/>
  <p:tag name="KSO_WM_UNIT_TEXT_FILL_TYPE" val="1"/>
  <p:tag name="KSO_WM_DIAGRAM_VIRTUALLY_FRAME" val="{&quot;height&quot;:45.833307086614184,&quot;left&quot;:56.66669291338583,&quot;top&quot;:98.6740157480315,&quot;width&quot;:84.83338582677166}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COMMONDATA" val="eyJoZGlkIjoiNzAzYmMwZjI5YTZjMWYzMTNhNDM3MDg2MTBmMmQyYmMifQ=="/>
  <p:tag name="commondata" val="eyJoZGlkIjoiMmQ1ZjdlYzllMzBhN2EwYWIxNTczODZlMzBjNDQ1M2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2720</Words>
  <Application>WPS 演示</Application>
  <PresentationFormat>宽屏</PresentationFormat>
  <Paragraphs>272</Paragraphs>
  <Slides>27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9" baseType="lpstr">
      <vt:lpstr>Arial</vt:lpstr>
      <vt:lpstr>宋体</vt:lpstr>
      <vt:lpstr>Wingdings</vt:lpstr>
      <vt:lpstr>黑体</vt:lpstr>
      <vt:lpstr>Times New Roman</vt:lpstr>
      <vt:lpstr>楷体</vt:lpstr>
      <vt:lpstr>Cambria Math</vt:lpstr>
      <vt:lpstr>Cambria Math</vt:lpstr>
      <vt:lpstr>Calibri</vt:lpstr>
      <vt:lpstr>Gulim</vt:lpstr>
      <vt:lpstr>Malgun Gothic</vt:lpstr>
      <vt:lpstr>微软雅黑</vt:lpstr>
      <vt:lpstr>Arial Unicode MS</vt:lpstr>
      <vt:lpstr>华文新魏</vt:lpstr>
      <vt:lpstr>Courier New</vt:lpstr>
      <vt:lpstr>Times New Roman</vt:lpstr>
      <vt:lpstr>思源黑体 CN Bold</vt:lpstr>
      <vt:lpstr>Courier New</vt:lpstr>
      <vt:lpstr>Calibri</vt:lpstr>
      <vt:lpstr>Wingdings</vt:lpstr>
      <vt:lpstr>自定义设计方案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作者</cp:lastModifiedBy>
  <cp:revision>1529</cp:revision>
  <dcterms:created xsi:type="dcterms:W3CDTF">2024-02-06T13:07:00Z</dcterms:created>
  <dcterms:modified xsi:type="dcterms:W3CDTF">2024-04-20T13:21:59Z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1A0F927E334D6638E760C06579FD2D27_43</vt:lpwstr>
  </property>
  <property fmtid="{D5CDD505-2E9C-101B-9397-08002B2CF9AE}" pid="3" name="KSOProductBuildVer">
    <vt:lpwstr>2052-12.1.0.16729</vt:lpwstr>
  </property>
</Properties>
</file>