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708"/>
      </p:cViewPr>
      <p:guideLst>
        <p:guide orient="horz" pos="2159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tags" Target="tags/tag93.xml" /><Relationship Id="rId3" Type="http://schemas.openxmlformats.org/officeDocument/2006/relationships/slide" Target="slides/slide1.xml" /><Relationship Id="rId30" Type="http://schemas.openxmlformats.org/officeDocument/2006/relationships/presProps" Target="presProps.xml" /><Relationship Id="rId31" Type="http://schemas.openxmlformats.org/officeDocument/2006/relationships/viewProps" Target="viewProps.xml" /><Relationship Id="rId32" Type="http://schemas.openxmlformats.org/officeDocument/2006/relationships/theme" Target="theme/theme1.xml" /><Relationship Id="rId33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ags" Target="../tags/tag61.xml" /><Relationship Id="rId17" Type="http://schemas.openxmlformats.org/officeDocument/2006/relationships/image" Target="file:///D:\qq&#25991;&#20214;\712321467\Image\C2C\Image2\%7b75232B38-A165-1FB7-499C-2E1C792CACB5%7d.png" TargetMode="External" /><Relationship Id="rId18" Type="http://schemas.openxmlformats.org/officeDocument/2006/relationships/image" Target="../media/image1.png" /><Relationship Id="rId19" Type="http://schemas.openxmlformats.org/officeDocument/2006/relationships/tags" Target="../tags/tag62.xml" /><Relationship Id="rId2" Type="http://schemas.openxmlformats.org/officeDocument/2006/relationships/slideLayout" Target="../slideLayouts/slideLayout2.xml" /><Relationship Id="rId20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8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Override" Target="../theme/themeOverride1.xml" /><Relationship Id="rId3" Type="http://schemas.openxmlformats.org/officeDocument/2006/relationships/tags" Target="../tags/tag63.xml" /><Relationship Id="rId4" Type="http://schemas.openxmlformats.org/officeDocument/2006/relationships/tags" Target="../tags/tag64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6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8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0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83.xml" /><Relationship Id="rId3" Type="http://schemas.openxmlformats.org/officeDocument/2006/relationships/tags" Target="../tags/tag84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5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5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8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89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90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9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Relationship Id="rId3" Type="http://schemas.openxmlformats.org/officeDocument/2006/relationships/tags" Target="../tags/tag9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6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6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68.xml" /><Relationship Id="rId3" Type="http://schemas.openxmlformats.org/officeDocument/2006/relationships/tags" Target="../tags/tag69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0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tags" Target="../tags/tag7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ags" Target="../tags/tag73.xml" /><Relationship Id="rId3" Type="http://schemas.openxmlformats.org/officeDocument/2006/relationships/tags" Target="../tags/tag74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1440" y="36067"/>
            <a:ext cx="12009120" cy="6503035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</a:rPr>
              <a:t>第一课 社会主义</a:t>
            </a:r>
            <a:r>
              <a:rPr lang="zh-CN" altLang="en-US" sz="3200" b="1" smtClean="0">
                <a:solidFill>
                  <a:srgbClr val="FF0000"/>
                </a:solidFill>
              </a:rPr>
              <a:t>从空想到科学、从理论到实践的发展</a:t>
            </a:r>
            <a:endParaRPr lang="en-US" altLang="zh-CN" sz="3200" b="1" smtClean="0">
              <a:solidFill>
                <a:srgbClr val="FF0000"/>
              </a:solidFill>
            </a:endParaRPr>
          </a:p>
          <a:p>
            <a:pPr algn="l">
              <a:spcAft>
                <a:spcPts val="400"/>
              </a:spcAft>
            </a:pPr>
            <a:r>
              <a:rPr lang="en-US" altLang="zh-CN" b="1" smtClean="0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、原始社会的生产关系、生活基本单位</a:t>
            </a:r>
            <a:r>
              <a:rPr lang="en-US" altLang="zh-CN" b="1" smtClean="0">
                <a:solidFill>
                  <a:schemeClr val="tx1"/>
                </a:solidFill>
              </a:rPr>
              <a:t>—P2</a:t>
            </a:r>
            <a:endParaRPr lang="zh-CN" altLang="en-US" b="1">
              <a:solidFill>
                <a:srgbClr val="FF0000"/>
              </a:solidFill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2</a:t>
            </a:r>
            <a:r>
              <a:rPr lang="zh-CN" altLang="en-US" b="1" smtClean="0">
                <a:solidFill>
                  <a:schemeClr val="tx1"/>
                </a:solidFill>
              </a:rPr>
              <a:t>、阶级、国家的产生原因</a:t>
            </a:r>
            <a:r>
              <a:rPr lang="en-US" altLang="zh-CN" b="1" smtClean="0">
                <a:solidFill>
                  <a:schemeClr val="tx1"/>
                </a:solidFill>
              </a:rPr>
              <a:t>—p3</a:t>
            </a:r>
            <a:endParaRPr lang="en-US" altLang="zh-CN" b="1">
              <a:solidFill>
                <a:srgbClr val="FF0000"/>
              </a:solidFill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3</a:t>
            </a:r>
            <a:r>
              <a:rPr lang="zh-CN" altLang="en-US" b="1" smtClean="0">
                <a:solidFill>
                  <a:schemeClr val="tx1"/>
                </a:solidFill>
              </a:rPr>
              <a:t>、奴隶制生产关系</a:t>
            </a:r>
            <a:r>
              <a:rPr lang="en-US" altLang="zh-CN" b="1" smtClean="0">
                <a:solidFill>
                  <a:schemeClr val="tx1"/>
                </a:solidFill>
              </a:rPr>
              <a:t>—p3</a:t>
            </a:r>
            <a:endParaRPr lang="en-US" altLang="zh-CN" b="1" smtClean="0">
              <a:solidFill>
                <a:schemeClr val="tx1"/>
              </a:solidFill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</a:rPr>
              <a:t>4</a:t>
            </a:r>
            <a:r>
              <a:rPr lang="zh-CN" altLang="en-US" b="1" smtClean="0">
                <a:solidFill>
                  <a:schemeClr val="tx1"/>
                </a:solidFill>
              </a:rPr>
              <a:t>、奴隶社会代替原始社会的积极意义（文明时代）</a:t>
            </a:r>
            <a:r>
              <a:rPr lang="en-US" altLang="zh-CN" b="1" smtClean="0">
                <a:solidFill>
                  <a:schemeClr val="tx1"/>
                </a:solidFill>
              </a:rPr>
              <a:t>—p4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algn="l">
              <a:spcAft>
                <a:spcPts val="400"/>
              </a:spcAft>
            </a:pPr>
            <a:r>
              <a:rPr lang="en-US" altLang="zh-CN" b="1" smtClean="0">
                <a:solidFill>
                  <a:schemeClr val="tx1"/>
                </a:solidFill>
              </a:rPr>
              <a:t>5</a:t>
            </a:r>
            <a:r>
              <a:rPr lang="zh-CN" altLang="en-US" b="1" smtClean="0">
                <a:solidFill>
                  <a:schemeClr val="tx1"/>
                </a:solidFill>
              </a:rPr>
              <a:t>、封建制生产关系</a:t>
            </a:r>
            <a:r>
              <a:rPr lang="en-US" altLang="zh-CN" b="1" smtClean="0">
                <a:solidFill>
                  <a:schemeClr val="tx1"/>
                </a:solidFill>
              </a:rPr>
              <a:t>—p5</a:t>
            </a:r>
            <a:endParaRPr lang="zh-CN" altLang="en-US" b="1" smtClean="0">
              <a:solidFill>
                <a:schemeClr val="tx1"/>
              </a:solidFill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</a:rPr>
              <a:t>6</a:t>
            </a:r>
            <a:r>
              <a:rPr lang="zh-CN" altLang="en-US" b="1" smtClean="0">
                <a:solidFill>
                  <a:schemeClr val="tx1"/>
                </a:solidFill>
              </a:rPr>
              <a:t>、资本主义生产关系</a:t>
            </a:r>
            <a:r>
              <a:rPr lang="en-US" altLang="zh-CN" b="1" smtClean="0">
                <a:solidFill>
                  <a:schemeClr val="tx1"/>
                </a:solidFill>
              </a:rPr>
              <a:t>—p7</a:t>
            </a:r>
            <a:endParaRPr lang="en-US" altLang="zh-CN" b="1" smtClean="0">
              <a:solidFill>
                <a:schemeClr val="tx1"/>
              </a:solidFill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、资本主义经济危机的基本特征、 表现、原因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—p9-10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、资本主义基本矛盾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—p11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、科学社会主义产生的历史条件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—p11-13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、科学社会主义理论基础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—p14-15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11</a:t>
            </a:r>
            <a:r>
              <a:rPr lang="zh-CN" altLang="zh-CN" b="1" smtClean="0">
                <a:solidFill>
                  <a:schemeClr val="tx1"/>
                </a:solidFill>
                <a:sym typeface="+mn-ea"/>
              </a:rPr>
              <a:t>、科学社会主义诞生标志及其内涵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—P15-17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12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、社会主义生产关系及社会主义的实践（十月革命的积极意义）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—P18-19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13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、社会主义的发展前途（进程、趋势、实践）</a:t>
            </a: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—P19</a:t>
            </a:r>
            <a:endParaRPr lang="en-US" altLang="zh-CN" b="1" smtClean="0">
              <a:solidFill>
                <a:schemeClr val="tx1"/>
              </a:solidFill>
              <a:sym typeface="+mn-ea"/>
            </a:endParaRPr>
          </a:p>
          <a:p>
            <a:pPr algn="l">
              <a:spcAft>
                <a:spcPts val="400"/>
              </a:spcAft>
              <a:buClrTx/>
              <a:buSzTx/>
            </a:pPr>
            <a:endParaRPr lang="zh-CN" altLang="en-US" b="1" smtClean="0">
              <a:solidFill>
                <a:schemeClr val="tx1"/>
              </a:solidFill>
              <a:sym typeface="+mn-ea"/>
            </a:endParaRPr>
          </a:p>
        </p:txBody>
      </p:sp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625" y="73730"/>
            <a:ext cx="10969200" cy="705600"/>
          </a:xfrm>
        </p:spPr>
        <p:txBody>
          <a:bodyPr/>
          <a:lstStyle/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第二课</a:t>
            </a:r>
            <a:r>
              <a:rPr lang="en-US" altLang="zh-CN" sz="3200" spc="20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中国共产党的先进性</a:t>
            </a:r>
            <a:endParaRPr lang="zh-CN" altLang="en-US" sz="3200" spc="200">
              <a:solidFill>
                <a:srgbClr val="021AB0"/>
              </a:solidFill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" y="779145"/>
            <a:ext cx="11490960" cy="4759325"/>
          </a:xfrm>
        </p:spPr>
        <p:txBody>
          <a:bodyPr>
            <a:noAutofit/>
          </a:bodyPr>
          <a:lstStyle/>
          <a:p>
            <a:pPr marL="0" indent="0" algn="l">
              <a:lnSpc>
                <a:spcPts val="4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 spc="200">
                <a:solidFill>
                  <a:schemeClr val="tx1"/>
                </a:solidFill>
              </a:rPr>
              <a:t>1、中国共产党的性质  </a:t>
            </a:r>
            <a:r>
              <a:rPr lang="en-US" altLang="zh-CN" sz="2800" b="1" spc="200">
                <a:solidFill>
                  <a:srgbClr val="FF0000"/>
                </a:solidFill>
              </a:rPr>
              <a:t>P</a:t>
            </a:r>
            <a:r>
              <a:rPr lang="zh-CN" altLang="en-US" sz="2800" b="1" spc="200">
                <a:solidFill>
                  <a:srgbClr val="FF0000"/>
                </a:solidFill>
              </a:rPr>
              <a:t>1</a:t>
            </a:r>
            <a:r>
              <a:rPr lang="en-US" altLang="zh-CN" sz="2800" b="1" spc="200">
                <a:solidFill>
                  <a:srgbClr val="FF0000"/>
                </a:solidFill>
              </a:rPr>
              <a:t>6</a:t>
            </a:r>
            <a:endParaRPr lang="zh-CN" altLang="en-US" sz="2800" b="1" spc="200">
              <a:solidFill>
                <a:srgbClr val="FF0000"/>
              </a:solidFill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 spc="200">
                <a:solidFill>
                  <a:schemeClr val="tx1"/>
                </a:solidFill>
              </a:rPr>
              <a:t>2、</a:t>
            </a:r>
            <a:r>
              <a:rPr lang="zh-CN" altLang="en-US" sz="2800" b="1" spc="200">
                <a:solidFill>
                  <a:schemeClr val="tx1"/>
                </a:solidFill>
                <a:sym typeface="+mn-ea"/>
              </a:rPr>
              <a:t>中国共产党的根本立场、根本宗旨</a:t>
            </a:r>
            <a:r>
              <a:rPr lang="zh-CN" altLang="en-US" sz="2800" b="1" spc="200">
                <a:solidFill>
                  <a:schemeClr val="tx1"/>
                </a:solidFill>
              </a:rPr>
              <a:t> </a:t>
            </a:r>
            <a:r>
              <a:rPr lang="en-US" altLang="zh-CN" sz="2800" b="1" spc="200">
                <a:solidFill>
                  <a:srgbClr val="FF0000"/>
                </a:solidFill>
              </a:rPr>
              <a:t>P</a:t>
            </a:r>
            <a:r>
              <a:rPr lang="zh-CN" altLang="en-US" sz="2800" b="1" spc="200">
                <a:solidFill>
                  <a:srgbClr val="FF0000"/>
                </a:solidFill>
              </a:rPr>
              <a:t>1</a:t>
            </a:r>
            <a:r>
              <a:rPr lang="en-US" altLang="zh-CN" sz="2800" b="1" spc="200">
                <a:solidFill>
                  <a:srgbClr val="FF0000"/>
                </a:solidFill>
              </a:rPr>
              <a:t>6</a:t>
            </a:r>
            <a:endParaRPr lang="en-US" altLang="zh-CN" sz="2800" b="1" spc="200">
              <a:solidFill>
                <a:srgbClr val="FF0000"/>
              </a:solidFill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 spc="200">
                <a:solidFill>
                  <a:schemeClr val="tx1"/>
                </a:solidFill>
              </a:rPr>
              <a:t>3、什么是</a:t>
            </a:r>
            <a:r>
              <a:rPr lang="zh-CN" altLang="en-US" sz="2800" b="1" spc="200">
                <a:solidFill>
                  <a:schemeClr val="tx1"/>
                </a:solidFill>
                <a:sym typeface="+mn-ea"/>
              </a:rPr>
              <a:t>中国共产党的执政理念</a:t>
            </a:r>
            <a:r>
              <a:rPr lang="zh-CN" altLang="en-US" sz="2800" b="1" spc="200">
                <a:solidFill>
                  <a:schemeClr val="tx1"/>
                </a:solidFill>
              </a:rPr>
              <a:t>   </a:t>
            </a:r>
            <a:r>
              <a:rPr lang="en-US" altLang="zh-CN" sz="2800" b="1" spc="200">
                <a:solidFill>
                  <a:srgbClr val="FF0000"/>
                </a:solidFill>
              </a:rPr>
              <a:t>P17</a:t>
            </a:r>
            <a:endParaRPr lang="en-US" altLang="zh-CN" sz="2800" b="1" spc="200">
              <a:solidFill>
                <a:srgbClr val="FF0000"/>
              </a:solidFill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 spc="200">
                <a:solidFill>
                  <a:schemeClr val="tx1"/>
                </a:solidFill>
              </a:rPr>
              <a:t>4、坚持</a:t>
            </a:r>
            <a:r>
              <a:rPr lang="zh-CN" altLang="en-US" sz="2800" b="1" spc="200">
                <a:solidFill>
                  <a:schemeClr val="tx1"/>
                </a:solidFill>
                <a:sym typeface="+mn-ea"/>
              </a:rPr>
              <a:t>党的执政理念的要求（三点）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P18</a:t>
            </a:r>
            <a:endParaRPr lang="en-US" altLang="zh-CN" sz="2800" b="1" spc="200">
              <a:solidFill>
                <a:srgbClr val="FF0000"/>
              </a:solidFill>
              <a:sym typeface="+mn-ea"/>
            </a:endParaRPr>
          </a:p>
          <a:p>
            <a:pPr marL="0" indent="0" defTabSz="914400">
              <a:lnSpc>
                <a:spcPts val="40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中国共产党的指导思想？关系？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20-21</a:t>
            </a:r>
            <a:endParaRPr lang="en-US" sz="2800" b="1" spc="200">
              <a:solidFill>
                <a:srgbClr val="FF0000"/>
              </a:solidFill>
              <a:sym typeface="+mn-ea"/>
            </a:endParaRPr>
          </a:p>
          <a:p>
            <a:pPr marL="0" indent="0" defTabSz="914400">
              <a:lnSpc>
                <a:spcPts val="40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中国共产党始终走在时代前列、永葆生机活力的法宝？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22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defTabSz="914400">
              <a:lnSpc>
                <a:spcPts val="40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实事求是的含义和地位？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22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defTabSz="914400">
              <a:lnSpc>
                <a:spcPts val="40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共产党员的先锋模范作用指什么？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23</a:t>
            </a:r>
            <a:r>
              <a:rPr lang="zh-CN" altLang="zh-CN" sz="2800" b="1">
                <a:solidFill>
                  <a:schemeClr val="tx1"/>
                </a:solidFill>
                <a:latin typeface="微软雅黑" panose="020b0503020204020204" pitchFamily="34" charset="-122"/>
                <a:sym typeface="+mn-ea"/>
              </a:rPr>
              <a:t>是由什么决定的？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24</a:t>
            </a:r>
            <a:endParaRPr lang="zh-CN" altLang="zh-CN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defTabSz="914400">
              <a:lnSpc>
                <a:spcPts val="40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新时代发挥共产党员的先锋模范作用要求？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24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4000"/>
              </a:lnSpc>
              <a:spcAft>
                <a:spcPct val="0"/>
              </a:spcAft>
              <a:buNone/>
            </a:pP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8839200" y="4951730"/>
            <a:ext cx="567690" cy="497205"/>
          </a:xfrm>
          <a:prstGeom prst="star5">
            <a:avLst/>
          </a:prstGeom>
          <a:gradFill>
            <a:gsLst>
              <a:gs pos="0">
                <a:srgbClr val="E30000">
                  <a:lumMod val="88000"/>
                </a:srgbClr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角星 3"/>
          <p:cNvSpPr/>
          <p:nvPr/>
        </p:nvSpPr>
        <p:spPr>
          <a:xfrm>
            <a:off x="7485380" y="2346960"/>
            <a:ext cx="567690" cy="497205"/>
          </a:xfrm>
          <a:prstGeom prst="star5">
            <a:avLst/>
          </a:prstGeom>
          <a:gradFill>
            <a:gsLst>
              <a:gs pos="0">
                <a:srgbClr val="E30000">
                  <a:lumMod val="88000"/>
                </a:srgbClr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5195570" y="779145"/>
            <a:ext cx="567690" cy="497205"/>
          </a:xfrm>
          <a:prstGeom prst="star5">
            <a:avLst/>
          </a:prstGeom>
          <a:gradFill>
            <a:gsLst>
              <a:gs pos="0">
                <a:srgbClr val="E30000">
                  <a:lumMod val="88000"/>
                </a:srgbClr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7588250" y="1314450"/>
            <a:ext cx="567690" cy="497205"/>
          </a:xfrm>
          <a:prstGeom prst="star5">
            <a:avLst/>
          </a:prstGeom>
          <a:gradFill>
            <a:gsLst>
              <a:gs pos="0">
                <a:srgbClr val="E30000">
                  <a:lumMod val="88000"/>
                </a:srgbClr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980" y="960120"/>
            <a:ext cx="11654155" cy="4759325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坚持党的领导的重大意义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25</a:t>
            </a:r>
            <a:r>
              <a:rPr lang="zh-CN" altLang="zh-CN" sz="2800" b="1" spc="200">
                <a:solidFill>
                  <a:srgbClr val="FF0000"/>
                </a:solidFill>
                <a:sym typeface="+mn-ea"/>
              </a:rPr>
              <a:t>上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、党的领导主要包括</a:t>
            </a:r>
            <a:r>
              <a:rPr lang="zh-CN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哪些方面领导？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P26</a:t>
            </a:r>
            <a:endParaRPr lang="zh-CN" altLang="zh-CN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、党的三种领导方式各自</a:t>
            </a:r>
            <a:r>
              <a:rPr lang="zh-CN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的含义和体现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P26-27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新时代坚持和加强党的全面领导的总要求？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P27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新时代坚持和加强党的全面领导的具体体现、原因</a:t>
            </a:r>
            <a:r>
              <a:rPr lang="en-US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zh-CN" sz="2800" b="1" kern="10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意义？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P28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坚持全面从严治党的原因</a:t>
            </a:r>
            <a:r>
              <a:rPr lang="zh-CN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必要性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P29</a:t>
            </a:r>
            <a:r>
              <a:rPr lang="en-US" altLang="zh-CN" sz="2800" b="1" spc="200">
                <a:solidFill>
                  <a:schemeClr val="tx1"/>
                </a:solidFill>
                <a:sym typeface="+mn-ea"/>
              </a:rPr>
              <a:t>+</a:t>
            </a:r>
            <a:r>
              <a:rPr lang="zh-CN" altLang="en-US" sz="2800" b="1" spc="200">
                <a:solidFill>
                  <a:schemeClr val="tx1"/>
                </a:solidFill>
                <a:sym typeface="+mn-ea"/>
              </a:rPr>
              <a:t>重要性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800" b="1" spc="200">
                <a:solidFill>
                  <a:srgbClr val="FF0000"/>
                </a:solidFill>
                <a:sym typeface="+mn-ea"/>
              </a:rPr>
              <a:t>30</a:t>
            </a:r>
            <a:r>
              <a:rPr lang="zh-CN" altLang="en-US" sz="2800" b="1" spc="200">
                <a:solidFill>
                  <a:srgbClr val="FF0000"/>
                </a:solidFill>
                <a:sym typeface="+mn-ea"/>
              </a:rPr>
              <a:t>）</a:t>
            </a:r>
            <a:endParaRPr lang="en-US" sz="28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、全面</a:t>
            </a:r>
            <a:r>
              <a:rPr lang="zh-CN" altLang="zh-CN" sz="2800" b="1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从严治党的核心、基础、关键、要害。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P29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</a:t>
            </a:r>
            <a:r>
              <a:rPr lang="zh-CN" altLang="en-US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sz="2800" b="1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新时代党的建设的总要求？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P29</a:t>
            </a: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</a:t>
            </a:r>
            <a:r>
              <a:rPr lang="zh-CN" altLang="en-US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科学执政、民主执政各自含义？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P31</a:t>
            </a:r>
            <a:endParaRPr lang="zh-CN" altLang="zh-CN" sz="2800" b="1" kern="10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、依法执政的</a:t>
            </a:r>
            <a:r>
              <a:rPr lang="zh-CN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地位、重要体现、具体要求？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P31</a:t>
            </a:r>
            <a:endParaRPr lang="zh-CN" altLang="zh-CN" sz="2800" b="1" kern="10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r>
              <a:rPr lang="en-US" altLang="zh-CN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800" b="1" kern="100">
                <a:solidFill>
                  <a:schemeClr val="tx2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、科学执政、民主执政、依法执政的关系？目的？</a:t>
            </a:r>
            <a:r>
              <a:rPr lang="en-US" altLang="zh-CN" sz="2800" b="1" spc="200">
                <a:solidFill>
                  <a:srgbClr val="FF0000"/>
                </a:solidFill>
                <a:sym typeface="+mn-ea"/>
              </a:rPr>
              <a:t>P31</a:t>
            </a:r>
            <a:endParaRPr lang="zh-CN" altLang="en-US" sz="2800" b="1" kern="10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endParaRPr kumimoji="0" lang="zh-CN" altLang="en-US" sz="2800" b="1" i="0" u="none" strike="noStrike" kern="100" cap="none" spc="0" normalizeH="0" baseline="0" noProof="1">
              <a:solidFill>
                <a:schemeClr val="tx2"/>
              </a:solidFill>
              <a:effectLst>
                <a:outerShdw blurRad="38100" dist="38100" dir="2700000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  <a:tabLst>
                <a:tab pos="2400300"/>
                <a:tab pos="4800600"/>
              </a:tabLst>
            </a:pPr>
            <a:endParaRPr lang="zh-CN" altLang="zh-CN" sz="2800" b="1" kern="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lvl="0" indent="0" algn="l">
              <a:lnSpc>
                <a:spcPts val="3800"/>
              </a:lnSpc>
              <a:spcAft>
                <a:spcPct val="0"/>
              </a:spcAft>
              <a:buClrTx/>
              <a:buSzTx/>
              <a:buNone/>
            </a:pPr>
            <a:endParaRPr lang="zh-CN" altLang="en-US" sz="28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endParaRPr lang="zh-CN" altLang="en-US" sz="28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36950" y="10421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第三课</a:t>
            </a:r>
            <a:r>
              <a:rPr lang="en-US" altLang="zh-CN" sz="3200" spc="200">
                <a:solidFill>
                  <a:srgbClr val="021AB0"/>
                </a:solidFill>
                <a:cs typeface="+mn-cs"/>
              </a:rPr>
              <a:t>  </a:t>
            </a:r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坚持和加强党的全面领导</a:t>
            </a:r>
            <a:endParaRPr lang="zh-CN" altLang="en-US" sz="28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6975475" y="20828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6737985" y="475551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8559800" y="535051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8669020" y="389318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8486775" y="195008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9670415" y="339598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080" y="1495425"/>
            <a:ext cx="11921490" cy="4759325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我国的国家性质？其地位？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P37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我国国家政权的特点？其本质？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P37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民主是什么？社会主义民主是最广泛的民主，其表现？有什么要求？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P3</a:t>
            </a:r>
            <a:r>
              <a:rPr lang="en-US" sz="2400" b="1" spc="200">
                <a:solidFill>
                  <a:srgbClr val="FF0000"/>
                </a:solidFill>
                <a:sym typeface="+mn-ea"/>
              </a:rPr>
              <a:t>8-39</a:t>
            </a:r>
            <a:endParaRPr lang="en-US" sz="24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社会主义民主是最真实的民主，其表现？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P39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社会主义民主是最管用的民主，其表现？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400" b="1" spc="200">
                <a:solidFill>
                  <a:srgbClr val="FF0000"/>
                </a:solidFill>
                <a:sym typeface="+mn-ea"/>
              </a:rPr>
              <a:t>41</a:t>
            </a:r>
            <a:endParaRPr lang="en-US" sz="24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为什么必须发扬社会主义民主？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en-US" sz="2400" b="1" spc="200">
                <a:solidFill>
                  <a:srgbClr val="FF0000"/>
                </a:solidFill>
                <a:sym typeface="+mn-ea"/>
              </a:rPr>
              <a:t>42</a:t>
            </a:r>
            <a:endParaRPr lang="en-US" sz="24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人民民主专政的内容包括哪两个方面？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P42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我国的对内职能的内容及表现。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我国的对外职能的内容及表现。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我国的国家职能与我国国体的关系？对社会主义现代化建设有怎样的作用？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endParaRPr lang="zh-CN" altLang="en-US" sz="2400" b="1" spc="2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11575" y="79001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第四课</a:t>
            </a:r>
            <a:r>
              <a:rPr lang="en-US" altLang="zh-CN" sz="3200" spc="20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人民民主专政的社会主义国家</a:t>
            </a:r>
            <a:endParaRPr lang="zh-CN" altLang="en-US" sz="3200" spc="200">
              <a:solidFill>
                <a:srgbClr val="021AB0"/>
              </a:solidFill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7820" y="144780"/>
            <a:ext cx="68668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sym typeface="+mn-ea"/>
              </a:rPr>
              <a:t>第二单元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  </a:t>
            </a:r>
            <a:r>
              <a:rPr lang="zh-CN" altLang="en-US" sz="3600" b="1">
                <a:solidFill>
                  <a:srgbClr val="FF0000"/>
                </a:solidFill>
                <a:sym typeface="+mn-ea"/>
              </a:rPr>
              <a:t>人民当家作主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2" name="五角星 1"/>
          <p:cNvSpPr/>
          <p:nvPr/>
        </p:nvSpPr>
        <p:spPr>
          <a:xfrm>
            <a:off x="5232400" y="149542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7017385" y="288544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7017385" y="338264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7320915" y="212026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265" y="1155065"/>
            <a:ext cx="9564370" cy="4759325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我国的政体是什么？与国体之间是怎样的关系？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P44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人民行使国家权力的机关、方式是怎样的？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P45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全国人民代表大会的地位和职能。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P46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全国人大常委会的性质、地位和职能？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全国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人大代表的法律地位、职权和义务？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P4</a:t>
            </a:r>
            <a:r>
              <a:rPr lang="en-US" sz="2400" b="1" spc="200">
                <a:solidFill>
                  <a:srgbClr val="FF0000"/>
                </a:solidFill>
                <a:sym typeface="+mn-ea"/>
              </a:rPr>
              <a:t>8-49</a:t>
            </a:r>
            <a:endParaRPr lang="en-US" sz="24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人民代表大会制度的含义。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P50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人民代表大会制度是由什么决定的？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P51</a:t>
            </a:r>
            <a:endParaRPr lang="en-US" altLang="zh-CN" sz="2400" b="1" spc="200">
              <a:solidFill>
                <a:srgbClr val="FF0000"/>
              </a:solidFill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坚持党的领导与人民代表大会制度的关系。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P51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人民代表大会制度的地位和表现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P51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人民代表大会制度的优势。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P52-53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ts val="3800"/>
              </a:lnSpc>
              <a:spcAft>
                <a:spcPct val="0"/>
              </a:spcAft>
            </a:pP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zh-CN" altLang="en-US" sz="2400" b="1" spc="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11505" y="328295"/>
            <a:ext cx="642810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第五课</a:t>
            </a:r>
            <a:r>
              <a:rPr lang="en-US" altLang="zh-CN" sz="3200" spc="20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我国的根本政治制度</a:t>
            </a:r>
            <a:endParaRPr lang="zh-CN" altLang="en-US" sz="3200" spc="200">
              <a:solidFill>
                <a:srgbClr val="021AB0"/>
              </a:solidFill>
              <a:cs typeface="+mn-cs"/>
            </a:endParaRPr>
          </a:p>
        </p:txBody>
      </p:sp>
      <p:sp>
        <p:nvSpPr>
          <p:cNvPr id="2" name="五角星 1"/>
          <p:cNvSpPr/>
          <p:nvPr/>
        </p:nvSpPr>
        <p:spPr>
          <a:xfrm>
            <a:off x="8147050" y="115506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6106160" y="215582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7579360" y="318071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角星 12"/>
          <p:cNvSpPr/>
          <p:nvPr/>
        </p:nvSpPr>
        <p:spPr>
          <a:xfrm>
            <a:off x="7579360" y="459676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五角星 13"/>
          <p:cNvSpPr/>
          <p:nvPr/>
        </p:nvSpPr>
        <p:spPr>
          <a:xfrm>
            <a:off x="6106160" y="564134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715" y="633095"/>
            <a:ext cx="11270615" cy="5840730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 algn="l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我国政党制度的基本内容有哪些？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P55-56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我国政党制度的优越性？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P56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人民政协的性质？主题和职能？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人民政协与协商民主的关系？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P58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我国民族格局的最重要特点？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P5</a:t>
            </a:r>
            <a:r>
              <a:rPr lang="en-US" sz="2400" b="1" spc="200">
                <a:solidFill>
                  <a:srgbClr val="FF0000"/>
                </a:solidFill>
                <a:sym typeface="+mn-ea"/>
              </a:rPr>
              <a:t>9</a:t>
            </a:r>
            <a:r>
              <a:rPr lang="zh-CN" altLang="en-US" sz="24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我国新型的社会主义民族关系是？我国始终坚持怎样的民族方针？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P60-61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我国的民族自治地方分为哪三级？自治机关是？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核心是行使？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P61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民族区域自治制度的前提和基础、地位作用及要求？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P62-63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我国的宗教工作基本方针？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P64-65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10. </a:t>
            </a:r>
            <a:r>
              <a:rPr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基层群众自治的</a:t>
            </a:r>
            <a:r>
              <a:rPr 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含义？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P66</a:t>
            </a:r>
            <a:r>
              <a:rPr lang="zh-CN" altLang="en-US" sz="24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村民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居民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自治的组织形式各是什么？其性质、主要职能？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P66-67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12.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在农村，自己的事情自己办，自己的难题自己解的有效途径？</a:t>
            </a:r>
            <a:r>
              <a:rPr lang="en-US" altLang="zh-CN" sz="2400" b="1" spc="200">
                <a:solidFill>
                  <a:srgbClr val="FF0000"/>
                </a:solidFill>
                <a:sym typeface="+mn-ea"/>
              </a:rPr>
              <a:t>P66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13.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我国发展基层民主的意义和要求？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P67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69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14.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人民群众依法直接行使民主权利的生动实践有哪些？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P67-68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400"/>
              </a:lnSpc>
              <a:spcAft>
                <a:spcPct val="0"/>
              </a:spcAft>
              <a:buNone/>
            </a:pP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zh-CN" altLang="en-US" sz="2400" b="1" spc="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32785" y="7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第六课</a:t>
            </a:r>
            <a:r>
              <a:rPr lang="en-US" altLang="zh-CN" sz="3200" spc="20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我国的基本政治制度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13" name="五角星 12"/>
          <p:cNvSpPr/>
          <p:nvPr/>
        </p:nvSpPr>
        <p:spPr>
          <a:xfrm>
            <a:off x="6753225" y="63309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五角星 1"/>
          <p:cNvSpPr/>
          <p:nvPr/>
        </p:nvSpPr>
        <p:spPr>
          <a:xfrm>
            <a:off x="5812155" y="143954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11101705" y="277558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9984105" y="330517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5697220" y="408686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9984105" y="4900295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9522460" y="6187440"/>
            <a:ext cx="567690" cy="497205"/>
          </a:xfrm>
          <a:prstGeom prst="star5">
            <a:avLst/>
          </a:prstGeom>
          <a:gradFill>
            <a:gsLst>
              <a:gs pos="0">
                <a:srgbClr val="FE4444">
                  <a:lumMod val="88000"/>
                </a:srgbClr>
              </a:gs>
              <a:gs pos="100000">
                <a:srgbClr val="832B2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3530" y="997585"/>
            <a:ext cx="11584305" cy="6153150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 algn="l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马克思主义认为，法是随着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的出现而逐步产生的</a:t>
            </a:r>
            <a:r>
              <a:rPr 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P75</a:t>
            </a:r>
            <a:r>
              <a:rPr lang="zh-CN" altLang="en-US" sz="24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马克思主义认为，法最终是由什么决定的？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决定性因素是什么？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P75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法的特点和职能？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P76-77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一国法治的决定因素？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P77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新中国法治建设的成就？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P77-78</a:t>
            </a:r>
            <a:endParaRPr lang="en-US" altLang="zh-CN" sz="24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全面推进社会主义法治国家建设的必要性</a:t>
            </a:r>
            <a:r>
              <a:rPr 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P80-81</a:t>
            </a:r>
            <a:r>
              <a:rPr lang="zh-CN" altLang="en-US" sz="24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</a:t>
            </a:r>
            <a:endParaRPr lang="en-US" altLang="zh-CN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全面推进依法治国的总目标</a:t>
            </a:r>
            <a:r>
              <a:rPr 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81</a:t>
            </a:r>
            <a:endParaRPr lang="en-US" sz="24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8.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全面推进依法治国的原则？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zh-CN" sz="24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五条）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4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81-83</a:t>
            </a:r>
            <a:endParaRPr lang="zh-CN" altLang="en-US" sz="24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ct val="150000"/>
              </a:lnSpc>
              <a:spcAft>
                <a:spcPct val="0"/>
              </a:spcAft>
            </a:pP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3600"/>
              </a:lnSpc>
              <a:spcAft>
                <a:spcPct val="0"/>
              </a:spcAft>
              <a:buNone/>
            </a:pPr>
            <a:endParaRPr lang="zh-CN" altLang="en-US" sz="2400" b="1" spc="2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03530" y="457200"/>
            <a:ext cx="6087110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800" spc="200">
                <a:solidFill>
                  <a:srgbClr val="021AB0"/>
                </a:solidFill>
                <a:cs typeface="+mn-cs"/>
              </a:rPr>
              <a:t>第七课</a:t>
            </a:r>
            <a:r>
              <a:rPr lang="en-US" altLang="zh-CN" sz="2800" spc="20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2800" spc="200">
                <a:solidFill>
                  <a:srgbClr val="021AB0"/>
                </a:solidFill>
                <a:cs typeface="+mn-cs"/>
              </a:rPr>
              <a:t>治国理政的基本方式</a:t>
            </a:r>
            <a:endParaRPr lang="zh-CN" altLang="en-US" sz="2800" spc="200">
              <a:solidFill>
                <a:srgbClr val="021AB0"/>
              </a:solidFill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0340" y="0"/>
            <a:ext cx="706056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sym typeface="+mn-ea"/>
              </a:rPr>
              <a:t>第三单元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  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全面依法治国</a:t>
            </a:r>
            <a:endParaRPr lang="zh-CN" altLang="en-US" sz="32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7069455" y="488696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5654040" y="441960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4549775" y="208724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5569585" y="321564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2350" y="38234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第八课</a:t>
            </a:r>
            <a:r>
              <a:rPr lang="en-US" altLang="zh-CN" sz="3200" spc="200">
                <a:solidFill>
                  <a:srgbClr val="021AB0"/>
                </a:solidFill>
                <a:cs typeface="+mn-cs"/>
                <a:sym typeface="+mn-ea"/>
              </a:rPr>
              <a:t> </a:t>
            </a: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法治中国建设</a:t>
            </a:r>
            <a:endParaRPr lang="zh-CN" altLang="en-US" sz="3200" spc="200">
              <a:solidFill>
                <a:srgbClr val="021AB0"/>
              </a:solidFill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1300" y="1087755"/>
            <a:ext cx="10840720" cy="5770245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、法治国家的内涵表现？（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1+4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P85-86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、建设法治国家的措施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点）及具体要求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P87-88</a:t>
            </a:r>
            <a:r>
              <a:rPr lang="zh-CN" altLang="en-US" sz="28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endParaRPr lang="en-US" altLang="zh-CN" sz="28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、建设法治国家的重大意义？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P88</a:t>
            </a:r>
            <a:endParaRPr lang="en-US" altLang="zh-CN" sz="28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、法治政府的内涵（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P89-91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、建设法治政府的总要求及具体措施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?(6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91-92</a:t>
            </a:r>
            <a:endParaRPr lang="en-US" sz="28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、建设法治政府的意义？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92</a:t>
            </a:r>
            <a:endParaRPr lang="en-US" sz="28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、法治社会的内涵（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1+3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</a:t>
            </a:r>
            <a:r>
              <a:rPr 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93-94</a:t>
            </a:r>
            <a:endParaRPr lang="en-US" sz="28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、建设法治社会的措施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95-96</a:t>
            </a:r>
            <a:endParaRPr lang="en-US" sz="28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、建设法治社会的重大意义？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8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96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4000"/>
              </a:lnSpc>
              <a:spcAft>
                <a:spcPct val="0"/>
              </a:spcAft>
              <a:buNone/>
            </a:pP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ts val="4000"/>
              </a:lnSpc>
              <a:spcAft>
                <a:spcPct val="0"/>
              </a:spcAft>
              <a:buNone/>
            </a:pPr>
            <a:r>
              <a:rPr lang="zh-CN" altLang="en-US" sz="2800" b="1" u="sng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endParaRPr lang="zh-CN" altLang="en-US" sz="2800" b="1" u="sng" spc="200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6668770" y="264033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8952230" y="159575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9328150" y="321246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7174230" y="464375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620" y="7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第九课</a:t>
            </a:r>
            <a:r>
              <a:rPr lang="en-US" altLang="zh-CN" sz="3200" spc="200">
                <a:solidFill>
                  <a:srgbClr val="021AB0"/>
                </a:solidFill>
                <a:cs typeface="+mn-cs"/>
                <a:sym typeface="+mn-ea"/>
              </a:rPr>
              <a:t> </a:t>
            </a:r>
            <a:r>
              <a:rPr lang="zh-CN" altLang="zh-CN" sz="3200" spc="200">
                <a:solidFill>
                  <a:srgbClr val="021AB0"/>
                </a:solidFill>
                <a:cs typeface="+mn-cs"/>
                <a:sym typeface="+mn-ea"/>
              </a:rPr>
              <a:t>全面推进依法治国的基本要求</a:t>
            </a:r>
            <a:endParaRPr lang="zh-CN" altLang="zh-CN" sz="3200" spc="200">
              <a:solidFill>
                <a:srgbClr val="021AB0"/>
              </a:solidFill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550" y="672465"/>
            <a:ext cx="11360785" cy="5513705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、全面依法治国的基本要求</a:t>
            </a:r>
            <a:r>
              <a:rPr 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P97</a:t>
            </a:r>
            <a:endParaRPr lang="en-US" altLang="zh-CN" sz="25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、科学立法的内涵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?(3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P98-99</a:t>
            </a:r>
            <a:endParaRPr lang="zh-CN" altLang="en-US" sz="25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3、如何推进科学立法？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P99-100</a:t>
            </a:r>
            <a:endParaRPr lang="en-US" altLang="zh-CN" sz="25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、严格执法的内涵和主体</a:t>
            </a:r>
            <a:r>
              <a:rPr 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101</a:t>
            </a:r>
            <a:endParaRPr lang="en-US" sz="25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、严格执法的意义（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101-102</a:t>
            </a:r>
            <a:endParaRPr lang="en-US" sz="25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、如何推进严格执法（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P102-103</a:t>
            </a:r>
            <a:endParaRPr lang="zh-CN" altLang="en-US" sz="25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、公正司法的含义</a:t>
            </a:r>
            <a:r>
              <a:rPr 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104</a:t>
            </a:r>
            <a:endParaRPr lang="en-US" sz="2500" b="1">
              <a:solidFill>
                <a:srgbClr val="FF0000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、公正司法的表现（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104</a:t>
            </a:r>
            <a:endParaRPr lang="zh-CN" altLang="en-US" sz="25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、公正司法的措施（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104-105</a:t>
            </a:r>
            <a:endParaRPr lang="zh-CN" altLang="en-US" sz="25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、全民守法的含义和必要性</a:t>
            </a:r>
            <a:r>
              <a:rPr 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105</a:t>
            </a:r>
            <a:endParaRPr lang="zh-CN" sz="25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、全民守法的要求（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106</a:t>
            </a:r>
            <a:endParaRPr lang="en-US" altLang="zh-CN" sz="2500" b="1">
              <a:solidFill>
                <a:schemeClr val="tx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12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、如何推进全民守法（</a:t>
            </a:r>
            <a:r>
              <a:rPr lang="en-US" altLang="zh-CN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5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点）？</a:t>
            </a:r>
            <a:r>
              <a:rPr lang="en-US" altLang="zh-CN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</a:t>
            </a:r>
            <a:r>
              <a:rPr lang="en-US" sz="2500" b="1">
                <a:solidFill>
                  <a:srgbClr val="FF0000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107</a:t>
            </a:r>
            <a:endParaRPr lang="zh-CN" altLang="en-US" sz="2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endParaRPr lang="zh-CN" altLang="en-US" sz="2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endParaRPr lang="zh-CN" altLang="en-US" sz="2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 algn="l">
              <a:lnSpc>
                <a:spcPts val="3800"/>
              </a:lnSpc>
              <a:spcAft>
                <a:spcPct val="0"/>
              </a:spcAft>
              <a:buNone/>
            </a:pPr>
            <a:endParaRPr lang="zh-CN" altLang="en-US" sz="25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endParaRPr lang="zh-CN" altLang="en-US" sz="2500" b="1" spc="2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6511290" y="159575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6923405" y="305816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五角星 10"/>
          <p:cNvSpPr/>
          <p:nvPr/>
        </p:nvSpPr>
        <p:spPr>
          <a:xfrm>
            <a:off x="6608445" y="4520565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五角星 11"/>
          <p:cNvSpPr/>
          <p:nvPr/>
        </p:nvSpPr>
        <p:spPr>
          <a:xfrm>
            <a:off x="6256020" y="5982970"/>
            <a:ext cx="590550" cy="572135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30860" y="263525"/>
            <a:ext cx="11155045" cy="3409950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</a:rPr>
              <a:t>第一单元</a:t>
            </a:r>
            <a:endParaRPr lang="zh-CN" altLang="en-US" sz="3200" b="1">
              <a:solidFill>
                <a:srgbClr val="FF0000"/>
              </a:solidFill>
            </a:endParaRPr>
          </a:p>
          <a:p>
            <a:pPr algn="l"/>
            <a:r>
              <a:rPr lang="zh-CN" altLang="en-US" sz="3200" b="1">
                <a:solidFill>
                  <a:srgbClr val="021AB0"/>
                </a:solidFill>
              </a:rPr>
              <a:t>第一课</a:t>
            </a:r>
            <a:endParaRPr lang="zh-CN" altLang="en-US" sz="3200" b="1">
              <a:solidFill>
                <a:srgbClr val="021AB0"/>
              </a:solidFill>
            </a:endParaRPr>
          </a:p>
          <a:p>
            <a:pPr algn="l"/>
            <a:r>
              <a:rPr lang="en-US" altLang="zh-CN" sz="2700" b="1">
                <a:solidFill>
                  <a:schemeClr val="tx1"/>
                </a:solidFill>
              </a:rPr>
              <a:t>1</a:t>
            </a:r>
            <a:r>
              <a:rPr lang="zh-CN" altLang="en-US" sz="2700" b="1">
                <a:solidFill>
                  <a:schemeClr val="tx1"/>
                </a:solidFill>
              </a:rPr>
              <a:t>、什么是哲学？（</a:t>
            </a:r>
            <a:r>
              <a:rPr lang="en-US" altLang="zh-CN" sz="2700" b="1">
                <a:solidFill>
                  <a:schemeClr val="tx1"/>
                </a:solidFill>
              </a:rPr>
              <a:t>6</a:t>
            </a:r>
            <a:r>
              <a:rPr lang="zh-CN" altLang="en-US" sz="2700" b="1">
                <a:solidFill>
                  <a:schemeClr val="tx1"/>
                </a:solidFill>
              </a:rPr>
              <a:t>个点）</a:t>
            </a:r>
            <a:r>
              <a:rPr lang="en-US" altLang="zh-CN" sz="2700" b="1">
                <a:solidFill>
                  <a:srgbClr val="FF0000"/>
                </a:solidFill>
              </a:rPr>
              <a:t>p3-7</a:t>
            </a:r>
            <a:endParaRPr lang="zh-CN" altLang="en-US" sz="2700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sz="2700" b="1">
                <a:solidFill>
                  <a:schemeClr val="tx1"/>
                </a:solidFill>
              </a:rPr>
              <a:t>2</a:t>
            </a:r>
            <a:r>
              <a:rPr lang="zh-CN" altLang="en-US" sz="2700" b="1">
                <a:solidFill>
                  <a:schemeClr val="tx1"/>
                </a:solidFill>
              </a:rPr>
              <a:t>、世界观与方法论的关系，哲学与具体科学的关系？</a:t>
            </a:r>
            <a:r>
              <a:rPr lang="en-US" altLang="zh-CN" sz="2700" b="1">
                <a:solidFill>
                  <a:srgbClr val="FF0000"/>
                </a:solidFill>
              </a:rPr>
              <a:t>p4-7</a:t>
            </a:r>
            <a:endParaRPr lang="en-US" altLang="zh-CN" sz="2700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sz="2700" b="1">
                <a:solidFill>
                  <a:schemeClr val="tx1"/>
                </a:solidFill>
              </a:rPr>
              <a:t>3</a:t>
            </a:r>
            <a:r>
              <a:rPr lang="zh-CN" altLang="en-US" sz="2700" b="1">
                <a:solidFill>
                  <a:schemeClr val="tx1"/>
                </a:solidFill>
              </a:rPr>
              <a:t>、哲学的基本问题是什么？唯物、唯心的分类及各自特点</a:t>
            </a:r>
            <a:r>
              <a:rPr lang="en-US" altLang="zh-CN" sz="2700" b="1">
                <a:solidFill>
                  <a:schemeClr val="tx1"/>
                </a:solidFill>
              </a:rPr>
              <a:t>  </a:t>
            </a:r>
            <a:r>
              <a:rPr lang="en-US" altLang="zh-CN" sz="2700" b="1">
                <a:solidFill>
                  <a:srgbClr val="FF0000"/>
                </a:solidFill>
              </a:rPr>
              <a:t>p8-11</a:t>
            </a:r>
            <a:endParaRPr lang="en-US" altLang="zh-CN" sz="2700" b="1">
              <a:solidFill>
                <a:srgbClr val="FF0000"/>
              </a:solidFill>
            </a:endParaRPr>
          </a:p>
          <a:p>
            <a:pPr algn="l"/>
            <a:r>
              <a:rPr lang="en-US" altLang="zh-CN" sz="2700" b="1">
                <a:solidFill>
                  <a:schemeClr val="tx1"/>
                </a:solidFill>
              </a:rPr>
              <a:t>4</a:t>
            </a:r>
            <a:r>
              <a:rPr lang="zh-CN" altLang="en-US" sz="2700" b="1">
                <a:solidFill>
                  <a:schemeClr val="tx1"/>
                </a:solidFill>
              </a:rPr>
              <a:t>、马哲产生的客观条件是什么？（阶级基础、理论来源、自然科学和社会科学的前提）</a:t>
            </a:r>
            <a:r>
              <a:rPr lang="en-US" altLang="zh-CN" sz="2700" b="1">
                <a:solidFill>
                  <a:srgbClr val="FF0000"/>
                </a:solidFill>
              </a:rPr>
              <a:t>p11-12</a:t>
            </a:r>
            <a:endParaRPr lang="zh-CN" altLang="en-US" sz="2700" b="1">
              <a:solidFill>
                <a:schemeClr val="tx1"/>
              </a:solidFill>
            </a:endParaRPr>
          </a:p>
          <a:p>
            <a:pPr algn="l">
              <a:buClrTx/>
              <a:buSzTx/>
            </a:pPr>
            <a:r>
              <a:rPr lang="en-US" altLang="zh-CN" sz="2700" b="1">
                <a:solidFill>
                  <a:schemeClr val="tx1"/>
                </a:solidFill>
              </a:rPr>
              <a:t>5</a:t>
            </a:r>
            <a:r>
              <a:rPr lang="zh-CN" altLang="en-US" sz="2700" b="1">
                <a:solidFill>
                  <a:schemeClr val="tx1"/>
                </a:solidFill>
              </a:rPr>
              <a:t>、马哲为什么是人民的理论和科学的理论？</a:t>
            </a:r>
            <a:r>
              <a:rPr lang="en-US" altLang="zh-CN" sz="2700" b="1">
                <a:solidFill>
                  <a:srgbClr val="FF0000"/>
                </a:solidFill>
              </a:rPr>
              <a:t>p12</a:t>
            </a:r>
            <a:endParaRPr lang="en-US" altLang="zh-CN" sz="2700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sz="2700" b="1">
                <a:solidFill>
                  <a:schemeClr val="tx1"/>
                </a:solidFill>
              </a:rPr>
              <a:t>6</a:t>
            </a:r>
            <a:r>
              <a:rPr lang="zh-CN" altLang="en-US" sz="2700" b="1">
                <a:solidFill>
                  <a:schemeClr val="tx1"/>
                </a:solidFill>
              </a:rPr>
              <a:t>、</a:t>
            </a:r>
            <a:r>
              <a:rPr lang="zh-CN" altLang="en-US" sz="2700" b="1">
                <a:solidFill>
                  <a:schemeClr val="tx1"/>
                </a:solidFill>
                <a:sym typeface="+mn-ea"/>
              </a:rPr>
              <a:t>马哲的基本特征是什么？（</a:t>
            </a:r>
            <a:r>
              <a:rPr lang="en-US" altLang="zh-CN" sz="2700" b="1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p13-14</a:t>
            </a:r>
            <a:endParaRPr lang="en-US" altLang="zh-CN" sz="2700" b="1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</a:pPr>
            <a:r>
              <a:rPr lang="en-US" altLang="zh-CN" sz="2700" b="1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700" b="1">
                <a:solidFill>
                  <a:schemeClr val="tx1"/>
                </a:solidFill>
                <a:sym typeface="+mn-ea"/>
              </a:rPr>
              <a:t>、马克思主义中国化的重大理论成果有哪些？各自的地位是什么？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p14-16</a:t>
            </a:r>
            <a:endParaRPr lang="en-US" altLang="zh-CN" sz="2700" b="1">
              <a:solidFill>
                <a:srgbClr val="FF0000"/>
              </a:solidFill>
            </a:endParaRPr>
          </a:p>
          <a:p>
            <a:pPr algn="l"/>
            <a:endParaRPr lang="zh-CN" altLang="en-US" sz="2700" b="1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第二课</a:t>
            </a:r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（唯物论）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1、世界的真正统一性在于物质性原理及其方法论   </a:t>
            </a:r>
            <a:r>
              <a:rPr lang="zh-CN" altLang="en-US" sz="2700" b="1" spc="200">
                <a:solidFill>
                  <a:srgbClr val="FF0000"/>
                </a:solidFill>
              </a:rPr>
              <a:t>p17-21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2、意识的起源、生理基础和内容分别是什么？ </a:t>
            </a:r>
            <a:r>
              <a:rPr lang="zh-CN" altLang="en-US" sz="2700" b="1" spc="200">
                <a:solidFill>
                  <a:srgbClr val="FF0000"/>
                </a:solidFill>
              </a:rPr>
              <a:t>p19-21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3、物质和运动的关系   </a:t>
            </a:r>
            <a:r>
              <a:rPr lang="zh-CN" altLang="en-US" sz="2700" b="1" spc="200">
                <a:solidFill>
                  <a:srgbClr val="FF0000"/>
                </a:solidFill>
              </a:rPr>
              <a:t>p21-22</a:t>
            </a:r>
            <a:endParaRPr lang="zh-CN" altLang="en-US" sz="2700" b="1" spc="200">
              <a:solidFill>
                <a:schemeClr val="tx1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4、规律的客观性和普遍性原理及其方法论  </a:t>
            </a:r>
            <a:r>
              <a:rPr lang="zh-CN" altLang="en-US" sz="2700" b="1" spc="200">
                <a:solidFill>
                  <a:srgbClr val="FF0000"/>
                </a:solidFill>
              </a:rPr>
              <a:t>p23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5、意识的特点和作用是什么？</a:t>
            </a:r>
            <a:r>
              <a:rPr lang="zh-CN" altLang="en-US" sz="2700" b="1" spc="200">
                <a:solidFill>
                  <a:srgbClr val="FF0000"/>
                </a:solidFill>
              </a:rPr>
              <a:t>p23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6、如何正确发挥主观能动性（发挥意识的作用、尊重客观规律和主观能动性的关系）  </a:t>
            </a:r>
            <a:r>
              <a:rPr lang="zh-CN" altLang="en-US" sz="2700" b="1" spc="200">
                <a:solidFill>
                  <a:srgbClr val="FF0000"/>
                </a:solidFill>
              </a:rPr>
              <a:t>p25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</a:rPr>
              <a:t>7、如何坚持一切从实际出发、实事求是？ </a:t>
            </a:r>
            <a:r>
              <a:rPr lang="zh-CN" altLang="en-US" sz="2700" b="1" spc="200">
                <a:solidFill>
                  <a:srgbClr val="FF0000"/>
                </a:solidFill>
              </a:rPr>
              <a:t>p25-26</a:t>
            </a:r>
            <a:endParaRPr lang="zh-CN" altLang="en-US" sz="2700" b="1" spc="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/>
          </a:p>
        </p:txBody>
      </p:sp>
      <p:sp>
        <p:nvSpPr>
          <p:cNvPr id="4" name="五角星 3"/>
          <p:cNvSpPr/>
          <p:nvPr/>
        </p:nvSpPr>
        <p:spPr>
          <a:xfrm>
            <a:off x="8599170" y="3180715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6654800" y="3799205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5535930" y="4842510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9277985" y="5339715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9020" y="267024"/>
            <a:ext cx="10969200" cy="705600"/>
          </a:xfrm>
        </p:spPr>
        <p:txBody>
          <a:bodyPr>
            <a:normAutofit/>
          </a:bodyPr>
          <a:lstStyle/>
          <a:p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第二课  只有社会主义才能救中国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7307" y="1516054"/>
            <a:ext cx="11175264" cy="47592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 smtClean="0">
                <a:solidFill>
                  <a:schemeClr val="tx1"/>
                </a:solidFill>
              </a:rPr>
              <a:t>1、近代中国基本国情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—P2-21</a:t>
            </a:r>
            <a:endParaRPr lang="zh-CN" altLang="en-US" sz="2400" b="1" spc="200" smtClean="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2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、近代以后中国人民的历史任务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—P21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3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、新民主主义革命（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1919-1949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）指导思想、开端、领导力量、性质、胜利标志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—P22-24</a:t>
            </a:r>
            <a:endParaRPr lang="zh-CN" altLang="en-US" sz="2400" b="1" spc="20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、过渡时期（社会主义改造时期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1949-1956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）：总任务、总路线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—P26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5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、过渡时期的历史必然性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—P26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、过渡时期的成果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—P27</a:t>
            </a:r>
            <a:endParaRPr lang="zh-CN" altLang="en-US" sz="2400" b="1" spc="200" smtClean="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社会主义建设时期（</a:t>
            </a: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1956-1976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）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：</a:t>
            </a:r>
            <a:endParaRPr lang="zh-CN" altLang="en-US" sz="2400" b="1" spc="200" smtClean="0">
              <a:solidFill>
                <a:schemeClr val="tx1"/>
              </a:solidFill>
              <a:sym typeface="+mn-ea"/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遵循原则、重要会议、主要矛盾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、主要任务、显著成果</a:t>
            </a: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—P28-30</a:t>
            </a:r>
            <a:endParaRPr lang="en-US" altLang="zh-CN" sz="2400" b="1" spc="200">
              <a:solidFill>
                <a:schemeClr val="tx1"/>
              </a:solidFill>
            </a:endParaRPr>
          </a:p>
          <a:p>
            <a:pPr marL="0" indent="0" algn="l">
              <a:lnSpc>
                <a:spcPct val="110000"/>
              </a:lnSpc>
              <a:buClrTx/>
              <a:buSzTx/>
              <a:buNone/>
            </a:pPr>
            <a:endParaRPr lang="en-US" altLang="zh-CN" sz="2400" b="1" spc="200" smtClean="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45" y="705485"/>
            <a:ext cx="11654155" cy="475932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1、联系的特点（普遍性、客观性、多样性）的原理内容及其各自的方法论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p28-29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、整体与部分的辩证关系及其对应的方法论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p30-31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、发展的普遍性原理及方法论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   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发展的实质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p32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、前进性和曲折性相统一的原理及其方法论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p35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、为什么前途是光明的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 p32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，为什么道路是曲折的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p35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、量变与质变的辩证关系及其方法论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p34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、辩证否定观（含义、特点、实质）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p34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、矛盾的两个基本属性，同一性的表现是什么？同一性和斗争性的关系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p37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、矛盾普遍性原理及其方法论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p38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、矛盾特殊性三种情形？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p38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具体问题具体分析（含义、地位、作用）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p43-44</a:t>
            </a:r>
            <a:endParaRPr lang="en-US" altLang="zh-CN" sz="22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11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、矛盾普遍性和特殊性辩证关系及其方法论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p39-40</a:t>
            </a:r>
            <a:endParaRPr lang="en-US" altLang="zh-CN" sz="22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12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、主次矛盾和矛盾主次方面的辩证关系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p41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13</a:t>
            </a:r>
            <a:r>
              <a:rPr lang="zh-CN" altLang="en-US" sz="2200" b="1" spc="200">
                <a:solidFill>
                  <a:schemeClr val="tx1"/>
                </a:solidFill>
                <a:sym typeface="+mn-ea"/>
              </a:rPr>
              <a:t>、什么是两点论和重点论的相统一（两点论和重点论在简单事物和复杂事物中具体指的是什么）</a:t>
            </a:r>
            <a:r>
              <a:rPr lang="en-US" altLang="zh-CN" sz="22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200" b="1" spc="200">
                <a:solidFill>
                  <a:srgbClr val="FF0000"/>
                </a:solidFill>
                <a:sym typeface="+mn-ea"/>
              </a:rPr>
              <a:t>p42</a:t>
            </a:r>
            <a:endParaRPr lang="zh-CN" altLang="en-US" sz="2200" b="1" spc="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87725" y="7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第三课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（辩证法：联系观</a:t>
            </a:r>
            <a:r>
              <a:rPr lang="en-US" altLang="zh-CN" sz="2800" spc="200">
                <a:solidFill>
                  <a:srgbClr val="FF0000"/>
                </a:solidFill>
                <a:cs typeface="+mn-cs"/>
              </a:rPr>
              <a:t>1-2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、发展观</a:t>
            </a:r>
            <a:r>
              <a:rPr lang="en-US" altLang="zh-CN" sz="2800" spc="200">
                <a:solidFill>
                  <a:srgbClr val="FF0000"/>
                </a:solidFill>
                <a:cs typeface="+mn-cs"/>
              </a:rPr>
              <a:t>3-7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、矛盾观</a:t>
            </a:r>
            <a:r>
              <a:rPr lang="en-US" altLang="zh-CN" sz="2800" spc="200">
                <a:solidFill>
                  <a:srgbClr val="FF0000"/>
                </a:solidFill>
                <a:cs typeface="+mn-cs"/>
              </a:rPr>
              <a:t>8-13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）</a:t>
            </a:r>
            <a:endParaRPr lang="zh-CN" altLang="en-US" sz="28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10422255" y="104140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9790" y="1685290"/>
            <a:ext cx="10270490" cy="4759325"/>
          </a:xfrm>
        </p:spPr>
        <p:txBody>
          <a:bodyPr vert="horz" lIns="90000" tIns="46800" rIns="90000" bIns="46800" rtlCol="0">
            <a:normAutofit/>
          </a:bodyPr>
          <a:lstStyle/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1、感性认识和理性认识的含义、三种形式、两者之间的联系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p48-49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、实践的含义、基本形式和特点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p49-50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、实践是认识的基础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p50-52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、真理的最基本属性、真理是具体的有条件的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  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p53-54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、追求真理是一个过程（认识的反复性、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无限性和上升性）及其方法论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p55-56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endParaRPr lang="zh-CN" altLang="en-US" sz="27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11575" y="979875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第四课</a:t>
            </a:r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（认识论）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7510145" y="4331970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6273800" y="3229610"/>
            <a:ext cx="567690" cy="60007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8693785" y="3829685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61010" y="241935"/>
            <a:ext cx="35401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sym typeface="+mn-ea"/>
              </a:rPr>
              <a:t>第二单元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4640" y="1475105"/>
            <a:ext cx="11798935" cy="4759325"/>
          </a:xfrm>
        </p:spPr>
        <p:txBody>
          <a:bodyPr vert="horz" lIns="90000" tIns="46800" rIns="90000" bIns="46800" rtlCol="0">
            <a:normAutofit lnSpcReduction="20000"/>
          </a:bodyPr>
          <a:lstStyle/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1、劳动的作用、实践的作用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 p57-58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2、社会存在和社会意识的辩证关系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p60-61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3、社会基本矛盾是什么？任何社会都起作用的普通规律是什么？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p63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4、生产力和生产关系的辩证关系、上层建筑和经济基础的辩证关系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p63-63</a:t>
            </a:r>
            <a:endParaRPr lang="zh-CN" altLang="en-US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5、社会发展的总趋势是什么？改革的性质、作用、根本目的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 p64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6、人民群众是历史创造者（物质财富、精神财富、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社会变革）及其方法论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P65-68</a:t>
            </a:r>
            <a:endParaRPr lang="zh-CN" altLang="en-US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7、群众观点和群众路线的基本内容、地位、意义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p68 </a:t>
            </a:r>
            <a:endParaRPr lang="zh-CN" altLang="en-US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8、 发展中国特色社会主义如何依靠人民？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p68最后一段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45840" y="44965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第五课</a:t>
            </a:r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（社会历史观）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8004175" y="1820545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2229485" y="3275330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3330575" y="4678680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9712960" y="5101590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8542020" y="4248150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角星 9"/>
          <p:cNvSpPr/>
          <p:nvPr/>
        </p:nvSpPr>
        <p:spPr>
          <a:xfrm>
            <a:off x="7350125" y="5662295"/>
            <a:ext cx="537845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1350" y="1017270"/>
            <a:ext cx="11270615" cy="5840730"/>
          </a:xfrm>
        </p:spPr>
        <p:txBody>
          <a:bodyPr vert="horz" lIns="90000" tIns="46800" rIns="90000" bIns="46800" rtlCol="0">
            <a:normAutofit lnSpcReduction="10000"/>
          </a:bodyPr>
          <a:lstStyle/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1、人的价值包括哪两个方面？主要的是什么？最根本的是什么？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p71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、价值观的导向作用（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       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p71-72</a:t>
            </a:r>
            <a:endParaRPr lang="en-US" altLang="zh-CN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、社会主义核心价值观的基本内涵、作用（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p73</a:t>
            </a:r>
            <a:endParaRPr lang="en-US" altLang="zh-CN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、如何培育和践行社会主义核心价值观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     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p73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、价值判断和价值选择的特征（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p75-76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、如何做出正确的价值判断和价值选择（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p73-76</a:t>
            </a:r>
            <a:endParaRPr lang="en-US" altLang="zh-CN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、最高的价值标准、最根本衡量尺度、最高的价值追求、最重要的分别是什么？如何正确处理个人、集体和社会利益？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p76-77</a:t>
            </a:r>
            <a:endParaRPr lang="en-US" altLang="zh-CN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、如何创造和实现人生价值（根本途径、客观条件、主观条件）</a:t>
            </a:r>
            <a:r>
              <a:rPr lang="en-US" altLang="zh-CN" sz="2700" b="1" spc="200">
                <a:solidFill>
                  <a:srgbClr val="FF0000"/>
                </a:solidFill>
                <a:sym typeface="+mn-ea"/>
              </a:rPr>
              <a:t>p77-82</a:t>
            </a:r>
            <a:endParaRPr lang="en-US" altLang="zh-CN" sz="2700" b="1" spc="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00120" y="182315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第六课</a:t>
            </a:r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（价值观）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5800725" y="192722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8581390" y="295973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2491740" y="604393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6890" y="705485"/>
            <a:ext cx="11584305" cy="615315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1、文化与经济、政治的辩证关系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 p89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2、文化与文明的区别和联系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p89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3、文化的功能（3点）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p90-91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4、中华优秀传统文化的两个特点并分析其原因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 p92,p94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5、中华优秀传统文化的三个基本内容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p92</a:t>
            </a:r>
            <a:endParaRPr lang="zh-CN" altLang="en-US" sz="24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6、中华优秀传统文化的当代价值有哪四方面表现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p96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7、如何对待正确对待传统文化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p95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8、如何实现中华优秀传统文化创造性转化和创新性发展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p97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宋体" panose="02010600030101010101" pitchFamily="2" charset="-122"/>
              </a:rPr>
              <a:t>9、中华民族精神的基本内涵是什么？爱国主义的地位与作用</a:t>
            </a:r>
            <a:r>
              <a:rPr lang="en-US" altLang="zh-CN" sz="2400" b="1" spc="200">
                <a:solidFill>
                  <a:schemeClr val="tx1"/>
                </a:solidFill>
                <a:sym typeface="宋体" panose="02010600030101010101" pitchFamily="2" charset="-122"/>
              </a:rPr>
              <a:t>         </a:t>
            </a:r>
            <a:r>
              <a:rPr lang="zh-CN" altLang="en-US" sz="2400" b="1" spc="200">
                <a:solidFill>
                  <a:srgbClr val="FF0000"/>
                </a:solidFill>
                <a:sym typeface="宋体" panose="02010600030101010101" pitchFamily="2" charset="-122"/>
              </a:rPr>
              <a:t>p98</a:t>
            </a:r>
            <a:endParaRPr lang="zh-CN" altLang="en-US" sz="2400" b="1" spc="200">
              <a:solidFill>
                <a:srgbClr val="FF0000"/>
              </a:solidFill>
              <a:sym typeface="宋体" panose="02010600030101010101" pitchFamily="2" charset="-122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宋体" panose="02010600030101010101" pitchFamily="2" charset="-122"/>
              </a:rPr>
              <a:t>10、中华民族精神的作用、</a:t>
            </a:r>
            <a:r>
              <a:rPr lang="en-US" altLang="zh-CN" sz="2400" b="1" spc="200">
                <a:solidFill>
                  <a:schemeClr val="tx1"/>
                </a:solidFill>
                <a:sym typeface="宋体" panose="02010600030101010101" pitchFamily="2" charset="-122"/>
              </a:rPr>
              <a:t>       </a:t>
            </a:r>
            <a:r>
              <a:rPr lang="zh-CN" altLang="en-US" sz="2400" b="1" spc="200">
                <a:solidFill>
                  <a:schemeClr val="tx1"/>
                </a:solidFill>
                <a:sym typeface="宋体" panose="02010600030101010101" pitchFamily="2" charset="-122"/>
              </a:rPr>
              <a:t>表现、时代性（抗议精神的意义）</a:t>
            </a:r>
            <a:r>
              <a:rPr lang="en-US" altLang="zh-CN" sz="2400" b="1" spc="200">
                <a:solidFill>
                  <a:schemeClr val="tx1"/>
                </a:solidFill>
                <a:sym typeface="宋体" panose="02010600030101010101" pitchFamily="2" charset="-122"/>
              </a:rPr>
              <a:t> </a:t>
            </a:r>
            <a:r>
              <a:rPr lang="zh-CN" altLang="en-US" sz="2400" b="1" spc="200">
                <a:solidFill>
                  <a:srgbClr val="FF0000"/>
                </a:solidFill>
                <a:sym typeface="宋体" panose="02010600030101010101" pitchFamily="2" charset="-122"/>
              </a:rPr>
              <a:t>p98-99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宋体" panose="02010600030101010101" pitchFamily="2" charset="-122"/>
              </a:rPr>
              <a:t>11、如何弘扬和培育中华民族精神</a:t>
            </a:r>
            <a:r>
              <a:rPr lang="en-US" altLang="zh-CN" sz="2400" b="1" spc="200">
                <a:solidFill>
                  <a:schemeClr val="tx1"/>
                </a:solidFill>
                <a:sym typeface="宋体" panose="02010600030101010101" pitchFamily="2" charset="-122"/>
              </a:rPr>
              <a:t>   </a:t>
            </a:r>
            <a:r>
              <a:rPr lang="zh-CN" altLang="en-US" sz="2400" b="1" spc="200">
                <a:solidFill>
                  <a:srgbClr val="FF0000"/>
                </a:solidFill>
                <a:sym typeface="宋体" panose="02010600030101010101" pitchFamily="2" charset="-122"/>
              </a:rPr>
              <a:t>p100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endParaRPr lang="zh-CN" altLang="en-US" sz="24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635955" y="7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第七课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0205" y="0"/>
            <a:ext cx="35401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600" b="1">
                <a:solidFill>
                  <a:srgbClr val="FF0000"/>
                </a:solidFill>
                <a:sym typeface="+mn-ea"/>
              </a:rPr>
              <a:t>第三单元</a:t>
            </a:r>
            <a:endParaRPr lang="zh-CN" altLang="en-US" sz="36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6509385" y="64516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五角星 1"/>
          <p:cNvSpPr/>
          <p:nvPr/>
        </p:nvSpPr>
        <p:spPr>
          <a:xfrm>
            <a:off x="8803005" y="327025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9558655" y="483933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6917055" y="591058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4533265" y="541147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2350" y="38234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第八课</a:t>
            </a:r>
            <a:endParaRPr lang="zh-CN" altLang="en-US" sz="3200" spc="200">
              <a:solidFill>
                <a:srgbClr val="021AB0"/>
              </a:solidFill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1850" y="1087755"/>
            <a:ext cx="10840720" cy="5770245"/>
          </a:xfrm>
        </p:spPr>
        <p:txBody>
          <a:bodyPr vert="horz" lIns="90000" tIns="46800" rIns="90000" bIns="46800" rtlCol="0">
            <a:normAutofit lnSpcReduction="20000"/>
          </a:bodyPr>
          <a:lstStyle/>
          <a:p>
            <a:pPr marL="0" lvl="0" algn="l">
              <a:lnSpc>
                <a:spcPct val="110000"/>
              </a:lnSpc>
              <a:spcBef>
                <a:spcPts val="600"/>
              </a:spcBef>
              <a:buClrTx/>
              <a:buSzTx/>
              <a:buNone/>
            </a:pP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1、民族文化的地位、作用和表现 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p102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、文化多样性的意义（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点）如何正确对待文化多样性？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 p103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、文化交流的意义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 p104   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文化交融的意义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(3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)   p105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、如何正确对待外来文化（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p106-108</a:t>
            </a:r>
            <a:endParaRPr lang="en-US" altLang="zh-CN" sz="27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600"/>
              </a:spcBef>
              <a:buClrTx/>
              <a:buSzTx/>
              <a:buNone/>
            </a:pP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700" b="1" spc="200">
                <a:solidFill>
                  <a:schemeClr val="tx1"/>
                </a:solidFill>
                <a:sym typeface="+mn-ea"/>
              </a:rPr>
              <a:t>、文化发展怎么以开放的心态来发展中国特色的社会主义文化</a:t>
            </a:r>
            <a:r>
              <a:rPr lang="en-US" altLang="zh-CN" sz="2700" b="1" spc="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700" b="1" spc="200">
                <a:solidFill>
                  <a:srgbClr val="FF0000"/>
                </a:solidFill>
                <a:sym typeface="+mn-ea"/>
              </a:rPr>
              <a:t>p107</a:t>
            </a:r>
            <a:endParaRPr lang="zh-CN" altLang="en-US" sz="27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endParaRPr lang="zh-CN" altLang="en-US" sz="27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五角星 5"/>
          <p:cNvSpPr/>
          <p:nvPr/>
        </p:nvSpPr>
        <p:spPr>
          <a:xfrm>
            <a:off x="8365490" y="296672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角星 3"/>
          <p:cNvSpPr/>
          <p:nvPr/>
        </p:nvSpPr>
        <p:spPr>
          <a:xfrm>
            <a:off x="11082020" y="368681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620" y="7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 algn="l">
              <a:buClrTx/>
              <a:buSzTx/>
              <a:buFontTx/>
            </a:pPr>
            <a:r>
              <a:rPr lang="zh-CN" altLang="en-US" sz="3200" spc="200">
                <a:solidFill>
                  <a:srgbClr val="021AB0"/>
                </a:solidFill>
                <a:cs typeface="+mn-cs"/>
                <a:sym typeface="+mn-ea"/>
              </a:rPr>
              <a:t>第九课</a:t>
            </a:r>
            <a:endParaRPr lang="zh-CN" altLang="en-US" sz="3200" spc="200">
              <a:solidFill>
                <a:srgbClr val="021AB0"/>
              </a:solidFill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3085" y="671830"/>
            <a:ext cx="11360785" cy="551370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、什么是中国特色的社会主义文化  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  p111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、马克思主义的传入对中华文化发展的影响是什么？（3点）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p110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、中国共产党的成立对于中国文化发展的影响有哪些？（3点）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p110</a:t>
            </a:r>
            <a:endParaRPr lang="zh-CN" altLang="en-US" sz="25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、为什么要坚持走中国特色的社会主义文化发展道路（判断标准、决定性因素、意义）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p111-112</a:t>
            </a:r>
            <a:endParaRPr lang="zh-CN" altLang="en-US" sz="25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、如何走中国特色的社会主义文化发展道路（3点）</a:t>
            </a:r>
            <a:endParaRPr lang="zh-CN" altLang="en-US" sz="25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、文化发展为什么要依靠人民，怎么依靠人民？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p113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、文化发展为什么是为了人民，怎么做到为了人民？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p114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、文化发展为什么要立足时代之基、回答时代问题？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p114-115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、如何融通不同资源、实现综合创新（</a:t>
            </a: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p115</a:t>
            </a:r>
            <a:endParaRPr lang="zh-CN" altLang="en-US" sz="25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、如何建设文化强国（</a:t>
            </a: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p116-118</a:t>
            </a:r>
            <a:endParaRPr lang="en-US" altLang="zh-CN" sz="25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11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、为什么要坚定文化自信？（</a:t>
            </a: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点）如何坚定文化自信？（</a:t>
            </a:r>
            <a:r>
              <a:rPr lang="en-US" altLang="zh-CN" sz="25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500" b="1" spc="200">
                <a:solidFill>
                  <a:schemeClr val="tx1"/>
                </a:solidFill>
                <a:sym typeface="+mn-ea"/>
              </a:rPr>
              <a:t>点）</a:t>
            </a:r>
            <a:r>
              <a:rPr lang="zh-CN" altLang="en-US" sz="2500" b="1" spc="200">
                <a:solidFill>
                  <a:srgbClr val="FF0000"/>
                </a:solidFill>
                <a:sym typeface="+mn-ea"/>
              </a:rPr>
              <a:t>p119</a:t>
            </a:r>
            <a:endParaRPr lang="en-US" altLang="zh-CN" sz="25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五角星 3"/>
          <p:cNvSpPr/>
          <p:nvPr/>
        </p:nvSpPr>
        <p:spPr>
          <a:xfrm>
            <a:off x="7390765" y="561340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角星 4"/>
          <p:cNvSpPr/>
          <p:nvPr/>
        </p:nvSpPr>
        <p:spPr>
          <a:xfrm>
            <a:off x="8824595" y="314261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五角星 5"/>
          <p:cNvSpPr/>
          <p:nvPr/>
        </p:nvSpPr>
        <p:spPr>
          <a:xfrm>
            <a:off x="4796155" y="257048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五角星 6"/>
          <p:cNvSpPr/>
          <p:nvPr/>
        </p:nvSpPr>
        <p:spPr>
          <a:xfrm>
            <a:off x="11209020" y="164528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角星 7"/>
          <p:cNvSpPr/>
          <p:nvPr/>
        </p:nvSpPr>
        <p:spPr>
          <a:xfrm>
            <a:off x="11601450" y="6185535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角星 8"/>
          <p:cNvSpPr/>
          <p:nvPr/>
        </p:nvSpPr>
        <p:spPr>
          <a:xfrm>
            <a:off x="7526655" y="574040"/>
            <a:ext cx="590550" cy="57213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988800" y="11379200"/>
            <a:ext cx="342900" cy="266700"/>
          </a:xfrm>
          <a:prstGeom prst="cube">
            <a:avLst/>
          </a:prstGeom>
        </p:spPr>
      </p:pic>
    </p:spTree>
    <p:custDataLst>
      <p:tags r:id="rId3"/>
    </p:custData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595" y="1431290"/>
            <a:ext cx="11464290" cy="3610610"/>
          </a:xfrm>
        </p:spPr>
        <p:txBody>
          <a:bodyPr vert="horz" lIns="90000" tIns="46800" rIns="90000" bIns="46800" rtlCol="0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1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</a:t>
            </a:r>
            <a:r>
              <a:rPr lang="zh-CN" altLang="en-US" sz="2400" b="1" spc="200">
                <a:solidFill>
                  <a:schemeClr val="tx1"/>
                </a:solidFill>
              </a:rPr>
              <a:t>改革开放（</a:t>
            </a:r>
            <a:r>
              <a:rPr lang="en-US" altLang="zh-CN" sz="2400" b="1" spc="200">
                <a:solidFill>
                  <a:schemeClr val="tx1"/>
                </a:solidFill>
              </a:rPr>
              <a:t>1978</a:t>
            </a:r>
            <a:r>
              <a:rPr lang="zh-CN" altLang="en-US" sz="2400" b="1" spc="200">
                <a:solidFill>
                  <a:schemeClr val="tx1"/>
                </a:solidFill>
              </a:rPr>
              <a:t>）：进程、意义</a:t>
            </a:r>
            <a:r>
              <a:rPr lang="en-US" altLang="zh-CN" sz="2400" b="1" spc="200">
                <a:solidFill>
                  <a:schemeClr val="tx1"/>
                </a:solidFill>
              </a:rPr>
              <a:t>—P31-35</a:t>
            </a:r>
            <a:endParaRPr lang="en-US" altLang="zh-CN" sz="2400" b="1" spc="20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2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、改革开放以来党的全部理论和实践的主题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—P36-37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3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改革开放以来，我国取得一切成绩和进步的根本原因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—P38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、中国</a:t>
            </a:r>
            <a:r>
              <a:rPr lang="zh-CN" altLang="en-US" sz="2400" b="1" spc="200">
                <a:solidFill>
                  <a:schemeClr val="tx1"/>
                </a:solidFill>
              </a:rPr>
              <a:t>特色社会主义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道路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内容</a:t>
            </a:r>
            <a:r>
              <a:rPr lang="zh-CN" altLang="en-US" sz="2400" b="1" spc="200">
                <a:solidFill>
                  <a:schemeClr val="tx1"/>
                </a:solidFill>
              </a:rPr>
              <a:t>、意义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—P38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、中国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特色社会主义理论体系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内容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、意义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—P38-39</a:t>
            </a:r>
            <a:endParaRPr lang="en-US" altLang="zh-CN" sz="2400" b="1" spc="200" smtClean="0">
              <a:solidFill>
                <a:schemeClr val="tx1"/>
              </a:solidFill>
              <a:sym typeface="+mn-ea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、中国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特色社会主义制度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的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意义及其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—P39-40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、中国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特色社会主义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文化的形成、内涵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、地位及其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—P40</a:t>
            </a:r>
            <a:endParaRPr lang="en-US" altLang="zh-CN" sz="2400" b="1" spc="200" smtClean="0">
              <a:solidFill>
                <a:schemeClr val="tx1"/>
              </a:solidFill>
              <a:sym typeface="+mn-ea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8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中国</a:t>
            </a: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特色社会主义道路、理论、制度、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文化的关系及要求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—P41</a:t>
            </a:r>
            <a:endParaRPr lang="en-US" altLang="zh-CN" sz="2400" b="1" spc="20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zh-CN" altLang="en-US" sz="2400" b="1" spc="200" smtClean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36315" y="499942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5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第三</a:t>
            </a:r>
            <a:r>
              <a:rPr lang="zh-CN" altLang="en-US" sz="3200" spc="200" smtClean="0">
                <a:solidFill>
                  <a:srgbClr val="FF0000"/>
                </a:solidFill>
                <a:cs typeface="+mn-cs"/>
              </a:rPr>
              <a:t>课  只有</a:t>
            </a:r>
            <a:r>
              <a:rPr lang="zh-CN" altLang="en-US" sz="3200" spc="200">
                <a:solidFill>
                  <a:srgbClr val="FF0000"/>
                </a:solidFill>
                <a:cs typeface="+mn-cs"/>
              </a:rPr>
              <a:t>中国特色社会主义才能发展中国</a:t>
            </a:r>
            <a:endParaRPr lang="zh-CN" altLang="en-US" sz="3200" spc="200">
              <a:solidFill>
                <a:srgbClr val="FF0000"/>
              </a:solidFill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091" y="985901"/>
            <a:ext cx="11558016" cy="475932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000" b="1" spc="20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、新时代的科学内涵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—P43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、中国特色社会主义进入新时代的意义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—P43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、新时代我国社会主要矛盾的变化及其依据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—P44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zh-CN" altLang="zh-CN" sz="2000" b="1" spc="200" smtClean="0">
                <a:solidFill>
                  <a:schemeClr val="tx1"/>
                </a:solidFill>
                <a:sym typeface="+mn-ea"/>
              </a:rPr>
              <a:t>两个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zh-CN" sz="2000" b="1" spc="200" smtClean="0">
                <a:solidFill>
                  <a:schemeClr val="tx1"/>
                </a:solidFill>
                <a:sym typeface="+mn-ea"/>
              </a:rPr>
              <a:t>没有变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及其要求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—P45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、中国共产党在社会主义初级阶段的基本路线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—P45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sz="2000" b="1" spc="200" smtClean="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、新时代一以贯之坚持和发展中国特色社会主义的原因及其要求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—P46-47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、中国梦的内涵、本质、意义、要求（正确处理三对关系）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—P48-49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、新时代中国共产党的历史使命及其要求（三个伟大）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—P50-52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、新时代中国特色社会主义发展的战略安排（两步走）及其具体措施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—P52-53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、青少年如何抓住新时代的历史机遇期？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—P54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11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、习近平新时代中国特色社会主义思想形成的时代背景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—P56-57</a:t>
            </a:r>
            <a:endParaRPr lang="zh-CN" altLang="en-US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12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习新思想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的核心内容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—P58-60</a:t>
            </a:r>
            <a:endParaRPr lang="zh-CN" altLang="en-US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13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习新思想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的意义及其要求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—P61-62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14</a:t>
            </a:r>
            <a:r>
              <a:rPr lang="zh-CN" altLang="en-US" sz="2000" b="1" spc="200" smtClean="0">
                <a:solidFill>
                  <a:schemeClr val="tx1"/>
                </a:solidFill>
                <a:sym typeface="+mn-ea"/>
              </a:rPr>
              <a:t>、人类社会发展的基本规律、社会形态更替的判断标准、其他因素和结论</a:t>
            </a:r>
            <a:r>
              <a:rPr lang="en-US" altLang="zh-CN" sz="2000" b="1" spc="200" smtClean="0">
                <a:solidFill>
                  <a:schemeClr val="tx1"/>
                </a:solidFill>
                <a:sym typeface="+mn-ea"/>
              </a:rPr>
              <a:t>—P66</a:t>
            </a:r>
            <a:endParaRPr lang="en-US" altLang="zh-CN" sz="2000" b="1" spc="200" smtClean="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ts val="3200"/>
              </a:lnSpc>
              <a:spcAft>
                <a:spcPct val="0"/>
              </a:spcAft>
              <a:buClrTx/>
              <a:buSzTx/>
              <a:buNone/>
            </a:pPr>
            <a:endParaRPr lang="zh-CN" altLang="en-US" sz="2000" b="1" spc="20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451610" y="280670"/>
            <a:ext cx="740219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第四课</a:t>
            </a:r>
            <a:r>
              <a:rPr lang="en-US" altLang="zh-CN" sz="2800" spc="200">
                <a:solidFill>
                  <a:srgbClr val="FF0000"/>
                </a:solidFill>
                <a:cs typeface="+mn-cs"/>
              </a:rPr>
              <a:t> 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只有坚持和发展中国特色</a:t>
            </a:r>
            <a:r>
              <a:rPr lang="zh-CN" altLang="en-US" sz="2800" spc="200" smtClean="0">
                <a:solidFill>
                  <a:srgbClr val="FF0000"/>
                </a:solidFill>
                <a:cs typeface="+mn-cs"/>
              </a:rPr>
              <a:t>社会主义</a:t>
            </a:r>
            <a:endParaRPr lang="en-US" altLang="zh-CN" sz="2800" spc="200" smtClean="0">
              <a:solidFill>
                <a:srgbClr val="FF0000"/>
              </a:solidFill>
              <a:cs typeface="+mn-cs"/>
            </a:endParaRPr>
          </a:p>
          <a:p>
            <a:r>
              <a:rPr lang="en-US" altLang="zh-CN" sz="2800" spc="20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zh-CN" sz="2800" spc="200" smtClean="0">
                <a:solidFill>
                  <a:srgbClr val="FF0000"/>
                </a:solidFill>
                <a:cs typeface="+mn-cs"/>
              </a:rPr>
              <a:t>              </a:t>
            </a:r>
            <a:r>
              <a:rPr lang="zh-CN" altLang="en-US" sz="2800" spc="200" smtClean="0">
                <a:solidFill>
                  <a:srgbClr val="FF0000"/>
                </a:solidFill>
                <a:cs typeface="+mn-cs"/>
              </a:rPr>
              <a:t>才能</a:t>
            </a:r>
            <a:r>
              <a:rPr lang="zh-CN" altLang="en-US" sz="2800" spc="200">
                <a:solidFill>
                  <a:srgbClr val="FF0000"/>
                </a:solidFill>
                <a:cs typeface="+mn-cs"/>
              </a:rPr>
              <a:t>实现中华民族伟大复兴</a:t>
            </a:r>
            <a:endParaRPr lang="zh-CN" altLang="en-US" sz="2800" spc="200">
              <a:solidFill>
                <a:srgbClr val="FF0000"/>
              </a:solidFill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60045" y="210819"/>
            <a:ext cx="11155045" cy="6436533"/>
          </a:xfrm>
        </p:spPr>
        <p:txBody>
          <a:bodyPr>
            <a:no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</a:rPr>
              <a:t>第一</a:t>
            </a:r>
            <a:r>
              <a:rPr lang="zh-CN" altLang="en-US" sz="2800" b="1" smtClean="0">
                <a:solidFill>
                  <a:srgbClr val="FF0000"/>
                </a:solidFill>
              </a:rPr>
              <a:t>单元 生产资料所有制与经济体制</a:t>
            </a:r>
            <a:endParaRPr lang="zh-CN" altLang="en-US" sz="2800" b="1" smtClean="0">
              <a:solidFill>
                <a:srgbClr val="FF0000"/>
              </a:solidFill>
            </a:endParaRPr>
          </a:p>
          <a:p>
            <a:pPr algn="l"/>
            <a:r>
              <a:rPr lang="zh-CN" altLang="en-US" sz="2800" b="1" smtClean="0">
                <a:solidFill>
                  <a:srgbClr val="FF0000"/>
                </a:solidFill>
              </a:rPr>
              <a:t>   </a:t>
            </a:r>
            <a:r>
              <a:rPr lang="zh-CN" altLang="en-US" sz="2800" b="1" smtClean="0">
                <a:solidFill>
                  <a:srgbClr val="021AB0"/>
                </a:solidFill>
              </a:rPr>
              <a:t>第一</a:t>
            </a:r>
            <a:r>
              <a:rPr lang="zh-CN" altLang="en-US" sz="2800" b="1">
                <a:solidFill>
                  <a:srgbClr val="021AB0"/>
                </a:solidFill>
              </a:rPr>
              <a:t>课</a:t>
            </a:r>
            <a:r>
              <a:rPr lang="en-US" altLang="zh-CN" sz="2800" b="1">
                <a:solidFill>
                  <a:srgbClr val="021AB0"/>
                </a:solidFill>
              </a:rPr>
              <a:t> </a:t>
            </a:r>
            <a:r>
              <a:rPr lang="zh-CN" altLang="en-US" sz="2800" b="1">
                <a:solidFill>
                  <a:srgbClr val="021AB0"/>
                </a:solidFill>
              </a:rPr>
              <a:t>我国的生产资料所有制</a:t>
            </a:r>
            <a:endParaRPr lang="zh-CN" altLang="en-US" sz="2800" b="1">
              <a:solidFill>
                <a:srgbClr val="021AB0"/>
              </a:solidFill>
            </a:endParaRPr>
          </a:p>
          <a:p>
            <a:pPr algn="l"/>
            <a:r>
              <a:rPr lang="en-US" altLang="zh-CN" b="1">
                <a:solidFill>
                  <a:schemeClr val="tx1"/>
                </a:solidFill>
              </a:rPr>
              <a:t>1</a:t>
            </a:r>
            <a:r>
              <a:rPr lang="zh-CN" altLang="en-US" b="1" smtClean="0">
                <a:solidFill>
                  <a:schemeClr val="tx1"/>
                </a:solidFill>
              </a:rPr>
              <a:t>、</a:t>
            </a:r>
            <a:r>
              <a:rPr lang="zh-CN" altLang="en-US" b="1">
                <a:solidFill>
                  <a:schemeClr val="tx1"/>
                </a:solidFill>
              </a:rPr>
              <a:t>物质资料</a:t>
            </a:r>
            <a:r>
              <a:rPr lang="zh-CN" altLang="en-US" b="1" smtClean="0">
                <a:solidFill>
                  <a:schemeClr val="tx1"/>
                </a:solidFill>
              </a:rPr>
              <a:t>生产的要素？生产资料所有制的地位、作用？</a:t>
            </a:r>
            <a:r>
              <a:rPr lang="en-US" altLang="zh-CN" b="1" smtClean="0">
                <a:solidFill>
                  <a:srgbClr val="FF0000"/>
                </a:solidFill>
              </a:rPr>
              <a:t>p3</a:t>
            </a:r>
            <a:endParaRPr lang="zh-CN" altLang="en-US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2</a:t>
            </a:r>
            <a:r>
              <a:rPr lang="zh-CN" altLang="en-US" b="1" smtClean="0">
                <a:solidFill>
                  <a:schemeClr val="tx1"/>
                </a:solidFill>
              </a:rPr>
              <a:t>、我国的生产资料所有制的内容、地位？</a:t>
            </a:r>
            <a:r>
              <a:rPr lang="en-US" altLang="zh-CN" b="1" smtClean="0">
                <a:solidFill>
                  <a:srgbClr val="FF0000"/>
                </a:solidFill>
              </a:rPr>
              <a:t>p3</a:t>
            </a:r>
            <a:endParaRPr lang="en-US" altLang="zh-CN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3</a:t>
            </a:r>
            <a:r>
              <a:rPr lang="zh-CN" altLang="en-US" b="1" smtClean="0">
                <a:solidFill>
                  <a:schemeClr val="tx1"/>
                </a:solidFill>
              </a:rPr>
              <a:t>、公有制经济的地位、内容、作用；</a:t>
            </a:r>
            <a:r>
              <a:rPr lang="en-US" altLang="zh-CN" b="1" smtClean="0">
                <a:solidFill>
                  <a:srgbClr val="FF0000"/>
                </a:solidFill>
              </a:rPr>
              <a:t>p3</a:t>
            </a:r>
            <a:endParaRPr lang="en-US" altLang="zh-CN" b="1">
              <a:solidFill>
                <a:srgbClr val="FF0000"/>
              </a:solidFill>
            </a:endParaRPr>
          </a:p>
          <a:p>
            <a:pPr algn="l"/>
            <a:r>
              <a:rPr lang="en-US" altLang="zh-CN" b="1">
                <a:solidFill>
                  <a:schemeClr val="tx1"/>
                </a:solidFill>
              </a:rPr>
              <a:t>4</a:t>
            </a:r>
            <a:r>
              <a:rPr lang="zh-CN" altLang="en-US" b="1" smtClean="0">
                <a:solidFill>
                  <a:schemeClr val="tx1"/>
                </a:solidFill>
              </a:rPr>
              <a:t>、坚持公有制主体地位的原因、体现；</a:t>
            </a:r>
            <a:r>
              <a:rPr lang="en-US" altLang="zh-CN" b="1" smtClean="0">
                <a:solidFill>
                  <a:srgbClr val="FF0000"/>
                </a:solidFill>
              </a:rPr>
              <a:t>p3-4</a:t>
            </a:r>
            <a:endParaRPr lang="zh-CN" altLang="en-US" b="1">
              <a:solidFill>
                <a:schemeClr val="tx1"/>
              </a:solidFill>
            </a:endParaRPr>
          </a:p>
          <a:p>
            <a:pPr algn="l"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5</a:t>
            </a:r>
            <a:r>
              <a:rPr lang="zh-CN" altLang="en-US" b="1" smtClean="0">
                <a:solidFill>
                  <a:schemeClr val="tx1"/>
                </a:solidFill>
              </a:rPr>
              <a:t>、国有经济的地位、体现、实现形式；</a:t>
            </a:r>
            <a:r>
              <a:rPr lang="en-US" altLang="zh-CN" b="1" smtClean="0">
                <a:solidFill>
                  <a:srgbClr val="FF0000"/>
                </a:solidFill>
              </a:rPr>
              <a:t>p5</a:t>
            </a:r>
            <a:endParaRPr lang="en-US" altLang="zh-CN" b="1">
              <a:solidFill>
                <a:srgbClr val="FF0000"/>
              </a:solidFill>
            </a:endParaRPr>
          </a:p>
          <a:p>
            <a:pPr algn="l">
              <a:buClrTx/>
              <a:buSzTx/>
            </a:pPr>
            <a:r>
              <a:rPr lang="en-US" altLang="zh-CN" b="1">
                <a:solidFill>
                  <a:schemeClr val="tx1"/>
                </a:solidFill>
              </a:rPr>
              <a:t>6</a:t>
            </a:r>
            <a:r>
              <a:rPr lang="zh-CN" altLang="en-US" b="1" smtClean="0">
                <a:solidFill>
                  <a:schemeClr val="tx1"/>
                </a:solidFill>
              </a:rPr>
              <a:t>、非公有制经济的内容、地位、作用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？</a:t>
            </a:r>
            <a:r>
              <a:rPr lang="en-US" altLang="zh-CN" b="1" smtClean="0">
                <a:solidFill>
                  <a:srgbClr val="FF0000"/>
                </a:solidFill>
                <a:sym typeface="+mn-ea"/>
              </a:rPr>
              <a:t>P6-7</a:t>
            </a:r>
            <a:endParaRPr lang="en-US" altLang="zh-CN" b="1" smtClean="0">
              <a:solidFill>
                <a:srgbClr val="FF0000"/>
              </a:solidFill>
              <a:sym typeface="+mn-ea"/>
            </a:endParaRPr>
          </a:p>
          <a:p>
            <a:pPr algn="l">
              <a:buClrTx/>
              <a:buSzTx/>
            </a:pPr>
            <a:r>
              <a:rPr lang="en-US" altLang="zh-CN" b="1" smtClean="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、公有制经济和非公有制经济的关系、多种所有制经济共同发展的意义</a:t>
            </a:r>
            <a:r>
              <a:rPr lang="en-US" altLang="zh-CN" b="1" smtClean="0">
                <a:solidFill>
                  <a:srgbClr val="FF0000"/>
                </a:solidFill>
                <a:sym typeface="+mn-ea"/>
              </a:rPr>
              <a:t>p7</a:t>
            </a:r>
            <a:endParaRPr lang="en-US" altLang="zh-CN" b="1">
              <a:solidFill>
                <a:srgbClr val="FF0000"/>
              </a:solidFill>
            </a:endParaRPr>
          </a:p>
          <a:p>
            <a:pPr algn="l"/>
            <a:r>
              <a:rPr lang="en-US" altLang="zh-CN" b="1" smtClean="0">
                <a:solidFill>
                  <a:schemeClr val="tx1"/>
                </a:solidFill>
              </a:rPr>
              <a:t>8</a:t>
            </a:r>
            <a:r>
              <a:rPr lang="zh-CN" altLang="en-US" b="1" smtClean="0">
                <a:solidFill>
                  <a:schemeClr val="tx1"/>
                </a:solidFill>
              </a:rPr>
              <a:t>、毫不动摇巩固和发展国有经济的措施；</a:t>
            </a:r>
            <a:r>
              <a:rPr lang="en-US" altLang="zh-CN" b="1" smtClean="0">
                <a:solidFill>
                  <a:srgbClr val="FF0000"/>
                </a:solidFill>
              </a:rPr>
              <a:t>P8-10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algn="l"/>
            <a:r>
              <a:rPr lang="en-US" altLang="zh-CN" b="1" smtClean="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b="1" smtClean="0">
                <a:solidFill>
                  <a:schemeClr val="tx1"/>
                </a:solidFill>
                <a:sym typeface="+mn-ea"/>
              </a:rPr>
              <a:t>、毫不动摇巩固和发展农村集体经济的措施；</a:t>
            </a:r>
            <a:r>
              <a:rPr lang="en-US" altLang="zh-CN" b="1" smtClean="0">
                <a:solidFill>
                  <a:srgbClr val="FF0000"/>
                </a:solidFill>
                <a:sym typeface="+mn-ea"/>
              </a:rPr>
              <a:t>P10-11</a:t>
            </a:r>
            <a:endParaRPr lang="en-US" altLang="zh-CN" b="1" smtClean="0">
              <a:solidFill>
                <a:srgbClr val="FF0000"/>
              </a:solidFill>
            </a:endParaRPr>
          </a:p>
          <a:p>
            <a:pPr algn="l"/>
            <a:r>
              <a:rPr lang="en-US" altLang="zh-CN" b="1" smtClean="0">
                <a:solidFill>
                  <a:schemeClr val="tx1"/>
                </a:solidFill>
              </a:rPr>
              <a:t>10</a:t>
            </a:r>
            <a:r>
              <a:rPr lang="zh-CN" altLang="en-US" b="1" smtClean="0">
                <a:solidFill>
                  <a:schemeClr val="tx1"/>
                </a:solidFill>
              </a:rPr>
              <a:t>、毫不动摇鼓励、支持、引导非公有制经济发展的原因、措施</a:t>
            </a:r>
            <a:r>
              <a:rPr lang="en-US" altLang="zh-CN" b="1" smtClean="0">
                <a:solidFill>
                  <a:srgbClr val="FF0000"/>
                </a:solidFill>
              </a:rPr>
              <a:t>P12-13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1045" y="94454"/>
            <a:ext cx="10969200" cy="705600"/>
          </a:xfrm>
        </p:spPr>
        <p:txBody>
          <a:bodyPr/>
          <a:lstStyle/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第二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课</a:t>
            </a:r>
            <a:r>
              <a:rPr lang="en-US" altLang="zh-CN" sz="3200" spc="200" smtClean="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我国的社会主义市场经济体制</a:t>
            </a:r>
            <a:endParaRPr lang="zh-CN" altLang="en-US" sz="3200" spc="200" smtClean="0">
              <a:solidFill>
                <a:srgbClr val="021AB0"/>
              </a:solidFill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240" y="800100"/>
            <a:ext cx="12049760" cy="5395595"/>
          </a:xfrm>
        </p:spPr>
        <p:txBody>
          <a:bodyPr>
            <a:noAutofit/>
          </a:bodyPr>
          <a:lstStyle/>
          <a:p>
            <a:pPr marL="0" indent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1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、合理配置资源的必要性 、手段、体制  </a:t>
            </a:r>
            <a:r>
              <a:rPr lang="zh-CN" altLang="en-US" sz="2400" b="1" spc="200">
                <a:solidFill>
                  <a:srgbClr val="FF0000"/>
                </a:solidFill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1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5</a:t>
            </a:r>
            <a:endParaRPr lang="zh-CN" altLang="en-US" sz="24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2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、市场决定资源配置的地位、机制、优点 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p1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6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 smtClean="0">
                <a:solidFill>
                  <a:schemeClr val="tx1"/>
                </a:solidFill>
              </a:rPr>
              <a:t>3、市场的基本类型、基本要素、相互关系  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17</a:t>
            </a:r>
            <a:endParaRPr lang="zh-CN" altLang="en-US" sz="2400" b="1" spc="200">
              <a:solidFill>
                <a:schemeClr val="tx1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、建设现代市场体系的原因、目标、措施  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18</a:t>
            </a:r>
            <a:endParaRPr lang="zh-CN" altLang="en-US" sz="24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5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、市场调节不是万能的 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19</a:t>
            </a:r>
            <a:endParaRPr lang="zh-CN" altLang="en-US" sz="24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、市场调节的局限性、单靠市场调节的危害  </a:t>
            </a:r>
            <a:r>
              <a:rPr lang="zh-CN" altLang="en-US" sz="2400" b="1" spc="200">
                <a:solidFill>
                  <a:srgbClr val="FF0000"/>
                </a:solidFill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2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0</a:t>
            </a:r>
            <a:endParaRPr lang="zh-CN" altLang="en-US" sz="2400" b="1" spc="20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</a:rPr>
              <a:t>7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、社会主义市场经济体制的四个基本特征 </a:t>
            </a:r>
            <a:r>
              <a:rPr lang="zh-CN" altLang="en-US" sz="2400" b="1" spc="200" smtClean="0">
                <a:solidFill>
                  <a:srgbClr val="FF0000"/>
                </a:solidFill>
              </a:rPr>
              <a:t>p2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1-22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8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、政府的经济职能和作用（</a:t>
            </a:r>
            <a:r>
              <a:rPr lang="en-US" altLang="zh-CN" sz="2400" b="1" spc="200" smtClean="0">
                <a:solidFill>
                  <a:schemeClr val="tx1"/>
                </a:solidFill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个） 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P23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9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、科学宏观调控的地位、含义、主要目标、最常用的经济手段 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P24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10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、加快完善社会主义市场经济体制 </a:t>
            </a:r>
            <a:r>
              <a:rPr lang="en-US" altLang="zh-CN" sz="2400" b="1" spc="200" smtClean="0">
                <a:solidFill>
                  <a:srgbClr val="FF0000"/>
                </a:solidFill>
              </a:rPr>
              <a:t>P25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</a:rPr>
              <a:t>11</a:t>
            </a:r>
            <a:r>
              <a:rPr lang="zh-CN" altLang="en-US" sz="2400" b="1" spc="200" smtClean="0">
                <a:solidFill>
                  <a:schemeClr val="tx1"/>
                </a:solidFill>
              </a:rPr>
              <a:t>、如何使市场机制有效、微观主体有活力的内外要求、宏观调控如何有度？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P26-30</a:t>
            </a:r>
            <a:endParaRPr lang="en-US" altLang="zh-CN" sz="2400" b="1" spc="200" smtClean="0">
              <a:solidFill>
                <a:srgbClr val="FF0000"/>
              </a:solidFill>
            </a:endParaRPr>
          </a:p>
          <a:p>
            <a:pPr marL="0" algn="l">
              <a:lnSpc>
                <a:spcPct val="110000"/>
              </a:lnSpc>
              <a:buClrTx/>
              <a:buSzTx/>
              <a:buNone/>
            </a:pPr>
            <a:endParaRPr lang="zh-CN" altLang="en-US" sz="2400" b="1" spc="2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CN" altLang="en-US" sz="2400" b="1" spc="20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9395" y="1536700"/>
            <a:ext cx="11713210" cy="498856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、以人民为中心的发展思想的内涵、要求、意义 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33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、贯彻新发展理念的原因（需要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+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必须）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、五大新发展理念各自注重解决的问题、重要性、实践要求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5-38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、科学把握新发展理念的内在联系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8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最后一段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、建设现代化经济体系的必要性和重要性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9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第一段   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总体要求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9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最后一段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、现代化经济体系的内涵与构成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400" b="1" spc="200">
                <a:solidFill>
                  <a:srgbClr val="FF0000"/>
                </a:solidFill>
                <a:sym typeface="+mn-ea"/>
              </a:rPr>
              <a:t>p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3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9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、推动经济高质量发展的举措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(</a:t>
            </a:r>
            <a:r>
              <a:rPr lang="zh-CN" altLang="zh-CN" sz="2400" b="1" spc="200" smtClean="0">
                <a:solidFill>
                  <a:schemeClr val="tx1"/>
                </a:solidFill>
                <a:sym typeface="+mn-ea"/>
              </a:rPr>
              <a:t>主要任务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+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具体要求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+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总之）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p4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0-43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、大力发展实体经济的原因、要求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40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、实施乡村振兴战略的原因、要求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41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、实施区域协调发展战略的原因、要求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p4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1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23850" y="224155"/>
            <a:ext cx="9695180" cy="1070610"/>
          </a:xfrm>
          <a:prstGeom prst="rect">
            <a:avLst/>
          </a:prstGeom>
        </p:spPr>
        <p:txBody>
          <a:bodyPr vert="horz" lIns="90000" tIns="46800" rIns="90000" bIns="46800" rtlCol="0" anchor="ctr" anchorCtr="0"/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 smtClean="0">
                <a:solidFill>
                  <a:srgbClr val="FF0000"/>
                </a:solidFill>
                <a:cs typeface="+mn-cs"/>
              </a:rPr>
              <a:t>第二单元   经济发展与社会进步</a:t>
            </a:r>
            <a:endParaRPr lang="zh-CN" altLang="en-US" sz="3200" spc="200" smtClean="0">
              <a:solidFill>
                <a:srgbClr val="FF0000"/>
              </a:solidFill>
              <a:cs typeface="+mn-cs"/>
            </a:endParaRPr>
          </a:p>
          <a:p>
            <a:r>
              <a:rPr lang="zh-CN" altLang="en-US" sz="3200" spc="20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zh-CN" sz="3200" spc="200" smtClean="0">
                <a:solidFill>
                  <a:srgbClr val="FF0000"/>
                </a:solidFill>
                <a:cs typeface="+mn-cs"/>
              </a:rPr>
              <a:t>  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第三课</a:t>
            </a:r>
            <a:r>
              <a:rPr lang="en-US" altLang="zh-CN" sz="3200" spc="200" smtClean="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我国的经济发展</a:t>
            </a:r>
            <a:endParaRPr lang="zh-CN" altLang="en-US" sz="3200" spc="200" smtClean="0">
              <a:solidFill>
                <a:srgbClr val="021AB0"/>
              </a:solidFill>
              <a:cs typeface="+mn-cs"/>
            </a:endParaRPr>
          </a:p>
        </p:txBody>
      </p:sp>
      <p:sp>
        <p:nvSpPr>
          <p:cNvPr id="5" name="五角星 4"/>
          <p:cNvSpPr/>
          <p:nvPr/>
        </p:nvSpPr>
        <p:spPr>
          <a:xfrm>
            <a:off x="6743816" y="391287"/>
            <a:ext cx="567690" cy="497205"/>
          </a:xfrm>
          <a:prstGeom prst="star5">
            <a:avLst/>
          </a:prstGeom>
          <a:solidFill>
            <a:srgbClr val="021A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920" y="728529"/>
            <a:ext cx="10270490" cy="5605769"/>
          </a:xfrm>
        </p:spPr>
        <p:txBody>
          <a:bodyPr vert="horz" lIns="90000" tIns="46800" rIns="90000" bIns="46800" rtlCol="0">
            <a:normAutofit lnSpcReduction="20000"/>
          </a:bodyPr>
          <a:lstStyle/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zh-CN" altLang="en-US" sz="2400" b="1" spc="20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、我国个人收入分配制度的内容、决定因素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44 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2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、按劳分配的地位、基本内容和要求、重要性和必要性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45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、多种分配方式的内容、意义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5</a:t>
            </a:r>
            <a:endParaRPr lang="en-US" altLang="zh-CN" sz="2400" b="1" spc="200">
              <a:solidFill>
                <a:schemeClr val="tx1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、我国居民收入来源多样化的类型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p4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6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5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、个人获取收入的来源（劳动的要求）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  </a:t>
            </a:r>
            <a:r>
              <a:rPr lang="zh-CN" altLang="en-US" sz="2400" b="1" spc="200" smtClean="0">
                <a:solidFill>
                  <a:srgbClr val="FF0000"/>
                </a:solidFill>
                <a:sym typeface="+mn-ea"/>
              </a:rPr>
              <a:t>p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47</a:t>
            </a:r>
            <a:endParaRPr lang="zh-CN" altLang="en-US" sz="2400" b="1" spc="20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、完善收入分配与民生的关系（必要性）  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P47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7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、完善收入分配的措施（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6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条） 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P47-50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8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、社会保障的必要性、主要功能（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3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条） 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P50-51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9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、社会保障的主要内容（各自的地位、筹资、功能）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P52-53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、完善社会保障体系的具体措施（</a:t>
            </a:r>
            <a:r>
              <a:rPr lang="en-US" altLang="zh-CN" sz="2400" b="1" spc="200" smtClean="0">
                <a:solidFill>
                  <a:schemeClr val="tx1"/>
                </a:solidFill>
                <a:sym typeface="+mn-ea"/>
              </a:rPr>
              <a:t>4</a:t>
            </a:r>
            <a:r>
              <a:rPr lang="zh-CN" altLang="en-US" sz="2400" b="1" spc="200" smtClean="0">
                <a:solidFill>
                  <a:schemeClr val="tx1"/>
                </a:solidFill>
                <a:sym typeface="+mn-ea"/>
              </a:rPr>
              <a:t>条）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P54-56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r>
              <a:rPr lang="en-US" altLang="zh-CN" sz="2400" b="1" spc="200">
                <a:solidFill>
                  <a:schemeClr val="tx1"/>
                </a:solidFill>
                <a:sym typeface="+mn-ea"/>
              </a:rPr>
              <a:t>11</a:t>
            </a:r>
            <a:r>
              <a:rPr lang="zh-CN" altLang="zh-CN" sz="2400" b="1" spc="200">
                <a:solidFill>
                  <a:schemeClr val="tx1"/>
                </a:solidFill>
                <a:sym typeface="+mn-ea"/>
              </a:rPr>
              <a:t>、怎样弘扬劳动精神与投身创新创业、推动绿色生产与绿色消费、实现精准脱贫和共同富裕？</a:t>
            </a:r>
            <a:r>
              <a:rPr lang="en-US" altLang="zh-CN" sz="2400" b="1" spc="200" smtClean="0">
                <a:solidFill>
                  <a:srgbClr val="FF0000"/>
                </a:solidFill>
                <a:sym typeface="+mn-ea"/>
              </a:rPr>
              <a:t>P57-61</a:t>
            </a:r>
            <a:endParaRPr lang="en-US" altLang="zh-CN" sz="2400" b="1" spc="200" smtClean="0">
              <a:solidFill>
                <a:srgbClr val="FF0000"/>
              </a:solidFill>
              <a:sym typeface="+mn-ea"/>
            </a:endParaRPr>
          </a:p>
          <a:p>
            <a:pPr marL="0" lvl="0" algn="l">
              <a:lnSpc>
                <a:spcPct val="110000"/>
              </a:lnSpc>
              <a:buClrTx/>
              <a:buSzTx/>
              <a:buNone/>
            </a:pPr>
            <a:endParaRPr lang="zh-CN" altLang="zh-CN" sz="2400" b="1" spc="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12565" y="22929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200" spc="200">
                <a:solidFill>
                  <a:srgbClr val="021AB0"/>
                </a:solidFill>
                <a:cs typeface="+mn-cs"/>
              </a:rPr>
              <a:t>第四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课</a:t>
            </a:r>
            <a:r>
              <a:rPr lang="en-US" altLang="zh-CN" sz="3200" spc="200" smtClean="0">
                <a:solidFill>
                  <a:srgbClr val="021AB0"/>
                </a:solidFill>
                <a:cs typeface="+mn-cs"/>
              </a:rPr>
              <a:t> </a:t>
            </a:r>
            <a:r>
              <a:rPr lang="zh-CN" altLang="en-US" sz="3200" spc="200" smtClean="0">
                <a:solidFill>
                  <a:srgbClr val="021AB0"/>
                </a:solidFill>
                <a:cs typeface="+mn-cs"/>
              </a:rPr>
              <a:t>我国的个人收入分配与社会保障</a:t>
            </a:r>
            <a:endParaRPr lang="zh-CN" altLang="en-US" sz="3200" spc="200" smtClean="0">
              <a:solidFill>
                <a:srgbClr val="021AB0"/>
              </a:solidFill>
              <a:cs typeface="+mn-cs"/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5405" y="278765"/>
            <a:ext cx="12061190" cy="6579235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</a:rPr>
              <a:t>第一单元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zh-CN" altLang="en-US" sz="3200" b="1">
                <a:solidFill>
                  <a:srgbClr val="FF0000"/>
                </a:solidFill>
              </a:rPr>
              <a:t>中国共产党的领导</a:t>
            </a:r>
            <a:endParaRPr lang="zh-CN" altLang="en-US" sz="3200" b="1">
              <a:solidFill>
                <a:srgbClr val="FF0000"/>
              </a:solidFill>
            </a:endParaRPr>
          </a:p>
          <a:p>
            <a:pPr algn="l"/>
            <a:r>
              <a:rPr lang="zh-CN" altLang="en-US" sz="3200" b="1">
                <a:solidFill>
                  <a:srgbClr val="021AB0"/>
                </a:solidFill>
              </a:rPr>
              <a:t>第一课</a:t>
            </a:r>
            <a:r>
              <a:rPr lang="en-US" altLang="zh-CN" sz="3200" b="1">
                <a:solidFill>
                  <a:srgbClr val="021AB0"/>
                </a:solidFill>
              </a:rPr>
              <a:t> </a:t>
            </a:r>
            <a:r>
              <a:rPr lang="zh-CN" altLang="en-US" sz="3200" b="1">
                <a:solidFill>
                  <a:srgbClr val="021AB0"/>
                </a:solidFill>
              </a:rPr>
              <a:t>历史和人民的选择</a:t>
            </a:r>
            <a:r>
              <a:rPr lang="en-US" altLang="zh-CN" sz="3200" b="1">
                <a:solidFill>
                  <a:srgbClr val="021AB0"/>
                </a:solidFill>
              </a:rPr>
              <a:t> </a:t>
            </a:r>
            <a:endParaRPr lang="zh-CN" altLang="en-US" sz="3200" b="1">
              <a:solidFill>
                <a:srgbClr val="021AB0"/>
              </a:solidFill>
            </a:endParaRPr>
          </a:p>
          <a:p>
            <a:pPr algn="l">
              <a:lnSpc>
                <a:spcPts val="4000"/>
              </a:lnSpc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近代中国的基本国情、主要矛盾、历史任务分别是什么？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P4</a:t>
            </a:r>
            <a:endParaRPr lang="en-US" altLang="zh-CN" sz="2700" b="1">
              <a:solidFill>
                <a:schemeClr val="tx1"/>
              </a:solidFill>
            </a:endParaRPr>
          </a:p>
          <a:p>
            <a:pPr algn="l">
              <a:lnSpc>
                <a:spcPts val="4000"/>
              </a:lnSpc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什么是中国共产党的初心和使命？简述中国共产党诞生的历史意义。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P6</a:t>
            </a:r>
            <a:endParaRPr lang="en-US" altLang="zh-CN" sz="2700" b="1">
              <a:solidFill>
                <a:schemeClr val="tx1"/>
              </a:solidFill>
            </a:endParaRPr>
          </a:p>
          <a:p>
            <a:pPr algn="l">
              <a:lnSpc>
                <a:spcPts val="4000"/>
              </a:lnSpc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中国共产党成立之前，中国社会各阶级、各阶层存在哪些根本性弱点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P7</a:t>
            </a:r>
            <a:endParaRPr lang="zh-CN" altLang="en-US" sz="27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ts val="4000"/>
              </a:lnSpc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什么是中国共产党的最高理想和最终目标？新时代的历史使命？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P7</a:t>
            </a:r>
            <a:endParaRPr lang="zh-CN" altLang="en-US" sz="27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ts val="4000"/>
              </a:lnSpc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中国共产党在新民主主义革命时期做出了怎样的历史贡献？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P7</a:t>
            </a:r>
            <a:endParaRPr lang="en-US" altLang="zh-CN" sz="2700" b="1">
              <a:solidFill>
                <a:srgbClr val="FF0000"/>
              </a:solidFill>
              <a:sym typeface="+mn-ea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</a:t>
            </a:r>
            <a:r>
              <a:rPr sz="2700" b="1" kern="0" smtClean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新中国成立的重大意义？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</a:t>
            </a:r>
            <a:r>
              <a:rPr lang="en-US" sz="2700" b="1">
                <a:solidFill>
                  <a:srgbClr val="FF0000"/>
                </a:solidFill>
                <a:sym typeface="+mn-ea"/>
              </a:rPr>
              <a:t>9</a:t>
            </a:r>
            <a:endParaRPr lang="en-US" sz="2700" b="1">
              <a:solidFill>
                <a:srgbClr val="FF0000"/>
              </a:solidFill>
              <a:sym typeface="+mn-ea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7.</a:t>
            </a:r>
            <a:r>
              <a:rPr lang="zh-CN" altLang="en-US" sz="2700" b="1">
                <a:solidFill>
                  <a:schemeClr val="tx1"/>
                </a:solidFill>
                <a:sym typeface="+mn-ea"/>
              </a:rPr>
              <a:t>过渡时期总路线和总任务是？社会主义基本制度确立的重大意义？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P10</a:t>
            </a:r>
            <a:endParaRPr lang="zh-CN" altLang="en-US" sz="2700" b="1">
              <a:solidFill>
                <a:schemeClr val="tx1"/>
              </a:solidFill>
              <a:sym typeface="+mn-ea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8.</a:t>
            </a:r>
            <a:r>
              <a:rPr sz="2700" b="1" kern="0" smtClean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改革开放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的目的和成就 </a:t>
            </a: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P12</a:t>
            </a:r>
            <a:endParaRPr lang="zh-CN" altLang="en-US" sz="27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9.</a:t>
            </a:r>
            <a:r>
              <a:rPr lang="zh-CN" altLang="en-US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中国特色社会主义进入新时代的重大意义</a:t>
            </a: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?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P13-14</a:t>
            </a:r>
            <a:endParaRPr lang="zh-CN" altLang="en-US" sz="27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10.</a:t>
            </a:r>
            <a:r>
              <a:rPr lang="zh-CN" altLang="zh-CN" sz="2700" b="1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新时代，党领导人民踏上了什么新征程</a:t>
            </a:r>
            <a:r>
              <a:rPr sz="2700" b="1" kern="0" smtClean="0">
                <a:solidFill>
                  <a:schemeClr val="tx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？</a:t>
            </a:r>
            <a:r>
              <a:rPr lang="en-US" altLang="zh-CN" sz="2700" b="1">
                <a:solidFill>
                  <a:srgbClr val="FF0000"/>
                </a:solidFill>
                <a:sym typeface="+mn-ea"/>
              </a:rPr>
              <a:t>P14</a:t>
            </a:r>
            <a:endParaRPr lang="en-US" altLang="en-US" sz="2700" b="1" kern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ts val="3600"/>
              </a:lnSpc>
              <a:spcAft>
                <a:spcPct val="0"/>
              </a:spcAft>
            </a:pPr>
            <a:endParaRPr lang="en-US" altLang="zh-CN" sz="2700" b="1">
              <a:solidFill>
                <a:srgbClr val="FF0000"/>
              </a:solidFill>
              <a:sym typeface="+mn-ea"/>
            </a:endParaRPr>
          </a:p>
          <a:p>
            <a:pPr algn="l">
              <a:lnSpc>
                <a:spcPts val="3600"/>
              </a:lnSpc>
              <a:spcAft>
                <a:spcPct val="0"/>
              </a:spcAft>
            </a:pPr>
            <a:endParaRPr lang="en-US" altLang="zh-CN" sz="27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ts val="3600"/>
              </a:lnSpc>
              <a:spcAft>
                <a:spcPct val="0"/>
              </a:spcAft>
            </a:pPr>
            <a:endParaRPr lang="en-US" altLang="zh-CN" sz="2700" b="1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9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7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84.xml><?xml version="1.0" encoding="utf-8"?>
<p:tagLst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ZDAxM2MzOTVjMGUxMGM5MDQyOWQ1NDQ0NTZjYjc2OWYifQ==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289</Paragraphs>
  <Slides>26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33">
      <vt:lpstr>Arial</vt:lpstr>
      <vt:lpstr>微软雅黑</vt:lpstr>
      <vt:lpstr>Wingdings</vt:lpstr>
      <vt:lpstr>Calibri Light</vt:lpstr>
      <vt:lpstr>Calibri</vt:lpstr>
      <vt:lpstr>宋体</vt:lpstr>
      <vt:lpstr>Office 主题​​</vt:lpstr>
      <vt:lpstr>PowerPoint Presentation</vt:lpstr>
      <vt:lpstr>第二课  只有社会主义才能救中国</vt:lpstr>
      <vt:lpstr>PowerPoint Presentation</vt:lpstr>
      <vt:lpstr>PowerPoint Presentation</vt:lpstr>
      <vt:lpstr>PowerPoint Presentation</vt:lpstr>
      <vt:lpstr>第二课 我国的社会主义市场经济体制</vt:lpstr>
      <vt:lpstr>PowerPoint Presentation</vt:lpstr>
      <vt:lpstr>PowerPoint Presentation</vt:lpstr>
      <vt:lpstr>PowerPoint Presentation</vt:lpstr>
      <vt:lpstr>第二课 中国共产党的先进性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第八课 法治中国建设</vt:lpstr>
      <vt:lpstr>第九课 全面推进依法治国的基本要求</vt:lpstr>
      <vt:lpstr>PowerPoint Presentation</vt:lpstr>
      <vt:lpstr>第二课（唯物论）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第八课</vt:lpstr>
      <vt:lpstr>第九课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2022-12-29T15:35:23.232</cp:lastPrinted>
  <dcterms:created xsi:type="dcterms:W3CDTF">2022-12-29T15:35:23Z</dcterms:created>
  <dcterms:modified xsi:type="dcterms:W3CDTF">2022-12-29T07:35:23Z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