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handoutMasterIdLst>
    <p:handoutMasterId r:id="rId36"/>
  </p:handoutMasterIdLst>
  <p:sldIdLst>
    <p:sldId id="2506" r:id="rId4"/>
    <p:sldId id="3320" r:id="rId6"/>
    <p:sldId id="2855" r:id="rId7"/>
    <p:sldId id="3796" r:id="rId8"/>
    <p:sldId id="4089" r:id="rId9"/>
    <p:sldId id="2533" r:id="rId10"/>
    <p:sldId id="3607" r:id="rId11"/>
    <p:sldId id="4122" r:id="rId12"/>
    <p:sldId id="3566" r:id="rId13"/>
    <p:sldId id="4047" r:id="rId14"/>
    <p:sldId id="4070" r:id="rId15"/>
    <p:sldId id="4051" r:id="rId16"/>
    <p:sldId id="4072" r:id="rId17"/>
    <p:sldId id="4090" r:id="rId18"/>
    <p:sldId id="4091" r:id="rId19"/>
    <p:sldId id="4048" r:id="rId20"/>
    <p:sldId id="4092" r:id="rId21"/>
    <p:sldId id="4071" r:id="rId22"/>
    <p:sldId id="4093" r:id="rId23"/>
    <p:sldId id="4074" r:id="rId24"/>
    <p:sldId id="4117" r:id="rId25"/>
    <p:sldId id="4073" r:id="rId26"/>
    <p:sldId id="4119" r:id="rId27"/>
    <p:sldId id="4121" r:id="rId28"/>
    <p:sldId id="4025" r:id="rId29"/>
    <p:sldId id="3794" r:id="rId30"/>
    <p:sldId id="3908" r:id="rId31"/>
    <p:sldId id="3231" r:id="rId32"/>
    <p:sldId id="4120" r:id="rId33"/>
    <p:sldId id="4079" r:id="rId34"/>
    <p:sldId id="4062" r:id="rId35"/>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6" userDrawn="1">
          <p15:clr>
            <a:srgbClr val="A4A3A4"/>
          </p15:clr>
        </p15:guide>
        <p15:guide id="2" pos="40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翟宏帅" initials="翟" lastIdx="0" clrIdx="0"/>
  <p:cmAuthor id="0" name="Administrator" initials="A" lastIdx="0" clrIdx="0"/>
  <p:cmAuthor id="1" name="杜永波" initials="杜" lastIdx="0" clrIdx="0"/>
  <p:cmAuthor id="8" name="Lenovo" initials="L" lastIdx="0" clrIdx="9"/>
  <p:cmAuthor id="2" name="作者" initials="作" lastIdx="0" clrIdx="2"/>
  <p:cmAuthor id="3" name="lenovo" initials="l" lastIdx="0" clrIdx="0"/>
  <p:cmAuthor id="10" name="宋洁然" initials="宋" lastIdx="0" clrIdx="1"/>
  <p:cmAuthor id="4" name="姜伟光" initials="姜" lastIdx="0" clrIdx="0"/>
  <p:cmAuthor id="11" name="ming qiu" initials="m" lastIdx="0" clrIdx="1"/>
  <p:cmAuthor id="5" name="Pueschner, Franziska {FA~Shanghai}" initials="P" lastIdx="0" clrIdx="0"/>
  <p:cmAuthor id="12" name="Mia Vida Villanueva" initials="M" lastIdx="0" clrIdx="0"/>
  <p:cmAuthor id="6" name="dongyu" initials="d" lastIdx="0" clrIdx="8"/>
  <p:cmAuthor id="13" name="26291" initials="2" lastIdx="0" clrIdx="12"/>
  <p:cmAuthor id="14" name="222" initials="" lastIdx="0" clrIdx="0"/>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18" name="未知用户1" initials="未知用户1" lastIdx="0" clrIdx="0"/>
  <p:cmAuthor id="21" name="li marry" initials="" lastIdx="0" clrIdx="0"/>
  <p:cmAuthor id="23" name="xj" initials="x" lastIdx="0" clrIdx="23"/>
  <p:cmAuthor id="25" name="李彦利" initials="李" lastIdx="0" clrIdx="25"/>
  <p:cmAuthor id="26" name="刘刘" initials="刘" lastIdx="0" clrIdx="20"/>
  <p:cmAuthor id="22" name="自由精灵" initials="自" lastIdx="0" clrIdx="21"/>
  <p:cmAuthor id="29" name="张 林娜" initials="" lastIdx="0" clrIdx="0"/>
  <p:cmAuthor id="38" name="NFB" initials="N"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14" autoAdjust="0"/>
  </p:normalViewPr>
  <p:slideViewPr>
    <p:cSldViewPr snapToGrid="0" showGuides="1">
      <p:cViewPr varScale="1">
        <p:scale>
          <a:sx n="106" d="100"/>
          <a:sy n="106" d="100"/>
        </p:scale>
        <p:origin x="732" y="108"/>
      </p:cViewPr>
      <p:guideLst>
        <p:guide orient="horz" pos="2346"/>
        <p:guide pos="4080"/>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tags" Target="tags/tag498.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tags" Target="../tags/tag495.xml"/><Relationship Id="rId1" Type="http://schemas.openxmlformats.org/officeDocument/2006/relationships/tags" Target="../tags/tag49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 Type="http://schemas.openxmlformats.org/officeDocument/2006/relationships/tags" Target="../tags/tag4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5F271917-B337-4335-AEF3-7EECED3CFA3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09BB9C8-14E8-4727-93A3-876F3F25BCC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470.xml"/><Relationship Id="rId4" Type="http://schemas.openxmlformats.org/officeDocument/2006/relationships/tags" Target="../tags/tag469.xml"/><Relationship Id="rId3" Type="http://schemas.openxmlformats.org/officeDocument/2006/relationships/tags" Target="../tags/tag468.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482.xml"/><Relationship Id="rId4" Type="http://schemas.openxmlformats.org/officeDocument/2006/relationships/tags" Target="../tags/tag481.xml"/><Relationship Id="rId3" Type="http://schemas.openxmlformats.org/officeDocument/2006/relationships/tags" Target="../tags/tag480.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BB0A81B8-E2F7-6243-8BE5-A91BC155FFDD}" type="slidenum">
              <a:rPr/>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1" Type="http://schemas.openxmlformats.org/officeDocument/2006/relationships/hyperlink" Target="http://www.1ppt.com/xiazai/" TargetMode="External"/><Relationship Id="rId10" Type="http://schemas.openxmlformats.org/officeDocument/2006/relationships/tags" Target="../tags/tag12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1" Type="http://schemas.openxmlformats.org/officeDocument/2006/relationships/hyperlink" Target="http://www.1ppt.com/xiazai/" TargetMode="Externa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alpha val="7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上半年工作总结</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02</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存在的问题与改进</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03</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alpha val="70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
        <p:nvSpPr>
          <p:cNvPr id="11" name="TextBox 10"/>
          <p:cNvSpPr txBox="1"/>
          <p:nvPr userDrawn="1">
            <p:custDataLst>
              <p:tags r:id="rId10"/>
            </p:custDataLst>
          </p:nvPr>
        </p:nvSpPr>
        <p:spPr>
          <a:xfrm>
            <a:off x="2164879"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a:ln>
                  <a:noFill/>
                </a:ln>
                <a:solidFill>
                  <a:prstClr val="black"/>
                </a:solidFill>
                <a:effectLst/>
                <a:uLnTx/>
                <a:uFillTx/>
                <a:hlinkClick r:id="rId11"/>
              </a:rPr>
              <a:t>PPT</a:t>
            </a:r>
            <a:r>
              <a:rPr kumimoji="0" lang="zh-CN" altLang="en-US" sz="100" b="0" i="0" u="none" strike="noStrike" kern="0" cap="none" spc="0" normalizeH="0" baseline="0" noProof="0">
                <a:ln>
                  <a:noFill/>
                </a:ln>
                <a:solidFill>
                  <a:prstClr val="black"/>
                </a:solidFill>
                <a:effectLst/>
                <a:uLnTx/>
                <a:uFillTx/>
                <a:hlinkClick r:id="rId11"/>
              </a:rPr>
              <a:t>下载</a:t>
            </a:r>
            <a:r>
              <a:rPr kumimoji="0" lang="zh-CN" altLang="en-US" sz="100" b="0" i="0" u="none" strike="noStrike" kern="0" cap="none" spc="0" normalizeH="0" baseline="0" noProof="0">
                <a:ln>
                  <a:noFill/>
                </a:ln>
                <a:solidFill>
                  <a:prstClr val="black"/>
                </a:solidFill>
                <a:effectLst/>
                <a:uLnTx/>
                <a:uFillTx/>
              </a:rPr>
              <a:t> </a:t>
            </a:r>
            <a:r>
              <a:rPr kumimoji="0" lang="en-US" altLang="zh-CN" sz="100" b="0" i="0" u="none" strike="noStrike" kern="0" cap="none" spc="0" normalizeH="0" baseline="0" noProof="0">
                <a:ln>
                  <a:noFill/>
                </a:ln>
                <a:solidFill>
                  <a:prstClr val="black"/>
                </a:solidFill>
                <a:effectLst/>
                <a:uLnTx/>
                <a:uFillTx/>
              </a:rPr>
              <a:t>http://www.1ppt.com/xiazai/</a:t>
            </a:r>
            <a:endParaRPr kumimoji="0" lang="en-US" altLang="zh-CN" sz="1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BD80B0F-6881-4047-A1BD-5901B0F00B99}" type="slidenum">
              <a:rPr lang="zh-CN" altLang="en-US" smtClean="0"/>
            </a:fld>
            <a:endParaRPr lang="zh-CN" altLang="en-US"/>
          </a:p>
        </p:txBody>
      </p:sp>
      <p:cxnSp>
        <p:nvCxnSpPr>
          <p:cNvPr id="5" name="直接箭头连接符 4"/>
          <p:cNvCxnSpPr/>
          <p:nvPr userDrawn="1">
            <p:custDataLst>
              <p:tags r:id="rId5"/>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pic>
        <p:nvPicPr>
          <p:cNvPr id="104" name="图片 103"/>
          <p:cNvPicPr/>
          <p:nvPr userDrawn="1">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11487150" y="66675"/>
            <a:ext cx="680085" cy="6483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上半年工作总结</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02</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TextBox 54"/>
          <p:cNvSpPr txBox="1"/>
          <p:nvPr userDrawn="1">
            <p:custDataLst>
              <p:tags r:id="rId2"/>
            </p:custDataLst>
          </p:nvPr>
        </p:nvSpPr>
        <p:spPr>
          <a:xfrm>
            <a:off x="1140452" y="441291"/>
            <a:ext cx="4143493" cy="523220"/>
          </a:xfrm>
          <a:prstGeom prst="rect">
            <a:avLst/>
          </a:prstGeom>
          <a:noFill/>
        </p:spPr>
        <p:txBody>
          <a:bodyPr wrap="square" rtlCol="0">
            <a:spAutoFit/>
          </a:bodyPr>
          <a:lstStyle>
            <a:defPPr>
              <a:defRPr lang="zh-CN"/>
            </a:defPPr>
            <a:lvl1pPr fontAlgn="base">
              <a:spcBef>
                <a:spcPct val="0"/>
              </a:spcBef>
              <a:spcAft>
                <a:spcPct val="0"/>
              </a:spcAft>
              <a:buFont typeface="Arial" panose="020B0604020202020204" pitchFamily="34" charset="0"/>
              <a:buNone/>
              <a:defRPr sz="2800" b="1">
                <a:solidFill>
                  <a:srgbClr val="374E6F"/>
                </a:solidFill>
                <a:latin typeface="微软雅黑" panose="020B0503020204020204" charset="-122"/>
                <a:ea typeface="微软雅黑" panose="020B0503020204020204" charset="-122"/>
              </a:defRPr>
            </a:lvl1pPr>
          </a:lstStyle>
          <a:p>
            <a:pPr lvl="0"/>
            <a:r>
              <a:rPr lang="zh-CN" altLang="en-US"/>
              <a:t>存在的问题与改进</a:t>
            </a:r>
            <a:endParaRPr lang="zh-CN" altLang="en-US"/>
          </a:p>
        </p:txBody>
      </p:sp>
      <p:grpSp>
        <p:nvGrpSpPr>
          <p:cNvPr id="4" name="组合 3"/>
          <p:cNvGrpSpPr/>
          <p:nvPr userDrawn="1">
            <p:custDataLst>
              <p:tags r:id="rId3"/>
            </p:custDataLst>
          </p:nvPr>
        </p:nvGrpSpPr>
        <p:grpSpPr>
          <a:xfrm>
            <a:off x="0" y="414067"/>
            <a:ext cx="862642" cy="508481"/>
            <a:chOff x="0" y="414068"/>
            <a:chExt cx="1214741" cy="432188"/>
          </a:xfrm>
          <a:effectLst>
            <a:outerShdw blurRad="101600" dist="38100" dir="2700000" algn="tl" rotWithShape="0">
              <a:prstClr val="black">
                <a:alpha val="15000"/>
              </a:prstClr>
            </a:outerShdw>
          </a:effectLst>
        </p:grpSpPr>
        <p:sp>
          <p:nvSpPr>
            <p:cNvPr id="5" name="矩形 4"/>
            <p:cNvSpPr/>
            <p:nvPr>
              <p:custDataLst>
                <p:tags r:id="rId4"/>
              </p:custDataLst>
            </p:nvPr>
          </p:nvSpPr>
          <p:spPr>
            <a:xfrm>
              <a:off x="0" y="414068"/>
              <a:ext cx="942026" cy="432188"/>
            </a:xfrm>
            <a:prstGeom prst="rect">
              <a:avLst/>
            </a:prstGeom>
            <a:solidFill>
              <a:srgbClr val="4F8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5"/>
              </p:custDataLst>
            </p:nvPr>
          </p:nvSpPr>
          <p:spPr>
            <a:xfrm>
              <a:off x="1041688" y="414068"/>
              <a:ext cx="173053" cy="432188"/>
            </a:xfrm>
            <a:prstGeom prst="rect">
              <a:avLst/>
            </a:prstGeom>
            <a:solidFill>
              <a:srgbClr val="37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54"/>
          <p:cNvSpPr txBox="1"/>
          <p:nvPr userDrawn="1">
            <p:custDataLst>
              <p:tags r:id="rId6"/>
            </p:custDataLst>
          </p:nvPr>
        </p:nvSpPr>
        <p:spPr>
          <a:xfrm>
            <a:off x="9991154" y="441291"/>
            <a:ext cx="174077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anose="03000509000000000000" pitchFamily="65" charset="-122"/>
                <a:ea typeface="方正卡通简体" panose="03000509000000000000" pitchFamily="65" charset="-122"/>
              </a:defRPr>
            </a:lvl1pPr>
          </a:lstStyle>
          <a:p>
            <a:pPr fontAlgn="base">
              <a:spcBef>
                <a:spcPct val="0"/>
              </a:spcBef>
              <a:spcAft>
                <a:spcPct val="0"/>
              </a:spcAft>
              <a:buFont typeface="Arial" panose="020B0604020202020204" pitchFamily="34" charset="0"/>
              <a:buNone/>
            </a:pPr>
            <a:r>
              <a:rPr lang="en-US" altLang="zh-CN" sz="2800">
                <a:solidFill>
                  <a:schemeClr val="tx1">
                    <a:lumMod val="75000"/>
                    <a:lumOff val="25000"/>
                  </a:schemeClr>
                </a:solidFill>
                <a:latin typeface="思源黑体" panose="020B0500000000000000" pitchFamily="34" charset="-122"/>
                <a:ea typeface="思源黑体" panose="020B0500000000000000" pitchFamily="34" charset="-122"/>
              </a:rPr>
              <a:t>PART 03</a:t>
            </a:r>
            <a:endParaRPr lang="zh-CN" altLang="en-US" sz="28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
        <p:nvSpPr>
          <p:cNvPr id="11" name="TextBox 10"/>
          <p:cNvSpPr txBox="1"/>
          <p:nvPr userDrawn="1">
            <p:custDataLst>
              <p:tags r:id="rId10"/>
            </p:custDataLst>
          </p:nvPr>
        </p:nvSpPr>
        <p:spPr>
          <a:xfrm>
            <a:off x="2164879"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a:ln>
                  <a:noFill/>
                </a:ln>
                <a:solidFill>
                  <a:prstClr val="black"/>
                </a:solidFill>
                <a:effectLst/>
                <a:uLnTx/>
                <a:uFillTx/>
                <a:hlinkClick r:id="rId11"/>
              </a:rPr>
              <a:t>PPT</a:t>
            </a:r>
            <a:r>
              <a:rPr kumimoji="0" lang="zh-CN" altLang="en-US" sz="100" b="0" i="0" u="none" strike="noStrike" kern="0" cap="none" spc="0" normalizeH="0" baseline="0" noProof="0">
                <a:ln>
                  <a:noFill/>
                </a:ln>
                <a:solidFill>
                  <a:prstClr val="black"/>
                </a:solidFill>
                <a:effectLst/>
                <a:uLnTx/>
                <a:uFillTx/>
                <a:hlinkClick r:id="rId11"/>
              </a:rPr>
              <a:t>下载</a:t>
            </a:r>
            <a:r>
              <a:rPr kumimoji="0" lang="zh-CN" altLang="en-US" sz="100" b="0" i="0" u="none" strike="noStrike" kern="0" cap="none" spc="0" normalizeH="0" baseline="0" noProof="0">
                <a:ln>
                  <a:noFill/>
                </a:ln>
                <a:solidFill>
                  <a:prstClr val="black"/>
                </a:solidFill>
                <a:effectLst/>
                <a:uLnTx/>
                <a:uFillTx/>
              </a:rPr>
              <a:t> </a:t>
            </a:r>
            <a:r>
              <a:rPr kumimoji="0" lang="en-US" altLang="zh-CN" sz="100" b="0" i="0" u="none" strike="noStrike" kern="0" cap="none" spc="0" normalizeH="0" baseline="0" noProof="0">
                <a:ln>
                  <a:noFill/>
                </a:ln>
                <a:solidFill>
                  <a:prstClr val="black"/>
                </a:solidFill>
                <a:effectLst/>
                <a:uLnTx/>
                <a:uFillTx/>
              </a:rPr>
              <a:t>http://www.1ppt.com/xiazai/</a:t>
            </a:r>
            <a:endParaRPr kumimoji="0" lang="en-US" altLang="zh-CN" sz="100" b="0" i="0" u="none" strike="noStrike" kern="0" cap="none" spc="0" normalizeH="0" baseline="0" noProof="0">
              <a:ln>
                <a:noFill/>
              </a:ln>
              <a:solidFill>
                <a:prstClr val="black"/>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BD80B0F-6881-4047-A1BD-5901B0F00B99}" type="slidenum">
              <a:rPr lang="zh-CN" altLang="en-US" smtClean="0"/>
            </a:fld>
            <a:endParaRPr lang="zh-CN" altLang="en-US"/>
          </a:p>
        </p:txBody>
      </p:sp>
      <p:cxnSp>
        <p:nvCxnSpPr>
          <p:cNvPr id="5" name="直接箭头连接符 4"/>
          <p:cNvCxnSpPr/>
          <p:nvPr userDrawn="1">
            <p:custDataLst>
              <p:tags r:id="rId5"/>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pic>
        <p:nvPicPr>
          <p:cNvPr id="104" name="图片 103"/>
          <p:cNvPicPr/>
          <p:nvPr userDrawn="1">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11487150" y="66675"/>
            <a:ext cx="680085" cy="6483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4.png"/><Relationship Id="rId26" Type="http://schemas.openxmlformats.org/officeDocument/2006/relationships/tags" Target="../tags/tag89.xml"/><Relationship Id="rId25" Type="http://schemas.openxmlformats.org/officeDocument/2006/relationships/image" Target="../media/image3.jpeg"/><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slideLayout" Target="../slideLayouts/slideLayout2.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image" Target="../media/image2.png"/><Relationship Id="rId15" Type="http://schemas.openxmlformats.org/officeDocument/2006/relationships/tags" Target="../tags/tag80.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9" Type="http://schemas.openxmlformats.org/officeDocument/2006/relationships/theme" Target="../theme/theme2.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4.png"/><Relationship Id="rId26" Type="http://schemas.openxmlformats.org/officeDocument/2006/relationships/tags" Target="../tags/tag178.xml"/><Relationship Id="rId25" Type="http://schemas.openxmlformats.org/officeDocument/2006/relationships/image" Target="../media/image5.png"/><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slideLayout" Target="../slideLayouts/slideLayout16.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image" Target="../media/image2.png"/><Relationship Id="rId15" Type="http://schemas.openxmlformats.org/officeDocument/2006/relationships/tags" Target="../tags/tag16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custDataLst>
              <p:tags r:id="rId15"/>
            </p:custDataLst>
          </p:nvPr>
        </p:nvPicPr>
        <p:blipFill>
          <a:blip r:embed="rId16"/>
          <a:stretch>
            <a:fillRect/>
          </a:stretch>
        </p:blipFill>
        <p:spPr>
          <a:xfrm>
            <a:off x="-22225" y="-34925"/>
            <a:ext cx="12236450" cy="6927850"/>
          </a:xfrm>
          <a:prstGeom prst="rect">
            <a:avLst/>
          </a:prstGeom>
        </p:spPr>
      </p:pic>
      <p:sp>
        <p:nvSpPr>
          <p:cNvPr id="2"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9"/>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cxnSp>
        <p:nvCxnSpPr>
          <p:cNvPr id="8" name="直接箭头连接符 7"/>
          <p:cNvCxnSpPr/>
          <p:nvPr userDrawn="1">
            <p:custDataLst>
              <p:tags r:id="rId22"/>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7" name="文本框 6"/>
          <p:cNvSpPr txBox="1"/>
          <p:nvPr userDrawn="1">
            <p:custDataLst>
              <p:tags r:id="rId23"/>
            </p:custDataLst>
          </p:nvPr>
        </p:nvSpPr>
        <p:spPr>
          <a:xfrm>
            <a:off x="5308600" y="-523875"/>
            <a:ext cx="4064000" cy="368300"/>
          </a:xfrm>
          <a:prstGeom prst="rect">
            <a:avLst/>
          </a:prstGeom>
          <a:noFill/>
        </p:spPr>
        <p:txBody>
          <a:bodyPr wrap="square" rtlCol="0">
            <a:spAutoFit/>
          </a:bodyPr>
          <a:lstStyle/>
          <a:p>
            <a:endParaRPr lang="zh-CN" altLang="en-US"/>
          </a:p>
        </p:txBody>
      </p:sp>
      <p:pic>
        <p:nvPicPr>
          <p:cNvPr id="100" name="图片 99"/>
          <p:cNvPicPr/>
          <p:nvPr userDrawn="1">
            <p:custDataLst>
              <p:tags r:id="rId24"/>
            </p:custDataLst>
          </p:nvPr>
        </p:nvPicPr>
        <p:blipFill>
          <a:blip r:embed="rId25"/>
          <a:stretch>
            <a:fillRect/>
          </a:stretch>
        </p:blipFill>
        <p:spPr>
          <a:xfrm>
            <a:off x="0" y="-34925"/>
            <a:ext cx="1377315" cy="776605"/>
          </a:xfrm>
          <a:prstGeom prst="rect">
            <a:avLst/>
          </a:prstGeom>
          <a:noFill/>
          <a:ln w="9525">
            <a:noFill/>
          </a:ln>
        </p:spPr>
      </p:pic>
      <p:pic>
        <p:nvPicPr>
          <p:cNvPr id="101"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custDataLst>
              <p:tags r:id="rId15"/>
            </p:custDataLst>
          </p:nvPr>
        </p:nvPicPr>
        <p:blipFill>
          <a:blip r:embed="rId16"/>
          <a:stretch>
            <a:fillRect/>
          </a:stretch>
        </p:blipFill>
        <p:spPr>
          <a:xfrm>
            <a:off x="-22225" y="-34925"/>
            <a:ext cx="12236450" cy="6927850"/>
          </a:xfrm>
          <a:prstGeom prst="rect">
            <a:avLst/>
          </a:prstGeom>
        </p:spPr>
      </p:pic>
      <p:sp>
        <p:nvSpPr>
          <p:cNvPr id="2" name="标题占位符 1"/>
          <p:cNvSpPr>
            <a:spLocks noGrp="1"/>
          </p:cNvSpPr>
          <p:nvPr>
            <p:ph type="title"/>
            <p:custDataLst>
              <p:tags r:id="rId17"/>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8"/>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9"/>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1"/>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cxnSp>
        <p:nvCxnSpPr>
          <p:cNvPr id="8" name="直接箭头连接符 7"/>
          <p:cNvCxnSpPr/>
          <p:nvPr userDrawn="1">
            <p:custDataLst>
              <p:tags r:id="rId22"/>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7" name="文本框 6"/>
          <p:cNvSpPr txBox="1"/>
          <p:nvPr userDrawn="1">
            <p:custDataLst>
              <p:tags r:id="rId23"/>
            </p:custDataLst>
          </p:nvPr>
        </p:nvSpPr>
        <p:spPr>
          <a:xfrm>
            <a:off x="5308600" y="-523875"/>
            <a:ext cx="4064000" cy="368300"/>
          </a:xfrm>
          <a:prstGeom prst="rect">
            <a:avLst/>
          </a:prstGeom>
          <a:noFill/>
        </p:spPr>
        <p:txBody>
          <a:bodyPr wrap="square" rtlCol="0">
            <a:spAutoFit/>
          </a:bodyPr>
          <a:lstStyle/>
          <a:p>
            <a:endParaRPr lang="zh-CN" altLang="en-US"/>
          </a:p>
        </p:txBody>
      </p:sp>
      <p:pic>
        <p:nvPicPr>
          <p:cNvPr id="12" name="图片 11"/>
          <p:cNvPicPr>
            <a:picLocks noChangeAspect="1"/>
          </p:cNvPicPr>
          <p:nvPr userDrawn="1">
            <p:custDataLst>
              <p:tags r:id="rId24"/>
            </p:custDataLst>
          </p:nvPr>
        </p:nvPicPr>
        <p:blipFill>
          <a:blip r:embed="rId25"/>
          <a:srcRect t="9407" b="11012"/>
          <a:stretch>
            <a:fillRect/>
          </a:stretch>
        </p:blipFill>
        <p:spPr>
          <a:xfrm>
            <a:off x="-22225" y="-34925"/>
            <a:ext cx="1292225" cy="771525"/>
          </a:xfrm>
          <a:prstGeom prst="rect">
            <a:avLst/>
          </a:prstGeom>
        </p:spPr>
      </p:pic>
      <p:pic>
        <p:nvPicPr>
          <p:cNvPr id="13"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6" Type="http://schemas.openxmlformats.org/officeDocument/2006/relationships/notesSlide" Target="../notesSlides/notesSlide1.xml"/><Relationship Id="rId15" Type="http://schemas.openxmlformats.org/officeDocument/2006/relationships/slideLayout" Target="../slideLayouts/slideLayout8.xml"/><Relationship Id="rId14" Type="http://schemas.openxmlformats.org/officeDocument/2006/relationships/image" Target="../media/image6.png"/><Relationship Id="rId13" Type="http://schemas.openxmlformats.org/officeDocument/2006/relationships/tags" Target="../tags/tag189.xml"/><Relationship Id="rId12" Type="http://schemas.microsoft.com/office/2007/relationships/media" Target="../media/media1.mp4"/><Relationship Id="rId11" Type="http://schemas.openxmlformats.org/officeDocument/2006/relationships/video" Target="../media/media1.mp4"/><Relationship Id="rId10" Type="http://schemas.openxmlformats.org/officeDocument/2006/relationships/tags" Target="../tags/tag188.xml"/><Relationship Id="rId1" Type="http://schemas.openxmlformats.org/officeDocument/2006/relationships/tags" Target="../tags/tag179.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17.xml"/><Relationship Id="rId5" Type="http://schemas.openxmlformats.org/officeDocument/2006/relationships/image" Target="../media/image11.pn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11.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2" Type="http://schemas.openxmlformats.org/officeDocument/2006/relationships/slideLayout" Target="../slideLayouts/slideLayout2.xml"/><Relationship Id="rId31" Type="http://schemas.openxmlformats.org/officeDocument/2006/relationships/tags" Target="../tags/tag348.xml"/><Relationship Id="rId30" Type="http://schemas.openxmlformats.org/officeDocument/2006/relationships/tags" Target="../tags/tag347.xml"/><Relationship Id="rId3" Type="http://schemas.openxmlformats.org/officeDocument/2006/relationships/tags" Target="../tags/tag320.xml"/><Relationship Id="rId29" Type="http://schemas.openxmlformats.org/officeDocument/2006/relationships/tags" Target="../tags/tag346.xml"/><Relationship Id="rId28" Type="http://schemas.openxmlformats.org/officeDocument/2006/relationships/tags" Target="../tags/tag345.xml"/><Relationship Id="rId27" Type="http://schemas.openxmlformats.org/officeDocument/2006/relationships/tags" Target="../tags/tag344.xml"/><Relationship Id="rId26" Type="http://schemas.openxmlformats.org/officeDocument/2006/relationships/tags" Target="../tags/tag343.xml"/><Relationship Id="rId25" Type="http://schemas.openxmlformats.org/officeDocument/2006/relationships/tags" Target="../tags/tag342.xml"/><Relationship Id="rId24" Type="http://schemas.openxmlformats.org/officeDocument/2006/relationships/tags" Target="../tags/tag341.xml"/><Relationship Id="rId23" Type="http://schemas.openxmlformats.org/officeDocument/2006/relationships/tags" Target="../tags/tag340.xml"/><Relationship Id="rId22" Type="http://schemas.openxmlformats.org/officeDocument/2006/relationships/tags" Target="../tags/tag339.xml"/><Relationship Id="rId21" Type="http://schemas.openxmlformats.org/officeDocument/2006/relationships/tags" Target="../tags/tag338.xml"/><Relationship Id="rId20" Type="http://schemas.openxmlformats.org/officeDocument/2006/relationships/tags" Target="../tags/tag337.xml"/><Relationship Id="rId2" Type="http://schemas.openxmlformats.org/officeDocument/2006/relationships/tags" Target="../tags/tag319.xml"/><Relationship Id="rId19" Type="http://schemas.openxmlformats.org/officeDocument/2006/relationships/tags" Target="../tags/tag336.xml"/><Relationship Id="rId18" Type="http://schemas.openxmlformats.org/officeDocument/2006/relationships/tags" Target="../tags/tag335.xml"/><Relationship Id="rId17" Type="http://schemas.openxmlformats.org/officeDocument/2006/relationships/tags" Target="../tags/tag334.xml"/><Relationship Id="rId16" Type="http://schemas.openxmlformats.org/officeDocument/2006/relationships/tags" Target="../tags/tag333.xml"/><Relationship Id="rId15" Type="http://schemas.openxmlformats.org/officeDocument/2006/relationships/tags" Target="../tags/tag332.xml"/><Relationship Id="rId14" Type="http://schemas.openxmlformats.org/officeDocument/2006/relationships/tags" Target="../tags/tag331.xml"/><Relationship Id="rId13" Type="http://schemas.openxmlformats.org/officeDocument/2006/relationships/tags" Target="../tags/tag330.xml"/><Relationship Id="rId12" Type="http://schemas.openxmlformats.org/officeDocument/2006/relationships/tags" Target="../tags/tag329.xml"/><Relationship Id="rId11" Type="http://schemas.openxmlformats.org/officeDocument/2006/relationships/tags" Target="../tags/tag328.xml"/><Relationship Id="rId10" Type="http://schemas.openxmlformats.org/officeDocument/2006/relationships/tags" Target="../tags/tag327.xml"/><Relationship Id="rId1" Type="http://schemas.openxmlformats.org/officeDocument/2006/relationships/tags" Target="../tags/tag318.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52.xml"/><Relationship Id="rId4" Type="http://schemas.openxmlformats.org/officeDocument/2006/relationships/image" Target="../media/image12.png"/><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s>
</file>

<file path=ppt/slides/_rels/slide16.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5" Type="http://schemas.openxmlformats.org/officeDocument/2006/relationships/slideLayout" Target="../slideLayouts/slideLayout2.xml"/><Relationship Id="rId24" Type="http://schemas.openxmlformats.org/officeDocument/2006/relationships/tags" Target="../tags/tag386.xml"/><Relationship Id="rId23" Type="http://schemas.openxmlformats.org/officeDocument/2006/relationships/tags" Target="../tags/tag385.xml"/><Relationship Id="rId22" Type="http://schemas.openxmlformats.org/officeDocument/2006/relationships/tags" Target="../tags/tag384.xml"/><Relationship Id="rId21" Type="http://schemas.openxmlformats.org/officeDocument/2006/relationships/tags" Target="../tags/tag383.xml"/><Relationship Id="rId20" Type="http://schemas.openxmlformats.org/officeDocument/2006/relationships/tags" Target="../tags/tag382.xml"/><Relationship Id="rId2" Type="http://schemas.openxmlformats.org/officeDocument/2006/relationships/tags" Target="../tags/tag364.xml"/><Relationship Id="rId19" Type="http://schemas.openxmlformats.org/officeDocument/2006/relationships/tags" Target="../tags/tag381.xml"/><Relationship Id="rId18" Type="http://schemas.openxmlformats.org/officeDocument/2006/relationships/tags" Target="../tags/tag380.xml"/><Relationship Id="rId17" Type="http://schemas.openxmlformats.org/officeDocument/2006/relationships/tags" Target="../tags/tag379.xml"/><Relationship Id="rId16" Type="http://schemas.openxmlformats.org/officeDocument/2006/relationships/tags" Target="../tags/tag378.xml"/><Relationship Id="rId15" Type="http://schemas.openxmlformats.org/officeDocument/2006/relationships/tags" Target="../tags/tag377.xml"/><Relationship Id="rId14" Type="http://schemas.openxmlformats.org/officeDocument/2006/relationships/tags" Target="../tags/tag376.xml"/><Relationship Id="rId13" Type="http://schemas.openxmlformats.org/officeDocument/2006/relationships/tags" Target="../tags/tag375.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tags" Target="../tags/tag372.xml"/><Relationship Id="rId1" Type="http://schemas.openxmlformats.org/officeDocument/2006/relationships/tags" Target="../tags/tag36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94.xml"/><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s>
</file>

<file path=ppt/slides/_rels/slide2.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1" Type="http://schemas.openxmlformats.org/officeDocument/2006/relationships/slideLayout" Target="../slideLayouts/slideLayout8.xml"/><Relationship Id="rId10" Type="http://schemas.openxmlformats.org/officeDocument/2006/relationships/tags" Target="../tags/tag202.xml"/><Relationship Id="rId1" Type="http://schemas.openxmlformats.org/officeDocument/2006/relationships/tags" Target="../tags/tag193.xml"/></Relationships>
</file>

<file path=ppt/slides/_rels/slide20.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4" Type="http://schemas.openxmlformats.org/officeDocument/2006/relationships/slideLayout" Target="../slideLayouts/slideLayout2.xml"/><Relationship Id="rId13" Type="http://schemas.openxmlformats.org/officeDocument/2006/relationships/tags" Target="../tags/tag411.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tags" Target="../tags/tag399.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21.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tags" Target="../tags/tag415.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tags" Target="../tags/tag42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tags" Target="../tags/tag440.xml"/><Relationship Id="rId6" Type="http://schemas.openxmlformats.org/officeDocument/2006/relationships/image" Target="../media/image13.emf"/><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0" Type="http://schemas.openxmlformats.org/officeDocument/2006/relationships/notesSlide" Target="../notesSlides/notesSlide2.xml"/><Relationship Id="rId1" Type="http://schemas.openxmlformats.org/officeDocument/2006/relationships/tags" Target="../tags/tag446.xml"/></Relationships>
</file>

<file path=ppt/slides/_rels/slide29.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3" Type="http://schemas.openxmlformats.org/officeDocument/2006/relationships/notesSlide" Target="../notesSlides/notesSlide3.xml"/><Relationship Id="rId12" Type="http://schemas.openxmlformats.org/officeDocument/2006/relationships/slideLayout" Target="../slideLayouts/slideLayout8.xml"/><Relationship Id="rId11" Type="http://schemas.openxmlformats.org/officeDocument/2006/relationships/tags" Target="../tags/tag467.xml"/><Relationship Id="rId10" Type="http://schemas.openxmlformats.org/officeDocument/2006/relationships/tags" Target="../tags/tag466.xml"/><Relationship Id="rId1" Type="http://schemas.openxmlformats.org/officeDocument/2006/relationships/tags" Target="../tags/tag457.xml"/></Relationships>
</file>

<file path=ppt/slides/_rels/slide3.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image" Target="../media/image7.png"/><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8" Type="http://schemas.openxmlformats.org/officeDocument/2006/relationships/slideLayout" Target="../slideLayouts/slideLayout8.xml"/><Relationship Id="rId27" Type="http://schemas.openxmlformats.org/officeDocument/2006/relationships/tags" Target="../tags/tag228.xml"/><Relationship Id="rId26" Type="http://schemas.openxmlformats.org/officeDocument/2006/relationships/tags" Target="../tags/tag227.xml"/><Relationship Id="rId25" Type="http://schemas.openxmlformats.org/officeDocument/2006/relationships/tags" Target="../tags/tag226.xml"/><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tags" Target="../tags/tag204.xml"/><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3.xml"/></Relationships>
</file>

<file path=ppt/slides/_rels/slide30.xml.rels><?xml version="1.0" encoding="UTF-8" standalone="yes"?>
<Relationships xmlns="http://schemas.openxmlformats.org/package/2006/relationships"><Relationship Id="rId9" Type="http://schemas.openxmlformats.org/officeDocument/2006/relationships/tags" Target="../tags/tag479.xml"/><Relationship Id="rId8" Type="http://schemas.openxmlformats.org/officeDocument/2006/relationships/tags" Target="../tags/tag478.xml"/><Relationship Id="rId7" Type="http://schemas.openxmlformats.org/officeDocument/2006/relationships/tags" Target="../tags/tag477.xml"/><Relationship Id="rId6" Type="http://schemas.openxmlformats.org/officeDocument/2006/relationships/tags" Target="../tags/tag476.xml"/><Relationship Id="rId5" Type="http://schemas.openxmlformats.org/officeDocument/2006/relationships/tags" Target="../tags/tag475.xml"/><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tags" Target="../tags/tag472.xml"/><Relationship Id="rId11" Type="http://schemas.openxmlformats.org/officeDocument/2006/relationships/notesSlide" Target="../notesSlides/notesSlide4.xml"/><Relationship Id="rId10" Type="http://schemas.openxmlformats.org/officeDocument/2006/relationships/slideLayout" Target="../slideLayouts/slideLayout8.xml"/><Relationship Id="rId1" Type="http://schemas.openxmlformats.org/officeDocument/2006/relationships/tags" Target="../tags/tag471.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487.xml"/><Relationship Id="rId5" Type="http://schemas.openxmlformats.org/officeDocument/2006/relationships/image" Target="../media/image14.png"/><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s>
</file>

<file path=ppt/slides/_rels/slide4.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9" Type="http://schemas.openxmlformats.org/officeDocument/2006/relationships/slideLayout" Target="../slideLayouts/slideLayout8.xml"/><Relationship Id="rId18" Type="http://schemas.openxmlformats.org/officeDocument/2006/relationships/tags" Target="../tags/tag246.xml"/><Relationship Id="rId17" Type="http://schemas.openxmlformats.org/officeDocument/2006/relationships/tags" Target="../tags/tag245.xml"/><Relationship Id="rId16" Type="http://schemas.openxmlformats.org/officeDocument/2006/relationships/tags" Target="../tags/tag244.xml"/><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tags" Target="../tags/tag229.xml"/></Relationships>
</file>

<file path=ppt/slides/_rels/slide5.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5" Type="http://schemas.openxmlformats.org/officeDocument/2006/relationships/slideLayout" Target="../slideLayouts/slideLayout8.xml"/><Relationship Id="rId34" Type="http://schemas.openxmlformats.org/officeDocument/2006/relationships/tags" Target="../tags/tag280.xml"/><Relationship Id="rId33" Type="http://schemas.openxmlformats.org/officeDocument/2006/relationships/tags" Target="../tags/tag279.xml"/><Relationship Id="rId32" Type="http://schemas.openxmlformats.org/officeDocument/2006/relationships/tags" Target="../tags/tag278.xml"/><Relationship Id="rId31" Type="http://schemas.openxmlformats.org/officeDocument/2006/relationships/tags" Target="../tags/tag277.xml"/><Relationship Id="rId30" Type="http://schemas.openxmlformats.org/officeDocument/2006/relationships/tags" Target="../tags/tag276.xml"/><Relationship Id="rId3" Type="http://schemas.openxmlformats.org/officeDocument/2006/relationships/tags" Target="../tags/tag249.xml"/><Relationship Id="rId29" Type="http://schemas.openxmlformats.org/officeDocument/2006/relationships/tags" Target="../tags/tag275.xml"/><Relationship Id="rId28" Type="http://schemas.openxmlformats.org/officeDocument/2006/relationships/tags" Target="../tags/tag274.xml"/><Relationship Id="rId27" Type="http://schemas.openxmlformats.org/officeDocument/2006/relationships/tags" Target="../tags/tag273.xml"/><Relationship Id="rId26" Type="http://schemas.openxmlformats.org/officeDocument/2006/relationships/tags" Target="../tags/tag272.xml"/><Relationship Id="rId25" Type="http://schemas.openxmlformats.org/officeDocument/2006/relationships/tags" Target="../tags/tag271.xml"/><Relationship Id="rId24" Type="http://schemas.openxmlformats.org/officeDocument/2006/relationships/tags" Target="../tags/tag270.xml"/><Relationship Id="rId23" Type="http://schemas.openxmlformats.org/officeDocument/2006/relationships/tags" Target="../tags/tag269.xml"/><Relationship Id="rId22" Type="http://schemas.openxmlformats.org/officeDocument/2006/relationships/tags" Target="../tags/tag268.xml"/><Relationship Id="rId21" Type="http://schemas.openxmlformats.org/officeDocument/2006/relationships/tags" Target="../tags/tag267.xml"/><Relationship Id="rId20" Type="http://schemas.openxmlformats.org/officeDocument/2006/relationships/tags" Target="../tags/tag266.xml"/><Relationship Id="rId2" Type="http://schemas.openxmlformats.org/officeDocument/2006/relationships/tags" Target="../tags/tag248.xml"/><Relationship Id="rId19" Type="http://schemas.openxmlformats.org/officeDocument/2006/relationships/tags" Target="../tags/tag265.xml"/><Relationship Id="rId18" Type="http://schemas.openxmlformats.org/officeDocument/2006/relationships/tags" Target="../tags/tag264.xml"/><Relationship Id="rId17" Type="http://schemas.openxmlformats.org/officeDocument/2006/relationships/tags" Target="../tags/tag26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tags" Target="../tags/tag24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2.xml"/><Relationship Id="rId1" Type="http://schemas.openxmlformats.org/officeDocument/2006/relationships/tags" Target="../tags/tag281.xml"/></Relationships>
</file>

<file path=ppt/slides/_rels/slide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8.png"/><Relationship Id="rId13" Type="http://schemas.openxmlformats.org/officeDocument/2006/relationships/slideLayout" Target="../slideLayouts/slideLayout8.xml"/><Relationship Id="rId12" Type="http://schemas.openxmlformats.org/officeDocument/2006/relationships/tags" Target="../tags/tag291.xml"/><Relationship Id="rId11" Type="http://schemas.openxmlformats.org/officeDocument/2006/relationships/image" Target="../media/image10.png"/><Relationship Id="rId10" Type="http://schemas.openxmlformats.org/officeDocument/2006/relationships/tags" Target="../tags/tag290.xml"/><Relationship Id="rId1" Type="http://schemas.openxmlformats.org/officeDocument/2006/relationships/tags" Target="../tags/tag283.xml"/></Relationships>
</file>

<file path=ppt/slides/_rels/slide8.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image" Target="../media/image8.png"/><Relationship Id="rId10" Type="http://schemas.openxmlformats.org/officeDocument/2006/relationships/slideLayout" Target="../slideLayouts/slideLayout8.xml"/><Relationship Id="rId1" Type="http://schemas.openxmlformats.org/officeDocument/2006/relationships/tags" Target="../tags/tag292.xml"/></Relationships>
</file>

<file path=ppt/slides/_rels/slide9.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4" Type="http://schemas.openxmlformats.org/officeDocument/2006/relationships/slideLayout" Target="../slideLayouts/slideLayout2.xml"/><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tags" Target="../tags/tag3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custDataLst>
              <p:tags r:id="rId1"/>
            </p:custDataLst>
          </p:nvPr>
        </p:nvSpPr>
        <p:spPr>
          <a:xfrm>
            <a:off x="405765" y="2760980"/>
            <a:ext cx="6443345" cy="8858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4"/>
          <p:cNvSpPr/>
          <p:nvPr>
            <p:custDataLst>
              <p:tags r:id="rId2"/>
            </p:custDataLst>
          </p:nvPr>
        </p:nvSpPr>
        <p:spPr>
          <a:xfrm rot="18941252">
            <a:off x="-315006" y="-281731"/>
            <a:ext cx="648000" cy="64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3" name="矩形 22"/>
          <p:cNvSpPr/>
          <p:nvPr>
            <p:custDataLst>
              <p:tags r:id="rId3"/>
            </p:custDataLst>
          </p:nvPr>
        </p:nvSpPr>
        <p:spPr>
          <a:xfrm>
            <a:off x="1251335" y="1504889"/>
            <a:ext cx="4299936" cy="1088390"/>
          </a:xfrm>
          <a:prstGeom prst="rect">
            <a:avLst/>
          </a:prstGeom>
        </p:spPr>
        <p:txBody>
          <a:bodyPr wrap="square">
            <a:spAutoFit/>
          </a:bodyPr>
          <a:lstStyle/>
          <a:p>
            <a:pPr algn="dist" defTabSz="914400">
              <a:lnSpc>
                <a:spcPct val="90000"/>
              </a:lnSpc>
              <a:spcBef>
                <a:spcPct val="0"/>
              </a:spcBef>
            </a:pPr>
            <a:r>
              <a:rPr lang="zh-CN" altLang="en-US" sz="7200" b="1">
                <a:solidFill>
                  <a:schemeClr val="tx1"/>
                </a:solidFill>
                <a:cs typeface="+mn-ea"/>
                <a:sym typeface="+mn-lt"/>
              </a:rPr>
              <a:t>思想政治</a:t>
            </a:r>
            <a:endParaRPr lang="zh-CN" altLang="en-US" sz="7200" b="1">
              <a:solidFill>
                <a:schemeClr val="tx1"/>
              </a:solidFill>
              <a:cs typeface="+mn-ea"/>
              <a:sym typeface="+mn-lt"/>
            </a:endParaRPr>
          </a:p>
        </p:txBody>
      </p:sp>
      <p:sp>
        <p:nvSpPr>
          <p:cNvPr id="24" name="TextBox 891"/>
          <p:cNvSpPr txBox="1"/>
          <p:nvPr>
            <p:custDataLst>
              <p:tags r:id="rId4"/>
            </p:custDataLst>
          </p:nvPr>
        </p:nvSpPr>
        <p:spPr>
          <a:xfrm>
            <a:off x="486410" y="2759075"/>
            <a:ext cx="6301740" cy="1753235"/>
          </a:xfrm>
          <a:prstGeom prst="rect">
            <a:avLst/>
          </a:prstGeom>
          <a:noFill/>
          <a:ln>
            <a:noFill/>
          </a:ln>
        </p:spPr>
        <p:txBody>
          <a:bodyPr wrap="square" rtlCol="0">
            <a:spAutoFit/>
          </a:bodyPr>
          <a:lstStyle/>
          <a:p>
            <a:pPr algn="dist"/>
            <a:r>
              <a:rPr lang="en-US" altLang="zh-CN" sz="5400">
                <a:solidFill>
                  <a:schemeClr val="bg1"/>
                </a:solidFill>
                <a:latin typeface="微软雅黑" panose="020B0503020204020204" charset="-122"/>
                <a:ea typeface="微软雅黑" panose="020B0503020204020204" charset="-122"/>
                <a:cs typeface="+mn-ea"/>
                <a:sym typeface="思源黑体 CN Medium" panose="020B0600000000000000" pitchFamily="34" charset="-122"/>
              </a:rPr>
              <a:t>2024</a:t>
            </a:r>
            <a:r>
              <a:rPr lang="zh-CN" altLang="en-US" sz="5400">
                <a:solidFill>
                  <a:schemeClr val="bg1"/>
                </a:solidFill>
                <a:latin typeface="思源黑体 CN Heavy" panose="020B0A00000000000000" pitchFamily="34" charset="-122"/>
                <a:ea typeface="思源黑体 CN Heavy" panose="020B0A00000000000000" pitchFamily="34" charset="-122"/>
                <a:cs typeface="+mn-ea"/>
                <a:sym typeface="思源黑体 CN Medium" panose="020B0600000000000000" pitchFamily="34" charset="-122"/>
              </a:rPr>
              <a:t>高考一轮复习</a:t>
            </a:r>
            <a:endParaRPr lang="zh-CN" altLang="en-US" sz="5400">
              <a:solidFill>
                <a:schemeClr val="bg1"/>
              </a:solidFill>
              <a:latin typeface="思源黑体 CN Heavy" panose="020B0A00000000000000" pitchFamily="34" charset="-122"/>
              <a:ea typeface="思源黑体 CN Heavy" panose="020B0A00000000000000" pitchFamily="34" charset="-122"/>
              <a:cs typeface="+mn-ea"/>
              <a:sym typeface="思源黑体 CN Medium" panose="020B0600000000000000" pitchFamily="34" charset="-122"/>
            </a:endParaRPr>
          </a:p>
          <a:p>
            <a:pPr algn="dist"/>
            <a:endParaRPr lang="zh-CN" altLang="en-US" sz="5400">
              <a:solidFill>
                <a:schemeClr val="tx1">
                  <a:lumMod val="65000"/>
                  <a:lumOff val="35000"/>
                </a:schemeClr>
              </a:solidFill>
              <a:cs typeface="+mn-ea"/>
              <a:sym typeface="+mn-lt"/>
            </a:endParaRPr>
          </a:p>
        </p:txBody>
      </p:sp>
      <p:grpSp>
        <p:nvGrpSpPr>
          <p:cNvPr id="28" name="组合 27"/>
          <p:cNvGrpSpPr/>
          <p:nvPr>
            <p:custDataLst>
              <p:tags r:id="rId5"/>
            </p:custDataLst>
          </p:nvPr>
        </p:nvGrpSpPr>
        <p:grpSpPr>
          <a:xfrm>
            <a:off x="102236" y="4030345"/>
            <a:ext cx="6918325" cy="1861591"/>
            <a:chOff x="2151923" y="2216010"/>
            <a:chExt cx="6918847" cy="1301665"/>
          </a:xfrm>
          <a:noFill/>
        </p:grpSpPr>
        <p:sp>
          <p:nvSpPr>
            <p:cNvPr id="29" name="矩形 28"/>
            <p:cNvSpPr/>
            <p:nvPr>
              <p:custDataLst>
                <p:tags r:id="rId6"/>
              </p:custDataLst>
            </p:nvPr>
          </p:nvSpPr>
          <p:spPr>
            <a:xfrm>
              <a:off x="2455475" y="2216010"/>
              <a:ext cx="6443196" cy="1301665"/>
            </a:xfrm>
            <a:prstGeom prst="rect">
              <a:avLst/>
            </a:prstGeom>
            <a:grp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cs typeface="+mn-ea"/>
                <a:sym typeface="+mn-lt"/>
              </a:endParaRPr>
            </a:p>
          </p:txBody>
        </p:sp>
        <p:sp>
          <p:nvSpPr>
            <p:cNvPr id="30" name="文本框 29"/>
            <p:cNvSpPr txBox="1"/>
            <p:nvPr>
              <p:custDataLst>
                <p:tags r:id="rId7"/>
              </p:custDataLst>
            </p:nvPr>
          </p:nvSpPr>
          <p:spPr>
            <a:xfrm>
              <a:off x="2151923" y="2413149"/>
              <a:ext cx="6918847" cy="1000345"/>
            </a:xfrm>
            <a:prstGeom prst="rect">
              <a:avLst/>
            </a:prstGeom>
            <a:grpFill/>
          </p:spPr>
          <p:txBody>
            <a:bodyPr wrap="square" rtlCol="0">
              <a:noAutofit/>
            </a:bodyPr>
            <a:lstStyle/>
            <a:p>
              <a:pPr algn="ctr">
                <a:lnSpc>
                  <a:spcPct val="100000"/>
                </a:lnSpc>
                <a:spcBef>
                  <a:spcPct val="0"/>
                </a:spcBef>
                <a:buFontTx/>
                <a:buNone/>
              </a:pPr>
              <a:r>
                <a:rPr sz="2800" b="1">
                  <a:solidFill>
                    <a:schemeClr val="accent1">
                      <a:lumMod val="75000"/>
                    </a:schemeClr>
                  </a:solidFill>
                  <a:latin typeface="微软雅黑" panose="020B0503020204020204" charset="-122"/>
                  <a:ea typeface="微软雅黑" panose="020B0503020204020204" charset="-122"/>
                  <a:sym typeface="+mn-ea"/>
                </a:rPr>
                <a:t>必修四 第</a:t>
              </a:r>
              <a:r>
                <a:rPr lang="zh-CN" sz="2800" b="1">
                  <a:solidFill>
                    <a:schemeClr val="accent1">
                      <a:lumMod val="75000"/>
                    </a:schemeClr>
                  </a:solidFill>
                  <a:latin typeface="微软雅黑" panose="020B0503020204020204" charset="-122"/>
                  <a:ea typeface="微软雅黑" panose="020B0503020204020204" charset="-122"/>
                  <a:sym typeface="+mn-ea"/>
                </a:rPr>
                <a:t>三</a:t>
              </a:r>
              <a:r>
                <a:rPr sz="2800" b="1">
                  <a:solidFill>
                    <a:schemeClr val="accent1">
                      <a:lumMod val="75000"/>
                    </a:schemeClr>
                  </a:solidFill>
                  <a:latin typeface="微软雅黑" panose="020B0503020204020204" charset="-122"/>
                  <a:ea typeface="微软雅黑" panose="020B0503020204020204" charset="-122"/>
                  <a:sym typeface="+mn-ea"/>
                </a:rPr>
                <a:t>单元 </a:t>
              </a:r>
              <a:endParaRPr sz="2800" b="1">
                <a:solidFill>
                  <a:schemeClr val="accent1">
                    <a:lumMod val="75000"/>
                  </a:schemeClr>
                </a:solidFill>
                <a:latin typeface="微软雅黑" panose="020B0503020204020204" charset="-122"/>
                <a:ea typeface="微软雅黑" panose="020B0503020204020204" charset="-122"/>
                <a:sym typeface="+mn-ea"/>
              </a:endParaRPr>
            </a:p>
            <a:p>
              <a:pPr algn="ctr">
                <a:lnSpc>
                  <a:spcPct val="100000"/>
                </a:lnSpc>
                <a:spcBef>
                  <a:spcPct val="0"/>
                </a:spcBef>
                <a:buFontTx/>
                <a:buNone/>
              </a:pPr>
              <a:r>
                <a:rPr sz="2800" b="1">
                  <a:solidFill>
                    <a:schemeClr val="accent1">
                      <a:lumMod val="75000"/>
                    </a:schemeClr>
                  </a:solidFill>
                  <a:latin typeface="微软雅黑" panose="020B0503020204020204" charset="-122"/>
                  <a:ea typeface="微软雅黑" panose="020B0503020204020204" charset="-122"/>
                  <a:sym typeface="+mn-ea"/>
                </a:rPr>
                <a:t> 第七课  继承发展中华优秀传统文化</a:t>
              </a:r>
              <a:endParaRPr sz="2800" b="1">
                <a:solidFill>
                  <a:schemeClr val="accent1">
                    <a:lumMod val="75000"/>
                  </a:schemeClr>
                </a:solidFill>
                <a:latin typeface="微软雅黑" panose="020B0503020204020204" charset="-122"/>
                <a:ea typeface="微软雅黑" panose="020B0503020204020204" charset="-122"/>
                <a:sym typeface="+mn-ea"/>
              </a:endParaRPr>
            </a:p>
          </p:txBody>
        </p:sp>
      </p:grpSp>
      <p:grpSp>
        <p:nvGrpSpPr>
          <p:cNvPr id="14" name="组合 13"/>
          <p:cNvGrpSpPr/>
          <p:nvPr>
            <p:custDataLst>
              <p:tags r:id="rId8"/>
            </p:custDataLst>
          </p:nvPr>
        </p:nvGrpSpPr>
        <p:grpSpPr>
          <a:xfrm>
            <a:off x="925225" y="6103932"/>
            <a:ext cx="10776019" cy="576000"/>
            <a:chOff x="925225" y="6103932"/>
            <a:chExt cx="10776019" cy="576000"/>
          </a:xfrm>
        </p:grpSpPr>
        <p:sp>
          <p:nvSpPr>
            <p:cNvPr id="20" name="矩形: 圆角 4"/>
            <p:cNvSpPr/>
            <p:nvPr>
              <p:custDataLst>
                <p:tags r:id="rId9"/>
              </p:custDataLst>
            </p:nvPr>
          </p:nvSpPr>
          <p:spPr>
            <a:xfrm>
              <a:off x="925225" y="6103932"/>
              <a:ext cx="576000" cy="576000"/>
            </a:xfrm>
            <a:prstGeom prst="rect">
              <a:avLst/>
            </a:prstGeom>
            <a:solidFill>
              <a:srgbClr val="C7D4E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21" name="矩形: 圆角 4"/>
            <p:cNvSpPr/>
            <p:nvPr>
              <p:custDataLst>
                <p:tags r:id="rId10"/>
              </p:custDataLst>
            </p:nvPr>
          </p:nvSpPr>
          <p:spPr>
            <a:xfrm>
              <a:off x="11485244" y="6283932"/>
              <a:ext cx="216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pic>
        <p:nvPicPr>
          <p:cNvPr id="4" name="mda-pipb294ti9dnmjr8-3">
            <a:hlinkClick r:id="" action="ppaction://media"/>
          </p:cNvPr>
          <p:cNvPicPr/>
          <p:nvPr>
            <a:videoFile r:link="rId11"/>
            <p:extLst>
              <p:ext uri="{DAA4B4D4-6D71-4841-9C94-3DE7FCFB9230}">
                <p14:media xmlns:p14="http://schemas.microsoft.com/office/powerpoint/2010/main" r:embed="rId12"/>
              </p:ext>
            </p:extLst>
            <p:custDataLst>
              <p:tags r:id="rId13"/>
            </p:custDataLst>
          </p:nvPr>
        </p:nvPicPr>
        <p:blipFill>
          <a:blip r:embed="rId14"/>
          <a:stretch>
            <a:fillRect/>
          </a:stretch>
        </p:blipFill>
        <p:spPr>
          <a:xfrm>
            <a:off x="7078345" y="1871345"/>
            <a:ext cx="4946015" cy="30016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4"/>
                </p:tgtEl>
              </p:cMediaNode>
            </p:video>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617220"/>
            <a:ext cx="4982845"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2</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文化的基本特征</a:t>
            </a:r>
            <a:endParaRPr lang="zh-CN" sz="2800" b="1">
              <a:solidFill>
                <a:schemeClr val="tx1">
                  <a:lumMod val="85000"/>
                  <a:lumOff val="15000"/>
                </a:schemeClr>
              </a:solidFill>
              <a:latin typeface="Arial" panose="020B0604020202020204"/>
              <a:ea typeface="微软雅黑" panose="020B0503020204020204" charset="-122"/>
            </a:endParaRPr>
          </a:p>
        </p:txBody>
      </p:sp>
      <p:graphicFrame>
        <p:nvGraphicFramePr>
          <p:cNvPr id="2" name="表格 1"/>
          <p:cNvGraphicFramePr>
            <a:graphicFrameLocks noGrp="1"/>
          </p:cNvGraphicFramePr>
          <p:nvPr>
            <p:custDataLst>
              <p:tags r:id="rId3"/>
            </p:custDataLst>
          </p:nvPr>
        </p:nvGraphicFramePr>
        <p:xfrm>
          <a:off x="611505" y="1565275"/>
          <a:ext cx="10968990" cy="3840480"/>
        </p:xfrm>
        <a:graphic>
          <a:graphicData uri="http://schemas.openxmlformats.org/drawingml/2006/table">
            <a:tbl>
              <a:tblPr firstRow="1" bandRow="1">
                <a:effectLst/>
                <a:tableStyleId>{5940675A-B579-460E-94D1-54222C63F5DA}</a:tableStyleId>
              </a:tblPr>
              <a:tblGrid>
                <a:gridCol w="1176020"/>
                <a:gridCol w="9792970"/>
              </a:tblGrid>
              <a:tr h="797560">
                <a:tc>
                  <a:txBody>
                    <a:bodyPr wrap="square"/>
                    <a:lstStyle/>
                    <a:p>
                      <a:pPr indent="0" algn="ctr">
                        <a:lnSpc>
                          <a:spcPct val="120000"/>
                        </a:lnSpc>
                        <a:spcBef>
                          <a:spcPct val="0"/>
                        </a:spcBef>
                        <a:spcAft>
                          <a:spcPct val="0"/>
                        </a:spcAft>
                        <a:buNone/>
                      </a:pPr>
                      <a:r>
                        <a:rPr lang="en-US" sz="2400" b="1" spc="130">
                          <a:solidFill>
                            <a:schemeClr val="accent1">
                              <a:lumMod val="50000"/>
                            </a:schemeClr>
                          </a:solidFill>
                          <a:latin typeface="微软雅黑" panose="020B0503020204020204" charset="-122"/>
                          <a:ea typeface="微软雅黑" panose="020B0503020204020204" charset="-122"/>
                        </a:rPr>
                        <a:t>产生</a:t>
                      </a:r>
                      <a:endParaRPr lang="en-US" sz="2400" b="1" spc="130">
                        <a:solidFill>
                          <a:schemeClr val="accent1">
                            <a:lumMod val="50000"/>
                          </a:schemeClr>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1" spc="130">
                          <a:solidFill>
                            <a:schemeClr val="tx1"/>
                          </a:solidFill>
                          <a:latin typeface="微软雅黑" panose="020B0503020204020204" charset="-122"/>
                          <a:ea typeface="微软雅黑" panose="020B0503020204020204" charset="-122"/>
                          <a:cs typeface="微软雅黑" panose="020B0503020204020204" charset="-122"/>
                        </a:rPr>
                        <a:t>文化是人类社会实践的产物(文化具有社会性)，纯粹自然的东西不能称为文化</a:t>
                      </a:r>
                      <a:endParaRPr lang="en-US" sz="2000" b="1" spc="130">
                        <a:solidFill>
                          <a:schemeClr val="tx1"/>
                        </a:solidFill>
                        <a:latin typeface="微软雅黑" panose="020B0503020204020204" charset="-122"/>
                        <a:ea typeface="微软雅黑" panose="020B0503020204020204" charset="-122"/>
                        <a:cs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760730">
                <a:tc rowSpan="3">
                  <a:txBody>
                    <a:bodyPr wrap="square"/>
                    <a:lstStyle/>
                    <a:p>
                      <a:pPr indent="0" algn="ctr">
                        <a:lnSpc>
                          <a:spcPct val="120000"/>
                        </a:lnSpc>
                        <a:spcBef>
                          <a:spcPct val="0"/>
                        </a:spcBef>
                        <a:spcAft>
                          <a:spcPct val="0"/>
                        </a:spcAft>
                        <a:buNone/>
                      </a:pPr>
                      <a:r>
                        <a:rPr lang="en-US" sz="2400" b="1" spc="130">
                          <a:solidFill>
                            <a:schemeClr val="accent1">
                              <a:lumMod val="50000"/>
                            </a:schemeClr>
                          </a:solidFill>
                          <a:latin typeface="微软雅黑" panose="020B0503020204020204" charset="-122"/>
                          <a:ea typeface="微软雅黑" panose="020B0503020204020204" charset="-122"/>
                        </a:rPr>
                        <a:t>载体</a:t>
                      </a:r>
                      <a:endParaRPr lang="en-US" sz="2400" b="1" spc="130">
                        <a:solidFill>
                          <a:schemeClr val="accent1">
                            <a:lumMod val="50000"/>
                          </a:schemeClr>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130">
                          <a:solidFill>
                            <a:schemeClr val="tx1"/>
                          </a:solidFill>
                          <a:latin typeface="微软雅黑" panose="020B0503020204020204" charset="-122"/>
                          <a:ea typeface="微软雅黑" panose="020B0503020204020204" charset="-122"/>
                        </a:rPr>
                        <a:t>含义：文化载体是指文化的记录、记载、标识、传承和表现的物化形式</a:t>
                      </a:r>
                      <a:endParaRPr lang="en-US" altLang="en-US" sz="2000" b="0" spc="130">
                        <a:solidFill>
                          <a:schemeClr val="tx1"/>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760730">
                <a:tc vMerge="1">
                  <a:tcPr>
                    <a:lnL w="12700">
                      <a:solidFill>
                        <a:schemeClr val="tx1"/>
                      </a:solidFill>
                      <a:prstDash val="solid"/>
                    </a:lnL>
                    <a:lnR w="12700">
                      <a:solidFill>
                        <a:schemeClr val="tx1"/>
                      </a:solidFill>
                      <a:prstDash val="solid"/>
                    </a:lnR>
                  </a:tcPr>
                </a:tc>
                <a:tc>
                  <a:txBody>
                    <a:bodyPr wrap="square"/>
                    <a:lstStyle/>
                    <a:p>
                      <a:pPr indent="0" algn="ctr">
                        <a:lnSpc>
                          <a:spcPct val="120000"/>
                        </a:lnSpc>
                        <a:spcBef>
                          <a:spcPct val="0"/>
                        </a:spcBef>
                        <a:spcAft>
                          <a:spcPct val="0"/>
                        </a:spcAft>
                        <a:buNone/>
                      </a:pPr>
                      <a:r>
                        <a:rPr lang="en-US" sz="2000" b="0" spc="130">
                          <a:solidFill>
                            <a:schemeClr val="tx1"/>
                          </a:solidFill>
                          <a:latin typeface="微软雅黑" panose="020B0503020204020204" charset="-122"/>
                          <a:ea typeface="微软雅黑" panose="020B0503020204020204" charset="-122"/>
                        </a:rPr>
                        <a:t>作用：文化载体承载、表达和展现着文化的内容</a:t>
                      </a:r>
                      <a:endParaRPr lang="en-US" altLang="en-US" sz="2000" b="0" spc="130">
                        <a:solidFill>
                          <a:schemeClr val="tx1"/>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760730">
                <a:tc vMerge="1">
                  <a:tcPr>
                    <a:lnL w="12700">
                      <a:solidFill>
                        <a:schemeClr val="tx1"/>
                      </a:solidFill>
                      <a:prstDash val="solid"/>
                    </a:lnL>
                    <a:lnR w="12700">
                      <a:solidFill>
                        <a:schemeClr val="tx1"/>
                      </a:solidFill>
                      <a:prstDash val="solid"/>
                    </a:lnR>
                    <a:lnB w="12700">
                      <a:solidFill>
                        <a:schemeClr val="tx1"/>
                      </a:solidFill>
                      <a:prstDash val="solid"/>
                    </a:lnB>
                  </a:tcPr>
                </a:tc>
                <a:tc>
                  <a:txBody>
                    <a:bodyPr wrap="square"/>
                    <a:lstStyle/>
                    <a:p>
                      <a:pPr indent="0" algn="ctr">
                        <a:lnSpc>
                          <a:spcPct val="120000"/>
                        </a:lnSpc>
                        <a:spcBef>
                          <a:spcPct val="0"/>
                        </a:spcBef>
                        <a:spcAft>
                          <a:spcPct val="0"/>
                        </a:spcAft>
                        <a:buNone/>
                      </a:pPr>
                      <a:r>
                        <a:rPr lang="en-US" sz="2000" b="0" spc="130">
                          <a:solidFill>
                            <a:schemeClr val="tx1"/>
                          </a:solidFill>
                          <a:latin typeface="微软雅黑" panose="020B0503020204020204" charset="-122"/>
                          <a:ea typeface="微软雅黑" panose="020B0503020204020204" charset="-122"/>
                        </a:rPr>
                        <a:t>形式：文化载体是多种多样的，器物、行为、制度等是文化的载体</a:t>
                      </a:r>
                      <a:endParaRPr lang="en-US" altLang="en-US" sz="2000" b="0" spc="130">
                        <a:solidFill>
                          <a:schemeClr val="tx1"/>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760730">
                <a:tc>
                  <a:txBody>
                    <a:bodyPr wrap="square"/>
                    <a:lstStyle/>
                    <a:p>
                      <a:pPr indent="0" algn="ctr">
                        <a:lnSpc>
                          <a:spcPct val="120000"/>
                        </a:lnSpc>
                        <a:spcBef>
                          <a:spcPct val="0"/>
                        </a:spcBef>
                        <a:spcAft>
                          <a:spcPct val="0"/>
                        </a:spcAft>
                        <a:buNone/>
                      </a:pPr>
                      <a:r>
                        <a:rPr lang="en-US" sz="2400" b="1" spc="130">
                          <a:solidFill>
                            <a:schemeClr val="accent1">
                              <a:lumMod val="50000"/>
                            </a:schemeClr>
                          </a:solidFill>
                          <a:latin typeface="微软雅黑" panose="020B0503020204020204" charset="-122"/>
                          <a:ea typeface="微软雅黑" panose="020B0503020204020204" charset="-122"/>
                        </a:rPr>
                        <a:t>核心</a:t>
                      </a:r>
                      <a:endParaRPr lang="en-US" altLang="en-US" sz="2400" b="1" spc="130">
                        <a:solidFill>
                          <a:schemeClr val="accent1">
                            <a:lumMod val="50000"/>
                          </a:schemeClr>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indent="0" algn="ctr">
                        <a:lnSpc>
                          <a:spcPct val="120000"/>
                        </a:lnSpc>
                        <a:spcBef>
                          <a:spcPct val="0"/>
                        </a:spcBef>
                        <a:spcAft>
                          <a:spcPct val="0"/>
                        </a:spcAft>
                        <a:buNone/>
                      </a:pPr>
                      <a:r>
                        <a:rPr lang="en-US" sz="2000" b="0" spc="130">
                          <a:solidFill>
                            <a:schemeClr val="tx1"/>
                          </a:solidFill>
                          <a:latin typeface="微软雅黑" panose="020B0503020204020204" charset="-122"/>
                          <a:ea typeface="微软雅黑" panose="020B0503020204020204" charset="-122"/>
                        </a:rPr>
                        <a:t>世界观、人生观、价值观是文化的</a:t>
                      </a:r>
                      <a:r>
                        <a:rPr lang="en-US" sz="2000" b="1" spc="130">
                          <a:solidFill>
                            <a:schemeClr val="tx1"/>
                          </a:solidFill>
                          <a:latin typeface="微软雅黑" panose="020B0503020204020204" charset="-122"/>
                          <a:ea typeface="微软雅黑" panose="020B0503020204020204" charset="-122"/>
                        </a:rPr>
                        <a:t>核心</a:t>
                      </a:r>
                      <a:r>
                        <a:rPr lang="en-US" sz="2000" b="0" spc="130">
                          <a:solidFill>
                            <a:schemeClr val="tx1"/>
                          </a:solidFill>
                          <a:latin typeface="微软雅黑" panose="020B0503020204020204" charset="-122"/>
                          <a:ea typeface="微软雅黑" panose="020B0503020204020204" charset="-122"/>
                        </a:rPr>
                        <a:t>，支配和影响着人们的文化实践与文化生活</a:t>
                      </a:r>
                      <a:endParaRPr lang="en-US" altLang="en-US" sz="2000" b="0" spc="130">
                        <a:solidFill>
                          <a:schemeClr val="tx1"/>
                        </a:solidFill>
                        <a:latin typeface="微软雅黑" panose="020B0503020204020204" charset="-122"/>
                        <a:ea typeface="微软雅黑" panose="020B0503020204020204" charset="-122"/>
                      </a:endParaRPr>
                    </a:p>
                  </a:txBody>
                  <a:tcPr marL="317500" marR="317500" marT="215900" marB="215900"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pic>
        <p:nvPicPr>
          <p:cNvPr id="5" name="图片 4"/>
          <p:cNvPicPr>
            <a:picLocks noChangeAspect="1"/>
          </p:cNvPicPr>
          <p:nvPr>
            <p:custDataLst>
              <p:tags r:id="rId4"/>
            </p:custDataLst>
          </p:nvPr>
        </p:nvPicPr>
        <p:blipFill>
          <a:blip r:embed="rId5"/>
          <a:stretch>
            <a:fillRect/>
          </a:stretch>
        </p:blipFill>
        <p:spPr>
          <a:xfrm>
            <a:off x="7379970" y="272415"/>
            <a:ext cx="4011295" cy="1292860"/>
          </a:xfrm>
          <a:prstGeom prst="rect">
            <a:avLst/>
          </a:prstGeom>
        </p:spPr>
      </p:pic>
      <p:sp>
        <p:nvSpPr>
          <p:cNvPr id="6" name="文本框 37"/>
          <p:cNvSpPr txBox="1"/>
          <p:nvPr>
            <p:custDataLst>
              <p:tags r:id="rId6"/>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一、文化的内涵与功能</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309245" y="670560"/>
            <a:ext cx="73291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3</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文化与政治经济的关系</a:t>
            </a:r>
            <a:endParaRPr lang="zh-CN" sz="2800" b="1">
              <a:solidFill>
                <a:schemeClr val="tx1">
                  <a:lumMod val="85000"/>
                  <a:lumOff val="15000"/>
                </a:schemeClr>
              </a:solidFill>
              <a:latin typeface="Arial" panose="020B0604020202020204"/>
              <a:ea typeface="微软雅黑" panose="020B0503020204020204" charset="-122"/>
            </a:endParaRPr>
          </a:p>
        </p:txBody>
      </p:sp>
      <p:grpSp>
        <p:nvGrpSpPr>
          <p:cNvPr id="2" name="4ff1e102-f1af-47a4-a855-3a19cb8687e2"/>
          <p:cNvGrpSpPr>
            <a:grpSpLocks noChangeAspect="1"/>
          </p:cNvGrpSpPr>
          <p:nvPr>
            <p:custDataLst>
              <p:tags r:id="rId3"/>
            </p:custDataLst>
          </p:nvPr>
        </p:nvGrpSpPr>
        <p:grpSpPr>
          <a:xfrm>
            <a:off x="8571230" y="1489710"/>
            <a:ext cx="1421765" cy="1421765"/>
            <a:chOff x="5112536" y="1809000"/>
            <a:chExt cx="3795911" cy="3795911"/>
          </a:xfrm>
        </p:grpSpPr>
        <p:sp>
          <p:nvSpPr>
            <p:cNvPr id="3" name="iŝ1iḑè"/>
            <p:cNvSpPr/>
            <p:nvPr>
              <p:custDataLst>
                <p:tags r:id="rId4"/>
              </p:custDataLst>
            </p:nvPr>
          </p:nvSpPr>
          <p:spPr>
            <a:xfrm flipH="1">
              <a:off x="5112536" y="1809000"/>
              <a:ext cx="3795911" cy="3795911"/>
            </a:xfrm>
            <a:prstGeom prst="ellipse">
              <a:avLst/>
            </a:prstGeom>
            <a:noFill/>
            <a:ln w="25400">
              <a:solidFill>
                <a:schemeClr val="tx2">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ṥ1îďé"/>
            <p:cNvSpPr/>
            <p:nvPr>
              <p:custDataLst>
                <p:tags r:id="rId5"/>
              </p:custDataLst>
            </p:nvPr>
          </p:nvSpPr>
          <p:spPr>
            <a:xfrm flipH="1">
              <a:off x="5586408" y="2284352"/>
              <a:ext cx="2845204" cy="2845206"/>
            </a:xfrm>
            <a:prstGeom prst="ellipse">
              <a:avLst/>
            </a:prstGeom>
            <a:solidFill>
              <a:srgbClr val="C00000"/>
            </a:solidFill>
            <a:ln w="6350"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8" name="文本框 7"/>
          <p:cNvSpPr txBox="1"/>
          <p:nvPr>
            <p:custDataLst>
              <p:tags r:id="rId6"/>
            </p:custDataLst>
          </p:nvPr>
        </p:nvSpPr>
        <p:spPr>
          <a:xfrm>
            <a:off x="8776335" y="1953260"/>
            <a:ext cx="1038225" cy="181610"/>
          </a:xfrm>
          <a:prstGeom prst="rect">
            <a:avLst/>
          </a:prstGeom>
          <a:noFill/>
        </p:spPr>
        <p:txBody>
          <a:bodyPr wrap="square" rtlCol="0">
            <a:noAutofit/>
          </a:bodyPr>
          <a:lstStyle/>
          <a:p>
            <a:pPr algn="ctr">
              <a:defRPr/>
            </a:pPr>
            <a:r>
              <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文化</a:t>
            </a:r>
            <a:endPar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文本框 37"/>
          <p:cNvSpPr txBox="1"/>
          <p:nvPr>
            <p:custDataLst>
              <p:tags r:id="rId7"/>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一、文化的内涵与功能</a:t>
            </a:r>
            <a:endParaRPr lang="zh-CN" altLang="zh-CN" sz="3200" b="1">
              <a:solidFill>
                <a:schemeClr val="accent1">
                  <a:lumMod val="75000"/>
                </a:schemeClr>
              </a:solidFill>
              <a:sym typeface="+mn-ea"/>
            </a:endParaRPr>
          </a:p>
        </p:txBody>
      </p:sp>
      <p:sp>
        <p:nvSpPr>
          <p:cNvPr id="12" name="文本框 11"/>
          <p:cNvSpPr txBox="1"/>
          <p:nvPr>
            <p:custDataLst>
              <p:tags r:id="rId8"/>
            </p:custDataLst>
          </p:nvPr>
        </p:nvSpPr>
        <p:spPr>
          <a:xfrm>
            <a:off x="197485" y="1667510"/>
            <a:ext cx="6363335" cy="4523105"/>
          </a:xfrm>
          <a:prstGeom prst="rect">
            <a:avLst/>
          </a:prstGeom>
          <a:noFill/>
          <a:ln>
            <a:solidFill>
              <a:schemeClr val="tx1"/>
            </a:solidFill>
            <a:prstDash val="sysDash"/>
          </a:ln>
        </p:spPr>
        <p:txBody>
          <a:bodyPr wrap="square" rtlCol="0">
            <a:spAutoFit/>
          </a:bodyPr>
          <a:lstStyle/>
          <a:p>
            <a:pPr indent="0" algn="just" fontAlgn="auto">
              <a:lnSpc>
                <a:spcPct val="100000"/>
              </a:lnSpc>
            </a:pPr>
            <a:r>
              <a:rPr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经济、政治决定文化：</a:t>
            </a:r>
            <a:endPar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endPar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r>
              <a:rPr lang="en-US"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在人类社会发展历程中，不同时代的经济和政治，决定了不同时代的文化。经济是基础，政治是经济的集中表现，文化是经济和政治的反映。</a:t>
            </a:r>
            <a:endPar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endPar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r>
              <a:rPr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(2)文化反作用于政治</a:t>
            </a:r>
            <a:r>
              <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endParaRPr lang="zh-CN"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a:lnSpc>
                <a:spcPct val="100000"/>
              </a:lnSpc>
            </a:pPr>
            <a:r>
              <a:rPr lang="en-US" altLang="zh-CN"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a:t>
            </a:r>
            <a:r>
              <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定的文化由</a:t>
            </a:r>
            <a:r>
              <a:rPr lang="zh-CN"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a:t>
            </a:r>
            <a:r>
              <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定的经济、政治所决定，又反作用于</a:t>
            </a:r>
            <a:r>
              <a:rPr lang="zh-CN"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一</a:t>
            </a:r>
            <a:r>
              <a:rPr sz="240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定的经济、政治，给予经济、政治以重大影响。</a:t>
            </a:r>
            <a:endParaRPr sz="2400" b="1">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13" name="4ff1e102-f1af-47a4-a855-3a19cb8687e2"/>
          <p:cNvGrpSpPr>
            <a:grpSpLocks noChangeAspect="1"/>
          </p:cNvGrpSpPr>
          <p:nvPr>
            <p:custDataLst>
              <p:tags r:id="rId9"/>
            </p:custDataLst>
          </p:nvPr>
        </p:nvGrpSpPr>
        <p:grpSpPr>
          <a:xfrm>
            <a:off x="7094220" y="3743960"/>
            <a:ext cx="1421765" cy="1421765"/>
            <a:chOff x="5112536" y="1809000"/>
            <a:chExt cx="3795911" cy="3795911"/>
          </a:xfrm>
        </p:grpSpPr>
        <p:sp>
          <p:nvSpPr>
            <p:cNvPr id="14" name="iŝ1iḑè"/>
            <p:cNvSpPr/>
            <p:nvPr>
              <p:custDataLst>
                <p:tags r:id="rId10"/>
              </p:custDataLst>
            </p:nvPr>
          </p:nvSpPr>
          <p:spPr>
            <a:xfrm flipH="1">
              <a:off x="5112536" y="1809000"/>
              <a:ext cx="3795911" cy="3795911"/>
            </a:xfrm>
            <a:prstGeom prst="ellipse">
              <a:avLst/>
            </a:prstGeom>
            <a:noFill/>
            <a:ln w="25400">
              <a:solidFill>
                <a:schemeClr val="tx2">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ïṥ1îďé"/>
            <p:cNvSpPr/>
            <p:nvPr>
              <p:custDataLst>
                <p:tags r:id="rId11"/>
              </p:custDataLst>
            </p:nvPr>
          </p:nvSpPr>
          <p:spPr>
            <a:xfrm flipH="1">
              <a:off x="5586408" y="2284352"/>
              <a:ext cx="2845204" cy="2845206"/>
            </a:xfrm>
            <a:prstGeom prst="ellipse">
              <a:avLst/>
            </a:prstGeom>
            <a:solidFill>
              <a:srgbClr val="C00000"/>
            </a:solidFill>
            <a:ln w="6350"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6" name="文本框 15"/>
          <p:cNvSpPr txBox="1"/>
          <p:nvPr>
            <p:custDataLst>
              <p:tags r:id="rId12"/>
            </p:custDataLst>
          </p:nvPr>
        </p:nvSpPr>
        <p:spPr>
          <a:xfrm>
            <a:off x="7299325" y="4268470"/>
            <a:ext cx="1038225" cy="181610"/>
          </a:xfrm>
          <a:prstGeom prst="rect">
            <a:avLst/>
          </a:prstGeom>
          <a:noFill/>
        </p:spPr>
        <p:txBody>
          <a:bodyPr wrap="square" rtlCol="0">
            <a:noAutofit/>
          </a:bodyPr>
          <a:lstStyle/>
          <a:p>
            <a:pPr algn="ctr">
              <a:defRPr/>
            </a:pPr>
            <a:r>
              <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政治</a:t>
            </a:r>
            <a:endPar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17" name="4ff1e102-f1af-47a4-a855-3a19cb8687e2"/>
          <p:cNvGrpSpPr>
            <a:grpSpLocks noChangeAspect="1"/>
          </p:cNvGrpSpPr>
          <p:nvPr>
            <p:custDataLst>
              <p:tags r:id="rId13"/>
            </p:custDataLst>
          </p:nvPr>
        </p:nvGrpSpPr>
        <p:grpSpPr>
          <a:xfrm>
            <a:off x="10269855" y="3743960"/>
            <a:ext cx="1421765" cy="1421765"/>
            <a:chOff x="5112536" y="1809000"/>
            <a:chExt cx="3795911" cy="3795911"/>
          </a:xfrm>
        </p:grpSpPr>
        <p:sp>
          <p:nvSpPr>
            <p:cNvPr id="18" name="iŝ1iḑè"/>
            <p:cNvSpPr/>
            <p:nvPr>
              <p:custDataLst>
                <p:tags r:id="rId14"/>
              </p:custDataLst>
            </p:nvPr>
          </p:nvSpPr>
          <p:spPr>
            <a:xfrm flipH="1">
              <a:off x="5112536" y="1809000"/>
              <a:ext cx="3795911" cy="3795911"/>
            </a:xfrm>
            <a:prstGeom prst="ellipse">
              <a:avLst/>
            </a:prstGeom>
            <a:noFill/>
            <a:ln w="25400">
              <a:solidFill>
                <a:schemeClr val="tx2">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ïṥ1îďé"/>
            <p:cNvSpPr/>
            <p:nvPr>
              <p:custDataLst>
                <p:tags r:id="rId15"/>
              </p:custDataLst>
            </p:nvPr>
          </p:nvSpPr>
          <p:spPr>
            <a:xfrm flipH="1">
              <a:off x="5586408" y="2284352"/>
              <a:ext cx="2845204" cy="2845206"/>
            </a:xfrm>
            <a:prstGeom prst="ellipse">
              <a:avLst/>
            </a:prstGeom>
            <a:solidFill>
              <a:srgbClr val="C00000"/>
            </a:solidFill>
            <a:ln w="6350" cap="flat" cmpd="sng" algn="ctr">
              <a:solidFill>
                <a:srgbClr val="C0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21" name="文本框 20"/>
          <p:cNvSpPr txBox="1"/>
          <p:nvPr>
            <p:custDataLst>
              <p:tags r:id="rId16"/>
            </p:custDataLst>
          </p:nvPr>
        </p:nvSpPr>
        <p:spPr>
          <a:xfrm>
            <a:off x="10474960" y="4268470"/>
            <a:ext cx="1038225" cy="181610"/>
          </a:xfrm>
          <a:prstGeom prst="rect">
            <a:avLst/>
          </a:prstGeom>
          <a:noFill/>
        </p:spPr>
        <p:txBody>
          <a:bodyPr wrap="square" rtlCol="0">
            <a:noAutofit/>
          </a:bodyPr>
          <a:lstStyle/>
          <a:p>
            <a:pPr algn="ctr">
              <a:defRPr/>
            </a:pPr>
            <a:r>
              <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经济</a:t>
            </a:r>
            <a:endParaRPr lang="zh-CN" altLang="en-US" sz="2800" b="1">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cxnSp>
        <p:nvCxnSpPr>
          <p:cNvPr id="22" name="直接箭头连接符 21"/>
          <p:cNvCxnSpPr>
            <a:stCxn id="14" idx="0"/>
          </p:cNvCxnSpPr>
          <p:nvPr>
            <p:custDataLst>
              <p:tags r:id="rId17"/>
            </p:custDataLst>
          </p:nvPr>
        </p:nvCxnSpPr>
        <p:spPr>
          <a:xfrm flipV="1">
            <a:off x="7805420" y="2686050"/>
            <a:ext cx="869950" cy="1057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custDataLst>
              <p:tags r:id="rId18"/>
            </p:custDataLst>
          </p:nvPr>
        </p:nvCxnSpPr>
        <p:spPr>
          <a:xfrm flipH="1" flipV="1">
            <a:off x="9923780" y="2718435"/>
            <a:ext cx="1217295" cy="9842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9169" name="Text Box 17"/>
          <p:cNvSpPr txBox="1">
            <a:spLocks noChangeArrowheads="1"/>
          </p:cNvSpPr>
          <p:nvPr>
            <p:custDataLst>
              <p:tags r:id="rId19"/>
            </p:custDataLst>
          </p:nvPr>
        </p:nvSpPr>
        <p:spPr bwMode="auto">
          <a:xfrm rot="18300000">
            <a:off x="7608634" y="2746375"/>
            <a:ext cx="904016"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决定</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6" name="Text Box 17"/>
          <p:cNvSpPr txBox="1">
            <a:spLocks noChangeArrowheads="1"/>
          </p:cNvSpPr>
          <p:nvPr>
            <p:custDataLst>
              <p:tags r:id="rId20"/>
            </p:custDataLst>
          </p:nvPr>
        </p:nvSpPr>
        <p:spPr bwMode="auto">
          <a:xfrm rot="2340000">
            <a:off x="10052749" y="2700655"/>
            <a:ext cx="904016"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决定</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6" name="Text Box 17"/>
          <p:cNvSpPr txBox="1">
            <a:spLocks noChangeArrowheads="1"/>
          </p:cNvSpPr>
          <p:nvPr>
            <p:custDataLst>
              <p:tags r:id="rId21"/>
            </p:custDataLst>
          </p:nvPr>
        </p:nvSpPr>
        <p:spPr bwMode="auto">
          <a:xfrm>
            <a:off x="10269855" y="5380355"/>
            <a:ext cx="1696085"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1"/>
                </a:solidFill>
                <a:latin typeface="微软雅黑" panose="020B0503020204020204" charset="-122"/>
                <a:ea typeface="微软雅黑" panose="020B0503020204020204" charset="-122"/>
              </a:rPr>
              <a:t>经济基础</a:t>
            </a:r>
            <a:endParaRPr lang="zh-CN" altLang="en-US" sz="2400" b="1">
              <a:solidFill>
                <a:schemeClr val="tx1"/>
              </a:solidFill>
              <a:latin typeface="微软雅黑" panose="020B0503020204020204" charset="-122"/>
              <a:ea typeface="微软雅黑" panose="020B0503020204020204" charset="-122"/>
            </a:endParaRPr>
          </a:p>
        </p:txBody>
      </p:sp>
      <p:cxnSp>
        <p:nvCxnSpPr>
          <p:cNvPr id="27" name="直接箭头连接符 26"/>
          <p:cNvCxnSpPr/>
          <p:nvPr>
            <p:custDataLst>
              <p:tags r:id="rId22"/>
            </p:custDataLst>
          </p:nvPr>
        </p:nvCxnSpPr>
        <p:spPr>
          <a:xfrm flipH="1">
            <a:off x="8211185" y="2903855"/>
            <a:ext cx="719455" cy="9258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23"/>
            </p:custDataLst>
          </p:nvPr>
        </p:nvSpPr>
        <p:spPr>
          <a:xfrm>
            <a:off x="8791575" y="4766945"/>
            <a:ext cx="1478280" cy="398780"/>
          </a:xfrm>
          <a:prstGeom prst="rect">
            <a:avLst/>
          </a:prstGeom>
          <a:noFill/>
        </p:spPr>
        <p:txBody>
          <a:bodyPr wrap="square" rtlCol="0">
            <a:spAutoFit/>
          </a:bodyPr>
          <a:lstStyle/>
          <a:p>
            <a:pPr algn="l" eaLnBrk="1" hangingPunct="1"/>
            <a:r>
              <a:rPr lang="zh-CN" altLang="en-US" sz="2000" b="1">
                <a:solidFill>
                  <a:schemeClr val="tx1"/>
                </a:solidFill>
                <a:latin typeface="微软雅黑" panose="020B0503020204020204" charset="-122"/>
                <a:ea typeface="微软雅黑" panose="020B0503020204020204" charset="-122"/>
                <a:sym typeface="+mn-ea"/>
              </a:rPr>
              <a:t>集中表现</a:t>
            </a:r>
            <a:endParaRPr lang="zh-CN" altLang="en-US" sz="2000" b="1">
              <a:solidFill>
                <a:schemeClr val="tx1"/>
              </a:solidFill>
              <a:latin typeface="微软雅黑" panose="020B0503020204020204" charset="-122"/>
              <a:ea typeface="微软雅黑" panose="020B0503020204020204" charset="-122"/>
              <a:sym typeface="+mn-ea"/>
            </a:endParaRPr>
          </a:p>
        </p:txBody>
      </p:sp>
      <p:cxnSp>
        <p:nvCxnSpPr>
          <p:cNvPr id="28" name="直接箭头连接符 27"/>
          <p:cNvCxnSpPr/>
          <p:nvPr>
            <p:custDataLst>
              <p:tags r:id="rId24"/>
            </p:custDataLst>
          </p:nvPr>
        </p:nvCxnSpPr>
        <p:spPr>
          <a:xfrm>
            <a:off x="8515985" y="4678045"/>
            <a:ext cx="175387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custDataLst>
              <p:tags r:id="rId25"/>
            </p:custDataLst>
          </p:nvPr>
        </p:nvCxnSpPr>
        <p:spPr>
          <a:xfrm flipH="1">
            <a:off x="8568055" y="4305935"/>
            <a:ext cx="166433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31" name="Text Box 17"/>
          <p:cNvSpPr txBox="1">
            <a:spLocks noChangeArrowheads="1"/>
          </p:cNvSpPr>
          <p:nvPr>
            <p:custDataLst>
              <p:tags r:id="rId26"/>
            </p:custDataLst>
          </p:nvPr>
        </p:nvSpPr>
        <p:spPr bwMode="auto">
          <a:xfrm rot="21420000">
            <a:off x="9029764" y="3825875"/>
            <a:ext cx="904016"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tx1"/>
                </a:solidFill>
                <a:latin typeface="微软雅黑" panose="020B0503020204020204" charset="-122"/>
                <a:ea typeface="微软雅黑" panose="020B0503020204020204" charset="-122"/>
                <a:cs typeface="微软雅黑" panose="020B0503020204020204" charset="-122"/>
              </a:rPr>
              <a:t>决定</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cxnSp>
        <p:nvCxnSpPr>
          <p:cNvPr id="32" name="直接箭头连接符 31"/>
          <p:cNvCxnSpPr/>
          <p:nvPr>
            <p:custDataLst>
              <p:tags r:id="rId27"/>
            </p:custDataLst>
          </p:nvPr>
        </p:nvCxnSpPr>
        <p:spPr>
          <a:xfrm>
            <a:off x="9627870" y="2887345"/>
            <a:ext cx="1043940" cy="8566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9170" name="Text Box 18"/>
          <p:cNvSpPr txBox="1">
            <a:spLocks noChangeArrowheads="1"/>
          </p:cNvSpPr>
          <p:nvPr>
            <p:custDataLst>
              <p:tags r:id="rId28"/>
            </p:custDataLst>
          </p:nvPr>
        </p:nvSpPr>
        <p:spPr bwMode="auto">
          <a:xfrm rot="2580000">
            <a:off x="9570539" y="3425060"/>
            <a:ext cx="857457"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tx1"/>
                </a:solidFill>
                <a:latin typeface="微软雅黑" panose="020B0503020204020204" charset="-122"/>
                <a:ea typeface="微软雅黑" panose="020B0503020204020204" charset="-122"/>
              </a:rPr>
              <a:t>反映</a:t>
            </a:r>
            <a:endParaRPr lang="zh-CN" altLang="en-US" sz="2000" b="1">
              <a:solidFill>
                <a:schemeClr val="tx1"/>
              </a:solidFill>
              <a:latin typeface="微软雅黑" panose="020B0503020204020204" charset="-122"/>
              <a:ea typeface="微软雅黑" panose="020B0503020204020204" charset="-122"/>
            </a:endParaRPr>
          </a:p>
        </p:txBody>
      </p:sp>
      <p:sp>
        <p:nvSpPr>
          <p:cNvPr id="34" name="Text Box 18"/>
          <p:cNvSpPr txBox="1">
            <a:spLocks noChangeArrowheads="1"/>
          </p:cNvSpPr>
          <p:nvPr>
            <p:custDataLst>
              <p:tags r:id="rId29"/>
            </p:custDataLst>
          </p:nvPr>
        </p:nvSpPr>
        <p:spPr bwMode="auto">
          <a:xfrm rot="18600000">
            <a:off x="8482149" y="3256785"/>
            <a:ext cx="857457"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tx1"/>
                </a:solidFill>
                <a:latin typeface="微软雅黑" panose="020B0503020204020204" charset="-122"/>
                <a:ea typeface="微软雅黑" panose="020B0503020204020204" charset="-122"/>
              </a:rPr>
              <a:t>反映</a:t>
            </a:r>
            <a:endParaRPr lang="zh-CN" altLang="en-US" sz="2000" b="1">
              <a:solidFill>
                <a:schemeClr val="tx1"/>
              </a:solidFill>
              <a:latin typeface="微软雅黑" panose="020B0503020204020204" charset="-122"/>
              <a:ea typeface="微软雅黑" panose="020B0503020204020204" charset="-122"/>
            </a:endParaRPr>
          </a:p>
        </p:txBody>
      </p:sp>
      <p:sp>
        <p:nvSpPr>
          <p:cNvPr id="37" name="Text Box 17"/>
          <p:cNvSpPr txBox="1">
            <a:spLocks noChangeArrowheads="1"/>
          </p:cNvSpPr>
          <p:nvPr>
            <p:custDataLst>
              <p:tags r:id="rId30"/>
            </p:custDataLst>
          </p:nvPr>
        </p:nvSpPr>
        <p:spPr bwMode="auto">
          <a:xfrm>
            <a:off x="8571230" y="945515"/>
            <a:ext cx="142240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1"/>
                </a:solidFill>
                <a:latin typeface="微软雅黑" panose="020B0503020204020204" charset="-122"/>
                <a:ea typeface="微软雅黑" panose="020B0503020204020204" charset="-122"/>
              </a:rPr>
              <a:t>上层建筑</a:t>
            </a:r>
            <a:endParaRPr lang="zh-CN" altLang="en-US" sz="2400" b="1">
              <a:solidFill>
                <a:schemeClr val="tx1"/>
              </a:solidFill>
              <a:latin typeface="微软雅黑" panose="020B0503020204020204" charset="-122"/>
              <a:ea typeface="微软雅黑" panose="020B0503020204020204" charset="-122"/>
            </a:endParaRPr>
          </a:p>
        </p:txBody>
      </p:sp>
      <p:sp>
        <p:nvSpPr>
          <p:cNvPr id="38" name="Text Box 17"/>
          <p:cNvSpPr txBox="1">
            <a:spLocks noChangeArrowheads="1"/>
          </p:cNvSpPr>
          <p:nvPr>
            <p:custDataLst>
              <p:tags r:id="rId31"/>
            </p:custDataLst>
          </p:nvPr>
        </p:nvSpPr>
        <p:spPr bwMode="auto">
          <a:xfrm>
            <a:off x="7026910" y="5288915"/>
            <a:ext cx="1422400"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1"/>
                </a:solidFill>
                <a:latin typeface="微软雅黑" panose="020B0503020204020204" charset="-122"/>
                <a:ea typeface="微软雅黑" panose="020B0503020204020204" charset="-122"/>
              </a:rPr>
              <a:t>上层建筑</a:t>
            </a:r>
            <a:endParaRPr lang="zh-CN" altLang="en-US" sz="2400" b="1">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知识补充</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852545" y="835025"/>
            <a:ext cx="4840605"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文化与文明的区别和联系</a:t>
            </a:r>
            <a:endParaRPr lang="zh-CN" altLang="zh-CN" sz="2800" b="1">
              <a:solidFill>
                <a:schemeClr val="accent1">
                  <a:lumMod val="75000"/>
                </a:schemeClr>
              </a:solidFill>
              <a:sym typeface="+mn-ea"/>
            </a:endParaRPr>
          </a:p>
        </p:txBody>
      </p:sp>
      <p:pic>
        <p:nvPicPr>
          <p:cNvPr id="7" name="图片 6"/>
          <p:cNvPicPr>
            <a:picLocks noChangeAspect="1"/>
          </p:cNvPicPr>
          <p:nvPr>
            <p:custDataLst>
              <p:tags r:id="rId3"/>
            </p:custDataLst>
          </p:nvPr>
        </p:nvPicPr>
        <p:blipFill>
          <a:blip r:embed="rId4"/>
          <a:srcRect t="15082"/>
          <a:stretch>
            <a:fillRect/>
          </a:stretch>
        </p:blipFill>
        <p:spPr>
          <a:xfrm>
            <a:off x="1141095" y="1428115"/>
            <a:ext cx="9909175" cy="4588510"/>
          </a:xfrm>
          <a:prstGeom prst="rect">
            <a:avLst/>
          </a:prstGeom>
          <a:noFill/>
          <a:extLst>
            <a:ext uri="{909E8E84-426E-40DD-AFC4-6F175D3DCCD1}">
              <a14:hiddenFill xmlns:a14="http://schemas.microsoft.com/office/drawing/2010/main">
                <a:solidFill>
                  <a:schemeClr val="bg1"/>
                </a:solidFill>
              </a14:hiddenFill>
            </a:ext>
          </a:extLst>
        </p:spPr>
      </p:pic>
      <p:sp>
        <p:nvSpPr>
          <p:cNvPr id="6" name="文本框 5"/>
          <p:cNvSpPr txBox="1"/>
          <p:nvPr>
            <p:custDataLst>
              <p:tags r:id="rId5"/>
            </p:custDataLst>
          </p:nvPr>
        </p:nvSpPr>
        <p:spPr>
          <a:xfrm>
            <a:off x="750570" y="6088380"/>
            <a:ext cx="10971530" cy="55308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r>
              <a:rPr lang="zh-CN" altLang="en-US" sz="3000" b="1">
                <a:solidFill>
                  <a:srgbClr val="C00000"/>
                </a:solidFill>
                <a:latin typeface="+mn-ea"/>
                <a:sym typeface="+mn-ea"/>
              </a:rPr>
              <a:t>阶级的产生、国家的形成和文字的出现是文明诞生的基本标志。</a:t>
            </a:r>
            <a:endParaRPr lang="zh-CN" altLang="en-US" sz="3000" b="1">
              <a:solidFill>
                <a:srgbClr val="C00000"/>
              </a:solidFill>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617220"/>
            <a:ext cx="73291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4</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文化的功能</a:t>
            </a:r>
            <a:endParaRPr lang="zh-CN" sz="2800" b="1">
              <a:solidFill>
                <a:schemeClr val="tx1">
                  <a:lumMod val="85000"/>
                  <a:lumOff val="15000"/>
                </a:schemeClr>
              </a:solidFill>
              <a:latin typeface="Arial" panose="020B0604020202020204"/>
              <a:ea typeface="微软雅黑" panose="020B0503020204020204" charset="-122"/>
            </a:endParaRPr>
          </a:p>
        </p:txBody>
      </p:sp>
      <p:graphicFrame>
        <p:nvGraphicFramePr>
          <p:cNvPr id="12" name="表格 4"/>
          <p:cNvGraphicFramePr>
            <a:graphicFrameLocks noGrp="1"/>
          </p:cNvGraphicFramePr>
          <p:nvPr>
            <p:custDataLst>
              <p:tags r:id="rId3"/>
            </p:custDataLst>
          </p:nvPr>
        </p:nvGraphicFramePr>
        <p:xfrm>
          <a:off x="74295" y="1475105"/>
          <a:ext cx="12025630" cy="5149850"/>
        </p:xfrm>
        <a:graphic>
          <a:graphicData uri="http://schemas.openxmlformats.org/drawingml/2006/table">
            <a:tbl>
              <a:tblPr firstRow="1" bandRow="1"/>
              <a:tblGrid>
                <a:gridCol w="1252855"/>
                <a:gridCol w="2085340"/>
                <a:gridCol w="8687435"/>
              </a:tblGrid>
              <a:tr h="396240">
                <a:tc>
                  <a:txBody>
                    <a:bodyPr wrap="square"/>
                    <a:lstStyle/>
                    <a:p>
                      <a:pPr algn="ctr"/>
                      <a:r>
                        <a:rPr lang="zh-CN" altLang="en-US" sz="2000" b="1">
                          <a:solidFill>
                            <a:schemeClr val="accent1">
                              <a:lumMod val="75000"/>
                            </a:schemeClr>
                          </a:solidFill>
                          <a:latin typeface="黑体" panose="02010609060101010101" charset="-122"/>
                          <a:ea typeface="黑体" panose="02010609060101010101" charset="-122"/>
                        </a:rPr>
                        <a:t>角度</a:t>
                      </a:r>
                      <a:endParaRPr lang="zh-CN" altLang="en-US" sz="2000" b="1">
                        <a:solidFill>
                          <a:schemeClr val="accent1">
                            <a:lumMod val="75000"/>
                          </a:schemeClr>
                        </a:solidFill>
                        <a:latin typeface="黑体" panose="02010609060101010101" charset="-122"/>
                        <a:ea typeface="黑体" panose="02010609060101010101" charset="-122"/>
                      </a:endParaRPr>
                    </a:p>
                  </a:txBody>
                  <a:tcPr vert="horz"/>
                </a:tc>
                <a:tc>
                  <a:txBody>
                    <a:bodyPr wrap="square"/>
                    <a:lstStyle/>
                    <a:p>
                      <a:pPr algn="ctr"/>
                      <a:r>
                        <a:rPr lang="zh-CN" altLang="en-US" sz="2000" b="1">
                          <a:solidFill>
                            <a:schemeClr val="accent1">
                              <a:lumMod val="75000"/>
                            </a:schemeClr>
                          </a:solidFill>
                          <a:latin typeface="黑体" panose="02010609060101010101" charset="-122"/>
                          <a:ea typeface="黑体" panose="02010609060101010101" charset="-122"/>
                        </a:rPr>
                        <a:t>内容</a:t>
                      </a:r>
                      <a:endParaRPr lang="zh-CN" altLang="en-US" sz="2000" b="1">
                        <a:solidFill>
                          <a:schemeClr val="accent1">
                            <a:lumMod val="75000"/>
                          </a:schemeClr>
                        </a:solidFill>
                        <a:latin typeface="黑体" panose="02010609060101010101" charset="-122"/>
                        <a:ea typeface="黑体" panose="02010609060101010101" charset="-122"/>
                      </a:endParaRPr>
                    </a:p>
                  </a:txBody>
                  <a:tcPr vert="horz"/>
                </a:tc>
                <a:tc>
                  <a:txBody>
                    <a:bodyPr wrap="square"/>
                    <a:lstStyle/>
                    <a:p>
                      <a:pPr algn="ctr"/>
                      <a:r>
                        <a:rPr lang="zh-CN" altLang="en-US" sz="2000" b="1">
                          <a:solidFill>
                            <a:schemeClr val="accent1">
                              <a:lumMod val="75000"/>
                            </a:schemeClr>
                          </a:solidFill>
                          <a:latin typeface="黑体" panose="02010609060101010101" charset="-122"/>
                          <a:ea typeface="黑体" panose="02010609060101010101" charset="-122"/>
                        </a:rPr>
                        <a:t>角度</a:t>
                      </a:r>
                      <a:endParaRPr lang="zh-CN" altLang="en-US" sz="2000" b="1">
                        <a:solidFill>
                          <a:schemeClr val="accent1">
                            <a:lumMod val="75000"/>
                          </a:schemeClr>
                        </a:solidFill>
                        <a:latin typeface="黑体" panose="02010609060101010101" charset="-122"/>
                        <a:ea typeface="黑体" panose="02010609060101010101" charset="-122"/>
                      </a:endParaRPr>
                    </a:p>
                  </a:txBody>
                  <a:tcPr vert="horz"/>
                </a:tc>
              </a:tr>
              <a:tr h="396240">
                <a:tc rowSpan="4">
                  <a:txBody>
                    <a:bodyPr wrap="square"/>
                    <a:lstStyle/>
                    <a:p>
                      <a:pPr algn="ctr"/>
                      <a:r>
                        <a:rPr lang="zh-CN" altLang="en-US" sz="2000" b="1">
                          <a:solidFill>
                            <a:schemeClr val="accent1">
                              <a:lumMod val="75000"/>
                            </a:schemeClr>
                          </a:solidFill>
                          <a:latin typeface="黑体" panose="02010609060101010101" charset="-122"/>
                          <a:ea typeface="黑体" panose="02010609060101010101" charset="-122"/>
                        </a:rPr>
                        <a:t>基本功能</a:t>
                      </a:r>
                      <a:endParaRPr lang="zh-CN" altLang="en-US" sz="2000" b="1">
                        <a:solidFill>
                          <a:schemeClr val="accent1">
                            <a:lumMod val="75000"/>
                          </a:schemeClr>
                        </a:solidFill>
                        <a:latin typeface="黑体" panose="02010609060101010101" charset="-122"/>
                        <a:ea typeface="黑体" panose="02010609060101010101" charset="-122"/>
                      </a:endParaRPr>
                    </a:p>
                  </a:txBody>
                  <a:tcPr vert="horz" anchor="ctr"/>
                </a:tc>
                <a:tc>
                  <a:txBody>
                    <a:bodyPr wrap="square"/>
                    <a:lstStyle/>
                    <a:p>
                      <a:r>
                        <a:rPr lang="zh-CN" altLang="en-US" sz="2000" b="0">
                          <a:latin typeface="黑体" panose="02010609060101010101" charset="-122"/>
                          <a:ea typeface="黑体" panose="02010609060101010101" charset="-122"/>
                        </a:rPr>
                        <a:t>引领风尚</a:t>
                      </a:r>
                      <a:endParaRPr lang="zh-CN" altLang="en-US" sz="2000" b="0">
                        <a:latin typeface="黑体" panose="02010609060101010101" charset="-122"/>
                        <a:ea typeface="黑体" panose="02010609060101010101" charset="-122"/>
                      </a:endParaRPr>
                    </a:p>
                  </a:txBody>
                  <a:tcPr vert="horz" anchor="ctr"/>
                </a:tc>
                <a:tc>
                  <a:txBody>
                    <a:bodyPr wrap="square"/>
                    <a:lstStyle/>
                    <a:p>
                      <a:r>
                        <a:rPr lang="zh-CN" altLang="en-US" sz="2000" b="0">
                          <a:latin typeface="黑体" panose="02010609060101010101" charset="-122"/>
                          <a:ea typeface="黑体" panose="02010609060101010101" charset="-122"/>
                        </a:rPr>
                        <a:t>强调文化是一种</a:t>
                      </a:r>
                      <a:r>
                        <a:rPr lang="zh-CN" altLang="en-US" sz="2000" b="0">
                          <a:solidFill>
                            <a:srgbClr val="FF0000"/>
                          </a:solidFill>
                          <a:latin typeface="黑体" panose="02010609060101010101" charset="-122"/>
                          <a:ea typeface="黑体" panose="02010609060101010101" charset="-122"/>
                        </a:rPr>
                        <a:t>精神力量、精神指引</a:t>
                      </a:r>
                      <a:endParaRPr lang="zh-CN" altLang="en-US" sz="2000" b="0">
                        <a:solidFill>
                          <a:srgbClr val="FF0000"/>
                        </a:solidFill>
                        <a:latin typeface="黑体" panose="02010609060101010101" charset="-122"/>
                        <a:ea typeface="黑体" panose="02010609060101010101" charset="-122"/>
                      </a:endParaRPr>
                    </a:p>
                  </a:txBody>
                  <a:tcPr vert="horz"/>
                </a:tc>
              </a:tr>
              <a:tr h="701040">
                <a:tc vMerge="1">
                  <a:tcPr anchor="ctr"/>
                </a:tc>
                <a:tc>
                  <a:txBody>
                    <a:bodyPr wrap="square"/>
                    <a:lstStyle/>
                    <a:p>
                      <a:r>
                        <a:rPr lang="zh-CN" altLang="en-US" sz="2000" b="0">
                          <a:latin typeface="黑体" panose="02010609060101010101" charset="-122"/>
                          <a:ea typeface="黑体" panose="02010609060101010101" charset="-122"/>
                        </a:rPr>
                        <a:t>教育人民</a:t>
                      </a:r>
                      <a:endParaRPr lang="zh-CN" altLang="en-US" sz="2000" b="0">
                        <a:latin typeface="黑体" panose="02010609060101010101" charset="-122"/>
                        <a:ea typeface="黑体" panose="02010609060101010101" charset="-122"/>
                      </a:endParaRPr>
                    </a:p>
                  </a:txBody>
                  <a:tcPr vert="horz" anchor="ct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000" b="0">
                          <a:latin typeface="黑体" panose="02010609060101010101" charset="-122"/>
                          <a:ea typeface="黑体" panose="02010609060101010101" charset="-122"/>
                          <a:cs typeface="黑体" panose="02010609060101010101" charset="-122"/>
                        </a:rPr>
                        <a:t>强调文化对人的作用。文化塑造人。</a:t>
                      </a:r>
                      <a:r>
                        <a:rPr lang="zh-CN" altLang="en-US" sz="2000" b="0" u="sng">
                          <a:latin typeface="黑体" panose="02010609060101010101" charset="-122"/>
                          <a:ea typeface="黑体" panose="02010609060101010101" charset="-122"/>
                          <a:cs typeface="黑体" panose="02010609060101010101" charset="-122"/>
                        </a:rPr>
                        <a:t>优秀文化</a:t>
                      </a:r>
                      <a:r>
                        <a:rPr lang="zh-CN" altLang="en-US" sz="2000" b="0">
                          <a:latin typeface="黑体" panose="02010609060101010101" charset="-122"/>
                          <a:ea typeface="黑体" panose="02010609060101010101" charset="-122"/>
                          <a:cs typeface="黑体" panose="02010609060101010101" charset="-122"/>
                        </a:rPr>
                        <a:t>能够</a:t>
                      </a:r>
                      <a:r>
                        <a:rPr lang="zh-CN" altLang="en-US" sz="2000" b="0">
                          <a:solidFill>
                            <a:srgbClr val="FF0000"/>
                          </a:solidFill>
                          <a:latin typeface="黑体" panose="02010609060101010101" charset="-122"/>
                          <a:ea typeface="黑体" panose="02010609060101010101" charset="-122"/>
                          <a:cs typeface="黑体" panose="02010609060101010101" charset="-122"/>
                        </a:rPr>
                        <a:t>丰富</a:t>
                      </a:r>
                      <a:r>
                        <a:rPr lang="en-US" altLang="zh-CN" sz="2000" b="0">
                          <a:latin typeface="黑体" panose="02010609060101010101" charset="-122"/>
                          <a:ea typeface="黑体" panose="02010609060101010101" charset="-122"/>
                          <a:cs typeface="黑体" panose="02010609060101010101" charset="-122"/>
                        </a:rPr>
                        <a:t>……</a:t>
                      </a:r>
                      <a:r>
                        <a:rPr lang="zh-CN" altLang="en-US" sz="2000" b="0">
                          <a:latin typeface="黑体" panose="02010609060101010101" charset="-122"/>
                          <a:ea typeface="黑体" panose="02010609060101010101" charset="-122"/>
                          <a:cs typeface="黑体" panose="02010609060101010101" charset="-122"/>
                        </a:rPr>
                        <a:t>精神世界</a:t>
                      </a:r>
                      <a:r>
                        <a:rPr lang="en-US" altLang="zh-CN" sz="2000" b="0">
                          <a:latin typeface="黑体" panose="02010609060101010101" charset="-122"/>
                          <a:ea typeface="黑体" panose="02010609060101010101" charset="-122"/>
                          <a:cs typeface="黑体" panose="02010609060101010101" charset="-122"/>
                        </a:rPr>
                        <a:t>,</a:t>
                      </a:r>
                      <a:r>
                        <a:rPr lang="zh-CN" altLang="en-US" sz="2000" b="0">
                          <a:solidFill>
                            <a:srgbClr val="FF0000"/>
                          </a:solidFill>
                          <a:latin typeface="黑体" panose="02010609060101010101" charset="-122"/>
                          <a:ea typeface="黑体" panose="02010609060101010101" charset="-122"/>
                          <a:cs typeface="黑体" panose="02010609060101010101" charset="-122"/>
                        </a:rPr>
                        <a:t>增强</a:t>
                      </a:r>
                      <a:r>
                        <a:rPr lang="en-US" altLang="zh-CN" sz="2000" b="0">
                          <a:latin typeface="黑体" panose="02010609060101010101" charset="-122"/>
                          <a:ea typeface="黑体" panose="02010609060101010101" charset="-122"/>
                          <a:cs typeface="黑体" panose="02010609060101010101" charset="-122"/>
                        </a:rPr>
                        <a:t>……</a:t>
                      </a:r>
                      <a:r>
                        <a:rPr lang="zh-CN" altLang="en-US" sz="2000" b="0">
                          <a:latin typeface="黑体" panose="02010609060101010101" charset="-122"/>
                          <a:ea typeface="黑体" panose="02010609060101010101" charset="-122"/>
                          <a:cs typeface="黑体" panose="02010609060101010101" charset="-122"/>
                        </a:rPr>
                        <a:t>精神力量</a:t>
                      </a:r>
                      <a:r>
                        <a:rPr lang="en-US" altLang="zh-CN" sz="2000" b="0">
                          <a:latin typeface="黑体" panose="02010609060101010101" charset="-122"/>
                          <a:ea typeface="黑体" panose="02010609060101010101" charset="-122"/>
                          <a:cs typeface="黑体" panose="02010609060101010101" charset="-122"/>
                        </a:rPr>
                        <a:t>,</a:t>
                      </a:r>
                      <a:r>
                        <a:rPr lang="zh-CN" altLang="en-US" sz="2000" b="0">
                          <a:solidFill>
                            <a:srgbClr val="FF0000"/>
                          </a:solidFill>
                          <a:latin typeface="黑体" panose="02010609060101010101" charset="-122"/>
                          <a:ea typeface="黑体" panose="02010609060101010101" charset="-122"/>
                          <a:cs typeface="黑体" panose="02010609060101010101" charset="-122"/>
                        </a:rPr>
                        <a:t>促进</a:t>
                      </a:r>
                      <a:r>
                        <a:rPr lang="en-US" altLang="zh-CN" sz="2000" b="0">
                          <a:latin typeface="黑体" panose="02010609060101010101" charset="-122"/>
                          <a:ea typeface="黑体" panose="02010609060101010101" charset="-122"/>
                          <a:cs typeface="黑体" panose="02010609060101010101" charset="-122"/>
                        </a:rPr>
                        <a:t>……</a:t>
                      </a:r>
                      <a:r>
                        <a:rPr lang="zh-CN" altLang="en-US" sz="2000" b="0">
                          <a:latin typeface="黑体" panose="02010609060101010101" charset="-122"/>
                          <a:ea typeface="黑体" panose="02010609060101010101" charset="-122"/>
                          <a:cs typeface="黑体" panose="02010609060101010101" charset="-122"/>
                        </a:rPr>
                        <a:t>全面发展。</a:t>
                      </a:r>
                      <a:endParaRPr lang="zh-CN" altLang="en-US" sz="2000" b="0">
                        <a:latin typeface="黑体" panose="02010609060101010101" charset="-122"/>
                        <a:ea typeface="黑体" panose="02010609060101010101" charset="-122"/>
                        <a:cs typeface="黑体" panose="02010609060101010101" charset="-122"/>
                      </a:endParaRPr>
                    </a:p>
                  </a:txBody>
                  <a:tcPr vert="horz"/>
                </a:tc>
              </a:tr>
              <a:tr h="396240">
                <a:tc vMerge="1">
                  <a:tcPr anchor="ctr"/>
                </a:tc>
                <a:tc>
                  <a:txBody>
                    <a:bodyPr wrap="square"/>
                    <a:lstStyle/>
                    <a:p>
                      <a:pPr algn="l"/>
                      <a:r>
                        <a:rPr lang="zh-CN" altLang="en-US" sz="2000" b="0" u="none" kern="1200">
                          <a:solidFill>
                            <a:schemeClr val="tx1"/>
                          </a:solidFill>
                          <a:latin typeface="黑体" panose="02010609060101010101" charset="-122"/>
                          <a:ea typeface="黑体" panose="02010609060101010101" charset="-122"/>
                        </a:rPr>
                        <a:t>服务社会</a:t>
                      </a:r>
                      <a:endParaRPr lang="zh-CN" altLang="en-US" sz="2000" b="0" u="none" kern="1200">
                        <a:solidFill>
                          <a:schemeClr val="tx1"/>
                        </a:solidFill>
                        <a:latin typeface="黑体" panose="02010609060101010101" charset="-122"/>
                        <a:ea typeface="黑体" panose="02010609060101010101" charset="-122"/>
                      </a:endParaRPr>
                    </a:p>
                  </a:txBody>
                  <a:tcPr vert="horz" anchor="ctr"/>
                </a:tc>
                <a:tc>
                  <a:txBody>
                    <a:bodyPr wrap="square"/>
                    <a:lstStyle/>
                    <a:p>
                      <a:r>
                        <a:rPr lang="zh-CN" altLang="en-US" sz="2000" b="0">
                          <a:latin typeface="黑体" panose="02010609060101010101" charset="-122"/>
                          <a:ea typeface="黑体" panose="02010609060101010101" charset="-122"/>
                        </a:rPr>
                        <a:t>强调通过发展</a:t>
                      </a:r>
                      <a:r>
                        <a:rPr lang="zh-CN" altLang="en-US" sz="2000" b="0">
                          <a:solidFill>
                            <a:srgbClr val="FF0000"/>
                          </a:solidFill>
                          <a:latin typeface="黑体" panose="02010609060101010101" charset="-122"/>
                          <a:ea typeface="黑体" panose="02010609060101010101" charset="-122"/>
                        </a:rPr>
                        <a:t>文化事业和文化产业</a:t>
                      </a:r>
                      <a:r>
                        <a:rPr lang="zh-CN" altLang="en-US" sz="2000" b="0">
                          <a:latin typeface="黑体" panose="02010609060101010101" charset="-122"/>
                          <a:ea typeface="黑体" panose="02010609060101010101" charset="-122"/>
                        </a:rPr>
                        <a:t>满足人们的文化需求，精神食粮</a:t>
                      </a:r>
                      <a:endParaRPr lang="zh-CN" altLang="en-US" sz="2000" b="0">
                        <a:latin typeface="黑体" panose="02010609060101010101" charset="-122"/>
                        <a:ea typeface="黑体" panose="02010609060101010101" charset="-122"/>
                      </a:endParaRPr>
                    </a:p>
                  </a:txBody>
                  <a:tcPr vert="horz"/>
                </a:tc>
              </a:tr>
              <a:tr h="546735">
                <a:tc vMerge="1">
                  <a:tcPr anchor="ctr"/>
                </a:tc>
                <a:tc>
                  <a:txBody>
                    <a:bodyPr wrap="square"/>
                    <a:lstStyle/>
                    <a:p>
                      <a:pPr algn="l"/>
                      <a:r>
                        <a:rPr lang="zh-CN" altLang="en-US" sz="2000" b="0" u="none" kern="1200">
                          <a:solidFill>
                            <a:schemeClr val="tx1"/>
                          </a:solidFill>
                          <a:latin typeface="黑体" panose="02010609060101010101" charset="-122"/>
                          <a:ea typeface="黑体" panose="02010609060101010101" charset="-122"/>
                        </a:rPr>
                        <a:t>推动发展</a:t>
                      </a:r>
                      <a:endParaRPr lang="zh-CN" altLang="en-US" sz="2000" b="0" u="none" kern="1200">
                        <a:solidFill>
                          <a:schemeClr val="tx1"/>
                        </a:solidFill>
                        <a:latin typeface="黑体" panose="02010609060101010101" charset="-122"/>
                        <a:ea typeface="黑体" panose="02010609060101010101" charset="-122"/>
                      </a:endParaRPr>
                    </a:p>
                  </a:txBody>
                  <a:tcPr vert="horz" anchor="ctr"/>
                </a:tc>
                <a:tc>
                  <a:txBody>
                    <a:bodyPr wrap="square"/>
                    <a:lstStyle/>
                    <a:p>
                      <a:r>
                        <a:rPr lang="zh-CN" altLang="en-US" sz="2000" b="0">
                          <a:latin typeface="黑体" panose="02010609060101010101" charset="-122"/>
                          <a:ea typeface="黑体" panose="02010609060101010101" charset="-122"/>
                        </a:rPr>
                        <a:t>强调</a:t>
                      </a:r>
                      <a:r>
                        <a:rPr lang="zh-CN" altLang="en-US" sz="2000" b="0">
                          <a:solidFill>
                            <a:srgbClr val="FF0000"/>
                          </a:solidFill>
                          <a:latin typeface="黑体" panose="02010609060101010101" charset="-122"/>
                          <a:ea typeface="黑体" panose="02010609060101010101" charset="-122"/>
                        </a:rPr>
                        <a:t>文化软实力</a:t>
                      </a:r>
                      <a:r>
                        <a:rPr lang="zh-CN" altLang="en-US" sz="2000" b="0">
                          <a:latin typeface="黑体" panose="02010609060101010101" charset="-122"/>
                          <a:ea typeface="黑体" panose="02010609060101010101" charset="-122"/>
                        </a:rPr>
                        <a:t>对推动国家发展的作用；及</a:t>
                      </a:r>
                      <a:r>
                        <a:rPr lang="zh-CN" altLang="en-US" sz="2000" b="0">
                          <a:solidFill>
                            <a:srgbClr val="FF0000"/>
                          </a:solidFill>
                          <a:highlight>
                            <a:srgbClr val="FFFF00"/>
                          </a:highlight>
                          <a:latin typeface="黑体" panose="02010609060101010101" charset="-122"/>
                          <a:ea typeface="黑体" panose="02010609060101010101" charset="-122"/>
                        </a:rPr>
                        <a:t>文化对经济、政治的反作用</a:t>
                      </a:r>
                      <a:endParaRPr lang="zh-CN" altLang="en-US" sz="2000" b="0">
                        <a:solidFill>
                          <a:srgbClr val="FF0000"/>
                        </a:solidFill>
                        <a:highlight>
                          <a:srgbClr val="FFFF00"/>
                        </a:highlight>
                        <a:latin typeface="黑体" panose="02010609060101010101" charset="-122"/>
                        <a:ea typeface="黑体" panose="02010609060101010101" charset="-122"/>
                      </a:endParaRPr>
                    </a:p>
                  </a:txBody>
                  <a:tcPr vert="horz"/>
                </a:tc>
              </a:tr>
              <a:tr h="1311275">
                <a:tc rowSpan="2">
                  <a:txBody>
                    <a:bodyPr wrap="square"/>
                    <a:lstStyle/>
                    <a:p>
                      <a:pPr algn="ctr"/>
                      <a:r>
                        <a:rPr lang="zh-CN" altLang="en-US" sz="2000" b="1">
                          <a:solidFill>
                            <a:schemeClr val="accent1">
                              <a:lumMod val="75000"/>
                            </a:schemeClr>
                          </a:solidFill>
                          <a:latin typeface="黑体" panose="02010609060101010101" charset="-122"/>
                          <a:ea typeface="黑体" panose="02010609060101010101" charset="-122"/>
                        </a:rPr>
                        <a:t>民族复兴</a:t>
                      </a:r>
                      <a:endParaRPr lang="zh-CN" altLang="en-US" sz="2000" b="1">
                        <a:solidFill>
                          <a:schemeClr val="accent1">
                            <a:lumMod val="75000"/>
                          </a:schemeClr>
                        </a:solidFill>
                        <a:latin typeface="黑体" panose="02010609060101010101" charset="-122"/>
                        <a:ea typeface="黑体" panose="02010609060101010101" charset="-122"/>
                      </a:endParaRPr>
                    </a:p>
                    <a:p>
                      <a:pPr algn="ctr"/>
                      <a:r>
                        <a:rPr lang="zh-CN" altLang="zh-CN" sz="2000" b="1">
                          <a:solidFill>
                            <a:schemeClr val="accent1">
                              <a:lumMod val="75000"/>
                            </a:schemeClr>
                          </a:solidFill>
                          <a:latin typeface="黑体" panose="02010609060101010101" charset="-122"/>
                          <a:ea typeface="黑体" panose="02010609060101010101" charset="-122"/>
                          <a:sym typeface="微软雅黑" panose="020B0503020204020204" charset="-122"/>
                        </a:rPr>
                        <a:t>国家</a:t>
                      </a:r>
                      <a:r>
                        <a:rPr lang="zh-CN" altLang="en-US" sz="2000" b="1">
                          <a:solidFill>
                            <a:schemeClr val="accent1">
                              <a:lumMod val="75000"/>
                            </a:schemeClr>
                          </a:solidFill>
                          <a:latin typeface="黑体" panose="02010609060101010101" charset="-122"/>
                          <a:ea typeface="黑体" panose="02010609060101010101" charset="-122"/>
                          <a:sym typeface="微软雅黑" panose="020B0503020204020204" charset="-122"/>
                        </a:rPr>
                        <a:t>发展</a:t>
                      </a:r>
                      <a:endParaRPr lang="zh-CN" altLang="en-US" sz="2000" b="1">
                        <a:solidFill>
                          <a:schemeClr val="accent1">
                            <a:lumMod val="75000"/>
                          </a:schemeClr>
                        </a:solidFill>
                        <a:latin typeface="黑体" panose="02010609060101010101" charset="-122"/>
                        <a:ea typeface="黑体" panose="02010609060101010101" charset="-122"/>
                        <a:sym typeface="微软雅黑" panose="020B0503020204020204" charset="-122"/>
                      </a:endParaRPr>
                    </a:p>
                  </a:txBody>
                  <a:tcPr vert="horz" anchor="ctr"/>
                </a:tc>
                <a:tc gridSpan="2">
                  <a:txBody>
                    <a:bodyPr wrap="square"/>
                    <a:lstStyle/>
                    <a:p>
                      <a:pPr>
                        <a:lnSpc>
                          <a:spcPct val="100000"/>
                        </a:lnSpc>
                        <a:spcAft>
                          <a:spcPts val="600"/>
                        </a:spcAft>
                      </a:pP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①文化是</a:t>
                      </a:r>
                      <a:r>
                        <a:rPr lang="zh-CN" altLang="zh-CN" sz="2000" b="0" u="sng" baseline="0">
                          <a:solidFill>
                            <a:srgbClr val="000000"/>
                          </a:solidFill>
                          <a:effectLst>
                            <a:outerShdw blurRad="38100" dist="38100" dir="2700000" algn="tl">
                              <a:srgbClr val="000000">
                                <a:alpha val="43137"/>
                              </a:srgbClr>
                            </a:outerShdw>
                          </a:effectLst>
                          <a:uFill>
                            <a:solidFill>
                              <a:srgbClr val="FF0000"/>
                            </a:solidFill>
                          </a:uFill>
                          <a:latin typeface="黑体" panose="02010609060101010101" charset="-122"/>
                          <a:ea typeface="黑体" panose="02010609060101010101" charset="-122"/>
                          <a:cs typeface="黑体" panose="02010609060101010101" charset="-122"/>
                          <a:sym typeface="微软雅黑" panose="020B0503020204020204" charset="-122"/>
                        </a:rPr>
                        <a:t>民族</a:t>
                      </a: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的</a:t>
                      </a:r>
                      <a:r>
                        <a:rPr lang="zh-CN" altLang="zh-CN" sz="2000" b="0">
                          <a:solidFill>
                            <a:srgbClr val="FF0000"/>
                          </a:solidFill>
                          <a:uFill>
                            <a:solidFill>
                              <a:srgbClr val="000000"/>
                            </a:solidFill>
                          </a:uFill>
                          <a:latin typeface="黑体" panose="02010609060101010101" charset="-122"/>
                          <a:ea typeface="黑体" panose="02010609060101010101" charset="-122"/>
                          <a:cs typeface="黑体" panose="02010609060101010101" charset="-122"/>
                          <a:sym typeface="微软雅黑" panose="020B0503020204020204" charset="-122"/>
                        </a:rPr>
                        <a:t>血脉和灵魂</a:t>
                      </a:r>
                      <a:r>
                        <a:rPr lang="zh-CN" altLang="en-US" sz="2000" b="0">
                          <a:solidFill>
                            <a:srgbClr val="FF0000"/>
                          </a:solidFill>
                          <a:uFill>
                            <a:solidFill>
                              <a:srgbClr val="000000"/>
                            </a:solidFill>
                          </a:u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文化兴国运兴</a:t>
                      </a:r>
                      <a:r>
                        <a:rPr lang="en-US"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文化强民族强。②当代中国</a:t>
                      </a:r>
                      <a:r>
                        <a:rPr lang="en-US"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zh-CN" sz="2000" b="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铸牢中华民族共同体意识</a:t>
                      </a:r>
                      <a:r>
                        <a:rPr lang="en-US"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要以认同、传承和发展</a:t>
                      </a:r>
                      <a:r>
                        <a:rPr lang="zh-CN" altLang="zh-CN" sz="2000" b="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中华优秀文化</a:t>
                      </a:r>
                      <a:r>
                        <a:rPr lang="zh-CN" altLang="zh-CN"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为前提。③</a:t>
                      </a:r>
                      <a:r>
                        <a:rPr lang="en-US" sz="2000" b="0">
                          <a:solidFill>
                            <a:srgbClr val="000000"/>
                          </a:solidFill>
                          <a:latin typeface="黑体" panose="02010609060101010101" charset="-122"/>
                          <a:ea typeface="黑体" panose="02010609060101010101" charset="-122"/>
                          <a:cs typeface="黑体" panose="02010609060101010101" charset="-122"/>
                          <a:sym typeface="微软雅黑" panose="020B0503020204020204" charset="-122"/>
                        </a:rPr>
                        <a:t>认同、传承和发展中华优秀文化，</a:t>
                      </a:r>
                      <a:r>
                        <a:rPr lang="en-US" sz="2000" b="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有利于增强文化自信，铸牢中华民族共</a:t>
                      </a:r>
                      <a:r>
                        <a:rPr lang="en-US" altLang="zh-CN" sz="2000" b="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同体意识，实现中华民族的伟大复兴。</a:t>
                      </a:r>
                      <a:endParaRPr lang="en-US" altLang="zh-CN" sz="2000" b="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endParaRPr>
                    </a:p>
                  </a:txBody>
                  <a:tcPr vert="horz"/>
                </a:tc>
                <a:tc hMerge="1">
                  <a:tcPr/>
                </a:tc>
              </a:tr>
              <a:tr h="0">
                <a:tc vMerge="1">
                  <a:tcPr anchor="ctr"/>
                </a:tc>
                <a:tc rowSpan="2" gridSpan="2">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en-US" sz="2000" b="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世界观、人生观、价值观是文化的核心</a:t>
                      </a:r>
                      <a:r>
                        <a:rPr lang="zh-CN" altLang="en-US" sz="2000" b="0">
                          <a:solidFill>
                            <a:srgbClr val="000000"/>
                          </a:solidFill>
                          <a:latin typeface="黑体" panose="02010609060101010101" charset="-122"/>
                          <a:ea typeface="黑体" panose="02010609060101010101" charset="-122"/>
                          <a:cs typeface="微软雅黑" panose="020B0503020204020204" charset="-122"/>
                          <a:sym typeface="微软雅黑" panose="020B0503020204020204" charset="-122"/>
                        </a:rPr>
                        <a:t>，支配和影响着人们的文化实践与文化生活。</a:t>
                      </a:r>
                      <a:endParaRPr lang="zh-CN" altLang="en-US" sz="2000" b="0">
                        <a:solidFill>
                          <a:srgbClr val="000000"/>
                        </a:solidFill>
                        <a:latin typeface="黑体" panose="02010609060101010101" charset="-122"/>
                        <a:ea typeface="黑体" panose="02010609060101010101" charset="-122"/>
                        <a:cs typeface="微软雅黑" panose="020B0503020204020204" charset="-122"/>
                        <a:sym typeface="微软雅黑" panose="020B0503020204020204" charset="-122"/>
                      </a:endParaRPr>
                    </a:p>
                  </a:txBody>
                  <a:tcPr vert="horz"/>
                </a:tc>
                <a:tc rowSpan="2" hMerge="1">
                  <a:tcPr/>
                </a:tc>
              </a:tr>
              <a:tr h="701040">
                <a:tc>
                  <a:txBody>
                    <a:bodyPr wrap="square"/>
                    <a:lstStyle/>
                    <a:p>
                      <a:pPr algn="ctr">
                        <a:buNone/>
                      </a:pPr>
                      <a:r>
                        <a:rPr lang="zh-CN" altLang="en-US" sz="2000" b="1">
                          <a:solidFill>
                            <a:schemeClr val="accent1">
                              <a:lumMod val="75000"/>
                            </a:schemeClr>
                          </a:solidFill>
                          <a:latin typeface="黑体" panose="02010609060101010101" charset="-122"/>
                          <a:ea typeface="黑体" panose="02010609060101010101" charset="-122"/>
                          <a:cs typeface="微软雅黑" panose="020B0503020204020204" charset="-122"/>
                          <a:sym typeface="微软雅黑" panose="020B0503020204020204" charset="-122"/>
                        </a:rPr>
                        <a:t>文化的核心</a:t>
                      </a:r>
                      <a:endParaRPr lang="zh-CN" altLang="en-US" sz="2000" b="1">
                        <a:solidFill>
                          <a:schemeClr val="accent1">
                            <a:lumMod val="75000"/>
                          </a:schemeClr>
                        </a:solidFill>
                        <a:latin typeface="黑体" panose="02010609060101010101" charset="-122"/>
                        <a:ea typeface="黑体" panose="02010609060101010101" charset="-122"/>
                        <a:cs typeface="微软雅黑" panose="020B0503020204020204" charset="-122"/>
                        <a:sym typeface="微软雅黑" panose="020B0503020204020204" charset="-122"/>
                      </a:endParaRPr>
                    </a:p>
                  </a:txBody>
                  <a:tcPr vert="horz" anchor="ctr"/>
                </a:tc>
                <a:tc vMerge="1" gridSpan="2">
                  <a:tcPr/>
                </a:tc>
                <a:tc vMerge="1" hMerge="1">
                  <a:tcPr/>
                </a:tc>
              </a:tr>
              <a:tr h="701040">
                <a:tc>
                  <a:txBody>
                    <a:bodyPr wrap="square"/>
                    <a:lstStyle/>
                    <a:p>
                      <a:pPr algn="ctr">
                        <a:buNone/>
                      </a:pPr>
                      <a:r>
                        <a:rPr lang="zh-CN" altLang="en-US" sz="2000" b="1">
                          <a:solidFill>
                            <a:schemeClr val="accent1">
                              <a:lumMod val="75000"/>
                            </a:schemeClr>
                          </a:solidFill>
                          <a:latin typeface="黑体" panose="02010609060101010101" charset="-122"/>
                          <a:ea typeface="黑体" panose="02010609060101010101" charset="-122"/>
                          <a:cs typeface="微软雅黑" panose="020B0503020204020204" charset="-122"/>
                          <a:sym typeface="微软雅黑" panose="020B0503020204020204" charset="-122"/>
                        </a:rPr>
                        <a:t>文化反作用</a:t>
                      </a:r>
                      <a:endParaRPr lang="zh-CN" altLang="en-US" sz="2000" b="1">
                        <a:solidFill>
                          <a:schemeClr val="accent1">
                            <a:lumMod val="75000"/>
                          </a:schemeClr>
                        </a:solidFill>
                        <a:latin typeface="黑体" panose="02010609060101010101" charset="-122"/>
                        <a:ea typeface="黑体" panose="02010609060101010101" charset="-122"/>
                        <a:cs typeface="微软雅黑" panose="020B0503020204020204" charset="-122"/>
                        <a:sym typeface="微软雅黑" panose="020B0503020204020204" charset="-122"/>
                      </a:endParaRPr>
                    </a:p>
                  </a:txBody>
                  <a:tcPr vert="horz" anchor="ctr"/>
                </a:tc>
                <a:tc gridSpan="2">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000" b="0">
                          <a:solidFill>
                            <a:srgbClr val="000000"/>
                          </a:solidFill>
                          <a:latin typeface="黑体" panose="02010609060101010101" charset="-122"/>
                          <a:ea typeface="黑体" panose="02010609060101010101" charset="-122"/>
                          <a:cs typeface="微软雅黑" panose="020B0503020204020204" charset="-122"/>
                          <a:sym typeface="微软雅黑" panose="020B0503020204020204" charset="-122"/>
                        </a:rPr>
                        <a:t>文化</a:t>
                      </a:r>
                      <a:r>
                        <a:rPr lang="en-US" sz="2000" b="0">
                          <a:solidFill>
                            <a:srgbClr val="FF0000"/>
                          </a:solidFill>
                          <a:latin typeface="黑体" panose="02010609060101010101" charset="-122"/>
                          <a:ea typeface="黑体" panose="02010609060101010101" charset="-122"/>
                          <a:cs typeface="微软雅黑" panose="020B0503020204020204" charset="-122"/>
                          <a:sym typeface="微软雅黑" panose="020B0503020204020204" charset="-122"/>
                        </a:rPr>
                        <a:t>反作用</a:t>
                      </a:r>
                      <a:r>
                        <a:rPr lang="en-US" sz="2000" b="0">
                          <a:solidFill>
                            <a:schemeClr val="tx1"/>
                          </a:solidFill>
                          <a:latin typeface="黑体" panose="02010609060101010101" charset="-122"/>
                          <a:ea typeface="黑体" panose="02010609060101010101" charset="-122"/>
                          <a:cs typeface="微软雅黑" panose="020B0503020204020204" charset="-122"/>
                          <a:sym typeface="微软雅黑" panose="020B0503020204020204" charset="-122"/>
                        </a:rPr>
                        <a:t>于一定的经济、政治，给予经济、政治以重大影响</a:t>
                      </a:r>
                      <a:endParaRPr lang="en-US" altLang="zh-CN" sz="2000" b="0">
                        <a:solidFill>
                          <a:schemeClr val="tx1"/>
                        </a:solidFill>
                        <a:latin typeface="黑体" panose="02010609060101010101" charset="-122"/>
                        <a:ea typeface="黑体" panose="02010609060101010101" charset="-122"/>
                        <a:cs typeface="微软雅黑" panose="020B0503020204020204" charset="-122"/>
                        <a:sym typeface="微软雅黑" panose="020B0503020204020204" charset="-122"/>
                      </a:endParaRPr>
                    </a:p>
                  </a:txBody>
                  <a:tcPr vert="horz"/>
                </a:tc>
                <a:tc hMerge="1">
                  <a:tcPr/>
                </a:tc>
              </a:tr>
            </a:tbl>
          </a:graphicData>
        </a:graphic>
      </p:graphicFrame>
      <p:sp>
        <p:nvSpPr>
          <p:cNvPr id="13" name="文本框 37"/>
          <p:cNvSpPr txBox="1"/>
          <p:nvPr>
            <p:custDataLst>
              <p:tags r:id="rId4"/>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一、文化的内涵与功能</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知识补充</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5090795" y="835025"/>
            <a:ext cx="2999105" cy="521970"/>
          </a:xfrm>
          <a:prstGeom prst="rect">
            <a:avLst/>
          </a:prstGeom>
          <a:noFill/>
        </p:spPr>
        <p:txBody>
          <a:bodyPr wrap="square">
            <a:spAutoFit/>
          </a:bodyPr>
          <a:lstStyle/>
          <a:p>
            <a:pPr eaLnBrk="1" fontAlgn="auto" hangingPunct="1">
              <a:spcBef>
                <a:spcPct val="0"/>
              </a:spcBef>
              <a:spcAft>
                <a:spcPct val="0"/>
              </a:spcAft>
            </a:pPr>
            <a:r>
              <a:rPr lang="zh-CN" altLang="zh-CN" sz="2800" b="1">
                <a:solidFill>
                  <a:schemeClr val="accent1">
                    <a:lumMod val="75000"/>
                  </a:schemeClr>
                </a:solidFill>
                <a:sym typeface="+mn-ea"/>
              </a:rPr>
              <a:t>文化功能解读</a:t>
            </a:r>
            <a:endParaRPr lang="zh-CN" altLang="zh-CN" sz="2800" b="1">
              <a:solidFill>
                <a:schemeClr val="accent1">
                  <a:lumMod val="75000"/>
                </a:schemeClr>
              </a:solidFill>
              <a:sym typeface="+mn-ea"/>
            </a:endParaRPr>
          </a:p>
        </p:txBody>
      </p:sp>
      <p:sp>
        <p:nvSpPr>
          <p:cNvPr id="3" name="文本框 2"/>
          <p:cNvSpPr txBox="1"/>
          <p:nvPr>
            <p:custDataLst>
              <p:tags r:id="rId3"/>
            </p:custDataLst>
          </p:nvPr>
        </p:nvSpPr>
        <p:spPr>
          <a:xfrm>
            <a:off x="610870" y="1530350"/>
            <a:ext cx="10970260" cy="4783455"/>
          </a:xfrm>
          <a:prstGeom prst="rect">
            <a:avLst/>
          </a:prstGeom>
          <a:noFill/>
          <a:ln>
            <a:solidFill>
              <a:schemeClr val="tx1"/>
            </a:solidFill>
            <a:prstDash val="sysDash"/>
          </a:ln>
        </p:spPr>
        <p:txBody>
          <a:bodyPr wrap="square" rtlCol="0" anchor="ctr" anchorCtr="0">
            <a:noAutofit/>
          </a:bodyPr>
          <a:lstStyle/>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文化的功能，指的是优秀文化和健康有益的文化的功能。优秀文化具有引领风尚、教育人民、服务社会、推动发展的功能。</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任何一种文化都会影响人的成长和社会的发展，但不同性质的文化对人和社会的影响不同，只有积极向上的、先进的、优秀的文化，才能起到这些作用。因此，应该自觉接受健康向上的文化的熏陶和影响，发展先进文化。</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不要过分夸大文化的功能，文化对于人和社会的作用并非具有决定性。政治、经济决定文化。</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文化是民族的血脉和灵魂。文化兴国运兴，文化强民族强。认同、传承和发展中华优秀文化是中国筑牢中华民族共同体意识的前提。中华民族的伟大复兴，需要高度的文化自信和文化的繁荣兴盛。</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知识补充</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109085" y="835025"/>
            <a:ext cx="3973195" cy="521970"/>
          </a:xfrm>
          <a:prstGeom prst="rect">
            <a:avLst/>
          </a:prstGeom>
          <a:noFill/>
        </p:spPr>
        <p:txBody>
          <a:bodyPr wrap="square">
            <a:spAutoFit/>
          </a:bodyPr>
          <a:lstStyle/>
          <a:p>
            <a:pPr eaLnBrk="1" fontAlgn="auto" hangingPunct="1">
              <a:spcBef>
                <a:spcPct val="0"/>
              </a:spcBef>
              <a:spcAft>
                <a:spcPct val="0"/>
              </a:spcAft>
            </a:pPr>
            <a:r>
              <a:rPr lang="zh-CN" altLang="en-US" sz="2800" b="1">
                <a:solidFill>
                  <a:schemeClr val="accent1">
                    <a:lumMod val="75000"/>
                  </a:schemeClr>
                </a:solidFill>
                <a:sym typeface="+mn-ea"/>
              </a:rPr>
              <a:t>关于文化的几个观点</a:t>
            </a:r>
            <a:endParaRPr lang="zh-CN" altLang="en-US" sz="2800" b="1">
              <a:solidFill>
                <a:schemeClr val="accent1">
                  <a:lumMod val="75000"/>
                </a:schemeClr>
              </a:solidFill>
              <a:sym typeface="+mn-ea"/>
            </a:endParaRPr>
          </a:p>
        </p:txBody>
      </p:sp>
      <p:sp>
        <p:nvSpPr>
          <p:cNvPr id="3" name="文本框 2"/>
          <p:cNvSpPr txBox="1"/>
          <p:nvPr>
            <p:custDataLst>
              <p:tags r:id="rId3"/>
            </p:custDataLst>
          </p:nvPr>
        </p:nvSpPr>
        <p:spPr>
          <a:xfrm>
            <a:off x="610870" y="1530350"/>
            <a:ext cx="10970260" cy="4783455"/>
          </a:xfrm>
          <a:prstGeom prst="rect">
            <a:avLst/>
          </a:prstGeom>
          <a:noFill/>
          <a:ln>
            <a:solidFill>
              <a:schemeClr val="tx1"/>
            </a:solidFill>
            <a:prstDash val="sysDash"/>
          </a:ln>
        </p:spPr>
        <p:txBody>
          <a:bodyPr wrap="square" rtlCol="0" anchor="ctr" anchorCtr="0">
            <a:noAutofit/>
          </a:bodyPr>
          <a:lstStyle/>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要明确文化现象实质上是精神现象,文化的力量实质上是精神力量而不是物质力量。</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lvl="0" indent="0" algn="just">
              <a:lnSpc>
                <a:spcPct val="130000"/>
              </a:lnSpc>
              <a:spcAft>
                <a:spcPts val="800"/>
              </a:spcAft>
              <a:buClr>
                <a:srgbClr val="595959"/>
              </a:buClr>
              <a:buFont typeface="Wingdings" panose="05000000000000000000" charset="0"/>
              <a:buNone/>
            </a:pPr>
            <a:r>
              <a:rPr lang="en-US" altLang="zh-CN" sz="2000" b="1" spc="100">
                <a:solidFill>
                  <a:schemeClr val="tx1"/>
                </a:solidFill>
                <a:latin typeface="黑体" panose="02010609060101010101" charset="-122"/>
                <a:ea typeface="黑体" panose="02010609060101010101" charset="-122"/>
                <a:cs typeface="黑体" panose="02010609060101010101" charset="-122"/>
                <a:sym typeface="OPPOSans L" charset="0"/>
              </a:rPr>
              <a:t>   </a:t>
            </a: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文化只有通过实践才能转化成物质力量，对社会发展产生深刻影响。</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要明确文化作用的双重性</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lvl="0" indent="0" algn="just">
              <a:lnSpc>
                <a:spcPct val="130000"/>
              </a:lnSpc>
              <a:spcAft>
                <a:spcPts val="800"/>
              </a:spcAft>
              <a:buClr>
                <a:srgbClr val="595959"/>
              </a:buClr>
              <a:buFont typeface="Wingdings" panose="05000000000000000000" charset="0"/>
              <a:buNone/>
            </a:pPr>
            <a:r>
              <a:rPr lang="en-US" altLang="zh-CN" sz="2000" b="1" spc="100">
                <a:solidFill>
                  <a:schemeClr val="tx1"/>
                </a:solidFill>
                <a:latin typeface="黑体" panose="02010609060101010101" charset="-122"/>
                <a:ea typeface="黑体" panose="02010609060101010101" charset="-122"/>
                <a:cs typeface="黑体" panose="02010609060101010101" charset="-122"/>
                <a:sym typeface="OPPOSans L" charset="0"/>
              </a:rPr>
              <a:t>   </a:t>
            </a: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先进的健康的优秀的文化：对社会和个人的发展起推动作用；落后文化、腐朽文化：对社会和个人的发展起阻碍作用。不能认为文化的作用就是积极的作用。</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应该自觉接受健康向上的文化的熏陶和影响，发展先进文化</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lvl="0" indent="0" algn="just">
              <a:lnSpc>
                <a:spcPct val="130000"/>
              </a:lnSpc>
              <a:spcAft>
                <a:spcPts val="800"/>
              </a:spcAft>
              <a:buClr>
                <a:srgbClr val="595959"/>
              </a:buClr>
              <a:buFont typeface="Wingdings" panose="05000000000000000000" charset="0"/>
              <a:buNone/>
            </a:pPr>
            <a:r>
              <a:rPr lang="en-US" altLang="zh-CN" sz="2000" b="1" spc="100">
                <a:solidFill>
                  <a:schemeClr val="tx1"/>
                </a:solidFill>
                <a:latin typeface="黑体" panose="02010609060101010101" charset="-122"/>
                <a:ea typeface="黑体" panose="02010609060101010101" charset="-122"/>
                <a:cs typeface="黑体" panose="02010609060101010101" charset="-122"/>
                <a:sym typeface="OPPOSans L" charset="0"/>
              </a:rPr>
              <a:t>   </a:t>
            </a: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要明确文化的作用既表现在个人的成长历程中,又表现在民族和国家的历史中。</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lvl="0" indent="0" algn="just">
              <a:lnSpc>
                <a:spcPct val="130000"/>
              </a:lnSpc>
              <a:spcAft>
                <a:spcPts val="800"/>
              </a:spcAft>
              <a:buClr>
                <a:srgbClr val="595959"/>
              </a:buClr>
              <a:buFont typeface="Wingdings" panose="05000000000000000000" charset="0"/>
              <a:buNone/>
            </a:pPr>
            <a:r>
              <a:rPr lang="en-US" altLang="zh-CN" sz="2000" b="1" spc="100">
                <a:solidFill>
                  <a:schemeClr val="tx1"/>
                </a:solidFill>
                <a:latin typeface="黑体" panose="02010609060101010101" charset="-122"/>
                <a:ea typeface="黑体" panose="02010609060101010101" charset="-122"/>
                <a:cs typeface="黑体" panose="02010609060101010101" charset="-122"/>
                <a:sym typeface="OPPOSans L" charset="0"/>
              </a:rPr>
              <a:t>   </a:t>
            </a: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文化是民族的血脉和灵魂。文化兴国运兴，文化强民族强。认同、传承和发展中华优秀文化是中国筑牢中华民族共同体意识的前提。中华民族的伟大复兴，需要高度的文化自信和文化的繁荣兴盛。</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617220"/>
            <a:ext cx="5680710" cy="693420"/>
          </a:xfrm>
          <a:prstGeom prst="rect">
            <a:avLst/>
          </a:prstGeom>
        </p:spPr>
        <p:txBody>
          <a:bodyPr wrap="square" lIns="68580" tIns="34290" rIns="68580" bIns="34290">
            <a:noAutofit/>
          </a:bodyPr>
          <a:lstStyle/>
          <a:p>
            <a:pPr>
              <a:lnSpc>
                <a:spcPct val="150000"/>
              </a:lnSpc>
              <a:spcBef>
                <a:spcPts val="750"/>
              </a:spcBef>
            </a:pPr>
            <a:r>
              <a:rPr lang="en-US" altLang="zh-CN" sz="2800" b="1">
                <a:solidFill>
                  <a:schemeClr val="tx1">
                    <a:lumMod val="85000"/>
                    <a:lumOff val="15000"/>
                  </a:schemeClr>
                </a:solidFill>
                <a:latin typeface="Arial" panose="020B0604020202020204"/>
                <a:ea typeface="微软雅黑" panose="020B0503020204020204" charset="-122"/>
              </a:rPr>
              <a:t>1</a:t>
            </a:r>
            <a:r>
              <a:rPr lang="zh-CN" altLang="en-US" sz="2800" b="1">
                <a:solidFill>
                  <a:schemeClr val="tx1">
                    <a:lumMod val="85000"/>
                    <a:lumOff val="15000"/>
                  </a:schemeClr>
                </a:solidFill>
                <a:latin typeface="Arial" panose="020B0604020202020204"/>
                <a:ea typeface="微软雅黑" panose="020B0503020204020204" charset="-122"/>
              </a:rPr>
              <a:t>、</a:t>
            </a:r>
            <a:r>
              <a:rPr lang="zh-CN" altLang="zh-CN" sz="2800" b="1">
                <a:solidFill>
                  <a:schemeClr val="tx1"/>
                </a:solidFill>
                <a:sym typeface="+mn-ea"/>
              </a:rPr>
              <a:t>中华优秀传统文化</a:t>
            </a:r>
            <a:r>
              <a:rPr lang="zh-CN" altLang="en-US" sz="2800" b="1">
                <a:solidFill>
                  <a:schemeClr val="tx1">
                    <a:lumMod val="85000"/>
                    <a:lumOff val="15000"/>
                  </a:schemeClr>
                </a:solidFill>
                <a:latin typeface="Arial" panose="020B0604020202020204"/>
                <a:ea typeface="微软雅黑" panose="020B0503020204020204" charset="-122"/>
              </a:rPr>
              <a:t>内容（是什么）</a:t>
            </a:r>
            <a:endParaRPr lang="zh-CN" altLang="en-US" sz="2800" b="1">
              <a:solidFill>
                <a:schemeClr val="tx1">
                  <a:lumMod val="85000"/>
                  <a:lumOff val="15000"/>
                </a:schemeClr>
              </a:solidFill>
              <a:latin typeface="Arial" panose="020B0604020202020204"/>
              <a:ea typeface="微软雅黑" panose="020B0503020204020204" charset="-122"/>
            </a:endParaRPr>
          </a:p>
        </p:txBody>
      </p:sp>
      <p:sp>
        <p:nvSpPr>
          <p:cNvPr id="19" name="TextBox 37"/>
          <p:cNvSpPr txBox="1"/>
          <p:nvPr>
            <p:custDataLst>
              <p:tags r:id="rId3"/>
            </p:custDataLst>
          </p:nvPr>
        </p:nvSpPr>
        <p:spPr>
          <a:xfrm>
            <a:off x="887095" y="4829175"/>
            <a:ext cx="1570355" cy="82994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核心思想理念</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
        <p:nvSpPr>
          <p:cNvPr id="28" name="Freeform 4"/>
          <p:cNvSpPr>
            <a:spLocks noChangeArrowheads="1"/>
          </p:cNvSpPr>
          <p:nvPr>
            <p:custDataLst>
              <p:tags r:id="rId4"/>
            </p:custDataLst>
          </p:nvPr>
        </p:nvSpPr>
        <p:spPr bwMode="auto">
          <a:xfrm rot="19980000">
            <a:off x="2161575" y="4260911"/>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6"/>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sp>
        <p:nvSpPr>
          <p:cNvPr id="34" name="Freeform 4"/>
          <p:cNvSpPr>
            <a:spLocks noChangeArrowheads="1"/>
          </p:cNvSpPr>
          <p:nvPr>
            <p:custDataLst>
              <p:tags r:id="rId5"/>
            </p:custDataLst>
          </p:nvPr>
        </p:nvSpPr>
        <p:spPr bwMode="auto">
          <a:xfrm rot="20220000">
            <a:off x="3078910" y="2670733"/>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5"/>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grpSp>
        <p:nvGrpSpPr>
          <p:cNvPr id="3" name="组合 2"/>
          <p:cNvGrpSpPr/>
          <p:nvPr>
            <p:custDataLst>
              <p:tags r:id="rId6"/>
            </p:custDataLst>
          </p:nvPr>
        </p:nvGrpSpPr>
        <p:grpSpPr>
          <a:xfrm>
            <a:off x="2457450" y="4725035"/>
            <a:ext cx="7644765" cy="1084580"/>
            <a:chOff x="3788369" y="4245515"/>
            <a:chExt cx="7573645" cy="1084580"/>
          </a:xfrm>
        </p:grpSpPr>
        <p:sp>
          <p:nvSpPr>
            <p:cNvPr id="24" name="Rectangle 84"/>
            <p:cNvSpPr/>
            <p:nvPr>
              <p:custDataLst>
                <p:tags r:id="rId7"/>
              </p:custDataLst>
            </p:nvPr>
          </p:nvSpPr>
          <p:spPr>
            <a:xfrm>
              <a:off x="3788369" y="4245515"/>
              <a:ext cx="7573645" cy="1084580"/>
            </a:xfrm>
            <a:prstGeom prst="flowChartProcess">
              <a:avLst/>
            </a:prstGeom>
            <a:solidFill>
              <a:schemeClr val="accent6"/>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6" name="文本框 5"/>
            <p:cNvSpPr txBox="1"/>
            <p:nvPr>
              <p:custDataLst>
                <p:tags r:id="rId8"/>
              </p:custDataLst>
            </p:nvPr>
          </p:nvSpPr>
          <p:spPr>
            <a:xfrm>
              <a:off x="3917909" y="4451890"/>
              <a:ext cx="7320915" cy="829945"/>
            </a:xfrm>
            <a:prstGeom prst="rect">
              <a:avLst/>
            </a:prstGeom>
            <a:noFill/>
          </p:spPr>
          <p:txBody>
            <a:bodyPr wrap="square" rtlCol="0">
              <a:spAutoFit/>
            </a:bodyPr>
            <a:lstStyle/>
            <a:p>
              <a:pPr algn="l"/>
              <a:r>
                <a:rPr lang="zh-CN" altLang="en-US" sz="2400" b="1">
                  <a:solidFill>
                    <a:srgbClr val="FFFFFF"/>
                  </a:solidFill>
                  <a:latin typeface="微软雅黑" panose="020B0503020204020204" charset="-122"/>
                  <a:ea typeface="微软雅黑" panose="020B0503020204020204" charset="-122"/>
                </a:rPr>
                <a:t>包括讲仁爱、重民本、守诚信、崇正义、尚和合、求大同等</a:t>
              </a:r>
              <a:endParaRPr lang="zh-CN" altLang="en-US" sz="2400" b="1">
                <a:solidFill>
                  <a:srgbClr val="FFFFFF"/>
                </a:solidFill>
                <a:latin typeface="微软雅黑" panose="020B0503020204020204" charset="-122"/>
                <a:ea typeface="微软雅黑" panose="020B0503020204020204" charset="-122"/>
              </a:endParaRPr>
            </a:p>
          </p:txBody>
        </p:sp>
      </p:grpSp>
      <p:grpSp>
        <p:nvGrpSpPr>
          <p:cNvPr id="8" name="组合 7"/>
          <p:cNvGrpSpPr/>
          <p:nvPr>
            <p:custDataLst>
              <p:tags r:id="rId9"/>
            </p:custDataLst>
          </p:nvPr>
        </p:nvGrpSpPr>
        <p:grpSpPr>
          <a:xfrm>
            <a:off x="4686300" y="1720214"/>
            <a:ext cx="5415916" cy="1084580"/>
            <a:chOff x="7832801" y="1854052"/>
            <a:chExt cx="2711074" cy="1084542"/>
          </a:xfrm>
        </p:grpSpPr>
        <p:sp>
          <p:nvSpPr>
            <p:cNvPr id="39" name="Rectangle 84"/>
            <p:cNvSpPr/>
            <p:nvPr>
              <p:custDataLst>
                <p:tags r:id="rId10"/>
              </p:custDataLst>
            </p:nvPr>
          </p:nvSpPr>
          <p:spPr>
            <a:xfrm>
              <a:off x="7832801" y="1854052"/>
              <a:ext cx="2711074" cy="1084542"/>
            </a:xfrm>
            <a:prstGeom prst="flowChartProcess">
              <a:avLst/>
            </a:prstGeom>
            <a:solidFill>
              <a:schemeClr val="accent2"/>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9" name="文本框 8"/>
            <p:cNvSpPr txBox="1"/>
            <p:nvPr>
              <p:custDataLst>
                <p:tags r:id="rId11"/>
              </p:custDataLst>
            </p:nvPr>
          </p:nvSpPr>
          <p:spPr>
            <a:xfrm>
              <a:off x="7869991" y="1956917"/>
              <a:ext cx="2650679" cy="829916"/>
            </a:xfrm>
            <a:prstGeom prst="rect">
              <a:avLst/>
            </a:prstGeom>
            <a:noFill/>
          </p:spPr>
          <p:txBody>
            <a:bodyPr wrap="square" rtlCol="0">
              <a:spAutoFit/>
            </a:bodyPr>
            <a:lstStyle/>
            <a:p>
              <a:pPr algn="l"/>
              <a:r>
                <a:rPr lang="zh-CN" altLang="en-US" sz="2400" b="1">
                  <a:solidFill>
                    <a:srgbClr val="FFFFFF"/>
                  </a:solidFill>
                  <a:latin typeface="微软雅黑" panose="020B0503020204020204" charset="-122"/>
                  <a:ea typeface="微软雅黑" panose="020B0503020204020204" charset="-122"/>
                </a:rPr>
                <a:t>包括促进社会和谐、鼓励人们向上向善的思想文化内容等</a:t>
              </a:r>
              <a:endParaRPr lang="zh-CN" altLang="en-US" sz="2400" b="1">
                <a:solidFill>
                  <a:srgbClr val="FFFFFF"/>
                </a:solidFill>
                <a:latin typeface="微软雅黑" panose="020B0503020204020204" charset="-122"/>
                <a:ea typeface="微软雅黑" panose="020B0503020204020204" charset="-122"/>
              </a:endParaRPr>
            </a:p>
          </p:txBody>
        </p:sp>
      </p:grpSp>
      <p:grpSp>
        <p:nvGrpSpPr>
          <p:cNvPr id="10" name="组合 9"/>
          <p:cNvGrpSpPr/>
          <p:nvPr>
            <p:custDataLst>
              <p:tags r:id="rId12"/>
            </p:custDataLst>
          </p:nvPr>
        </p:nvGrpSpPr>
        <p:grpSpPr>
          <a:xfrm>
            <a:off x="3409950" y="3213735"/>
            <a:ext cx="6692900" cy="1060450"/>
            <a:chOff x="4740608" y="3060027"/>
            <a:chExt cx="6621145" cy="1060450"/>
          </a:xfrm>
        </p:grpSpPr>
        <p:sp>
          <p:nvSpPr>
            <p:cNvPr id="30" name="Rectangle 84"/>
            <p:cNvSpPr/>
            <p:nvPr>
              <p:custDataLst>
                <p:tags r:id="rId13"/>
              </p:custDataLst>
            </p:nvPr>
          </p:nvSpPr>
          <p:spPr>
            <a:xfrm>
              <a:off x="4740608" y="3060027"/>
              <a:ext cx="6621145" cy="1060450"/>
            </a:xfrm>
            <a:prstGeom prst="flowChartProcess">
              <a:avLst/>
            </a:prstGeom>
            <a:solidFill>
              <a:schemeClr val="accent5"/>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11" name="文本框 10"/>
            <p:cNvSpPr txBox="1"/>
            <p:nvPr>
              <p:custDataLst>
                <p:tags r:id="rId14"/>
              </p:custDataLst>
            </p:nvPr>
          </p:nvSpPr>
          <p:spPr>
            <a:xfrm>
              <a:off x="4807283" y="3223857"/>
              <a:ext cx="6329045" cy="829945"/>
            </a:xfrm>
            <a:prstGeom prst="rect">
              <a:avLst/>
            </a:prstGeom>
            <a:noFill/>
          </p:spPr>
          <p:txBody>
            <a:bodyPr wrap="square" rtlCol="0">
              <a:spAutoFit/>
            </a:bodyPr>
            <a:lstStyle/>
            <a:p>
              <a:pPr algn="l"/>
              <a:r>
                <a:rPr lang="zh-CN" altLang="en-US" sz="2400" b="1">
                  <a:solidFill>
                    <a:srgbClr val="FFFFFF"/>
                  </a:solidFill>
                  <a:latin typeface="微软雅黑" panose="020B0503020204020204" charset="-122"/>
                  <a:ea typeface="微软雅黑" panose="020B0503020204020204" charset="-122"/>
                </a:rPr>
                <a:t>包括自强不息、敬业乐群、扶危济困、见义勇为、孝老爱亲等</a:t>
              </a:r>
              <a:endParaRPr lang="zh-CN" altLang="en-US" sz="2400" b="1">
                <a:solidFill>
                  <a:srgbClr val="FFFFFF"/>
                </a:solidFill>
                <a:latin typeface="微软雅黑" panose="020B0503020204020204" charset="-122"/>
                <a:ea typeface="微软雅黑" panose="020B0503020204020204" charset="-122"/>
              </a:endParaRPr>
            </a:p>
          </p:txBody>
        </p:sp>
      </p:grpSp>
      <p:grpSp>
        <p:nvGrpSpPr>
          <p:cNvPr id="13" name="组合 12"/>
          <p:cNvGrpSpPr/>
          <p:nvPr>
            <p:custDataLst>
              <p:tags r:id="rId15"/>
            </p:custDataLst>
          </p:nvPr>
        </p:nvGrpSpPr>
        <p:grpSpPr>
          <a:xfrm>
            <a:off x="427990" y="5659120"/>
            <a:ext cx="1236345" cy="1198880"/>
            <a:chOff x="4664281" y="7414022"/>
            <a:chExt cx="6017072" cy="5822309"/>
          </a:xfrm>
        </p:grpSpPr>
        <p:sp>
          <p:nvSpPr>
            <p:cNvPr id="41" name="Freeform 276"/>
            <p:cNvSpPr/>
            <p:nvPr>
              <p:custDataLst>
                <p:tags r:id="rId16"/>
              </p:custDataLst>
            </p:nvPr>
          </p:nvSpPr>
          <p:spPr bwMode="auto">
            <a:xfrm>
              <a:off x="6131251" y="7414022"/>
              <a:ext cx="4550102" cy="4371912"/>
            </a:xfrm>
            <a:custGeom>
              <a:avLst/>
              <a:gdLst>
                <a:gd name="T0" fmla="*/ 130 w 183"/>
                <a:gd name="T1" fmla="*/ 92 h 175"/>
                <a:gd name="T2" fmla="*/ 156 w 183"/>
                <a:gd name="T3" fmla="*/ 85 h 175"/>
                <a:gd name="T4" fmla="*/ 175 w 183"/>
                <a:gd name="T5" fmla="*/ 99 h 175"/>
                <a:gd name="T6" fmla="*/ 125 w 183"/>
                <a:gd name="T7" fmla="*/ 121 h 175"/>
                <a:gd name="T8" fmla="*/ 84 w 183"/>
                <a:gd name="T9" fmla="*/ 142 h 175"/>
                <a:gd name="T10" fmla="*/ 61 w 183"/>
                <a:gd name="T11" fmla="*/ 175 h 175"/>
                <a:gd name="T12" fmla="*/ 0 w 183"/>
                <a:gd name="T13" fmla="*/ 175 h 175"/>
                <a:gd name="T14" fmla="*/ 44 w 183"/>
                <a:gd name="T15" fmla="*/ 110 h 175"/>
                <a:gd name="T16" fmla="*/ 56 w 183"/>
                <a:gd name="T17" fmla="*/ 69 h 175"/>
                <a:gd name="T18" fmla="*/ 86 w 183"/>
                <a:gd name="T19" fmla="*/ 26 h 175"/>
                <a:gd name="T20" fmla="*/ 100 w 183"/>
                <a:gd name="T21" fmla="*/ 23 h 175"/>
                <a:gd name="T22" fmla="*/ 103 w 183"/>
                <a:gd name="T23" fmla="*/ 26 h 175"/>
                <a:gd name="T24" fmla="*/ 113 w 183"/>
                <a:gd name="T25" fmla="*/ 27 h 175"/>
                <a:gd name="T26" fmla="*/ 118 w 183"/>
                <a:gd name="T27" fmla="*/ 34 h 175"/>
                <a:gd name="T28" fmla="*/ 126 w 183"/>
                <a:gd name="T29" fmla="*/ 35 h 175"/>
                <a:gd name="T30" fmla="*/ 137 w 183"/>
                <a:gd name="T31" fmla="*/ 45 h 175"/>
                <a:gd name="T32" fmla="*/ 163 w 183"/>
                <a:gd name="T33" fmla="*/ 6 h 175"/>
                <a:gd name="T34" fmla="*/ 177 w 183"/>
                <a:gd name="T35" fmla="*/ 3 h 175"/>
                <a:gd name="T36" fmla="*/ 180 w 183"/>
                <a:gd name="T37" fmla="*/ 17 h 175"/>
                <a:gd name="T38" fmla="*/ 130 w 183"/>
                <a:gd name="T39"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175">
                  <a:moveTo>
                    <a:pt x="130" y="92"/>
                  </a:moveTo>
                  <a:cubicBezTo>
                    <a:pt x="156" y="85"/>
                    <a:pt x="156" y="85"/>
                    <a:pt x="156" y="85"/>
                  </a:cubicBezTo>
                  <a:cubicBezTo>
                    <a:pt x="169" y="83"/>
                    <a:pt x="178" y="91"/>
                    <a:pt x="175" y="99"/>
                  </a:cubicBezTo>
                  <a:cubicBezTo>
                    <a:pt x="175" y="99"/>
                    <a:pt x="142" y="109"/>
                    <a:pt x="125" y="121"/>
                  </a:cubicBezTo>
                  <a:cubicBezTo>
                    <a:pt x="100" y="140"/>
                    <a:pt x="85" y="142"/>
                    <a:pt x="84" y="142"/>
                  </a:cubicBezTo>
                  <a:cubicBezTo>
                    <a:pt x="61" y="175"/>
                    <a:pt x="61" y="175"/>
                    <a:pt x="61" y="175"/>
                  </a:cubicBezTo>
                  <a:cubicBezTo>
                    <a:pt x="0" y="175"/>
                    <a:pt x="0" y="175"/>
                    <a:pt x="0" y="175"/>
                  </a:cubicBezTo>
                  <a:cubicBezTo>
                    <a:pt x="44" y="110"/>
                    <a:pt x="44" y="110"/>
                    <a:pt x="44" y="110"/>
                  </a:cubicBezTo>
                  <a:cubicBezTo>
                    <a:pt x="46" y="92"/>
                    <a:pt x="46" y="81"/>
                    <a:pt x="56" y="69"/>
                  </a:cubicBezTo>
                  <a:cubicBezTo>
                    <a:pt x="86" y="26"/>
                    <a:pt x="86" y="26"/>
                    <a:pt x="86" y="26"/>
                  </a:cubicBezTo>
                  <a:cubicBezTo>
                    <a:pt x="89" y="21"/>
                    <a:pt x="95" y="20"/>
                    <a:pt x="100" y="23"/>
                  </a:cubicBezTo>
                  <a:cubicBezTo>
                    <a:pt x="101" y="24"/>
                    <a:pt x="102" y="25"/>
                    <a:pt x="103" y="26"/>
                  </a:cubicBezTo>
                  <a:cubicBezTo>
                    <a:pt x="106" y="25"/>
                    <a:pt x="110" y="25"/>
                    <a:pt x="113" y="27"/>
                  </a:cubicBezTo>
                  <a:cubicBezTo>
                    <a:pt x="116" y="28"/>
                    <a:pt x="117" y="31"/>
                    <a:pt x="118" y="34"/>
                  </a:cubicBezTo>
                  <a:cubicBezTo>
                    <a:pt x="120" y="33"/>
                    <a:pt x="123" y="33"/>
                    <a:pt x="126" y="35"/>
                  </a:cubicBezTo>
                  <a:cubicBezTo>
                    <a:pt x="128" y="37"/>
                    <a:pt x="136" y="43"/>
                    <a:pt x="137" y="45"/>
                  </a:cubicBezTo>
                  <a:cubicBezTo>
                    <a:pt x="163" y="6"/>
                    <a:pt x="163" y="6"/>
                    <a:pt x="163" y="6"/>
                  </a:cubicBezTo>
                  <a:cubicBezTo>
                    <a:pt x="166" y="1"/>
                    <a:pt x="172" y="0"/>
                    <a:pt x="177" y="3"/>
                  </a:cubicBezTo>
                  <a:cubicBezTo>
                    <a:pt x="181" y="6"/>
                    <a:pt x="183" y="12"/>
                    <a:pt x="180" y="17"/>
                  </a:cubicBezTo>
                  <a:cubicBezTo>
                    <a:pt x="130" y="92"/>
                    <a:pt x="130" y="92"/>
                    <a:pt x="130" y="92"/>
                  </a:cubicBezTo>
                </a:path>
              </a:pathLst>
            </a:custGeom>
            <a:solidFill>
              <a:srgbClr val="F2C7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2" name="Freeform 280"/>
            <p:cNvSpPr/>
            <p:nvPr>
              <p:custDataLst>
                <p:tags r:id="rId17"/>
              </p:custDataLst>
            </p:nvPr>
          </p:nvSpPr>
          <p:spPr bwMode="auto">
            <a:xfrm>
              <a:off x="4664281" y="10488863"/>
              <a:ext cx="2685305" cy="2747468"/>
            </a:xfrm>
            <a:custGeom>
              <a:avLst/>
              <a:gdLst>
                <a:gd name="T0" fmla="*/ 0 w 648"/>
                <a:gd name="T1" fmla="*/ 663 h 663"/>
                <a:gd name="T2" fmla="*/ 432 w 648"/>
                <a:gd name="T3" fmla="*/ 0 h 663"/>
                <a:gd name="T4" fmla="*/ 648 w 648"/>
                <a:gd name="T5" fmla="*/ 144 h 663"/>
                <a:gd name="T6" fmla="*/ 312 w 648"/>
                <a:gd name="T7" fmla="*/ 663 h 663"/>
                <a:gd name="T8" fmla="*/ 0 w 648"/>
                <a:gd name="T9" fmla="*/ 663 h 663"/>
              </a:gdLst>
              <a:ahLst/>
              <a:cxnLst>
                <a:cxn ang="0">
                  <a:pos x="T0" y="T1"/>
                </a:cxn>
                <a:cxn ang="0">
                  <a:pos x="T2" y="T3"/>
                </a:cxn>
                <a:cxn ang="0">
                  <a:pos x="T4" y="T5"/>
                </a:cxn>
                <a:cxn ang="0">
                  <a:pos x="T6" y="T7"/>
                </a:cxn>
                <a:cxn ang="0">
                  <a:pos x="T8" y="T9"/>
                </a:cxn>
              </a:cxnLst>
              <a:rect l="0" t="0" r="r" b="b"/>
              <a:pathLst>
                <a:path w="648" h="663">
                  <a:moveTo>
                    <a:pt x="0" y="663"/>
                  </a:moveTo>
                  <a:lnTo>
                    <a:pt x="432" y="0"/>
                  </a:lnTo>
                  <a:lnTo>
                    <a:pt x="648" y="144"/>
                  </a:lnTo>
                  <a:lnTo>
                    <a:pt x="312" y="663"/>
                  </a:lnTo>
                  <a:lnTo>
                    <a:pt x="0" y="663"/>
                  </a:lnTo>
                  <a:close/>
                </a:path>
              </a:pathLst>
            </a:custGeom>
            <a:solidFill>
              <a:srgbClr val="2B2B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3" name="Freeform 281"/>
            <p:cNvSpPr/>
            <p:nvPr>
              <p:custDataLst>
                <p:tags r:id="rId18"/>
              </p:custDataLst>
            </p:nvPr>
          </p:nvSpPr>
          <p:spPr bwMode="auto">
            <a:xfrm>
              <a:off x="5882611" y="11060735"/>
              <a:ext cx="2362074" cy="2175596"/>
            </a:xfrm>
            <a:custGeom>
              <a:avLst/>
              <a:gdLst>
                <a:gd name="T0" fmla="*/ 0 w 570"/>
                <a:gd name="T1" fmla="*/ 525 h 525"/>
                <a:gd name="T2" fmla="*/ 342 w 570"/>
                <a:gd name="T3" fmla="*/ 0 h 525"/>
                <a:gd name="T4" fmla="*/ 570 w 570"/>
                <a:gd name="T5" fmla="*/ 151 h 525"/>
                <a:gd name="T6" fmla="*/ 324 w 570"/>
                <a:gd name="T7" fmla="*/ 525 h 525"/>
                <a:gd name="T8" fmla="*/ 0 w 570"/>
                <a:gd name="T9" fmla="*/ 525 h 525"/>
              </a:gdLst>
              <a:ahLst/>
              <a:cxnLst>
                <a:cxn ang="0">
                  <a:pos x="T0" y="T1"/>
                </a:cxn>
                <a:cxn ang="0">
                  <a:pos x="T2" y="T3"/>
                </a:cxn>
                <a:cxn ang="0">
                  <a:pos x="T4" y="T5"/>
                </a:cxn>
                <a:cxn ang="0">
                  <a:pos x="T6" y="T7"/>
                </a:cxn>
                <a:cxn ang="0">
                  <a:pos x="T8" y="T9"/>
                </a:cxn>
              </a:cxnLst>
              <a:rect l="0" t="0" r="r" b="b"/>
              <a:pathLst>
                <a:path w="570" h="525">
                  <a:moveTo>
                    <a:pt x="0" y="525"/>
                  </a:moveTo>
                  <a:lnTo>
                    <a:pt x="342" y="0"/>
                  </a:lnTo>
                  <a:lnTo>
                    <a:pt x="570" y="151"/>
                  </a:lnTo>
                  <a:lnTo>
                    <a:pt x="324" y="525"/>
                  </a:lnTo>
                  <a:lnTo>
                    <a:pt x="0" y="525"/>
                  </a:ln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4" name="Freeform 282"/>
            <p:cNvSpPr/>
            <p:nvPr>
              <p:custDataLst>
                <p:tags r:id="rId19"/>
              </p:custDataLst>
            </p:nvPr>
          </p:nvSpPr>
          <p:spPr bwMode="auto">
            <a:xfrm>
              <a:off x="6603666" y="10260944"/>
              <a:ext cx="1715613" cy="1326077"/>
            </a:xfrm>
            <a:custGeom>
              <a:avLst/>
              <a:gdLst>
                <a:gd name="T0" fmla="*/ 48 w 414"/>
                <a:gd name="T1" fmla="*/ 0 h 320"/>
                <a:gd name="T2" fmla="*/ 414 w 414"/>
                <a:gd name="T3" fmla="*/ 242 h 320"/>
                <a:gd name="T4" fmla="*/ 366 w 414"/>
                <a:gd name="T5" fmla="*/ 320 h 320"/>
                <a:gd name="T6" fmla="*/ 0 w 414"/>
                <a:gd name="T7" fmla="*/ 79 h 320"/>
                <a:gd name="T8" fmla="*/ 48 w 414"/>
                <a:gd name="T9" fmla="*/ 0 h 320"/>
              </a:gdLst>
              <a:ahLst/>
              <a:cxnLst>
                <a:cxn ang="0">
                  <a:pos x="T0" y="T1"/>
                </a:cxn>
                <a:cxn ang="0">
                  <a:pos x="T2" y="T3"/>
                </a:cxn>
                <a:cxn ang="0">
                  <a:pos x="T4" y="T5"/>
                </a:cxn>
                <a:cxn ang="0">
                  <a:pos x="T6" y="T7"/>
                </a:cxn>
                <a:cxn ang="0">
                  <a:pos x="T8" y="T9"/>
                </a:cxn>
              </a:cxnLst>
              <a:rect l="0" t="0" r="r" b="b"/>
              <a:pathLst>
                <a:path w="412" h="320">
                  <a:moveTo>
                    <a:pt x="48" y="0"/>
                  </a:moveTo>
                  <a:lnTo>
                    <a:pt x="414" y="242"/>
                  </a:lnTo>
                  <a:lnTo>
                    <a:pt x="366" y="320"/>
                  </a:lnTo>
                  <a:lnTo>
                    <a:pt x="0" y="79"/>
                  </a:lnTo>
                  <a:lnTo>
                    <a:pt x="48" y="0"/>
                  </a:lnTo>
                  <a:close/>
                </a:path>
              </a:pathLst>
            </a:custGeom>
            <a:solidFill>
              <a:srgbClr val="EEEF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5" name="Freeform 283"/>
            <p:cNvSpPr/>
            <p:nvPr>
              <p:custDataLst>
                <p:tags r:id="rId20"/>
              </p:custDataLst>
            </p:nvPr>
          </p:nvSpPr>
          <p:spPr bwMode="auto">
            <a:xfrm>
              <a:off x="6404756" y="10787230"/>
              <a:ext cx="497279" cy="501424"/>
            </a:xfrm>
            <a:custGeom>
              <a:avLst/>
              <a:gdLst>
                <a:gd name="T0" fmla="*/ 17 w 20"/>
                <a:gd name="T1" fmla="*/ 15 h 20"/>
                <a:gd name="T2" fmla="*/ 5 w 20"/>
                <a:gd name="T3" fmla="*/ 17 h 20"/>
                <a:gd name="T4" fmla="*/ 3 w 20"/>
                <a:gd name="T5" fmla="*/ 5 h 20"/>
                <a:gd name="T6" fmla="*/ 15 w 20"/>
                <a:gd name="T7" fmla="*/ 3 h 20"/>
                <a:gd name="T8" fmla="*/ 17 w 20"/>
                <a:gd name="T9" fmla="*/ 15 h 20"/>
              </a:gdLst>
              <a:ahLst/>
              <a:cxnLst>
                <a:cxn ang="0">
                  <a:pos x="T0" y="T1"/>
                </a:cxn>
                <a:cxn ang="0">
                  <a:pos x="T2" y="T3"/>
                </a:cxn>
                <a:cxn ang="0">
                  <a:pos x="T4" y="T5"/>
                </a:cxn>
                <a:cxn ang="0">
                  <a:pos x="T6" y="T7"/>
                </a:cxn>
                <a:cxn ang="0">
                  <a:pos x="T8" y="T9"/>
                </a:cxn>
              </a:cxnLst>
              <a:rect l="0" t="0" r="r" b="b"/>
              <a:pathLst>
                <a:path w="20" h="20">
                  <a:moveTo>
                    <a:pt x="17" y="15"/>
                  </a:moveTo>
                  <a:cubicBezTo>
                    <a:pt x="14" y="19"/>
                    <a:pt x="9" y="20"/>
                    <a:pt x="5" y="17"/>
                  </a:cubicBezTo>
                  <a:cubicBezTo>
                    <a:pt x="1" y="15"/>
                    <a:pt x="0" y="9"/>
                    <a:pt x="3" y="5"/>
                  </a:cubicBezTo>
                  <a:cubicBezTo>
                    <a:pt x="5" y="1"/>
                    <a:pt x="11" y="0"/>
                    <a:pt x="15" y="3"/>
                  </a:cubicBezTo>
                  <a:cubicBezTo>
                    <a:pt x="19" y="6"/>
                    <a:pt x="20" y="11"/>
                    <a:pt x="17" y="15"/>
                  </a:cubicBezTo>
                  <a:close/>
                </a:path>
              </a:pathLst>
            </a:custGeom>
            <a:solidFill>
              <a:srgbClr val="F8EE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grpSp>
      <p:sp>
        <p:nvSpPr>
          <p:cNvPr id="25" name="Freeform 4"/>
          <p:cNvSpPr>
            <a:spLocks noChangeArrowheads="1"/>
          </p:cNvSpPr>
          <p:nvPr>
            <p:custDataLst>
              <p:tags r:id="rId21"/>
            </p:custDataLst>
          </p:nvPr>
        </p:nvSpPr>
        <p:spPr bwMode="auto">
          <a:xfrm rot="19740000">
            <a:off x="4252390" y="1346123"/>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2"/>
          </a:solidFill>
          <a:ln>
            <a:noFill/>
          </a:ln>
          <a:effectLst/>
        </p:spPr>
        <p:txBody>
          <a:bodyPr wrap="none" lIns="34290" tIns="17145" rIns="34290" bIns="17145" anchor="ctr"/>
          <a:lstStyle/>
          <a:p>
            <a:pPr eaLnBrk="1" fontAlgn="auto" hangingPunct="1">
              <a:spcBef>
                <a:spcPct val="0"/>
              </a:spcBef>
              <a:spcAft>
                <a:spcPct val="0"/>
              </a:spcAft>
              <a:defRPr/>
            </a:pPr>
            <a:endParaRPr lang="en-US">
              <a:latin typeface="+mn-lt"/>
              <a:ea typeface="+mn-ea"/>
            </a:endParaRPr>
          </a:p>
        </p:txBody>
      </p:sp>
      <p:sp>
        <p:nvSpPr>
          <p:cNvPr id="26" name="TextBox 37"/>
          <p:cNvSpPr txBox="1"/>
          <p:nvPr>
            <p:custDataLst>
              <p:tags r:id="rId22"/>
            </p:custDataLst>
          </p:nvPr>
        </p:nvSpPr>
        <p:spPr>
          <a:xfrm>
            <a:off x="1517015" y="3292475"/>
            <a:ext cx="1609725" cy="82994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中华传统美德</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
        <p:nvSpPr>
          <p:cNvPr id="27" name="TextBox 37"/>
          <p:cNvSpPr txBox="1"/>
          <p:nvPr>
            <p:custDataLst>
              <p:tags r:id="rId23"/>
            </p:custDataLst>
          </p:nvPr>
        </p:nvSpPr>
        <p:spPr>
          <a:xfrm>
            <a:off x="2773680" y="1653540"/>
            <a:ext cx="1701165" cy="82994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rPr>
              <a:t>中华人文精神</a:t>
            </a:r>
            <a:endParaRPr lang="zh-CN" altLang="en-US" sz="2400" b="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latin typeface="微软雅黑" panose="020B0503020204020204" charset="-122"/>
              <a:ea typeface="微软雅黑" panose="020B0503020204020204" charset="-122"/>
            </a:endParaRPr>
          </a:p>
        </p:txBody>
      </p:sp>
      <p:sp>
        <p:nvSpPr>
          <p:cNvPr id="2" name="文本框 37"/>
          <p:cNvSpPr txBox="1"/>
          <p:nvPr>
            <p:custDataLst>
              <p:tags r:id="rId24"/>
            </p:custDataLst>
          </p:nvPr>
        </p:nvSpPr>
        <p:spPr>
          <a:xfrm>
            <a:off x="3982085" y="86995"/>
            <a:ext cx="820991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二、正确认识中华传统文化</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25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750"/>
                            </p:stCondLst>
                            <p:childTnLst>
                              <p:par>
                                <p:cTn id="18" presetID="22" presetClass="entr" presetSubtype="4"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par>
                          <p:cTn id="21" fill="hold">
                            <p:stCondLst>
                              <p:cond delay="225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2750"/>
                            </p:stCondLst>
                            <p:childTnLst>
                              <p:par>
                                <p:cTn id="27" presetID="22" presetClass="entr" presetSubtype="4"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par>
                          <p:cTn id="30" fill="hold">
                            <p:stCondLst>
                              <p:cond delay="325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750"/>
                            </p:stCondLst>
                            <p:childTnLst>
                              <p:par>
                                <p:cTn id="36" presetID="22" presetClass="entr" presetSubtype="4"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par>
                          <p:cTn id="39" fill="hold">
                            <p:stCondLst>
                              <p:cond delay="425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500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4" grpId="0" animBg="1"/>
      <p:bldP spid="25" grpId="0" animBg="1"/>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812165"/>
            <a:ext cx="73291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2</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中华优秀传统文化特征（是什么）</a:t>
            </a:r>
            <a:endParaRPr lang="zh-CN" sz="2800" b="1">
              <a:solidFill>
                <a:schemeClr val="tx1">
                  <a:lumMod val="85000"/>
                  <a:lumOff val="15000"/>
                </a:schemeClr>
              </a:solidFill>
              <a:latin typeface="Arial" panose="020B0604020202020204"/>
              <a:ea typeface="微软雅黑" panose="020B0503020204020204" charset="-122"/>
            </a:endParaRPr>
          </a:p>
        </p:txBody>
      </p:sp>
      <p:sp>
        <p:nvSpPr>
          <p:cNvPr id="11" name="ïṣ1îḓê"/>
          <p:cNvSpPr/>
          <p:nvPr>
            <p:custDataLst>
              <p:tags r:id="rId3"/>
            </p:custDataLst>
          </p:nvPr>
        </p:nvSpPr>
        <p:spPr bwMode="auto">
          <a:xfrm>
            <a:off x="3210560" y="1980565"/>
            <a:ext cx="5650230" cy="3489325"/>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中华优秀传统文化</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源远流长、</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博大精深、</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具有包容性</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有凝聚力</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延续性</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是最深厚的文化软实力</a:t>
            </a:r>
            <a:endParaRPr lang="zh-CN" altLang="en-US" sz="2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0" name="文本框 37"/>
          <p:cNvSpPr txBox="1"/>
          <p:nvPr>
            <p:custDataLst>
              <p:tags r:id="rId4"/>
            </p:custDataLst>
          </p:nvPr>
        </p:nvSpPr>
        <p:spPr>
          <a:xfrm>
            <a:off x="3982085" y="86995"/>
            <a:ext cx="820991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二、正确认识中华传统文化</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805180" y="775335"/>
            <a:ext cx="73291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3</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中华优秀传统文化当代价值（为什么）</a:t>
            </a:r>
            <a:endParaRPr lang="zh-CN" sz="2800" b="1">
              <a:solidFill>
                <a:schemeClr val="tx1">
                  <a:lumMod val="85000"/>
                  <a:lumOff val="15000"/>
                </a:schemeClr>
              </a:solidFill>
              <a:latin typeface="Arial" panose="020B0604020202020204"/>
              <a:ea typeface="微软雅黑" panose="020B0503020204020204" charset="-122"/>
            </a:endParaRPr>
          </a:p>
        </p:txBody>
      </p:sp>
      <p:sp>
        <p:nvSpPr>
          <p:cNvPr id="3" name="文本框 2"/>
          <p:cNvSpPr txBox="1"/>
          <p:nvPr>
            <p:custDataLst>
              <p:tags r:id="rId3"/>
            </p:custDataLst>
          </p:nvPr>
        </p:nvSpPr>
        <p:spPr>
          <a:xfrm>
            <a:off x="727075" y="1809750"/>
            <a:ext cx="10970260" cy="3238500"/>
          </a:xfrm>
          <a:prstGeom prst="rect">
            <a:avLst/>
          </a:prstGeom>
          <a:noFill/>
          <a:ln>
            <a:solidFill>
              <a:schemeClr val="tx1"/>
            </a:solidFill>
            <a:prstDash val="sysDash"/>
          </a:ln>
        </p:spPr>
        <p:txBody>
          <a:bodyPr wrap="square" rtlCol="0" anchor="ctr" anchorCtr="0">
            <a:noAutofit/>
          </a:bodyPr>
          <a:lstStyle/>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优秀传统文化是一个国家、一个民族传承和发展的根本</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中华文化是中华民族共同的精神标识,涵养着中华民族共同的价值观。</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能够为解决当代中国和世界发展中的许多问题提供有益借鉴。</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有助于正确认识和处理国际关系,推动建立以合作共赢为核心的新型国际关系,构建人类命运共同体。</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p:txBody>
      </p:sp>
      <p:sp>
        <p:nvSpPr>
          <p:cNvPr id="40" name="文本框 37"/>
          <p:cNvSpPr txBox="1"/>
          <p:nvPr>
            <p:custDataLst>
              <p:tags r:id="rId4"/>
            </p:custDataLst>
          </p:nvPr>
        </p:nvSpPr>
        <p:spPr>
          <a:xfrm>
            <a:off x="3982085" y="86995"/>
            <a:ext cx="820991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二、正确认识中华传统文化</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812800"/>
            <a:ext cx="73291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4</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实现文化传承和创新的措施（怎么做）</a:t>
            </a:r>
            <a:endParaRPr lang="zh-CN" sz="2800" b="1">
              <a:solidFill>
                <a:schemeClr val="tx1">
                  <a:lumMod val="85000"/>
                  <a:lumOff val="15000"/>
                </a:schemeClr>
              </a:solidFill>
              <a:latin typeface="Arial" panose="020B0604020202020204"/>
              <a:ea typeface="微软雅黑" panose="020B0503020204020204" charset="-122"/>
            </a:endParaRPr>
          </a:p>
        </p:txBody>
      </p:sp>
      <p:sp>
        <p:nvSpPr>
          <p:cNvPr id="3" name="文本框 2"/>
          <p:cNvSpPr txBox="1"/>
          <p:nvPr>
            <p:custDataLst>
              <p:tags r:id="rId3"/>
            </p:custDataLst>
          </p:nvPr>
        </p:nvSpPr>
        <p:spPr>
          <a:xfrm>
            <a:off x="727075" y="1809750"/>
            <a:ext cx="10970260" cy="3238500"/>
          </a:xfrm>
          <a:prstGeom prst="rect">
            <a:avLst/>
          </a:prstGeom>
          <a:noFill/>
          <a:ln>
            <a:solidFill>
              <a:schemeClr val="tx1"/>
            </a:solidFill>
            <a:prstDash val="sysDash"/>
          </a:ln>
        </p:spPr>
        <p:txBody>
          <a:bodyPr wrap="square" rtlCol="0" anchor="ctr" anchorCtr="0">
            <a:noAutofit/>
          </a:bodyPr>
          <a:lstStyle/>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“取其精华、去其糟粕”改造传统文化</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“推陈出新、革故鼎新”,创造新文化、发展先进文化</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坚持古为今用、推陈出新,有鉴别地加以对待,有批判地予以继承</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a:p>
            <a:pPr marL="457200" lvl="0" indent="-457200" algn="just">
              <a:lnSpc>
                <a:spcPct val="130000"/>
              </a:lnSpc>
              <a:spcAft>
                <a:spcPts val="800"/>
              </a:spcAft>
              <a:buClr>
                <a:srgbClr val="595959"/>
              </a:buClr>
              <a:buFont typeface="Wingdings" panose="05000000000000000000" charset="0"/>
              <a:buChar char="Ø"/>
            </a:pPr>
            <a:r>
              <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rPr>
              <a:t>实现中华优秀传统文化创造性转化和创新性发展，去粗取精，去伪求真，为我所用</a:t>
            </a:r>
            <a:endParaRPr lang="zh-CN" altLang="en-US" sz="2000" b="1" spc="100">
              <a:solidFill>
                <a:schemeClr val="tx1"/>
              </a:solidFill>
              <a:latin typeface="黑体" panose="02010609060101010101" charset="-122"/>
              <a:ea typeface="黑体" panose="02010609060101010101" charset="-122"/>
              <a:cs typeface="黑体" panose="02010609060101010101" charset="-122"/>
              <a:sym typeface="OPPOSans L" charset="0"/>
            </a:endParaRPr>
          </a:p>
        </p:txBody>
      </p:sp>
      <p:sp>
        <p:nvSpPr>
          <p:cNvPr id="6" name="文本框 37"/>
          <p:cNvSpPr txBox="1"/>
          <p:nvPr>
            <p:custDataLst>
              <p:tags r:id="rId4"/>
            </p:custDataLst>
          </p:nvPr>
        </p:nvSpPr>
        <p:spPr>
          <a:xfrm>
            <a:off x="3982085" y="86995"/>
            <a:ext cx="820991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二、正确认识中华传统文化</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066453" y="1520073"/>
            <a:ext cx="3555365" cy="583565"/>
          </a:xfrm>
          <a:prstGeom prst="rect">
            <a:avLst/>
          </a:prstGeom>
          <a:noFill/>
          <a:ln>
            <a:noFill/>
          </a:ln>
        </p:spPr>
        <p:txBody>
          <a:bodyPr wrap="none" rtlCol="0">
            <a:spAutoFit/>
          </a:bodyPr>
          <a:lstStyle/>
          <a:p>
            <a:pPr algn="l"/>
            <a:r>
              <a:rPr lang="zh-CN" altLang="en-US" sz="3200" b="1">
                <a:cs typeface="+mn-ea"/>
                <a:sym typeface="+mn-lt"/>
              </a:rPr>
              <a:t>课题框架</a:t>
            </a:r>
            <a:r>
              <a:rPr lang="en-US" altLang="zh-CN" sz="3200" b="1">
                <a:cs typeface="+mn-ea"/>
                <a:sym typeface="+mn-lt"/>
              </a:rPr>
              <a:t> </a:t>
            </a:r>
            <a:r>
              <a:rPr lang="zh-CN" altLang="en-US" sz="3200" b="1">
                <a:cs typeface="+mn-ea"/>
                <a:sym typeface="+mn-lt"/>
              </a:rPr>
              <a:t>考情回望</a:t>
            </a:r>
            <a:endParaRPr lang="zh-CN" altLang="en-US" sz="2800">
              <a:latin typeface="微软雅黑" panose="020B0503020204020204" pitchFamily="82" charset="2"/>
              <a:ea typeface="微软雅黑" panose="020B0503020204020204" pitchFamily="82" charset="2"/>
            </a:endParaRPr>
          </a:p>
        </p:txBody>
      </p:sp>
      <p:sp>
        <p:nvSpPr>
          <p:cNvPr id="6" name="矩形 5"/>
          <p:cNvSpPr/>
          <p:nvPr>
            <p:custDataLst>
              <p:tags r:id="rId2"/>
            </p:custDataLst>
          </p:nvPr>
        </p:nvSpPr>
        <p:spPr>
          <a:xfrm>
            <a:off x="5115906" y="1464518"/>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01</a:t>
            </a:r>
            <a:endParaRPr lang="zh-CN" altLang="en-US" sz="3600" b="1">
              <a:latin typeface="微软雅黑" panose="020B0503020204020204" pitchFamily="82" charset="2"/>
              <a:ea typeface="微软雅黑" panose="020B0503020204020204" pitchFamily="82" charset="2"/>
            </a:endParaRPr>
          </a:p>
        </p:txBody>
      </p:sp>
      <p:sp>
        <p:nvSpPr>
          <p:cNvPr id="7" name="矩形 6"/>
          <p:cNvSpPr/>
          <p:nvPr>
            <p:custDataLst>
              <p:tags r:id="rId3"/>
            </p:custDataLst>
          </p:nvPr>
        </p:nvSpPr>
        <p:spPr>
          <a:xfrm>
            <a:off x="5115906" y="2669863"/>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02</a:t>
            </a:r>
            <a:endParaRPr lang="zh-CN" altLang="en-US" sz="3600" b="1">
              <a:latin typeface="微软雅黑" panose="020B0503020204020204" pitchFamily="82" charset="2"/>
              <a:ea typeface="微软雅黑" panose="020B0503020204020204" pitchFamily="82" charset="2"/>
            </a:endParaRPr>
          </a:p>
        </p:txBody>
      </p:sp>
      <p:sp>
        <p:nvSpPr>
          <p:cNvPr id="8" name="矩形 7"/>
          <p:cNvSpPr/>
          <p:nvPr>
            <p:custDataLst>
              <p:tags r:id="rId4"/>
            </p:custDataLst>
          </p:nvPr>
        </p:nvSpPr>
        <p:spPr>
          <a:xfrm>
            <a:off x="5115906" y="3861354"/>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03</a:t>
            </a:r>
            <a:endParaRPr lang="zh-CN" altLang="en-US" sz="3600" b="1">
              <a:latin typeface="微软雅黑" panose="020B0503020204020204" pitchFamily="82" charset="2"/>
              <a:ea typeface="微软雅黑" panose="020B0503020204020204" pitchFamily="82" charset="2"/>
            </a:endParaRPr>
          </a:p>
        </p:txBody>
      </p:sp>
      <p:sp>
        <p:nvSpPr>
          <p:cNvPr id="9" name="文本框 8"/>
          <p:cNvSpPr txBox="1"/>
          <p:nvPr>
            <p:custDataLst>
              <p:tags r:id="rId5"/>
            </p:custDataLst>
          </p:nvPr>
        </p:nvSpPr>
        <p:spPr>
          <a:xfrm>
            <a:off x="6065520" y="2785745"/>
            <a:ext cx="3964940" cy="583565"/>
          </a:xfrm>
          <a:prstGeom prst="rect">
            <a:avLst/>
          </a:prstGeom>
          <a:noFill/>
          <a:ln>
            <a:noFill/>
          </a:ln>
        </p:spPr>
        <p:txBody>
          <a:bodyPr wrap="square" rtlCol="0">
            <a:spAutoFit/>
          </a:bodyPr>
          <a:lstStyle/>
          <a:p>
            <a:r>
              <a:rPr lang="zh-CN" altLang="en-US" sz="3200" b="1">
                <a:cs typeface="+mn-ea"/>
                <a:sym typeface="+mn-lt"/>
              </a:rPr>
              <a:t>时政热点</a:t>
            </a:r>
            <a:r>
              <a:rPr lang="en-US" altLang="zh-CN" sz="3200" b="1">
                <a:cs typeface="+mn-ea"/>
                <a:sym typeface="+mn-lt"/>
              </a:rPr>
              <a:t> </a:t>
            </a:r>
            <a:r>
              <a:rPr lang="zh-CN" altLang="en-US" sz="3200" b="1">
                <a:cs typeface="+mn-ea"/>
                <a:sym typeface="+mn-lt"/>
              </a:rPr>
              <a:t>考点突破</a:t>
            </a:r>
            <a:endParaRPr lang="zh-CN" altLang="en-US" sz="2800">
              <a:latin typeface="微软雅黑" panose="020B0503020204020204" pitchFamily="82" charset="2"/>
              <a:ea typeface="微软雅黑" panose="020B0503020204020204" pitchFamily="82" charset="2"/>
            </a:endParaRPr>
          </a:p>
        </p:txBody>
      </p:sp>
      <p:sp>
        <p:nvSpPr>
          <p:cNvPr id="10" name="文本框 9"/>
          <p:cNvSpPr txBox="1"/>
          <p:nvPr>
            <p:custDataLst>
              <p:tags r:id="rId6"/>
            </p:custDataLst>
          </p:nvPr>
        </p:nvSpPr>
        <p:spPr>
          <a:xfrm>
            <a:off x="6065818" y="3991088"/>
            <a:ext cx="3555365" cy="583565"/>
          </a:xfrm>
          <a:prstGeom prst="rect">
            <a:avLst/>
          </a:prstGeom>
          <a:noFill/>
          <a:ln>
            <a:noFill/>
          </a:ln>
        </p:spPr>
        <p:txBody>
          <a:bodyPr wrap="none" rtlCol="0">
            <a:spAutoFit/>
          </a:bodyPr>
          <a:lstStyle/>
          <a:p>
            <a:pPr algn="l"/>
            <a:r>
              <a:rPr lang="zh-CN" altLang="en-US" sz="3200" b="1">
                <a:cs typeface="+mn-ea"/>
                <a:sym typeface="+mn-lt"/>
              </a:rPr>
              <a:t>易混辨析</a:t>
            </a:r>
            <a:r>
              <a:rPr lang="en-US" altLang="zh-CN" sz="3200" b="1">
                <a:cs typeface="+mn-ea"/>
                <a:sym typeface="+mn-lt"/>
              </a:rPr>
              <a:t> </a:t>
            </a:r>
            <a:r>
              <a:rPr lang="zh-CN" altLang="en-US" sz="3200" b="1">
                <a:cs typeface="+mn-ea"/>
                <a:sym typeface="+mn-lt"/>
              </a:rPr>
              <a:t>典例分析</a:t>
            </a:r>
            <a:endParaRPr lang="zh-CN" altLang="en-US" sz="2800">
              <a:latin typeface="微软雅黑" panose="020B0503020204020204" pitchFamily="82" charset="2"/>
              <a:ea typeface="微软雅黑" panose="020B0503020204020204" pitchFamily="82" charset="2"/>
            </a:endParaRPr>
          </a:p>
        </p:txBody>
      </p:sp>
      <p:sp>
        <p:nvSpPr>
          <p:cNvPr id="11" name="矩形 10"/>
          <p:cNvSpPr/>
          <p:nvPr>
            <p:custDataLst>
              <p:tags r:id="rId7"/>
            </p:custDataLst>
          </p:nvPr>
        </p:nvSpPr>
        <p:spPr>
          <a:xfrm>
            <a:off x="1" y="2423970"/>
            <a:ext cx="4223530" cy="23968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8"/>
            </p:custDataLst>
          </p:nvPr>
        </p:nvSpPr>
        <p:spPr>
          <a:xfrm>
            <a:off x="1859089" y="2912213"/>
            <a:ext cx="2441694" cy="1446550"/>
          </a:xfrm>
          <a:prstGeom prst="rect">
            <a:avLst/>
          </a:prstGeom>
          <a:noFill/>
        </p:spPr>
        <p:txBody>
          <a:bodyPr wrap="none" rtlCol="0">
            <a:spAutoFit/>
          </a:bodyPr>
          <a:lstStyle/>
          <a:p>
            <a:r>
              <a:rPr lang="zh-CN" altLang="en-US" sz="8800" b="1">
                <a:solidFill>
                  <a:schemeClr val="bg1"/>
                </a:solidFill>
                <a:latin typeface="微软雅黑" panose="020B0503020204020204" pitchFamily="82" charset="2"/>
                <a:ea typeface="微软雅黑" panose="020B0503020204020204" pitchFamily="82" charset="2"/>
              </a:rPr>
              <a:t>目录</a:t>
            </a:r>
            <a:endParaRPr lang="zh-CN" altLang="en-US" sz="8800" b="1">
              <a:solidFill>
                <a:schemeClr val="bg1"/>
              </a:solidFill>
              <a:latin typeface="微软雅黑" panose="020B0503020204020204" pitchFamily="82" charset="2"/>
              <a:ea typeface="微软雅黑" panose="020B0503020204020204" pitchFamily="82" charset="2"/>
            </a:endParaRPr>
          </a:p>
        </p:txBody>
      </p:sp>
      <p:sp>
        <p:nvSpPr>
          <p:cNvPr id="3" name="矩形 2"/>
          <p:cNvSpPr/>
          <p:nvPr>
            <p:custDataLst>
              <p:tags r:id="rId9"/>
            </p:custDataLst>
          </p:nvPr>
        </p:nvSpPr>
        <p:spPr>
          <a:xfrm>
            <a:off x="5115906" y="5066584"/>
            <a:ext cx="795406" cy="7549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82" charset="2"/>
                <a:ea typeface="微软雅黑" panose="020B0503020204020204" pitchFamily="82" charset="2"/>
              </a:rPr>
              <a:t>03</a:t>
            </a:r>
            <a:endParaRPr lang="zh-CN" altLang="en-US" sz="3600" b="1">
              <a:latin typeface="微软雅黑" panose="020B0503020204020204" pitchFamily="82" charset="2"/>
              <a:ea typeface="微软雅黑" panose="020B0503020204020204" pitchFamily="82" charset="2"/>
            </a:endParaRPr>
          </a:p>
        </p:txBody>
      </p:sp>
      <p:sp>
        <p:nvSpPr>
          <p:cNvPr id="4" name="文本框 3"/>
          <p:cNvSpPr txBox="1"/>
          <p:nvPr>
            <p:custDataLst>
              <p:tags r:id="rId10"/>
            </p:custDataLst>
          </p:nvPr>
        </p:nvSpPr>
        <p:spPr>
          <a:xfrm>
            <a:off x="6065818" y="5196318"/>
            <a:ext cx="3555365" cy="583565"/>
          </a:xfrm>
          <a:prstGeom prst="rect">
            <a:avLst/>
          </a:prstGeom>
          <a:noFill/>
          <a:ln>
            <a:noFill/>
          </a:ln>
        </p:spPr>
        <p:txBody>
          <a:bodyPr wrap="none" rtlCol="0">
            <a:spAutoFit/>
          </a:bodyPr>
          <a:lstStyle/>
          <a:p>
            <a:pPr algn="l"/>
            <a:r>
              <a:rPr lang="zh-CN" altLang="en-US" sz="3200" b="1">
                <a:cs typeface="+mn-ea"/>
                <a:sym typeface="+mn-lt"/>
              </a:rPr>
              <a:t>真题练习</a:t>
            </a:r>
            <a:r>
              <a:rPr lang="en-US" altLang="zh-CN" sz="3200" b="1">
                <a:cs typeface="+mn-ea"/>
                <a:sym typeface="+mn-lt"/>
              </a:rPr>
              <a:t> </a:t>
            </a:r>
            <a:r>
              <a:rPr lang="zh-CN" altLang="en-US" sz="3200" b="1">
                <a:cs typeface="+mn-ea"/>
                <a:sym typeface="+mn-lt"/>
              </a:rPr>
              <a:t>易错表述</a:t>
            </a:r>
            <a:endParaRPr lang="zh-CN" altLang="en-US" sz="2800">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963295" y="617220"/>
            <a:ext cx="848360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1</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创造性转化与创新性发展</a:t>
            </a:r>
            <a:endParaRPr lang="zh-CN" sz="2800" b="1">
              <a:solidFill>
                <a:schemeClr val="tx1">
                  <a:lumMod val="85000"/>
                  <a:lumOff val="15000"/>
                </a:schemeClr>
              </a:solidFill>
              <a:latin typeface="Arial" panose="020B0604020202020204"/>
              <a:ea typeface="微软雅黑" panose="020B0503020204020204" charset="-122"/>
            </a:endParaRPr>
          </a:p>
        </p:txBody>
      </p:sp>
      <p:grpSp>
        <p:nvGrpSpPr>
          <p:cNvPr id="12" name="组合 11"/>
          <p:cNvGrpSpPr/>
          <p:nvPr>
            <p:custDataLst>
              <p:tags r:id="rId3"/>
            </p:custDataLst>
          </p:nvPr>
        </p:nvGrpSpPr>
        <p:grpSpPr>
          <a:xfrm>
            <a:off x="370840" y="1456690"/>
            <a:ext cx="11325860" cy="5250815"/>
            <a:chOff x="1061885" y="498439"/>
            <a:chExt cx="10728373" cy="5116047"/>
          </a:xfrm>
          <a:solidFill>
            <a:srgbClr val="FDFEFA"/>
          </a:solidFill>
          <a:effectLst>
            <a:outerShdw blurRad="50800" dist="38100" dir="2700000" algn="tl" rotWithShape="0">
              <a:prstClr val="black">
                <a:alpha val="40000"/>
              </a:prstClr>
            </a:outerShdw>
          </a:effectLst>
        </p:grpSpPr>
        <p:sp>
          <p:nvSpPr>
            <p:cNvPr id="14" name="îṣľíḑè"/>
            <p:cNvSpPr/>
            <p:nvPr>
              <p:custDataLst>
                <p:tags r:id="rId4"/>
              </p:custDataLst>
            </p:nvPr>
          </p:nvSpPr>
          <p:spPr bwMode="auto">
            <a:xfrm>
              <a:off x="1061885" y="552266"/>
              <a:ext cx="5136819" cy="5062220"/>
            </a:xfrm>
            <a:prstGeom prst="roundRect">
              <a:avLst>
                <a:gd name="adj" fmla="val 0"/>
              </a:avLst>
            </a:prstGeom>
            <a:grpFill/>
            <a:ln w="19050">
              <a:noFill/>
              <a:round/>
            </a:ln>
          </p:spPr>
          <p:txBody>
            <a:bodyPr anchor="ctr"/>
            <a:lstStyle/>
            <a:p>
              <a:pPr algn="ctr"/>
            </a:p>
          </p:txBody>
        </p:sp>
        <p:sp>
          <p:nvSpPr>
            <p:cNvPr id="15" name="iṧlîḑê"/>
            <p:cNvSpPr/>
            <p:nvPr>
              <p:custDataLst>
                <p:tags r:id="rId5"/>
              </p:custDataLst>
            </p:nvPr>
          </p:nvSpPr>
          <p:spPr bwMode="auto">
            <a:xfrm>
              <a:off x="6728025" y="498439"/>
              <a:ext cx="5062233" cy="5116047"/>
            </a:xfrm>
            <a:prstGeom prst="roundRect">
              <a:avLst>
                <a:gd name="adj" fmla="val 0"/>
              </a:avLst>
            </a:prstGeom>
            <a:grpFill/>
            <a:ln w="19050">
              <a:noFill/>
              <a:round/>
            </a:ln>
          </p:spPr>
          <p:txBody>
            <a:bodyPr anchor="ctr"/>
            <a:lstStyle/>
            <a:p>
              <a:pPr algn="ctr"/>
            </a:p>
          </p:txBody>
        </p:sp>
        <p:sp>
          <p:nvSpPr>
            <p:cNvPr id="16" name="î$1îḍê"/>
            <p:cNvSpPr/>
            <p:nvPr>
              <p:custDataLst>
                <p:tags r:id="rId6"/>
              </p:custDataLst>
            </p:nvPr>
          </p:nvSpPr>
          <p:spPr bwMode="auto">
            <a:xfrm>
              <a:off x="5253001" y="1110753"/>
              <a:ext cx="1685998" cy="379350"/>
            </a:xfrm>
            <a:prstGeom prst="roundRect">
              <a:avLst>
                <a:gd name="adj" fmla="val 50000"/>
              </a:avLst>
            </a:prstGeom>
            <a:grpFill/>
            <a:ln w="19050">
              <a:noFill/>
              <a:round/>
            </a:ln>
          </p:spPr>
          <p:txBody>
            <a:bodyPr anchor="ctr"/>
            <a:lstStyle/>
            <a:p>
              <a:pPr algn="ctr"/>
            </a:p>
          </p:txBody>
        </p:sp>
        <p:sp>
          <p:nvSpPr>
            <p:cNvPr id="17" name="íṡḷïḍê"/>
            <p:cNvSpPr/>
            <p:nvPr>
              <p:custDataLst>
                <p:tags r:id="rId7"/>
              </p:custDataLst>
            </p:nvPr>
          </p:nvSpPr>
          <p:spPr bwMode="auto">
            <a:xfrm>
              <a:off x="5253001" y="2529801"/>
              <a:ext cx="1685998" cy="379350"/>
            </a:xfrm>
            <a:prstGeom prst="roundRect">
              <a:avLst>
                <a:gd name="adj" fmla="val 50000"/>
              </a:avLst>
            </a:prstGeom>
            <a:grpFill/>
            <a:ln w="19050">
              <a:noFill/>
              <a:round/>
            </a:ln>
          </p:spPr>
          <p:txBody>
            <a:bodyPr anchor="ctr"/>
            <a:lstStyle/>
            <a:p>
              <a:pPr algn="ctr"/>
            </a:p>
          </p:txBody>
        </p:sp>
        <p:sp>
          <p:nvSpPr>
            <p:cNvPr id="18" name="ísľîḍé"/>
            <p:cNvSpPr/>
            <p:nvPr>
              <p:custDataLst>
                <p:tags r:id="rId8"/>
              </p:custDataLst>
            </p:nvPr>
          </p:nvSpPr>
          <p:spPr bwMode="auto">
            <a:xfrm>
              <a:off x="5253001" y="3948850"/>
              <a:ext cx="1685998" cy="379350"/>
            </a:xfrm>
            <a:prstGeom prst="roundRect">
              <a:avLst>
                <a:gd name="adj" fmla="val 50000"/>
              </a:avLst>
            </a:prstGeom>
            <a:grpFill/>
            <a:ln w="19050">
              <a:noFill/>
              <a:round/>
            </a:ln>
          </p:spPr>
          <p:txBody>
            <a:bodyPr anchor="ctr"/>
            <a:lstStyle/>
            <a:p>
              <a:pPr algn="ctr"/>
            </a:p>
          </p:txBody>
        </p:sp>
      </p:grpSp>
      <p:sp>
        <p:nvSpPr>
          <p:cNvPr id="20" name="ïṣ1îḓê"/>
          <p:cNvSpPr/>
          <p:nvPr>
            <p:custDataLst>
              <p:tags r:id="rId9"/>
            </p:custDataLst>
          </p:nvPr>
        </p:nvSpPr>
        <p:spPr bwMode="auto">
          <a:xfrm>
            <a:off x="911225" y="1722755"/>
            <a:ext cx="4123690" cy="727075"/>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创造性转化（继承）</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ïšļíḑê"/>
          <p:cNvSpPr/>
          <p:nvPr>
            <p:custDataLst>
              <p:tags r:id="rId10"/>
            </p:custDataLst>
          </p:nvPr>
        </p:nvSpPr>
        <p:spPr bwMode="auto">
          <a:xfrm>
            <a:off x="7372985" y="1665605"/>
            <a:ext cx="3256915" cy="727075"/>
          </a:xfrm>
          <a:prstGeom prst="roundRect">
            <a:avLst/>
          </a:prstGeom>
          <a:solidFill>
            <a:schemeClr val="accent1"/>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创新性发展（创新）</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2" name="矩形 21"/>
          <p:cNvSpPr/>
          <p:nvPr>
            <p:custDataLst>
              <p:tags r:id="rId11"/>
            </p:custDataLst>
          </p:nvPr>
        </p:nvSpPr>
        <p:spPr>
          <a:xfrm>
            <a:off x="6724015" y="2449830"/>
            <a:ext cx="4593590" cy="2204720"/>
          </a:xfrm>
          <a:prstGeom prst="rect">
            <a:avLst/>
          </a:prstGeom>
        </p:spPr>
        <p:txBody>
          <a:bodyPr wrap="square">
            <a:noAutofit/>
          </a:bodyPr>
          <a:lstStyle/>
          <a:p>
            <a:pPr marR="0" lvl="0" indent="457200" defTabSz="914400" rtl="0" fontAlgn="auto">
              <a:lnSpc>
                <a:spcPts val="4160"/>
              </a:lnSpc>
              <a:spcBef>
                <a:spcPct val="0"/>
              </a:spcBef>
              <a:spcAft>
                <a:spcPct val="0"/>
              </a:spcAft>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cs typeface="黑体" panose="02010609060101010101" charset="-122"/>
              </a:rPr>
              <a:t>标准：实现中华优秀传统文化创新性发展，必须按照当今时代社会生活和社会实践的进步和发展，</a:t>
            </a:r>
            <a:endParaRPr lang="zh-CN" altLang="en-US" b="1">
              <a:latin typeface="黑体" panose="02010609060101010101" charset="-122"/>
              <a:ea typeface="黑体" panose="02010609060101010101" charset="-122"/>
              <a:cs typeface="黑体" panose="02010609060101010101" charset="-122"/>
            </a:endParaRPr>
          </a:p>
          <a:p>
            <a:pPr marR="0" lvl="0" indent="457200" defTabSz="914400" rtl="0" fontAlgn="auto">
              <a:lnSpc>
                <a:spcPts val="4160"/>
              </a:lnSpc>
              <a:spcBef>
                <a:spcPct val="0"/>
              </a:spcBef>
              <a:spcAft>
                <a:spcPct val="0"/>
              </a:spcAft>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cs typeface="黑体" panose="02010609060101010101" charset="-122"/>
              </a:rPr>
              <a:t>途径：对中华优秀传统文化的内涵进行补充、拓展和完善，</a:t>
            </a:r>
            <a:endParaRPr lang="zh-CN" altLang="en-US" b="1">
              <a:latin typeface="黑体" panose="02010609060101010101" charset="-122"/>
              <a:ea typeface="黑体" panose="02010609060101010101" charset="-122"/>
              <a:cs typeface="黑体" panose="02010609060101010101" charset="-122"/>
            </a:endParaRPr>
          </a:p>
          <a:p>
            <a:pPr marR="0" lvl="0" indent="457200" defTabSz="914400" rtl="0" fontAlgn="auto">
              <a:lnSpc>
                <a:spcPts val="4160"/>
              </a:lnSpc>
              <a:spcBef>
                <a:spcPct val="0"/>
              </a:spcBef>
              <a:spcAft>
                <a:spcPct val="0"/>
              </a:spcAft>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cs typeface="黑体" panose="02010609060101010101" charset="-122"/>
              </a:rPr>
              <a:t>目标：使之成为适合当今时代实践和社会发展要求的文化形式。</a:t>
            </a:r>
            <a:endParaRPr lang="zh-CN" altLang="en-US" b="1">
              <a:latin typeface="黑体" panose="02010609060101010101" charset="-122"/>
              <a:ea typeface="黑体" panose="02010609060101010101" charset="-122"/>
              <a:cs typeface="黑体" panose="02010609060101010101" charset="-122"/>
            </a:endParaRPr>
          </a:p>
        </p:txBody>
      </p:sp>
      <p:sp>
        <p:nvSpPr>
          <p:cNvPr id="23" name="矩形 22"/>
          <p:cNvSpPr/>
          <p:nvPr>
            <p:custDataLst>
              <p:tags r:id="rId12"/>
            </p:custDataLst>
          </p:nvPr>
        </p:nvSpPr>
        <p:spPr>
          <a:xfrm>
            <a:off x="633730" y="2449830"/>
            <a:ext cx="5048250" cy="4704080"/>
          </a:xfrm>
          <a:prstGeom prst="rect">
            <a:avLst/>
          </a:prstGeom>
        </p:spPr>
        <p:txBody>
          <a:bodyPr wrap="square">
            <a:noAutofit/>
          </a:bodyPr>
          <a:lstStyle/>
          <a:p>
            <a:pPr lvl="0" indent="457200" fontAlgn="auto">
              <a:lnSpc>
                <a:spcPts val="4160"/>
              </a:lnSpc>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rPr>
              <a:t>标准： 必须按照当今时代的特点和要求，</a:t>
            </a:r>
            <a:endParaRPr lang="zh-CN" altLang="en-US" b="1">
              <a:latin typeface="黑体" panose="02010609060101010101" charset="-122"/>
              <a:ea typeface="黑体" panose="02010609060101010101" charset="-122"/>
            </a:endParaRPr>
          </a:p>
          <a:p>
            <a:pPr lvl="0" indent="457200" fontAlgn="auto">
              <a:lnSpc>
                <a:spcPts val="4160"/>
              </a:lnSpc>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rPr>
              <a:t>途径：对传统文化中有借鉴意义的内涵和陈旧的表达形式予以改造，</a:t>
            </a:r>
            <a:endParaRPr lang="zh-CN" altLang="en-US" b="1">
              <a:latin typeface="黑体" panose="02010609060101010101" charset="-122"/>
              <a:ea typeface="黑体" panose="02010609060101010101" charset="-122"/>
            </a:endParaRPr>
          </a:p>
          <a:p>
            <a:pPr lvl="0" indent="457200" fontAlgn="auto">
              <a:lnSpc>
                <a:spcPts val="4160"/>
              </a:lnSpc>
              <a:buClr>
                <a:srgbClr val="C00000"/>
              </a:buClr>
              <a:buSzPct val="80000"/>
              <a:buFont typeface="Wingdings" panose="05000000000000000000" pitchFamily="2" charset="2"/>
              <a:buChar char="u"/>
              <a:defRPr/>
            </a:pPr>
            <a:r>
              <a:rPr lang="zh-CN" altLang="en-US" b="1">
                <a:latin typeface="黑体" panose="02010609060101010101" charset="-122"/>
                <a:ea typeface="黑体" panose="02010609060101010101" charset="-122"/>
              </a:rPr>
              <a:t>目标：转化为符合时代特点和要求的新内涵和新的呈现形式，使之与当代文化相适应、与现代社会相协调。</a:t>
            </a:r>
            <a:endParaRPr lang="zh-CN" altLang="en-US" b="1">
              <a:latin typeface="黑体" panose="02010609060101010101" charset="-122"/>
              <a:ea typeface="黑体" panose="02010609060101010101" charset="-122"/>
            </a:endParaRPr>
          </a:p>
        </p:txBody>
      </p:sp>
      <p:sp>
        <p:nvSpPr>
          <p:cNvPr id="2" name="文本框 37"/>
          <p:cNvSpPr txBox="1"/>
          <p:nvPr>
            <p:custDataLst>
              <p:tags r:id="rId13"/>
            </p:custDataLst>
          </p:nvPr>
        </p:nvSpPr>
        <p:spPr>
          <a:xfrm>
            <a:off x="3982085" y="86995"/>
            <a:ext cx="798004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三、弘扬中华优秀传统文化与民族精神</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625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67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知识补充</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4085590" y="835025"/>
            <a:ext cx="4978400" cy="521970"/>
          </a:xfrm>
          <a:prstGeom prst="rect">
            <a:avLst/>
          </a:prstGeom>
          <a:noFill/>
        </p:spPr>
        <p:txBody>
          <a:bodyPr wrap="square">
            <a:spAutoFit/>
          </a:bodyPr>
          <a:lstStyle/>
          <a:p>
            <a:pPr eaLnBrk="1" fontAlgn="auto" hangingPunct="1">
              <a:spcBef>
                <a:spcPct val="0"/>
              </a:spcBef>
              <a:spcAft>
                <a:spcPct val="0"/>
              </a:spcAft>
            </a:pPr>
            <a:r>
              <a:rPr lang="zh-CN" altLang="en-US" sz="2800" b="1">
                <a:solidFill>
                  <a:schemeClr val="accent1">
                    <a:lumMod val="75000"/>
                  </a:schemeClr>
                </a:solidFill>
                <a:sym typeface="+mn-ea"/>
              </a:rPr>
              <a:t>创造性转化和创新性发展</a:t>
            </a:r>
            <a:endParaRPr lang="zh-CN" altLang="en-US" sz="2800" b="1">
              <a:solidFill>
                <a:schemeClr val="accent1">
                  <a:lumMod val="75000"/>
                </a:schemeClr>
              </a:solidFill>
              <a:sym typeface="+mn-ea"/>
            </a:endParaRPr>
          </a:p>
        </p:txBody>
      </p:sp>
      <p:graphicFrame>
        <p:nvGraphicFramePr>
          <p:cNvPr id="2" name="表格 1"/>
          <p:cNvGraphicFramePr>
            <a:graphicFrameLocks noGrp="1"/>
          </p:cNvGraphicFramePr>
          <p:nvPr>
            <p:custDataLst>
              <p:tags r:id="rId3"/>
            </p:custDataLst>
          </p:nvPr>
        </p:nvGraphicFramePr>
        <p:xfrm>
          <a:off x="735965" y="1565910"/>
          <a:ext cx="10720070" cy="4817110"/>
        </p:xfrm>
        <a:graphic>
          <a:graphicData uri="http://schemas.openxmlformats.org/drawingml/2006/table">
            <a:tbl>
              <a:tblPr>
                <a:effectLst/>
                <a:tableStyleId>{5940675A-B579-460E-94D1-54222C63F5DA}</a:tableStyleId>
              </a:tblPr>
              <a:tblGrid>
                <a:gridCol w="328295"/>
                <a:gridCol w="1065530"/>
                <a:gridCol w="5218430"/>
                <a:gridCol w="4107815"/>
              </a:tblGrid>
              <a:tr h="434340">
                <a:tc gridSpan="2">
                  <a:txBody>
                    <a:bodyPr wrap="square"/>
                    <a:lstStyle/>
                    <a:p>
                      <a:endParaRPr lang="zh-CN" altLang="en-US" sz="2000" b="0">
                        <a:solidFill>
                          <a:srgbClr val="000000"/>
                        </a:solidFill>
                        <a:latin typeface="黑体" panose="02010609060101010101" charset="-122"/>
                        <a:ea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lnTlToBr w="12700" cap="flat" cmpd="sng" algn="ctr">
                      <a:solidFill>
                        <a:srgbClr val="000000"/>
                      </a:solidFill>
                      <a:prstDash val="solid"/>
                      <a:round/>
                      <a:headEnd type="none" w="med" len="med"/>
                      <a:tailEnd type="none" w="med" len="med"/>
                    </a:lnTlToBr>
                    <a:noFill/>
                  </a:tcPr>
                </a:tc>
                <a:tc hMerge="1">
                  <a:tcP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tc>
                  <a:txBody>
                    <a:bodyPr wrap="square"/>
                    <a:lstStyle/>
                    <a:p>
                      <a:pPr algn="ctr"/>
                      <a:r>
                        <a:rPr lang="zh-CN" altLang="en-US" sz="2400" b="1" smtClean="0">
                          <a:solidFill>
                            <a:schemeClr val="accent1">
                              <a:lumMod val="50000"/>
                            </a:schemeClr>
                          </a:solidFill>
                          <a:latin typeface="黑体" panose="02010609060101010101" charset="-122"/>
                          <a:ea typeface="黑体" panose="02010609060101010101" charset="-122"/>
                        </a:rPr>
                        <a:t>创造性转化</a:t>
                      </a:r>
                      <a:endParaRPr lang="zh-CN" altLang="en-US" sz="2400" b="1" smtClean="0">
                        <a:solidFill>
                          <a:schemeClr val="accent1">
                            <a:lumMod val="50000"/>
                          </a:schemeClr>
                        </a:solidFill>
                        <a:latin typeface="黑体" panose="02010609060101010101" charset="-122"/>
                        <a:ea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pPr algn="ctr"/>
                      <a:r>
                        <a:rPr lang="zh-CN" altLang="en-US" sz="2400" b="1" smtClean="0">
                          <a:solidFill>
                            <a:schemeClr val="accent1">
                              <a:lumMod val="50000"/>
                            </a:schemeClr>
                          </a:solidFill>
                          <a:latin typeface="黑体" panose="02010609060101010101" charset="-122"/>
                          <a:ea typeface="黑体" panose="02010609060101010101" charset="-122"/>
                        </a:rPr>
                        <a:t>创新性发展</a:t>
                      </a:r>
                      <a:endParaRPr lang="zh-CN" altLang="en-US" sz="2400" b="1" smtClean="0">
                        <a:solidFill>
                          <a:schemeClr val="accent1">
                            <a:lumMod val="50000"/>
                          </a:schemeClr>
                        </a:solidFill>
                        <a:latin typeface="黑体" panose="02010609060101010101" charset="-122"/>
                        <a:ea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370840">
                <a:tc rowSpan="5">
                  <a:txBody>
                    <a:bodyPr wrap="square"/>
                    <a:lstStyle/>
                    <a:p>
                      <a:pPr algn="ctr"/>
                      <a:endParaRPr lang="en-US" altLang="zh-CN" sz="2400" b="0" smtClean="0">
                        <a:solidFill>
                          <a:schemeClr val="accent1">
                            <a:lumMod val="50000"/>
                          </a:schemeClr>
                        </a:solidFill>
                      </a:endParaRPr>
                    </a:p>
                    <a:p>
                      <a:pPr algn="ctr"/>
                      <a:endParaRPr lang="en-US" altLang="zh-CN" sz="2400" b="0" smtClean="0">
                        <a:solidFill>
                          <a:schemeClr val="accent1">
                            <a:lumMod val="50000"/>
                          </a:schemeClr>
                        </a:solidFill>
                      </a:endParaRPr>
                    </a:p>
                    <a:p>
                      <a:pPr algn="ctr"/>
                      <a:endParaRPr lang="en-US" altLang="zh-CN" sz="2400" b="0" smtClean="0">
                        <a:solidFill>
                          <a:schemeClr val="accent1">
                            <a:lumMod val="50000"/>
                          </a:schemeClr>
                        </a:solidFill>
                      </a:endParaRPr>
                    </a:p>
                    <a:p>
                      <a:pPr algn="ctr"/>
                      <a:endParaRPr lang="en-US" altLang="zh-CN" sz="2400" b="0" smtClean="0">
                        <a:solidFill>
                          <a:schemeClr val="accent1">
                            <a:lumMod val="50000"/>
                          </a:schemeClr>
                        </a:solidFill>
                      </a:endParaRPr>
                    </a:p>
                    <a:p>
                      <a:pPr algn="ctr"/>
                      <a:r>
                        <a:rPr lang="zh-CN" altLang="en-US" sz="2400" b="0" smtClean="0">
                          <a:solidFill>
                            <a:schemeClr val="accent1">
                              <a:lumMod val="50000"/>
                            </a:schemeClr>
                          </a:solidFill>
                          <a:latin typeface="Arial" panose="020B0604020202020204" pitchFamily="34" charset="0"/>
                          <a:ea typeface="微软雅黑" panose="020B0503020204020204" charset="-122"/>
                        </a:rPr>
                        <a:t>区别</a:t>
                      </a:r>
                      <a:endParaRPr lang="zh-CN" altLang="en-US" sz="2400" b="0" smtClean="0">
                        <a:solidFill>
                          <a:schemeClr val="accent1">
                            <a:lumMod val="50000"/>
                          </a:schemeClr>
                        </a:solidFill>
                        <a:latin typeface="Arial" panose="020B0604020202020204" pitchFamily="34" charset="0"/>
                        <a:ea typeface="微软雅黑" panose="020B0503020204020204"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pPr algn="ct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着重点</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在于改造和转化</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在于创新和发展</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1057275">
                <a:tc vMerge="1">
                  <a:tcPr>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对象上</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是</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有借鉴意义的</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内涵</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和陈旧的表达</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形式</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，这其中既包括内涵也包括形式，</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内涵是要有当代借鉴价值的</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，形式</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是陈旧落后的</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a:t>
                      </a:r>
                      <a:endParaRPr lang="zh-CN" altLang="zh-CN" sz="2000" b="0" kern="1200" smtClean="0">
                        <a:solidFill>
                          <a:srgbClr val="000000"/>
                        </a:solidFill>
                        <a:latin typeface="黑体" panose="02010609060101010101" charset="-122"/>
                        <a:ea typeface="黑体" panose="02010609060101010101" charset="-122"/>
                        <a:cs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是</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优秀传统文化的</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内涵</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，这里只是指内涵而不包括形式，</a:t>
                      </a:r>
                      <a:r>
                        <a:rPr lang="zh-CN" altLang="en-US" sz="2000" b="0" kern="1200" smtClean="0">
                          <a:solidFill>
                            <a:srgbClr val="000000"/>
                          </a:solidFill>
                          <a:latin typeface="黑体" panose="02010609060101010101" charset="-122"/>
                          <a:ea typeface="黑体" panose="02010609060101010101" charset="-122"/>
                          <a:cs typeface="黑体" panose="02010609060101010101" charset="-122"/>
                        </a:rPr>
                        <a:t>指</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中华传统文化中的优秀成分的内涵</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a:t>
                      </a:r>
                      <a:endParaRPr lang="zh-CN" altLang="zh-CN" sz="2000" b="0" kern="1200" smtClean="0">
                        <a:solidFill>
                          <a:srgbClr val="000000"/>
                        </a:solidFill>
                        <a:latin typeface="黑体" panose="02010609060101010101" charset="-122"/>
                        <a:ea typeface="黑体" panose="02010609060101010101" charset="-122"/>
                        <a:cs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661035">
                <a:tc vMerge="1">
                  <a:tcPr>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途径上</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侧重</a:t>
                      </a:r>
                      <a:r>
                        <a:rPr lang="zh-CN" altLang="en-US" sz="2000" b="0" kern="1200" smtClean="0">
                          <a:solidFill>
                            <a:srgbClr val="000000"/>
                          </a:solidFill>
                          <a:latin typeface="黑体" panose="02010609060101010101" charset="-122"/>
                          <a:ea typeface="黑体" panose="02010609060101010101" charset="-122"/>
                          <a:cs typeface="黑体" panose="02010609060101010101" charset="-122"/>
                        </a:rPr>
                        <a:t>改造转化为</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符合时代特点和要求的新</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内涵</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和</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新的呈现形式</a:t>
                      </a:r>
                      <a:r>
                        <a:rPr lang="en-US" altLang="zh-CN" sz="2000" b="0" kern="1200" smtClean="0">
                          <a:solidFill>
                            <a:srgbClr val="000000"/>
                          </a:solidFill>
                          <a:latin typeface="黑体" panose="02010609060101010101" charset="-122"/>
                          <a:ea typeface="黑体" panose="02010609060101010101" charset="-122"/>
                          <a:cs typeface="黑体" panose="02010609060101010101" charset="-122"/>
                        </a:rPr>
                        <a:t>”</a:t>
                      </a:r>
                      <a:endParaRPr lang="en-US" altLang="zh-CN" sz="2000" b="0" kern="1200" smtClean="0">
                        <a:solidFill>
                          <a:srgbClr val="000000"/>
                        </a:solidFill>
                        <a:latin typeface="黑体" panose="02010609060101010101" charset="-122"/>
                        <a:ea typeface="黑体" panose="02010609060101010101" charset="-122"/>
                        <a:cs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侧重对优秀传统文化内涵“进行</a:t>
                      </a:r>
                      <a:r>
                        <a:rPr lang="zh-CN" altLang="zh-CN" sz="2000" b="0" kern="1200" smtClean="0">
                          <a:solidFill>
                            <a:srgbClr val="FF0000"/>
                          </a:solidFill>
                          <a:latin typeface="黑体" panose="02010609060101010101" charset="-122"/>
                          <a:ea typeface="黑体" panose="02010609060101010101" charset="-122"/>
                          <a:cs typeface="黑体" panose="02010609060101010101" charset="-122"/>
                        </a:rPr>
                        <a:t>补充、拓展和完善</a:t>
                      </a:r>
                      <a:r>
                        <a:rPr lang="zh-CN" altLang="zh-CN" sz="2000" b="0" kern="1200" smtClean="0">
                          <a:solidFill>
                            <a:srgbClr val="000000"/>
                          </a:solidFill>
                          <a:latin typeface="黑体" panose="02010609060101010101" charset="-122"/>
                          <a:ea typeface="黑体" panose="02010609060101010101" charset="-122"/>
                          <a:cs typeface="黑体" panose="02010609060101010101" charset="-122"/>
                        </a:rPr>
                        <a:t>”</a:t>
                      </a:r>
                      <a:endParaRPr lang="zh-CN" altLang="zh-CN" sz="2000" b="0" kern="1200" smtClean="0">
                        <a:solidFill>
                          <a:srgbClr val="000000"/>
                        </a:solidFill>
                        <a:latin typeface="黑体" panose="02010609060101010101" charset="-122"/>
                        <a:ea typeface="黑体" panose="02010609060101010101" charset="-122"/>
                        <a:cs typeface="黑体" panose="02010609060101010101"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950595">
                <a:tc vMerge="1">
                  <a:tcPr>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目标上</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重在</a:t>
                      </a:r>
                      <a:r>
                        <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rPr>
                        <a:t>激活</a:t>
                      </a: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由于表达形式陈旧等客观原因而减少甚至丧失的优秀传统文化的</a:t>
                      </a:r>
                      <a:r>
                        <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rPr>
                        <a:t>生命力</a:t>
                      </a:r>
                      <a:endPar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endParaRPr>
                    </a:p>
                    <a:p>
                      <a:endPar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重在进一步</a:t>
                      </a:r>
                      <a:r>
                        <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rPr>
                        <a:t>增强</a:t>
                      </a: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优秀传统文化的</a:t>
                      </a:r>
                      <a:r>
                        <a:rPr lang="zh-CN" altLang="zh-CN" sz="2000" b="0" kern="1200" smtClean="0">
                          <a:solidFill>
                            <a:srgbClr val="FF0000"/>
                          </a:solidFill>
                          <a:latin typeface="黑体" panose="02010609060101010101" charset="-122"/>
                          <a:ea typeface="黑体" panose="02010609060101010101" charset="-122"/>
                          <a:cs typeface="Arial" panose="020B0604020202020204" pitchFamily="34" charset="0"/>
                        </a:rPr>
                        <a:t>影响力和感召力</a:t>
                      </a: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371475">
                <a:tc vMerge="1">
                  <a:tcPr>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wrap="square"/>
                    <a:lstStyle/>
                    <a:p>
                      <a:pPr algn="ctr">
                        <a:buNone/>
                      </a:pP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实质</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pPr>
                        <a:buNone/>
                      </a:pPr>
                      <a:r>
                        <a:rPr lang="zh-CN" altLang="en-US" sz="2000" b="0">
                          <a:solidFill>
                            <a:srgbClr val="000000"/>
                          </a:solidFill>
                          <a:latin typeface="黑体" panose="02010609060101010101" charset="-122"/>
                          <a:ea typeface="黑体" panose="02010609060101010101" charset="-122"/>
                          <a:cs typeface="Times New Roman" panose="02020603050405020304"/>
                          <a:sym typeface="微软雅黑" panose="020B0503020204020204" charset="-122"/>
                        </a:rPr>
                        <a:t>强调继承</a:t>
                      </a:r>
                      <a:endParaRPr lang="zh-CN" altLang="en-US" sz="2000" b="0" kern="1200" smtClean="0">
                        <a:solidFill>
                          <a:srgbClr val="000000"/>
                        </a:solidFill>
                        <a:latin typeface="黑体" panose="02010609060101010101" charset="-122"/>
                        <a:ea typeface="黑体" panose="02010609060101010101" charset="-122"/>
                        <a:cs typeface="Times New Roman" panose="02020603050405020304"/>
                        <a:sym typeface="微软雅黑" panose="020B0503020204020204"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a:txBody>
                    <a:bodyPr wrap="square"/>
                    <a:lstStyle/>
                    <a:p>
                      <a:pPr>
                        <a:buNone/>
                      </a:pPr>
                      <a:r>
                        <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rPr>
                        <a:t>强调创新</a:t>
                      </a:r>
                      <a:endParaRPr lang="zh-CN" altLang="zh-CN" sz="2000" b="0" kern="1200" smtClean="0">
                        <a:solidFill>
                          <a:srgbClr val="000000"/>
                        </a:solidFill>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r>
              <a:tr h="971550">
                <a:tc>
                  <a:txBody>
                    <a:bodyPr wrap="square"/>
                    <a:lstStyle/>
                    <a:p>
                      <a:pPr algn="ctr"/>
                      <a:r>
                        <a:rPr lang="zh-CN" altLang="en-US" sz="2400" b="0" smtClean="0">
                          <a:solidFill>
                            <a:schemeClr val="accent1">
                              <a:lumMod val="50000"/>
                            </a:schemeClr>
                          </a:solidFill>
                          <a:latin typeface="Arial" panose="020B0604020202020204" pitchFamily="34" charset="0"/>
                          <a:ea typeface="微软雅黑" panose="020B0503020204020204" charset="-122"/>
                        </a:rPr>
                        <a:t>联系</a:t>
                      </a:r>
                      <a:endParaRPr lang="zh-CN" altLang="en-US" sz="2400" b="0" smtClean="0">
                        <a:solidFill>
                          <a:schemeClr val="accent1">
                            <a:lumMod val="50000"/>
                          </a:schemeClr>
                        </a:solidFill>
                        <a:latin typeface="Arial" panose="020B0604020202020204" pitchFamily="34" charset="0"/>
                        <a:ea typeface="微软雅黑" panose="020B0503020204020204" charset="-122"/>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gridSpan="3">
                  <a:txBody>
                    <a:bodyPr wrap="square"/>
                    <a:lstStyle/>
                    <a:p>
                      <a:r>
                        <a:rPr lang="zh-CN" altLang="en-US" sz="1800" b="0" kern="1200" smtClean="0">
                          <a:solidFill>
                            <a:srgbClr val="000000"/>
                          </a:solidFill>
                          <a:latin typeface="黑体" panose="02010609060101010101" charset="-122"/>
                          <a:ea typeface="黑体" panose="02010609060101010101" charset="-122"/>
                          <a:cs typeface="Arial" panose="020B0604020202020204" pitchFamily="34" charset="0"/>
                        </a:rPr>
                        <a:t>①二者</a:t>
                      </a:r>
                      <a:r>
                        <a:rPr lang="zh-CN" altLang="zh-CN" sz="1800" b="0" kern="1200" smtClean="0">
                          <a:solidFill>
                            <a:srgbClr val="000000"/>
                          </a:solidFill>
                          <a:latin typeface="黑体" panose="02010609060101010101" charset="-122"/>
                          <a:ea typeface="黑体" panose="02010609060101010101" charset="-122"/>
                          <a:cs typeface="Arial" panose="020B0604020202020204" pitchFamily="34" charset="0"/>
                        </a:rPr>
                        <a:t>是一个紧密联系、不可分割的整体，却又各有侧重、有所区别。</a:t>
                      </a:r>
                      <a:endParaRPr lang="en-US" altLang="zh-CN" sz="1800" b="0" kern="1200" smtClean="0">
                        <a:solidFill>
                          <a:srgbClr val="000000"/>
                        </a:solidFill>
                        <a:latin typeface="黑体" panose="02010609060101010101" charset="-122"/>
                        <a:ea typeface="黑体" panose="02010609060101010101" charset="-122"/>
                        <a:cs typeface="Arial" panose="020B0604020202020204" pitchFamily="34" charset="0"/>
                      </a:endParaRPr>
                    </a:p>
                    <a:p>
                      <a:r>
                        <a:rPr lang="en-US" altLang="zh-CN" sz="1800" b="0" kern="1200" smtClean="0">
                          <a:solidFill>
                            <a:srgbClr val="000000"/>
                          </a:solidFill>
                          <a:latin typeface="黑体" panose="02010609060101010101" charset="-122"/>
                          <a:ea typeface="黑体" panose="02010609060101010101" charset="-122"/>
                          <a:cs typeface="Arial" panose="020B0604020202020204" pitchFamily="34" charset="0"/>
                        </a:rPr>
                        <a:t>②</a:t>
                      </a:r>
                      <a:r>
                        <a:rPr lang="zh-CN" altLang="zh-CN" sz="1800" b="0" kern="1200" smtClean="0">
                          <a:solidFill>
                            <a:srgbClr val="000000"/>
                          </a:solidFill>
                          <a:latin typeface="黑体" panose="02010609060101010101" charset="-122"/>
                          <a:ea typeface="黑体" panose="02010609060101010101" charset="-122"/>
                          <a:cs typeface="Arial" panose="020B0604020202020204" pitchFamily="34" charset="0"/>
                        </a:rPr>
                        <a:t>二者的紧密联系突出体现在，它们都是要在鉴别分析的基础上，结合时代条件和实际需要，对传统文化进行改造和发展，而且在改造和发展的具体内容上也有相同、相通之处。前者是后者的前奏，后者是对前者的升华，</a:t>
                      </a:r>
                      <a:r>
                        <a:rPr lang="zh-CN" altLang="zh-CN" sz="1800" b="0" kern="1200" smtClean="0">
                          <a:solidFill>
                            <a:srgbClr val="C00000"/>
                          </a:solidFill>
                          <a:highlight>
                            <a:srgbClr val="FFFF00"/>
                          </a:highlight>
                          <a:latin typeface="黑体" panose="02010609060101010101" charset="-122"/>
                          <a:ea typeface="黑体" panose="02010609060101010101" charset="-122"/>
                          <a:cs typeface="Arial" panose="020B0604020202020204" pitchFamily="34" charset="0"/>
                        </a:rPr>
                        <a:t>本质上一致，经常在一起使用</a:t>
                      </a:r>
                      <a:endParaRPr lang="zh-CN" altLang="zh-CN" sz="1800" b="0" kern="1200" smtClean="0">
                        <a:solidFill>
                          <a:srgbClr val="C00000"/>
                        </a:solidFill>
                        <a:highlight>
                          <a:srgbClr val="FFFF00"/>
                        </a:highlight>
                        <a:latin typeface="黑体" panose="02010609060101010101" charset="-122"/>
                        <a:ea typeface="黑体" panose="02010609060101010101" charset="-122"/>
                        <a:cs typeface="Arial" panose="020B0604020202020204" pitchFamily="34" charset="0"/>
                      </a:endParaRPr>
                    </a:p>
                  </a:txBody>
                  <a:tcPr marL="68562" marR="68562" marT="34281" marB="34281" vert="horz">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hMerge="1">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hMerge="1">
                  <a:tcP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337820" y="788035"/>
            <a:ext cx="89674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2</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弘扬中华民族精神</a:t>
            </a:r>
            <a:endParaRPr lang="zh-CN" sz="2800" b="1">
              <a:solidFill>
                <a:schemeClr val="tx1">
                  <a:lumMod val="85000"/>
                  <a:lumOff val="15000"/>
                </a:schemeClr>
              </a:solidFill>
              <a:latin typeface="Arial" panose="020B0604020202020204"/>
              <a:ea typeface="微软雅黑" panose="020B0503020204020204" charset="-122"/>
            </a:endParaRPr>
          </a:p>
        </p:txBody>
      </p:sp>
      <p:sp>
        <p:nvSpPr>
          <p:cNvPr id="18" name="矩形 17"/>
          <p:cNvSpPr/>
          <p:nvPr>
            <p:custDataLst>
              <p:tags r:id="rId3"/>
            </p:custDataLst>
          </p:nvPr>
        </p:nvSpPr>
        <p:spPr>
          <a:xfrm>
            <a:off x="635000" y="1545590"/>
            <a:ext cx="8094345" cy="429260"/>
          </a:xfrm>
          <a:prstGeom prst="rect">
            <a:avLst/>
          </a:prstGeom>
          <a:noFill/>
          <a:ln w="9525">
            <a:noFill/>
          </a:ln>
          <a:extLst>
            <a:ext uri="{909E8E84-426E-40DD-AFC4-6F175D3DCCD1}">
              <a14:hiddenFill xmlns:a14="http://schemas.microsoft.com/office/drawing/2010/main">
                <a:solidFill>
                  <a:srgbClr val="009898"/>
                </a:solidFill>
              </a14:hiddenFill>
            </a:ext>
          </a:extLst>
        </p:spPr>
        <p:txBody>
          <a:bodyPr/>
          <a:lstStyle/>
          <a:p>
            <a:pPr algn="l" eaLnBrk="1" hangingPunct="1"/>
            <a:r>
              <a:rPr lang="zh-CN" altLang="en-US" sz="2400">
                <a:solidFill>
                  <a:schemeClr val="tx1"/>
                </a:solidFill>
                <a:ea typeface="黑体" panose="02010609060101010101" charset="-122"/>
                <a:sym typeface="+mn-ea"/>
              </a:rPr>
              <a:t>（</a:t>
            </a:r>
            <a:r>
              <a:rPr lang="en-US" altLang="zh-CN" sz="2400">
                <a:solidFill>
                  <a:schemeClr val="tx1"/>
                </a:solidFill>
                <a:ea typeface="黑体" panose="02010609060101010101" charset="-122"/>
                <a:sym typeface="+mn-ea"/>
              </a:rPr>
              <a:t>1</a:t>
            </a:r>
            <a:r>
              <a:rPr lang="zh-CN" altLang="en-US" sz="2400">
                <a:solidFill>
                  <a:schemeClr val="tx1"/>
                </a:solidFill>
                <a:ea typeface="黑体" panose="02010609060101010101" charset="-122"/>
                <a:sym typeface="+mn-ea"/>
              </a:rPr>
              <a:t>）是什么：内容、核心（革命精神和社会主义精神）</a:t>
            </a:r>
            <a:endParaRPr lang="zh-CN" altLang="en-US" sz="2400">
              <a:solidFill>
                <a:schemeClr val="tx1"/>
              </a:solidFill>
              <a:ea typeface="黑体" panose="02010609060101010101" charset="-122"/>
              <a:sym typeface="+mn-ea"/>
            </a:endParaRPr>
          </a:p>
        </p:txBody>
      </p:sp>
      <p:sp>
        <p:nvSpPr>
          <p:cNvPr id="20" name="矩形 19"/>
          <p:cNvSpPr/>
          <p:nvPr>
            <p:custDataLst>
              <p:tags r:id="rId4"/>
            </p:custDataLst>
          </p:nvPr>
        </p:nvSpPr>
        <p:spPr>
          <a:xfrm>
            <a:off x="264795" y="2145665"/>
            <a:ext cx="11835765" cy="977900"/>
          </a:xfrm>
          <a:prstGeom prst="rect">
            <a:avLst/>
          </a:prstGeom>
          <a:solidFill>
            <a:schemeClr val="accent1">
              <a:lumMod val="40000"/>
              <a:lumOff val="60000"/>
            </a:schemeClr>
          </a:solidFill>
        </p:spPr>
        <p:txBody>
          <a:bodyPr vert="horz" wrap="square">
            <a:noAutofit/>
          </a:bodyPr>
          <a:lstStyle/>
          <a:p>
            <a:pPr indent="0" fontAlgn="auto">
              <a:lnSpc>
                <a:spcPts val="3400"/>
              </a:lnSpc>
            </a:pPr>
            <a:r>
              <a:rPr lang="zh-CN" altLang="en-US" sz="2400" b="1">
                <a:solidFill>
                  <a:schemeClr val="tx1">
                    <a:lumMod val="95000"/>
                    <a:lumOff val="5000"/>
                  </a:schemeClr>
                </a:solidFill>
                <a:latin typeface="宋体" panose="02010600030101010101" pitchFamily="2" charset="-122"/>
                <a:ea typeface="宋体" panose="02010600030101010101" pitchFamily="2" charset="-122"/>
                <a:cs typeface="宋体" panose="02010600030101010101" pitchFamily="2" charset="-122"/>
              </a:rPr>
              <a:t>内容：</a:t>
            </a:r>
            <a:r>
              <a:rPr lang="zh-CN" altLang="en-US" sz="2400" b="1" u="sng">
                <a:solidFill>
                  <a:srgbClr val="FF0000"/>
                </a:solidFill>
                <a:latin typeface="宋体" panose="02010600030101010101" pitchFamily="2" charset="-122"/>
                <a:ea typeface="宋体" panose="02010600030101010101" pitchFamily="2" charset="-122"/>
                <a:cs typeface="宋体" panose="02010600030101010101" pitchFamily="2" charset="-122"/>
              </a:rPr>
              <a:t>以爱国主义为核心</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,团结统一、爱好和平、勤劳勇敢、自强不息的伟大民族精神。</a:t>
            </a:r>
            <a:r>
              <a:rPr lang="zh-CN" altLang="zh-CN" sz="2400" b="1" smtClean="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是</a:t>
            </a:r>
            <a:r>
              <a:rPr lang="zh-CN" altLang="zh-CN" sz="2400" b="1" smtClean="0">
                <a:latin typeface="宋体" panose="02010600030101010101" pitchFamily="2" charset="-122"/>
                <a:ea typeface="宋体" panose="02010600030101010101" pitchFamily="2" charset="-122"/>
                <a:cs typeface="宋体" panose="02010600030101010101" pitchFamily="2" charset="-122"/>
                <a:sym typeface="+mn-ea"/>
              </a:rPr>
              <a:t>伟大创造精神、伟大奋斗精神、伟大团结精神、伟大梦想精神。</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21" name="矩形 20"/>
          <p:cNvSpPr/>
          <p:nvPr>
            <p:custDataLst>
              <p:tags r:id="rId5"/>
            </p:custDataLst>
          </p:nvPr>
        </p:nvSpPr>
        <p:spPr>
          <a:xfrm>
            <a:off x="635000" y="3295015"/>
            <a:ext cx="5842635" cy="429260"/>
          </a:xfrm>
          <a:prstGeom prst="rect">
            <a:avLst/>
          </a:prstGeom>
          <a:noFill/>
          <a:ln w="9525">
            <a:noFill/>
          </a:ln>
          <a:extLst>
            <a:ext uri="{909E8E84-426E-40DD-AFC4-6F175D3DCCD1}">
              <a14:hiddenFill xmlns:a14="http://schemas.microsoft.com/office/drawing/2010/main">
                <a:solidFill>
                  <a:srgbClr val="FF0000"/>
                </a:solidFill>
              </a14:hiddenFill>
            </a:ext>
          </a:extLst>
        </p:spPr>
        <p:txBody>
          <a:bodyPr/>
          <a:lstStyle/>
          <a:p>
            <a:pPr algn="l" eaLnBrk="1" hangingPunct="1"/>
            <a:r>
              <a:rPr lang="zh-CN" altLang="en-US" sz="2400">
                <a:solidFill>
                  <a:schemeClr val="tx1"/>
                </a:solidFill>
                <a:ea typeface="黑体" panose="02010609060101010101" charset="-122"/>
                <a:sym typeface="+mn-ea"/>
              </a:rPr>
              <a:t>（</a:t>
            </a:r>
            <a:r>
              <a:rPr lang="en-US" altLang="zh-CN" sz="2400">
                <a:solidFill>
                  <a:schemeClr val="tx1"/>
                </a:solidFill>
                <a:ea typeface="黑体" panose="02010609060101010101" charset="-122"/>
                <a:sym typeface="+mn-ea"/>
              </a:rPr>
              <a:t>2</a:t>
            </a:r>
            <a:r>
              <a:rPr lang="zh-CN" altLang="en-US" sz="2400">
                <a:solidFill>
                  <a:schemeClr val="tx1"/>
                </a:solidFill>
                <a:ea typeface="黑体" panose="02010609060101010101" charset="-122"/>
                <a:sym typeface="+mn-ea"/>
              </a:rPr>
              <a:t>）为什么：弘扬民族精神的意义</a:t>
            </a:r>
            <a:endParaRPr lang="zh-CN" altLang="en-US" sz="2400">
              <a:solidFill>
                <a:schemeClr val="tx1"/>
              </a:solidFill>
              <a:ea typeface="黑体" panose="02010609060101010101" charset="-122"/>
              <a:sym typeface="+mn-ea"/>
            </a:endParaRPr>
          </a:p>
        </p:txBody>
      </p:sp>
      <p:sp>
        <p:nvSpPr>
          <p:cNvPr id="22" name="矩形 21"/>
          <p:cNvSpPr/>
          <p:nvPr>
            <p:custDataLst>
              <p:tags r:id="rId6"/>
            </p:custDataLst>
          </p:nvPr>
        </p:nvSpPr>
        <p:spPr>
          <a:xfrm>
            <a:off x="213360" y="3787775"/>
            <a:ext cx="11887200" cy="2729230"/>
          </a:xfrm>
          <a:prstGeom prst="rect">
            <a:avLst/>
          </a:prstGeom>
          <a:solidFill>
            <a:schemeClr val="accent1">
              <a:lumMod val="40000"/>
              <a:lumOff val="60000"/>
            </a:schemeClr>
          </a:solidFill>
        </p:spPr>
        <p:txBody>
          <a:bodyPr vert="horz" wrap="square">
            <a:noAutofit/>
          </a:bodyPr>
          <a:lstStyle/>
          <a:p>
            <a:pPr indent="0" fontAlgn="auto">
              <a:lnSpc>
                <a:spcPts val="3400"/>
              </a:lnSpc>
            </a:pPr>
            <a:r>
              <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①伟大民族精神，为中国发展和人类文明进步提供了强大</a:t>
            </a:r>
            <a:r>
              <a:rPr lang="zh-CN" altLang="zh-CN"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精神动力</a:t>
            </a:r>
            <a:r>
              <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。中国人民是具有伟大创造精神、伟大奋斗精神、伟大团结精神、伟大梦想精神的人民。（激励作用）</a:t>
            </a:r>
            <a:endParaRPr lang="en-US"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400"/>
              </a:lnSpc>
            </a:pPr>
            <a:r>
              <a:rPr lang="zh-CN" altLang="en-US"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②</a:t>
            </a:r>
            <a:r>
              <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中华民族精神集中体现了中华民族的整体风貌和精神特征，体现了中华民族共同的价值追求，是中华民族永远的</a:t>
            </a:r>
            <a:r>
              <a:rPr lang="zh-CN" altLang="zh-CN"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精神火矩</a:t>
            </a:r>
            <a:r>
              <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。（指引作用）</a:t>
            </a:r>
            <a:endPar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ts val="3400"/>
              </a:lnSpc>
            </a:pPr>
            <a:r>
              <a:rPr lang="zh-CN" altLang="zh-CN" sz="24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③</a:t>
            </a:r>
            <a:r>
              <a:rPr lang="zh-CN"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中华民族精神始终是维系中华各族人民共同生活的</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精神纽带</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是支撑中华民族生存、发展的</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精神支柱</a:t>
            </a:r>
            <a:r>
              <a:rPr lang="zh-CN"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（凝聚和支撑作用）</a:t>
            </a:r>
            <a:endParaRPr lang="zh-CN"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6" name="文本框 37"/>
          <p:cNvSpPr txBox="1"/>
          <p:nvPr>
            <p:custDataLst>
              <p:tags r:id="rId7"/>
            </p:custDataLst>
          </p:nvPr>
        </p:nvSpPr>
        <p:spPr>
          <a:xfrm>
            <a:off x="3982085" y="86995"/>
            <a:ext cx="798004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三、弘扬中华优秀传统文化与民族精神</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矩形 6"/>
          <p:cNvSpPr/>
          <p:nvPr>
            <p:custDataLst>
              <p:tags r:id="rId2"/>
            </p:custDataLst>
          </p:nvPr>
        </p:nvSpPr>
        <p:spPr>
          <a:xfrm>
            <a:off x="337820" y="788035"/>
            <a:ext cx="8967470"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2</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  弘扬中华民族精神</a:t>
            </a:r>
            <a:endParaRPr lang="zh-CN" sz="2800" b="1">
              <a:solidFill>
                <a:schemeClr val="tx1">
                  <a:lumMod val="85000"/>
                  <a:lumOff val="15000"/>
                </a:schemeClr>
              </a:solidFill>
              <a:latin typeface="Arial" panose="020B0604020202020204"/>
              <a:ea typeface="微软雅黑" panose="020B0503020204020204" charset="-122"/>
            </a:endParaRPr>
          </a:p>
        </p:txBody>
      </p:sp>
      <p:sp>
        <p:nvSpPr>
          <p:cNvPr id="18" name="矩形 17"/>
          <p:cNvSpPr/>
          <p:nvPr>
            <p:custDataLst>
              <p:tags r:id="rId3"/>
            </p:custDataLst>
          </p:nvPr>
        </p:nvSpPr>
        <p:spPr>
          <a:xfrm>
            <a:off x="635000" y="1545590"/>
            <a:ext cx="8094345" cy="429260"/>
          </a:xfrm>
          <a:prstGeom prst="rect">
            <a:avLst/>
          </a:prstGeom>
          <a:noFill/>
          <a:ln w="9525">
            <a:noFill/>
          </a:ln>
          <a:extLst>
            <a:ext uri="{909E8E84-426E-40DD-AFC4-6F175D3DCCD1}">
              <a14:hiddenFill xmlns:a14="http://schemas.microsoft.com/office/drawing/2010/main">
                <a:solidFill>
                  <a:srgbClr val="009898"/>
                </a:solidFill>
              </a14:hiddenFill>
            </a:ext>
          </a:extLst>
        </p:spPr>
        <p:txBody>
          <a:bodyPr/>
          <a:lstStyle/>
          <a:p>
            <a:pPr algn="l" eaLnBrk="1" hangingPunct="1"/>
            <a:r>
              <a:rPr lang="zh-CN" altLang="en-US" sz="2400">
                <a:solidFill>
                  <a:schemeClr val="tx1"/>
                </a:solidFill>
                <a:ea typeface="黑体" panose="02010609060101010101" charset="-122"/>
                <a:sym typeface="+mn-ea"/>
              </a:rPr>
              <a:t>（</a:t>
            </a:r>
            <a:r>
              <a:rPr lang="en-US" altLang="zh-CN" sz="2400">
                <a:solidFill>
                  <a:schemeClr val="tx1"/>
                </a:solidFill>
                <a:ea typeface="黑体" panose="02010609060101010101" charset="-122"/>
                <a:sym typeface="+mn-ea"/>
              </a:rPr>
              <a:t>3</a:t>
            </a:r>
            <a:r>
              <a:rPr lang="zh-CN" altLang="en-US" sz="2400">
                <a:solidFill>
                  <a:schemeClr val="tx1"/>
                </a:solidFill>
                <a:ea typeface="黑体" panose="02010609060101010101" charset="-122"/>
                <a:sym typeface="+mn-ea"/>
              </a:rPr>
              <a:t>）怎么做：弘扬民族精神的要求</a:t>
            </a:r>
            <a:endParaRPr lang="zh-CN" altLang="en-US" sz="2400">
              <a:solidFill>
                <a:schemeClr val="tx1"/>
              </a:solidFill>
              <a:ea typeface="黑体" panose="02010609060101010101" charset="-122"/>
              <a:sym typeface="+mn-ea"/>
            </a:endParaRPr>
          </a:p>
        </p:txBody>
      </p:sp>
      <p:sp>
        <p:nvSpPr>
          <p:cNvPr id="20" name="矩形 19"/>
          <p:cNvSpPr/>
          <p:nvPr>
            <p:custDataLst>
              <p:tags r:id="rId4"/>
            </p:custDataLst>
          </p:nvPr>
        </p:nvSpPr>
        <p:spPr>
          <a:xfrm>
            <a:off x="422275" y="2145665"/>
            <a:ext cx="11074400" cy="3385820"/>
          </a:xfrm>
          <a:prstGeom prst="rect">
            <a:avLst/>
          </a:prstGeom>
          <a:solidFill>
            <a:schemeClr val="accent1">
              <a:lumMod val="40000"/>
              <a:lumOff val="60000"/>
            </a:schemeClr>
          </a:solidFill>
        </p:spPr>
        <p:txBody>
          <a:bodyPr vert="horz" wrap="square">
            <a:noAutofit/>
          </a:bodyPr>
          <a:lstStyle/>
          <a:p>
            <a:pPr indent="0" fontAlgn="auto">
              <a:lnSpc>
                <a:spcPts val="3400"/>
              </a:lnSpc>
            </a:pPr>
            <a:r>
              <a:rPr lang="zh-CN" sz="2400" b="1">
                <a:latin typeface="宋体" panose="02010600030101010101" pitchFamily="2" charset="-122"/>
                <a:ea typeface="宋体" panose="02010600030101010101" pitchFamily="2" charset="-122"/>
                <a:cs typeface="宋体" panose="02010600030101010101" pitchFamily="2" charset="-122"/>
              </a:rPr>
              <a:t>①弘扬和培育民族精神，必须培育和践行社会主义核心价值观。</a:t>
            </a:r>
            <a:endParaRPr lang="zh-CN" sz="2400" b="1">
              <a:latin typeface="宋体" panose="02010600030101010101" pitchFamily="2" charset="-122"/>
              <a:ea typeface="宋体" panose="02010600030101010101" pitchFamily="2" charset="-122"/>
              <a:cs typeface="宋体" panose="02010600030101010101" pitchFamily="2" charset="-122"/>
            </a:endParaRPr>
          </a:p>
          <a:p>
            <a:pPr indent="0" fontAlgn="auto">
              <a:lnSpc>
                <a:spcPts val="3400"/>
              </a:lnSpc>
            </a:pPr>
            <a:r>
              <a:rPr lang="zh-CN" sz="2400" b="1">
                <a:latin typeface="宋体" panose="02010600030101010101" pitchFamily="2" charset="-122"/>
                <a:ea typeface="宋体" panose="02010600030101010101" pitchFamily="2" charset="-122"/>
                <a:cs typeface="宋体" panose="02010600030101010101" pitchFamily="2" charset="-122"/>
              </a:rPr>
              <a:t>②要以培养担当民族复兴大任的时代新人为着眼点，强化教育引导、实践养成、制度保障，发挥社会主义核心价值观的引领作用，实现中华民族伟大复兴的中国梦。</a:t>
            </a:r>
            <a:endParaRPr lang="zh-CN" sz="2400" b="1">
              <a:latin typeface="宋体" panose="02010600030101010101" pitchFamily="2" charset="-122"/>
              <a:ea typeface="宋体" panose="02010600030101010101" pitchFamily="2" charset="-122"/>
              <a:cs typeface="宋体" panose="02010600030101010101" pitchFamily="2" charset="-122"/>
            </a:endParaRPr>
          </a:p>
          <a:p>
            <a:pPr indent="0" fontAlgn="auto">
              <a:lnSpc>
                <a:spcPts val="3400"/>
              </a:lnSpc>
            </a:pPr>
            <a:endParaRPr lang="zh-CN" sz="2400" b="1">
              <a:latin typeface="宋体" panose="02010600030101010101" pitchFamily="2" charset="-122"/>
              <a:ea typeface="宋体" panose="02010600030101010101" pitchFamily="2" charset="-122"/>
              <a:cs typeface="宋体" panose="02010600030101010101" pitchFamily="2" charset="-122"/>
            </a:endParaRPr>
          </a:p>
          <a:p>
            <a:pPr indent="0" fontAlgn="auto">
              <a:lnSpc>
                <a:spcPts val="3400"/>
              </a:lnSpc>
            </a:pPr>
            <a:r>
              <a:rPr lang="zh-CN" sz="2400" b="1">
                <a:latin typeface="宋体" panose="02010600030101010101" pitchFamily="2" charset="-122"/>
                <a:ea typeface="宋体" panose="02010600030101010101" pitchFamily="2" charset="-122"/>
                <a:cs typeface="宋体" panose="02010600030101010101" pitchFamily="2" charset="-122"/>
              </a:rPr>
              <a:t>补充拓展：③继承和发扬优良传统，④民族精神与时代精神相结合，⑥发挥主心骨的作用，⑦正确对待外来文化，⑧立足于社会实践</a:t>
            </a:r>
            <a:endParaRPr lang="zh-CN" sz="2400" b="1">
              <a:latin typeface="宋体" panose="02010600030101010101" pitchFamily="2" charset="-122"/>
              <a:ea typeface="宋体" panose="02010600030101010101" pitchFamily="2" charset="-122"/>
              <a:cs typeface="宋体" panose="02010600030101010101" pitchFamily="2" charset="-122"/>
            </a:endParaRPr>
          </a:p>
        </p:txBody>
      </p:sp>
      <p:sp>
        <p:nvSpPr>
          <p:cNvPr id="2" name="文本框 37"/>
          <p:cNvSpPr txBox="1"/>
          <p:nvPr>
            <p:custDataLst>
              <p:tags r:id="rId5"/>
            </p:custDataLst>
          </p:nvPr>
        </p:nvSpPr>
        <p:spPr>
          <a:xfrm>
            <a:off x="3982085" y="86995"/>
            <a:ext cx="7980045"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三、弘扬中华优秀传统文化与民族精神</a:t>
            </a:r>
            <a:endParaRPr lang="zh-CN" altLang="zh-CN" sz="3200" b="1">
              <a:solidFill>
                <a:schemeClr val="accent1">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知识补充</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216275" y="946785"/>
            <a:ext cx="6910705" cy="521970"/>
          </a:xfrm>
          <a:prstGeom prst="rect">
            <a:avLst/>
          </a:prstGeom>
          <a:noFill/>
        </p:spPr>
        <p:txBody>
          <a:bodyPr wrap="square">
            <a:spAutoFit/>
          </a:bodyPr>
          <a:lstStyle/>
          <a:p>
            <a:pPr eaLnBrk="1" fontAlgn="auto" hangingPunct="1">
              <a:spcBef>
                <a:spcPct val="0"/>
              </a:spcBef>
              <a:spcAft>
                <a:spcPct val="0"/>
              </a:spcAft>
            </a:pPr>
            <a:r>
              <a:rPr lang="zh-CN" altLang="en-US" sz="2800" b="1">
                <a:solidFill>
                  <a:schemeClr val="accent1">
                    <a:lumMod val="75000"/>
                  </a:schemeClr>
                </a:solidFill>
                <a:sym typeface="+mn-ea"/>
              </a:rPr>
              <a:t>中华民族精神在不同时代有不同的表现</a:t>
            </a:r>
            <a:endParaRPr lang="zh-CN" altLang="en-US" sz="2800" b="1">
              <a:solidFill>
                <a:schemeClr val="accent1">
                  <a:lumMod val="75000"/>
                </a:schemeClr>
              </a:solidFill>
              <a:sym typeface="+mn-ea"/>
            </a:endParaRPr>
          </a:p>
        </p:txBody>
      </p:sp>
      <p:graphicFrame>
        <p:nvGraphicFramePr>
          <p:cNvPr id="2" name="表格 1"/>
          <p:cNvGraphicFramePr>
            <a:graphicFrameLocks noGrp="1"/>
          </p:cNvGraphicFramePr>
          <p:nvPr>
            <p:custDataLst>
              <p:tags r:id="rId3"/>
            </p:custDataLst>
          </p:nvPr>
        </p:nvGraphicFramePr>
        <p:xfrm>
          <a:off x="1284605" y="1971675"/>
          <a:ext cx="9546590" cy="4171950"/>
        </p:xfrm>
        <a:graphic>
          <a:graphicData uri="http://schemas.openxmlformats.org/drawingml/2006/table">
            <a:tbl>
              <a:tblPr firstRow="1" bandRow="1">
                <a:effectLst/>
                <a:tableStyleId>{5940675A-B579-460E-94D1-54222C63F5DA}</a:tableStyleId>
              </a:tblPr>
              <a:tblGrid>
                <a:gridCol w="1372235"/>
                <a:gridCol w="3098800"/>
                <a:gridCol w="5075555"/>
              </a:tblGrid>
              <a:tr h="802640">
                <a:tc>
                  <a:txBody>
                    <a:bodyPr wrap="square"/>
                    <a:lstStyle/>
                    <a:p>
                      <a:pPr indent="0"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时代</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中华民族精神的体现</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形成的具体精神</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63345">
                <a:tc>
                  <a:txBody>
                    <a:bodyPr wrap="square"/>
                    <a:lstStyle/>
                    <a:p>
                      <a:pPr indent="0">
                        <a:buNone/>
                      </a:pPr>
                      <a:r>
                        <a:rPr lang="en-US" sz="2400" b="1">
                          <a:solidFill>
                            <a:srgbClr val="000000"/>
                          </a:solidFill>
                          <a:latin typeface="黑体" panose="02010609060101010101" charset="-122"/>
                          <a:ea typeface="黑体" panose="02010609060101010101" charset="-122"/>
                          <a:cs typeface="宋体" panose="02010600030101010101" pitchFamily="2" charset="-122"/>
                        </a:rPr>
                        <a:t>新民主主义革命时期</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400" b="0">
                          <a:solidFill>
                            <a:srgbClr val="000000"/>
                          </a:solidFill>
                          <a:latin typeface="黑体" panose="02010609060101010101" charset="-122"/>
                          <a:ea typeface="黑体" panose="02010609060101010101" charset="-122"/>
                          <a:cs typeface="宋体" panose="02010600030101010101" pitchFamily="2" charset="-122"/>
                        </a:rPr>
                        <a:t>中国共产党人的革命精神成为中华民族精神的主体</a:t>
                      </a:r>
                      <a:endParaRPr lang="en-US" altLang="en-US" sz="2400" b="0">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400" b="0">
                          <a:solidFill>
                            <a:srgbClr val="000000"/>
                          </a:solidFill>
                          <a:latin typeface="黑体" panose="02010609060101010101" charset="-122"/>
                          <a:ea typeface="黑体" panose="02010609060101010101" charset="-122"/>
                          <a:cs typeface="黑体" panose="02010609060101010101" charset="-122"/>
                        </a:rPr>
                        <a:t>“红船精神”、井冈山精神、长征精神、延安精神、红岩精神、西柏坡精神</a:t>
                      </a:r>
                      <a:endParaRPr lang="en-US" altLang="en-US" sz="2400" b="0">
                        <a:solidFill>
                          <a:srgbClr val="000000"/>
                        </a:solidFill>
                        <a:latin typeface="黑体" panose="02010609060101010101" charset="-122"/>
                        <a:ea typeface="黑体" panose="02010609060101010101" charset="-122"/>
                        <a:cs typeface="黑体" panose="02010609060101010101"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05965">
                <a:tc>
                  <a:txBody>
                    <a:bodyPr wrap="square"/>
                    <a:lstStyle/>
                    <a:p>
                      <a:pPr indent="0">
                        <a:buNone/>
                      </a:pPr>
                      <a:r>
                        <a:rPr lang="en-US" sz="2400" b="1">
                          <a:solidFill>
                            <a:srgbClr val="000000"/>
                          </a:solidFill>
                          <a:latin typeface="黑体" panose="02010609060101010101" charset="-122"/>
                          <a:ea typeface="黑体" panose="02010609060101010101" charset="-122"/>
                          <a:cs typeface="宋体" panose="02010600030101010101" pitchFamily="2" charset="-122"/>
                        </a:rPr>
                        <a:t>社会主义革命、建设和改革过程中</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400" b="0">
                          <a:solidFill>
                            <a:srgbClr val="000000"/>
                          </a:solidFill>
                          <a:latin typeface="黑体" panose="02010609060101010101" charset="-122"/>
                          <a:ea typeface="黑体" panose="02010609060101010101" charset="-122"/>
                          <a:cs typeface="宋体" panose="02010600030101010101" pitchFamily="2" charset="-122"/>
                        </a:rPr>
                        <a:t>中国共产党人不断为民族精神增添新的时代内容</a:t>
                      </a:r>
                      <a:endParaRPr lang="en-US" altLang="en-US" sz="2400" b="0">
                        <a:solidFill>
                          <a:srgbClr val="000000"/>
                        </a:solidFill>
                        <a:latin typeface="黑体" panose="02010609060101010101" charset="-122"/>
                        <a:ea typeface="黑体" panose="02010609060101010101" charset="-122"/>
                        <a:cs typeface="宋体" panose="02010600030101010101" pitchFamily="2"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400" b="0">
                          <a:solidFill>
                            <a:srgbClr val="000000"/>
                          </a:solidFill>
                          <a:latin typeface="黑体" panose="02010609060101010101" charset="-122"/>
                          <a:ea typeface="黑体" panose="02010609060101010101" charset="-122"/>
                          <a:cs typeface="黑体" panose="02010609060101010101" charset="-122"/>
                        </a:rPr>
                        <a:t>雷锋精神、焦裕禄精神、大庆精神、“两弹一星”精神、红旗渠精神、抗洪精神、载人航天精神、塞罕坝精神。</a:t>
                      </a:r>
                      <a:endParaRPr lang="en-US" altLang="en-US" sz="2400" b="0">
                        <a:solidFill>
                          <a:srgbClr val="000000"/>
                        </a:solidFill>
                        <a:latin typeface="黑体" panose="02010609060101010101" charset="-122"/>
                        <a:ea typeface="黑体" panose="02010609060101010101" charset="-122"/>
                        <a:cs typeface="黑体" panose="02010609060101010101" charset="-122"/>
                      </a:endParaRPr>
                    </a:p>
                  </a:txBody>
                  <a:tcPr marL="68562" marR="68562"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439991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浙江·统考高考真题）2023年的除夕，故宫里的诸多神兽在“甪端“的带领下登上中央电视台春节联欢晚会。音乐剧《甪端》通过文化提炼和艺术加工，让原本高冷枯燥的文物，化身为一个个生动活泼的角色，拉近了观众与文物、历史与现实的距离。《甪端》的成功在于(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①对传统文化辩证取舍，增强了观众的文化认同</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②传统文化具有超越时空的艺术价值，是文化创新的源泉</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③创新优秀传统文化的表达形式，拉近了观众与文物的距离</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④完善优秀传统文化的思想内涵，拉近了历史与现实的距离</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A．①②	B．①③	C．②④	D．③④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7951470" y="2324735"/>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B</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189230" y="5362575"/>
            <a:ext cx="11908155" cy="1198880"/>
          </a:xfrm>
          <a:prstGeom prst="rect">
            <a:avLst/>
          </a:prstGeom>
          <a:solidFill>
            <a:schemeClr val="accent5">
              <a:lumMod val="40000"/>
              <a:lumOff val="60000"/>
            </a:schemeClr>
          </a:solidFill>
        </p:spPr>
        <p:txBody>
          <a:bodyPr wrap="square" rtlCol="0" anchor="t">
            <a:spAutoFit/>
          </a:bodyPr>
          <a:lstStyle/>
          <a:p>
            <a:r>
              <a:rPr lang="zh-CN" altLang="en-US"/>
              <a:t>【解析】①：《甪端》通过文化提炼对传统文化辩证取舍，让原本高冷枯燥的文物，化身为一个个生动活泼的角色，增强了观众的文化认同，①正确。②：文化创新的源泉是人民群众的生活实践，②错误。③：《甪端》运用音乐剧形式，创新优秀传统文化的表达形式，拉近了观众与文物的距离，③正确。④：材料不能体现是否完善了优秀传统文化的思想内涵，④不符合题意。故本题选B。</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396938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浙江·高考真题）广袤的神州大地上，处处留下青年奋斗的足印。从攻克“卡脖子”的科技难题到写好乡村振兴的宏大文章，从筑梦经济建设大舞台到服务社会民生最基层，无数青年扛起责任，勇毅担当，用拼搏奉献书写了新时代青春答卷。他们用行动(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①弘扬社会主义核心价值观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②构筑中华民族精神</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③证明中国人民是具有伟大奋斗精神的人民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④表明中华民族精神在不同时期有不同表现</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A．①②	B．①③	C．②④	D．③④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6268720" y="2496820"/>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B</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12700" y="4855210"/>
            <a:ext cx="11908155" cy="1476375"/>
          </a:xfrm>
          <a:prstGeom prst="rect">
            <a:avLst/>
          </a:prstGeom>
          <a:solidFill>
            <a:schemeClr val="accent5">
              <a:lumMod val="40000"/>
              <a:lumOff val="60000"/>
            </a:schemeClr>
          </a:solidFill>
        </p:spPr>
        <p:txBody>
          <a:bodyPr wrap="square" rtlCol="0" anchor="t">
            <a:spAutoFit/>
          </a:bodyPr>
          <a:lstStyle/>
          <a:p>
            <a:r>
              <a:rPr lang="zh-CN" altLang="en-US"/>
              <a:t>【解析】①③：从攻克“卡脖子”的科技难题到写好乡村振兴的宏大文章，从筑梦经济建设大舞台到服务社会民生最基层，无数青年扛起责任，勇毅担当，用拼搏奉献书写了新时代青春答卷。他们用行动证明中国人民是具有伟大奋斗精神的人民，用实际行动弘扬和践行社会主义核心价值观，①③符合题意。②：材料表明新时代青年用行动弘扬中华民族精神而不是构筑中华民族精神，②错误。④：材料表明新时代青年用实际行动弘扬以爱国主义为核心的中华民族精神和以改革创新为核心的时代精神，不体现中华民族精神在不同时期有不同表现，④与题意不符。故本题选B。</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5"/>
            </p:custDataLst>
          </p:nvPr>
        </p:nvPicPr>
        <p:blipFill>
          <a:blip r:embed="rId6"/>
          <a:stretch>
            <a:fillRect/>
          </a:stretch>
        </p:blipFill>
        <p:spPr>
          <a:xfrm>
            <a:off x="10033635" y="2807335"/>
            <a:ext cx="1887220" cy="124396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807720"/>
            <a:ext cx="11049635" cy="4399915"/>
          </a:xfrm>
          <a:prstGeom prst="rect">
            <a:avLst/>
          </a:prstGeom>
          <a:noFill/>
          <a:ln w="9525">
            <a:noFill/>
          </a:ln>
        </p:spPr>
        <p:txBody>
          <a:bodyPr wrap="square">
            <a:spAutoFit/>
          </a:bodyPr>
          <a:lstStyle/>
          <a:p>
            <a:r>
              <a:rPr sz="2800">
                <a:latin typeface="黑体" panose="02010609060101010101" charset="-122"/>
                <a:ea typeface="黑体" panose="02010609060101010101" charset="-122"/>
                <a:cs typeface="黑体" panose="02010609060101010101" charset="-122"/>
              </a:rPr>
              <a:t>（2023·辽宁·统考高考真题）植保无人机、北斗导航、免耕播种机……各种新农具正成为农业生产的“新武器”，操作新农具的多是被称为“新农人”的大学生，他们依靠科技和专业知识成为农村致富带头人，其辐射效应推动了乡村面貌的嬗变和农业发展的全方位转型。这表明(    )</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①新农具是推动农业生产关系变革的物质条件</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②农业新技术构成了农业生产力发展的新动力</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③新农人的出现有利于优化农业生产力的结构</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④新农人的专业知识为乡村振兴注入精神活力</a:t>
            </a:r>
            <a:endParaRPr sz="2800">
              <a:latin typeface="黑体" panose="02010609060101010101" charset="-122"/>
              <a:ea typeface="黑体" panose="02010609060101010101" charset="-122"/>
              <a:cs typeface="黑体" panose="02010609060101010101" charset="-122"/>
            </a:endParaRPr>
          </a:p>
          <a:p>
            <a:r>
              <a:rPr sz="2800">
                <a:latin typeface="黑体" panose="02010609060101010101" charset="-122"/>
                <a:ea typeface="黑体" panose="02010609060101010101" charset="-122"/>
                <a:cs typeface="黑体" panose="02010609060101010101" charset="-122"/>
              </a:rPr>
              <a:t>A．①③	B．①④	C．②③	D．②④</a:t>
            </a:r>
            <a:endParaRPr sz="28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6884035" y="2408555"/>
            <a:ext cx="1098550" cy="7683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4400">
                <a:solidFill>
                  <a:srgbClr val="FF0000"/>
                </a:solidFill>
                <a:latin typeface="Arial" panose="020B0604020202020204" pitchFamily="34" charset="0"/>
                <a:ea typeface="微软雅黑" panose="020B0503020204020204" charset="-122"/>
              </a:rPr>
              <a:t>C</a:t>
            </a:r>
            <a:endParaRPr lang="en-US" altLang="zh-CN" sz="4400">
              <a:solidFill>
                <a:srgbClr val="FF0000"/>
              </a:solidFill>
              <a:latin typeface="Arial" panose="020B0604020202020204" pitchFamily="34" charset="0"/>
              <a:ea typeface="微软雅黑" panose="020B0503020204020204" charset="-122"/>
            </a:endParaRPr>
          </a:p>
        </p:txBody>
      </p:sp>
      <p:sp>
        <p:nvSpPr>
          <p:cNvPr id="4" name="文本框 3"/>
          <p:cNvSpPr txBox="1"/>
          <p:nvPr>
            <p:custDataLst>
              <p:tags r:id="rId3"/>
            </p:custDataLst>
          </p:nvPr>
        </p:nvSpPr>
        <p:spPr>
          <a:xfrm>
            <a:off x="189230" y="5104765"/>
            <a:ext cx="11908155" cy="1476375"/>
          </a:xfrm>
          <a:prstGeom prst="rect">
            <a:avLst/>
          </a:prstGeom>
          <a:solidFill>
            <a:schemeClr val="accent5">
              <a:lumMod val="40000"/>
              <a:lumOff val="60000"/>
            </a:schemeClr>
          </a:solidFill>
        </p:spPr>
        <p:txBody>
          <a:bodyPr wrap="square" rtlCol="0" anchor="t">
            <a:spAutoFit/>
          </a:bodyPr>
          <a:lstStyle/>
          <a:p>
            <a:r>
              <a:rPr lang="zh-CN" altLang="en-US"/>
              <a:t>【解析】①：生产工具是生产力发展水平的标志，新农具的使用，有利于提高农业生产效率，发展现代农业，未涉及生产关系的变革，①不符合题意。②：农业新技术有利于转变农业发展方式，发挥科技促进农业增产增效的潜力，构成了农业生产力发展的新动力，②正确。③：被称为“新农人”的大学生，他们依靠科技和专业知识成为农村致富带头人，这说明新农人的出现有利于优化农业生产力的结构，③正确。④：新农人的专业知识为乡村振兴注入智力支持，被称为“新农人”的大学生为农业发展提供人才支撑，而非精神活力，④排除。故本题选C。</a:t>
            </a:r>
            <a:endParaRPr lang="zh-CN" altLang="en-US"/>
          </a:p>
        </p:txBody>
      </p:sp>
      <p:sp>
        <p:nvSpPr>
          <p:cNvPr id="5" name="五边形 4"/>
          <p:cNvSpPr/>
          <p:nvPr>
            <p:custDataLst>
              <p:tags r:id="rId4"/>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易混辨析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5" name="文本框 24"/>
          <p:cNvSpPr txBox="1"/>
          <p:nvPr>
            <p:custDataLst>
              <p:tags r:id="rId2"/>
            </p:custDataLst>
          </p:nvPr>
        </p:nvSpPr>
        <p:spPr>
          <a:xfrm>
            <a:off x="6436064" y="2685485"/>
            <a:ext cx="1041952" cy="923330"/>
          </a:xfrm>
          <a:prstGeom prst="rect">
            <a:avLst/>
          </a:prstGeom>
          <a:noFill/>
        </p:spPr>
        <p:txBody>
          <a:bodyPr wrap="none" lIns="0" tIns="0" rIns="0" bIns="0" rtlCol="0">
            <a:noAutofit/>
          </a:bodyPr>
          <a:lstStyle/>
          <a:p>
            <a:r>
              <a:rPr lang="en-US" altLang="zh-CN" sz="6000">
                <a:ln>
                  <a:solidFill>
                    <a:srgbClr val="FFFFFF"/>
                  </a:solidFill>
                </a:ln>
                <a:noFill/>
                <a:latin typeface="OPPOSans H" charset="0"/>
                <a:ea typeface="OPPOSans H" charset="0"/>
              </a:rPr>
              <a:t>02</a:t>
            </a:r>
            <a:endParaRPr lang="zh-CN" altLang="en-US" sz="6000">
              <a:ln>
                <a:solidFill>
                  <a:srgbClr val="FFFFFF"/>
                </a:solidFill>
              </a:ln>
              <a:noFill/>
              <a:latin typeface="OPPOSans H" charset="0"/>
              <a:ea typeface="OPPOSans H" charset="0"/>
            </a:endParaRPr>
          </a:p>
        </p:txBody>
      </p:sp>
      <p:sp>
        <p:nvSpPr>
          <p:cNvPr id="26" name="矩形 25"/>
          <p:cNvSpPr/>
          <p:nvPr>
            <p:custDataLst>
              <p:tags r:id="rId3"/>
            </p:custDataLst>
          </p:nvPr>
        </p:nvSpPr>
        <p:spPr>
          <a:xfrm>
            <a:off x="0" y="6571615"/>
            <a:ext cx="12192000" cy="286385"/>
          </a:xfrm>
          <a:prstGeom prst="rect">
            <a:avLst/>
          </a:prstGeom>
          <a:solidFill>
            <a:srgbClr val="F29C41">
              <a:alpha val="95000"/>
            </a:srgbClr>
          </a:solidFill>
          <a:ln>
            <a:noFill/>
          </a:ln>
          <a:effectLst>
            <a:outerShdw blurRad="571500" sx="105000" sy="105000" algn="ctr" rotWithShape="0">
              <a:srgbClr val="014AE0">
                <a:alpha val="10000"/>
              </a:srgbClr>
            </a:outerShdw>
          </a:effectLst>
        </p:spPr>
        <p:style>
          <a:lnRef idx="2">
            <a:srgbClr val="014AE0">
              <a:shade val="50000"/>
            </a:srgbClr>
          </a:lnRef>
          <a:fillRef idx="1">
            <a:srgbClr val="014AE0"/>
          </a:fillRef>
          <a:effectRef idx="0">
            <a:srgbClr val="014AE0"/>
          </a:effectRef>
          <a:fontRef idx="minor">
            <a:srgbClr val="FFFFFF"/>
          </a:fontRef>
        </p:style>
        <p:txBody>
          <a:bodyPr rtlCol="0" anchor="ctr"/>
          <a:lstStyle/>
          <a:p>
            <a:pPr algn="ctr"/>
            <a:endParaRPr lang="zh-CN" altLang="en-US">
              <a:solidFill>
                <a:srgbClr val="FFFFFF"/>
              </a:solidFill>
              <a:latin typeface="OPPOSans L" charset="0"/>
              <a:ea typeface="OPPOSans L" charset="0"/>
            </a:endParaRPr>
          </a:p>
        </p:txBody>
      </p:sp>
      <p:sp>
        <p:nvSpPr>
          <p:cNvPr id="27" name="内容占位符 3"/>
          <p:cNvSpPr txBox="1"/>
          <p:nvPr>
            <p:custDataLst>
              <p:tags r:id="rId4"/>
            </p:custDataLst>
          </p:nvPr>
        </p:nvSpPr>
        <p:spPr>
          <a:xfrm>
            <a:off x="474345" y="712470"/>
            <a:ext cx="11114405" cy="1167765"/>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OPPOSans L" charset="0"/>
                <a:ea typeface="OPPOSans L"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OPPOSans L" charset="0"/>
                <a:ea typeface="OPPOSans L"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OPPOSans L" charset="0"/>
                <a:ea typeface="OPPOSans L"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OPPOSans L" charset="0"/>
                <a:ea typeface="OPPOSans L" charset="0"/>
                <a:cs typeface="Arial" panose="020B0604020202020204" pitchFamily="34" charset="0"/>
              </a:defRPr>
            </a:lvl9pPr>
          </a:lstStyle>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rPr>
              <a:t>1.纯自然的东西也能成为文化。(     )  </a:t>
            </a: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rPr>
              <a:t>2.文化对经济、政治有时起决定作用。(     )  </a:t>
            </a: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rPr>
              <a:t>3.价值观是文化的核心，支配和影响着人们的文化实践与文化生活。(     )  </a:t>
            </a: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rPr>
              <a:t>4.文化具有主导风尚、教育人民、服务社会、推动发展的功能。(     )  </a:t>
            </a: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b="1" spc="300" smtClean="0">
              <a:ln w="3175">
                <a:noFill/>
                <a:prstDash val="dash"/>
              </a:ln>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28" name="文本框 27"/>
          <p:cNvSpPr txBox="1"/>
          <p:nvPr>
            <p:custDataLst>
              <p:tags r:id="rId5"/>
            </p:custDataLst>
          </p:nvPr>
        </p:nvSpPr>
        <p:spPr>
          <a:xfrm>
            <a:off x="543560" y="1698625"/>
            <a:ext cx="6096000" cy="46037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纠错：纯自然的东西不能成为文化。</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29" name="文本框 28"/>
          <p:cNvSpPr txBox="1"/>
          <p:nvPr>
            <p:custDataLst>
              <p:tags r:id="rId6"/>
            </p:custDataLst>
          </p:nvPr>
        </p:nvSpPr>
        <p:spPr>
          <a:xfrm>
            <a:off x="543560" y="2638425"/>
            <a:ext cx="8501380" cy="460375"/>
          </a:xfrm>
          <a:prstGeom prst="rect">
            <a:avLst/>
          </a:prstGeom>
          <a:noFill/>
        </p:spPr>
        <p:txBody>
          <a:bodyPr wrap="square" rtlCol="0" anchor="t">
            <a:spAutoFit/>
          </a:bodyPr>
          <a:lstStyle/>
          <a:p>
            <a:r>
              <a:rPr lang="zh-CN" altLang="en-US" sz="2400" b="1" spc="300" smtClean="0">
                <a:ln w="3175">
                  <a:noFill/>
                  <a:prstDash val="dash"/>
                </a:ln>
                <a:cs typeface="微软雅黑" panose="020B0503020204020204" charset="-122"/>
                <a:sym typeface="Arial" panose="020B0604020202020204" pitchFamily="34" charset="0"/>
              </a:rPr>
              <a:t>纠错：一定的文化由一定的经济、政治决定。</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31" name="文本框 30"/>
          <p:cNvSpPr txBox="1"/>
          <p:nvPr>
            <p:custDataLst>
              <p:tags r:id="rId7"/>
            </p:custDataLst>
          </p:nvPr>
        </p:nvSpPr>
        <p:spPr>
          <a:xfrm>
            <a:off x="474345" y="4010660"/>
            <a:ext cx="10608945" cy="82994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纠错：世界观、人生观、价值观是文化的核心，支配和影响着人们的文化实践与文化生活。</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32" name="文本框 31"/>
          <p:cNvSpPr txBox="1"/>
          <p:nvPr>
            <p:custDataLst>
              <p:tags r:id="rId8"/>
            </p:custDataLst>
          </p:nvPr>
        </p:nvSpPr>
        <p:spPr>
          <a:xfrm>
            <a:off x="474345" y="5372100"/>
            <a:ext cx="10706100" cy="46037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纠错：文化具有引领风尚、教育人民、服务社会、推动发展的功能。</a:t>
            </a:r>
            <a:endParaRPr lang="zh-CN" altLang="en-US" sz="2400" b="1" spc="300" smtClean="0">
              <a:ln w="3175">
                <a:noFill/>
                <a:prstDash val="dash"/>
              </a:ln>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易混辨析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6" name="矩形 25"/>
          <p:cNvSpPr/>
          <p:nvPr>
            <p:custDataLst>
              <p:tags r:id="rId2"/>
            </p:custDataLst>
          </p:nvPr>
        </p:nvSpPr>
        <p:spPr>
          <a:xfrm>
            <a:off x="0" y="6571615"/>
            <a:ext cx="12192000" cy="286385"/>
          </a:xfrm>
          <a:prstGeom prst="rect">
            <a:avLst/>
          </a:prstGeom>
          <a:solidFill>
            <a:srgbClr val="F29C41">
              <a:alpha val="95000"/>
            </a:srgbClr>
          </a:solidFill>
          <a:ln>
            <a:noFill/>
          </a:ln>
          <a:effectLst>
            <a:outerShdw blurRad="571500" sx="105000" sy="105000" algn="ctr" rotWithShape="0">
              <a:srgbClr val="014AE0">
                <a:alpha val="10000"/>
              </a:srgbClr>
            </a:outerShdw>
          </a:effectLst>
        </p:spPr>
        <p:style>
          <a:lnRef idx="2">
            <a:srgbClr val="014AE0">
              <a:shade val="50000"/>
            </a:srgbClr>
          </a:lnRef>
          <a:fillRef idx="1">
            <a:srgbClr val="014AE0"/>
          </a:fillRef>
          <a:effectRef idx="0">
            <a:srgbClr val="014AE0"/>
          </a:effectRef>
          <a:fontRef idx="minor">
            <a:srgbClr val="FFFFFF"/>
          </a:fontRef>
        </p:style>
        <p:txBody>
          <a:bodyPr rtlCol="0" anchor="ctr"/>
          <a:lstStyle/>
          <a:p>
            <a:pPr algn="ctr"/>
            <a:endParaRPr lang="zh-CN" altLang="en-US">
              <a:solidFill>
                <a:srgbClr val="FFFFFF"/>
              </a:solidFill>
              <a:latin typeface="OPPOSans L" charset="0"/>
              <a:ea typeface="OPPOSans L" charset="0"/>
            </a:endParaRPr>
          </a:p>
        </p:txBody>
      </p:sp>
      <p:grpSp>
        <p:nvGrpSpPr>
          <p:cNvPr id="22" name="组合 21"/>
          <p:cNvGrpSpPr/>
          <p:nvPr>
            <p:custDataLst>
              <p:tags r:id="rId3"/>
            </p:custDataLst>
          </p:nvPr>
        </p:nvGrpSpPr>
        <p:grpSpPr>
          <a:xfrm>
            <a:off x="4749963" y="4134277"/>
            <a:ext cx="2746904" cy="1577553"/>
            <a:chOff x="905737" y="4134277"/>
            <a:chExt cx="2746904" cy="1577553"/>
          </a:xfrm>
        </p:grpSpPr>
        <p:sp>
          <p:nvSpPr>
            <p:cNvPr id="23" name="文本框 22"/>
            <p:cNvSpPr txBox="1"/>
            <p:nvPr>
              <p:custDataLst>
                <p:tags r:id="rId4"/>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5"/>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6"/>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7"/>
            </p:custDataLst>
          </p:nvPr>
        </p:nvSpPr>
        <p:spPr>
          <a:xfrm>
            <a:off x="504825" y="1425575"/>
            <a:ext cx="11114405" cy="1167765"/>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5.认同、传承和发展中华优秀文化是铸牢中华民族共同体意识的基础。(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6.中华文化注重吸收和借鉴外来文化的成果。不断增强其包容性，促进自身的发展。(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7.传统文化是一个国家、一个民族传承和发展的根本。(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p:txBody>
      </p:sp>
      <p:sp>
        <p:nvSpPr>
          <p:cNvPr id="16" name="文本框 15"/>
          <p:cNvSpPr txBox="1"/>
          <p:nvPr>
            <p:custDataLst>
              <p:tags r:id="rId8"/>
            </p:custDataLst>
          </p:nvPr>
        </p:nvSpPr>
        <p:spPr>
          <a:xfrm>
            <a:off x="210185" y="826135"/>
            <a:ext cx="4064000" cy="368300"/>
          </a:xfrm>
          <a:prstGeom prst="rect">
            <a:avLst/>
          </a:prstGeom>
          <a:noFill/>
        </p:spPr>
        <p:txBody>
          <a:bodyPr wrap="square" rtlCol="0">
            <a:spAutoFit/>
          </a:bodyPr>
          <a:lstStyle/>
          <a:p>
            <a:endParaRPr lang="zh-CN" altLang="en-US"/>
          </a:p>
        </p:txBody>
      </p:sp>
      <p:sp>
        <p:nvSpPr>
          <p:cNvPr id="6" name="文本框 5"/>
          <p:cNvSpPr txBox="1"/>
          <p:nvPr>
            <p:custDataLst>
              <p:tags r:id="rId9"/>
            </p:custDataLst>
          </p:nvPr>
        </p:nvSpPr>
        <p:spPr>
          <a:xfrm>
            <a:off x="504825" y="2484755"/>
            <a:ext cx="10887710" cy="82994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纠错：认同、传承和发展中华优秀文化是铸牢中华民族共同体意识的前提。</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7" name="文本框 6"/>
          <p:cNvSpPr txBox="1"/>
          <p:nvPr>
            <p:custDataLst>
              <p:tags r:id="rId10"/>
            </p:custDataLst>
          </p:nvPr>
        </p:nvSpPr>
        <p:spPr>
          <a:xfrm>
            <a:off x="504825" y="4257675"/>
            <a:ext cx="10986135" cy="82994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纠错：中华文化注重吸收和借鉴外来文化的有益成果。不断增强其包容性，促进自身的发展。</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10" name="文本框 9"/>
          <p:cNvSpPr txBox="1"/>
          <p:nvPr>
            <p:custDataLst>
              <p:tags r:id="rId11"/>
            </p:custDataLst>
          </p:nvPr>
        </p:nvSpPr>
        <p:spPr>
          <a:xfrm>
            <a:off x="504825" y="5599430"/>
            <a:ext cx="10092055" cy="46037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纠错：优秀传统文化是一个国家、一个民族传承和发展的根本。</a:t>
            </a:r>
            <a:endParaRPr lang="zh-CN" altLang="en-US" sz="2400" b="1" spc="300" smtClean="0">
              <a:ln w="3175">
                <a:noFill/>
                <a:prstDash val="dash"/>
              </a:ln>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五边形 5"/>
          <p:cNvSpPr/>
          <p:nvPr>
            <p:custDataLst>
              <p:tags r:id="rId1"/>
            </p:custDataLst>
          </p:nvPr>
        </p:nvSpPr>
        <p:spPr>
          <a:xfrm>
            <a:off x="144462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本书逻辑</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grpSp>
        <p:nvGrpSpPr>
          <p:cNvPr id="19" name="组合 18"/>
          <p:cNvGrpSpPr/>
          <p:nvPr>
            <p:custDataLst>
              <p:tags r:id="rId2"/>
            </p:custDataLst>
          </p:nvPr>
        </p:nvGrpSpPr>
        <p:grpSpPr>
          <a:xfrm>
            <a:off x="742047" y="1245920"/>
            <a:ext cx="1497598" cy="4923790"/>
            <a:chOff x="2750552" y="1484680"/>
            <a:chExt cx="1497598" cy="4923790"/>
          </a:xfrm>
        </p:grpSpPr>
        <p:grpSp>
          <p:nvGrpSpPr>
            <p:cNvPr id="10" name="组合 9"/>
            <p:cNvGrpSpPr/>
            <p:nvPr>
              <p:custDataLst>
                <p:tags r:id="rId3"/>
              </p:custDataLst>
            </p:nvPr>
          </p:nvGrpSpPr>
          <p:grpSpPr>
            <a:xfrm>
              <a:off x="2750552" y="1590200"/>
              <a:ext cx="712215" cy="721040"/>
              <a:chOff x="2744309" y="-161618"/>
              <a:chExt cx="712215" cy="721040"/>
            </a:xfrm>
          </p:grpSpPr>
          <p:sp>
            <p:nvSpPr>
              <p:cNvPr id="17" name="Oval 17"/>
              <p:cNvSpPr>
                <a:spLocks noChangeArrowheads="1"/>
              </p:cNvSpPr>
              <p:nvPr>
                <p:custDataLst>
                  <p:tags r:id="rId4"/>
                </p:custDataLst>
              </p:nvPr>
            </p:nvSpPr>
            <p:spPr bwMode="auto">
              <a:xfrm>
                <a:off x="2744309" y="-161618"/>
                <a:ext cx="712215" cy="72104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p:cNvSpPr>
                <a:spLocks noEditPoints="1"/>
              </p:cNvSpPr>
              <p:nvPr>
                <p:custDataLst>
                  <p:tags r:id="rId5"/>
                </p:custDataLst>
              </p:nvPr>
            </p:nvSpPr>
            <p:spPr bwMode="auto">
              <a:xfrm>
                <a:off x="2889085" y="3148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4" name="直接箭头连接符 23"/>
            <p:cNvCxnSpPr/>
            <p:nvPr>
              <p:custDataLst>
                <p:tags r:id="rId6"/>
              </p:custDataLst>
            </p:nvPr>
          </p:nvCxnSpPr>
          <p:spPr>
            <a:xfrm>
              <a:off x="4242435" y="1484680"/>
              <a:ext cx="5715" cy="4923790"/>
            </a:xfrm>
            <a:prstGeom prst="straightConnector1">
              <a:avLst/>
            </a:prstGeom>
            <a:ln w="12700">
              <a:solidFill>
                <a:schemeClr val="accent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custDataLst>
              <p:tags r:id="rId7"/>
            </p:custDataLst>
          </p:nvPr>
        </p:nvPicPr>
        <p:blipFill>
          <a:blip r:embed="rId8"/>
          <a:stretch>
            <a:fillRect/>
          </a:stretch>
        </p:blipFill>
        <p:spPr>
          <a:xfrm rot="5400000">
            <a:off x="-343535" y="2905125"/>
            <a:ext cx="2742565" cy="2029460"/>
          </a:xfrm>
          <a:prstGeom prst="rect">
            <a:avLst/>
          </a:prstGeom>
        </p:spPr>
      </p:pic>
      <p:sp>
        <p:nvSpPr>
          <p:cNvPr id="49" name="文本框 48"/>
          <p:cNvSpPr txBox="1"/>
          <p:nvPr>
            <p:custDataLst>
              <p:tags r:id="rId9"/>
            </p:custDataLst>
          </p:nvPr>
        </p:nvSpPr>
        <p:spPr>
          <a:xfrm>
            <a:off x="3285490" y="2188210"/>
            <a:ext cx="6407150"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坚持唯物辩证法</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反对形而上学</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1" name="文本框 50"/>
          <p:cNvSpPr txBox="1"/>
          <p:nvPr>
            <p:custDataLst>
              <p:tags r:id="rId10"/>
            </p:custDataLst>
          </p:nvPr>
        </p:nvSpPr>
        <p:spPr>
          <a:xfrm>
            <a:off x="3285490" y="3148330"/>
            <a:ext cx="483997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第二单元</a:t>
            </a:r>
            <a:r>
              <a:rPr lang="en-US" altLang="zh-CN" sz="2400" b="1">
                <a:solidFill>
                  <a:srgbClr val="3F3F3F">
                    <a:lumMod val="50000"/>
                  </a:srgbClr>
                </a:solidFill>
                <a:latin typeface="+mn-ea"/>
                <a:cs typeface="+mn-ea"/>
                <a:sym typeface="等线"/>
              </a:rPr>
              <a:t> </a:t>
            </a:r>
            <a:r>
              <a:rPr lang="zh-CN" altLang="en-US" sz="2400" b="1">
                <a:solidFill>
                  <a:srgbClr val="3F3F3F">
                    <a:lumMod val="50000"/>
                  </a:srgbClr>
                </a:solidFill>
                <a:latin typeface="+mn-ea"/>
                <a:cs typeface="+mn-ea"/>
                <a:sym typeface="等线"/>
              </a:rPr>
              <a:t>认识社会与价值选择</a:t>
            </a:r>
            <a:endParaRPr lang="zh-CN" altLang="en-US" sz="2400" b="1">
              <a:solidFill>
                <a:srgbClr val="3F3F3F">
                  <a:lumMod val="50000"/>
                </a:srgbClr>
              </a:solidFill>
              <a:latin typeface="+mn-ea"/>
              <a:cs typeface="+mn-ea"/>
              <a:sym typeface="等线"/>
            </a:endParaRPr>
          </a:p>
        </p:txBody>
      </p:sp>
      <p:sp>
        <p:nvSpPr>
          <p:cNvPr id="53" name="文本框 52"/>
          <p:cNvSpPr txBox="1"/>
          <p:nvPr>
            <p:custDataLst>
              <p:tags r:id="rId11"/>
            </p:custDataLst>
          </p:nvPr>
        </p:nvSpPr>
        <p:spPr>
          <a:xfrm>
            <a:off x="3253740" y="4235450"/>
            <a:ext cx="6868795"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坚持历史唯物主义</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反对历史虚无主义</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4" name="文本框 53"/>
          <p:cNvSpPr txBox="1"/>
          <p:nvPr>
            <p:custDataLst>
              <p:tags r:id="rId12"/>
            </p:custDataLst>
          </p:nvPr>
        </p:nvSpPr>
        <p:spPr>
          <a:xfrm>
            <a:off x="3285490" y="5164455"/>
            <a:ext cx="560578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第三单元文化传承与文化创新</a:t>
            </a:r>
            <a:r>
              <a:rPr lang="en-US" altLang="zh-CN" sz="2400" b="1">
                <a:solidFill>
                  <a:srgbClr val="3F3F3F">
                    <a:lumMod val="50000"/>
                  </a:srgbClr>
                </a:solidFill>
                <a:latin typeface="+mn-ea"/>
                <a:cs typeface="+mn-ea"/>
                <a:sym typeface="等线"/>
              </a:rPr>
              <a:t> </a:t>
            </a:r>
            <a:endParaRPr lang="en-US" altLang="zh-CN" sz="2400" b="1">
              <a:solidFill>
                <a:srgbClr val="3F3F3F">
                  <a:lumMod val="50000"/>
                </a:srgbClr>
              </a:solidFill>
              <a:latin typeface="+mn-ea"/>
              <a:cs typeface="+mn-ea"/>
              <a:sym typeface="等线"/>
            </a:endParaRPr>
          </a:p>
        </p:txBody>
      </p:sp>
      <p:sp>
        <p:nvSpPr>
          <p:cNvPr id="55" name="文本框 54"/>
          <p:cNvSpPr txBox="1"/>
          <p:nvPr>
            <p:custDataLst>
              <p:tags r:id="rId13"/>
            </p:custDataLst>
          </p:nvPr>
        </p:nvSpPr>
        <p:spPr>
          <a:xfrm>
            <a:off x="3195320" y="6051550"/>
            <a:ext cx="8827135" cy="460375"/>
          </a:xfrm>
          <a:prstGeom prst="rect">
            <a:avLst/>
          </a:prstGeom>
          <a:noFill/>
        </p:spPr>
        <p:txBody>
          <a:bodyPr wrap="square" rtlCol="0" anchor="t">
            <a:spAutoFit/>
          </a:bodyPr>
          <a:lstStyle/>
          <a:p>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综合探究</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坚持以马克思主义为指导</a:t>
            </a:r>
            <a:r>
              <a:rPr lang="en-US" altLang="zh-CN"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 </a:t>
            </a:r>
            <a:r>
              <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rPr>
              <a:t>发展中国特色社会主义文化</a:t>
            </a:r>
            <a:endParaRPr lang="zh-CN" altLang="en-US" sz="2400">
              <a:solidFill>
                <a:schemeClr val="accent1">
                  <a:lumMod val="75000"/>
                </a:schemeClr>
              </a:solidFill>
              <a:latin typeface="黑体" panose="02010609060101010101" charset="-122"/>
              <a:ea typeface="黑体" panose="02010609060101010101" charset="-122"/>
              <a:cs typeface="黑体" panose="02010609060101010101" charset="-122"/>
              <a:sym typeface="等线"/>
            </a:endParaRPr>
          </a:p>
        </p:txBody>
      </p:sp>
      <p:sp>
        <p:nvSpPr>
          <p:cNvPr id="56" name="文本框 55"/>
          <p:cNvSpPr txBox="1"/>
          <p:nvPr>
            <p:custDataLst>
              <p:tags r:id="rId14"/>
            </p:custDataLst>
          </p:nvPr>
        </p:nvSpPr>
        <p:spPr>
          <a:xfrm>
            <a:off x="3285490" y="1228090"/>
            <a:ext cx="4554220" cy="460375"/>
          </a:xfrm>
          <a:prstGeom prst="rect">
            <a:avLst/>
          </a:prstGeom>
          <a:noFill/>
        </p:spPr>
        <p:txBody>
          <a:bodyPr wrap="square" rtlCol="0" anchor="t">
            <a:spAutoFit/>
          </a:bodyPr>
          <a:lstStyle/>
          <a:p>
            <a:r>
              <a:rPr lang="zh-CN" altLang="en-US" sz="2400" b="1">
                <a:solidFill>
                  <a:srgbClr val="3F3F3F">
                    <a:lumMod val="50000"/>
                  </a:srgbClr>
                </a:solidFill>
                <a:latin typeface="+mn-ea"/>
                <a:cs typeface="+mn-ea"/>
                <a:sym typeface="等线"/>
              </a:rPr>
              <a:t>第一单元</a:t>
            </a:r>
            <a:r>
              <a:rPr lang="en-US" altLang="zh-CN" sz="2400" b="1">
                <a:solidFill>
                  <a:srgbClr val="3F3F3F">
                    <a:lumMod val="50000"/>
                  </a:srgbClr>
                </a:solidFill>
                <a:latin typeface="+mn-ea"/>
                <a:cs typeface="+mn-ea"/>
                <a:sym typeface="等线"/>
              </a:rPr>
              <a:t> </a:t>
            </a:r>
            <a:r>
              <a:rPr lang="zh-CN" altLang="en-US" sz="2400" b="1">
                <a:solidFill>
                  <a:srgbClr val="3F3F3F">
                    <a:lumMod val="50000"/>
                  </a:srgbClr>
                </a:solidFill>
                <a:latin typeface="+mn-ea"/>
                <a:cs typeface="+mn-ea"/>
                <a:sym typeface="等线"/>
              </a:rPr>
              <a:t>探索世界与把握规律</a:t>
            </a:r>
            <a:endParaRPr lang="zh-CN" altLang="en-US" sz="2400" b="1">
              <a:solidFill>
                <a:srgbClr val="3F3F3F">
                  <a:lumMod val="50000"/>
                </a:srgbClr>
              </a:solidFill>
              <a:latin typeface="+mn-ea"/>
              <a:cs typeface="+mn-ea"/>
              <a:sym typeface="等线"/>
            </a:endParaRPr>
          </a:p>
        </p:txBody>
      </p:sp>
      <p:sp>
        <p:nvSpPr>
          <p:cNvPr id="57" name="文本框 56"/>
          <p:cNvSpPr txBox="1"/>
          <p:nvPr>
            <p:custDataLst>
              <p:tags r:id="rId15"/>
            </p:custDataLst>
          </p:nvPr>
        </p:nvSpPr>
        <p:spPr>
          <a:xfrm>
            <a:off x="7512685" y="803275"/>
            <a:ext cx="3168015"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时代精神的精华</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探究世界的本质</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把握世界的规律</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58" name="文本框 57"/>
          <p:cNvSpPr txBox="1"/>
          <p:nvPr>
            <p:custDataLst>
              <p:tags r:id="rId16"/>
            </p:custDataLst>
          </p:nvPr>
        </p:nvSpPr>
        <p:spPr>
          <a:xfrm>
            <a:off x="9395460" y="823595"/>
            <a:ext cx="1600835" cy="1337945"/>
          </a:xfrm>
          <a:prstGeom prst="rect">
            <a:avLst/>
          </a:prstGeom>
          <a:noFill/>
        </p:spPr>
        <p:txBody>
          <a:bodyPr wrap="square" rtlCol="0">
            <a:spAutoFit/>
          </a:bodyPr>
          <a:lstStyle/>
          <a:p>
            <a:pPr algn="ctr">
              <a:lnSpc>
                <a:spcPct val="150000"/>
              </a:lnSpc>
            </a:pPr>
            <a:r>
              <a:rPr lang="zh-CN" altLang="en-US" b="1">
                <a:solidFill>
                  <a:srgbClr val="FF0000"/>
                </a:solidFill>
                <a:latin typeface="方正粗黑宋简体" panose="02000000000000000000" charset="-122"/>
                <a:ea typeface="方正粗黑宋简体" panose="02000000000000000000" charset="-122"/>
              </a:rPr>
              <a:t>（什么是哲学）</a:t>
            </a:r>
            <a:endParaRPr lang="zh-CN" altLang="en-US" b="1">
              <a:solidFill>
                <a:srgbClr val="FF0000"/>
              </a:solidFill>
              <a:latin typeface="方正粗黑宋简体" panose="02000000000000000000" charset="-122"/>
              <a:ea typeface="方正粗黑宋简体" panose="02000000000000000000" charset="-122"/>
            </a:endParaRPr>
          </a:p>
          <a:p>
            <a:pPr algn="ct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rPr>
              <a:t>（唯物论）</a:t>
            </a:r>
            <a:endPar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endParaRPr>
          </a:p>
          <a:p>
            <a:pPr algn="ct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rPr>
              <a:t>（辩证法）</a:t>
            </a:r>
            <a:endParaRPr lang="zh-CN" altLang="en-US" b="1">
              <a:solidFill>
                <a:schemeClr val="accent2">
                  <a:lumMod val="75000"/>
                </a:schemeClr>
              </a:solidFill>
              <a:latin typeface="方正粗黑宋简体" panose="02000000000000000000" charset="-122"/>
              <a:ea typeface="方正粗黑宋简体" panose="02000000000000000000" charset="-122"/>
              <a:sym typeface="微软雅黑 Light" panose="020B0502040204020203" charset="-122"/>
            </a:endParaRPr>
          </a:p>
        </p:txBody>
      </p:sp>
      <p:sp>
        <p:nvSpPr>
          <p:cNvPr id="59" name="文本框 58"/>
          <p:cNvSpPr txBox="1"/>
          <p:nvPr>
            <p:custDataLst>
              <p:tags r:id="rId17"/>
            </p:custDataLst>
          </p:nvPr>
        </p:nvSpPr>
        <p:spPr>
          <a:xfrm>
            <a:off x="7512685" y="2773045"/>
            <a:ext cx="3168015"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探索认识的奥秘</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寻觅社会的真谛</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实现人生的价值</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60" name="文本框 59"/>
          <p:cNvSpPr txBox="1"/>
          <p:nvPr>
            <p:custDataLst>
              <p:tags r:id="rId18"/>
            </p:custDataLst>
          </p:nvPr>
        </p:nvSpPr>
        <p:spPr>
          <a:xfrm>
            <a:off x="9505950" y="2783840"/>
            <a:ext cx="1540510" cy="1337945"/>
          </a:xfrm>
          <a:prstGeom prst="rect">
            <a:avLst/>
          </a:prstGeom>
          <a:noFill/>
        </p:spPr>
        <p:txBody>
          <a:bodyPr wrap="square" rtlCol="0">
            <a:spAutoFit/>
          </a:bodyPr>
          <a:lstStyle/>
          <a:p>
            <a:pPr>
              <a:lnSpc>
                <a:spcPct val="150000"/>
              </a:lnSpc>
            </a:pPr>
            <a:r>
              <a:rPr lang="zh-CN" altLang="en-US" b="1">
                <a:solidFill>
                  <a:schemeClr val="accent2">
                    <a:lumMod val="75000"/>
                  </a:schemeClr>
                </a:solidFill>
                <a:latin typeface="方正粗黑宋简体" panose="02000000000000000000" charset="-122"/>
                <a:ea typeface="方正粗黑宋简体" panose="02000000000000000000" charset="-122"/>
              </a:rPr>
              <a:t>（认识论）</a:t>
            </a:r>
            <a:endParaRPr lang="zh-CN" altLang="en-US" b="1">
              <a:solidFill>
                <a:schemeClr val="accent6">
                  <a:lumMod val="75000"/>
                </a:schemeClr>
              </a:solidFill>
              <a:latin typeface="方正粗黑宋简体" panose="02000000000000000000" charset="-122"/>
              <a:ea typeface="方正粗黑宋简体" panose="02000000000000000000" charset="-122"/>
            </a:endParaRPr>
          </a:p>
          <a:p>
            <a:pPr>
              <a:lnSpc>
                <a:spcPct val="150000"/>
              </a:lnSpc>
            </a:pPr>
            <a:r>
              <a:rPr lang="zh-CN" altLang="en-US" b="1">
                <a:solidFill>
                  <a:schemeClr val="accent5">
                    <a:lumMod val="75000"/>
                  </a:schemeClr>
                </a:solidFill>
                <a:latin typeface="方正粗黑宋简体" panose="02000000000000000000" charset="-122"/>
                <a:ea typeface="方正粗黑宋简体" panose="02000000000000000000" charset="-122"/>
              </a:rPr>
              <a:t>（历史观）</a:t>
            </a:r>
            <a:endParaRPr lang="zh-CN" altLang="en-US" b="1">
              <a:solidFill>
                <a:schemeClr val="accent5">
                  <a:lumMod val="75000"/>
                </a:schemeClr>
              </a:solidFill>
              <a:latin typeface="方正粗黑宋简体" panose="02000000000000000000" charset="-122"/>
              <a:ea typeface="方正粗黑宋简体" panose="02000000000000000000" charset="-122"/>
            </a:endParaRPr>
          </a:p>
          <a:p>
            <a:pPr>
              <a:lnSpc>
                <a:spcPct val="150000"/>
              </a:lnSpc>
            </a:pPr>
            <a:r>
              <a:rPr lang="zh-CN" altLang="en-US" b="1">
                <a:solidFill>
                  <a:schemeClr val="accent5">
                    <a:lumMod val="75000"/>
                  </a:schemeClr>
                </a:solidFill>
                <a:latin typeface="方正粗黑宋简体" panose="02000000000000000000" charset="-122"/>
                <a:ea typeface="方正粗黑宋简体" panose="02000000000000000000" charset="-122"/>
              </a:rPr>
              <a:t>（价值观）</a:t>
            </a:r>
            <a:endParaRPr lang="zh-CN" altLang="en-US" b="1">
              <a:solidFill>
                <a:schemeClr val="accent5">
                  <a:lumMod val="75000"/>
                </a:schemeClr>
              </a:solidFill>
              <a:latin typeface="方正粗黑宋简体" panose="02000000000000000000" charset="-122"/>
              <a:ea typeface="方正粗黑宋简体" panose="02000000000000000000" charset="-122"/>
            </a:endParaRPr>
          </a:p>
        </p:txBody>
      </p:sp>
      <p:sp>
        <p:nvSpPr>
          <p:cNvPr id="61" name="文本框 60"/>
          <p:cNvSpPr txBox="1"/>
          <p:nvPr>
            <p:custDataLst>
              <p:tags r:id="rId19"/>
            </p:custDataLst>
          </p:nvPr>
        </p:nvSpPr>
        <p:spPr>
          <a:xfrm>
            <a:off x="7250480" y="4707068"/>
            <a:ext cx="3862070" cy="1337945"/>
          </a:xfrm>
          <a:prstGeom prst="rect">
            <a:avLst/>
          </a:prstGeom>
          <a:noFill/>
        </p:spPr>
        <p:txBody>
          <a:bodyPr wrap="square" rtlCol="0">
            <a:spAutoFit/>
          </a:bodyPr>
          <a:lstStyle/>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继承发展中华优秀传统文化</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学习借鉴外来文化的有益成果</a:t>
            </a:r>
            <a:endParaRPr lang="zh-CN" altLang="en-US" b="1">
              <a:solidFill>
                <a:srgbClr val="3F3F3F">
                  <a:lumMod val="50000"/>
                </a:srgbClr>
              </a:solidFill>
              <a:latin typeface="方正公文小标宋" panose="02000500000000000000" charset="-122"/>
              <a:ea typeface="方正公文小标宋" panose="02000500000000000000" charset="-122"/>
            </a:endParaRPr>
          </a:p>
          <a:p>
            <a:pPr marL="285750" indent="-285750">
              <a:lnSpc>
                <a:spcPct val="150000"/>
              </a:lnSpc>
              <a:buFont typeface="Wingdings" panose="05000000000000000000" charset="0"/>
              <a:buChar char="u"/>
            </a:pPr>
            <a:r>
              <a:rPr lang="zh-CN" altLang="en-US" b="1">
                <a:solidFill>
                  <a:srgbClr val="3F3F3F">
                    <a:lumMod val="50000"/>
                  </a:srgbClr>
                </a:solidFill>
                <a:latin typeface="方正公文小标宋" panose="02000500000000000000" charset="-122"/>
                <a:ea typeface="方正公文小标宋" panose="02000500000000000000" charset="-122"/>
              </a:rPr>
              <a:t>发展中国特色社会主义文化</a:t>
            </a:r>
            <a:endParaRPr lang="zh-CN" altLang="en-US" b="1">
              <a:solidFill>
                <a:srgbClr val="3F3F3F">
                  <a:lumMod val="50000"/>
                </a:srgbClr>
              </a:solidFill>
              <a:latin typeface="方正公文小标宋" panose="02000500000000000000" charset="-122"/>
              <a:ea typeface="方正公文小标宋" panose="02000500000000000000" charset="-122"/>
            </a:endParaRPr>
          </a:p>
        </p:txBody>
      </p:sp>
      <p:sp>
        <p:nvSpPr>
          <p:cNvPr id="62" name="文本框 61"/>
          <p:cNvSpPr txBox="1"/>
          <p:nvPr>
            <p:custDataLst>
              <p:tags r:id="rId20"/>
            </p:custDataLst>
          </p:nvPr>
        </p:nvSpPr>
        <p:spPr>
          <a:xfrm>
            <a:off x="10497682" y="4938281"/>
            <a:ext cx="1540510" cy="923330"/>
          </a:xfrm>
          <a:prstGeom prst="rect">
            <a:avLst/>
          </a:prstGeom>
          <a:noFill/>
        </p:spPr>
        <p:txBody>
          <a:bodyPr wrap="square" rtlCol="0">
            <a:spAutoFit/>
          </a:bodyPr>
          <a:lstStyle/>
          <a:p>
            <a:r>
              <a:rPr lang="zh-CN" altLang="en-US" b="1">
                <a:solidFill>
                  <a:schemeClr val="accent2">
                    <a:lumMod val="75000"/>
                  </a:schemeClr>
                </a:solidFill>
                <a:latin typeface="方正粗黑宋简体" panose="02000000000000000000" charset="-122"/>
                <a:ea typeface="方正粗黑宋简体" panose="02000000000000000000" charset="-122"/>
              </a:rPr>
              <a:t>（不忘本来）</a:t>
            </a:r>
            <a:endParaRPr lang="zh-CN" altLang="en-US" b="1">
              <a:solidFill>
                <a:schemeClr val="accent2">
                  <a:lumMod val="75000"/>
                </a:schemeClr>
              </a:solidFill>
              <a:latin typeface="方正粗黑宋简体" panose="02000000000000000000" charset="-122"/>
              <a:ea typeface="方正粗黑宋简体" panose="02000000000000000000" charset="-122"/>
            </a:endParaRPr>
          </a:p>
          <a:p>
            <a:r>
              <a:rPr lang="zh-CN" altLang="en-US" b="1">
                <a:solidFill>
                  <a:schemeClr val="accent2">
                    <a:lumMod val="75000"/>
                  </a:schemeClr>
                </a:solidFill>
                <a:latin typeface="方正粗黑宋简体" panose="02000000000000000000" charset="-122"/>
                <a:ea typeface="方正粗黑宋简体" panose="02000000000000000000" charset="-122"/>
              </a:rPr>
              <a:t>（吸收外来）</a:t>
            </a:r>
            <a:endParaRPr lang="zh-CN" altLang="en-US" b="1">
              <a:solidFill>
                <a:schemeClr val="accent2">
                  <a:lumMod val="75000"/>
                </a:schemeClr>
              </a:solidFill>
              <a:latin typeface="方正粗黑宋简体" panose="02000000000000000000" charset="-122"/>
              <a:ea typeface="方正粗黑宋简体" panose="02000000000000000000" charset="-122"/>
            </a:endParaRPr>
          </a:p>
          <a:p>
            <a:r>
              <a:rPr lang="zh-CN" altLang="en-US" b="1">
                <a:solidFill>
                  <a:schemeClr val="accent2">
                    <a:lumMod val="75000"/>
                  </a:schemeClr>
                </a:solidFill>
                <a:latin typeface="方正粗黑宋简体" panose="02000000000000000000" charset="-122"/>
                <a:ea typeface="方正粗黑宋简体" panose="02000000000000000000" charset="-122"/>
              </a:rPr>
              <a:t>（面向未来）</a:t>
            </a:r>
            <a:endParaRPr lang="zh-CN" altLang="en-US" b="1">
              <a:solidFill>
                <a:schemeClr val="accent2">
                  <a:lumMod val="75000"/>
                </a:schemeClr>
              </a:solidFill>
              <a:latin typeface="方正粗黑宋简体" panose="02000000000000000000" charset="-122"/>
              <a:ea typeface="方正粗黑宋简体" panose="02000000000000000000" charset="-122"/>
            </a:endParaRPr>
          </a:p>
        </p:txBody>
      </p:sp>
      <p:sp>
        <p:nvSpPr>
          <p:cNvPr id="2" name="左大括号 1"/>
          <p:cNvSpPr/>
          <p:nvPr>
            <p:custDataLst>
              <p:tags r:id="rId21"/>
            </p:custDataLst>
          </p:nvPr>
        </p:nvSpPr>
        <p:spPr>
          <a:xfrm>
            <a:off x="3148965" y="1483360"/>
            <a:ext cx="75565" cy="291084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4" name="圆角矩形 33"/>
          <p:cNvSpPr/>
          <p:nvPr>
            <p:custDataLst>
              <p:tags r:id="rId22"/>
            </p:custDataLst>
          </p:nvPr>
        </p:nvSpPr>
        <p:spPr>
          <a:xfrm>
            <a:off x="2407285" y="2390775"/>
            <a:ext cx="532130" cy="95694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哲学</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3" name="圆角矩形 2"/>
          <p:cNvSpPr/>
          <p:nvPr>
            <p:custDataLst>
              <p:tags r:id="rId23"/>
            </p:custDataLst>
          </p:nvPr>
        </p:nvSpPr>
        <p:spPr>
          <a:xfrm>
            <a:off x="2458085" y="5020310"/>
            <a:ext cx="532130" cy="95694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文化</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4" name="左大括号 3"/>
          <p:cNvSpPr/>
          <p:nvPr>
            <p:custDataLst>
              <p:tags r:id="rId24"/>
            </p:custDataLst>
          </p:nvPr>
        </p:nvSpPr>
        <p:spPr>
          <a:xfrm rot="10800000">
            <a:off x="10978515" y="1482725"/>
            <a:ext cx="134620" cy="1548765"/>
          </a:xfrm>
          <a:prstGeom prst="leftBrace">
            <a:avLst/>
          </a:prstGeom>
          <a:noFill/>
          <a:ln>
            <a:solidFill>
              <a:srgbClr val="C00000"/>
            </a:solidFill>
          </a:ln>
          <a:extLst>
            <a:ext uri="{909E8E84-426E-40DD-AFC4-6F175D3DCCD1}">
              <a14:hiddenFill xmlns:a14="http://schemas.microsoft.com/office/drawing/2010/main">
                <a:solidFill>
                  <a:srgbClr val="C00000"/>
                </a:solidFill>
              </a14:hiddenFill>
            </a:ext>
          </a:ex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C00000"/>
              </a:solidFill>
            </a:endParaRPr>
          </a:p>
        </p:txBody>
      </p:sp>
      <p:sp>
        <p:nvSpPr>
          <p:cNvPr id="5" name="圆角矩形 4"/>
          <p:cNvSpPr/>
          <p:nvPr>
            <p:custDataLst>
              <p:tags r:id="rId25"/>
            </p:custDataLst>
          </p:nvPr>
        </p:nvSpPr>
        <p:spPr>
          <a:xfrm>
            <a:off x="11263630" y="1216660"/>
            <a:ext cx="532130" cy="19850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辩证唯物主义</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7" name="圆角矩形 6"/>
          <p:cNvSpPr/>
          <p:nvPr>
            <p:custDataLst>
              <p:tags r:id="rId26"/>
            </p:custDataLst>
          </p:nvPr>
        </p:nvSpPr>
        <p:spPr>
          <a:xfrm>
            <a:off x="10809605" y="3383915"/>
            <a:ext cx="1321435" cy="61912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latin typeface="微软雅黑" panose="020B0503020204020204" pitchFamily="82" charset="2"/>
                <a:ea typeface="微软雅黑" panose="020B0503020204020204" pitchFamily="82" charset="2"/>
                <a:sym typeface="+mn-ea"/>
              </a:rPr>
              <a:t>历史</a:t>
            </a:r>
            <a:endParaRPr lang="zh-CN" altLang="en-US" sz="2000" b="1">
              <a:solidFill>
                <a:schemeClr val="bg1"/>
              </a:solidFill>
              <a:latin typeface="微软雅黑" panose="020B0503020204020204" pitchFamily="82" charset="2"/>
              <a:ea typeface="微软雅黑" panose="020B0503020204020204" pitchFamily="82" charset="2"/>
              <a:sym typeface="+mn-ea"/>
            </a:endParaRPr>
          </a:p>
          <a:p>
            <a:pPr algn="ctr"/>
            <a:r>
              <a:rPr lang="zh-CN" altLang="en-US" sz="2000" b="1">
                <a:solidFill>
                  <a:schemeClr val="bg1"/>
                </a:solidFill>
                <a:latin typeface="微软雅黑" panose="020B0503020204020204" pitchFamily="82" charset="2"/>
                <a:ea typeface="微软雅黑" panose="020B0503020204020204" pitchFamily="82" charset="2"/>
                <a:sym typeface="+mn-ea"/>
              </a:rPr>
              <a:t>唯物主义</a:t>
            </a:r>
            <a:endParaRPr lang="zh-CN" altLang="en-US" sz="2000" b="1">
              <a:solidFill>
                <a:schemeClr val="bg1"/>
              </a:solidFill>
              <a:latin typeface="微软雅黑" panose="020B0503020204020204" pitchFamily="82" charset="2"/>
              <a:ea typeface="微软雅黑" panose="020B0503020204020204" pitchFamily="82" charset="2"/>
              <a:sym typeface="+mn-ea"/>
            </a:endParaRPr>
          </a:p>
        </p:txBody>
      </p:sp>
      <p:sp>
        <p:nvSpPr>
          <p:cNvPr id="8" name="左大括号 7"/>
          <p:cNvSpPr/>
          <p:nvPr>
            <p:custDataLst>
              <p:tags r:id="rId27"/>
            </p:custDataLst>
          </p:nvPr>
        </p:nvSpPr>
        <p:spPr>
          <a:xfrm rot="10800000">
            <a:off x="10654030" y="3329305"/>
            <a:ext cx="129540" cy="758190"/>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500" fill="hold"/>
                                        <p:tgtEl>
                                          <p:spTgt spid="59"/>
                                        </p:tgtEl>
                                        <p:attrNameLst>
                                          <p:attrName>ppt_x</p:attrName>
                                        </p:attrNameLst>
                                      </p:cBhvr>
                                      <p:tavLst>
                                        <p:tav tm="0">
                                          <p:val>
                                            <p:strVal val="#ppt_x"/>
                                          </p:val>
                                        </p:tav>
                                        <p:tav tm="100000">
                                          <p:val>
                                            <p:strVal val="#ppt_x"/>
                                          </p:val>
                                        </p:tav>
                                      </p:tavLst>
                                    </p:anim>
                                    <p:anim calcmode="lin" valueType="num">
                                      <p:cBhvr additive="base">
                                        <p:cTn id="1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ppt_x"/>
                                          </p:val>
                                        </p:tav>
                                        <p:tav tm="100000">
                                          <p:val>
                                            <p:strVal val="#ppt_x"/>
                                          </p:val>
                                        </p:tav>
                                      </p:tavLst>
                                    </p:anim>
                                    <p:anim calcmode="lin" valueType="num">
                                      <p:cBhvr additive="base">
                                        <p:cTn id="3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ppt_x"/>
                                          </p:val>
                                        </p:tav>
                                        <p:tav tm="100000">
                                          <p:val>
                                            <p:strVal val="#ppt_x"/>
                                          </p:val>
                                        </p:tav>
                                      </p:tavLst>
                                    </p:anim>
                                    <p:anim calcmode="lin" valueType="num">
                                      <p:cBhvr additive="base">
                                        <p:cTn id="43" dur="500" fill="hold"/>
                                        <p:tgtEl>
                                          <p:spTgt spid="62"/>
                                        </p:tgtEl>
                                        <p:attrNameLst>
                                          <p:attrName>ppt_y</p:attrName>
                                        </p:attrNameLst>
                                      </p:cBhvr>
                                      <p:tavLst>
                                        <p:tav tm="0">
                                          <p:val>
                                            <p:strVal val="1+#ppt_h/2"/>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34" grpId="0" animBg="1"/>
      <p:bldP spid="3" grpId="0" animBg="1"/>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custDataLst>
              <p:tags r:id="rId1"/>
            </p:custDataLst>
          </p:nvPr>
        </p:nvSpPr>
        <p:spPr>
          <a:xfrm>
            <a:off x="160528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易混辨析</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grpSp>
        <p:nvGrpSpPr>
          <p:cNvPr id="22" name="组合 21"/>
          <p:cNvGrpSpPr/>
          <p:nvPr>
            <p:custDataLst>
              <p:tags r:id="rId2"/>
            </p:custDataLst>
          </p:nvPr>
        </p:nvGrpSpPr>
        <p:grpSpPr>
          <a:xfrm>
            <a:off x="4749963" y="4134277"/>
            <a:ext cx="2746904" cy="1577553"/>
            <a:chOff x="905737" y="4134277"/>
            <a:chExt cx="2746904" cy="1577553"/>
          </a:xfrm>
        </p:grpSpPr>
        <p:sp>
          <p:nvSpPr>
            <p:cNvPr id="23" name="文本框 22"/>
            <p:cNvSpPr txBox="1"/>
            <p:nvPr>
              <p:custDataLst>
                <p:tags r:id="rId3"/>
              </p:custDataLst>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custDataLst>
                <p:tags r:id="rId4"/>
              </p:custDataLst>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p:cNvSpPr txBox="1"/>
          <p:nvPr>
            <p:custDataLst>
              <p:tags r:id="rId5"/>
            </p:custDataLst>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sp>
        <p:nvSpPr>
          <p:cNvPr id="15" name="内容占位符 3"/>
          <p:cNvSpPr txBox="1"/>
          <p:nvPr>
            <p:custDataLst>
              <p:tags r:id="rId6"/>
            </p:custDataLst>
          </p:nvPr>
        </p:nvSpPr>
        <p:spPr>
          <a:xfrm>
            <a:off x="543560" y="1506855"/>
            <a:ext cx="11114405" cy="1167765"/>
          </a:xfrm>
          <a:prstGeom prst="rect">
            <a:avLst/>
          </a:prstGeom>
        </p:spPr>
        <p:txBody>
          <a:bodyPr lIns="91440" tIns="45720" rIns="91440" bIns="4572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8.中华优秀传统文化是在借鉴外来文化的基础上形成的。(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9.自强不息是中华民族精神的核心。(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r>
              <a:rPr lang="zh-CN" altLang="en-US" sz="2400" spc="300" smtClean="0">
                <a:ln w="3175">
                  <a:noFill/>
                  <a:prstDash val="dash"/>
                </a:ln>
                <a:cs typeface="微软雅黑" panose="020B0503020204020204" charset="-122"/>
                <a:sym typeface="Arial" panose="020B0604020202020204" pitchFamily="34" charset="0"/>
              </a:rPr>
              <a:t>10.中华民族精神永不泯灭，永恒不变。(     )  </a:t>
            </a:r>
            <a:endParaRPr lang="zh-CN" altLang="en-US" sz="2400" spc="300" smtClean="0">
              <a:ln w="3175">
                <a:noFill/>
                <a:prstDash val="dash"/>
              </a:ln>
              <a:cs typeface="微软雅黑" panose="020B0503020204020204" charset="-122"/>
              <a:sym typeface="Arial" panose="020B0604020202020204" pitchFamily="34" charset="0"/>
            </a:endParaRPr>
          </a:p>
          <a:p>
            <a:pPr marL="0" indent="0" defTabSz="913765" fontAlgn="auto">
              <a:lnSpc>
                <a:spcPct val="100000"/>
              </a:lnSpc>
              <a:spcBef>
                <a:spcPct val="0"/>
              </a:spcBef>
              <a:spcAft>
                <a:spcPts val="800"/>
              </a:spcAft>
              <a:buFontTx/>
              <a:buNone/>
            </a:pPr>
            <a:endParaRPr lang="zh-CN" altLang="en-US" sz="2400" spc="300" smtClean="0">
              <a:ln w="3175">
                <a:noFill/>
                <a:prstDash val="dash"/>
              </a:ln>
              <a:cs typeface="微软雅黑" panose="020B0503020204020204" charset="-122"/>
              <a:sym typeface="Arial" panose="020B0604020202020204" pitchFamily="34" charset="0"/>
            </a:endParaRPr>
          </a:p>
        </p:txBody>
      </p:sp>
      <p:sp>
        <p:nvSpPr>
          <p:cNvPr id="4" name="文本框 3"/>
          <p:cNvSpPr txBox="1"/>
          <p:nvPr>
            <p:custDataLst>
              <p:tags r:id="rId7"/>
            </p:custDataLst>
          </p:nvPr>
        </p:nvSpPr>
        <p:spPr>
          <a:xfrm>
            <a:off x="543560" y="2115185"/>
            <a:ext cx="11044555" cy="82994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纠错：中华优秀传统文化是我国各民族在交流、碰撞、交锋中发展起来的，也是在于世界各国文化的交流、碰撞、交锋中发展起来的。</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6" name="文本框 5"/>
          <p:cNvSpPr txBox="1"/>
          <p:nvPr>
            <p:custDataLst>
              <p:tags r:id="rId8"/>
            </p:custDataLst>
          </p:nvPr>
        </p:nvSpPr>
        <p:spPr>
          <a:xfrm>
            <a:off x="543560" y="3469005"/>
            <a:ext cx="6096000" cy="460375"/>
          </a:xfrm>
          <a:prstGeom prst="rect">
            <a:avLst/>
          </a:prstGeom>
          <a:noFill/>
        </p:spPr>
        <p:txBody>
          <a:bodyPr wrap="square" rtlCol="0" anchor="t">
            <a:spAutoFit/>
          </a:bodyPr>
          <a:lstStyle/>
          <a:p>
            <a:r>
              <a:rPr lang="zh-CN" altLang="en-US" sz="2400" b="1" spc="300" smtClean="0">
                <a:ln w="3175">
                  <a:noFill/>
                  <a:prstDash val="dash"/>
                </a:ln>
                <a:cs typeface="微软雅黑" panose="020B0503020204020204" charset="-122"/>
                <a:sym typeface="Arial" panose="020B0604020202020204" pitchFamily="34" charset="0"/>
              </a:rPr>
              <a:t>纠错：爱国主义是中华民族精神的核心。</a:t>
            </a:r>
            <a:endParaRPr lang="zh-CN" altLang="en-US" sz="2400" b="1" spc="300" smtClean="0">
              <a:ln w="3175">
                <a:noFill/>
                <a:prstDash val="dash"/>
              </a:ln>
              <a:cs typeface="微软雅黑" panose="020B0503020204020204" charset="-122"/>
              <a:sym typeface="Arial" panose="020B0604020202020204" pitchFamily="34" charset="0"/>
            </a:endParaRPr>
          </a:p>
        </p:txBody>
      </p:sp>
      <p:sp>
        <p:nvSpPr>
          <p:cNvPr id="9" name="文本框 8"/>
          <p:cNvSpPr txBox="1"/>
          <p:nvPr>
            <p:custDataLst>
              <p:tags r:id="rId9"/>
            </p:custDataLst>
          </p:nvPr>
        </p:nvSpPr>
        <p:spPr>
          <a:xfrm>
            <a:off x="543560" y="4453255"/>
            <a:ext cx="9900920" cy="460375"/>
          </a:xfrm>
          <a:prstGeom prst="rect">
            <a:avLst/>
          </a:prstGeom>
          <a:noFill/>
        </p:spPr>
        <p:txBody>
          <a:bodyPr wrap="square" rtlCol="0" anchor="t">
            <a:spAutoFit/>
          </a:bodyPr>
          <a:lstStyle/>
          <a:p>
            <a:pPr marL="0" indent="0" defTabSz="913765" fontAlgn="auto">
              <a:lnSpc>
                <a:spcPct val="100000"/>
              </a:lnSpc>
              <a:spcBef>
                <a:spcPct val="0"/>
              </a:spcBef>
              <a:spcAft>
                <a:spcPts val="800"/>
              </a:spcAft>
              <a:buFontTx/>
              <a:buNone/>
            </a:pPr>
            <a:r>
              <a:rPr lang="zh-CN" altLang="en-US" sz="2400" b="1" spc="300" smtClean="0">
                <a:ln w="3175">
                  <a:noFill/>
                  <a:prstDash val="dash"/>
                </a:ln>
                <a:cs typeface="微软雅黑" panose="020B0503020204020204" charset="-122"/>
                <a:sym typeface="Arial" panose="020B0604020202020204" pitchFamily="34" charset="0"/>
              </a:rPr>
              <a:t>纠错：中华民族精神永不泯灭，随着时代变化而不断丰富发展。</a:t>
            </a:r>
            <a:endParaRPr lang="zh-CN" altLang="en-US" sz="2400" b="1" spc="300" smtClean="0">
              <a:ln w="3175">
                <a:noFill/>
                <a:prstDash val="dash"/>
              </a:ln>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89230" y="911860"/>
            <a:ext cx="11586210" cy="3046095"/>
          </a:xfrm>
          <a:prstGeom prst="rect">
            <a:avLst/>
          </a:prstGeom>
          <a:noFill/>
          <a:ln w="9525">
            <a:noFill/>
          </a:ln>
        </p:spPr>
        <p:txBody>
          <a:bodyPr wrap="square">
            <a:spAutoFit/>
          </a:bodyPr>
          <a:lstStyle/>
          <a:p>
            <a:r>
              <a:rPr sz="3200">
                <a:latin typeface="楷体" panose="02010609060101010101" charset="-122"/>
                <a:ea typeface="楷体" panose="02010609060101010101" charset="-122"/>
                <a:cs typeface="楷体" panose="02010609060101010101" charset="-122"/>
              </a:rPr>
              <a:t>（2022·北京·高考真题）今天，很多创作已不在纸上进行。然而，打印出来的文字，很难像手稿那样展现作者的笔底波澜。手稿是时间的证物，也是文化的传递，一些手稿还兼具学术价值和收藏价值。即使在数字时代，手稿依然有生命力。</a:t>
            </a:r>
            <a:endParaRPr sz="3200">
              <a:latin typeface="楷体" panose="02010609060101010101" charset="-122"/>
              <a:ea typeface="楷体" panose="02010609060101010101" charset="-122"/>
              <a:cs typeface="楷体" panose="02010609060101010101" charset="-122"/>
            </a:endParaRPr>
          </a:p>
          <a:p>
            <a:r>
              <a:rPr sz="3200">
                <a:latin typeface="楷体" panose="02010609060101010101" charset="-122"/>
                <a:ea typeface="楷体" panose="02010609060101010101" charset="-122"/>
                <a:cs typeface="楷体" panose="02010609060101010101" charset="-122"/>
              </a:rPr>
              <a:t>运用《哲学与文化》知识，谈谈你对“手稿依然有生命力”的理解。</a:t>
            </a:r>
            <a:endParaRPr sz="3200">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189230" y="5340985"/>
            <a:ext cx="11480800" cy="398780"/>
          </a:xfrm>
          <a:prstGeom prst="rect">
            <a:avLst/>
          </a:prstGeom>
          <a:solidFill>
            <a:schemeClr val="accent5">
              <a:lumMod val="40000"/>
              <a:lumOff val="60000"/>
            </a:schemeClr>
          </a:solidFill>
        </p:spPr>
        <p:txBody>
          <a:bodyPr wrap="square" rtlCol="0" anchor="t">
            <a:spAutoFit/>
          </a:bodyPr>
          <a:lstStyle/>
          <a:p>
            <a:r>
              <a:rPr lang="zh-CN" altLang="en-US" sz="2000"/>
              <a:t>【答案】可从文化的功能，文化的继承与发展，联系，认识的发展等角度回答。</a:t>
            </a:r>
            <a:endParaRPr lang="zh-CN" altLang="en-US" sz="2000"/>
          </a:p>
        </p:txBody>
      </p:sp>
      <p:sp>
        <p:nvSpPr>
          <p:cNvPr id="5" name="五边形 4"/>
          <p:cNvSpPr/>
          <p:nvPr>
            <p:custDataLst>
              <p:tags r:id="rId3"/>
            </p:custDataLst>
          </p:nvPr>
        </p:nvSpPr>
        <p:spPr>
          <a:xfrm>
            <a:off x="1623695"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高考真题</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4"/>
            </p:custDataLst>
          </p:nvPr>
        </p:nvPicPr>
        <p:blipFill>
          <a:blip r:embed="rId5"/>
          <a:stretch>
            <a:fillRect/>
          </a:stretch>
        </p:blipFill>
        <p:spPr>
          <a:xfrm>
            <a:off x="8180070" y="1682750"/>
            <a:ext cx="3048000" cy="4292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6"/>
          <p:cNvSpPr/>
          <p:nvPr>
            <p:custDataLst>
              <p:tags r:id="rId1"/>
            </p:custDataLst>
          </p:nvPr>
        </p:nvSpPr>
        <p:spPr>
          <a:xfrm>
            <a:off x="147701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单元逻辑</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8" name="TextBox 30"/>
          <p:cNvSpPr txBox="1"/>
          <p:nvPr>
            <p:custDataLst>
              <p:tags r:id="rId2"/>
            </p:custDataLst>
          </p:nvPr>
        </p:nvSpPr>
        <p:spPr>
          <a:xfrm>
            <a:off x="4045585" y="228600"/>
            <a:ext cx="5934710" cy="368935"/>
          </a:xfrm>
          <a:prstGeom prst="rect">
            <a:avLst/>
          </a:prstGeom>
          <a:noFill/>
          <a:ln>
            <a:noFill/>
            <a:prstDash val="sysDash"/>
          </a:ln>
        </p:spPr>
        <p:txBody>
          <a:bodyPr wrap="square" lIns="0" tIns="0" rIns="0" bIns="0" rtlCol="0">
            <a:spAutoFit/>
            <a:scene3d>
              <a:camera prst="orthographicFront"/>
              <a:lightRig rig="threePt" dir="t"/>
            </a:scene3d>
          </a:bodyPr>
          <a:lstStyle/>
          <a:p>
            <a:pPr algn="ctr"/>
            <a:r>
              <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第</a:t>
            </a:r>
            <a:r>
              <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三单元</a:t>
            </a:r>
            <a:r>
              <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  </a:t>
            </a:r>
            <a:r>
              <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文化继承与文化创新</a:t>
            </a:r>
            <a:endParaRPr lang="zh-CN"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endParaRPr>
          </a:p>
        </p:txBody>
      </p:sp>
      <p:sp>
        <p:nvSpPr>
          <p:cNvPr id="16" name="矩形 15"/>
          <p:cNvSpPr/>
          <p:nvPr>
            <p:custDataLst>
              <p:tags r:id="rId3"/>
            </p:custDataLst>
          </p:nvPr>
        </p:nvSpPr>
        <p:spPr>
          <a:xfrm>
            <a:off x="648970" y="1012825"/>
            <a:ext cx="2201545" cy="551180"/>
          </a:xfrm>
          <a:prstGeom prst="rect">
            <a:avLst/>
          </a:prstGeom>
          <a:solidFill>
            <a:schemeClr val="accent5">
              <a:lumMod val="75000"/>
            </a:schemeClr>
          </a:solidFill>
          <a:ln>
            <a:noFill/>
          </a:ln>
        </p:spPr>
        <p:txBody>
          <a:bodyPr wrap="square" lIns="121874" tIns="60936" rIns="121874" bIns="60936">
            <a:spAutoFit/>
          </a:bodyPr>
          <a:lstStyle/>
          <a:p>
            <a:pPr lvl="0" algn="ctr">
              <a:buClrTx/>
              <a:buSzTx/>
              <a:buFontTx/>
            </a:pPr>
            <a:r>
              <a:rPr lang="zh-CN" altLang="en-US" sz="2800" b="1" kern="100" spc="-100">
                <a:solidFill>
                  <a:schemeClr val="bg1"/>
                </a:solidFill>
                <a:effectLst/>
                <a:latin typeface="微软雅黑" panose="020B0503020204020204" charset="-122"/>
                <a:ea typeface="微软雅黑" panose="020B0503020204020204" charset="-122"/>
                <a:cs typeface="+mn-ea"/>
                <a:sym typeface="+mn-ea"/>
              </a:rPr>
              <a:t>文化一般</a:t>
            </a:r>
            <a:endParaRPr lang="zh-CN" altLang="en-US" sz="2800" b="1" kern="100" spc="-100">
              <a:solidFill>
                <a:schemeClr val="bg1"/>
              </a:solidFill>
              <a:effectLst/>
              <a:latin typeface="微软雅黑" panose="020B0503020204020204" charset="-122"/>
              <a:ea typeface="微软雅黑" panose="020B0503020204020204" charset="-122"/>
              <a:cs typeface="+mn-ea"/>
              <a:sym typeface="+mn-ea"/>
            </a:endParaRPr>
          </a:p>
        </p:txBody>
      </p:sp>
      <p:sp>
        <p:nvSpPr>
          <p:cNvPr id="6" name="矩形 5"/>
          <p:cNvSpPr/>
          <p:nvPr>
            <p:custDataLst>
              <p:tags r:id="rId4"/>
            </p:custDataLst>
          </p:nvPr>
        </p:nvSpPr>
        <p:spPr>
          <a:xfrm>
            <a:off x="6860540" y="1012825"/>
            <a:ext cx="2201545" cy="551180"/>
          </a:xfrm>
          <a:prstGeom prst="rect">
            <a:avLst/>
          </a:prstGeom>
          <a:solidFill>
            <a:schemeClr val="accent5">
              <a:lumMod val="75000"/>
            </a:schemeClr>
          </a:solidFill>
          <a:ln>
            <a:noFill/>
          </a:ln>
        </p:spPr>
        <p:txBody>
          <a:bodyPr wrap="square" lIns="121874" tIns="60936" rIns="121874" bIns="60936">
            <a:spAutoFit/>
          </a:bodyPr>
          <a:lstStyle/>
          <a:p>
            <a:pPr lvl="0" algn="ctr">
              <a:buClrTx/>
              <a:buSzTx/>
              <a:buFontTx/>
            </a:pPr>
            <a:r>
              <a:rPr lang="zh-CN" altLang="en-US" sz="2800" b="1" kern="100" spc="-100">
                <a:solidFill>
                  <a:schemeClr val="bg1"/>
                </a:solidFill>
                <a:effectLst/>
                <a:latin typeface="微软雅黑" panose="020B0503020204020204" charset="-122"/>
                <a:ea typeface="微软雅黑" panose="020B0503020204020204" charset="-122"/>
                <a:cs typeface="+mn-ea"/>
                <a:sym typeface="+mn-ea"/>
              </a:rPr>
              <a:t>文化个别</a:t>
            </a:r>
            <a:endParaRPr lang="zh-CN" altLang="en-US" sz="2800" b="1" kern="100" spc="-100">
              <a:solidFill>
                <a:schemeClr val="bg1"/>
              </a:solidFill>
              <a:effectLst/>
              <a:latin typeface="微软雅黑" panose="020B0503020204020204" charset="-122"/>
              <a:ea typeface="微软雅黑" panose="020B0503020204020204" charset="-122"/>
              <a:cs typeface="+mn-ea"/>
              <a:sym typeface="+mn-ea"/>
            </a:endParaRPr>
          </a:p>
        </p:txBody>
      </p:sp>
      <p:sp>
        <p:nvSpPr>
          <p:cNvPr id="9" name="矩形 8"/>
          <p:cNvSpPr/>
          <p:nvPr>
            <p:custDataLst>
              <p:tags r:id="rId5"/>
            </p:custDataLst>
          </p:nvPr>
        </p:nvSpPr>
        <p:spPr>
          <a:xfrm>
            <a:off x="667385" y="2863850"/>
            <a:ext cx="2256155" cy="485140"/>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lvl="0" algn="ctr">
              <a:buClrTx/>
              <a:buSzTx/>
              <a:buFontTx/>
            </a:pPr>
            <a:r>
              <a:rPr lang="zh-CN" altLang="en-US" sz="2400" b="1" kern="100">
                <a:latin typeface="微软雅黑" panose="020B0503020204020204" charset="-122"/>
                <a:ea typeface="微软雅黑" panose="020B0503020204020204" charset="-122"/>
                <a:sym typeface="+mn-ea"/>
              </a:rPr>
              <a:t>文化的内涵</a:t>
            </a:r>
            <a:endParaRPr lang="zh-CN" altLang="en-US" sz="2400" b="1" kern="100">
              <a:latin typeface="微软雅黑" panose="020B0503020204020204" charset="-122"/>
              <a:ea typeface="微软雅黑" panose="020B0503020204020204" charset="-122"/>
              <a:sym typeface="+mn-ea"/>
            </a:endParaRPr>
          </a:p>
        </p:txBody>
      </p:sp>
      <p:sp>
        <p:nvSpPr>
          <p:cNvPr id="10" name="矩形 9"/>
          <p:cNvSpPr/>
          <p:nvPr>
            <p:custDataLst>
              <p:tags r:id="rId6"/>
            </p:custDataLst>
          </p:nvPr>
        </p:nvSpPr>
        <p:spPr>
          <a:xfrm>
            <a:off x="648970" y="3771900"/>
            <a:ext cx="2273935" cy="485140"/>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buClrTx/>
              <a:buSzTx/>
              <a:buFontTx/>
            </a:pPr>
            <a:r>
              <a:rPr lang="zh-CN" altLang="en-US" sz="2400" b="1" kern="100">
                <a:solidFill>
                  <a:schemeClr val="tx1"/>
                </a:solidFill>
                <a:latin typeface="微软雅黑" panose="020B0503020204020204" charset="-122"/>
                <a:ea typeface="微软雅黑" panose="020B0503020204020204" charset="-122"/>
              </a:rPr>
              <a:t>文化的功能</a:t>
            </a:r>
            <a:endParaRPr lang="zh-CN" altLang="en-US" sz="2400" b="1" kern="100">
              <a:solidFill>
                <a:schemeClr val="tx1"/>
              </a:solidFill>
              <a:latin typeface="微软雅黑" panose="020B0503020204020204" charset="-122"/>
              <a:ea typeface="微软雅黑" panose="020B0503020204020204" charset="-122"/>
            </a:endParaRPr>
          </a:p>
        </p:txBody>
      </p:sp>
      <p:sp>
        <p:nvSpPr>
          <p:cNvPr id="18" name="矩形 17"/>
          <p:cNvSpPr/>
          <p:nvPr>
            <p:custDataLst>
              <p:tags r:id="rId7"/>
            </p:custDataLst>
          </p:nvPr>
        </p:nvSpPr>
        <p:spPr>
          <a:xfrm>
            <a:off x="6746240" y="1998980"/>
            <a:ext cx="695325" cy="1562735"/>
          </a:xfrm>
          <a:prstGeom prst="rect">
            <a:avLst/>
          </a:prstGeom>
          <a:solidFill>
            <a:schemeClr val="accent5">
              <a:lumMod val="5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bg1"/>
                </a:solidFill>
                <a:latin typeface="微软雅黑" panose="020B0503020204020204" charset="-122"/>
                <a:ea typeface="微软雅黑" panose="020B0503020204020204" charset="-122"/>
              </a:rPr>
              <a:t>文化继承</a:t>
            </a:r>
            <a:endParaRPr lang="zh-CN" altLang="en-US" sz="2400" b="1" kern="100">
              <a:solidFill>
                <a:schemeClr val="bg1"/>
              </a:solidFill>
              <a:latin typeface="微软雅黑" panose="020B0503020204020204" charset="-122"/>
              <a:ea typeface="微软雅黑" panose="020B0503020204020204" charset="-122"/>
            </a:endParaRPr>
          </a:p>
        </p:txBody>
      </p:sp>
      <p:sp>
        <p:nvSpPr>
          <p:cNvPr id="23" name="矩形 22"/>
          <p:cNvSpPr/>
          <p:nvPr>
            <p:custDataLst>
              <p:tags r:id="rId8"/>
            </p:custDataLst>
          </p:nvPr>
        </p:nvSpPr>
        <p:spPr>
          <a:xfrm>
            <a:off x="4358005" y="2204085"/>
            <a:ext cx="2238375" cy="1224915"/>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第七课</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传统文化</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不忘本来</a:t>
            </a:r>
            <a:endParaRPr lang="zh-CN" altLang="en-US" sz="2400" b="1" kern="100">
              <a:solidFill>
                <a:schemeClr val="tx1"/>
              </a:solidFill>
              <a:latin typeface="微软雅黑" panose="020B0503020204020204" charset="-122"/>
              <a:ea typeface="微软雅黑" panose="020B0503020204020204" charset="-122"/>
            </a:endParaRPr>
          </a:p>
        </p:txBody>
      </p:sp>
      <p:sp>
        <p:nvSpPr>
          <p:cNvPr id="45" name="矩形 44"/>
          <p:cNvSpPr/>
          <p:nvPr>
            <p:custDataLst>
              <p:tags r:id="rId9"/>
            </p:custDataLst>
          </p:nvPr>
        </p:nvSpPr>
        <p:spPr>
          <a:xfrm>
            <a:off x="10794365" y="2495550"/>
            <a:ext cx="556895" cy="1760855"/>
          </a:xfrm>
          <a:prstGeom prst="rect">
            <a:avLst/>
          </a:prstGeom>
          <a:solidFill>
            <a:schemeClr val="accent5">
              <a:lumMod val="5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bg1"/>
                </a:solidFill>
                <a:latin typeface="微软雅黑" panose="020B0503020204020204" charset="-122"/>
                <a:ea typeface="微软雅黑" panose="020B0503020204020204" charset="-122"/>
              </a:rPr>
              <a:t>文化创新</a:t>
            </a:r>
            <a:endParaRPr lang="zh-CN" altLang="en-US" sz="2400" b="1" kern="100">
              <a:solidFill>
                <a:schemeClr val="bg1"/>
              </a:solidFill>
              <a:latin typeface="微软雅黑" panose="020B0503020204020204" charset="-122"/>
              <a:ea typeface="微软雅黑" panose="020B0503020204020204" charset="-122"/>
            </a:endParaRPr>
          </a:p>
        </p:txBody>
      </p:sp>
      <p:sp>
        <p:nvSpPr>
          <p:cNvPr id="46" name="矩形 45"/>
          <p:cNvSpPr/>
          <p:nvPr>
            <p:custDataLst>
              <p:tags r:id="rId10"/>
            </p:custDataLst>
          </p:nvPr>
        </p:nvSpPr>
        <p:spPr>
          <a:xfrm>
            <a:off x="4358005" y="3771900"/>
            <a:ext cx="2238375" cy="1193800"/>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第八课</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外来文化</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吸收外来</a:t>
            </a:r>
            <a:endParaRPr lang="zh-CN" altLang="en-US" sz="2400" b="1" kern="100">
              <a:solidFill>
                <a:schemeClr val="tx1"/>
              </a:solidFill>
              <a:latin typeface="微软雅黑" panose="020B0503020204020204" charset="-122"/>
              <a:ea typeface="微软雅黑" panose="020B0503020204020204" charset="-122"/>
            </a:endParaRPr>
          </a:p>
        </p:txBody>
      </p:sp>
      <p:sp>
        <p:nvSpPr>
          <p:cNvPr id="47" name="矩形 46"/>
          <p:cNvSpPr/>
          <p:nvPr>
            <p:custDataLst>
              <p:tags r:id="rId11"/>
            </p:custDataLst>
          </p:nvPr>
        </p:nvSpPr>
        <p:spPr>
          <a:xfrm>
            <a:off x="8180705" y="2863850"/>
            <a:ext cx="2239645" cy="1193800"/>
          </a:xfrm>
          <a:prstGeom prst="rect">
            <a:avLst/>
          </a:prstGeom>
          <a:solidFill>
            <a:schemeClr val="accent5">
              <a:lumMod val="40000"/>
              <a:lumOff val="6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第九课</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发展中特文化</a:t>
            </a:r>
            <a:endParaRPr lang="zh-CN" altLang="en-US" sz="2400" b="1" kern="100">
              <a:solidFill>
                <a:schemeClr val="tx1"/>
              </a:solidFill>
              <a:latin typeface="微软雅黑" panose="020B0503020204020204" charset="-122"/>
              <a:ea typeface="微软雅黑" panose="020B0503020204020204" charset="-122"/>
            </a:endParaRPr>
          </a:p>
          <a:p>
            <a:pPr algn="ctr" fontAlgn="auto">
              <a:lnSpc>
                <a:spcPct val="100000"/>
              </a:lnSpc>
              <a:spcAft>
                <a:spcPct val="0"/>
              </a:spcAft>
            </a:pPr>
            <a:r>
              <a:rPr lang="zh-CN" altLang="en-US" sz="2400" b="1" kern="100">
                <a:solidFill>
                  <a:schemeClr val="tx1"/>
                </a:solidFill>
                <a:latin typeface="微软雅黑" panose="020B0503020204020204" charset="-122"/>
                <a:ea typeface="微软雅黑" panose="020B0503020204020204" charset="-122"/>
              </a:rPr>
              <a:t>（面向未来）</a:t>
            </a:r>
            <a:endParaRPr lang="zh-CN" altLang="en-US" sz="2400" b="1" kern="100">
              <a:solidFill>
                <a:schemeClr val="tx1"/>
              </a:solidFill>
              <a:latin typeface="微软雅黑" panose="020B0503020204020204" charset="-122"/>
              <a:ea typeface="微软雅黑" panose="020B0503020204020204" charset="-122"/>
            </a:endParaRPr>
          </a:p>
        </p:txBody>
      </p:sp>
      <p:sp>
        <p:nvSpPr>
          <p:cNvPr id="49" name="矩形 48"/>
          <p:cNvSpPr/>
          <p:nvPr>
            <p:custDataLst>
              <p:tags r:id="rId12"/>
            </p:custDataLst>
          </p:nvPr>
        </p:nvSpPr>
        <p:spPr>
          <a:xfrm>
            <a:off x="3312795" y="2495550"/>
            <a:ext cx="896620" cy="495300"/>
          </a:xfrm>
          <a:prstGeom prst="rect">
            <a:avLst/>
          </a:prstGeom>
          <a:solidFill>
            <a:schemeClr val="accent5">
              <a:lumMod val="5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bg1"/>
                </a:solidFill>
                <a:latin typeface="微软雅黑" panose="020B0503020204020204" charset="-122"/>
                <a:ea typeface="微软雅黑" panose="020B0503020204020204" charset="-122"/>
              </a:rPr>
              <a:t>时间</a:t>
            </a:r>
            <a:endParaRPr lang="zh-CN" altLang="en-US" sz="2400" b="1" kern="100">
              <a:solidFill>
                <a:schemeClr val="bg1"/>
              </a:solidFill>
              <a:latin typeface="微软雅黑" panose="020B0503020204020204" charset="-122"/>
              <a:ea typeface="微软雅黑" panose="020B0503020204020204" charset="-122"/>
            </a:endParaRPr>
          </a:p>
        </p:txBody>
      </p:sp>
      <p:sp>
        <p:nvSpPr>
          <p:cNvPr id="51" name="矩形 50"/>
          <p:cNvSpPr/>
          <p:nvPr>
            <p:custDataLst>
              <p:tags r:id="rId13"/>
            </p:custDataLst>
          </p:nvPr>
        </p:nvSpPr>
        <p:spPr>
          <a:xfrm>
            <a:off x="3312795" y="4121150"/>
            <a:ext cx="896620" cy="495300"/>
          </a:xfrm>
          <a:prstGeom prst="rect">
            <a:avLst/>
          </a:prstGeom>
          <a:solidFill>
            <a:schemeClr val="accent5">
              <a:lumMod val="5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bg1"/>
                </a:solidFill>
                <a:latin typeface="微软雅黑" panose="020B0503020204020204" charset="-122"/>
                <a:ea typeface="微软雅黑" panose="020B0503020204020204" charset="-122"/>
              </a:rPr>
              <a:t>空间</a:t>
            </a:r>
            <a:endParaRPr lang="zh-CN" altLang="en-US" sz="2400" b="1" kern="100">
              <a:solidFill>
                <a:schemeClr val="bg1"/>
              </a:solidFill>
              <a:latin typeface="微软雅黑" panose="020B0503020204020204" charset="-122"/>
              <a:ea typeface="微软雅黑" panose="020B0503020204020204" charset="-122"/>
            </a:endParaRPr>
          </a:p>
        </p:txBody>
      </p:sp>
      <p:sp>
        <p:nvSpPr>
          <p:cNvPr id="53" name="左大括号 52"/>
          <p:cNvSpPr/>
          <p:nvPr>
            <p:custDataLst>
              <p:tags r:id="rId14"/>
            </p:custDataLst>
          </p:nvPr>
        </p:nvSpPr>
        <p:spPr>
          <a:xfrm>
            <a:off x="2924175" y="2640330"/>
            <a:ext cx="388620" cy="1830705"/>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4" name="矩形 53"/>
          <p:cNvSpPr/>
          <p:nvPr>
            <p:custDataLst>
              <p:tags r:id="rId15"/>
            </p:custDataLst>
          </p:nvPr>
        </p:nvSpPr>
        <p:spPr>
          <a:xfrm>
            <a:off x="6746240" y="3882390"/>
            <a:ext cx="695325" cy="1562735"/>
          </a:xfrm>
          <a:prstGeom prst="rect">
            <a:avLst/>
          </a:prstGeom>
          <a:solidFill>
            <a:schemeClr val="accent5">
              <a:lumMod val="50000"/>
            </a:schemeClr>
          </a:solidFill>
          <a:ln w="9525">
            <a:solidFill>
              <a:schemeClr val="accent1">
                <a:lumMod val="75000"/>
              </a:schemeClr>
            </a:solidFill>
            <a:prstDash val="solid"/>
          </a:ln>
        </p:spPr>
        <p:txBody>
          <a:bodyPr wrap="square" lIns="121874" tIns="60936" rIns="121874" bIns="60936">
            <a:noAutofit/>
          </a:bodyPr>
          <a:lstStyle/>
          <a:p>
            <a:pPr algn="ctr" fontAlgn="auto">
              <a:lnSpc>
                <a:spcPct val="100000"/>
              </a:lnSpc>
              <a:spcAft>
                <a:spcPct val="0"/>
              </a:spcAft>
            </a:pPr>
            <a:r>
              <a:rPr lang="zh-CN" altLang="en-US" sz="2400" b="1" kern="100">
                <a:solidFill>
                  <a:schemeClr val="bg1"/>
                </a:solidFill>
                <a:latin typeface="微软雅黑" panose="020B0503020204020204" charset="-122"/>
                <a:ea typeface="微软雅黑" panose="020B0503020204020204" charset="-122"/>
              </a:rPr>
              <a:t>文化借鉴</a:t>
            </a:r>
            <a:endParaRPr lang="zh-CN" altLang="en-US" sz="2400" b="1" kern="100">
              <a:solidFill>
                <a:schemeClr val="bg1"/>
              </a:solidFill>
              <a:latin typeface="微软雅黑" panose="020B0503020204020204" charset="-122"/>
              <a:ea typeface="微软雅黑" panose="020B0503020204020204" charset="-122"/>
            </a:endParaRPr>
          </a:p>
        </p:txBody>
      </p:sp>
      <p:sp>
        <p:nvSpPr>
          <p:cNvPr id="57" name="右大括号 56"/>
          <p:cNvSpPr/>
          <p:nvPr>
            <p:custDataLst>
              <p:tags r:id="rId16"/>
            </p:custDataLst>
          </p:nvPr>
        </p:nvSpPr>
        <p:spPr>
          <a:xfrm>
            <a:off x="7643495" y="2343785"/>
            <a:ext cx="359410" cy="2708910"/>
          </a:xfrm>
          <a:prstGeom prst="righ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8" name="左大括号 57"/>
          <p:cNvSpPr/>
          <p:nvPr>
            <p:custDataLst>
              <p:tags r:id="rId17"/>
            </p:custDataLst>
          </p:nvPr>
        </p:nvSpPr>
        <p:spPr>
          <a:xfrm rot="16200000">
            <a:off x="5982970" y="1407795"/>
            <a:ext cx="551180" cy="8323580"/>
          </a:xfrm>
          <a:prstGeom prst="leftBrace">
            <a:avLst>
              <a:gd name="adj1" fmla="val 45482"/>
              <a:gd name="adj2" fmla="val 5000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9" name="矩形 58"/>
          <p:cNvSpPr/>
          <p:nvPr>
            <p:custDataLst>
              <p:tags r:id="rId18"/>
            </p:custDataLst>
          </p:nvPr>
        </p:nvSpPr>
        <p:spPr>
          <a:xfrm>
            <a:off x="3152775" y="5991860"/>
            <a:ext cx="6211570" cy="551180"/>
          </a:xfrm>
          <a:prstGeom prst="rect">
            <a:avLst/>
          </a:prstGeom>
          <a:ln>
            <a:solidFill>
              <a:schemeClr val="tx1"/>
            </a:solidFill>
            <a:prstDash val="sysDash"/>
          </a:ln>
        </p:spPr>
        <p:txBody>
          <a:bodyPr wrap="square" lIns="121874" tIns="60936" rIns="121874" bIns="60936">
            <a:spAutoFit/>
          </a:bodyPr>
          <a:lstStyle/>
          <a:p>
            <a:pPr algn="ctr" fontAlgn="auto">
              <a:lnSpc>
                <a:spcPct val="100000"/>
              </a:lnSpc>
              <a:spcAft>
                <a:spcPct val="0"/>
              </a:spcAft>
            </a:pPr>
            <a:r>
              <a:rPr lang="zh-CN" altLang="en-US" sz="2800" b="1" kern="100">
                <a:latin typeface="Times New Roman" panose="02020603050405020304"/>
                <a:ea typeface="华文细黑" panose="02010600040101010101" charset="-122"/>
              </a:rPr>
              <a:t>培养负担民族复兴大任的时代新人</a:t>
            </a:r>
            <a:endParaRPr lang="zh-CN" altLang="en-US" sz="2800" b="1" kern="100">
              <a:latin typeface="Times New Roman" panose="02020603050405020304"/>
              <a:ea typeface="华文细黑"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6"/>
          <p:cNvSpPr/>
          <p:nvPr>
            <p:custDataLst>
              <p:tags r:id="rId1"/>
            </p:custDataLst>
          </p:nvPr>
        </p:nvSpPr>
        <p:spPr>
          <a:xfrm>
            <a:off x="1537970" y="46355"/>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本课逻辑</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8" name="TextBox 30"/>
          <p:cNvSpPr txBox="1"/>
          <p:nvPr>
            <p:custDataLst>
              <p:tags r:id="rId2"/>
            </p:custDataLst>
          </p:nvPr>
        </p:nvSpPr>
        <p:spPr>
          <a:xfrm>
            <a:off x="4055745" y="106680"/>
            <a:ext cx="5934710" cy="368935"/>
          </a:xfrm>
          <a:prstGeom prst="rect">
            <a:avLst/>
          </a:prstGeom>
          <a:noFill/>
          <a:ln>
            <a:noFill/>
            <a:prstDash val="sysDash"/>
          </a:ln>
        </p:spPr>
        <p:txBody>
          <a:bodyPr wrap="square" lIns="0" tIns="0" rIns="0" bIns="0" rtlCol="0">
            <a:spAutoFit/>
            <a:scene3d>
              <a:camera prst="orthographicFront"/>
              <a:lightRig rig="threePt" dir="t"/>
            </a:scene3d>
          </a:bodyPr>
          <a:lstStyle/>
          <a:p>
            <a:pPr algn="ctr"/>
            <a:r>
              <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rPr>
              <a:t>第七课  继承发展中华优秀传统文化</a:t>
            </a:r>
            <a:endParaRPr sz="2400" b="1">
              <a:solidFill>
                <a:schemeClr val="accent1">
                  <a:lumMod val="50000"/>
                </a:schemeClr>
              </a:solidFill>
              <a:effectLst>
                <a:outerShdw blurRad="38100" dist="25400" dir="5400000" algn="ctr" rotWithShape="0">
                  <a:srgbClr val="6E747A">
                    <a:alpha val="43000"/>
                  </a:srgbClr>
                </a:outerShdw>
              </a:effectLst>
              <a:latin typeface="+mn-lt"/>
              <a:ea typeface="+mn-ea"/>
              <a:cs typeface="+mn-ea"/>
              <a:sym typeface="+mn-lt"/>
            </a:endParaRPr>
          </a:p>
        </p:txBody>
      </p:sp>
      <p:sp>
        <p:nvSpPr>
          <p:cNvPr id="70" name="文本框 37"/>
          <p:cNvSpPr txBox="1"/>
          <p:nvPr>
            <p:custDataLst>
              <p:tags r:id="rId3"/>
            </p:custDataLst>
          </p:nvPr>
        </p:nvSpPr>
        <p:spPr>
          <a:xfrm>
            <a:off x="5187315" y="2097405"/>
            <a:ext cx="2173605" cy="398780"/>
          </a:xfrm>
          <a:prstGeom prst="rect">
            <a:avLst/>
          </a:prstGeom>
          <a:solidFill>
            <a:schemeClr val="accent1">
              <a:lumMod val="40000"/>
              <a:lumOff val="60000"/>
            </a:schemeClr>
          </a:solidFill>
          <a:ln w="28575" cmpd="sng">
            <a:solidFill>
              <a:schemeClr val="accent1">
                <a:lumMod val="75000"/>
              </a:schemeClr>
            </a:solidFill>
            <a:prstDash val="solid"/>
          </a:ln>
        </p:spPr>
        <p:txBody>
          <a:bodyPr wrap="square" rtlCol="0">
            <a:spAutoFit/>
          </a:bodyPr>
          <a:lstStyle/>
          <a:p>
            <a:pPr algn="l">
              <a:buClrTx/>
              <a:buSzTx/>
              <a:buFontTx/>
            </a:pPr>
            <a:r>
              <a:rPr lang="zh-CN" altLang="en-US" sz="2000" kern="100">
                <a:solidFill>
                  <a:schemeClr val="tx1"/>
                </a:solidFill>
                <a:latin typeface="Times New Roman" panose="02020603050405020304"/>
                <a:ea typeface="华文细黑" panose="02010600040101010101" charset="-122"/>
              </a:rPr>
              <a:t>文化的功能</a:t>
            </a:r>
            <a:endParaRPr lang="zh-CN" altLang="en-US" sz="2000" kern="100">
              <a:solidFill>
                <a:schemeClr val="tx1"/>
              </a:solidFill>
              <a:latin typeface="Times New Roman" panose="02020603050405020304"/>
              <a:ea typeface="华文细黑" panose="02010600040101010101" charset="-122"/>
            </a:endParaRPr>
          </a:p>
        </p:txBody>
      </p:sp>
      <p:sp>
        <p:nvSpPr>
          <p:cNvPr id="71" name="文本框 70"/>
          <p:cNvSpPr txBox="1"/>
          <p:nvPr>
            <p:custDataLst>
              <p:tags r:id="rId4"/>
            </p:custDataLst>
          </p:nvPr>
        </p:nvSpPr>
        <p:spPr>
          <a:xfrm>
            <a:off x="7975600" y="1571625"/>
            <a:ext cx="4862830" cy="1322070"/>
          </a:xfrm>
          <a:prstGeom prst="rect">
            <a:avLst/>
          </a:prstGeom>
          <a:noFill/>
        </p:spPr>
        <p:txBody>
          <a:bodyPr wrap="square" rtlCol="0">
            <a:spAutoFit/>
          </a:bodyPr>
          <a:lstStyle/>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对社会：</a:t>
            </a:r>
            <a:r>
              <a:rPr lang="zh-CN" altLang="zh-CN"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引领风尚 </a:t>
            </a:r>
            <a:r>
              <a:rPr lang="en-US" altLang="zh-CN"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 </a:t>
            </a: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教育人民 </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        服务社会  推动发展</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对国家：文化是民族的</a:t>
            </a:r>
            <a:r>
              <a:rPr lang="zh-CN" altLang="en-US" sz="2000" b="1" smtClean="0">
                <a:solidFill>
                  <a:schemeClr val="tx1"/>
                </a:solidFill>
                <a:effectLst/>
                <a:latin typeface="宋体" panose="02010600030101010101" pitchFamily="2" charset="-122"/>
                <a:cs typeface="微软雅黑" panose="020B0503020204020204" charset="-122"/>
                <a:sym typeface="+mn-ea"/>
              </a:rPr>
              <a:t>血脉和灵魂</a:t>
            </a:r>
            <a:endParaRPr lang="zh-CN" altLang="en-US" sz="2000" b="1" u="heavy"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对个人：优秀文化影响人</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72" name="文本框 71"/>
          <p:cNvSpPr txBox="1"/>
          <p:nvPr>
            <p:custDataLst>
              <p:tags r:id="rId5"/>
            </p:custDataLst>
          </p:nvPr>
        </p:nvSpPr>
        <p:spPr>
          <a:xfrm>
            <a:off x="5179060" y="1087120"/>
            <a:ext cx="2070100" cy="398780"/>
          </a:xfrm>
          <a:prstGeom prst="rect">
            <a:avLst/>
          </a:prstGeom>
          <a:solidFill>
            <a:schemeClr val="accent1">
              <a:lumMod val="40000"/>
              <a:lumOff val="60000"/>
            </a:schemeClr>
          </a:solidFill>
          <a:ln w="28575" cmpd="sng">
            <a:solidFill>
              <a:schemeClr val="accent1">
                <a:lumMod val="75000"/>
              </a:schemeClr>
            </a:solidFill>
            <a:prstDash val="solid"/>
          </a:ln>
        </p:spPr>
        <p:txBody>
          <a:bodyPr wrap="square" rtlCol="0">
            <a:spAutoFit/>
          </a:bodyPr>
          <a:lstStyle/>
          <a:p>
            <a:pPr algn="ctr">
              <a:buClrTx/>
              <a:buSzTx/>
              <a:buFontTx/>
            </a:pPr>
            <a:r>
              <a:rPr lang="zh-CN" altLang="en-US" sz="2000" kern="100">
                <a:solidFill>
                  <a:schemeClr val="tx1"/>
                </a:solidFill>
                <a:latin typeface="Times New Roman" panose="02020603050405020304"/>
                <a:ea typeface="华文细黑" panose="02010600040101010101" charset="-122"/>
              </a:rPr>
              <a:t>什么是文化</a:t>
            </a:r>
            <a:endParaRPr lang="zh-CN" altLang="zh-CN"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73" name="左大括号 18"/>
          <p:cNvSpPr>
            <a:spLocks noChangeArrowheads="1"/>
          </p:cNvSpPr>
          <p:nvPr>
            <p:custDataLst>
              <p:tags r:id="rId6"/>
            </p:custDataLst>
          </p:nvPr>
        </p:nvSpPr>
        <p:spPr bwMode="auto">
          <a:xfrm>
            <a:off x="4710430" y="1228725"/>
            <a:ext cx="342900" cy="1329690"/>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74" name="左大括号 18"/>
          <p:cNvSpPr>
            <a:spLocks noChangeArrowheads="1"/>
          </p:cNvSpPr>
          <p:nvPr>
            <p:custDataLst>
              <p:tags r:id="rId7"/>
            </p:custDataLst>
          </p:nvPr>
        </p:nvSpPr>
        <p:spPr bwMode="auto">
          <a:xfrm>
            <a:off x="7286625" y="932180"/>
            <a:ext cx="360045" cy="708025"/>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75" name="左大括号 18"/>
          <p:cNvSpPr>
            <a:spLocks noChangeArrowheads="1"/>
          </p:cNvSpPr>
          <p:nvPr>
            <p:custDataLst>
              <p:tags r:id="rId8"/>
            </p:custDataLst>
          </p:nvPr>
        </p:nvSpPr>
        <p:spPr bwMode="auto">
          <a:xfrm>
            <a:off x="4721225" y="3168015"/>
            <a:ext cx="342900" cy="1243330"/>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76" name="文本框 37"/>
          <p:cNvSpPr txBox="1"/>
          <p:nvPr>
            <p:custDataLst>
              <p:tags r:id="rId9"/>
            </p:custDataLst>
          </p:nvPr>
        </p:nvSpPr>
        <p:spPr>
          <a:xfrm>
            <a:off x="1851025" y="5372100"/>
            <a:ext cx="2682875" cy="829945"/>
          </a:xfrm>
          <a:prstGeom prst="rect">
            <a:avLst/>
          </a:prstGeom>
          <a:solidFill>
            <a:schemeClr val="accent1"/>
          </a:solidFill>
          <a:ln w="28575" cmpd="sng">
            <a:noFill/>
            <a:prstDash val="solid"/>
          </a:ln>
        </p:spPr>
        <p:txBody>
          <a:bodyPr wrap="square" rtlCol="0">
            <a:spAutoFit/>
          </a:bodyPr>
          <a:lstStyle/>
          <a:p>
            <a:pPr algn="ctr">
              <a:buClrTx/>
              <a:buSzTx/>
              <a:buFontTx/>
            </a:pPr>
            <a:r>
              <a:rPr lang="zh-CN" altLang="en-US" sz="2400" b="1" kern="100" spc="-100">
                <a:solidFill>
                  <a:srgbClr val="FFFFFF"/>
                </a:solidFill>
                <a:latin typeface="微软雅黑" panose="020B0503020204020204" charset="-122"/>
                <a:ea typeface="微软雅黑" panose="020B0503020204020204" charset="-122"/>
                <a:sym typeface="+mn-ea"/>
              </a:rPr>
              <a:t>弘扬中华优秀传统文化与民族精神</a:t>
            </a:r>
            <a:endParaRPr lang="zh-CN" altLang="en-US" sz="2400" b="1" kern="100" spc="-100">
              <a:solidFill>
                <a:srgbClr val="FFFFFF"/>
              </a:solidFill>
              <a:latin typeface="微软雅黑" panose="020B0503020204020204" charset="-122"/>
              <a:ea typeface="微软雅黑" panose="020B0503020204020204" charset="-122"/>
              <a:sym typeface="+mn-ea"/>
            </a:endParaRPr>
          </a:p>
        </p:txBody>
      </p:sp>
      <p:sp>
        <p:nvSpPr>
          <p:cNvPr id="77" name="左大括号 18"/>
          <p:cNvSpPr>
            <a:spLocks noChangeArrowheads="1"/>
          </p:cNvSpPr>
          <p:nvPr>
            <p:custDataLst>
              <p:tags r:id="rId10"/>
            </p:custDataLst>
          </p:nvPr>
        </p:nvSpPr>
        <p:spPr bwMode="auto">
          <a:xfrm>
            <a:off x="4747895" y="4933950"/>
            <a:ext cx="204470" cy="1665605"/>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13317" name="Text Box 5"/>
          <p:cNvSpPr txBox="1">
            <a:spLocks noChangeArrowheads="1"/>
          </p:cNvSpPr>
          <p:nvPr>
            <p:custDataLst>
              <p:tags r:id="rId11"/>
            </p:custDataLst>
          </p:nvPr>
        </p:nvSpPr>
        <p:spPr bwMode="auto">
          <a:xfrm>
            <a:off x="5082540" y="5069840"/>
            <a:ext cx="3285490" cy="398780"/>
          </a:xfrm>
          <a:prstGeom prst="rect">
            <a:avLst/>
          </a:prstGeom>
          <a:solidFill>
            <a:schemeClr val="accent1">
              <a:lumMod val="40000"/>
              <a:lumOff val="60000"/>
            </a:schemeClr>
          </a:solidFill>
          <a:ln w="28575" cmpd="sng">
            <a:solidFill>
              <a:schemeClr val="accent1">
                <a:lumMod val="75000"/>
              </a:schemeClr>
            </a:solidFill>
            <a:prstDash val="solid"/>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00000"/>
              </a:lnSpc>
              <a:spcBef>
                <a:spcPct val="50000"/>
              </a:spcBef>
            </a:pPr>
            <a:r>
              <a:rPr lang="zh-CN" altLang="en-US" sz="2000" kern="100">
                <a:solidFill>
                  <a:schemeClr val="tx1"/>
                </a:solidFill>
                <a:latin typeface="Times New Roman" panose="02020603050405020304"/>
                <a:ea typeface="华文细黑" panose="02010600040101010101" charset="-122"/>
              </a:rPr>
              <a:t>创造性转化与创新性发展</a:t>
            </a:r>
            <a:endParaRPr lang="zh-CN" altLang="en-US" sz="2000" kern="100">
              <a:solidFill>
                <a:schemeClr val="tx1"/>
              </a:solidFill>
              <a:latin typeface="Times New Roman" panose="02020603050405020304"/>
              <a:ea typeface="华文细黑" panose="02010600040101010101" charset="-122"/>
            </a:endParaRPr>
          </a:p>
        </p:txBody>
      </p:sp>
      <p:sp>
        <p:nvSpPr>
          <p:cNvPr id="13321" name="TextBox 6"/>
          <p:cNvSpPr txBox="1">
            <a:spLocks noChangeArrowheads="1"/>
          </p:cNvSpPr>
          <p:nvPr>
            <p:custDataLst>
              <p:tags r:id="rId12"/>
            </p:custDataLst>
          </p:nvPr>
        </p:nvSpPr>
        <p:spPr bwMode="auto">
          <a:xfrm>
            <a:off x="5136515" y="6050915"/>
            <a:ext cx="2235835" cy="398780"/>
          </a:xfrm>
          <a:prstGeom prst="rect">
            <a:avLst/>
          </a:prstGeom>
          <a:solidFill>
            <a:schemeClr val="accent1">
              <a:lumMod val="40000"/>
              <a:lumOff val="60000"/>
            </a:schemeClr>
          </a:solidFill>
          <a:ln w="28575" cmpd="sng">
            <a:solidFill>
              <a:schemeClr val="accent1">
                <a:lumMod val="75000"/>
              </a:schemeClr>
            </a:solidFill>
            <a:prstDash val="solid"/>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00000"/>
              </a:lnSpc>
            </a:pPr>
            <a:r>
              <a:rPr lang="zh-CN" altLang="en-US" sz="2000" kern="100">
                <a:solidFill>
                  <a:schemeClr val="tx1"/>
                </a:solidFill>
                <a:latin typeface="Times New Roman" panose="02020603050405020304"/>
                <a:ea typeface="华文细黑" panose="02010600040101010101" charset="-122"/>
              </a:rPr>
              <a:t>弘扬民族精神</a:t>
            </a:r>
            <a:endParaRPr lang="zh-CN" altLang="en-US" sz="2000" kern="100">
              <a:solidFill>
                <a:schemeClr val="tx1"/>
              </a:solidFill>
              <a:latin typeface="Times New Roman" panose="02020603050405020304"/>
              <a:ea typeface="华文细黑" panose="02010600040101010101" charset="-122"/>
            </a:endParaRPr>
          </a:p>
        </p:txBody>
      </p:sp>
      <p:sp>
        <p:nvSpPr>
          <p:cNvPr id="80" name="文本框 37"/>
          <p:cNvSpPr txBox="1"/>
          <p:nvPr>
            <p:custDataLst>
              <p:tags r:id="rId13"/>
            </p:custDataLst>
          </p:nvPr>
        </p:nvSpPr>
        <p:spPr>
          <a:xfrm>
            <a:off x="1817370" y="1582420"/>
            <a:ext cx="2703830" cy="460375"/>
          </a:xfrm>
          <a:prstGeom prst="rect">
            <a:avLst/>
          </a:prstGeom>
          <a:solidFill>
            <a:schemeClr val="accent1"/>
          </a:solidFill>
          <a:ln w="28575" cmpd="sng">
            <a:noFill/>
            <a:prstDash val="solid"/>
          </a:ln>
        </p:spPr>
        <p:txBody>
          <a:bodyPr wrap="square" rtlCol="0">
            <a:spAutoFit/>
          </a:bodyPr>
          <a:lstStyle/>
          <a:p>
            <a:pPr algn="ctr">
              <a:buClrTx/>
              <a:buSzTx/>
              <a:buFontTx/>
            </a:pPr>
            <a:r>
              <a:rPr lang="zh-CN" altLang="en-US" sz="2400" b="1" kern="100" spc="-100">
                <a:solidFill>
                  <a:srgbClr val="FFFFFF"/>
                </a:solidFill>
                <a:latin typeface="微软雅黑" panose="020B0503020204020204" charset="-122"/>
                <a:ea typeface="微软雅黑" panose="020B0503020204020204" charset="-122"/>
                <a:sym typeface="+mn-ea"/>
              </a:rPr>
              <a:t>文化的内涵与功能</a:t>
            </a:r>
            <a:endParaRPr lang="zh-CN" altLang="en-US" sz="2400" b="1" kern="100" spc="-100">
              <a:solidFill>
                <a:srgbClr val="FFFFFF"/>
              </a:solidFill>
              <a:latin typeface="微软雅黑" panose="020B0503020204020204" charset="-122"/>
              <a:ea typeface="微软雅黑" panose="020B0503020204020204" charset="-122"/>
              <a:sym typeface="+mn-ea"/>
            </a:endParaRPr>
          </a:p>
        </p:txBody>
      </p:sp>
      <p:sp>
        <p:nvSpPr>
          <p:cNvPr id="81" name="文本框 37"/>
          <p:cNvSpPr txBox="1"/>
          <p:nvPr>
            <p:custDataLst>
              <p:tags r:id="rId14"/>
            </p:custDataLst>
          </p:nvPr>
        </p:nvSpPr>
        <p:spPr>
          <a:xfrm>
            <a:off x="1837055" y="3001010"/>
            <a:ext cx="2660650" cy="829945"/>
          </a:xfrm>
          <a:prstGeom prst="rect">
            <a:avLst/>
          </a:prstGeom>
          <a:solidFill>
            <a:schemeClr val="accent1"/>
          </a:solidFill>
          <a:ln w="28575" cmpd="sng">
            <a:noFill/>
            <a:prstDash val="solid"/>
          </a:ln>
        </p:spPr>
        <p:txBody>
          <a:bodyPr wrap="square" rtlCol="0">
            <a:spAutoFit/>
          </a:bodyPr>
          <a:lstStyle/>
          <a:p>
            <a:pPr algn="ctr">
              <a:buClrTx/>
              <a:buSzTx/>
              <a:buFontTx/>
            </a:pPr>
            <a:r>
              <a:rPr lang="zh-CN" altLang="en-US" sz="2400" b="1" kern="100" spc="-100">
                <a:solidFill>
                  <a:srgbClr val="FFFFFF"/>
                </a:solidFill>
                <a:latin typeface="微软雅黑" panose="020B0503020204020204" charset="-122"/>
                <a:ea typeface="微软雅黑" panose="020B0503020204020204" charset="-122"/>
                <a:sym typeface="+mn-ea"/>
              </a:rPr>
              <a:t>正确认识中华传统文化</a:t>
            </a:r>
            <a:endParaRPr lang="zh-CN" altLang="en-US" sz="2400" b="1" kern="100" spc="-100">
              <a:solidFill>
                <a:srgbClr val="FFFFFF"/>
              </a:solidFill>
              <a:latin typeface="微软雅黑" panose="020B0503020204020204" charset="-122"/>
              <a:ea typeface="微软雅黑" panose="020B0503020204020204" charset="-122"/>
              <a:sym typeface="+mn-ea"/>
            </a:endParaRPr>
          </a:p>
        </p:txBody>
      </p:sp>
      <p:sp>
        <p:nvSpPr>
          <p:cNvPr id="82" name="左大括号 18"/>
          <p:cNvSpPr>
            <a:spLocks noChangeArrowheads="1"/>
          </p:cNvSpPr>
          <p:nvPr>
            <p:custDataLst>
              <p:tags r:id="rId15"/>
            </p:custDataLst>
          </p:nvPr>
        </p:nvSpPr>
        <p:spPr bwMode="auto">
          <a:xfrm>
            <a:off x="7494905" y="1764665"/>
            <a:ext cx="471805" cy="941705"/>
          </a:xfrm>
          <a:prstGeom prst="leftBrace">
            <a:avLst>
              <a:gd name="adj1" fmla="val 11011"/>
              <a:gd name="adj2" fmla="val 48009"/>
            </a:avLst>
          </a:prstGeom>
          <a:ln w="28575" cmpd="sng">
            <a:solidFill>
              <a:schemeClr val="accent1">
                <a:lumMod val="75000"/>
              </a:schemeClr>
            </a:solidFill>
            <a:prstDash val="solid"/>
          </a:ln>
          <a:extLst>
            <a:ext uri="{909E8E84-426E-40DD-AFC4-6F175D3DCCD1}">
              <a14:hiddenFill xmlns:a14="http://schemas.microsoft.com/office/drawing/2010/main">
                <a:solidFill>
                  <a:schemeClr val="bg1"/>
                </a:solidFill>
              </a14:hiddenFill>
            </a:ext>
          </a:extLst>
        </p:spPr>
        <p:style>
          <a:lnRef idx="3">
            <a:schemeClr val="accent1"/>
          </a:lnRef>
          <a:fillRef idx="0">
            <a:schemeClr val="accent1"/>
          </a:fillRef>
          <a:effectRef idx="2">
            <a:schemeClr val="accent1"/>
          </a:effectRef>
          <a:fontRef idx="minor">
            <a:schemeClr val="tx1"/>
          </a:fontRef>
        </p:style>
        <p:txBody>
          <a:bodyPr lIns="86559" tIns="43281" rIns="86559" bIns="43281" anchor="ctr"/>
          <a:lstStyle/>
          <a:p>
            <a:pPr algn="ctr"/>
            <a:endParaRPr lang="zh-CN" altLang="en-US" sz="1200"/>
          </a:p>
        </p:txBody>
      </p:sp>
      <p:sp>
        <p:nvSpPr>
          <p:cNvPr id="84" name="文本框 83"/>
          <p:cNvSpPr txBox="1"/>
          <p:nvPr>
            <p:custDataLst>
              <p:tags r:id="rId16"/>
            </p:custDataLst>
          </p:nvPr>
        </p:nvSpPr>
        <p:spPr>
          <a:xfrm>
            <a:off x="292100" y="2432685"/>
            <a:ext cx="1010285" cy="3235960"/>
          </a:xfrm>
          <a:prstGeom prst="rect">
            <a:avLst/>
          </a:prstGeom>
          <a:solidFill>
            <a:schemeClr val="accent1">
              <a:lumMod val="75000"/>
            </a:schemeClr>
          </a:solidFill>
          <a:ln w="28575" cmpd="sng">
            <a:solidFill>
              <a:schemeClr val="accent1">
                <a:lumMod val="75000"/>
              </a:schemeClr>
            </a:solidFill>
            <a:prstDash val="solid"/>
          </a:ln>
        </p:spPr>
        <p:txBody>
          <a:bodyPr wrap="square" rtlCol="0" anchor="ctr">
            <a:noAutofit/>
          </a:bodyPr>
          <a:lstStyle/>
          <a:p>
            <a:pPr algn="ctr">
              <a:lnSpc>
                <a:spcPct val="120000"/>
              </a:lnSpc>
            </a:pPr>
            <a:r>
              <a:rPr lang="zh-CN" altLang="en-US" sz="2800" b="1">
                <a:solidFill>
                  <a:schemeClr val="bg1"/>
                </a:solidFill>
                <a:latin typeface="宋体" panose="02010600030101010101" pitchFamily="2" charset="-122"/>
                <a:cs typeface="宋体" panose="02010600030101010101" pitchFamily="2" charset="-122"/>
                <a:sym typeface="+mn-ea"/>
              </a:rPr>
              <a:t>继承发展中华优秀传统文化</a:t>
            </a:r>
            <a:endParaRPr lang="zh-CN" altLang="en-US" sz="2800" b="1" smtClean="0">
              <a:solidFill>
                <a:schemeClr val="bg1"/>
              </a:solidFill>
              <a:latin typeface="宋体" panose="02010600030101010101" pitchFamily="2" charset="-122"/>
              <a:ea typeface="黑体" panose="02010609060101010101" charset="-122"/>
              <a:cs typeface="宋体" panose="02010600030101010101" pitchFamily="2" charset="-122"/>
              <a:sym typeface="+mn-ea"/>
            </a:endParaRPr>
          </a:p>
        </p:txBody>
      </p:sp>
      <p:sp>
        <p:nvSpPr>
          <p:cNvPr id="85" name="文本框 84"/>
          <p:cNvSpPr txBox="1"/>
          <p:nvPr>
            <p:custDataLst>
              <p:tags r:id="rId17"/>
            </p:custDataLst>
          </p:nvPr>
        </p:nvSpPr>
        <p:spPr>
          <a:xfrm>
            <a:off x="7683500" y="875665"/>
            <a:ext cx="4528185" cy="706755"/>
          </a:xfrm>
          <a:prstGeom prst="rect">
            <a:avLst/>
          </a:prstGeom>
          <a:noFill/>
        </p:spPr>
        <p:txBody>
          <a:bodyPr wrap="square" rtlCol="0">
            <a:spAutoFit/>
          </a:bodyPr>
          <a:lstStyle/>
          <a:p>
            <a:pPr algn="l">
              <a:buClrTx/>
              <a:buSzTx/>
              <a:buFontTx/>
            </a:pPr>
            <a:r>
              <a:rPr lang="zh-CN" altLang="zh-CN"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文化的含义、</a:t>
            </a: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特点</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文化与经济、政治的关系</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86" name="文本框 85"/>
          <p:cNvSpPr txBox="1"/>
          <p:nvPr>
            <p:custDataLst>
              <p:tags r:id="rId18"/>
            </p:custDataLst>
          </p:nvPr>
        </p:nvSpPr>
        <p:spPr>
          <a:xfrm>
            <a:off x="5113020" y="3107690"/>
            <a:ext cx="2483485" cy="398780"/>
          </a:xfrm>
          <a:prstGeom prst="rect">
            <a:avLst/>
          </a:prstGeom>
          <a:solidFill>
            <a:schemeClr val="accent1">
              <a:lumMod val="40000"/>
              <a:lumOff val="60000"/>
            </a:schemeClr>
          </a:solidFill>
          <a:ln w="28575" cmpd="sng">
            <a:solidFill>
              <a:schemeClr val="accent1">
                <a:lumMod val="75000"/>
              </a:schemeClr>
            </a:solidFill>
            <a:prstDash val="solid"/>
          </a:ln>
        </p:spPr>
        <p:txBody>
          <a:bodyPr wrap="square" rtlCol="0">
            <a:spAutoFit/>
          </a:bodyPr>
          <a:lstStyle/>
          <a:p>
            <a:pPr algn="ctr">
              <a:buClrTx/>
              <a:buSzTx/>
              <a:buFontTx/>
            </a:pPr>
            <a:r>
              <a:rPr lang="zh-CN" altLang="en-US" sz="2000" kern="100">
                <a:solidFill>
                  <a:schemeClr val="tx1"/>
                </a:solidFill>
                <a:latin typeface="Times New Roman" panose="02020603050405020304"/>
                <a:ea typeface="华文细黑" panose="02010600040101010101" charset="-122"/>
              </a:rPr>
              <a:t>主要内容和特点</a:t>
            </a:r>
            <a:endParaRPr lang="zh-CN" altLang="en-US" sz="2000" kern="100">
              <a:solidFill>
                <a:schemeClr val="tx1"/>
              </a:solidFill>
              <a:latin typeface="Times New Roman" panose="02020603050405020304"/>
              <a:ea typeface="华文细黑" panose="02010600040101010101" charset="-122"/>
            </a:endParaRPr>
          </a:p>
        </p:txBody>
      </p:sp>
      <p:sp>
        <p:nvSpPr>
          <p:cNvPr id="88" name="文本框 37"/>
          <p:cNvSpPr txBox="1"/>
          <p:nvPr>
            <p:custDataLst>
              <p:tags r:id="rId19"/>
            </p:custDataLst>
          </p:nvPr>
        </p:nvSpPr>
        <p:spPr>
          <a:xfrm>
            <a:off x="5177790" y="4088765"/>
            <a:ext cx="1735455" cy="398780"/>
          </a:xfrm>
          <a:prstGeom prst="rect">
            <a:avLst/>
          </a:prstGeom>
          <a:solidFill>
            <a:schemeClr val="accent1">
              <a:lumMod val="40000"/>
              <a:lumOff val="60000"/>
            </a:schemeClr>
          </a:solidFill>
          <a:ln w="28575" cmpd="sng">
            <a:solidFill>
              <a:schemeClr val="accent1">
                <a:lumMod val="75000"/>
              </a:schemeClr>
            </a:solidFill>
            <a:prstDash val="solid"/>
          </a:ln>
        </p:spPr>
        <p:txBody>
          <a:bodyPr wrap="square" rtlCol="0">
            <a:spAutoFit/>
          </a:bodyPr>
          <a:lstStyle/>
          <a:p>
            <a:pPr algn="l">
              <a:buClrTx/>
              <a:buSzTx/>
              <a:buFontTx/>
            </a:pPr>
            <a:r>
              <a:rPr lang="zh-CN" altLang="en-US" sz="2000" kern="100">
                <a:solidFill>
                  <a:schemeClr val="tx1"/>
                </a:solidFill>
                <a:latin typeface="Times New Roman" panose="02020603050405020304"/>
                <a:ea typeface="华文细黑" panose="02010600040101010101" charset="-122"/>
              </a:rPr>
              <a:t>当代价值</a:t>
            </a:r>
            <a:endParaRPr lang="zh-CN" altLang="en-US" sz="2000" kern="100">
              <a:solidFill>
                <a:schemeClr val="tx1"/>
              </a:solidFill>
              <a:latin typeface="Times New Roman" panose="02020603050405020304"/>
              <a:ea typeface="华文细黑" panose="02010600040101010101" charset="-122"/>
            </a:endParaRPr>
          </a:p>
        </p:txBody>
      </p:sp>
      <p:sp>
        <p:nvSpPr>
          <p:cNvPr id="89" name="文本框 88"/>
          <p:cNvSpPr txBox="1"/>
          <p:nvPr>
            <p:custDataLst>
              <p:tags r:id="rId20"/>
            </p:custDataLst>
          </p:nvPr>
        </p:nvSpPr>
        <p:spPr>
          <a:xfrm>
            <a:off x="8004810" y="2893695"/>
            <a:ext cx="2347595" cy="1014730"/>
          </a:xfrm>
          <a:prstGeom prst="rect">
            <a:avLst/>
          </a:prstGeom>
          <a:noFill/>
          <a:ln w="28575" cmpd="sng">
            <a:noFill/>
            <a:prstDash val="solid"/>
          </a:ln>
        </p:spPr>
        <p:txBody>
          <a:bodyPr wrap="square" rtlCol="0">
            <a:spAutoFit/>
          </a:bodyPr>
          <a:lstStyle/>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形成</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主要内容</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特点</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90" name="左大括号 18"/>
          <p:cNvSpPr>
            <a:spLocks noChangeArrowheads="1"/>
          </p:cNvSpPr>
          <p:nvPr>
            <p:custDataLst>
              <p:tags r:id="rId21"/>
            </p:custDataLst>
          </p:nvPr>
        </p:nvSpPr>
        <p:spPr bwMode="auto">
          <a:xfrm>
            <a:off x="7611745" y="2999740"/>
            <a:ext cx="342900" cy="722630"/>
          </a:xfrm>
          <a:prstGeom prst="leftBrace">
            <a:avLst>
              <a:gd name="adj1" fmla="val 11011"/>
              <a:gd name="adj2" fmla="val 48242"/>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91" name="文本框 90"/>
          <p:cNvSpPr txBox="1"/>
          <p:nvPr>
            <p:custDataLst>
              <p:tags r:id="rId22"/>
            </p:custDataLst>
          </p:nvPr>
        </p:nvSpPr>
        <p:spPr>
          <a:xfrm>
            <a:off x="7459345" y="3858895"/>
            <a:ext cx="2496185" cy="866775"/>
          </a:xfrm>
          <a:prstGeom prst="rect">
            <a:avLst/>
          </a:prstGeom>
          <a:noFill/>
          <a:ln w="28575" cmpd="sng">
            <a:noFill/>
            <a:prstDash val="solid"/>
          </a:ln>
        </p:spPr>
        <p:txBody>
          <a:bodyPr wrap="square" rtlCol="0">
            <a:noAutofit/>
          </a:bodyPr>
          <a:lstStyle/>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意义（当代价值）</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态度（要求）</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92" name="左大括号 18"/>
          <p:cNvSpPr>
            <a:spLocks noChangeArrowheads="1"/>
          </p:cNvSpPr>
          <p:nvPr>
            <p:custDataLst>
              <p:tags r:id="rId23"/>
            </p:custDataLst>
          </p:nvPr>
        </p:nvSpPr>
        <p:spPr bwMode="auto">
          <a:xfrm>
            <a:off x="7014845" y="3879850"/>
            <a:ext cx="342900" cy="722630"/>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94" name="文本框 93"/>
          <p:cNvSpPr txBox="1"/>
          <p:nvPr>
            <p:custDataLst>
              <p:tags r:id="rId24"/>
            </p:custDataLst>
          </p:nvPr>
        </p:nvSpPr>
        <p:spPr>
          <a:xfrm>
            <a:off x="7954645" y="5468620"/>
            <a:ext cx="846455" cy="1568450"/>
          </a:xfrm>
          <a:prstGeom prst="rect">
            <a:avLst/>
          </a:prstGeom>
          <a:noFill/>
          <a:ln w="28575" cmpd="sng">
            <a:noFill/>
            <a:prstDash val="sysDash"/>
          </a:ln>
        </p:spPr>
        <p:txBody>
          <a:bodyPr wrap="square" rtlCol="0">
            <a:spAutoFit/>
          </a:bodyPr>
          <a:lstStyle/>
          <a:p>
            <a:pPr algn="l">
              <a:lnSpc>
                <a:spcPct val="120000"/>
              </a:lnSpc>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内容</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lnSpc>
                <a:spcPct val="120000"/>
              </a:lnSpc>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意义</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lnSpc>
                <a:spcPct val="120000"/>
              </a:lnSpc>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发展</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a:p>
            <a:pPr algn="l">
              <a:lnSpc>
                <a:spcPct val="120000"/>
              </a:lnSpc>
              <a:buClrTx/>
              <a:buSzTx/>
              <a:buFontTx/>
            </a:pPr>
            <a:r>
              <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rPr>
              <a:t>要求</a:t>
            </a:r>
            <a:endParaRPr lang="zh-CN" altLang="en-US" sz="2000" b="1" smtClean="0">
              <a:solidFill>
                <a:schemeClr val="tx1"/>
              </a:solidFill>
              <a:effectLst/>
              <a:latin typeface="宋体" panose="02010600030101010101" pitchFamily="2" charset="-122"/>
              <a:ea typeface="宋体" panose="02010600030101010101" pitchFamily="2" charset="-122"/>
              <a:cs typeface="微软雅黑" panose="020B0503020204020204" charset="-122"/>
            </a:endParaRPr>
          </a:p>
        </p:txBody>
      </p:sp>
      <p:sp>
        <p:nvSpPr>
          <p:cNvPr id="96" name="左大括号 18"/>
          <p:cNvSpPr>
            <a:spLocks noChangeArrowheads="1"/>
          </p:cNvSpPr>
          <p:nvPr>
            <p:custDataLst>
              <p:tags r:id="rId25"/>
            </p:custDataLst>
          </p:nvPr>
        </p:nvSpPr>
        <p:spPr bwMode="auto">
          <a:xfrm>
            <a:off x="7556500" y="5607050"/>
            <a:ext cx="342900" cy="1281430"/>
          </a:xfrm>
          <a:prstGeom prst="leftBrace">
            <a:avLst>
              <a:gd name="adj1" fmla="val 11011"/>
              <a:gd name="adj2" fmla="val 50000"/>
            </a:avLst>
          </a:prstGeom>
          <a:noFill/>
          <a:ln w="28575" cmpd="sng" algn="ctr">
            <a:solidFill>
              <a:schemeClr val="accent1">
                <a:lumMod val="75000"/>
              </a:schemeClr>
            </a:solidFill>
            <a:prstDash val="solid"/>
            <a:round/>
          </a:ln>
          <a:extLst>
            <a:ext uri="{909E8E84-426E-40DD-AFC4-6F175D3DCCD1}">
              <a14:hiddenFill xmlns:a14="http://schemas.microsoft.com/office/drawing/2010/main">
                <a:solidFill>
                  <a:schemeClr val="bg1"/>
                </a:solidFill>
              </a14:hiddenFill>
            </a:ext>
          </a:extLst>
        </p:spPr>
        <p:txBody>
          <a:bodyPr lIns="86559" tIns="43281" rIns="86559" bIns="43281" anchor="ctr"/>
          <a:lstStyle/>
          <a:p>
            <a:pPr algn="ctr"/>
            <a:endParaRPr lang="zh-CN" altLang="en-US" sz="1200"/>
          </a:p>
        </p:txBody>
      </p:sp>
      <p:sp>
        <p:nvSpPr>
          <p:cNvPr id="97" name="文本框 96"/>
          <p:cNvSpPr txBox="1"/>
          <p:nvPr>
            <p:custDataLst>
              <p:tags r:id="rId26"/>
            </p:custDataLst>
          </p:nvPr>
        </p:nvSpPr>
        <p:spPr>
          <a:xfrm>
            <a:off x="5744210" y="1558925"/>
            <a:ext cx="1008380" cy="398780"/>
          </a:xfrm>
          <a:prstGeom prst="rect">
            <a:avLst/>
          </a:prstGeom>
          <a:solidFill>
            <a:schemeClr val="accent4">
              <a:lumMod val="60000"/>
              <a:lumOff val="40000"/>
            </a:schemeClr>
          </a:solidFill>
          <a:ln w="28575" cmpd="sng">
            <a:noFill/>
            <a:prstDash val="solid"/>
          </a:ln>
        </p:spPr>
        <p:txBody>
          <a:bodyPr wrap="squar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是什么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98" name="文本框 97"/>
          <p:cNvSpPr txBox="1"/>
          <p:nvPr>
            <p:custDataLst>
              <p:tags r:id="rId27"/>
            </p:custDataLst>
          </p:nvPr>
        </p:nvSpPr>
        <p:spPr>
          <a:xfrm>
            <a:off x="5744210" y="2573020"/>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为什么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99" name="文本框 98"/>
          <p:cNvSpPr txBox="1"/>
          <p:nvPr>
            <p:custDataLst>
              <p:tags r:id="rId28"/>
            </p:custDataLst>
          </p:nvPr>
        </p:nvSpPr>
        <p:spPr>
          <a:xfrm>
            <a:off x="5778500" y="3549015"/>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是什么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100" name="文本框 99"/>
          <p:cNvSpPr txBox="1"/>
          <p:nvPr>
            <p:custDataLst>
              <p:tags r:id="rId29"/>
            </p:custDataLst>
          </p:nvPr>
        </p:nvSpPr>
        <p:spPr>
          <a:xfrm>
            <a:off x="9817100" y="3814445"/>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为什么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101" name="文本框 100"/>
          <p:cNvSpPr txBox="1"/>
          <p:nvPr>
            <p:custDataLst>
              <p:tags r:id="rId30"/>
            </p:custDataLst>
          </p:nvPr>
        </p:nvSpPr>
        <p:spPr>
          <a:xfrm>
            <a:off x="9350375" y="4247515"/>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怎么做</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111" name="左大括号 110"/>
          <p:cNvSpPr/>
          <p:nvPr>
            <p:custDataLst>
              <p:tags r:id="rId31"/>
            </p:custDataLst>
          </p:nvPr>
        </p:nvSpPr>
        <p:spPr>
          <a:xfrm>
            <a:off x="1477010" y="1823085"/>
            <a:ext cx="254635" cy="4378960"/>
          </a:xfrm>
          <a:prstGeom prst="leftBrace">
            <a:avLst>
              <a:gd name="adj1" fmla="val 95009"/>
              <a:gd name="adj2" fmla="val 50000"/>
            </a:avLst>
          </a:prstGeom>
          <a:ln>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2" name="文本框 111"/>
          <p:cNvSpPr txBox="1"/>
          <p:nvPr>
            <p:custDataLst>
              <p:tags r:id="rId32"/>
            </p:custDataLst>
          </p:nvPr>
        </p:nvSpPr>
        <p:spPr>
          <a:xfrm>
            <a:off x="8801100" y="5468620"/>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是什么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113" name="文本框 112"/>
          <p:cNvSpPr txBox="1"/>
          <p:nvPr>
            <p:custDataLst>
              <p:tags r:id="rId33"/>
            </p:custDataLst>
          </p:nvPr>
        </p:nvSpPr>
        <p:spPr>
          <a:xfrm>
            <a:off x="8801100" y="5918835"/>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为什么</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
        <p:nvSpPr>
          <p:cNvPr id="114" name="文本框 113"/>
          <p:cNvSpPr txBox="1"/>
          <p:nvPr>
            <p:custDataLst>
              <p:tags r:id="rId34"/>
            </p:custDataLst>
          </p:nvPr>
        </p:nvSpPr>
        <p:spPr>
          <a:xfrm>
            <a:off x="8846185" y="6513830"/>
            <a:ext cx="944880" cy="398780"/>
          </a:xfrm>
          <a:prstGeom prst="rect">
            <a:avLst/>
          </a:prstGeom>
          <a:solidFill>
            <a:schemeClr val="accent4">
              <a:lumMod val="60000"/>
              <a:lumOff val="40000"/>
            </a:schemeClr>
          </a:solidFill>
          <a:ln w="28575" cmpd="sng">
            <a:noFill/>
            <a:prstDash val="solid"/>
          </a:ln>
        </p:spPr>
        <p:txBody>
          <a:bodyPr wrap="none" rtlCol="0" anchor="t">
            <a:spAutoFit/>
          </a:bodyPr>
          <a:lstStyle/>
          <a:p>
            <a:r>
              <a:rPr lang="zh-CN" altLang="zh-CN" sz="2000" b="1" smtClean="0">
                <a:solidFill>
                  <a:schemeClr val="tx1"/>
                </a:solidFill>
                <a:effectLst/>
                <a:latin typeface="宋体" panose="02010600030101010101" pitchFamily="2" charset="-122"/>
                <a:cs typeface="微软雅黑" panose="020B0503020204020204" charset="-122"/>
                <a:sym typeface="+mn-ea"/>
              </a:rPr>
              <a:t>怎么做</a:t>
            </a:r>
            <a:endParaRPr lang="zh-CN" altLang="zh-CN" sz="2000" b="1" smtClean="0">
              <a:solidFill>
                <a:schemeClr val="tx1"/>
              </a:solidFill>
              <a:effectLst/>
              <a:latin typeface="宋体" panose="02010600030101010101" pitchFamily="2"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strips(downLeft)">
                                      <p:cBhvr>
                                        <p:cTn id="7" dur="500"/>
                                        <p:tgtEl>
                                          <p:spTgt spid="80"/>
                                        </p:tgtEl>
                                      </p:cBhvr>
                                    </p:animEffect>
                                  </p:childTnLst>
                                </p:cTn>
                              </p:par>
                              <p:par>
                                <p:cTn id="8" presetID="18" presetClass="entr" presetSubtype="12" fill="hold" grpId="1"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strips(downLeft)">
                                      <p:cBhvr>
                                        <p:cTn id="10" dur="500"/>
                                        <p:tgtEl>
                                          <p:spTgt spid="81"/>
                                        </p:tgtEl>
                                      </p:cBhvr>
                                    </p:animEffect>
                                  </p:childTnLst>
                                </p:cTn>
                              </p:par>
                              <p:par>
                                <p:cTn id="11" presetID="18" presetClass="entr" presetSubtype="12" fill="hold" grpId="2"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strips(downLeft)">
                                      <p:cBhvr>
                                        <p:cTn id="13" dur="500"/>
                                        <p:tgtEl>
                                          <p:spTgt spid="76"/>
                                        </p:tgtEl>
                                      </p:cBhvr>
                                    </p:animEffect>
                                  </p:childTnLst>
                                </p:cTn>
                              </p:par>
                            </p:childTnLst>
                          </p:cTn>
                        </p:par>
                        <p:par>
                          <p:cTn id="14" fill="hold">
                            <p:stCondLst>
                              <p:cond delay="500"/>
                            </p:stCondLst>
                            <p:childTnLst>
                              <p:par>
                                <p:cTn id="15" presetID="18" presetClass="entr" presetSubtype="12" fill="hold" grpId="3" nodeType="afterEffect">
                                  <p:stCondLst>
                                    <p:cond delay="500"/>
                                  </p:stCondLst>
                                  <p:childTnLst>
                                    <p:set>
                                      <p:cBhvr>
                                        <p:cTn id="16" dur="1" fill="hold">
                                          <p:stCondLst>
                                            <p:cond delay="0"/>
                                          </p:stCondLst>
                                        </p:cTn>
                                        <p:tgtEl>
                                          <p:spTgt spid="73"/>
                                        </p:tgtEl>
                                        <p:attrNameLst>
                                          <p:attrName>style.visibility</p:attrName>
                                        </p:attrNameLst>
                                      </p:cBhvr>
                                      <p:to>
                                        <p:strVal val="visible"/>
                                      </p:to>
                                    </p:set>
                                    <p:animEffect transition="in" filter="strips(downLeft)">
                                      <p:cBhvr>
                                        <p:cTn id="17" dur="500"/>
                                        <p:tgtEl>
                                          <p:spTgt spid="73"/>
                                        </p:tgtEl>
                                      </p:cBhvr>
                                    </p:animEffect>
                                  </p:childTnLst>
                                </p:cTn>
                              </p:par>
                              <p:par>
                                <p:cTn id="18" presetID="18" presetClass="entr" presetSubtype="12" fill="hold" grpId="4" nodeType="withEffect">
                                  <p:stCondLst>
                                    <p:cond delay="500"/>
                                  </p:stCondLst>
                                  <p:childTnLst>
                                    <p:set>
                                      <p:cBhvr>
                                        <p:cTn id="19" dur="1" fill="hold">
                                          <p:stCondLst>
                                            <p:cond delay="0"/>
                                          </p:stCondLst>
                                        </p:cTn>
                                        <p:tgtEl>
                                          <p:spTgt spid="72"/>
                                        </p:tgtEl>
                                        <p:attrNameLst>
                                          <p:attrName>style.visibility</p:attrName>
                                        </p:attrNameLst>
                                      </p:cBhvr>
                                      <p:to>
                                        <p:strVal val="visible"/>
                                      </p:to>
                                    </p:set>
                                    <p:animEffect transition="in" filter="strips(downLeft)">
                                      <p:cBhvr>
                                        <p:cTn id="20" dur="500"/>
                                        <p:tgtEl>
                                          <p:spTgt spid="72"/>
                                        </p:tgtEl>
                                      </p:cBhvr>
                                    </p:animEffect>
                                  </p:childTnLst>
                                </p:cTn>
                              </p:par>
                              <p:par>
                                <p:cTn id="21" presetID="18" presetClass="entr" presetSubtype="12" fill="hold" grpId="5" nodeType="withEffect">
                                  <p:stCondLst>
                                    <p:cond delay="500"/>
                                  </p:stCondLst>
                                  <p:childTnLst>
                                    <p:set>
                                      <p:cBhvr>
                                        <p:cTn id="22" dur="1" fill="hold">
                                          <p:stCondLst>
                                            <p:cond delay="0"/>
                                          </p:stCondLst>
                                        </p:cTn>
                                        <p:tgtEl>
                                          <p:spTgt spid="70"/>
                                        </p:tgtEl>
                                        <p:attrNameLst>
                                          <p:attrName>style.visibility</p:attrName>
                                        </p:attrNameLst>
                                      </p:cBhvr>
                                      <p:to>
                                        <p:strVal val="visible"/>
                                      </p:to>
                                    </p:set>
                                    <p:animEffect transition="in" filter="strips(downLeft)">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6" nodeType="clickEffect">
                                  <p:stCondLst>
                                    <p:cond delay="0"/>
                                  </p:stCondLst>
                                  <p:childTnLst>
                                    <p:set>
                                      <p:cBhvr>
                                        <p:cTn id="27" dur="2000" fill="hold">
                                          <p:stCondLst>
                                            <p:cond delay="0"/>
                                          </p:stCondLst>
                                        </p:cTn>
                                        <p:tgtEl>
                                          <p:spTgt spid="74"/>
                                        </p:tgtEl>
                                        <p:attrNameLst>
                                          <p:attrName>style.visibility</p:attrName>
                                        </p:attrNameLst>
                                      </p:cBhvr>
                                      <p:to>
                                        <p:strVal val="visible"/>
                                      </p:to>
                                    </p:set>
                                    <p:animEffect transition="in" filter="strips(downLeft)">
                                      <p:cBhvr>
                                        <p:cTn id="28" dur="2000"/>
                                        <p:tgtEl>
                                          <p:spTgt spid="74"/>
                                        </p:tgtEl>
                                      </p:cBhvr>
                                    </p:animEffect>
                                  </p:childTnLst>
                                </p:cTn>
                              </p:par>
                              <p:par>
                                <p:cTn id="29" presetID="18" presetClass="entr" presetSubtype="12" fill="hold" grpId="15" nodeType="withEffect">
                                  <p:stCondLst>
                                    <p:cond delay="0"/>
                                  </p:stCondLst>
                                  <p:childTnLst>
                                    <p:set>
                                      <p:cBhvr>
                                        <p:cTn id="30" dur="3000" fill="hold">
                                          <p:stCondLst>
                                            <p:cond delay="0"/>
                                          </p:stCondLst>
                                        </p:cTn>
                                        <p:tgtEl>
                                          <p:spTgt spid="85"/>
                                        </p:tgtEl>
                                        <p:attrNameLst>
                                          <p:attrName>style.visibility</p:attrName>
                                        </p:attrNameLst>
                                      </p:cBhvr>
                                      <p:to>
                                        <p:strVal val="visible"/>
                                      </p:to>
                                    </p:set>
                                    <p:animEffect transition="in" filter="strips(downLeft)">
                                      <p:cBhvr>
                                        <p:cTn id="31" dur="3000"/>
                                        <p:tgtEl>
                                          <p:spTgt spid="85"/>
                                        </p:tgtEl>
                                      </p:cBhvr>
                                    </p:animEffect>
                                  </p:childTnLst>
                                </p:cTn>
                              </p:par>
                            </p:childTnLst>
                          </p:cTn>
                        </p:par>
                        <p:par>
                          <p:cTn id="32" fill="hold">
                            <p:stCondLst>
                              <p:cond delay="2000"/>
                            </p:stCondLst>
                            <p:childTnLst>
                              <p:par>
                                <p:cTn id="33" presetID="18" presetClass="entr" presetSubtype="12" fill="hold" grpId="7" nodeType="afterEffect">
                                  <p:stCondLst>
                                    <p:cond delay="2000"/>
                                  </p:stCondLst>
                                  <p:childTnLst>
                                    <p:set>
                                      <p:cBhvr>
                                        <p:cTn id="34" dur="1" fill="hold">
                                          <p:stCondLst>
                                            <p:cond delay="0"/>
                                          </p:stCondLst>
                                        </p:cTn>
                                        <p:tgtEl>
                                          <p:spTgt spid="82"/>
                                        </p:tgtEl>
                                        <p:attrNameLst>
                                          <p:attrName>style.visibility</p:attrName>
                                        </p:attrNameLst>
                                      </p:cBhvr>
                                      <p:to>
                                        <p:strVal val="visible"/>
                                      </p:to>
                                    </p:set>
                                    <p:animEffect transition="in" filter="strips(downLeft)">
                                      <p:cBhvr>
                                        <p:cTn id="35" dur="500"/>
                                        <p:tgtEl>
                                          <p:spTgt spid="82"/>
                                        </p:tgtEl>
                                      </p:cBhvr>
                                    </p:animEffect>
                                  </p:childTnLst>
                                </p:cTn>
                              </p:par>
                              <p:par>
                                <p:cTn id="36" presetID="18" presetClass="entr" presetSubtype="12" fill="hold" grpId="8" nodeType="withEffect">
                                  <p:stCondLst>
                                    <p:cond delay="2000"/>
                                  </p:stCondLst>
                                  <p:childTnLst>
                                    <p:set>
                                      <p:cBhvr>
                                        <p:cTn id="37" dur="3000" fill="hold">
                                          <p:stCondLst>
                                            <p:cond delay="0"/>
                                          </p:stCondLst>
                                        </p:cTn>
                                        <p:tgtEl>
                                          <p:spTgt spid="71"/>
                                        </p:tgtEl>
                                        <p:attrNameLst>
                                          <p:attrName>style.visibility</p:attrName>
                                        </p:attrNameLst>
                                      </p:cBhvr>
                                      <p:to>
                                        <p:strVal val="visible"/>
                                      </p:to>
                                    </p:set>
                                    <p:animEffect transition="in" filter="strips(downLeft)">
                                      <p:cBhvr>
                                        <p:cTn id="38" dur="3000"/>
                                        <p:tgtEl>
                                          <p:spTgt spid="7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9" nodeType="clickEffect">
                                  <p:stCondLst>
                                    <p:cond delay="0"/>
                                  </p:stCondLst>
                                  <p:childTnLst>
                                    <p:set>
                                      <p:cBhvr>
                                        <p:cTn id="42" dur="500" fill="hold">
                                          <p:stCondLst>
                                            <p:cond delay="0"/>
                                          </p:stCondLst>
                                        </p:cTn>
                                        <p:tgtEl>
                                          <p:spTgt spid="75"/>
                                        </p:tgtEl>
                                        <p:attrNameLst>
                                          <p:attrName>style.visibility</p:attrName>
                                        </p:attrNameLst>
                                      </p:cBhvr>
                                      <p:to>
                                        <p:strVal val="visible"/>
                                      </p:to>
                                    </p:set>
                                    <p:animEffect transition="in" filter="strips(downLeft)">
                                      <p:cBhvr>
                                        <p:cTn id="43" dur="500"/>
                                        <p:tgtEl>
                                          <p:spTgt spid="75"/>
                                        </p:tgtEl>
                                      </p:cBhvr>
                                    </p:animEffect>
                                  </p:childTnLst>
                                </p:cTn>
                              </p:par>
                              <p:par>
                                <p:cTn id="44" presetID="18" presetClass="entr" presetSubtype="12" fill="hold" grpId="16"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strips(downLeft)">
                                      <p:cBhvr>
                                        <p:cTn id="46" dur="500"/>
                                        <p:tgtEl>
                                          <p:spTgt spid="86"/>
                                        </p:tgtEl>
                                      </p:cBhvr>
                                    </p:animEffect>
                                  </p:childTnLst>
                                </p:cTn>
                              </p:par>
                              <p:par>
                                <p:cTn id="47" presetID="18" presetClass="entr" presetSubtype="12" fill="hold" grpId="17" nodeType="with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strips(downLeft)">
                                      <p:cBhvr>
                                        <p:cTn id="49" dur="500"/>
                                        <p:tgtEl>
                                          <p:spTgt spid="88"/>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18" nodeType="click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strips(downLeft)">
                                      <p:cBhvr>
                                        <p:cTn id="54" dur="500"/>
                                        <p:tgtEl>
                                          <p:spTgt spid="90"/>
                                        </p:tgtEl>
                                      </p:cBhvr>
                                    </p:animEffect>
                                  </p:childTnLst>
                                </p:cTn>
                              </p:par>
                              <p:par>
                                <p:cTn id="55" presetID="18" presetClass="entr" presetSubtype="12" fill="hold" grpId="19" nodeType="withEffect">
                                  <p:stCondLst>
                                    <p:cond delay="0"/>
                                  </p:stCondLst>
                                  <p:childTnLst>
                                    <p:set>
                                      <p:cBhvr>
                                        <p:cTn id="56" dur="3000" fill="hold">
                                          <p:stCondLst>
                                            <p:cond delay="0"/>
                                          </p:stCondLst>
                                        </p:cTn>
                                        <p:tgtEl>
                                          <p:spTgt spid="89"/>
                                        </p:tgtEl>
                                        <p:attrNameLst>
                                          <p:attrName>style.visibility</p:attrName>
                                        </p:attrNameLst>
                                      </p:cBhvr>
                                      <p:to>
                                        <p:strVal val="visible"/>
                                      </p:to>
                                    </p:set>
                                    <p:animEffect transition="in" filter="strips(downLeft)">
                                      <p:cBhvr>
                                        <p:cTn id="57" dur="3000"/>
                                        <p:tgtEl>
                                          <p:spTgt spid="89"/>
                                        </p:tgtEl>
                                      </p:cBhvr>
                                    </p:animEffect>
                                  </p:childTnLst>
                                </p:cTn>
                              </p:par>
                            </p:childTnLst>
                          </p:cTn>
                        </p:par>
                        <p:par>
                          <p:cTn id="58" fill="hold">
                            <p:stCondLst>
                              <p:cond delay="500"/>
                            </p:stCondLst>
                            <p:childTnLst>
                              <p:par>
                                <p:cTn id="59" presetID="18" presetClass="entr" presetSubtype="12" fill="hold" grpId="20" nodeType="afterEffect">
                                  <p:stCondLst>
                                    <p:cond delay="500"/>
                                  </p:stCondLst>
                                  <p:childTnLst>
                                    <p:set>
                                      <p:cBhvr>
                                        <p:cTn id="60" dur="1" fill="hold">
                                          <p:stCondLst>
                                            <p:cond delay="0"/>
                                          </p:stCondLst>
                                        </p:cTn>
                                        <p:tgtEl>
                                          <p:spTgt spid="92"/>
                                        </p:tgtEl>
                                        <p:attrNameLst>
                                          <p:attrName>style.visibility</p:attrName>
                                        </p:attrNameLst>
                                      </p:cBhvr>
                                      <p:to>
                                        <p:strVal val="visible"/>
                                      </p:to>
                                    </p:set>
                                    <p:animEffect transition="in" filter="strips(downLeft)">
                                      <p:cBhvr>
                                        <p:cTn id="61" dur="500"/>
                                        <p:tgtEl>
                                          <p:spTgt spid="92"/>
                                        </p:tgtEl>
                                      </p:cBhvr>
                                    </p:animEffect>
                                  </p:childTnLst>
                                </p:cTn>
                              </p:par>
                              <p:par>
                                <p:cTn id="62" presetID="18" presetClass="entr" presetSubtype="12" fill="hold" grpId="21" nodeType="withEffect">
                                  <p:stCondLst>
                                    <p:cond delay="500"/>
                                  </p:stCondLst>
                                  <p:childTnLst>
                                    <p:set>
                                      <p:cBhvr>
                                        <p:cTn id="63" dur="3000" fill="hold">
                                          <p:stCondLst>
                                            <p:cond delay="0"/>
                                          </p:stCondLst>
                                        </p:cTn>
                                        <p:tgtEl>
                                          <p:spTgt spid="91"/>
                                        </p:tgtEl>
                                        <p:attrNameLst>
                                          <p:attrName>style.visibility</p:attrName>
                                        </p:attrNameLst>
                                      </p:cBhvr>
                                      <p:to>
                                        <p:strVal val="visible"/>
                                      </p:to>
                                    </p:set>
                                    <p:animEffect transition="in" filter="strips(downLeft)">
                                      <p:cBhvr>
                                        <p:cTn id="64" dur="3000"/>
                                        <p:tgtEl>
                                          <p:spTgt spid="91"/>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12" nodeType="clickEffect">
                                  <p:stCondLst>
                                    <p:cond delay="0"/>
                                  </p:stCondLst>
                                  <p:childTnLst>
                                    <p:set>
                                      <p:cBhvr>
                                        <p:cTn id="68" dur="3000" fill="hold">
                                          <p:stCondLst>
                                            <p:cond delay="0"/>
                                          </p:stCondLst>
                                        </p:cTn>
                                        <p:tgtEl>
                                          <p:spTgt spid="77"/>
                                        </p:tgtEl>
                                        <p:attrNameLst>
                                          <p:attrName>style.visibility</p:attrName>
                                        </p:attrNameLst>
                                      </p:cBhvr>
                                      <p:to>
                                        <p:strVal val="visible"/>
                                      </p:to>
                                    </p:set>
                                    <p:animEffect transition="in" filter="strips(downLeft)">
                                      <p:cBhvr>
                                        <p:cTn id="69" dur="3000"/>
                                        <p:tgtEl>
                                          <p:spTgt spid="77"/>
                                        </p:tgtEl>
                                      </p:cBhvr>
                                    </p:animEffect>
                                  </p:childTnLst>
                                </p:cTn>
                              </p:par>
                            </p:childTnLst>
                          </p:cTn>
                        </p:par>
                        <p:par>
                          <p:cTn id="70" fill="hold">
                            <p:stCondLst>
                              <p:cond delay="3000"/>
                            </p:stCondLst>
                            <p:childTnLst>
                              <p:par>
                                <p:cTn id="71" presetID="18" presetClass="entr" presetSubtype="12" fill="hold" grpId="10" nodeType="afterEffect">
                                  <p:stCondLst>
                                    <p:cond delay="3000"/>
                                  </p:stCondLst>
                                  <p:childTnLst>
                                    <p:set>
                                      <p:cBhvr>
                                        <p:cTn id="72" dur="3000" fill="hold">
                                          <p:stCondLst>
                                            <p:cond delay="0"/>
                                          </p:stCondLst>
                                        </p:cTn>
                                        <p:tgtEl>
                                          <p:spTgt spid="13317"/>
                                        </p:tgtEl>
                                        <p:attrNameLst>
                                          <p:attrName>style.visibility</p:attrName>
                                        </p:attrNameLst>
                                      </p:cBhvr>
                                      <p:to>
                                        <p:strVal val="visible"/>
                                      </p:to>
                                    </p:set>
                                    <p:animEffect transition="in" filter="strips(downLeft)">
                                      <p:cBhvr>
                                        <p:cTn id="73" dur="3000"/>
                                        <p:tgtEl>
                                          <p:spTgt spid="13317"/>
                                        </p:tgtEl>
                                      </p:cBhvr>
                                    </p:animEffect>
                                  </p:childTnLst>
                                </p:cTn>
                              </p:par>
                              <p:par>
                                <p:cTn id="74" presetID="18" presetClass="entr" presetSubtype="12" fill="hold" grpId="11" nodeType="withEffect">
                                  <p:stCondLst>
                                    <p:cond delay="3000"/>
                                  </p:stCondLst>
                                  <p:childTnLst>
                                    <p:set>
                                      <p:cBhvr>
                                        <p:cTn id="75" dur="3000" fill="hold">
                                          <p:stCondLst>
                                            <p:cond delay="0"/>
                                          </p:stCondLst>
                                        </p:cTn>
                                        <p:tgtEl>
                                          <p:spTgt spid="13321"/>
                                        </p:tgtEl>
                                        <p:attrNameLst>
                                          <p:attrName>style.visibility</p:attrName>
                                        </p:attrNameLst>
                                      </p:cBhvr>
                                      <p:to>
                                        <p:strVal val="visible"/>
                                      </p:to>
                                    </p:set>
                                    <p:animEffect transition="in" filter="strips(downLeft)">
                                      <p:cBhvr>
                                        <p:cTn id="76" dur="3000"/>
                                        <p:tgtEl>
                                          <p:spTgt spid="13321"/>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22" nodeType="click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strips(downLeft)">
                                      <p:cBhvr>
                                        <p:cTn id="81" dur="500"/>
                                        <p:tgtEl>
                                          <p:spTgt spid="96"/>
                                        </p:tgtEl>
                                      </p:cBhvr>
                                    </p:animEffect>
                                  </p:childTnLst>
                                </p:cTn>
                              </p:par>
                              <p:par>
                                <p:cTn id="82" presetID="18" presetClass="entr" presetSubtype="12" fill="hold" grpId="23" nodeType="withEffect">
                                  <p:stCondLst>
                                    <p:cond delay="0"/>
                                  </p:stCondLst>
                                  <p:childTnLst>
                                    <p:set>
                                      <p:cBhvr>
                                        <p:cTn id="83" dur="3000" fill="hold">
                                          <p:stCondLst>
                                            <p:cond delay="0"/>
                                          </p:stCondLst>
                                        </p:cTn>
                                        <p:tgtEl>
                                          <p:spTgt spid="94"/>
                                        </p:tgtEl>
                                        <p:attrNameLst>
                                          <p:attrName>style.visibility</p:attrName>
                                        </p:attrNameLst>
                                      </p:cBhvr>
                                      <p:to>
                                        <p:strVal val="visible"/>
                                      </p:to>
                                    </p:set>
                                    <p:animEffect transition="in" filter="strips(downLeft)">
                                      <p:cBhvr>
                                        <p:cTn id="84" dur="3000"/>
                                        <p:tgtEl>
                                          <p:spTgt spid="94"/>
                                        </p:tgtEl>
                                      </p:cBhvr>
                                    </p:animEffect>
                                  </p:childTnLst>
                                </p:cTn>
                              </p:par>
                            </p:childTnLst>
                          </p:cTn>
                        </p:par>
                        <p:par>
                          <p:cTn id="85" fill="hold">
                            <p:stCondLst>
                              <p:cond delay="500"/>
                            </p:stCondLst>
                            <p:childTnLst>
                              <p:par>
                                <p:cTn id="86" presetID="1" presetClass="entr" presetSubtype="0" fill="hold" grpId="28" nodeType="afterEffect">
                                  <p:stCondLst>
                                    <p:cond delay="500"/>
                                  </p:stCondLst>
                                  <p:childTnLst>
                                    <p:set>
                                      <p:cBhvr>
                                        <p:cTn id="87" dur="1" fill="hold">
                                          <p:stCondLst>
                                            <p:cond delay="0"/>
                                          </p:stCondLst>
                                        </p:cTn>
                                        <p:tgtEl>
                                          <p:spTgt spid="97"/>
                                        </p:tgtEl>
                                        <p:attrNameLst>
                                          <p:attrName>style.visibility</p:attrName>
                                        </p:attrNameLst>
                                      </p:cBhvr>
                                      <p:to>
                                        <p:strVal val="visible"/>
                                      </p:to>
                                    </p:set>
                                  </p:childTnLst>
                                </p:cTn>
                              </p:par>
                              <p:par>
                                <p:cTn id="88" presetID="1" presetClass="entr" presetSubtype="0" fill="hold" grpId="29" nodeType="withEffect">
                                  <p:stCondLst>
                                    <p:cond delay="500"/>
                                  </p:stCondLst>
                                  <p:childTnLst>
                                    <p:set>
                                      <p:cBhvr>
                                        <p:cTn id="89" dur="1" fill="hold">
                                          <p:stCondLst>
                                            <p:cond delay="0"/>
                                          </p:stCondLst>
                                        </p:cTn>
                                        <p:tgtEl>
                                          <p:spTgt spid="98"/>
                                        </p:tgtEl>
                                        <p:attrNameLst>
                                          <p:attrName>style.visibility</p:attrName>
                                        </p:attrNameLst>
                                      </p:cBhvr>
                                      <p:to>
                                        <p:strVal val="visible"/>
                                      </p:to>
                                    </p:set>
                                  </p:childTnLst>
                                </p:cTn>
                              </p:par>
                              <p:par>
                                <p:cTn id="90" presetID="1" presetClass="entr" presetSubtype="0" fill="hold" grpId="30" nodeType="withEffect">
                                  <p:stCondLst>
                                    <p:cond delay="500"/>
                                  </p:stCondLst>
                                  <p:childTnLst>
                                    <p:set>
                                      <p:cBhvr>
                                        <p:cTn id="91" dur="1" fill="hold">
                                          <p:stCondLst>
                                            <p:cond delay="0"/>
                                          </p:stCondLst>
                                        </p:cTn>
                                        <p:tgtEl>
                                          <p:spTgt spid="99"/>
                                        </p:tgtEl>
                                        <p:attrNameLst>
                                          <p:attrName>style.visibility</p:attrName>
                                        </p:attrNameLst>
                                      </p:cBhvr>
                                      <p:to>
                                        <p:strVal val="visible"/>
                                      </p:to>
                                    </p:set>
                                  </p:childTnLst>
                                </p:cTn>
                              </p:par>
                              <p:par>
                                <p:cTn id="92" presetID="1" presetClass="entr" presetSubtype="0" fill="hold" grpId="31" nodeType="withEffect">
                                  <p:stCondLst>
                                    <p:cond delay="500"/>
                                  </p:stCondLst>
                                  <p:childTnLst>
                                    <p:set>
                                      <p:cBhvr>
                                        <p:cTn id="93" dur="1" fill="hold">
                                          <p:stCondLst>
                                            <p:cond delay="0"/>
                                          </p:stCondLst>
                                        </p:cTn>
                                        <p:tgtEl>
                                          <p:spTgt spid="100"/>
                                        </p:tgtEl>
                                        <p:attrNameLst>
                                          <p:attrName>style.visibility</p:attrName>
                                        </p:attrNameLst>
                                      </p:cBhvr>
                                      <p:to>
                                        <p:strVal val="visible"/>
                                      </p:to>
                                    </p:set>
                                  </p:childTnLst>
                                </p:cTn>
                              </p:par>
                              <p:par>
                                <p:cTn id="94" presetID="1" presetClass="entr" presetSubtype="0" fill="hold" grpId="32" nodeType="withEffect">
                                  <p:stCondLst>
                                    <p:cond delay="500"/>
                                  </p:stCondLst>
                                  <p:childTnLst>
                                    <p:set>
                                      <p:cBhvr>
                                        <p:cTn id="95" dur="1" fill="hold">
                                          <p:stCondLst>
                                            <p:cond delay="0"/>
                                          </p:stCondLst>
                                        </p:cTn>
                                        <p:tgtEl>
                                          <p:spTgt spid="101"/>
                                        </p:tgtEl>
                                        <p:attrNameLst>
                                          <p:attrName>style.visibility</p:attrName>
                                        </p:attrNameLst>
                                      </p:cBhvr>
                                      <p:to>
                                        <p:strVal val="visible"/>
                                      </p:to>
                                    </p:set>
                                  </p:childTnLst>
                                </p:cTn>
                              </p:par>
                              <p:par>
                                <p:cTn id="96" presetID="1" presetClass="entr" presetSubtype="0" fill="hold" grpId="30" nodeType="withEffect">
                                  <p:stCondLst>
                                    <p:cond delay="500"/>
                                  </p:stCondLst>
                                  <p:childTnLst>
                                    <p:set>
                                      <p:cBhvr>
                                        <p:cTn id="97" dur="1" fill="hold">
                                          <p:stCondLst>
                                            <p:cond delay="0"/>
                                          </p:stCondLst>
                                        </p:cTn>
                                        <p:tgtEl>
                                          <p:spTgt spid="112"/>
                                        </p:tgtEl>
                                        <p:attrNameLst>
                                          <p:attrName>style.visibility</p:attrName>
                                        </p:attrNameLst>
                                      </p:cBhvr>
                                      <p:to>
                                        <p:strVal val="visible"/>
                                      </p:to>
                                    </p:set>
                                  </p:childTnLst>
                                </p:cTn>
                              </p:par>
                              <p:par>
                                <p:cTn id="98" presetID="1" presetClass="entr" presetSubtype="0" fill="hold" grpId="31" nodeType="withEffect">
                                  <p:stCondLst>
                                    <p:cond delay="500"/>
                                  </p:stCondLst>
                                  <p:childTnLst>
                                    <p:set>
                                      <p:cBhvr>
                                        <p:cTn id="99" dur="1" fill="hold">
                                          <p:stCondLst>
                                            <p:cond delay="0"/>
                                          </p:stCondLst>
                                        </p:cTn>
                                        <p:tgtEl>
                                          <p:spTgt spid="113"/>
                                        </p:tgtEl>
                                        <p:attrNameLst>
                                          <p:attrName>style.visibility</p:attrName>
                                        </p:attrNameLst>
                                      </p:cBhvr>
                                      <p:to>
                                        <p:strVal val="visible"/>
                                      </p:to>
                                    </p:set>
                                  </p:childTnLst>
                                </p:cTn>
                              </p:par>
                              <p:par>
                                <p:cTn id="100" presetID="1" presetClass="entr" presetSubtype="0" fill="hold" grpId="32" nodeType="withEffect">
                                  <p:stCondLst>
                                    <p:cond delay="500"/>
                                  </p:stCondLst>
                                  <p:childTnLst>
                                    <p:set>
                                      <p:cBhvr>
                                        <p:cTn id="101"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1" animBg="1"/>
      <p:bldP spid="76" grpId="2" animBg="1"/>
      <p:bldP spid="73" grpId="3" animBg="1"/>
      <p:bldP spid="72" grpId="4" animBg="1"/>
      <p:bldP spid="70" grpId="5" animBg="1"/>
      <p:bldP spid="74" grpId="6" animBg="1"/>
      <p:bldP spid="82" grpId="7" animBg="1"/>
      <p:bldP spid="71" grpId="8"/>
      <p:bldP spid="75" grpId="9" animBg="1"/>
      <p:bldP spid="13317" grpId="10" animBg="1"/>
      <p:bldP spid="13321" grpId="11" animBg="1"/>
      <p:bldP spid="77" grpId="12" animBg="1"/>
      <p:bldP spid="85" grpId="15"/>
      <p:bldP spid="86" grpId="16" animBg="1"/>
      <p:bldP spid="88" grpId="17" animBg="1"/>
      <p:bldP spid="90" grpId="18" animBg="1"/>
      <p:bldP spid="89" grpId="19"/>
      <p:bldP spid="92" grpId="20" animBg="1"/>
      <p:bldP spid="91" grpId="21"/>
      <p:bldP spid="96" grpId="22" animBg="1"/>
      <p:bldP spid="94" grpId="23" animBg="1"/>
      <p:bldP spid="97" grpId="28" animBg="1"/>
      <p:bldP spid="98" grpId="29" animBg="1"/>
      <p:bldP spid="99" grpId="30" animBg="1"/>
      <p:bldP spid="100" grpId="31" animBg="1"/>
      <p:bldP spid="101" grpId="32" animBg="1"/>
      <p:bldP spid="112" grpId="30" animBg="1"/>
      <p:bldP spid="113" grpId="31" animBg="1"/>
      <p:bldP spid="114" grpId="32"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custDataLst>
              <p:tags r:id="rId1"/>
            </p:custDataLst>
          </p:nvPr>
        </p:nvGraphicFramePr>
        <p:xfrm>
          <a:off x="467995" y="1049020"/>
          <a:ext cx="11541125" cy="5425440"/>
        </p:xfrm>
        <a:graphic>
          <a:graphicData uri="http://schemas.openxmlformats.org/drawingml/2006/table">
            <a:tbl>
              <a:tblPr firstRow="1" bandRow="1">
                <a:tableStyleId>{5C22544A-7EE6-4342-B048-85BDC9FD1C3A}</a:tableStyleId>
              </a:tblPr>
              <a:tblGrid>
                <a:gridCol w="4338320"/>
                <a:gridCol w="5332730"/>
                <a:gridCol w="1870075"/>
              </a:tblGrid>
              <a:tr h="396240">
                <a:tc>
                  <a:txBody>
                    <a:bodyPr wrap="square"/>
                    <a:lstStyle/>
                    <a:p>
                      <a:pPr algn="ctr" fontAlgn="base">
                        <a:lnSpc>
                          <a:spcPct val="100000"/>
                        </a:lnSpc>
                        <a:spcAft>
                          <a:spcPct val="0"/>
                        </a:spcAft>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rPr>
                        <a:t>课程标准</a:t>
                      </a:r>
                      <a:endParaRPr lang="zh-CN" sz="2400" b="1" kern="100">
                        <a:solidFill>
                          <a:schemeClr val="tx1"/>
                        </a:solidFill>
                        <a:latin typeface="宋体" panose="02010600030101010101" pitchFamily="2" charset="-122"/>
                        <a:ea typeface="宋体" panose="02010600030101010101" pitchFamily="2" charset="-122"/>
                        <a:cs typeface="Times New Roman" panose="02020603050405020304"/>
                      </a:endParaRPr>
                    </a:p>
                  </a:txBody>
                  <a:tcPr marL="0" marR="0" marT="0" marB="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fontAlgn="base">
                        <a:lnSpc>
                          <a:spcPct val="100000"/>
                        </a:lnSpc>
                        <a:spcAft>
                          <a:spcPct val="0"/>
                        </a:spcAft>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rPr>
                        <a:t>近年考情</a:t>
                      </a:r>
                      <a:endParaRPr lang="zh-CN" sz="2400" b="1" kern="100">
                        <a:solidFill>
                          <a:schemeClr val="tx1"/>
                        </a:solidFill>
                        <a:latin typeface="宋体" panose="02010600030101010101" pitchFamily="2" charset="-122"/>
                        <a:ea typeface="宋体" panose="02010600030101010101" pitchFamily="2" charset="-122"/>
                        <a:cs typeface="Times New Roman" panose="02020603050405020304"/>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lgn="ctr" fontAlgn="base">
                        <a:lnSpc>
                          <a:spcPct val="100000"/>
                        </a:lnSpc>
                        <a:spcAft>
                          <a:spcPct val="0"/>
                        </a:spcAft>
                        <a:buNone/>
                      </a:pPr>
                      <a:r>
                        <a:rPr lang="zh-CN" sz="2400" b="1" kern="100">
                          <a:solidFill>
                            <a:schemeClr val="tx1"/>
                          </a:solidFill>
                          <a:latin typeface="宋体" panose="02010600030101010101" pitchFamily="2" charset="-122"/>
                          <a:ea typeface="宋体" panose="02010600030101010101" pitchFamily="2" charset="-122"/>
                          <a:cs typeface="Times New Roman" panose="02020603050405020304"/>
                          <a:sym typeface="+mn-ea"/>
                        </a:rPr>
                        <a:t>考情预测</a:t>
                      </a:r>
                      <a:endParaRPr lang="zh-CN" altLang="en-US" sz="2400" b="1" kern="100">
                        <a:solidFill>
                          <a:schemeClr val="tx1"/>
                        </a:solidFill>
                        <a:latin typeface="宋体" panose="02010600030101010101" pitchFamily="2" charset="-122"/>
                        <a:ea typeface="宋体" panose="02010600030101010101" pitchFamily="2" charset="-122"/>
                        <a:cs typeface="Times New Roman" panose="02020603050405020304"/>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240">
                <a:tc>
                  <a:txBody>
                    <a:bodyPr wrap="square"/>
                    <a:lstStyle/>
                    <a:p>
                      <a:pPr indent="0" fontAlgn="auto">
                        <a:lnSpc>
                          <a:spcPts val="4040"/>
                        </a:lnSpc>
                      </a:pPr>
                      <a:r>
                        <a:rPr lang="zh-CN" sz="2400" b="1">
                          <a:latin typeface="楷体" panose="02010609060101010101" charset="-122"/>
                          <a:ea typeface="楷体" panose="02010609060101010101" charset="-122"/>
                          <a:cs typeface="楷体" panose="02010609060101010101" charset="-122"/>
                          <a:sym typeface="+mn-ea"/>
                        </a:rPr>
                        <a:t>1．辩证地看待传统文化。</a:t>
                      </a:r>
                      <a:endParaRPr lang="zh-CN" sz="2400" b="1">
                        <a:latin typeface="楷体" panose="02010609060101010101" charset="-122"/>
                        <a:ea typeface="楷体" panose="02010609060101010101" charset="-122"/>
                        <a:cs typeface="楷体" panose="02010609060101010101" charset="-122"/>
                        <a:sym typeface="+mn-ea"/>
                      </a:endParaRPr>
                    </a:p>
                    <a:p>
                      <a:pPr indent="0" fontAlgn="auto">
                        <a:lnSpc>
                          <a:spcPts val="4040"/>
                        </a:lnSpc>
                      </a:pPr>
                      <a:r>
                        <a:rPr lang="zh-CN" sz="2400" b="1">
                          <a:latin typeface="楷体" panose="02010609060101010101" charset="-122"/>
                          <a:ea typeface="楷体" panose="02010609060101010101" charset="-122"/>
                          <a:cs typeface="楷体" panose="02010609060101010101" charset="-122"/>
                          <a:sym typeface="+mn-ea"/>
                        </a:rPr>
                        <a:t>2．领会对中华优秀传统文化进行创造性转化、创新性发展的重要意义。</a:t>
                      </a:r>
                      <a:endParaRPr lang="zh-CN" sz="2400" b="1">
                        <a:latin typeface="楷体" panose="02010609060101010101" charset="-122"/>
                        <a:ea typeface="楷体" panose="02010609060101010101" charset="-122"/>
                        <a:cs typeface="楷体" panose="02010609060101010101" charset="-122"/>
                        <a:sym typeface="+mn-ea"/>
                      </a:endParaRPr>
                    </a:p>
                    <a:p>
                      <a:pPr indent="0" fontAlgn="auto">
                        <a:lnSpc>
                          <a:spcPts val="4040"/>
                        </a:lnSpc>
                      </a:pPr>
                      <a:r>
                        <a:rPr lang="zh-CN" sz="2400" b="1">
                          <a:latin typeface="楷体" panose="02010609060101010101" charset="-122"/>
                          <a:ea typeface="楷体" panose="02010609060101010101" charset="-122"/>
                          <a:cs typeface="楷体" panose="02010609060101010101" charset="-122"/>
                          <a:sym typeface="+mn-ea"/>
                        </a:rPr>
                        <a:t>3．弘扬民族精神。</a:t>
                      </a:r>
                      <a:endParaRPr lang="zh-CN" sz="2400" b="1">
                        <a:latin typeface="楷体" panose="02010609060101010101" charset="-122"/>
                        <a:ea typeface="楷体" panose="02010609060101010101" charset="-122"/>
                        <a:cs typeface="楷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浙江高考</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选择题</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sz="2400">
                          <a:solidFill>
                            <a:schemeClr val="tx1"/>
                          </a:solidFill>
                          <a:latin typeface="楷体" panose="02010609060101010101" charset="-122"/>
                          <a:ea typeface="楷体" panose="02010609060101010101" charset="-122"/>
                          <a:cs typeface="楷体" panose="02010609060101010101" charset="-122"/>
                          <a:sym typeface="+mn-ea"/>
                        </a:rPr>
                        <a:t>正确对待传统文化的态度，创造性转化与创新性发展，弘扬民族精神</a:t>
                      </a:r>
                      <a:endParaRPr sz="240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北京高考</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主观题</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0">
                          <a:solidFill>
                            <a:schemeClr val="tx1"/>
                          </a:solidFill>
                          <a:latin typeface="楷体" panose="02010609060101010101" charset="-122"/>
                          <a:ea typeface="楷体" panose="02010609060101010101" charset="-122"/>
                          <a:cs typeface="楷体" panose="02010609060101010101" charset="-122"/>
                          <a:sym typeface="+mn-ea"/>
                        </a:rPr>
                        <a:t>文化的功能，文化的继承与发展</a:t>
                      </a:r>
                      <a:endParaRPr lang="zh-CN" altLang="en-US" sz="2400" b="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辽宁高考</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选择题</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文化的功能</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全国高考 选择题</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中华优秀传统文化的当代价值</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400" b="1">
                          <a:solidFill>
                            <a:schemeClr val="tx1"/>
                          </a:solidFill>
                          <a:latin typeface="楷体" panose="02010609060101010101" charset="-122"/>
                          <a:ea typeface="楷体" panose="02010609060101010101" charset="-122"/>
                          <a:cs typeface="楷体" panose="02010609060101010101" charset="-122"/>
                          <a:sym typeface="+mn-ea"/>
                        </a:rPr>
                        <a:t>2022</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年</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b="1">
                          <a:solidFill>
                            <a:schemeClr val="tx1"/>
                          </a:solidFill>
                          <a:latin typeface="楷体" panose="02010609060101010101" charset="-122"/>
                          <a:ea typeface="楷体" panose="02010609060101010101" charset="-122"/>
                          <a:cs typeface="楷体" panose="02010609060101010101" charset="-122"/>
                          <a:sym typeface="+mn-ea"/>
                        </a:rPr>
                        <a:t>广东高考 选择题</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文化的功能，中华优秀传统文化的主要内容</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wrap="square"/>
                    <a:lstStyle/>
                    <a:p>
                      <a:pPr>
                        <a:buNone/>
                      </a:pPr>
                      <a:endParaRPr lang="zh-CN" altLang="en-US" sz="2400" b="0">
                        <a:solidFill>
                          <a:schemeClr val="tx1"/>
                        </a:solidFill>
                        <a:latin typeface="楷体" panose="02010609060101010101" charset="-122"/>
                        <a:ea typeface="楷体" panose="02010609060101010101" charset="-122"/>
                        <a:cs typeface="楷体" panose="02010609060101010101" charset="-122"/>
                      </a:endParaRPr>
                    </a:p>
                    <a:p>
                      <a:pPr>
                        <a:buNone/>
                      </a:pPr>
                      <a:r>
                        <a:rPr lang="zh-CN" altLang="en-US" sz="2400" b="0">
                          <a:solidFill>
                            <a:schemeClr val="tx1"/>
                          </a:solidFill>
                          <a:latin typeface="楷体" panose="02010609060101010101" charset="-122"/>
                          <a:ea typeface="楷体" panose="02010609060101010101" charset="-122"/>
                          <a:cs typeface="楷体" panose="02010609060101010101" charset="-122"/>
                        </a:rPr>
                        <a:t>本课知识高考考查频率较高，主要涉及选择题，主观题。</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五边形 3"/>
          <p:cNvSpPr/>
          <p:nvPr>
            <p:custDataLst>
              <p:tags r:id="rId2"/>
            </p:custDataLst>
          </p:nvPr>
        </p:nvSpPr>
        <p:spPr>
          <a:xfrm>
            <a:off x="151257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考情回望</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2"/>
          <a:stretch>
            <a:fillRect/>
          </a:stretch>
        </p:blipFill>
        <p:spPr>
          <a:xfrm>
            <a:off x="41910" y="750570"/>
            <a:ext cx="7167880" cy="6189345"/>
          </a:xfrm>
          <a:prstGeom prst="rect">
            <a:avLst/>
          </a:prstGeom>
        </p:spPr>
      </p:pic>
      <p:sp>
        <p:nvSpPr>
          <p:cNvPr id="3" name="文本框 2"/>
          <p:cNvSpPr txBox="1"/>
          <p:nvPr>
            <p:custDataLst>
              <p:tags r:id="rId3"/>
            </p:custDataLst>
          </p:nvPr>
        </p:nvSpPr>
        <p:spPr>
          <a:xfrm>
            <a:off x="344805" y="956945"/>
            <a:ext cx="3388360" cy="487616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endParaRPr sz="2400">
              <a:latin typeface="楷体" panose="02010609060101010101" charset="-122"/>
              <a:ea typeface="楷体" panose="02010609060101010101" charset="-122"/>
              <a:cs typeface="楷体" panose="02010609060101010101" charset="-122"/>
            </a:endParaRPr>
          </a:p>
        </p:txBody>
      </p:sp>
      <p:cxnSp>
        <p:nvCxnSpPr>
          <p:cNvPr id="5" name="直接箭头连接符 4"/>
          <p:cNvCxnSpPr/>
          <p:nvPr>
            <p:custDataLst>
              <p:tags r:id="rId4"/>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6" name="五边形 5"/>
          <p:cNvSpPr/>
          <p:nvPr>
            <p:custDataLst>
              <p:tags r:id="rId5"/>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时政热点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2" name="文本框 11"/>
          <p:cNvSpPr txBox="1"/>
          <p:nvPr>
            <p:custDataLst>
              <p:tags r:id="rId6"/>
            </p:custDataLst>
          </p:nvPr>
        </p:nvSpPr>
        <p:spPr>
          <a:xfrm>
            <a:off x="240665" y="1058545"/>
            <a:ext cx="6655435" cy="4960620"/>
          </a:xfrm>
          <a:prstGeom prst="rect">
            <a:avLst/>
          </a:prstGeom>
          <a:noFill/>
        </p:spPr>
        <p:txBody>
          <a:bodyPr wrap="square" rtlCol="0" anchor="t">
            <a:noAutofit/>
          </a:bodyPr>
          <a:lstStyle/>
          <a:p>
            <a:r>
              <a:rPr lang="en-US" sz="2400">
                <a:latin typeface="楷体" panose="02010609060101010101" charset="-122"/>
                <a:ea typeface="楷体" panose="02010609060101010101" charset="-122"/>
                <a:cs typeface="楷体" panose="02010609060101010101" charset="-122"/>
              </a:rPr>
              <a:t>   </a:t>
            </a:r>
            <a:r>
              <a:rPr sz="2400">
                <a:latin typeface="楷体" panose="02010609060101010101" charset="-122"/>
                <a:ea typeface="楷体" panose="02010609060101010101" charset="-122"/>
                <a:cs typeface="楷体" panose="02010609060101010101" charset="-122"/>
              </a:rPr>
              <a:t>亚运赛事正酣，中秋佳节共度</a:t>
            </a:r>
            <a:r>
              <a:rPr lang="zh-CN" sz="2400">
                <a:latin typeface="楷体" panose="02010609060101010101" charset="-122"/>
                <a:ea typeface="楷体" panose="02010609060101010101" charset="-122"/>
                <a:cs typeface="楷体" panose="02010609060101010101" charset="-122"/>
              </a:rPr>
              <a:t>。</a:t>
            </a:r>
            <a:r>
              <a:rPr sz="2400">
                <a:latin typeface="楷体" panose="02010609060101010101" charset="-122"/>
                <a:ea typeface="楷体" panose="02010609060101010101" charset="-122"/>
                <a:cs typeface="楷体" panose="02010609060101010101" charset="-122"/>
              </a:rPr>
              <a:t>制作花灯、团扇作画，运动员村里的中秋主题日体验活动精彩纷呈。通过亚运会，中华优秀传统文化的独特魅力呈现在世界面前。</a:t>
            </a:r>
            <a:endParaRPr sz="2400">
              <a:latin typeface="楷体" panose="02010609060101010101" charset="-122"/>
              <a:ea typeface="楷体" panose="02010609060101010101" charset="-122"/>
              <a:cs typeface="楷体" panose="02010609060101010101" charset="-122"/>
            </a:endParaRPr>
          </a:p>
          <a:p>
            <a:r>
              <a:rPr sz="2400">
                <a:latin typeface="楷体" panose="02010609060101010101" charset="-122"/>
                <a:ea typeface="楷体" panose="02010609060101010101" charset="-122"/>
                <a:cs typeface="楷体" panose="02010609060101010101" charset="-122"/>
              </a:rPr>
              <a:t> </a:t>
            </a:r>
            <a:r>
              <a:rPr lang="en-US" sz="2400">
                <a:latin typeface="楷体" panose="02010609060101010101" charset="-122"/>
                <a:ea typeface="楷体" panose="02010609060101010101" charset="-122"/>
                <a:cs typeface="楷体" panose="02010609060101010101" charset="-122"/>
              </a:rPr>
              <a:t>  </a:t>
            </a:r>
            <a:r>
              <a:rPr sz="2400">
                <a:latin typeface="楷体" panose="02010609060101010101" charset="-122"/>
                <a:ea typeface="楷体" panose="02010609060101010101" charset="-122"/>
                <a:cs typeface="楷体" panose="02010609060101010101" charset="-122"/>
              </a:rPr>
              <a:t>越是民族的，就越是世界的。文明因交流而多彩，文明因互鉴而丰富。杭州亚运会开幕式文艺表演下篇《携手同行》中，“白鹭精灵”遨游星海，数百名大学生手持发光金桂点亮绵延悠长的“金桂之江”，亚洲各个国家和地区的地标性建筑共同呈现，构成美轮美奂的亚洲画卷。从各美其美到美美与共，杭州亚运会架起亚洲不同国家和地区人民沟通的桥梁，为多样文明交流互鉴提供了舞台，为推动构建人类命运共同体注入了强大动力。</a:t>
            </a:r>
            <a:endParaRPr lang="en-US" sz="2400">
              <a:latin typeface="楷体" panose="02010609060101010101" charset="-122"/>
              <a:ea typeface="楷体" panose="02010609060101010101" charset="-122"/>
              <a:cs typeface="楷体" panose="02010609060101010101" charset="-122"/>
            </a:endParaRPr>
          </a:p>
          <a:p>
            <a:r>
              <a:rPr lang="en-US" sz="2400">
                <a:latin typeface="楷体" panose="02010609060101010101" charset="-122"/>
                <a:ea typeface="楷体" panose="02010609060101010101" charset="-122"/>
                <a:cs typeface="楷体" panose="02010609060101010101" charset="-122"/>
              </a:rPr>
              <a:t> </a:t>
            </a:r>
            <a:r>
              <a:rPr lang="en-US" sz="2400" b="1">
                <a:latin typeface="黑体" panose="02010609060101010101" charset="-122"/>
                <a:ea typeface="黑体" panose="02010609060101010101" charset="-122"/>
                <a:cs typeface="黑体" panose="02010609060101010101" charset="-122"/>
              </a:rPr>
              <a:t> </a:t>
            </a:r>
            <a:r>
              <a:rPr lang="zh-CN" altLang="en-US" sz="2400" b="1">
                <a:latin typeface="黑体" panose="02010609060101010101" charset="-122"/>
                <a:ea typeface="黑体" panose="02010609060101010101" charset="-122"/>
                <a:cs typeface="黑体" panose="02010609060101010101" charset="-122"/>
              </a:rPr>
              <a:t>材料体现了哪些文化原理？</a:t>
            </a:r>
            <a:endParaRPr lang="zh-CN" altLang="en-US" sz="24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7"/>
            </p:custDataLst>
          </p:nvPr>
        </p:nvSpPr>
        <p:spPr>
          <a:xfrm>
            <a:off x="3733165" y="100330"/>
            <a:ext cx="7314565" cy="521970"/>
          </a:xfrm>
          <a:prstGeom prst="rect">
            <a:avLst/>
          </a:prstGeom>
          <a:noFill/>
        </p:spPr>
        <p:txBody>
          <a:bodyPr wrap="square" rtlCol="0" anchor="t">
            <a:spAutoFit/>
          </a:bodyPr>
          <a:lstStyle/>
          <a:p>
            <a:pPr algn="ctr"/>
            <a:r>
              <a:rPr lang="zh-CN" altLang="en-US" sz="2800" b="1"/>
              <a:t>杭州亚运会铭刻文化自信</a:t>
            </a:r>
            <a:endParaRPr lang="zh-CN" altLang="en-US" sz="2800" b="1"/>
          </a:p>
        </p:txBody>
      </p:sp>
      <p:pic>
        <p:nvPicPr>
          <p:cNvPr id="2" name="图片 1"/>
          <p:cNvPicPr>
            <a:picLocks noChangeAspect="1"/>
          </p:cNvPicPr>
          <p:nvPr>
            <p:custDataLst>
              <p:tags r:id="rId8"/>
            </p:custDataLst>
          </p:nvPr>
        </p:nvPicPr>
        <p:blipFill>
          <a:blip r:embed="rId9"/>
          <a:stretch>
            <a:fillRect/>
          </a:stretch>
        </p:blipFill>
        <p:spPr>
          <a:xfrm>
            <a:off x="7701915" y="1058545"/>
            <a:ext cx="3432175" cy="2226945"/>
          </a:xfrm>
          <a:prstGeom prst="rect">
            <a:avLst/>
          </a:prstGeom>
        </p:spPr>
      </p:pic>
      <p:pic>
        <p:nvPicPr>
          <p:cNvPr id="9" name="图片 8"/>
          <p:cNvPicPr>
            <a:picLocks noChangeAspect="1"/>
          </p:cNvPicPr>
          <p:nvPr>
            <p:custDataLst>
              <p:tags r:id="rId10"/>
            </p:custDataLst>
          </p:nvPr>
        </p:nvPicPr>
        <p:blipFill>
          <a:blip r:embed="rId11"/>
          <a:stretch>
            <a:fillRect/>
          </a:stretch>
        </p:blipFill>
        <p:spPr>
          <a:xfrm>
            <a:off x="7707630" y="3593465"/>
            <a:ext cx="3427095" cy="2350770"/>
          </a:xfrm>
          <a:prstGeom prst="rect">
            <a:avLst/>
          </a:prstGeom>
        </p:spPr>
      </p:pic>
      <p:sp>
        <p:nvSpPr>
          <p:cNvPr id="10" name="文本框 9"/>
          <p:cNvSpPr txBox="1"/>
          <p:nvPr>
            <p:custDataLst>
              <p:tags r:id="rId12"/>
            </p:custDataLst>
          </p:nvPr>
        </p:nvSpPr>
        <p:spPr>
          <a:xfrm>
            <a:off x="7091045" y="6107430"/>
            <a:ext cx="4381500" cy="645160"/>
          </a:xfrm>
          <a:prstGeom prst="rect">
            <a:avLst/>
          </a:prstGeom>
          <a:noFill/>
        </p:spPr>
        <p:txBody>
          <a:bodyPr wrap="square" rtlCol="0" anchor="t">
            <a:spAutoFit/>
          </a:bodyPr>
          <a:lstStyle/>
          <a:p>
            <a:pPr algn="ctr"/>
            <a:r>
              <a:rPr lang="zh-CN" altLang="en-US"/>
              <a:t>“中国亚运会开幕式：浪漫与神秘</a:t>
            </a:r>
            <a:endParaRPr lang="zh-CN" altLang="en-US"/>
          </a:p>
          <a:p>
            <a:pPr algn="ctr"/>
            <a:r>
              <a:rPr lang="zh-CN" altLang="en-US"/>
              <a:t>的'中国式美学'”</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2"/>
          <a:stretch>
            <a:fillRect/>
          </a:stretch>
        </p:blipFill>
        <p:spPr>
          <a:xfrm>
            <a:off x="41910" y="750570"/>
            <a:ext cx="7167880" cy="6189345"/>
          </a:xfrm>
          <a:prstGeom prst="rect">
            <a:avLst/>
          </a:prstGeom>
        </p:spPr>
      </p:pic>
      <p:sp>
        <p:nvSpPr>
          <p:cNvPr id="3" name="文本框 2"/>
          <p:cNvSpPr txBox="1"/>
          <p:nvPr>
            <p:custDataLst>
              <p:tags r:id="rId3"/>
            </p:custDataLst>
          </p:nvPr>
        </p:nvSpPr>
        <p:spPr>
          <a:xfrm>
            <a:off x="344805" y="956945"/>
            <a:ext cx="3388360" cy="4876165"/>
          </a:xfrm>
          <a:prstGeom prst="rect">
            <a:avLst/>
          </a:prstGeom>
          <a:noFill/>
        </p:spPr>
        <p:txBody>
          <a:bodyPr wrap="square" rtlCol="0" anchor="t">
            <a:noAutofit/>
          </a:bodyPr>
          <a:lstStyle/>
          <a:p>
            <a:r>
              <a:rPr lang="en-US" sz="4400">
                <a:latin typeface="楷体" panose="02010609060101010101" charset="-122"/>
                <a:ea typeface="楷体" panose="02010609060101010101" charset="-122"/>
                <a:cs typeface="楷体" panose="02010609060101010101" charset="-122"/>
              </a:rPr>
              <a:t> </a:t>
            </a:r>
            <a:endParaRPr sz="2400">
              <a:latin typeface="楷体" panose="02010609060101010101" charset="-122"/>
              <a:ea typeface="楷体" panose="02010609060101010101" charset="-122"/>
              <a:cs typeface="楷体" panose="02010609060101010101" charset="-122"/>
            </a:endParaRPr>
          </a:p>
        </p:txBody>
      </p:sp>
      <p:cxnSp>
        <p:nvCxnSpPr>
          <p:cNvPr id="5" name="直接箭头连接符 4"/>
          <p:cNvCxnSpPr/>
          <p:nvPr>
            <p:custDataLst>
              <p:tags r:id="rId4"/>
            </p:custDataLst>
          </p:nvPr>
        </p:nvCxnSpPr>
        <p:spPr>
          <a:xfrm>
            <a:off x="41910" y="741680"/>
            <a:ext cx="12180570" cy="8890"/>
          </a:xfrm>
          <a:prstGeom prst="straightConnector1">
            <a:avLst/>
          </a:prstGeom>
          <a:ln w="12700" cmpd="sng">
            <a:solidFill>
              <a:schemeClr val="accent2">
                <a:lumMod val="60000"/>
                <a:lumOff val="40000"/>
              </a:schemeClr>
            </a:solidFill>
            <a:prstDash val="solid"/>
            <a:tailEnd type="arrow" w="med" len="med"/>
          </a:ln>
        </p:spPr>
        <p:style>
          <a:lnRef idx="1">
            <a:schemeClr val="accent2"/>
          </a:lnRef>
          <a:fillRef idx="0">
            <a:schemeClr val="accent2"/>
          </a:fillRef>
          <a:effectRef idx="0">
            <a:schemeClr val="accent2"/>
          </a:effectRef>
          <a:fontRef idx="minor">
            <a:schemeClr val="tx1"/>
          </a:fontRef>
        </p:style>
      </p:cxnSp>
      <p:sp>
        <p:nvSpPr>
          <p:cNvPr id="6" name="五边形 5"/>
          <p:cNvSpPr/>
          <p:nvPr>
            <p:custDataLst>
              <p:tags r:id="rId5"/>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时政热点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2" name="文本框 11"/>
          <p:cNvSpPr txBox="1"/>
          <p:nvPr>
            <p:custDataLst>
              <p:tags r:id="rId6"/>
            </p:custDataLst>
          </p:nvPr>
        </p:nvSpPr>
        <p:spPr>
          <a:xfrm>
            <a:off x="240665" y="1058545"/>
            <a:ext cx="6655435" cy="4960620"/>
          </a:xfrm>
          <a:prstGeom prst="rect">
            <a:avLst/>
          </a:prstGeom>
          <a:noFill/>
        </p:spPr>
        <p:txBody>
          <a:bodyPr wrap="square" rtlCol="0" anchor="t">
            <a:noAutofit/>
          </a:bodyPr>
          <a:lstStyle/>
          <a:p>
            <a:r>
              <a:rPr lang="en-US" sz="2400">
                <a:latin typeface="楷体" panose="02010609060101010101" charset="-122"/>
                <a:ea typeface="楷体" panose="02010609060101010101" charset="-122"/>
                <a:cs typeface="楷体" panose="02010609060101010101" charset="-122"/>
              </a:rPr>
              <a:t>   </a:t>
            </a:r>
            <a:r>
              <a:rPr sz="2400">
                <a:latin typeface="楷体" panose="02010609060101010101" charset="-122"/>
                <a:ea typeface="楷体" panose="02010609060101010101" charset="-122"/>
                <a:cs typeface="楷体" panose="02010609060101010101" charset="-122"/>
              </a:rPr>
              <a:t>亚运赛事正酣，中秋佳节共度</a:t>
            </a:r>
            <a:r>
              <a:rPr lang="zh-CN" sz="2400">
                <a:latin typeface="楷体" panose="02010609060101010101" charset="-122"/>
                <a:ea typeface="楷体" panose="02010609060101010101" charset="-122"/>
                <a:cs typeface="楷体" panose="02010609060101010101" charset="-122"/>
              </a:rPr>
              <a:t>。</a:t>
            </a:r>
            <a:r>
              <a:rPr sz="2400">
                <a:latin typeface="楷体" panose="02010609060101010101" charset="-122"/>
                <a:ea typeface="楷体" panose="02010609060101010101" charset="-122"/>
                <a:cs typeface="楷体" panose="02010609060101010101" charset="-122"/>
              </a:rPr>
              <a:t>制作</a:t>
            </a:r>
            <a:r>
              <a:rPr sz="2400">
                <a:solidFill>
                  <a:srgbClr val="C00000"/>
                </a:solidFill>
                <a:latin typeface="楷体" panose="02010609060101010101" charset="-122"/>
                <a:ea typeface="楷体" panose="02010609060101010101" charset="-122"/>
                <a:cs typeface="楷体" panose="02010609060101010101" charset="-122"/>
              </a:rPr>
              <a:t>花灯、团扇作画</a:t>
            </a:r>
            <a:r>
              <a:rPr sz="2400">
                <a:latin typeface="楷体" panose="02010609060101010101" charset="-122"/>
                <a:ea typeface="楷体" panose="02010609060101010101" charset="-122"/>
                <a:cs typeface="楷体" panose="02010609060101010101" charset="-122"/>
              </a:rPr>
              <a:t>，运动员村里的</a:t>
            </a:r>
            <a:r>
              <a:rPr sz="2400">
                <a:solidFill>
                  <a:srgbClr val="C00000"/>
                </a:solidFill>
                <a:latin typeface="楷体" panose="02010609060101010101" charset="-122"/>
                <a:ea typeface="楷体" panose="02010609060101010101" charset="-122"/>
                <a:cs typeface="楷体" panose="02010609060101010101" charset="-122"/>
              </a:rPr>
              <a:t>中秋主题日</a:t>
            </a:r>
            <a:r>
              <a:rPr sz="2400">
                <a:latin typeface="楷体" panose="02010609060101010101" charset="-122"/>
                <a:ea typeface="楷体" panose="02010609060101010101" charset="-122"/>
                <a:cs typeface="楷体" panose="02010609060101010101" charset="-122"/>
              </a:rPr>
              <a:t>体验活动精彩纷呈。通过亚运会，中华优秀传统文化的独特魅力呈现在世界面前。</a:t>
            </a:r>
            <a:endParaRPr sz="2400">
              <a:latin typeface="楷体" panose="02010609060101010101" charset="-122"/>
              <a:ea typeface="楷体" panose="02010609060101010101" charset="-122"/>
              <a:cs typeface="楷体" panose="02010609060101010101" charset="-122"/>
            </a:endParaRPr>
          </a:p>
          <a:p>
            <a:r>
              <a:rPr sz="2400">
                <a:latin typeface="楷体" panose="02010609060101010101" charset="-122"/>
                <a:ea typeface="楷体" panose="02010609060101010101" charset="-122"/>
                <a:cs typeface="楷体" panose="02010609060101010101" charset="-122"/>
              </a:rPr>
              <a:t> </a:t>
            </a:r>
            <a:r>
              <a:rPr lang="en-US" sz="2400">
                <a:latin typeface="楷体" panose="02010609060101010101" charset="-122"/>
                <a:ea typeface="楷体" panose="02010609060101010101" charset="-122"/>
                <a:cs typeface="楷体" panose="02010609060101010101" charset="-122"/>
              </a:rPr>
              <a:t>  </a:t>
            </a:r>
            <a:r>
              <a:rPr sz="2400">
                <a:solidFill>
                  <a:srgbClr val="C00000"/>
                </a:solidFill>
                <a:latin typeface="楷体" panose="02010609060101010101" charset="-122"/>
                <a:ea typeface="楷体" panose="02010609060101010101" charset="-122"/>
                <a:cs typeface="楷体" panose="02010609060101010101" charset="-122"/>
              </a:rPr>
              <a:t>越是民族的，就越是世界的</a:t>
            </a:r>
            <a:r>
              <a:rPr sz="2400">
                <a:latin typeface="楷体" panose="02010609060101010101" charset="-122"/>
                <a:ea typeface="楷体" panose="02010609060101010101" charset="-122"/>
                <a:cs typeface="楷体" panose="02010609060101010101" charset="-122"/>
              </a:rPr>
              <a:t>。</a:t>
            </a:r>
            <a:r>
              <a:rPr sz="2400">
                <a:solidFill>
                  <a:srgbClr val="C00000"/>
                </a:solidFill>
                <a:latin typeface="楷体" panose="02010609060101010101" charset="-122"/>
                <a:ea typeface="楷体" panose="02010609060101010101" charset="-122"/>
                <a:cs typeface="楷体" panose="02010609060101010101" charset="-122"/>
              </a:rPr>
              <a:t>文明因交流而多彩，文明因互鉴而丰富。</a:t>
            </a:r>
            <a:r>
              <a:rPr sz="2400">
                <a:latin typeface="楷体" panose="02010609060101010101" charset="-122"/>
                <a:ea typeface="楷体" panose="02010609060101010101" charset="-122"/>
                <a:cs typeface="楷体" panose="02010609060101010101" charset="-122"/>
              </a:rPr>
              <a:t>杭州亚运会开幕式文艺表演下篇《携手同行》中，“白鹭精灵”遨游星海，数百名大学生手持发光金桂点亮绵延悠长的“金桂之江”，亚洲各个国家和地区的地标性建筑共同呈现，构成美轮美奂的亚洲画卷。从各美其美到美美与共，杭州亚运会架起亚洲不同国家和地区人民沟通的桥梁，为多样文明交流互鉴提供了舞台，为</a:t>
            </a:r>
            <a:r>
              <a:rPr sz="2400">
                <a:solidFill>
                  <a:srgbClr val="C00000"/>
                </a:solidFill>
                <a:latin typeface="楷体" panose="02010609060101010101" charset="-122"/>
                <a:ea typeface="楷体" panose="02010609060101010101" charset="-122"/>
                <a:cs typeface="楷体" panose="02010609060101010101" charset="-122"/>
              </a:rPr>
              <a:t>推动构建人类命运共同体注入了强大动力。</a:t>
            </a:r>
            <a:endParaRPr lang="en-US" sz="2400">
              <a:solidFill>
                <a:srgbClr val="C00000"/>
              </a:solidFill>
              <a:latin typeface="楷体" panose="02010609060101010101" charset="-122"/>
              <a:ea typeface="楷体" panose="02010609060101010101" charset="-122"/>
              <a:cs typeface="楷体" panose="02010609060101010101" charset="-122"/>
            </a:endParaRPr>
          </a:p>
          <a:p>
            <a:r>
              <a:rPr lang="en-US" sz="2400">
                <a:latin typeface="楷体" panose="02010609060101010101" charset="-122"/>
                <a:ea typeface="楷体" panose="02010609060101010101" charset="-122"/>
                <a:cs typeface="楷体" panose="02010609060101010101" charset="-122"/>
              </a:rPr>
              <a:t> </a:t>
            </a:r>
            <a:r>
              <a:rPr lang="en-US" sz="2400" b="1">
                <a:latin typeface="黑体" panose="02010609060101010101" charset="-122"/>
                <a:ea typeface="黑体" panose="02010609060101010101" charset="-122"/>
                <a:cs typeface="黑体" panose="02010609060101010101" charset="-122"/>
              </a:rPr>
              <a:t> </a:t>
            </a:r>
            <a:r>
              <a:rPr lang="zh-CN" altLang="en-US" sz="2400" b="1">
                <a:latin typeface="黑体" panose="02010609060101010101" charset="-122"/>
                <a:ea typeface="黑体" panose="02010609060101010101" charset="-122"/>
                <a:cs typeface="黑体" panose="02010609060101010101" charset="-122"/>
              </a:rPr>
              <a:t>材料体现了哪些文化原理？</a:t>
            </a:r>
            <a:endParaRPr lang="zh-CN" altLang="en-US" sz="24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7"/>
            </p:custDataLst>
          </p:nvPr>
        </p:nvSpPr>
        <p:spPr>
          <a:xfrm>
            <a:off x="3733165" y="100330"/>
            <a:ext cx="7314565" cy="521970"/>
          </a:xfrm>
          <a:prstGeom prst="rect">
            <a:avLst/>
          </a:prstGeom>
          <a:noFill/>
        </p:spPr>
        <p:txBody>
          <a:bodyPr wrap="square" rtlCol="0" anchor="t">
            <a:spAutoFit/>
          </a:bodyPr>
          <a:lstStyle/>
          <a:p>
            <a:pPr algn="ctr"/>
            <a:r>
              <a:rPr lang="zh-CN" altLang="en-US" sz="2800" b="1"/>
              <a:t>杭州亚运会铭刻文化自信</a:t>
            </a:r>
            <a:endParaRPr lang="zh-CN" altLang="en-US" sz="2800" b="1"/>
          </a:p>
        </p:txBody>
      </p:sp>
      <p:sp>
        <p:nvSpPr>
          <p:cNvPr id="20" name="ïṣ1îḓê"/>
          <p:cNvSpPr/>
          <p:nvPr>
            <p:custDataLst>
              <p:tags r:id="rId8"/>
            </p:custDataLst>
          </p:nvPr>
        </p:nvSpPr>
        <p:spPr bwMode="auto">
          <a:xfrm>
            <a:off x="7416165" y="1729105"/>
            <a:ext cx="4561840" cy="763905"/>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fontScale="90000" lnSpcReduction="10000"/>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文化载体是多种多样的，器物、行为、</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制度等是文化的载体</a:t>
            </a:r>
            <a:endParaRPr lang="zh-CN" altLang="en-US" sz="2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ïšļíḑê"/>
          <p:cNvSpPr/>
          <p:nvPr>
            <p:custDataLst>
              <p:tags r:id="rId9"/>
            </p:custDataLst>
          </p:nvPr>
        </p:nvSpPr>
        <p:spPr bwMode="auto">
          <a:xfrm>
            <a:off x="7416165" y="3081655"/>
            <a:ext cx="4561205" cy="2158365"/>
          </a:xfrm>
          <a:prstGeom prst="roundRect">
            <a:avLst/>
          </a:prstGeom>
          <a:solidFill>
            <a:schemeClr val="accent1"/>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中华优秀传统文化当代价值：</a:t>
            </a:r>
            <a:endPar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有助于正确认识和处理国际关系,</a:t>
            </a:r>
            <a:endPar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推动建立以合作共赢为核心的</a:t>
            </a:r>
            <a:endPar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新型国际关系,构建人类命运共同体。</a:t>
            </a:r>
            <a:endParaRPr lang="zh-CN" altLang="en-US" sz="2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custDataLst>
              <p:tags r:id="rId1"/>
            </p:custDataLst>
          </p:nvPr>
        </p:nvSpPr>
        <p:spPr>
          <a:xfrm>
            <a:off x="1450340" y="107950"/>
            <a:ext cx="2133600" cy="544830"/>
          </a:xfrm>
          <a:prstGeom prst="homePlate">
            <a:avLst/>
          </a:prstGeom>
          <a:solidFill>
            <a:schemeClr val="accent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rPr>
              <a:t>核心考点</a:t>
            </a:r>
            <a:endParaRPr kumimoji="1" lang="zh-CN" altLang="en-US" sz="3200" b="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 name="文本框 37"/>
          <p:cNvSpPr txBox="1"/>
          <p:nvPr>
            <p:custDataLst>
              <p:tags r:id="rId2"/>
            </p:custDataLst>
          </p:nvPr>
        </p:nvSpPr>
        <p:spPr>
          <a:xfrm>
            <a:off x="3982085" y="86995"/>
            <a:ext cx="5109210" cy="583565"/>
          </a:xfrm>
          <a:prstGeom prst="rect">
            <a:avLst/>
          </a:prstGeom>
          <a:noFill/>
        </p:spPr>
        <p:txBody>
          <a:bodyPr wrap="square">
            <a:spAutoFit/>
          </a:bodyPr>
          <a:lstStyle/>
          <a:p>
            <a:pPr eaLnBrk="1" fontAlgn="auto" hangingPunct="1">
              <a:spcBef>
                <a:spcPct val="0"/>
              </a:spcBef>
              <a:spcAft>
                <a:spcPct val="0"/>
              </a:spcAft>
            </a:pPr>
            <a:r>
              <a:rPr lang="zh-CN" altLang="zh-CN" sz="3200" b="1">
                <a:solidFill>
                  <a:schemeClr val="accent1">
                    <a:lumMod val="75000"/>
                  </a:schemeClr>
                </a:solidFill>
                <a:sym typeface="+mn-ea"/>
              </a:rPr>
              <a:t>一、文化的内涵与功能</a:t>
            </a:r>
            <a:endParaRPr lang="zh-CN" altLang="zh-CN" sz="3200" b="1">
              <a:solidFill>
                <a:schemeClr val="accent1">
                  <a:lumMod val="75000"/>
                </a:schemeClr>
              </a:solidFill>
              <a:sym typeface="+mn-ea"/>
            </a:endParaRPr>
          </a:p>
        </p:txBody>
      </p:sp>
      <p:sp>
        <p:nvSpPr>
          <p:cNvPr id="7" name="矩形 6"/>
          <p:cNvSpPr/>
          <p:nvPr>
            <p:custDataLst>
              <p:tags r:id="rId3"/>
            </p:custDataLst>
          </p:nvPr>
        </p:nvSpPr>
        <p:spPr>
          <a:xfrm>
            <a:off x="842645" y="564515"/>
            <a:ext cx="4982845" cy="693420"/>
          </a:xfrm>
          <a:prstGeom prst="rect">
            <a:avLst/>
          </a:prstGeom>
        </p:spPr>
        <p:txBody>
          <a:bodyPr wrap="square" lIns="68580" tIns="34290" rIns="68580" bIns="34290">
            <a:noAutofit/>
          </a:bodyPr>
          <a:lstStyle/>
          <a:p>
            <a:pPr>
              <a:lnSpc>
                <a:spcPct val="150000"/>
              </a:lnSpc>
              <a:spcBef>
                <a:spcPts val="750"/>
              </a:spcBef>
            </a:pPr>
            <a:r>
              <a:rPr lang="en-US" sz="2800" b="1">
                <a:solidFill>
                  <a:schemeClr val="tx1">
                    <a:lumMod val="85000"/>
                    <a:lumOff val="15000"/>
                  </a:schemeClr>
                </a:solidFill>
                <a:latin typeface="Arial" panose="020B0604020202020204"/>
                <a:ea typeface="微软雅黑" panose="020B0503020204020204" charset="-122"/>
              </a:rPr>
              <a:t>1</a:t>
            </a:r>
            <a:r>
              <a:rPr sz="2800" b="1">
                <a:solidFill>
                  <a:schemeClr val="tx1">
                    <a:lumMod val="85000"/>
                    <a:lumOff val="15000"/>
                  </a:schemeClr>
                </a:solidFill>
                <a:latin typeface="Arial" panose="020B0604020202020204"/>
                <a:ea typeface="微软雅黑" panose="020B0503020204020204" charset="-122"/>
              </a:rPr>
              <a:t>、</a:t>
            </a:r>
            <a:r>
              <a:rPr lang="zh-CN" sz="2800" b="1">
                <a:solidFill>
                  <a:schemeClr val="tx1">
                    <a:lumMod val="85000"/>
                    <a:lumOff val="15000"/>
                  </a:schemeClr>
                </a:solidFill>
                <a:latin typeface="Arial" panose="020B0604020202020204"/>
                <a:ea typeface="微软雅黑" panose="020B0503020204020204" charset="-122"/>
              </a:rPr>
              <a:t>文化的内涵</a:t>
            </a:r>
            <a:endParaRPr lang="zh-CN" sz="2800" b="1">
              <a:solidFill>
                <a:schemeClr val="tx1">
                  <a:lumMod val="85000"/>
                  <a:lumOff val="15000"/>
                </a:schemeClr>
              </a:solidFill>
              <a:latin typeface="Arial" panose="020B0604020202020204"/>
              <a:ea typeface="微软雅黑" panose="020B0503020204020204" charset="-122"/>
            </a:endParaRPr>
          </a:p>
        </p:txBody>
      </p:sp>
      <p:grpSp>
        <p:nvGrpSpPr>
          <p:cNvPr id="12" name="组合 11"/>
          <p:cNvGrpSpPr/>
          <p:nvPr>
            <p:custDataLst>
              <p:tags r:id="rId4"/>
            </p:custDataLst>
          </p:nvPr>
        </p:nvGrpSpPr>
        <p:grpSpPr>
          <a:xfrm>
            <a:off x="577215" y="1331595"/>
            <a:ext cx="10978515" cy="3646170"/>
            <a:chOff x="1061885" y="551631"/>
            <a:chExt cx="11586210" cy="3567859"/>
          </a:xfrm>
          <a:solidFill>
            <a:srgbClr val="FDFEFA"/>
          </a:solidFill>
          <a:effectLst>
            <a:outerShdw blurRad="50800" dist="38100" dir="2700000" algn="tl" rotWithShape="0">
              <a:prstClr val="black">
                <a:alpha val="40000"/>
              </a:prstClr>
            </a:outerShdw>
          </a:effectLst>
        </p:grpSpPr>
        <p:sp>
          <p:nvSpPr>
            <p:cNvPr id="14" name="îṣľíḑè"/>
            <p:cNvSpPr/>
            <p:nvPr>
              <p:custDataLst>
                <p:tags r:id="rId5"/>
              </p:custDataLst>
            </p:nvPr>
          </p:nvSpPr>
          <p:spPr bwMode="auto">
            <a:xfrm>
              <a:off x="1061885" y="551631"/>
              <a:ext cx="3173157" cy="3567859"/>
            </a:xfrm>
            <a:prstGeom prst="roundRect">
              <a:avLst>
                <a:gd name="adj" fmla="val 0"/>
              </a:avLst>
            </a:prstGeom>
            <a:grpFill/>
            <a:ln w="19050">
              <a:noFill/>
              <a:round/>
            </a:ln>
          </p:spPr>
          <p:txBody>
            <a:bodyPr anchor="ctr"/>
            <a:lstStyle/>
            <a:p>
              <a:pPr algn="ctr"/>
            </a:p>
          </p:txBody>
        </p:sp>
        <p:sp>
          <p:nvSpPr>
            <p:cNvPr id="15" name="iṧlîḑê"/>
            <p:cNvSpPr/>
            <p:nvPr>
              <p:custDataLst>
                <p:tags r:id="rId6"/>
              </p:custDataLst>
            </p:nvPr>
          </p:nvSpPr>
          <p:spPr bwMode="auto">
            <a:xfrm>
              <a:off x="4790605" y="552252"/>
              <a:ext cx="7857490" cy="3566616"/>
            </a:xfrm>
            <a:prstGeom prst="roundRect">
              <a:avLst>
                <a:gd name="adj" fmla="val 0"/>
              </a:avLst>
            </a:prstGeom>
            <a:grpFill/>
            <a:ln w="19050">
              <a:noFill/>
              <a:round/>
            </a:ln>
          </p:spPr>
          <p:txBody>
            <a:bodyPr anchor="ctr"/>
            <a:lstStyle/>
            <a:p>
              <a:pPr algn="ctr"/>
            </a:p>
          </p:txBody>
        </p:sp>
        <p:sp>
          <p:nvSpPr>
            <p:cNvPr id="16" name="î$1îḍê"/>
            <p:cNvSpPr/>
            <p:nvPr>
              <p:custDataLst>
                <p:tags r:id="rId7"/>
              </p:custDataLst>
            </p:nvPr>
          </p:nvSpPr>
          <p:spPr bwMode="auto">
            <a:xfrm>
              <a:off x="4177195" y="1281881"/>
              <a:ext cx="613410" cy="379095"/>
            </a:xfrm>
            <a:prstGeom prst="roundRect">
              <a:avLst>
                <a:gd name="adj" fmla="val 50000"/>
              </a:avLst>
            </a:prstGeom>
            <a:grpFill/>
            <a:ln w="19050">
              <a:noFill/>
              <a:round/>
            </a:ln>
          </p:spPr>
          <p:txBody>
            <a:bodyPr anchor="ctr"/>
            <a:lstStyle/>
            <a:p>
              <a:pPr algn="ctr"/>
            </a:p>
          </p:txBody>
        </p:sp>
        <p:sp>
          <p:nvSpPr>
            <p:cNvPr id="17" name="íṡḷïḍê"/>
            <p:cNvSpPr/>
            <p:nvPr>
              <p:custDataLst>
                <p:tags r:id="rId8"/>
              </p:custDataLst>
            </p:nvPr>
          </p:nvSpPr>
          <p:spPr bwMode="auto">
            <a:xfrm>
              <a:off x="4177195" y="2700471"/>
              <a:ext cx="613410" cy="379095"/>
            </a:xfrm>
            <a:prstGeom prst="roundRect">
              <a:avLst>
                <a:gd name="adj" fmla="val 50000"/>
              </a:avLst>
            </a:prstGeom>
            <a:grpFill/>
            <a:ln w="19050">
              <a:noFill/>
              <a:round/>
            </a:ln>
          </p:spPr>
          <p:txBody>
            <a:bodyPr anchor="ctr"/>
            <a:lstStyle/>
            <a:p>
              <a:pPr algn="ctr"/>
            </a:p>
          </p:txBody>
        </p:sp>
      </p:grpSp>
      <p:sp>
        <p:nvSpPr>
          <p:cNvPr id="20" name="ïṣ1îḓê"/>
          <p:cNvSpPr/>
          <p:nvPr>
            <p:custDataLst>
              <p:tags r:id="rId9"/>
            </p:custDataLst>
          </p:nvPr>
        </p:nvSpPr>
        <p:spPr bwMode="auto">
          <a:xfrm>
            <a:off x="896620" y="1602740"/>
            <a:ext cx="2400300" cy="727075"/>
          </a:xfrm>
          <a:prstGeom prst="roundRect">
            <a:avLst/>
          </a:prstGeom>
          <a:solidFill>
            <a:schemeClr val="accent2"/>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广义的文化</a:t>
            </a:r>
            <a:endParaRPr lang="zh-CN" altLang="en-US" sz="2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ïšļíḑê"/>
          <p:cNvSpPr/>
          <p:nvPr>
            <p:custDataLst>
              <p:tags r:id="rId10"/>
            </p:custDataLst>
          </p:nvPr>
        </p:nvSpPr>
        <p:spPr bwMode="auto">
          <a:xfrm>
            <a:off x="6236970" y="1602740"/>
            <a:ext cx="3143250" cy="727075"/>
          </a:xfrm>
          <a:prstGeom prst="roundRect">
            <a:avLst/>
          </a:prstGeom>
          <a:solidFill>
            <a:schemeClr val="accent1"/>
          </a:solidFill>
          <a:ln w="19050">
            <a:noFill/>
            <a:round/>
          </a:ln>
          <a:effectLst>
            <a:outerShdw blurRad="50800" dist="38100" dir="2700000" algn="tl" rotWithShape="0">
              <a:prstClr val="black">
                <a:alpha val="40000"/>
              </a:prstClr>
            </a:outerShdw>
          </a:effectLst>
        </p:spPr>
        <p:txBody>
          <a:bodyPr vert="horz" wrap="none" lIns="91440" tIns="45720" rIns="91440" bIns="45720" anchor="ctr" anchorCtr="1" compatLnSpc="1">
            <a:normAutofit/>
          </a:bodyPr>
          <a:lstStyle/>
          <a:p>
            <a:pPr algn="ctr"/>
            <a:r>
              <a:rPr lang="zh-CN" altLang="en-US" sz="2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狭义的文化</a:t>
            </a:r>
            <a:endParaRPr lang="zh-CN" altLang="en-US" sz="24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2" name="矩形 21"/>
          <p:cNvSpPr/>
          <p:nvPr>
            <p:custDataLst>
              <p:tags r:id="rId11"/>
            </p:custDataLst>
          </p:nvPr>
        </p:nvSpPr>
        <p:spPr>
          <a:xfrm>
            <a:off x="4493260" y="2446655"/>
            <a:ext cx="6851015" cy="1711960"/>
          </a:xfrm>
          <a:prstGeom prst="rect">
            <a:avLst/>
          </a:prstGeom>
        </p:spPr>
        <p:txBody>
          <a:bodyPr wrap="square">
            <a:spAutoFit/>
          </a:bodyPr>
          <a:lstStyle/>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sz="2400">
                <a:latin typeface="微软雅黑" panose="020B0503020204020204" charset="-122"/>
                <a:ea typeface="微软雅黑" panose="020B0503020204020204" charset="-122"/>
              </a:rPr>
              <a:t>是相对于经济、政治而言的人类全部精神现象，</a:t>
            </a:r>
            <a:endParaRPr lang="zh-CN" altLang="en-US" sz="2400">
              <a:latin typeface="微软雅黑" panose="020B0503020204020204" charset="-122"/>
              <a:ea typeface="微软雅黑" panose="020B0503020204020204" charset="-122"/>
            </a:endParaRPr>
          </a:p>
          <a:p>
            <a:pPr marR="0" lvl="0" indent="457200" defTabSz="914400" rtl="0" fontAlgn="auto">
              <a:lnSpc>
                <a:spcPts val="3160"/>
              </a:lnSpc>
              <a:spcBef>
                <a:spcPct val="0"/>
              </a:spcBef>
              <a:spcAft>
                <a:spcPct val="0"/>
              </a:spcAft>
              <a:buClr>
                <a:srgbClr val="C00000"/>
              </a:buClr>
              <a:buSzPct val="80000"/>
              <a:buFont typeface="Wingdings" panose="05000000000000000000" pitchFamily="2" charset="2"/>
              <a:buChar char="u"/>
              <a:defRPr/>
            </a:pPr>
            <a:r>
              <a:rPr lang="zh-CN" altLang="en-US" sz="2400">
                <a:latin typeface="微软雅黑" panose="020B0503020204020204" charset="-122"/>
                <a:ea typeface="微软雅黑" panose="020B0503020204020204" charset="-122"/>
              </a:rPr>
              <a:t>既包括世界观、人生观、价值观等具有意识形态性质的内容，又包括自然科学和技术等非意识形态的内容。</a:t>
            </a:r>
            <a:endParaRPr lang="zh-CN" altLang="en-US" sz="2400">
              <a:latin typeface="微软雅黑" panose="020B0503020204020204" charset="-122"/>
              <a:ea typeface="微软雅黑" panose="020B0503020204020204" charset="-122"/>
            </a:endParaRPr>
          </a:p>
        </p:txBody>
      </p:sp>
      <p:sp>
        <p:nvSpPr>
          <p:cNvPr id="23" name="矩形 22"/>
          <p:cNvSpPr/>
          <p:nvPr>
            <p:custDataLst>
              <p:tags r:id="rId12"/>
            </p:custDataLst>
          </p:nvPr>
        </p:nvSpPr>
        <p:spPr>
          <a:xfrm>
            <a:off x="842645" y="2674620"/>
            <a:ext cx="2514600" cy="1930400"/>
          </a:xfrm>
          <a:prstGeom prst="rect">
            <a:avLst/>
          </a:prstGeom>
        </p:spPr>
        <p:txBody>
          <a:bodyPr wrap="square">
            <a:noAutofit/>
          </a:bodyPr>
          <a:lstStyle/>
          <a:p>
            <a:pPr lvl="0" indent="457200" fontAlgn="auto">
              <a:lnSpc>
                <a:spcPts val="3160"/>
              </a:lnSpc>
              <a:buClr>
                <a:srgbClr val="C00000"/>
              </a:buClr>
              <a:buSzPct val="80000"/>
              <a:buFont typeface="Wingdings" panose="05000000000000000000" pitchFamily="2" charset="2"/>
              <a:buChar char="u"/>
              <a:defRPr/>
            </a:pPr>
            <a:r>
              <a:rPr lang="zh-CN" altLang="en-US" sz="2400">
                <a:latin typeface="微软雅黑" panose="020B0503020204020204" charset="-122"/>
                <a:ea typeface="微软雅黑" panose="020B0503020204020204" charset="-122"/>
              </a:rPr>
              <a:t>指人类认识和改造世界的一切活动及其创造的物质成果和精神成果</a:t>
            </a:r>
            <a:endParaRPr lang="zh-CN" altLang="en-US" sz="2400">
              <a:latin typeface="微软雅黑" panose="020B0503020204020204" charset="-122"/>
              <a:ea typeface="微软雅黑" panose="020B0503020204020204" charset="-122"/>
            </a:endParaRPr>
          </a:p>
        </p:txBody>
      </p:sp>
      <p:sp>
        <p:nvSpPr>
          <p:cNvPr id="9" name="文本框 6"/>
          <p:cNvSpPr txBox="1">
            <a:spLocks noChangeArrowheads="1"/>
          </p:cNvSpPr>
          <p:nvPr>
            <p:custDataLst>
              <p:tags r:id="rId13"/>
            </p:custDataLst>
          </p:nvPr>
        </p:nvSpPr>
        <p:spPr bwMode="auto">
          <a:xfrm>
            <a:off x="179070" y="5053965"/>
            <a:ext cx="12023090" cy="1856105"/>
          </a:xfrm>
          <a:prstGeom prst="rect">
            <a:avLst/>
          </a:prstGeom>
          <a:noFill/>
          <a:ln w="12700" cmpd="sng">
            <a:solidFill>
              <a:schemeClr val="accent1">
                <a:shade val="50000"/>
              </a:schemeClr>
            </a:solidFill>
            <a:prstDash val="sysDash"/>
          </a:ln>
          <a:extLst>
            <a:ext uri="{909E8E84-426E-40DD-AFC4-6F175D3DCCD1}">
              <a14:hiddenFill xmlns:a14="http://schemas.microsoft.com/office/drawing/2010/main">
                <a:solidFill>
                  <a:srgbClr val="FFFFFF"/>
                </a:solidFill>
              </a14:hiddenFill>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a:solidFill>
                  <a:schemeClr val="accent1">
                    <a:lumMod val="50000"/>
                  </a:schemeClr>
                </a:solidFill>
                <a:latin typeface="楷体" panose="02010609060101010101" charset="-122"/>
                <a:ea typeface="楷体" panose="02010609060101010101" charset="-122"/>
              </a:rPr>
              <a:t>①文化现象区别于经济和政治现象。</a:t>
            </a:r>
            <a:endParaRPr lang="en-US" altLang="zh-CN" sz="2400">
              <a:solidFill>
                <a:schemeClr val="accent1">
                  <a:lumMod val="50000"/>
                </a:schemeClr>
              </a:solidFill>
              <a:latin typeface="楷体" panose="02010609060101010101" charset="-122"/>
              <a:ea typeface="楷体" panose="02010609060101010101" charset="-122"/>
            </a:endParaRPr>
          </a:p>
          <a:p>
            <a:r>
              <a:rPr lang="zh-CN" altLang="en-US" sz="2400">
                <a:solidFill>
                  <a:schemeClr val="accent1">
                    <a:lumMod val="50000"/>
                  </a:schemeClr>
                </a:solidFill>
                <a:latin typeface="楷体" panose="02010609060101010101" charset="-122"/>
                <a:ea typeface="楷体" panose="02010609060101010101" charset="-122"/>
              </a:rPr>
              <a:t>②</a:t>
            </a:r>
            <a:r>
              <a:rPr lang="zh-CN" altLang="zh-CN" sz="2400" b="1">
                <a:solidFill>
                  <a:schemeClr val="accent1">
                    <a:lumMod val="50000"/>
                  </a:schemeClr>
                </a:solidFill>
                <a:latin typeface="楷体" panose="02010609060101010101" charset="-122"/>
                <a:ea typeface="楷体" panose="02010609060101010101" charset="-122"/>
              </a:rPr>
              <a:t>意识形态：</a:t>
            </a:r>
            <a:r>
              <a:rPr lang="zh-CN" altLang="zh-CN" sz="2400">
                <a:solidFill>
                  <a:schemeClr val="accent1">
                    <a:lumMod val="50000"/>
                  </a:schemeClr>
                </a:solidFill>
                <a:latin typeface="楷体" panose="02010609060101010101" charset="-122"/>
                <a:ea typeface="楷体" panose="02010609060101010101" charset="-122"/>
              </a:rPr>
              <a:t>反映一定社会经济形态、从而也反映一定阶级或社会集团的利益和要求的观念体系，在阶级社会中具有强烈的阶级性。如：世界观等。</a:t>
            </a:r>
            <a:endParaRPr lang="zh-CN" altLang="zh-CN" sz="2400">
              <a:solidFill>
                <a:schemeClr val="accent1">
                  <a:lumMod val="50000"/>
                </a:schemeClr>
              </a:solidFill>
              <a:latin typeface="楷体" panose="02010609060101010101" charset="-122"/>
              <a:ea typeface="楷体" panose="02010609060101010101" charset="-122"/>
            </a:endParaRPr>
          </a:p>
          <a:p>
            <a:r>
              <a:rPr lang="zh-CN" altLang="zh-CN" sz="2400" b="1">
                <a:solidFill>
                  <a:schemeClr val="accent1">
                    <a:lumMod val="50000"/>
                  </a:schemeClr>
                </a:solidFill>
                <a:latin typeface="楷体" panose="02010609060101010101" charset="-122"/>
                <a:ea typeface="楷体" panose="02010609060101010101" charset="-122"/>
              </a:rPr>
              <a:t>非意识形态：</a:t>
            </a:r>
            <a:r>
              <a:rPr lang="zh-CN" altLang="zh-CN" sz="2400">
                <a:solidFill>
                  <a:schemeClr val="accent1">
                    <a:lumMod val="50000"/>
                  </a:schemeClr>
                </a:solidFill>
                <a:latin typeface="楷体" panose="02010609060101010101" charset="-122"/>
                <a:ea typeface="楷体" panose="02010609060101010101" charset="-122"/>
              </a:rPr>
              <a:t>不反映一定社会集团的利益和要求的意识形式，不具有阶级性。如：语言学等。</a:t>
            </a:r>
            <a:endParaRPr lang="zh-CN" altLang="zh-CN" sz="2400">
              <a:solidFill>
                <a:schemeClr val="accent1">
                  <a:lumMod val="50000"/>
                </a:schemeClr>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9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34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9" grpId="0" animBg="1"/>
    </p:bldLst>
  </p:timing>
</p:sld>
</file>

<file path=ppt/tags/tag1.xml><?xml version="1.0" encoding="utf-8"?>
<p:tagLst xmlns:p="http://schemas.openxmlformats.org/presentationml/2006/main">
  <p:tag name="AS_UNIQUEID" val="1321"/>
</p:tagLst>
</file>

<file path=ppt/tags/tag10.xml><?xml version="1.0" encoding="utf-8"?>
<p:tagLst xmlns:p="http://schemas.openxmlformats.org/presentationml/2006/main">
  <p:tag name="AS_UNIQUEID" val="1331"/>
</p:tagLst>
</file>

<file path=ppt/tags/tag100.xml><?xml version="1.0" encoding="utf-8"?>
<p:tagLst xmlns:p="http://schemas.openxmlformats.org/presentationml/2006/main">
  <p:tag name="AS_UNIQUEID" val="1333"/>
</p:tagLst>
</file>

<file path=ppt/tags/tag101.xml><?xml version="1.0" encoding="utf-8"?>
<p:tagLst xmlns:p="http://schemas.openxmlformats.org/presentationml/2006/main">
  <p:tag name="AS_UNIQUEID" val="1334"/>
</p:tagLst>
</file>

<file path=ppt/tags/tag102.xml><?xml version="1.0" encoding="utf-8"?>
<p:tagLst xmlns:p="http://schemas.openxmlformats.org/presentationml/2006/main">
  <p:tag name="AS_UNIQUEID" val="1335"/>
</p:tagLst>
</file>

<file path=ppt/tags/tag103.xml><?xml version="1.0" encoding="utf-8"?>
<p:tagLst xmlns:p="http://schemas.openxmlformats.org/presentationml/2006/main">
  <p:tag name="AS_UNIQUEID" val="1336"/>
</p:tagLst>
</file>

<file path=ppt/tags/tag104.xml><?xml version="1.0" encoding="utf-8"?>
<p:tagLst xmlns:p="http://schemas.openxmlformats.org/presentationml/2006/main">
  <p:tag name="AS_UNIQUEID" val="1337"/>
</p:tagLst>
</file>

<file path=ppt/tags/tag105.xml><?xml version="1.0" encoding="utf-8"?>
<p:tagLst xmlns:p="http://schemas.openxmlformats.org/presentationml/2006/main">
  <p:tag name="AS_UNIQUEID" val="1339"/>
</p:tagLst>
</file>

<file path=ppt/tags/tag106.xml><?xml version="1.0" encoding="utf-8"?>
<p:tagLst xmlns:p="http://schemas.openxmlformats.org/presentationml/2006/main">
  <p:tag name="AS_UNIQUEID" val="1340"/>
</p:tagLst>
</file>

<file path=ppt/tags/tag107.xml><?xml version="1.0" encoding="utf-8"?>
<p:tagLst xmlns:p="http://schemas.openxmlformats.org/presentationml/2006/main">
  <p:tag name="AS_UNIQUEID" val="1341"/>
</p:tagLst>
</file>

<file path=ppt/tags/tag108.xml><?xml version="1.0" encoding="utf-8"?>
<p:tagLst xmlns:p="http://schemas.openxmlformats.org/presentationml/2006/main">
  <p:tag name="AS_UNIQUEID" val="1342"/>
</p:tagLst>
</file>

<file path=ppt/tags/tag109.xml><?xml version="1.0" encoding="utf-8"?>
<p:tagLst xmlns:p="http://schemas.openxmlformats.org/presentationml/2006/main">
  <p:tag name="AS_UNIQUEID" val="1343"/>
</p:tagLst>
</file>

<file path=ppt/tags/tag11.xml><?xml version="1.0" encoding="utf-8"?>
<p:tagLst xmlns:p="http://schemas.openxmlformats.org/presentationml/2006/main">
  <p:tag name="AS_UNIQUEID" val="1333"/>
</p:tagLst>
</file>

<file path=ppt/tags/tag110.xml><?xml version="1.0" encoding="utf-8"?>
<p:tagLst xmlns:p="http://schemas.openxmlformats.org/presentationml/2006/main">
  <p:tag name="AS_UNIQUEID" val="1344"/>
</p:tagLst>
</file>

<file path=ppt/tags/tag111.xml><?xml version="1.0" encoding="utf-8"?>
<p:tagLst xmlns:p="http://schemas.openxmlformats.org/presentationml/2006/main">
  <p:tag name="AS_UNIQUEID" val="1346"/>
</p:tagLst>
</file>

<file path=ppt/tags/tag112.xml><?xml version="1.0" encoding="utf-8"?>
<p:tagLst xmlns:p="http://schemas.openxmlformats.org/presentationml/2006/main">
  <p:tag name="AS_UNIQUEID" val="1347"/>
</p:tagLst>
</file>

<file path=ppt/tags/tag113.xml><?xml version="1.0" encoding="utf-8"?>
<p:tagLst xmlns:p="http://schemas.openxmlformats.org/presentationml/2006/main">
  <p:tag name="AS_UNIQUEID" val="1348"/>
</p:tagLst>
</file>

<file path=ppt/tags/tag114.xml><?xml version="1.0" encoding="utf-8"?>
<p:tagLst xmlns:p="http://schemas.openxmlformats.org/presentationml/2006/main">
  <p:tag name="AS_UNIQUEID" val="1349"/>
</p:tagLst>
</file>

<file path=ppt/tags/tag115.xml><?xml version="1.0" encoding="utf-8"?>
<p:tagLst xmlns:p="http://schemas.openxmlformats.org/presentationml/2006/main">
  <p:tag name="AS_UNIQUEID" val="1350"/>
</p:tagLst>
</file>

<file path=ppt/tags/tag116.xml><?xml version="1.0" encoding="utf-8"?>
<p:tagLst xmlns:p="http://schemas.openxmlformats.org/presentationml/2006/main">
  <p:tag name="AS_UNIQUEID" val="1351"/>
</p:tagLst>
</file>

<file path=ppt/tags/tag117.xml><?xml version="1.0" encoding="utf-8"?>
<p:tagLst xmlns:p="http://schemas.openxmlformats.org/presentationml/2006/main">
  <p:tag name="AS_UNIQUEID" val="1352"/>
</p:tagLst>
</file>

<file path=ppt/tags/tag118.xml><?xml version="1.0" encoding="utf-8"?>
<p:tagLst xmlns:p="http://schemas.openxmlformats.org/presentationml/2006/main">
  <p:tag name="AS_UNIQUEID" val="1353"/>
</p:tagLst>
</file>

<file path=ppt/tags/tag119.xml><?xml version="1.0" encoding="utf-8"?>
<p:tagLst xmlns:p="http://schemas.openxmlformats.org/presentationml/2006/main">
  <p:tag name="AS_UNIQUEID" val="1355"/>
</p:tagLst>
</file>

<file path=ppt/tags/tag12.xml><?xml version="1.0" encoding="utf-8"?>
<p:tagLst xmlns:p="http://schemas.openxmlformats.org/presentationml/2006/main">
  <p:tag name="AS_UNIQUEID" val="1334"/>
</p:tagLst>
</file>

<file path=ppt/tags/tag120.xml><?xml version="1.0" encoding="utf-8"?>
<p:tagLst xmlns:p="http://schemas.openxmlformats.org/presentationml/2006/main">
  <p:tag name="AS_UNIQUEID" val="1356"/>
</p:tagLst>
</file>

<file path=ppt/tags/tag121.xml><?xml version="1.0" encoding="utf-8"?>
<p:tagLst xmlns:p="http://schemas.openxmlformats.org/presentationml/2006/main">
  <p:tag name="AS_UNIQUEID" val="1357"/>
</p:tagLst>
</file>

<file path=ppt/tags/tag122.xml><?xml version="1.0" encoding="utf-8"?>
<p:tagLst xmlns:p="http://schemas.openxmlformats.org/presentationml/2006/main">
  <p:tag name="AS_UNIQUEID" val="1358"/>
</p:tagLst>
</file>

<file path=ppt/tags/tag123.xml><?xml version="1.0" encoding="utf-8"?>
<p:tagLst xmlns:p="http://schemas.openxmlformats.org/presentationml/2006/main">
  <p:tag name="AS_UNIQUEID" val="1359"/>
</p:tagLst>
</file>

<file path=ppt/tags/tag124.xml><?xml version="1.0" encoding="utf-8"?>
<p:tagLst xmlns:p="http://schemas.openxmlformats.org/presentationml/2006/main">
  <p:tag name="AS_UNIQUEID" val="1360"/>
</p:tagLst>
</file>

<file path=ppt/tags/tag125.xml><?xml version="1.0" encoding="utf-8"?>
<p:tagLst xmlns:p="http://schemas.openxmlformats.org/presentationml/2006/main">
  <p:tag name="AS_UNIQUEID" val="1361"/>
</p:tagLst>
</file>

<file path=ppt/tags/tag126.xml><?xml version="1.0" encoding="utf-8"?>
<p:tagLst xmlns:p="http://schemas.openxmlformats.org/presentationml/2006/main">
  <p:tag name="AS_UNIQUEID" val="1362"/>
</p:tagLst>
</file>

<file path=ppt/tags/tag127.xml><?xml version="1.0" encoding="utf-8"?>
<p:tagLst xmlns:p="http://schemas.openxmlformats.org/presentationml/2006/main">
  <p:tag name="AS_UNIQUEID" val="1363"/>
</p:tagLst>
</file>

<file path=ppt/tags/tag128.xml><?xml version="1.0" encoding="utf-8"?>
<p:tagLst xmlns:p="http://schemas.openxmlformats.org/presentationml/2006/main">
  <p:tag name="AS_UNIQUEID" val="1365"/>
</p:tagLst>
</file>

<file path=ppt/tags/tag129.xml><?xml version="1.0" encoding="utf-8"?>
<p:tagLst xmlns:p="http://schemas.openxmlformats.org/presentationml/2006/main">
  <p:tag name="AS_UNIQUEID" val="1366"/>
</p:tagLst>
</file>

<file path=ppt/tags/tag13.xml><?xml version="1.0" encoding="utf-8"?>
<p:tagLst xmlns:p="http://schemas.openxmlformats.org/presentationml/2006/main">
  <p:tag name="AS_UNIQUEID" val="1335"/>
</p:tagLst>
</file>

<file path=ppt/tags/tag130.xml><?xml version="1.0" encoding="utf-8"?>
<p:tagLst xmlns:p="http://schemas.openxmlformats.org/presentationml/2006/main">
  <p:tag name="AS_UNIQUEID" val="1367"/>
</p:tagLst>
</file>

<file path=ppt/tags/tag131.xml><?xml version="1.0" encoding="utf-8"?>
<p:tagLst xmlns:p="http://schemas.openxmlformats.org/presentationml/2006/main">
  <p:tag name="AS_UNIQUEID" val="1368"/>
</p:tagLst>
</file>

<file path=ppt/tags/tag132.xml><?xml version="1.0" encoding="utf-8"?>
<p:tagLst xmlns:p="http://schemas.openxmlformats.org/presentationml/2006/main">
  <p:tag name="AS_UNIQUEID" val="1370"/>
</p:tagLst>
</file>

<file path=ppt/tags/tag133.xml><?xml version="1.0" encoding="utf-8"?>
<p:tagLst xmlns:p="http://schemas.openxmlformats.org/presentationml/2006/main">
  <p:tag name="AS_UNIQUEID" val="1371"/>
</p:tagLst>
</file>

<file path=ppt/tags/tag134.xml><?xml version="1.0" encoding="utf-8"?>
<p:tagLst xmlns:p="http://schemas.openxmlformats.org/presentationml/2006/main">
  <p:tag name="AS_UNIQUEID" val="1372"/>
</p:tagLst>
</file>

<file path=ppt/tags/tag135.xml><?xml version="1.0" encoding="utf-8"?>
<p:tagLst xmlns:p="http://schemas.openxmlformats.org/presentationml/2006/main">
  <p:tag name="AS_UNIQUEID" val="14323"/>
  <p:tag name="KSO_WM_BEAUTIFY_FLAG" val=""/>
</p:tagLst>
</file>

<file path=ppt/tags/tag136.xml><?xml version="1.0" encoding="utf-8"?>
<p:tagLst xmlns:p="http://schemas.openxmlformats.org/presentationml/2006/main">
  <p:tag name="AS_UNIQUEID" val="14324"/>
  <p:tag name="KSO_WM_BEAUTIFY_FLAG" val=""/>
</p:tagLst>
</file>

<file path=ppt/tags/tag137.xml><?xml version="1.0" encoding="utf-8"?>
<p:tagLst xmlns:p="http://schemas.openxmlformats.org/presentationml/2006/main">
  <p:tag name="AS_UNIQUEID" val="1374"/>
</p:tagLst>
</file>

<file path=ppt/tags/tag138.xml><?xml version="1.0" encoding="utf-8"?>
<p:tagLst xmlns:p="http://schemas.openxmlformats.org/presentationml/2006/main">
  <p:tag name="AS_UNIQUEID" val="1375"/>
</p:tagLst>
</file>

<file path=ppt/tags/tag139.xml><?xml version="1.0" encoding="utf-8"?>
<p:tagLst xmlns:p="http://schemas.openxmlformats.org/presentationml/2006/main">
  <p:tag name="AS_UNIQUEID" val="1376"/>
</p:tagLst>
</file>

<file path=ppt/tags/tag14.xml><?xml version="1.0" encoding="utf-8"?>
<p:tagLst xmlns:p="http://schemas.openxmlformats.org/presentationml/2006/main">
  <p:tag name="AS_UNIQUEID" val="1336"/>
</p:tagLst>
</file>

<file path=ppt/tags/tag140.xml><?xml version="1.0" encoding="utf-8"?>
<p:tagLst xmlns:p="http://schemas.openxmlformats.org/presentationml/2006/main">
  <p:tag name="AS_UNIQUEID" val="1377"/>
</p:tagLst>
</file>

<file path=ppt/tags/tag141.xml><?xml version="1.0" encoding="utf-8"?>
<p:tagLst xmlns:p="http://schemas.openxmlformats.org/presentationml/2006/main">
  <p:tag name="AS_UNIQUEID" val="1378"/>
</p:tagLst>
</file>

<file path=ppt/tags/tag142.xml><?xml version="1.0" encoding="utf-8"?>
<p:tagLst xmlns:p="http://schemas.openxmlformats.org/presentationml/2006/main">
  <p:tag name="AS_UNIQUEID" val="1379"/>
</p:tagLst>
</file>

<file path=ppt/tags/tag143.xml><?xml version="1.0" encoding="utf-8"?>
<p:tagLst xmlns:p="http://schemas.openxmlformats.org/presentationml/2006/main">
  <p:tag name="AS_UNIQUEID" val="1381"/>
</p:tagLst>
</file>

<file path=ppt/tags/tag144.xml><?xml version="1.0" encoding="utf-8"?>
<p:tagLst xmlns:p="http://schemas.openxmlformats.org/presentationml/2006/main">
  <p:tag name="AS_UNIQUEID" val="1382"/>
</p:tagLst>
</file>

<file path=ppt/tags/tag145.xml><?xml version="1.0" encoding="utf-8"?>
<p:tagLst xmlns:p="http://schemas.openxmlformats.org/presentationml/2006/main">
  <p:tag name="AS_UNIQUEID" val="1383"/>
</p:tagLst>
</file>

<file path=ppt/tags/tag146.xml><?xml version="1.0" encoding="utf-8"?>
<p:tagLst xmlns:p="http://schemas.openxmlformats.org/presentationml/2006/main">
  <p:tag name="AS_UNIQUEID" val="1384"/>
</p:tagLst>
</file>

<file path=ppt/tags/tag147.xml><?xml version="1.0" encoding="utf-8"?>
<p:tagLst xmlns:p="http://schemas.openxmlformats.org/presentationml/2006/main">
  <p:tag name="AS_UNIQUEID" val="1385"/>
</p:tagLst>
</file>

<file path=ppt/tags/tag148.xml><?xml version="1.0" encoding="utf-8"?>
<p:tagLst xmlns:p="http://schemas.openxmlformats.org/presentationml/2006/main">
  <p:tag name="AS_UNIQUEID" val="1386"/>
</p:tagLst>
</file>

<file path=ppt/tags/tag149.xml><?xml version="1.0" encoding="utf-8"?>
<p:tagLst xmlns:p="http://schemas.openxmlformats.org/presentationml/2006/main">
  <p:tag name="AS_UNIQUEID" val="1388"/>
</p:tagLst>
</file>

<file path=ppt/tags/tag15.xml><?xml version="1.0" encoding="utf-8"?>
<p:tagLst xmlns:p="http://schemas.openxmlformats.org/presentationml/2006/main">
  <p:tag name="AS_UNIQUEID" val="1337"/>
</p:tagLst>
</file>

<file path=ppt/tags/tag150.xml><?xml version="1.0" encoding="utf-8"?>
<p:tagLst xmlns:p="http://schemas.openxmlformats.org/presentationml/2006/main">
  <p:tag name="AS_UNIQUEID" val="1389"/>
</p:tagLst>
</file>

<file path=ppt/tags/tag151.xml><?xml version="1.0" encoding="utf-8"?>
<p:tagLst xmlns:p="http://schemas.openxmlformats.org/presentationml/2006/main">
  <p:tag name="AS_UNIQUEID" val="1390"/>
</p:tagLst>
</file>

<file path=ppt/tags/tag152.xml><?xml version="1.0" encoding="utf-8"?>
<p:tagLst xmlns:p="http://schemas.openxmlformats.org/presentationml/2006/main">
  <p:tag name="AS_UNIQUEID" val="1391"/>
</p:tagLst>
</file>

<file path=ppt/tags/tag153.xml><?xml version="1.0" encoding="utf-8"?>
<p:tagLst xmlns:p="http://schemas.openxmlformats.org/presentationml/2006/main">
  <p:tag name="AS_UNIQUEID" val="1392"/>
</p:tagLst>
</file>

<file path=ppt/tags/tag154.xml><?xml version="1.0" encoding="utf-8"?>
<p:tagLst xmlns:p="http://schemas.openxmlformats.org/presentationml/2006/main">
  <p:tag name="AS_UNIQUEID" val="1394"/>
</p:tagLst>
</file>

<file path=ppt/tags/tag155.xml><?xml version="1.0" encoding="utf-8"?>
<p:tagLst xmlns:p="http://schemas.openxmlformats.org/presentationml/2006/main">
  <p:tag name="AS_UNIQUEID" val="1395"/>
</p:tagLst>
</file>

<file path=ppt/tags/tag156.xml><?xml version="1.0" encoding="utf-8"?>
<p:tagLst xmlns:p="http://schemas.openxmlformats.org/presentationml/2006/main">
  <p:tag name="AS_UNIQUEID" val="1396"/>
</p:tagLst>
</file>

<file path=ppt/tags/tag157.xml><?xml version="1.0" encoding="utf-8"?>
<p:tagLst xmlns:p="http://schemas.openxmlformats.org/presentationml/2006/main">
  <p:tag name="AS_UNIQUEID" val="1397"/>
</p:tagLst>
</file>

<file path=ppt/tags/tag158.xml><?xml version="1.0" encoding="utf-8"?>
<p:tagLst xmlns:p="http://schemas.openxmlformats.org/presentationml/2006/main">
  <p:tag name="AS_UNIQUEID" val="1398"/>
</p:tagLst>
</file>

<file path=ppt/tags/tag159.xml><?xml version="1.0" encoding="utf-8"?>
<p:tagLst xmlns:p="http://schemas.openxmlformats.org/presentationml/2006/main">
  <p:tag name="AS_UNIQUEID" val="14330"/>
</p:tagLst>
</file>

<file path=ppt/tags/tag16.xml><?xml version="1.0" encoding="utf-8"?>
<p:tagLst xmlns:p="http://schemas.openxmlformats.org/presentationml/2006/main">
  <p:tag name="AS_UNIQUEID" val="1339"/>
</p:tagLst>
</file>

<file path=ppt/tags/tag160.xml><?xml version="1.0" encoding="utf-8"?>
<p:tagLst xmlns:p="http://schemas.openxmlformats.org/presentationml/2006/main">
  <p:tag name="AS_UNIQUEID" val="14331"/>
</p:tagLst>
</file>

<file path=ppt/tags/tag161.xml><?xml version="1.0" encoding="utf-8"?>
<p:tagLst xmlns:p="http://schemas.openxmlformats.org/presentationml/2006/main">
  <p:tag name="AS_UNIQUEID" val="14332"/>
</p:tagLst>
</file>

<file path=ppt/tags/tag162.xml><?xml version="1.0" encoding="utf-8"?>
<p:tagLst xmlns:p="http://schemas.openxmlformats.org/presentationml/2006/main">
  <p:tag name="AS_UNIQUEID" val="14333"/>
</p:tagLst>
</file>

<file path=ppt/tags/tag163.xml><?xml version="1.0" encoding="utf-8"?>
<p:tagLst xmlns:p="http://schemas.openxmlformats.org/presentationml/2006/main">
  <p:tag name="AS_UNIQUEID" val="14334"/>
</p:tagLst>
</file>

<file path=ppt/tags/tag164.xml><?xml version="1.0" encoding="utf-8"?>
<p:tagLst xmlns:p="http://schemas.openxmlformats.org/presentationml/2006/main">
  <p:tag name="AS_UNIQUEID" val="14336"/>
</p:tagLst>
</file>

<file path=ppt/tags/tag165.xml><?xml version="1.0" encoding="utf-8"?>
<p:tagLst xmlns:p="http://schemas.openxmlformats.org/presentationml/2006/main">
  <p:tag name="AS_UNIQUEID" val="14337"/>
</p:tagLst>
</file>

<file path=ppt/tags/tag166.xml><?xml version="1.0" encoding="utf-8"?>
<p:tagLst xmlns:p="http://schemas.openxmlformats.org/presentationml/2006/main">
  <p:tag name="AS_UNIQUEID" val="14338"/>
</p:tagLst>
</file>

<file path=ppt/tags/tag167.xml><?xml version="1.0" encoding="utf-8"?>
<p:tagLst xmlns:p="http://schemas.openxmlformats.org/presentationml/2006/main">
  <p:tag name="AS_UNIQUEID" val="14339"/>
</p:tagLst>
</file>

<file path=ppt/tags/tag168.xml><?xml version="1.0" encoding="utf-8"?>
<p:tagLst xmlns:p="http://schemas.openxmlformats.org/presentationml/2006/main">
  <p:tag name="AS_UNIQUEID" val="14340"/>
</p:tagLst>
</file>

<file path=ppt/tags/tag169.xml><?xml version="1.0" encoding="utf-8"?>
<p:tagLst xmlns:p="http://schemas.openxmlformats.org/presentationml/2006/main">
  <p:tag name="AS_UNIQUEID" val="14342"/>
</p:tagLst>
</file>

<file path=ppt/tags/tag17.xml><?xml version="1.0" encoding="utf-8"?>
<p:tagLst xmlns:p="http://schemas.openxmlformats.org/presentationml/2006/main">
  <p:tag name="AS_UNIQUEID" val="1340"/>
</p:tagLst>
</file>

<file path=ppt/tags/tag170.xml><?xml version="1.0" encoding="utf-8"?>
<p:tagLst xmlns:p="http://schemas.openxmlformats.org/presentationml/2006/main">
  <p:tag name="AS_UNIQUEID" val="1400"/>
</p:tagLst>
</file>

<file path=ppt/tags/tag171.xml><?xml version="1.0" encoding="utf-8"?>
<p:tagLst xmlns:p="http://schemas.openxmlformats.org/presentationml/2006/main">
  <p:tag name="AS_UNIQUEID" val="1401"/>
</p:tagLst>
</file>

<file path=ppt/tags/tag172.xml><?xml version="1.0" encoding="utf-8"?>
<p:tagLst xmlns:p="http://schemas.openxmlformats.org/presentationml/2006/main">
  <p:tag name="AS_UNIQUEID" val="1402"/>
</p:tagLst>
</file>

<file path=ppt/tags/tag173.xml><?xml version="1.0" encoding="utf-8"?>
<p:tagLst xmlns:p="http://schemas.openxmlformats.org/presentationml/2006/main">
  <p:tag name="AS_UNIQUEID" val="1403"/>
</p:tagLst>
</file>

<file path=ppt/tags/tag174.xml><?xml version="1.0" encoding="utf-8"?>
<p:tagLst xmlns:p="http://schemas.openxmlformats.org/presentationml/2006/main">
  <p:tag name="AS_UNIQUEID" val="1404"/>
</p:tagLst>
</file>

<file path=ppt/tags/tag175.xml><?xml version="1.0" encoding="utf-8"?>
<p:tagLst xmlns:p="http://schemas.openxmlformats.org/presentationml/2006/main">
  <p:tag name="AS_UNIQUEID" val="14343"/>
  <p:tag name="KSO_WM_BEAUTIFY_FLAG" val=""/>
</p:tagLst>
</file>

<file path=ppt/tags/tag176.xml><?xml version="1.0" encoding="utf-8"?>
<p:tagLst xmlns:p="http://schemas.openxmlformats.org/presentationml/2006/main">
  <p:tag name="AS_UNIQUEID" val="14344"/>
</p:tagLst>
</file>

<file path=ppt/tags/tag177.xml><?xml version="1.0" encoding="utf-8"?>
<p:tagLst xmlns:p="http://schemas.openxmlformats.org/presentationml/2006/main">
  <p:tag name="AS_UNIQUEID" val="14345"/>
  <p:tag name="KSO_WM_BEAUTIFY_FLAG" val=""/>
</p:tagLst>
</file>

<file path=ppt/tags/tag178.xml><?xml version="1.0" encoding="utf-8"?>
<p:tagLst xmlns:p="http://schemas.openxmlformats.org/presentationml/2006/main">
  <p:tag name="AS_UNIQUEID" val="14346"/>
</p:tagLst>
</file>

<file path=ppt/tags/tag179.xml><?xml version="1.0" encoding="utf-8"?>
<p:tagLst xmlns:p="http://schemas.openxmlformats.org/presentationml/2006/main">
  <p:tag name="AS_UNIQUEID" val="1431"/>
</p:tagLst>
</file>

<file path=ppt/tags/tag18.xml><?xml version="1.0" encoding="utf-8"?>
<p:tagLst xmlns:p="http://schemas.openxmlformats.org/presentationml/2006/main">
  <p:tag name="AS_UNIQUEID" val="1341"/>
</p:tagLst>
</file>

<file path=ppt/tags/tag180.xml><?xml version="1.0" encoding="utf-8"?>
<p:tagLst xmlns:p="http://schemas.openxmlformats.org/presentationml/2006/main">
  <p:tag name="AS_UNIQUEID" val="1434"/>
</p:tagLst>
</file>

<file path=ppt/tags/tag181.xml><?xml version="1.0" encoding="utf-8"?>
<p:tagLst xmlns:p="http://schemas.openxmlformats.org/presentationml/2006/main">
  <p:tag name="AS_UNIQUEID" val="1435"/>
</p:tagLst>
</file>

<file path=ppt/tags/tag182.xml><?xml version="1.0" encoding="utf-8"?>
<p:tagLst xmlns:p="http://schemas.openxmlformats.org/presentationml/2006/main">
  <p:tag name="AS_UNIQUEID" val="1436"/>
</p:tagLst>
</file>

<file path=ppt/tags/tag183.xml><?xml version="1.0" encoding="utf-8"?>
<p:tagLst xmlns:p="http://schemas.openxmlformats.org/presentationml/2006/main">
  <p:tag name="AS_UNIQUEID" val="1439"/>
</p:tagLst>
</file>

<file path=ppt/tags/tag184.xml><?xml version="1.0" encoding="utf-8"?>
<p:tagLst xmlns:p="http://schemas.openxmlformats.org/presentationml/2006/main">
  <p:tag name="AS_UNIQUEID" val="1440"/>
</p:tagLst>
</file>

<file path=ppt/tags/tag185.xml><?xml version="1.0" encoding="utf-8"?>
<p:tagLst xmlns:p="http://schemas.openxmlformats.org/presentationml/2006/main">
  <p:tag name="AS_UNIQUEID" val="1441"/>
</p:tagLst>
</file>

<file path=ppt/tags/tag186.xml><?xml version="1.0" encoding="utf-8"?>
<p:tagLst xmlns:p="http://schemas.openxmlformats.org/presentationml/2006/main">
  <p:tag name="AS_UNIQUEID" val="1443"/>
</p:tagLst>
</file>

<file path=ppt/tags/tag187.xml><?xml version="1.0" encoding="utf-8"?>
<p:tagLst xmlns:p="http://schemas.openxmlformats.org/presentationml/2006/main">
  <p:tag name="AS_UNIQUEID" val="1445"/>
</p:tagLst>
</file>

<file path=ppt/tags/tag188.xml><?xml version="1.0" encoding="utf-8"?>
<p:tagLst xmlns:p="http://schemas.openxmlformats.org/presentationml/2006/main">
  <p:tag name="AS_UNIQUEID" val="1446"/>
</p:tagLst>
</file>

<file path=ppt/tags/tag189.xml><?xml version="1.0" encoding="utf-8"?>
<p:tagLst xmlns:p="http://schemas.openxmlformats.org/presentationml/2006/main">
  <p:tag name="AS_UNIQUEID" val="14356"/>
</p:tagLst>
</file>

<file path=ppt/tags/tag19.xml><?xml version="1.0" encoding="utf-8"?>
<p:tagLst xmlns:p="http://schemas.openxmlformats.org/presentationml/2006/main">
  <p:tag name="AS_UNIQUEID" val="1342"/>
</p:tagLst>
</file>

<file path=ppt/tags/tag190.xml><?xml version="1.0" encoding="utf-8"?>
<p:tagLst xmlns:p="http://schemas.openxmlformats.org/presentationml/2006/main">
  <p:tag name="AS_UNIQUEID" val="1427"/>
</p:tagLst>
</file>

<file path=ppt/tags/tag191.xml><?xml version="1.0" encoding="utf-8"?>
<p:tagLst xmlns:p="http://schemas.openxmlformats.org/presentationml/2006/main">
  <p:tag name="AS_UNIQUEID" val="1428"/>
</p:tagLst>
</file>

<file path=ppt/tags/tag192.xml><?xml version="1.0" encoding="utf-8"?>
<p:tagLst xmlns:p="http://schemas.openxmlformats.org/presentationml/2006/main">
  <p:tag name="AS_UNIQUEID" val="1429"/>
</p:tagLst>
</file>

<file path=ppt/tags/tag193.xml><?xml version="1.0" encoding="utf-8"?>
<p:tagLst xmlns:p="http://schemas.openxmlformats.org/presentationml/2006/main">
  <p:tag name="AS_UNIQUEID" val="14358"/>
  <p:tag name="KSO_WM_BEAUTIFY_FLAG" val=""/>
</p:tagLst>
</file>

<file path=ppt/tags/tag194.xml><?xml version="1.0" encoding="utf-8"?>
<p:tagLst xmlns:p="http://schemas.openxmlformats.org/presentationml/2006/main">
  <p:tag name="AS_UNIQUEID" val="14359"/>
  <p:tag name="KSO_WM_BEAUTIFY_FLAG" val=""/>
</p:tagLst>
</file>

<file path=ppt/tags/tag195.xml><?xml version="1.0" encoding="utf-8"?>
<p:tagLst xmlns:p="http://schemas.openxmlformats.org/presentationml/2006/main">
  <p:tag name="AS_UNIQUEID" val="14360"/>
  <p:tag name="KSO_WM_BEAUTIFY_FLAG" val=""/>
</p:tagLst>
</file>

<file path=ppt/tags/tag196.xml><?xml version="1.0" encoding="utf-8"?>
<p:tagLst xmlns:p="http://schemas.openxmlformats.org/presentationml/2006/main">
  <p:tag name="AS_UNIQUEID" val="14361"/>
  <p:tag name="KSO_WM_BEAUTIFY_FLAG" val=""/>
</p:tagLst>
</file>

<file path=ppt/tags/tag197.xml><?xml version="1.0" encoding="utf-8"?>
<p:tagLst xmlns:p="http://schemas.openxmlformats.org/presentationml/2006/main">
  <p:tag name="AS_UNIQUEID" val="14362"/>
  <p:tag name="KSO_WM_BEAUTIFY_FLAG" val=""/>
</p:tagLst>
</file>

<file path=ppt/tags/tag198.xml><?xml version="1.0" encoding="utf-8"?>
<p:tagLst xmlns:p="http://schemas.openxmlformats.org/presentationml/2006/main">
  <p:tag name="AS_UNIQUEID" val="14363"/>
  <p:tag name="KSO_WM_BEAUTIFY_FLAG" val=""/>
</p:tagLst>
</file>

<file path=ppt/tags/tag199.xml><?xml version="1.0" encoding="utf-8"?>
<p:tagLst xmlns:p="http://schemas.openxmlformats.org/presentationml/2006/main">
  <p:tag name="AS_UNIQUEID" val="14364"/>
  <p:tag name="KSO_WM_BEAUTIFY_FLAG" val=""/>
</p:tagLst>
</file>

<file path=ppt/tags/tag2.xml><?xml version="1.0" encoding="utf-8"?>
<p:tagLst xmlns:p="http://schemas.openxmlformats.org/presentationml/2006/main">
  <p:tag name="AS_UNIQUEID" val="1322"/>
</p:tagLst>
</file>

<file path=ppt/tags/tag20.xml><?xml version="1.0" encoding="utf-8"?>
<p:tagLst xmlns:p="http://schemas.openxmlformats.org/presentationml/2006/main">
  <p:tag name="AS_UNIQUEID" val="1343"/>
</p:tagLst>
</file>

<file path=ppt/tags/tag200.xml><?xml version="1.0" encoding="utf-8"?>
<p:tagLst xmlns:p="http://schemas.openxmlformats.org/presentationml/2006/main">
  <p:tag name="AS_UNIQUEID" val="14365"/>
  <p:tag name="KSO_WM_BEAUTIFY_FLAG" val=""/>
</p:tagLst>
</file>

<file path=ppt/tags/tag201.xml><?xml version="1.0" encoding="utf-8"?>
<p:tagLst xmlns:p="http://schemas.openxmlformats.org/presentationml/2006/main">
  <p:tag name="AS_UNIQUEID" val="14367"/>
  <p:tag name="KSO_WM_BEAUTIFY_FLAG" val=""/>
</p:tagLst>
</file>

<file path=ppt/tags/tag202.xml><?xml version="1.0" encoding="utf-8"?>
<p:tagLst xmlns:p="http://schemas.openxmlformats.org/presentationml/2006/main">
  <p:tag name="AS_UNIQUEID" val="14368"/>
  <p:tag name="KSO_WM_BEAUTIFY_FLAG" val=""/>
</p:tagLst>
</file>

<file path=ppt/tags/tag203.xml><?xml version="1.0" encoding="utf-8"?>
<p:tagLst xmlns:p="http://schemas.openxmlformats.org/presentationml/2006/main">
  <p:tag name="AS_UNIQUEID" val="779"/>
  <p:tag name="KSO_WM_BEAUTIFY_FLAG" val=""/>
</p:tagLst>
</file>

<file path=ppt/tags/tag204.xml><?xml version="1.0" encoding="utf-8"?>
<p:tagLst xmlns:p="http://schemas.openxmlformats.org/presentationml/2006/main">
  <p:tag name="AS_UNIQUEID" val="14370"/>
</p:tagLst>
</file>

<file path=ppt/tags/tag205.xml><?xml version="1.0" encoding="utf-8"?>
<p:tagLst xmlns:p="http://schemas.openxmlformats.org/presentationml/2006/main">
  <p:tag name="AS_UNIQUEID" val="14371"/>
</p:tagLst>
</file>

<file path=ppt/tags/tag206.xml><?xml version="1.0" encoding="utf-8"?>
<p:tagLst xmlns:p="http://schemas.openxmlformats.org/presentationml/2006/main">
  <p:tag name="AS_UNIQUEID" val="14372"/>
  <p:tag name="KSO_WM_BEAUTIFY_FLAG" val=""/>
</p:tagLst>
</file>

<file path=ppt/tags/tag207.xml><?xml version="1.0" encoding="utf-8"?>
<p:tagLst xmlns:p="http://schemas.openxmlformats.org/presentationml/2006/main">
  <p:tag name="AS_UNIQUEID" val="14373"/>
  <p:tag name="KSO_WM_BEAUTIFY_FLAG" val=""/>
</p:tagLst>
</file>

<file path=ppt/tags/tag208.xml><?xml version="1.0" encoding="utf-8"?>
<p:tagLst xmlns:p="http://schemas.openxmlformats.org/presentationml/2006/main">
  <p:tag name="AS_UNIQUEID" val="14374"/>
  <p:tag name="KSO_WM_BEAUTIFY_FLAG" val=""/>
</p:tagLst>
</file>

<file path=ppt/tags/tag209.xml><?xml version="1.0" encoding="utf-8"?>
<p:tagLst xmlns:p="http://schemas.openxmlformats.org/presentationml/2006/main">
  <p:tag name="AS_UNIQUEID" val="12"/>
  <p:tag name="KSO_WM_BEAUTIFY_FLAG" val=""/>
</p:tagLst>
</file>

<file path=ppt/tags/tag21.xml><?xml version="1.0" encoding="utf-8"?>
<p:tagLst xmlns:p="http://schemas.openxmlformats.org/presentationml/2006/main">
  <p:tag name="AS_UNIQUEID" val="1344"/>
</p:tagLst>
</file>

<file path=ppt/tags/tag210.xml><?xml version="1.0" encoding="utf-8"?>
<p:tagLst xmlns:p="http://schemas.openxmlformats.org/presentationml/2006/main">
  <p:tag name="AS_UNIQUEID" val="31"/>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2_1"/>
  <p:tag name="KSO_WM_UNIT_INDEX" val="1_2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1.xml><?xml version="1.0" encoding="utf-8"?>
<p:tagLst xmlns:p="http://schemas.openxmlformats.org/presentationml/2006/main">
  <p:tag name="AS_UNIQUEID" val="32"/>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3_1"/>
  <p:tag name="KSO_WM_UNIT_INDEX" val="1_3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2.xml><?xml version="1.0" encoding="utf-8"?>
<p:tagLst xmlns:p="http://schemas.openxmlformats.org/presentationml/2006/main">
  <p:tag name="AS_UNIQUEID" val="33"/>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4_1"/>
  <p:tag name="KSO_WM_UNIT_INDEX" val="1_4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3.xml><?xml version="1.0" encoding="utf-8"?>
<p:tagLst xmlns:p="http://schemas.openxmlformats.org/presentationml/2006/main">
  <p:tag name="AS_UNIQUEID" val="34"/>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5_1"/>
  <p:tag name="KSO_WM_UNIT_INDEX" val="1_5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4.xml><?xml version="1.0" encoding="utf-8"?>
<p:tagLst xmlns:p="http://schemas.openxmlformats.org/presentationml/2006/main">
  <p:tag name="AS_UNIQUEID" val="35"/>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6_1"/>
  <p:tag name="KSO_WM_UNIT_INDEX" val="1_6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5.xml><?xml version="1.0" encoding="utf-8"?>
<p:tagLst xmlns:p="http://schemas.openxmlformats.org/presentationml/2006/main">
  <p:tag name="AS_UNIQUEID" val="36"/>
  <p:tag name="KSO_WM_BEAUTIFY_FLAG" val=""/>
  <p:tag name="KSO_WM_DIAGRAM_GROUP_CODE" val="l1-1"/>
  <p:tag name="KSO_WM_TAG_VERSION" val="1.0"/>
  <p:tag name="KSO_WM_TEMPLATE_CATEGORY" val="diagram"/>
  <p:tag name="KSO_WM_TEMPLATE_INDEX" val="20181268"/>
  <p:tag name="KSO_WM_UNIT_CLEAR" val="0"/>
  <p:tag name="KSO_WM_UNIT_COMPATIBLE" val="0"/>
  <p:tag name="KSO_WM_UNIT_HIGHLIGHT" val="0"/>
  <p:tag name="KSO_WM_UNIT_ID" val="diagram20181268_5*l_h_a*1_1_1"/>
  <p:tag name="KSO_WM_UNIT_INDEX" val="1_1_1"/>
  <p:tag name="KSO_WM_UNIT_LAYERLEVEL" val="1_1_1"/>
  <p:tag name="KSO_WM_UNIT_PRESET_TEXT" val="点击输入标题文本内容"/>
  <p:tag name="KSO_WM_UNIT_TEXT_FILL_FORE_SCHEMECOLOR_INDEX" val="13"/>
  <p:tag name="KSO_WM_UNIT_TEXT_FILL_TYPE" val="1"/>
  <p:tag name="KSO_WM_UNIT_TYPE" val="l_h_a"/>
  <p:tag name="KSO_WM_UNIT_VALUE" val="12"/>
</p:tagLst>
</file>

<file path=ppt/tags/tag216.xml><?xml version="1.0" encoding="utf-8"?>
<p:tagLst xmlns:p="http://schemas.openxmlformats.org/presentationml/2006/main">
  <p:tag name="AS_UNIQUEID" val="37"/>
  <p:tag name="KSO_WM_BEAUTIFY_FLAG" val=""/>
</p:tagLst>
</file>

<file path=ppt/tags/tag217.xml><?xml version="1.0" encoding="utf-8"?>
<p:tagLst xmlns:p="http://schemas.openxmlformats.org/presentationml/2006/main">
  <p:tag name="AS_UNIQUEID" val="38"/>
  <p:tag name="KSO_WM_BEAUTIFY_FLAG" val=""/>
</p:tagLst>
</file>

<file path=ppt/tags/tag218.xml><?xml version="1.0" encoding="utf-8"?>
<p:tagLst xmlns:p="http://schemas.openxmlformats.org/presentationml/2006/main">
  <p:tag name="AS_UNIQUEID" val="39"/>
  <p:tag name="KSO_WM_BEAUTIFY_FLAG" val=""/>
</p:tagLst>
</file>

<file path=ppt/tags/tag219.xml><?xml version="1.0" encoding="utf-8"?>
<p:tagLst xmlns:p="http://schemas.openxmlformats.org/presentationml/2006/main">
  <p:tag name="AS_UNIQUEID" val="40"/>
  <p:tag name="KSO_WM_BEAUTIFY_FLAG" val=""/>
</p:tagLst>
</file>

<file path=ppt/tags/tag22.xml><?xml version="1.0" encoding="utf-8"?>
<p:tagLst xmlns:p="http://schemas.openxmlformats.org/presentationml/2006/main">
  <p:tag name="AS_UNIQUEID" val="1346"/>
</p:tagLst>
</file>

<file path=ppt/tags/tag220.xml><?xml version="1.0" encoding="utf-8"?>
<p:tagLst xmlns:p="http://schemas.openxmlformats.org/presentationml/2006/main">
  <p:tag name="AS_UNIQUEID" val="41"/>
  <p:tag name="KSO_WM_BEAUTIFY_FLAG" val=""/>
</p:tagLst>
</file>

<file path=ppt/tags/tag221.xml><?xml version="1.0" encoding="utf-8"?>
<p:tagLst xmlns:p="http://schemas.openxmlformats.org/presentationml/2006/main">
  <p:tag name="AS_UNIQUEID" val="42"/>
  <p:tag name="KSO_WM_BEAUTIFY_FLAG" val=""/>
</p:tagLst>
</file>

<file path=ppt/tags/tag222.xml><?xml version="1.0" encoding="utf-8"?>
<p:tagLst xmlns:p="http://schemas.openxmlformats.org/presentationml/2006/main">
  <p:tag name="AS_UNIQUEID" val="14375"/>
</p:tagLst>
</file>

<file path=ppt/tags/tag223.xml><?xml version="1.0" encoding="utf-8"?>
<p:tagLst xmlns:p="http://schemas.openxmlformats.org/presentationml/2006/main">
  <p:tag name="AS_UNIQUEID" val="14376"/>
  <p:tag name="KSO_WM_BEAUTIFY_FLAG" val=""/>
</p:tagLst>
</file>

<file path=ppt/tags/tag224.xml><?xml version="1.0" encoding="utf-8"?>
<p:tagLst xmlns:p="http://schemas.openxmlformats.org/presentationml/2006/main">
  <p:tag name="AS_UNIQUEID" val="14377"/>
  <p:tag name="KSO_WM_BEAUTIFY_FLAG" val=""/>
</p:tagLst>
</file>

<file path=ppt/tags/tag225.xml><?xml version="1.0" encoding="utf-8"?>
<p:tagLst xmlns:p="http://schemas.openxmlformats.org/presentationml/2006/main">
  <p:tag name="AS_UNIQUEID" val="14378"/>
  <p:tag name="KSO_WM_BEAUTIFY_FLAG" val=""/>
</p:tagLst>
</file>

<file path=ppt/tags/tag226.xml><?xml version="1.0" encoding="utf-8"?>
<p:tagLst xmlns:p="http://schemas.openxmlformats.org/presentationml/2006/main">
  <p:tag name="AS_UNIQUEID" val="14379"/>
  <p:tag name="KSO_WM_BEAUTIFY_FLAG" val=""/>
</p:tagLst>
</file>

<file path=ppt/tags/tag227.xml><?xml version="1.0" encoding="utf-8"?>
<p:tagLst xmlns:p="http://schemas.openxmlformats.org/presentationml/2006/main">
  <p:tag name="AS_UNIQUEID" val="14380"/>
  <p:tag name="KSO_WM_BEAUTIFY_FLAG" val=""/>
</p:tagLst>
</file>

<file path=ppt/tags/tag228.xml><?xml version="1.0" encoding="utf-8"?>
<p:tagLst xmlns:p="http://schemas.openxmlformats.org/presentationml/2006/main">
  <p:tag name="AS_UNIQUEID" val="14381"/>
  <p:tag name="KSO_WM_BEAUTIFY_FLAG" val=""/>
</p:tagLst>
</file>

<file path=ppt/tags/tag229.xml><?xml version="1.0" encoding="utf-8"?>
<p:tagLst xmlns:p="http://schemas.openxmlformats.org/presentationml/2006/main">
  <p:tag name="AS_UNIQUEID" val="779"/>
  <p:tag name="KSO_WM_BEAUTIFY_FLAG" val=""/>
</p:tagLst>
</file>

<file path=ppt/tags/tag23.xml><?xml version="1.0" encoding="utf-8"?>
<p:tagLst xmlns:p="http://schemas.openxmlformats.org/presentationml/2006/main">
  <p:tag name="AS_UNIQUEID" val="1347"/>
</p:tagLst>
</file>

<file path=ppt/tags/tag230.xml><?xml version="1.0" encoding="utf-8"?>
<p:tagLst xmlns:p="http://schemas.openxmlformats.org/presentationml/2006/main">
  <p:tag name="AS_UNIQUEID" val="14383"/>
  <p:tag name="KSO_WM_BEAUTIFY_FLAG" val=""/>
</p:tagLst>
</file>

<file path=ppt/tags/tag231.xml><?xml version="1.0" encoding="utf-8"?>
<p:tagLst xmlns:p="http://schemas.openxmlformats.org/presentationml/2006/main">
  <p:tag name="AS_UNIQUEID" val="4276"/>
  <p:tag name="KSO_WM_BEAUTIFY_FLAG" val=""/>
</p:tagLst>
</file>

<file path=ppt/tags/tag232.xml><?xml version="1.0" encoding="utf-8"?>
<p:tagLst xmlns:p="http://schemas.openxmlformats.org/presentationml/2006/main">
  <p:tag name="AS_UNIQUEID" val="4276"/>
  <p:tag name="KSO_WM_BEAUTIFY_FLAG" val=""/>
</p:tagLst>
</file>

<file path=ppt/tags/tag233.xml><?xml version="1.0" encoding="utf-8"?>
<p:tagLst xmlns:p="http://schemas.openxmlformats.org/presentationml/2006/main">
  <p:tag name="AS_UNIQUEID" val="4275"/>
  <p:tag name="KSO_WM_BEAUTIFY_FLAG" val=""/>
</p:tagLst>
</file>

<file path=ppt/tags/tag234.xml><?xml version="1.0" encoding="utf-8"?>
<p:tagLst xmlns:p="http://schemas.openxmlformats.org/presentationml/2006/main">
  <p:tag name="AS_UNIQUEID" val="4275"/>
  <p:tag name="KSO_WM_BEAUTIFY_FLAG" val=""/>
</p:tagLst>
</file>

<file path=ppt/tags/tag235.xml><?xml version="1.0" encoding="utf-8"?>
<p:tagLst xmlns:p="http://schemas.openxmlformats.org/presentationml/2006/main">
  <p:tag name="AS_UNIQUEID" val="4275"/>
  <p:tag name="KSO_WM_BEAUTIFY_FLAG" val=""/>
</p:tagLst>
</file>

<file path=ppt/tags/tag236.xml><?xml version="1.0" encoding="utf-8"?>
<p:tagLst xmlns:p="http://schemas.openxmlformats.org/presentationml/2006/main">
  <p:tag name="AS_UNIQUEID" val="4275"/>
  <p:tag name="KSO_WM_BEAUTIFY_FLAG" val=""/>
</p:tagLst>
</file>

<file path=ppt/tags/tag237.xml><?xml version="1.0" encoding="utf-8"?>
<p:tagLst xmlns:p="http://schemas.openxmlformats.org/presentationml/2006/main">
  <p:tag name="AS_UNIQUEID" val="4275"/>
  <p:tag name="KSO_WM_BEAUTIFY_FLAG" val=""/>
</p:tagLst>
</file>

<file path=ppt/tags/tag238.xml><?xml version="1.0" encoding="utf-8"?>
<p:tagLst xmlns:p="http://schemas.openxmlformats.org/presentationml/2006/main">
  <p:tag name="AS_UNIQUEID" val="4275"/>
  <p:tag name="KSO_WM_BEAUTIFY_FLAG" val=""/>
</p:tagLst>
</file>

<file path=ppt/tags/tag239.xml><?xml version="1.0" encoding="utf-8"?>
<p:tagLst xmlns:p="http://schemas.openxmlformats.org/presentationml/2006/main">
  <p:tag name="AS_UNIQUEID" val="4275"/>
  <p:tag name="KSO_WM_BEAUTIFY_FLAG" val=""/>
</p:tagLst>
</file>

<file path=ppt/tags/tag24.xml><?xml version="1.0" encoding="utf-8"?>
<p:tagLst xmlns:p="http://schemas.openxmlformats.org/presentationml/2006/main">
  <p:tag name="AS_UNIQUEID" val="1348"/>
</p:tagLst>
</file>

<file path=ppt/tags/tag240.xml><?xml version="1.0" encoding="utf-8"?>
<p:tagLst xmlns:p="http://schemas.openxmlformats.org/presentationml/2006/main">
  <p:tag name="AS_UNIQUEID" val="4275"/>
  <p:tag name="KSO_WM_BEAUTIFY_FLAG" val=""/>
</p:tagLst>
</file>

<file path=ppt/tags/tag241.xml><?xml version="1.0" encoding="utf-8"?>
<p:tagLst xmlns:p="http://schemas.openxmlformats.org/presentationml/2006/main">
  <p:tag name="AS_UNIQUEID" val="4275"/>
  <p:tag name="KSO_WM_BEAUTIFY_FLAG" val=""/>
</p:tagLst>
</file>

<file path=ppt/tags/tag242.xml><?xml version="1.0" encoding="utf-8"?>
<p:tagLst xmlns:p="http://schemas.openxmlformats.org/presentationml/2006/main">
  <p:tag name="AS_UNIQUEID" val="14384"/>
</p:tagLst>
</file>

<file path=ppt/tags/tag243.xml><?xml version="1.0" encoding="utf-8"?>
<p:tagLst xmlns:p="http://schemas.openxmlformats.org/presentationml/2006/main">
  <p:tag name="AS_UNIQUEID" val="4275"/>
  <p:tag name="KSO_WM_BEAUTIFY_FLAG" val=""/>
</p:tagLst>
</file>

<file path=ppt/tags/tag244.xml><?xml version="1.0" encoding="utf-8"?>
<p:tagLst xmlns:p="http://schemas.openxmlformats.org/presentationml/2006/main">
  <p:tag name="AS_UNIQUEID" val="14385"/>
</p:tagLst>
</file>

<file path=ppt/tags/tag245.xml><?xml version="1.0" encoding="utf-8"?>
<p:tagLst xmlns:p="http://schemas.openxmlformats.org/presentationml/2006/main">
  <p:tag name="AS_UNIQUEID" val="14386"/>
</p:tagLst>
</file>

<file path=ppt/tags/tag246.xml><?xml version="1.0" encoding="utf-8"?>
<p:tagLst xmlns:p="http://schemas.openxmlformats.org/presentationml/2006/main">
  <p:tag name="AS_UNIQUEID" val="4272"/>
  <p:tag name="KSO_WM_BEAUTIFY_FLAG" val=""/>
</p:tagLst>
</file>

<file path=ppt/tags/tag247.xml><?xml version="1.0" encoding="utf-8"?>
<p:tagLst xmlns:p="http://schemas.openxmlformats.org/presentationml/2006/main">
  <p:tag name="AS_UNIQUEID" val="779"/>
  <p:tag name="KSO_WM_BEAUTIFY_FLAG" val=""/>
</p:tagLst>
</file>

<file path=ppt/tags/tag248.xml><?xml version="1.0" encoding="utf-8"?>
<p:tagLst xmlns:p="http://schemas.openxmlformats.org/presentationml/2006/main">
  <p:tag name="AS_UNIQUEID" val="14388"/>
  <p:tag name="KSO_WM_BEAUTIFY_FLAG" val=""/>
</p:tagLst>
</file>

<file path=ppt/tags/tag249.xml><?xml version="1.0" encoding="utf-8"?>
<p:tagLst xmlns:p="http://schemas.openxmlformats.org/presentationml/2006/main">
  <p:tag name="AS_UNIQUEID" val="982"/>
  <p:tag name="KSO_WM_BEAUTIFY_FLAG" val=""/>
</p:tagLst>
</file>

<file path=ppt/tags/tag25.xml><?xml version="1.0" encoding="utf-8"?>
<p:tagLst xmlns:p="http://schemas.openxmlformats.org/presentationml/2006/main">
  <p:tag name="AS_UNIQUEID" val="1349"/>
</p:tagLst>
</file>

<file path=ppt/tags/tag250.xml><?xml version="1.0" encoding="utf-8"?>
<p:tagLst xmlns:p="http://schemas.openxmlformats.org/presentationml/2006/main">
  <p:tag name="AS_UNIQUEID" val="983"/>
  <p:tag name="KSO_WM_BEAUTIFY_FLAG" val=""/>
</p:tagLst>
</file>

<file path=ppt/tags/tag251.xml><?xml version="1.0" encoding="utf-8"?>
<p:tagLst xmlns:p="http://schemas.openxmlformats.org/presentationml/2006/main">
  <p:tag name="AS_UNIQUEID" val="984"/>
  <p:tag name="KSO_WM_BEAUTIFY_FLAG" val=""/>
</p:tagLst>
</file>

<file path=ppt/tags/tag252.xml><?xml version="1.0" encoding="utf-8"?>
<p:tagLst xmlns:p="http://schemas.openxmlformats.org/presentationml/2006/main">
  <p:tag name="AS_UNIQUEID" val="118"/>
  <p:tag name="KSO_WM_BEAUTIFY_FLAG" val=""/>
</p:tagLst>
</file>

<file path=ppt/tags/tag253.xml><?xml version="1.0" encoding="utf-8"?>
<p:tagLst xmlns:p="http://schemas.openxmlformats.org/presentationml/2006/main">
  <p:tag name="AS_UNIQUEID" val="118"/>
  <p:tag name="KSO_WM_BEAUTIFY_FLAG" val=""/>
</p:tagLst>
</file>

<file path=ppt/tags/tag254.xml><?xml version="1.0" encoding="utf-8"?>
<p:tagLst xmlns:p="http://schemas.openxmlformats.org/presentationml/2006/main">
  <p:tag name="AS_UNIQUEID" val="118"/>
  <p:tag name="KSO_WM_BEAUTIFY_FLAG" val=""/>
</p:tagLst>
</file>

<file path=ppt/tags/tag255.xml><?xml version="1.0" encoding="utf-8"?>
<p:tagLst xmlns:p="http://schemas.openxmlformats.org/presentationml/2006/main">
  <p:tag name="AS_UNIQUEID" val="985"/>
  <p:tag name="KSO_WM_BEAUTIFY_FLAG" val=""/>
</p:tagLst>
</file>

<file path=ppt/tags/tag256.xml><?xml version="1.0" encoding="utf-8"?>
<p:tagLst xmlns:p="http://schemas.openxmlformats.org/presentationml/2006/main">
  <p:tag name="AS_UNIQUEID" val="118"/>
  <p:tag name="KSO_WM_BEAUTIFY_FLAG" val=""/>
</p:tagLst>
</file>

<file path=ppt/tags/tag257.xml><?xml version="1.0" encoding="utf-8"?>
<p:tagLst xmlns:p="http://schemas.openxmlformats.org/presentationml/2006/main">
  <p:tag name="AS_UNIQUEID" val="986"/>
  <p:tag name="KSO_WM_BEAUTIFY_FLAG" val=""/>
</p:tagLst>
</file>

<file path=ppt/tags/tag258.xml><?xml version="1.0" encoding="utf-8"?>
<p:tagLst xmlns:p="http://schemas.openxmlformats.org/presentationml/2006/main">
  <p:tag name="AS_UNIQUEID" val="987"/>
  <p:tag name="KSO_WM_BEAUTIFY_FLAG" val=""/>
</p:tagLst>
</file>

<file path=ppt/tags/tag259.xml><?xml version="1.0" encoding="utf-8"?>
<p:tagLst xmlns:p="http://schemas.openxmlformats.org/presentationml/2006/main">
  <p:tag name="AS_UNIQUEID" val="989"/>
  <p:tag name="KSO_WM_BEAUTIFY_FLAG" val=""/>
</p:tagLst>
</file>

<file path=ppt/tags/tag26.xml><?xml version="1.0" encoding="utf-8"?>
<p:tagLst xmlns:p="http://schemas.openxmlformats.org/presentationml/2006/main">
  <p:tag name="AS_UNIQUEID" val="1350"/>
</p:tagLst>
</file>

<file path=ppt/tags/tag260.xml><?xml version="1.0" encoding="utf-8"?>
<p:tagLst xmlns:p="http://schemas.openxmlformats.org/presentationml/2006/main">
  <p:tag name="AS_UNIQUEID" val="990"/>
  <p:tag name="KSO_WM_BEAUTIFY_FLAG" val=""/>
</p:tagLst>
</file>

<file path=ppt/tags/tag261.xml><?xml version="1.0" encoding="utf-8"?>
<p:tagLst xmlns:p="http://schemas.openxmlformats.org/presentationml/2006/main">
  <p:tag name="AS_UNIQUEID" val="118"/>
  <p:tag name="KSO_WM_BEAUTIFY_FLAG" val=""/>
</p:tagLst>
</file>

<file path=ppt/tags/tag262.xml><?xml version="1.0" encoding="utf-8"?>
<p:tagLst xmlns:p="http://schemas.openxmlformats.org/presentationml/2006/main">
  <p:tag name="AS_UNIQUEID" val="992"/>
  <p:tag name="KSO_WM_BEAUTIFY_FLAG" val=""/>
</p:tagLst>
</file>

<file path=ppt/tags/tag263.xml><?xml version="1.0" encoding="utf-8"?>
<p:tagLst xmlns:p="http://schemas.openxmlformats.org/presentationml/2006/main">
  <p:tag name="AS_UNIQUEID" val="993"/>
  <p:tag name="KSO_WM_BEAUTIFY_FLAG" val=""/>
</p:tagLst>
</file>

<file path=ppt/tags/tag264.xml><?xml version="1.0" encoding="utf-8"?>
<p:tagLst xmlns:p="http://schemas.openxmlformats.org/presentationml/2006/main">
  <p:tag name="AS_UNIQUEID" val="994"/>
  <p:tag name="KSO_WM_BEAUTIFY_FLAG" val=""/>
</p:tagLst>
</file>

<file path=ppt/tags/tag265.xml><?xml version="1.0" encoding="utf-8"?>
<p:tagLst xmlns:p="http://schemas.openxmlformats.org/presentationml/2006/main">
  <p:tag name="AS_UNIQUEID" val="995"/>
  <p:tag name="KSO_WM_BEAUTIFY_FLAG" val=""/>
</p:tagLst>
</file>

<file path=ppt/tags/tag266.xml><?xml version="1.0" encoding="utf-8"?>
<p:tagLst xmlns:p="http://schemas.openxmlformats.org/presentationml/2006/main">
  <p:tag name="AS_UNIQUEID" val="996"/>
  <p:tag name="KSO_WM_BEAUTIFY_FLAG" val=""/>
</p:tagLst>
</file>

<file path=ppt/tags/tag267.xml><?xml version="1.0" encoding="utf-8"?>
<p:tagLst xmlns:p="http://schemas.openxmlformats.org/presentationml/2006/main">
  <p:tag name="AS_UNIQUEID" val="118"/>
  <p:tag name="KSO_WM_BEAUTIFY_FLAG" val=""/>
</p:tagLst>
</file>

<file path=ppt/tags/tag268.xml><?xml version="1.0" encoding="utf-8"?>
<p:tagLst xmlns:p="http://schemas.openxmlformats.org/presentationml/2006/main">
  <p:tag name="AS_UNIQUEID" val="997"/>
  <p:tag name="KSO_WM_BEAUTIFY_FLAG" val=""/>
</p:tagLst>
</file>

<file path=ppt/tags/tag269.xml><?xml version="1.0" encoding="utf-8"?>
<p:tagLst xmlns:p="http://schemas.openxmlformats.org/presentationml/2006/main">
  <p:tag name="AS_UNIQUEID" val="118"/>
  <p:tag name="KSO_WM_BEAUTIFY_FLAG" val=""/>
</p:tagLst>
</file>

<file path=ppt/tags/tag27.xml><?xml version="1.0" encoding="utf-8"?>
<p:tagLst xmlns:p="http://schemas.openxmlformats.org/presentationml/2006/main">
  <p:tag name="AS_UNIQUEID" val="1351"/>
</p:tagLst>
</file>

<file path=ppt/tags/tag270.xml><?xml version="1.0" encoding="utf-8"?>
<p:tagLst xmlns:p="http://schemas.openxmlformats.org/presentationml/2006/main">
  <p:tag name="AS_UNIQUEID" val="998"/>
  <p:tag name="KSO_WM_BEAUTIFY_FLAG" val=""/>
</p:tagLst>
</file>

<file path=ppt/tags/tag271.xml><?xml version="1.0" encoding="utf-8"?>
<p:tagLst xmlns:p="http://schemas.openxmlformats.org/presentationml/2006/main">
  <p:tag name="AS_UNIQUEID" val="118"/>
  <p:tag name="KSO_WM_BEAUTIFY_FLAG" val=""/>
</p:tagLst>
</file>

<file path=ppt/tags/tag272.xml><?xml version="1.0" encoding="utf-8"?>
<p:tagLst xmlns:p="http://schemas.openxmlformats.org/presentationml/2006/main">
  <p:tag name="AS_UNIQUEID" val="999"/>
  <p:tag name="KSO_WM_BEAUTIFY_FLAG" val=""/>
</p:tagLst>
</file>

<file path=ppt/tags/tag273.xml><?xml version="1.0" encoding="utf-8"?>
<p:tagLst xmlns:p="http://schemas.openxmlformats.org/presentationml/2006/main">
  <p:tag name="AS_UNIQUEID" val="1000"/>
  <p:tag name="KSO_WM_BEAUTIFY_FLAG" val=""/>
</p:tagLst>
</file>

<file path=ppt/tags/tag274.xml><?xml version="1.0" encoding="utf-8"?>
<p:tagLst xmlns:p="http://schemas.openxmlformats.org/presentationml/2006/main">
  <p:tag name="AS_UNIQUEID" val="1001"/>
  <p:tag name="KSO_WM_BEAUTIFY_FLAG" val=""/>
</p:tagLst>
</file>

<file path=ppt/tags/tag275.xml><?xml version="1.0" encoding="utf-8"?>
<p:tagLst xmlns:p="http://schemas.openxmlformats.org/presentationml/2006/main">
  <p:tag name="AS_UNIQUEID" val="1002"/>
  <p:tag name="KSO_WM_BEAUTIFY_FLAG" val=""/>
</p:tagLst>
</file>

<file path=ppt/tags/tag276.xml><?xml version="1.0" encoding="utf-8"?>
<p:tagLst xmlns:p="http://schemas.openxmlformats.org/presentationml/2006/main">
  <p:tag name="AS_UNIQUEID" val="1003"/>
  <p:tag name="KSO_WM_BEAUTIFY_FLAG" val=""/>
</p:tagLst>
</file>

<file path=ppt/tags/tag277.xml><?xml version="1.0" encoding="utf-8"?>
<p:tagLst xmlns:p="http://schemas.openxmlformats.org/presentationml/2006/main">
  <p:tag name="AS_UNIQUEID" val="14389"/>
  <p:tag name="KSO_WM_BEAUTIFY_FLAG" val=""/>
</p:tagLst>
</file>

<file path=ppt/tags/tag278.xml><?xml version="1.0" encoding="utf-8"?>
<p:tagLst xmlns:p="http://schemas.openxmlformats.org/presentationml/2006/main">
  <p:tag name="AS_UNIQUEID" val="1001"/>
  <p:tag name="KSO_WM_BEAUTIFY_FLAG" val=""/>
</p:tagLst>
</file>

<file path=ppt/tags/tag279.xml><?xml version="1.0" encoding="utf-8"?>
<p:tagLst xmlns:p="http://schemas.openxmlformats.org/presentationml/2006/main">
  <p:tag name="AS_UNIQUEID" val="1002"/>
  <p:tag name="KSO_WM_BEAUTIFY_FLAG" val=""/>
</p:tagLst>
</file>

<file path=ppt/tags/tag28.xml><?xml version="1.0" encoding="utf-8"?>
<p:tagLst xmlns:p="http://schemas.openxmlformats.org/presentationml/2006/main">
  <p:tag name="AS_UNIQUEID" val="1352"/>
</p:tagLst>
</file>

<file path=ppt/tags/tag280.xml><?xml version="1.0" encoding="utf-8"?>
<p:tagLst xmlns:p="http://schemas.openxmlformats.org/presentationml/2006/main">
  <p:tag name="AS_UNIQUEID" val="1003"/>
  <p:tag name="KSO_WM_BEAUTIFY_FLAG" val=""/>
</p:tagLst>
</file>

<file path=ppt/tags/tag281.xml><?xml version="1.0" encoding="utf-8"?>
<p:tagLst xmlns:p="http://schemas.openxmlformats.org/presentationml/2006/main">
  <p:tag name="AS_UNIQUEID" val="14391"/>
  <p:tag name="KSO_WM_BEAUTIFY_FLAG" val=""/>
  <p:tag name="KSO_WM_UNIT_TABLE_BEAUTIFY" val="smartTable{3323732e-f9d5-4b1f-8c10-e34cbd8d1493}"/>
  <p:tag name="TABLE_ENDDRAG_ORIGIN_RECT" val="908*362"/>
  <p:tag name="TABLE_ENDDRAG_RECT" val="36*142*908*362"/>
</p:tagLst>
</file>

<file path=ppt/tags/tag282.xml><?xml version="1.0" encoding="utf-8"?>
<p:tagLst xmlns:p="http://schemas.openxmlformats.org/presentationml/2006/main">
  <p:tag name="AS_UNIQUEID" val="779"/>
  <p:tag name="KSO_WM_BEAUTIFY_FLAG" val=""/>
</p:tagLst>
</file>

<file path=ppt/tags/tag283.xml><?xml version="1.0" encoding="utf-8"?>
<p:tagLst xmlns:p="http://schemas.openxmlformats.org/presentationml/2006/main">
  <p:tag name="AS_UNIQUEID" val="14393"/>
  <p:tag name="KSO_WM_BEAUTIFY_FLAG" val=""/>
</p:tagLst>
</file>

<file path=ppt/tags/tag284.xml><?xml version="1.0" encoding="utf-8"?>
<p:tagLst xmlns:p="http://schemas.openxmlformats.org/presentationml/2006/main">
  <p:tag name="AS_UNIQUEID" val="14394"/>
</p:tagLst>
</file>

<file path=ppt/tags/tag285.xml><?xml version="1.0" encoding="utf-8"?>
<p:tagLst xmlns:p="http://schemas.openxmlformats.org/presentationml/2006/main">
  <p:tag name="AS_UNIQUEID" val="14395"/>
</p:tagLst>
</file>

<file path=ppt/tags/tag286.xml><?xml version="1.0" encoding="utf-8"?>
<p:tagLst xmlns:p="http://schemas.openxmlformats.org/presentationml/2006/main">
  <p:tag name="AS_UNIQUEID" val="779"/>
  <p:tag name="KSO_WM_BEAUTIFY_FLAG" val=""/>
</p:tagLst>
</file>

<file path=ppt/tags/tag287.xml><?xml version="1.0" encoding="utf-8"?>
<p:tagLst xmlns:p="http://schemas.openxmlformats.org/presentationml/2006/main">
  <p:tag name="AS_UNIQUEID" val="14396"/>
  <p:tag name="KSO_WM_BEAUTIFY_FLAG" val=""/>
</p:tagLst>
</file>

<file path=ppt/tags/tag288.xml><?xml version="1.0" encoding="utf-8"?>
<p:tagLst xmlns:p="http://schemas.openxmlformats.org/presentationml/2006/main">
  <p:tag name="AS_UNIQUEID" val="14397"/>
  <p:tag name="KSO_WM_BEAUTIFY_FLAG" val=""/>
</p:tagLst>
</file>

<file path=ppt/tags/tag289.xml><?xml version="1.0" encoding="utf-8"?>
<p:tagLst xmlns:p="http://schemas.openxmlformats.org/presentationml/2006/main">
  <p:tag name="AS_UNIQUEID" val="14398"/>
  <p:tag name="KSO_WM_BEAUTIFY_FLAG" val=""/>
</p:tagLst>
</file>

<file path=ppt/tags/tag29.xml><?xml version="1.0" encoding="utf-8"?>
<p:tagLst xmlns:p="http://schemas.openxmlformats.org/presentationml/2006/main">
  <p:tag name="AS_UNIQUEID" val="1353"/>
</p:tagLst>
</file>

<file path=ppt/tags/tag290.xml><?xml version="1.0" encoding="utf-8"?>
<p:tagLst xmlns:p="http://schemas.openxmlformats.org/presentationml/2006/main">
  <p:tag name="AS_UNIQUEID" val="14399"/>
  <p:tag name="KSO_WM_BEAUTIFY_FLAG" val=""/>
</p:tagLst>
</file>

<file path=ppt/tags/tag291.xml><?xml version="1.0" encoding="utf-8"?>
<p:tagLst xmlns:p="http://schemas.openxmlformats.org/presentationml/2006/main">
  <p:tag name="AS_UNIQUEID" val="14400"/>
</p:tagLst>
</file>

<file path=ppt/tags/tag292.xml><?xml version="1.0" encoding="utf-8"?>
<p:tagLst xmlns:p="http://schemas.openxmlformats.org/presentationml/2006/main">
  <p:tag name="AS_UNIQUEID" val="14402"/>
  <p:tag name="KSO_WM_BEAUTIFY_FLAG" val=""/>
</p:tagLst>
</file>

<file path=ppt/tags/tag293.xml><?xml version="1.0" encoding="utf-8"?>
<p:tagLst xmlns:p="http://schemas.openxmlformats.org/presentationml/2006/main">
  <p:tag name="AS_UNIQUEID" val="14403"/>
</p:tagLst>
</file>

<file path=ppt/tags/tag294.xml><?xml version="1.0" encoding="utf-8"?>
<p:tagLst xmlns:p="http://schemas.openxmlformats.org/presentationml/2006/main">
  <p:tag name="AS_UNIQUEID" val="14404"/>
</p:tagLst>
</file>

<file path=ppt/tags/tag295.xml><?xml version="1.0" encoding="utf-8"?>
<p:tagLst xmlns:p="http://schemas.openxmlformats.org/presentationml/2006/main">
  <p:tag name="AS_UNIQUEID" val="779"/>
  <p:tag name="KSO_WM_BEAUTIFY_FLAG" val=""/>
</p:tagLst>
</file>

<file path=ppt/tags/tag296.xml><?xml version="1.0" encoding="utf-8"?>
<p:tagLst xmlns:p="http://schemas.openxmlformats.org/presentationml/2006/main">
  <p:tag name="AS_UNIQUEID" val="14405"/>
  <p:tag name="KSO_WM_BEAUTIFY_FLAG" val=""/>
</p:tagLst>
</file>

<file path=ppt/tags/tag297.xml><?xml version="1.0" encoding="utf-8"?>
<p:tagLst xmlns:p="http://schemas.openxmlformats.org/presentationml/2006/main">
  <p:tag name="AS_UNIQUEID" val="14406"/>
  <p:tag name="KSO_WM_BEAUTIFY_FLAG" val=""/>
</p:tagLst>
</file>

<file path=ppt/tags/tag298.xml><?xml version="1.0" encoding="utf-8"?>
<p:tagLst xmlns:p="http://schemas.openxmlformats.org/presentationml/2006/main">
  <p:tag name="AS_UNIQUEID" val="14407"/>
  <p:tag name="KSO_WM_BEAUTIFY_FLAG" val=""/>
</p:tagLst>
</file>

<file path=ppt/tags/tag299.xml><?xml version="1.0" encoding="utf-8"?>
<p:tagLst xmlns:p="http://schemas.openxmlformats.org/presentationml/2006/main">
  <p:tag name="AS_UNIQUEID" val="14408"/>
  <p:tag name="KSO_WM_BEAUTIFY_FLAG" val=""/>
</p:tagLst>
</file>

<file path=ppt/tags/tag3.xml><?xml version="1.0" encoding="utf-8"?>
<p:tagLst xmlns:p="http://schemas.openxmlformats.org/presentationml/2006/main">
  <p:tag name="AS_UNIQUEID" val="1323"/>
</p:tagLst>
</file>

<file path=ppt/tags/tag30.xml><?xml version="1.0" encoding="utf-8"?>
<p:tagLst xmlns:p="http://schemas.openxmlformats.org/presentationml/2006/main">
  <p:tag name="AS_UNIQUEID" val="1355"/>
</p:tagLst>
</file>

<file path=ppt/tags/tag300.xml><?xml version="1.0" encoding="utf-8"?>
<p:tagLst xmlns:p="http://schemas.openxmlformats.org/presentationml/2006/main">
  <p:tag name="AS_UNIQUEID" val="779"/>
  <p:tag name="KSO_WM_BEAUTIFY_FLAG" val=""/>
</p:tagLst>
</file>

<file path=ppt/tags/tag301.xml><?xml version="1.0" encoding="utf-8"?>
<p:tagLst xmlns:p="http://schemas.openxmlformats.org/presentationml/2006/main">
  <p:tag name="AS_UNIQUEID" val="1563"/>
  <p:tag name="KSO_WM_BEAUTIFY_FLAG" val=""/>
</p:tagLst>
</file>

<file path=ppt/tags/tag302.xml><?xml version="1.0" encoding="utf-8"?>
<p:tagLst xmlns:p="http://schemas.openxmlformats.org/presentationml/2006/main">
  <p:tag name="AS_UNIQUEID" val="3200"/>
  <p:tag name="KSO_WM_BEAUTIFY_FLAG" val=""/>
</p:tagLst>
</file>

<file path=ppt/tags/tag303.xml><?xml version="1.0" encoding="utf-8"?>
<p:tagLst xmlns:p="http://schemas.openxmlformats.org/presentationml/2006/main">
  <p:tag name="AS_UNIQUEID" val="14410"/>
</p:tagLst>
</file>

<file path=ppt/tags/tag304.xml><?xml version="1.0" encoding="utf-8"?>
<p:tagLst xmlns:p="http://schemas.openxmlformats.org/presentationml/2006/main">
  <p:tag name="AS_UNIQUEID" val="14411"/>
  <p:tag name="KSO_WM_BEAUTIFY_FLAG" val=""/>
</p:tagLst>
</file>

<file path=ppt/tags/tag305.xml><?xml version="1.0" encoding="utf-8"?>
<p:tagLst xmlns:p="http://schemas.openxmlformats.org/presentationml/2006/main">
  <p:tag name="AS_UNIQUEID" val="14412"/>
  <p:tag name="KSO_WM_BEAUTIFY_FLAG" val=""/>
</p:tagLst>
</file>

<file path=ppt/tags/tag306.xml><?xml version="1.0" encoding="utf-8"?>
<p:tagLst xmlns:p="http://schemas.openxmlformats.org/presentationml/2006/main">
  <p:tag name="AS_UNIQUEID" val="14413"/>
  <p:tag name="KSO_WM_BEAUTIFY_FLAG" val=""/>
</p:tagLst>
</file>

<file path=ppt/tags/tag307.xml><?xml version="1.0" encoding="utf-8"?>
<p:tagLst xmlns:p="http://schemas.openxmlformats.org/presentationml/2006/main">
  <p:tag name="AS_UNIQUEID" val="14414"/>
  <p:tag name="KSO_WM_BEAUTIFY_FLAG" val=""/>
</p:tagLst>
</file>

<file path=ppt/tags/tag308.xml><?xml version="1.0" encoding="utf-8"?>
<p:tagLst xmlns:p="http://schemas.openxmlformats.org/presentationml/2006/main">
  <p:tag name="AS_UNIQUEID" val="14415"/>
  <p:tag name="KSO_WM_BEAUTIFY_FLAG" val=""/>
</p:tagLst>
</file>

<file path=ppt/tags/tag309.xml><?xml version="1.0" encoding="utf-8"?>
<p:tagLst xmlns:p="http://schemas.openxmlformats.org/presentationml/2006/main">
  <p:tag name="AS_UNIQUEID" val="14416"/>
  <p:tag name="KSO_WM_BEAUTIFY_FLAG" val=""/>
</p:tagLst>
</file>

<file path=ppt/tags/tag31.xml><?xml version="1.0" encoding="utf-8"?>
<p:tagLst xmlns:p="http://schemas.openxmlformats.org/presentationml/2006/main">
  <p:tag name="AS_UNIQUEID" val="1356"/>
</p:tagLst>
</file>

<file path=ppt/tags/tag310.xml><?xml version="1.0" encoding="utf-8"?>
<p:tagLst xmlns:p="http://schemas.openxmlformats.org/presentationml/2006/main">
  <p:tag name="AS_UNIQUEID" val="14417"/>
  <p:tag name="KSO_WM_BEAUTIFY_FLAG" val=""/>
</p:tagLst>
</file>

<file path=ppt/tags/tag311.xml><?xml version="1.0" encoding="utf-8"?>
<p:tagLst xmlns:p="http://schemas.openxmlformats.org/presentationml/2006/main">
  <p:tag name="AS_UNIQUEID" val="14418"/>
  <p:tag name="KSO_WM_BEAUTIFY_FLAG" val=""/>
</p:tagLst>
</file>

<file path=ppt/tags/tag312.xml><?xml version="1.0" encoding="utf-8"?>
<p:tagLst xmlns:p="http://schemas.openxmlformats.org/presentationml/2006/main">
  <p:tag name="AS_UNIQUEID" val="14271"/>
</p:tagLst>
</file>

<file path=ppt/tags/tag313.xml><?xml version="1.0" encoding="utf-8"?>
<p:tagLst xmlns:p="http://schemas.openxmlformats.org/presentationml/2006/main">
  <p:tag name="AS_UNIQUEID" val="779"/>
  <p:tag name="KSO_WM_BEAUTIFY_FLAG" val=""/>
</p:tagLst>
</file>

<file path=ppt/tags/tag314.xml><?xml version="1.0" encoding="utf-8"?>
<p:tagLst xmlns:p="http://schemas.openxmlformats.org/presentationml/2006/main">
  <p:tag name="AS_UNIQUEID" val="3200"/>
  <p:tag name="KSO_WM_BEAUTIFY_FLAG" val=""/>
</p:tagLst>
</file>

<file path=ppt/tags/tag315.xml><?xml version="1.0" encoding="utf-8"?>
<p:tagLst xmlns:p="http://schemas.openxmlformats.org/presentationml/2006/main">
  <p:tag name="AS_UNIQUEID" val="14420"/>
  <p:tag name="KSO_WM_BEAUTIFY_FLAG" val=""/>
  <p:tag name="KSO_WM_UNIT_TABLE_BEAUTIFY" val="smartTable{e1678c58-2c1c-4eb6-903e-1a2b87743472}"/>
  <p:tag name="TABLE_COLORIDX" val="l"/>
  <p:tag name="TABLE_EMPHASIZE_COLOR" val="6579300"/>
  <p:tag name="TABLE_ONEKEY_SKIN_IDX" val="0"/>
  <p:tag name="TABLE_RECT" val="48.15*123.25*863.7*302.4"/>
  <p:tag name="TABLE_SKINIDX" val="-1"/>
</p:tagLst>
</file>

<file path=ppt/tags/tag316.xml><?xml version="1.0" encoding="utf-8"?>
<p:tagLst xmlns:p="http://schemas.openxmlformats.org/presentationml/2006/main">
  <p:tag name="AS_UNIQUEID" val="14421"/>
  <p:tag name="KSO_WM_BEAUTIFY_FLAG" val=""/>
</p:tagLst>
</file>

<file path=ppt/tags/tag317.xml><?xml version="1.0" encoding="utf-8"?>
<p:tagLst xmlns:p="http://schemas.openxmlformats.org/presentationml/2006/main">
  <p:tag name="AS_UNIQUEID" val="1563"/>
  <p:tag name="KSO_WM_BEAUTIFY_FLAG" val=""/>
</p:tagLst>
</file>

<file path=ppt/tags/tag318.xml><?xml version="1.0" encoding="utf-8"?>
<p:tagLst xmlns:p="http://schemas.openxmlformats.org/presentationml/2006/main">
  <p:tag name="AS_UNIQUEID" val="779"/>
  <p:tag name="KSO_WM_BEAUTIFY_FLAG" val=""/>
</p:tagLst>
</file>

<file path=ppt/tags/tag319.xml><?xml version="1.0" encoding="utf-8"?>
<p:tagLst xmlns:p="http://schemas.openxmlformats.org/presentationml/2006/main">
  <p:tag name="AS_UNIQUEID" val="3200"/>
  <p:tag name="KSO_WM_BEAUTIFY_FLAG" val=""/>
</p:tagLst>
</file>

<file path=ppt/tags/tag32.xml><?xml version="1.0" encoding="utf-8"?>
<p:tagLst xmlns:p="http://schemas.openxmlformats.org/presentationml/2006/main">
  <p:tag name="AS_UNIQUEID" val="1357"/>
</p:tagLst>
</file>

<file path=ppt/tags/tag320.xml><?xml version="1.0" encoding="utf-8"?>
<p:tagLst xmlns:p="http://schemas.openxmlformats.org/presentationml/2006/main">
  <p:tag name="AS_UNIQUEID" val="14423"/>
  <p:tag name="ISLIDE.DIAGRAM" val="4ff1e102-f1af-47a4-a855-3a19cb8687e2"/>
</p:tagLst>
</file>

<file path=ppt/tags/tag321.xml><?xml version="1.0" encoding="utf-8"?>
<p:tagLst xmlns:p="http://schemas.openxmlformats.org/presentationml/2006/main">
  <p:tag name="AS_UNIQUEID" val="14424"/>
  <p:tag name="KSO_WM_BEAUTIFY_FLAG" val=""/>
</p:tagLst>
</file>

<file path=ppt/tags/tag322.xml><?xml version="1.0" encoding="utf-8"?>
<p:tagLst xmlns:p="http://schemas.openxmlformats.org/presentationml/2006/main">
  <p:tag name="AS_UNIQUEID" val="14425"/>
  <p:tag name="KSO_WM_BEAUTIFY_FLAG" val=""/>
</p:tagLst>
</file>

<file path=ppt/tags/tag323.xml><?xml version="1.0" encoding="utf-8"?>
<p:tagLst xmlns:p="http://schemas.openxmlformats.org/presentationml/2006/main">
  <p:tag name="AS_UNIQUEID" val="14426"/>
  <p:tag name="KSO_WM_BEAUTIFY_FLAG" val=""/>
</p:tagLst>
</file>

<file path=ppt/tags/tag324.xml><?xml version="1.0" encoding="utf-8"?>
<p:tagLst xmlns:p="http://schemas.openxmlformats.org/presentationml/2006/main">
  <p:tag name="AS_UNIQUEID" val="1563"/>
  <p:tag name="KSO_WM_BEAUTIFY_FLAG" val=""/>
</p:tagLst>
</file>

<file path=ppt/tags/tag325.xml><?xml version="1.0" encoding="utf-8"?>
<p:tagLst xmlns:p="http://schemas.openxmlformats.org/presentationml/2006/main">
  <p:tag name="AS_UNIQUEID" val="4417"/>
  <p:tag name="KSO_WM_BEAUTIFY_FLAG" val=""/>
</p:tagLst>
</file>

<file path=ppt/tags/tag326.xml><?xml version="1.0" encoding="utf-8"?>
<p:tagLst xmlns:p="http://schemas.openxmlformats.org/presentationml/2006/main">
  <p:tag name="AS_UNIQUEID" val="14427"/>
  <p:tag name="ISLIDE.DIAGRAM" val="4ff1e102-f1af-47a4-a855-3a19cb8687e2"/>
</p:tagLst>
</file>

<file path=ppt/tags/tag327.xml><?xml version="1.0" encoding="utf-8"?>
<p:tagLst xmlns:p="http://schemas.openxmlformats.org/presentationml/2006/main">
  <p:tag name="AS_UNIQUEID" val="14428"/>
  <p:tag name="KSO_WM_BEAUTIFY_FLAG" val=""/>
</p:tagLst>
</file>

<file path=ppt/tags/tag328.xml><?xml version="1.0" encoding="utf-8"?>
<p:tagLst xmlns:p="http://schemas.openxmlformats.org/presentationml/2006/main">
  <p:tag name="AS_UNIQUEID" val="14429"/>
  <p:tag name="KSO_WM_BEAUTIFY_FLAG" val=""/>
</p:tagLst>
</file>

<file path=ppt/tags/tag329.xml><?xml version="1.0" encoding="utf-8"?>
<p:tagLst xmlns:p="http://schemas.openxmlformats.org/presentationml/2006/main">
  <p:tag name="AS_UNIQUEID" val="14430"/>
  <p:tag name="KSO_WM_BEAUTIFY_FLAG" val=""/>
</p:tagLst>
</file>

<file path=ppt/tags/tag33.xml><?xml version="1.0" encoding="utf-8"?>
<p:tagLst xmlns:p="http://schemas.openxmlformats.org/presentationml/2006/main">
  <p:tag name="AS_UNIQUEID" val="1358"/>
</p:tagLst>
</file>

<file path=ppt/tags/tag330.xml><?xml version="1.0" encoding="utf-8"?>
<p:tagLst xmlns:p="http://schemas.openxmlformats.org/presentationml/2006/main">
  <p:tag name="AS_UNIQUEID" val="14431"/>
  <p:tag name="ISLIDE.DIAGRAM" val="4ff1e102-f1af-47a4-a855-3a19cb8687e2"/>
</p:tagLst>
</file>

<file path=ppt/tags/tag331.xml><?xml version="1.0" encoding="utf-8"?>
<p:tagLst xmlns:p="http://schemas.openxmlformats.org/presentationml/2006/main">
  <p:tag name="AS_UNIQUEID" val="14432"/>
  <p:tag name="KSO_WM_BEAUTIFY_FLAG" val=""/>
</p:tagLst>
</file>

<file path=ppt/tags/tag332.xml><?xml version="1.0" encoding="utf-8"?>
<p:tagLst xmlns:p="http://schemas.openxmlformats.org/presentationml/2006/main">
  <p:tag name="AS_UNIQUEID" val="14433"/>
  <p:tag name="KSO_WM_BEAUTIFY_FLAG" val=""/>
</p:tagLst>
</file>

<file path=ppt/tags/tag333.xml><?xml version="1.0" encoding="utf-8"?>
<p:tagLst xmlns:p="http://schemas.openxmlformats.org/presentationml/2006/main">
  <p:tag name="AS_UNIQUEID" val="14434"/>
  <p:tag name="KSO_WM_BEAUTIFY_FLAG" val=""/>
</p:tagLst>
</file>

<file path=ppt/tags/tag334.xml><?xml version="1.0" encoding="utf-8"?>
<p:tagLst xmlns:p="http://schemas.openxmlformats.org/presentationml/2006/main">
  <p:tag name="AS_UNIQUEID" val="14435"/>
</p:tagLst>
</file>

<file path=ppt/tags/tag335.xml><?xml version="1.0" encoding="utf-8"?>
<p:tagLst xmlns:p="http://schemas.openxmlformats.org/presentationml/2006/main">
  <p:tag name="AS_UNIQUEID" val="14436"/>
  <p:tag name="KSO_WM_BEAUTIFY_FLAG" val=""/>
</p:tagLst>
</file>

<file path=ppt/tags/tag336.xml><?xml version="1.0" encoding="utf-8"?>
<p:tagLst xmlns:p="http://schemas.openxmlformats.org/presentationml/2006/main">
  <p:tag name="AS_UNIQUEID" val="23"/>
  <p:tag name="KSO_WM_BEAUTIFY_FLAG" val=""/>
</p:tagLst>
</file>

<file path=ppt/tags/tag337.xml><?xml version="1.0" encoding="utf-8"?>
<p:tagLst xmlns:p="http://schemas.openxmlformats.org/presentationml/2006/main">
  <p:tag name="AS_UNIQUEID" val="23"/>
  <p:tag name="KSO_WM_BEAUTIFY_FLAG" val=""/>
</p:tagLst>
</file>

<file path=ppt/tags/tag338.xml><?xml version="1.0" encoding="utf-8"?>
<p:tagLst xmlns:p="http://schemas.openxmlformats.org/presentationml/2006/main">
  <p:tag name="AS_UNIQUEID" val="40"/>
  <p:tag name="KSO_WM_BEAUTIFY_FLAG" val=""/>
</p:tagLst>
</file>

<file path=ppt/tags/tag339.xml><?xml version="1.0" encoding="utf-8"?>
<p:tagLst xmlns:p="http://schemas.openxmlformats.org/presentationml/2006/main">
  <p:tag name="AS_UNIQUEID" val="14437"/>
  <p:tag name="KSO_WM_BEAUTIFY_FLAG" val=""/>
</p:tagLst>
</file>

<file path=ppt/tags/tag34.xml><?xml version="1.0" encoding="utf-8"?>
<p:tagLst xmlns:p="http://schemas.openxmlformats.org/presentationml/2006/main">
  <p:tag name="AS_UNIQUEID" val="1359"/>
</p:tagLst>
</file>

<file path=ppt/tags/tag340.xml><?xml version="1.0" encoding="utf-8"?>
<p:tagLst xmlns:p="http://schemas.openxmlformats.org/presentationml/2006/main">
  <p:tag name="AS_UNIQUEID" val="39"/>
  <p:tag name="KSO_WM_BEAUTIFY_FLAG" val=""/>
</p:tagLst>
</file>

<file path=ppt/tags/tag341.xml><?xml version="1.0" encoding="utf-8"?>
<p:tagLst xmlns:p="http://schemas.openxmlformats.org/presentationml/2006/main">
  <p:tag name="AS_UNIQUEID" val="14438"/>
  <p:tag name="KSO_WM_BEAUTIFY_FLAG" val=""/>
</p:tagLst>
</file>

<file path=ppt/tags/tag342.xml><?xml version="1.0" encoding="utf-8"?>
<p:tagLst xmlns:p="http://schemas.openxmlformats.org/presentationml/2006/main">
  <p:tag name="AS_UNIQUEID" val="14439"/>
  <p:tag name="KSO_WM_BEAUTIFY_FLAG" val=""/>
</p:tagLst>
</file>

<file path=ppt/tags/tag343.xml><?xml version="1.0" encoding="utf-8"?>
<p:tagLst xmlns:p="http://schemas.openxmlformats.org/presentationml/2006/main">
  <p:tag name="AS_UNIQUEID" val="23"/>
  <p:tag name="KSO_WM_BEAUTIFY_FLAG" val=""/>
</p:tagLst>
</file>

<file path=ppt/tags/tag344.xml><?xml version="1.0" encoding="utf-8"?>
<p:tagLst xmlns:p="http://schemas.openxmlformats.org/presentationml/2006/main">
  <p:tag name="AS_UNIQUEID" val="14440"/>
  <p:tag name="KSO_WM_BEAUTIFY_FLAG" val=""/>
</p:tagLst>
</file>

<file path=ppt/tags/tag345.xml><?xml version="1.0" encoding="utf-8"?>
<p:tagLst xmlns:p="http://schemas.openxmlformats.org/presentationml/2006/main">
  <p:tag name="AS_UNIQUEID" val="24"/>
  <p:tag name="KSO_WM_BEAUTIFY_FLAG" val=""/>
</p:tagLst>
</file>

<file path=ppt/tags/tag346.xml><?xml version="1.0" encoding="utf-8"?>
<p:tagLst xmlns:p="http://schemas.openxmlformats.org/presentationml/2006/main">
  <p:tag name="AS_UNIQUEID" val="24"/>
  <p:tag name="KSO_WM_BEAUTIFY_FLAG" val=""/>
</p:tagLst>
</file>

<file path=ppt/tags/tag347.xml><?xml version="1.0" encoding="utf-8"?>
<p:tagLst xmlns:p="http://schemas.openxmlformats.org/presentationml/2006/main">
  <p:tag name="AS_UNIQUEID" val="40"/>
  <p:tag name="KSO_WM_BEAUTIFY_FLAG" val=""/>
</p:tagLst>
</file>

<file path=ppt/tags/tag348.xml><?xml version="1.0" encoding="utf-8"?>
<p:tagLst xmlns:p="http://schemas.openxmlformats.org/presentationml/2006/main">
  <p:tag name="AS_UNIQUEID" val="40"/>
  <p:tag name="KSO_WM_BEAUTIFY_FLAG" val=""/>
</p:tagLst>
</file>

<file path=ppt/tags/tag349.xml><?xml version="1.0" encoding="utf-8"?>
<p:tagLst xmlns:p="http://schemas.openxmlformats.org/presentationml/2006/main">
  <p:tag name="AS_UNIQUEID" val="779"/>
  <p:tag name="KSO_WM_BEAUTIFY_FLAG" val=""/>
</p:tagLst>
</file>

<file path=ppt/tags/tag35.xml><?xml version="1.0" encoding="utf-8"?>
<p:tagLst xmlns:p="http://schemas.openxmlformats.org/presentationml/2006/main">
  <p:tag name="AS_UNIQUEID" val="1360"/>
</p:tagLst>
</file>

<file path=ppt/tags/tag350.xml><?xml version="1.0" encoding="utf-8"?>
<p:tagLst xmlns:p="http://schemas.openxmlformats.org/presentationml/2006/main">
  <p:tag name="AS_UNIQUEID" val="1563"/>
  <p:tag name="KSO_WM_BEAUTIFY_FLAG" val=""/>
</p:tagLst>
</file>

<file path=ppt/tags/tag351.xml><?xml version="1.0" encoding="utf-8"?>
<p:tagLst xmlns:p="http://schemas.openxmlformats.org/presentationml/2006/main">
  <p:tag name="AS_UNIQUEID" val="6259"/>
  <p:tag name="KSO_WM_BEAUTIFY_FLAG" val=""/>
  <p:tag name="KSO_WM_UNIT_PLACING_PICTURE_USER_VIEWPORT" val="{&quot;height&quot;:3666.9070866141733,&quot;width&quot;:9812.12440944882}"/>
</p:tagLst>
</file>

<file path=ppt/tags/tag352.xml><?xml version="1.0" encoding="utf-8"?>
<p:tagLst xmlns:p="http://schemas.openxmlformats.org/presentationml/2006/main">
  <p:tag name="AS_UNIQUEID" val="14081"/>
  <p:tag name="KSO_WM_BEAUTIFY_FLAG" val=""/>
</p:tagLst>
</file>

<file path=ppt/tags/tag353.xml><?xml version="1.0" encoding="utf-8"?>
<p:tagLst xmlns:p="http://schemas.openxmlformats.org/presentationml/2006/main">
  <p:tag name="AS_UNIQUEID" val="779"/>
  <p:tag name="KSO_WM_BEAUTIFY_FLAG" val=""/>
</p:tagLst>
</file>

<file path=ppt/tags/tag354.xml><?xml version="1.0" encoding="utf-8"?>
<p:tagLst xmlns:p="http://schemas.openxmlformats.org/presentationml/2006/main">
  <p:tag name="AS_UNIQUEID" val="3200"/>
  <p:tag name="KSO_WM_BEAUTIFY_FLAG" val=""/>
</p:tagLst>
</file>

<file path=ppt/tags/tag355.xml><?xml version="1.0" encoding="utf-8"?>
<p:tagLst xmlns:p="http://schemas.openxmlformats.org/presentationml/2006/main">
  <p:tag name="AS_UNIQUEID" val="14282"/>
  <p:tag name="KSO_WM_BEAUTIFY_FLAG" val=""/>
  <p:tag name="KSO_WM_UNIT_TABLE_BEAUTIFY" val="smartTable{6403d7b1-eca5-4c8c-9c68-210f5e6ae013}"/>
  <p:tag name="TABLE_ENDDRAG_ORIGIN_RECT" val="946*413"/>
  <p:tag name="TABLE_ENDDRAG_RECT" val="5*129*946*413"/>
</p:tagLst>
</file>

<file path=ppt/tags/tag356.xml><?xml version="1.0" encoding="utf-8"?>
<p:tagLst xmlns:p="http://schemas.openxmlformats.org/presentationml/2006/main">
  <p:tag name="AS_UNIQUEID" val="1563"/>
  <p:tag name="KSO_WM_BEAUTIFY_FLAG" val=""/>
</p:tagLst>
</file>

<file path=ppt/tags/tag357.xml><?xml version="1.0" encoding="utf-8"?>
<p:tagLst xmlns:p="http://schemas.openxmlformats.org/presentationml/2006/main">
  <p:tag name="AS_UNIQUEID" val="779"/>
  <p:tag name="KSO_WM_BEAUTIFY_FLAG" val=""/>
</p:tagLst>
</file>

<file path=ppt/tags/tag358.xml><?xml version="1.0" encoding="utf-8"?>
<p:tagLst xmlns:p="http://schemas.openxmlformats.org/presentationml/2006/main">
  <p:tag name="AS_UNIQUEID" val="1563"/>
  <p:tag name="KSO_WM_BEAUTIFY_FLAG" val=""/>
</p:tagLst>
</file>

<file path=ppt/tags/tag359.xml><?xml version="1.0" encoding="utf-8"?>
<p:tagLst xmlns:p="http://schemas.openxmlformats.org/presentationml/2006/main">
  <p:tag name="AS_UNIQUEID" val="14444"/>
  <p:tag name="KSO_WM_BEAUTIFY_FLAG" val=""/>
  <p:tag name="KSO_WM_TAG_VERSION" val="1.0"/>
  <p:tag name="KSO_WM_TEMPLATE_CATEGORY" val="custom"/>
  <p:tag name="KSO_WM_TEMPLATE_INDEX" val="20204662"/>
  <p:tag name="KSO_WM_UNIT_BLOCK" val="0"/>
  <p:tag name="KSO_WM_UNIT_COMPATIBLE" val="0"/>
  <p:tag name="KSO_WM_UNIT_DEFAULT_FONT" val="16;24;2"/>
  <p:tag name="KSO_WM_UNIT_DIAGRAM_ISNUMVISUAL" val="0"/>
  <p:tag name="KSO_WM_UNIT_DIAGRAM_ISREFERUNIT" val="0"/>
  <p:tag name="KSO_WM_UNIT_HIGHLIGHT" val="0"/>
  <p:tag name="KSO_WM_UNIT_ID" val="custom20204662_8*f*1"/>
  <p:tag name="KSO_WM_UNIT_INDEX" val="1"/>
  <p:tag name="KSO_WM_UNIT_ISCONTENTSTITLE" val="0"/>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
  <p:tag name="KSO_WM_UNIT_TEXT_FILL_FORE_SCHEMECOLOR_INDEX" val="13"/>
  <p:tag name="KSO_WM_UNIT_TEXT_FILL_FORE_SCHEMECOLOR_INDEX_BRIGHTNESS" val="0.25"/>
  <p:tag name="KSO_WM_UNIT_TEXT_FILL_TYPE" val="1"/>
  <p:tag name="KSO_WM_UNIT_TYPE" val="f"/>
  <p:tag name="KSO_WM_UNIT_VALUE" val="380"/>
</p:tagLst>
</file>

<file path=ppt/tags/tag36.xml><?xml version="1.0" encoding="utf-8"?>
<p:tagLst xmlns:p="http://schemas.openxmlformats.org/presentationml/2006/main">
  <p:tag name="AS_UNIQUEID" val="1361"/>
</p:tagLst>
</file>

<file path=ppt/tags/tag360.xml><?xml version="1.0" encoding="utf-8"?>
<p:tagLst xmlns:p="http://schemas.openxmlformats.org/presentationml/2006/main">
  <p:tag name="AS_UNIQUEID" val="779"/>
  <p:tag name="KSO_WM_BEAUTIFY_FLAG" val=""/>
</p:tagLst>
</file>

<file path=ppt/tags/tag361.xml><?xml version="1.0" encoding="utf-8"?>
<p:tagLst xmlns:p="http://schemas.openxmlformats.org/presentationml/2006/main">
  <p:tag name="AS_UNIQUEID" val="1563"/>
  <p:tag name="KSO_WM_BEAUTIFY_FLAG" val=""/>
</p:tagLst>
</file>

<file path=ppt/tags/tag362.xml><?xml version="1.0" encoding="utf-8"?>
<p:tagLst xmlns:p="http://schemas.openxmlformats.org/presentationml/2006/main">
  <p:tag name="AS_UNIQUEID" val="14446"/>
  <p:tag name="KSO_WM_BEAUTIFY_FLAG" val=""/>
  <p:tag name="KSO_WM_TAG_VERSION" val="1.0"/>
  <p:tag name="KSO_WM_TEMPLATE_CATEGORY" val="custom"/>
  <p:tag name="KSO_WM_TEMPLATE_INDEX" val="20204662"/>
  <p:tag name="KSO_WM_UNIT_BLOCK" val="0"/>
  <p:tag name="KSO_WM_UNIT_COMPATIBLE" val="0"/>
  <p:tag name="KSO_WM_UNIT_DEFAULT_FONT" val="16;24;2"/>
  <p:tag name="KSO_WM_UNIT_DIAGRAM_ISNUMVISUAL" val="0"/>
  <p:tag name="KSO_WM_UNIT_DIAGRAM_ISREFERUNIT" val="0"/>
  <p:tag name="KSO_WM_UNIT_HIGHLIGHT" val="0"/>
  <p:tag name="KSO_WM_UNIT_ID" val="custom20204662_8*f*1"/>
  <p:tag name="KSO_WM_UNIT_INDEX" val="1"/>
  <p:tag name="KSO_WM_UNIT_ISCONTENTSTITLE" val="0"/>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
  <p:tag name="KSO_WM_UNIT_TEXT_FILL_FORE_SCHEMECOLOR_INDEX" val="13"/>
  <p:tag name="KSO_WM_UNIT_TEXT_FILL_FORE_SCHEMECOLOR_INDEX_BRIGHTNESS" val="0.25"/>
  <p:tag name="KSO_WM_UNIT_TEXT_FILL_TYPE" val="1"/>
  <p:tag name="KSO_WM_UNIT_TYPE" val="f"/>
  <p:tag name="KSO_WM_UNIT_VALUE" val="380"/>
</p:tagLst>
</file>

<file path=ppt/tags/tag363.xml><?xml version="1.0" encoding="utf-8"?>
<p:tagLst xmlns:p="http://schemas.openxmlformats.org/presentationml/2006/main">
  <p:tag name="AS_UNIQUEID" val="779"/>
  <p:tag name="KSO_WM_BEAUTIFY_FLAG" val=""/>
</p:tagLst>
</file>

<file path=ppt/tags/tag364.xml><?xml version="1.0" encoding="utf-8"?>
<p:tagLst xmlns:p="http://schemas.openxmlformats.org/presentationml/2006/main">
  <p:tag name="AS_UNIQUEID" val="3200"/>
  <p:tag name="KSO_WM_BEAUTIFY_FLAG" val=""/>
</p:tagLst>
</file>

<file path=ppt/tags/tag365.xml><?xml version="1.0" encoding="utf-8"?>
<p:tagLst xmlns:p="http://schemas.openxmlformats.org/presentationml/2006/main">
  <p:tag name="AS_UNIQUEID" val="14448"/>
  <p:tag name="KSO_WM_BEAUTIFY_FLAG" val=""/>
</p:tagLst>
</file>

<file path=ppt/tags/tag366.xml><?xml version="1.0" encoding="utf-8"?>
<p:tagLst xmlns:p="http://schemas.openxmlformats.org/presentationml/2006/main">
  <p:tag name="AS_UNIQUEID" val="14449"/>
  <p:tag name="KSO_WM_BEAUTIFY_FLAG" val=""/>
</p:tagLst>
</file>

<file path=ppt/tags/tag367.xml><?xml version="1.0" encoding="utf-8"?>
<p:tagLst xmlns:p="http://schemas.openxmlformats.org/presentationml/2006/main">
  <p:tag name="AS_UNIQUEID" val="14450"/>
  <p:tag name="KSO_WM_BEAUTIFY_FLAG" val=""/>
</p:tagLst>
</file>

<file path=ppt/tags/tag368.xml><?xml version="1.0" encoding="utf-8"?>
<p:tagLst xmlns:p="http://schemas.openxmlformats.org/presentationml/2006/main">
  <p:tag name="AS_UNIQUEID" val="14451"/>
</p:tagLst>
</file>

<file path=ppt/tags/tag369.xml><?xml version="1.0" encoding="utf-8"?>
<p:tagLst xmlns:p="http://schemas.openxmlformats.org/presentationml/2006/main">
  <p:tag name="AS_UNIQUEID" val="14452"/>
  <p:tag name="KSO_WM_BEAUTIFY_FLAG" val=""/>
</p:tagLst>
</file>

<file path=ppt/tags/tag37.xml><?xml version="1.0" encoding="utf-8"?>
<p:tagLst xmlns:p="http://schemas.openxmlformats.org/presentationml/2006/main">
  <p:tag name="AS_UNIQUEID" val="1362"/>
</p:tagLst>
</file>

<file path=ppt/tags/tag370.xml><?xml version="1.0" encoding="utf-8"?>
<p:tagLst xmlns:p="http://schemas.openxmlformats.org/presentationml/2006/main">
  <p:tag name="AS_UNIQUEID" val="14453"/>
  <p:tag name="KSO_WM_BEAUTIFY_FLAG" val=""/>
</p:tagLst>
</file>

<file path=ppt/tags/tag371.xml><?xml version="1.0" encoding="utf-8"?>
<p:tagLst xmlns:p="http://schemas.openxmlformats.org/presentationml/2006/main">
  <p:tag name="AS_UNIQUEID" val="14454"/>
</p:tagLst>
</file>

<file path=ppt/tags/tag372.xml><?xml version="1.0" encoding="utf-8"?>
<p:tagLst xmlns:p="http://schemas.openxmlformats.org/presentationml/2006/main">
  <p:tag name="AS_UNIQUEID" val="14455"/>
  <p:tag name="KSO_WM_BEAUTIFY_FLAG" val=""/>
</p:tagLst>
</file>

<file path=ppt/tags/tag373.xml><?xml version="1.0" encoding="utf-8"?>
<p:tagLst xmlns:p="http://schemas.openxmlformats.org/presentationml/2006/main">
  <p:tag name="AS_UNIQUEID" val="14456"/>
  <p:tag name="KSO_WM_BEAUTIFY_FLAG" val=""/>
</p:tagLst>
</file>

<file path=ppt/tags/tag374.xml><?xml version="1.0" encoding="utf-8"?>
<p:tagLst xmlns:p="http://schemas.openxmlformats.org/presentationml/2006/main">
  <p:tag name="AS_UNIQUEID" val="14457"/>
</p:tagLst>
</file>

<file path=ppt/tags/tag375.xml><?xml version="1.0" encoding="utf-8"?>
<p:tagLst xmlns:p="http://schemas.openxmlformats.org/presentationml/2006/main">
  <p:tag name="AS_UNIQUEID" val="14458"/>
  <p:tag name="KSO_WM_BEAUTIFY_FLAG" val=""/>
</p:tagLst>
</file>

<file path=ppt/tags/tag376.xml><?xml version="1.0" encoding="utf-8"?>
<p:tagLst xmlns:p="http://schemas.openxmlformats.org/presentationml/2006/main">
  <p:tag name="AS_UNIQUEID" val="14459"/>
  <p:tag name="KSO_WM_BEAUTIFY_FLAG" val=""/>
</p:tagLst>
</file>

<file path=ppt/tags/tag377.xml><?xml version="1.0" encoding="utf-8"?>
<p:tagLst xmlns:p="http://schemas.openxmlformats.org/presentationml/2006/main">
  <p:tag name="AS_UNIQUEID" val="14460"/>
</p:tagLst>
</file>

<file path=ppt/tags/tag378.xml><?xml version="1.0" encoding="utf-8"?>
<p:tagLst xmlns:p="http://schemas.openxmlformats.org/presentationml/2006/main">
  <p:tag name="AS_UNIQUEID" val="14461"/>
  <p:tag name="KSO_WM_BEAUTIFY_FLAG" val=""/>
</p:tagLst>
</file>

<file path=ppt/tags/tag379.xml><?xml version="1.0" encoding="utf-8"?>
<p:tagLst xmlns:p="http://schemas.openxmlformats.org/presentationml/2006/main">
  <p:tag name="AS_UNIQUEID" val="14462"/>
  <p:tag name="KSO_WM_BEAUTIFY_FLAG" val=""/>
</p:tagLst>
</file>

<file path=ppt/tags/tag38.xml><?xml version="1.0" encoding="utf-8"?>
<p:tagLst xmlns:p="http://schemas.openxmlformats.org/presentationml/2006/main">
  <p:tag name="AS_UNIQUEID" val="1363"/>
</p:tagLst>
</file>

<file path=ppt/tags/tag380.xml><?xml version="1.0" encoding="utf-8"?>
<p:tagLst xmlns:p="http://schemas.openxmlformats.org/presentationml/2006/main">
  <p:tag name="AS_UNIQUEID" val="14463"/>
  <p:tag name="KSO_WM_BEAUTIFY_FLAG" val=""/>
</p:tagLst>
</file>

<file path=ppt/tags/tag381.xml><?xml version="1.0" encoding="utf-8"?>
<p:tagLst xmlns:p="http://schemas.openxmlformats.org/presentationml/2006/main">
  <p:tag name="AS_UNIQUEID" val="14464"/>
  <p:tag name="KSO_WM_BEAUTIFY_FLAG" val=""/>
</p:tagLst>
</file>

<file path=ppt/tags/tag382.xml><?xml version="1.0" encoding="utf-8"?>
<p:tagLst xmlns:p="http://schemas.openxmlformats.org/presentationml/2006/main">
  <p:tag name="AS_UNIQUEID" val="14465"/>
  <p:tag name="KSO_WM_BEAUTIFY_FLAG" val=""/>
</p:tagLst>
</file>

<file path=ppt/tags/tag383.xml><?xml version="1.0" encoding="utf-8"?>
<p:tagLst xmlns:p="http://schemas.openxmlformats.org/presentationml/2006/main">
  <p:tag name="AS_UNIQUEID" val="14466"/>
  <p:tag name="KSO_WM_BEAUTIFY_FLAG" val=""/>
</p:tagLst>
</file>

<file path=ppt/tags/tag384.xml><?xml version="1.0" encoding="utf-8"?>
<p:tagLst xmlns:p="http://schemas.openxmlformats.org/presentationml/2006/main">
  <p:tag name="AS_UNIQUEID" val="14467"/>
  <p:tag name="KSO_WM_BEAUTIFY_FLAG" val=""/>
</p:tagLst>
</file>

<file path=ppt/tags/tag385.xml><?xml version="1.0" encoding="utf-8"?>
<p:tagLst xmlns:p="http://schemas.openxmlformats.org/presentationml/2006/main">
  <p:tag name="AS_UNIQUEID" val="14468"/>
  <p:tag name="KSO_WM_BEAUTIFY_FLAG" val=""/>
</p:tagLst>
</file>

<file path=ppt/tags/tag386.xml><?xml version="1.0" encoding="utf-8"?>
<p:tagLst xmlns:p="http://schemas.openxmlformats.org/presentationml/2006/main">
  <p:tag name="AS_UNIQUEID" val="1563"/>
  <p:tag name="KSO_WM_BEAUTIFY_FLAG" val=""/>
</p:tagLst>
</file>

<file path=ppt/tags/tag387.xml><?xml version="1.0" encoding="utf-8"?>
<p:tagLst xmlns:p="http://schemas.openxmlformats.org/presentationml/2006/main">
  <p:tag name="AS_UNIQUEID" val="779"/>
  <p:tag name="KSO_WM_BEAUTIFY_FLAG" val=""/>
</p:tagLst>
</file>

<file path=ppt/tags/tag388.xml><?xml version="1.0" encoding="utf-8"?>
<p:tagLst xmlns:p="http://schemas.openxmlformats.org/presentationml/2006/main">
  <p:tag name="AS_UNIQUEID" val="3200"/>
  <p:tag name="KSO_WM_BEAUTIFY_FLAG" val=""/>
</p:tagLst>
</file>

<file path=ppt/tags/tag389.xml><?xml version="1.0" encoding="utf-8"?>
<p:tagLst xmlns:p="http://schemas.openxmlformats.org/presentationml/2006/main">
  <p:tag name="AS_UNIQUEID" val="14470"/>
  <p:tag name="KSO_WM_BEAUTIFY_FLAG" val=""/>
</p:tagLst>
</file>

<file path=ppt/tags/tag39.xml><?xml version="1.0" encoding="utf-8"?>
<p:tagLst xmlns:p="http://schemas.openxmlformats.org/presentationml/2006/main">
  <p:tag name="AS_UNIQUEID" val="1365"/>
</p:tagLst>
</file>

<file path=ppt/tags/tag390.xml><?xml version="1.0" encoding="utf-8"?>
<p:tagLst xmlns:p="http://schemas.openxmlformats.org/presentationml/2006/main">
  <p:tag name="AS_UNIQUEID" val="1563"/>
  <p:tag name="KSO_WM_BEAUTIFY_FLAG" val=""/>
</p:tagLst>
</file>

<file path=ppt/tags/tag391.xml><?xml version="1.0" encoding="utf-8"?>
<p:tagLst xmlns:p="http://schemas.openxmlformats.org/presentationml/2006/main">
  <p:tag name="AS_UNIQUEID" val="779"/>
  <p:tag name="KSO_WM_BEAUTIFY_FLAG" val=""/>
</p:tagLst>
</file>

<file path=ppt/tags/tag392.xml><?xml version="1.0" encoding="utf-8"?>
<p:tagLst xmlns:p="http://schemas.openxmlformats.org/presentationml/2006/main">
  <p:tag name="AS_UNIQUEID" val="3200"/>
  <p:tag name="KSO_WM_BEAUTIFY_FLAG" val=""/>
</p:tagLst>
</file>

<file path=ppt/tags/tag393.xml><?xml version="1.0" encoding="utf-8"?>
<p:tagLst xmlns:p="http://schemas.openxmlformats.org/presentationml/2006/main">
  <p:tag name="AS_UNIQUEID" val="14472"/>
  <p:tag name="KSO_WM_BEAUTIFY_FLAG" val=""/>
  <p:tag name="KSO_WM_TAG_VERSION" val="1.0"/>
  <p:tag name="KSO_WM_TEMPLATE_CATEGORY" val="custom"/>
  <p:tag name="KSO_WM_TEMPLATE_INDEX" val="20204662"/>
  <p:tag name="KSO_WM_UNIT_BLOCK" val="0"/>
  <p:tag name="KSO_WM_UNIT_COMPATIBLE" val="0"/>
  <p:tag name="KSO_WM_UNIT_DEFAULT_FONT" val="16;24;2"/>
  <p:tag name="KSO_WM_UNIT_DIAGRAM_ISNUMVISUAL" val="0"/>
  <p:tag name="KSO_WM_UNIT_DIAGRAM_ISREFERUNIT" val="0"/>
  <p:tag name="KSO_WM_UNIT_HIGHLIGHT" val="0"/>
  <p:tag name="KSO_WM_UNIT_ID" val="custom20204662_8*f*1"/>
  <p:tag name="KSO_WM_UNIT_INDEX" val="1"/>
  <p:tag name="KSO_WM_UNIT_ISCONTENTSTITLE" val="0"/>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
  <p:tag name="KSO_WM_UNIT_TEXT_FILL_FORE_SCHEMECOLOR_INDEX" val="13"/>
  <p:tag name="KSO_WM_UNIT_TEXT_FILL_FORE_SCHEMECOLOR_INDEX_BRIGHTNESS" val="0.25"/>
  <p:tag name="KSO_WM_UNIT_TEXT_FILL_TYPE" val="1"/>
  <p:tag name="KSO_WM_UNIT_TYPE" val="f"/>
  <p:tag name="KSO_WM_UNIT_VALUE" val="380"/>
</p:tagLst>
</file>

<file path=ppt/tags/tag394.xml><?xml version="1.0" encoding="utf-8"?>
<p:tagLst xmlns:p="http://schemas.openxmlformats.org/presentationml/2006/main">
  <p:tag name="AS_UNIQUEID" val="1563"/>
  <p:tag name="KSO_WM_BEAUTIFY_FLAG" val=""/>
</p:tagLst>
</file>

<file path=ppt/tags/tag395.xml><?xml version="1.0" encoding="utf-8"?>
<p:tagLst xmlns:p="http://schemas.openxmlformats.org/presentationml/2006/main">
  <p:tag name="AS_UNIQUEID" val="779"/>
  <p:tag name="KSO_WM_BEAUTIFY_FLAG" val=""/>
</p:tagLst>
</file>

<file path=ppt/tags/tag396.xml><?xml version="1.0" encoding="utf-8"?>
<p:tagLst xmlns:p="http://schemas.openxmlformats.org/presentationml/2006/main">
  <p:tag name="AS_UNIQUEID" val="3200"/>
  <p:tag name="KSO_WM_BEAUTIFY_FLAG" val=""/>
</p:tagLst>
</file>

<file path=ppt/tags/tag397.xml><?xml version="1.0" encoding="utf-8"?>
<p:tagLst xmlns:p="http://schemas.openxmlformats.org/presentationml/2006/main">
  <p:tag name="AS_UNIQUEID" val="14474"/>
  <p:tag name="KSO_WM_BEAUTIFY_FLAG" val=""/>
  <p:tag name="KSO_WM_TAG_VERSION" val="1.0"/>
  <p:tag name="KSO_WM_TEMPLATE_CATEGORY" val="custom"/>
  <p:tag name="KSO_WM_TEMPLATE_INDEX" val="20204662"/>
  <p:tag name="KSO_WM_UNIT_BLOCK" val="0"/>
  <p:tag name="KSO_WM_UNIT_COMPATIBLE" val="0"/>
  <p:tag name="KSO_WM_UNIT_DEFAULT_FONT" val="16;24;2"/>
  <p:tag name="KSO_WM_UNIT_DIAGRAM_ISNUMVISUAL" val="0"/>
  <p:tag name="KSO_WM_UNIT_DIAGRAM_ISREFERUNIT" val="0"/>
  <p:tag name="KSO_WM_UNIT_HIGHLIGHT" val="0"/>
  <p:tag name="KSO_WM_UNIT_ID" val="custom20204662_8*f*1"/>
  <p:tag name="KSO_WM_UNIT_INDEX" val="1"/>
  <p:tag name="KSO_WM_UNIT_ISCONTENTSTITLE" val="0"/>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3;您的正文已经简明扼要，字字珠玑，但信息却错综复杂，需要用更多的文字来表述；但请您尽可能提炼思想的精髓，否则容易造成观者的阅读压力，适得其反。&#13;正如我们都希望改变世界，希望给人带去光明，但更多时候只需播下一颗种子，自然有微光照拂，雨露滋养。恰如其分的表达观点，往往可以事半功倍。&#13;单击此处输入你的正文，文字是您思想的提炼……"/>
  <p:tag name="KSO_WM_UNIT_TEXT_FILL_FORE_SCHEMECOLOR_INDEX" val="13"/>
  <p:tag name="KSO_WM_UNIT_TEXT_FILL_FORE_SCHEMECOLOR_INDEX_BRIGHTNESS" val="0.25"/>
  <p:tag name="KSO_WM_UNIT_TEXT_FILL_TYPE" val="1"/>
  <p:tag name="KSO_WM_UNIT_TYPE" val="f"/>
  <p:tag name="KSO_WM_UNIT_VALUE" val="380"/>
</p:tagLst>
</file>

<file path=ppt/tags/tag398.xml><?xml version="1.0" encoding="utf-8"?>
<p:tagLst xmlns:p="http://schemas.openxmlformats.org/presentationml/2006/main">
  <p:tag name="AS_UNIQUEID" val="1563"/>
  <p:tag name="KSO_WM_BEAUTIFY_FLAG" val=""/>
</p:tagLst>
</file>

<file path=ppt/tags/tag399.xml><?xml version="1.0" encoding="utf-8"?>
<p:tagLst xmlns:p="http://schemas.openxmlformats.org/presentationml/2006/main">
  <p:tag name="AS_UNIQUEID" val="779"/>
  <p:tag name="KSO_WM_BEAUTIFY_FLAG" val=""/>
</p:tagLst>
</file>

<file path=ppt/tags/tag4.xml><?xml version="1.0" encoding="utf-8"?>
<p:tagLst xmlns:p="http://schemas.openxmlformats.org/presentationml/2006/main">
  <p:tag name="AS_UNIQUEID" val="1324"/>
</p:tagLst>
</file>

<file path=ppt/tags/tag40.xml><?xml version="1.0" encoding="utf-8"?>
<p:tagLst xmlns:p="http://schemas.openxmlformats.org/presentationml/2006/main">
  <p:tag name="AS_UNIQUEID" val="1366"/>
</p:tagLst>
</file>

<file path=ppt/tags/tag400.xml><?xml version="1.0" encoding="utf-8"?>
<p:tagLst xmlns:p="http://schemas.openxmlformats.org/presentationml/2006/main">
  <p:tag name="AS_UNIQUEID" val="3200"/>
  <p:tag name="KSO_WM_BEAUTIFY_FLAG" val=""/>
</p:tagLst>
</file>

<file path=ppt/tags/tag401.xml><?xml version="1.0" encoding="utf-8"?>
<p:tagLst xmlns:p="http://schemas.openxmlformats.org/presentationml/2006/main">
  <p:tag name="AS_UNIQUEID" val="14476"/>
</p:tagLst>
</file>

<file path=ppt/tags/tag402.xml><?xml version="1.0" encoding="utf-8"?>
<p:tagLst xmlns:p="http://schemas.openxmlformats.org/presentationml/2006/main">
  <p:tag name="AS_UNIQUEID" val="14477"/>
  <p:tag name="KSO_WM_BEAUTIFY_FLAG" val=""/>
</p:tagLst>
</file>

<file path=ppt/tags/tag403.xml><?xml version="1.0" encoding="utf-8"?>
<p:tagLst xmlns:p="http://schemas.openxmlformats.org/presentationml/2006/main">
  <p:tag name="AS_UNIQUEID" val="14478"/>
  <p:tag name="KSO_WM_BEAUTIFY_FLAG" val=""/>
</p:tagLst>
</file>

<file path=ppt/tags/tag404.xml><?xml version="1.0" encoding="utf-8"?>
<p:tagLst xmlns:p="http://schemas.openxmlformats.org/presentationml/2006/main">
  <p:tag name="AS_UNIQUEID" val="14479"/>
  <p:tag name="KSO_WM_BEAUTIFY_FLAG" val=""/>
</p:tagLst>
</file>

<file path=ppt/tags/tag405.xml><?xml version="1.0" encoding="utf-8"?>
<p:tagLst xmlns:p="http://schemas.openxmlformats.org/presentationml/2006/main">
  <p:tag name="AS_UNIQUEID" val="14480"/>
  <p:tag name="KSO_WM_BEAUTIFY_FLAG" val=""/>
</p:tagLst>
</file>

<file path=ppt/tags/tag406.xml><?xml version="1.0" encoding="utf-8"?>
<p:tagLst xmlns:p="http://schemas.openxmlformats.org/presentationml/2006/main">
  <p:tag name="AS_UNIQUEID" val="14481"/>
  <p:tag name="KSO_WM_BEAUTIFY_FLAG" val=""/>
</p:tagLst>
</file>

<file path=ppt/tags/tag407.xml><?xml version="1.0" encoding="utf-8"?>
<p:tagLst xmlns:p="http://schemas.openxmlformats.org/presentationml/2006/main">
  <p:tag name="AS_UNIQUEID" val="14482"/>
  <p:tag name="KSO_WM_BEAUTIFY_FLAG" val=""/>
</p:tagLst>
</file>

<file path=ppt/tags/tag408.xml><?xml version="1.0" encoding="utf-8"?>
<p:tagLst xmlns:p="http://schemas.openxmlformats.org/presentationml/2006/main">
  <p:tag name="AS_UNIQUEID" val="14483"/>
  <p:tag name="KSO_WM_BEAUTIFY_FLAG" val=""/>
</p:tagLst>
</file>

<file path=ppt/tags/tag409.xml><?xml version="1.0" encoding="utf-8"?>
<p:tagLst xmlns:p="http://schemas.openxmlformats.org/presentationml/2006/main">
  <p:tag name="AS_UNIQUEID" val="14484"/>
  <p:tag name="KSO_WM_BEAUTIFY_FLAG" val=""/>
</p:tagLst>
</file>

<file path=ppt/tags/tag41.xml><?xml version="1.0" encoding="utf-8"?>
<p:tagLst xmlns:p="http://schemas.openxmlformats.org/presentationml/2006/main">
  <p:tag name="AS_UNIQUEID" val="1367"/>
</p:tagLst>
</file>

<file path=ppt/tags/tag410.xml><?xml version="1.0" encoding="utf-8"?>
<p:tagLst xmlns:p="http://schemas.openxmlformats.org/presentationml/2006/main">
  <p:tag name="AS_UNIQUEID" val="14485"/>
  <p:tag name="KSO_WM_BEAUTIFY_FLAG" val=""/>
</p:tagLst>
</file>

<file path=ppt/tags/tag411.xml><?xml version="1.0" encoding="utf-8"?>
<p:tagLst xmlns:p="http://schemas.openxmlformats.org/presentationml/2006/main">
  <p:tag name="AS_UNIQUEID" val="1563"/>
  <p:tag name="KSO_WM_BEAUTIFY_FLAG" val=""/>
</p:tagLst>
</file>

<file path=ppt/tags/tag412.xml><?xml version="1.0" encoding="utf-8"?>
<p:tagLst xmlns:p="http://schemas.openxmlformats.org/presentationml/2006/main">
  <p:tag name="AS_UNIQUEID" val="779"/>
  <p:tag name="KSO_WM_BEAUTIFY_FLAG" val=""/>
</p:tagLst>
</file>

<file path=ppt/tags/tag413.xml><?xml version="1.0" encoding="utf-8"?>
<p:tagLst xmlns:p="http://schemas.openxmlformats.org/presentationml/2006/main">
  <p:tag name="AS_UNIQUEID" val="1563"/>
  <p:tag name="KSO_WM_BEAUTIFY_FLAG" val=""/>
</p:tagLst>
</file>

<file path=ppt/tags/tag414.xml><?xml version="1.0" encoding="utf-8"?>
<p:tagLst xmlns:p="http://schemas.openxmlformats.org/presentationml/2006/main">
  <p:tag name="AS_UNIQUEID" val="778"/>
  <p:tag name="KSO_WM_BEAUTIFY_FLAG" val=""/>
  <p:tag name="KSO_WM_UNIT_TABLE_BEAUTIFY" val="smartTable{cdf12394-21de-441f-ad08-478ae53a0c2e}"/>
  <p:tag name="TABLE_ENDDRAG_ORIGIN_RECT" val="844*374"/>
  <p:tag name="TABLE_ENDDRAG_RECT" val="57*129*844*374"/>
</p:tagLst>
</file>

<file path=ppt/tags/tag415.xml><?xml version="1.0" encoding="utf-8"?>
<p:tagLst xmlns:p="http://schemas.openxmlformats.org/presentationml/2006/main">
  <p:tag name="AS_UNIQUEID" val="779"/>
  <p:tag name="KSO_WM_BEAUTIFY_FLAG" val=""/>
</p:tagLst>
</file>

<file path=ppt/tags/tag416.xml><?xml version="1.0" encoding="utf-8"?>
<p:tagLst xmlns:p="http://schemas.openxmlformats.org/presentationml/2006/main">
  <p:tag name="AS_UNIQUEID" val="3200"/>
  <p:tag name="KSO_WM_BEAUTIFY_FLAG" val=""/>
</p:tagLst>
</file>

<file path=ppt/tags/tag417.xml><?xml version="1.0" encoding="utf-8"?>
<p:tagLst xmlns:p="http://schemas.openxmlformats.org/presentationml/2006/main">
  <p:tag name="AS_UNIQUEID" val="1033"/>
  <p:tag name="KSO_WM_BEAUTIFY_FLAG" val=""/>
</p:tagLst>
</file>

<file path=ppt/tags/tag418.xml><?xml version="1.0" encoding="utf-8"?>
<p:tagLst xmlns:p="http://schemas.openxmlformats.org/presentationml/2006/main">
  <p:tag name="AS_UNIQUEID" val="219"/>
  <p:tag name="KSO_WM_BEAUTIFY_FLAG" val=""/>
</p:tagLst>
</file>

<file path=ppt/tags/tag419.xml><?xml version="1.0" encoding="utf-8"?>
<p:tagLst xmlns:p="http://schemas.openxmlformats.org/presentationml/2006/main">
  <p:tag name="AS_UNIQUEID" val="1034"/>
  <p:tag name="KSO_WM_BEAUTIFY_FLAG" val=""/>
</p:tagLst>
</file>

<file path=ppt/tags/tag42.xml><?xml version="1.0" encoding="utf-8"?>
<p:tagLst xmlns:p="http://schemas.openxmlformats.org/presentationml/2006/main">
  <p:tag name="AS_UNIQUEID" val="1368"/>
</p:tagLst>
</file>

<file path=ppt/tags/tag420.xml><?xml version="1.0" encoding="utf-8"?>
<p:tagLst xmlns:p="http://schemas.openxmlformats.org/presentationml/2006/main">
  <p:tag name="AS_UNIQUEID" val="219"/>
  <p:tag name="KSO_WM_BEAUTIFY_FLAG" val=""/>
</p:tagLst>
</file>

<file path=ppt/tags/tag421.xml><?xml version="1.0" encoding="utf-8"?>
<p:tagLst xmlns:p="http://schemas.openxmlformats.org/presentationml/2006/main">
  <p:tag name="AS_UNIQUEID" val="1563"/>
  <p:tag name="KSO_WM_BEAUTIFY_FLAG" val=""/>
</p:tagLst>
</file>

<file path=ppt/tags/tag422.xml><?xml version="1.0" encoding="utf-8"?>
<p:tagLst xmlns:p="http://schemas.openxmlformats.org/presentationml/2006/main">
  <p:tag name="AS_UNIQUEID" val="779"/>
  <p:tag name="KSO_WM_BEAUTIFY_FLAG" val=""/>
</p:tagLst>
</file>

<file path=ppt/tags/tag423.xml><?xml version="1.0" encoding="utf-8"?>
<p:tagLst xmlns:p="http://schemas.openxmlformats.org/presentationml/2006/main">
  <p:tag name="AS_UNIQUEID" val="3200"/>
  <p:tag name="KSO_WM_BEAUTIFY_FLAG" val=""/>
</p:tagLst>
</file>

<file path=ppt/tags/tag424.xml><?xml version="1.0" encoding="utf-8"?>
<p:tagLst xmlns:p="http://schemas.openxmlformats.org/presentationml/2006/main">
  <p:tag name="AS_UNIQUEID" val="1033"/>
  <p:tag name="KSO_WM_BEAUTIFY_FLAG" val=""/>
</p:tagLst>
</file>

<file path=ppt/tags/tag425.xml><?xml version="1.0" encoding="utf-8"?>
<p:tagLst xmlns:p="http://schemas.openxmlformats.org/presentationml/2006/main">
  <p:tag name="AS_UNIQUEID" val="219"/>
  <p:tag name="KSO_WM_BEAUTIFY_FLAG" val=""/>
</p:tagLst>
</file>

<file path=ppt/tags/tag426.xml><?xml version="1.0" encoding="utf-8"?>
<p:tagLst xmlns:p="http://schemas.openxmlformats.org/presentationml/2006/main">
  <p:tag name="AS_UNIQUEID" val="1563"/>
  <p:tag name="KSO_WM_BEAUTIFY_FLAG" val=""/>
</p:tagLst>
</file>

<file path=ppt/tags/tag427.xml><?xml version="1.0" encoding="utf-8"?>
<p:tagLst xmlns:p="http://schemas.openxmlformats.org/presentationml/2006/main">
  <p:tag name="AS_UNIQUEID" val="779"/>
  <p:tag name="KSO_WM_BEAUTIFY_FLAG" val=""/>
</p:tagLst>
</file>

<file path=ppt/tags/tag428.xml><?xml version="1.0" encoding="utf-8"?>
<p:tagLst xmlns:p="http://schemas.openxmlformats.org/presentationml/2006/main">
  <p:tag name="AS_UNIQUEID" val="1563"/>
  <p:tag name="KSO_WM_BEAUTIFY_FLAG" val=""/>
</p:tagLst>
</file>

<file path=ppt/tags/tag429.xml><?xml version="1.0" encoding="utf-8"?>
<p:tagLst xmlns:p="http://schemas.openxmlformats.org/presentationml/2006/main">
  <p:tag name="AS_UNIQUEID" val="4632"/>
  <p:tag name="KSO_WM_BEAUTIFY_FLAG" val=""/>
  <p:tag name="KSO_WM_UNIT_TABLE_BEAUTIFY" val="smartTable{5d39db3a-5a9f-4f46-a922-19d97deff7c5}"/>
  <p:tag name="TABLE_ENDDRAG_ORIGIN_RECT" val="751*315"/>
  <p:tag name="TABLE_ENDDRAG_RECT" val="101*155*751*315"/>
</p:tagLst>
</file>

<file path=ppt/tags/tag43.xml><?xml version="1.0" encoding="utf-8"?>
<p:tagLst xmlns:p="http://schemas.openxmlformats.org/presentationml/2006/main">
  <p:tag name="AS_UNIQUEID" val="1370"/>
</p:tagLst>
</file>

<file path=ppt/tags/tag430.xml><?xml version="1.0" encoding="utf-8"?>
<p:tagLst xmlns:p="http://schemas.openxmlformats.org/presentationml/2006/main">
  <p:tag name="AS_UNIQUEID" val="1634"/>
  <p:tag name="KSO_WM_FULL_TEXT_BEAUTIFY_COPY_ID" val="100"/>
</p:tagLst>
</file>

<file path=ppt/tags/tag431.xml><?xml version="1.0" encoding="utf-8"?>
<p:tagLst xmlns:p="http://schemas.openxmlformats.org/presentationml/2006/main">
  <p:tag name="AS_UNIQUEID" val="14491"/>
</p:tagLst>
</file>

<file path=ppt/tags/tag432.xml><?xml version="1.0" encoding="utf-8"?>
<p:tagLst xmlns:p="http://schemas.openxmlformats.org/presentationml/2006/main">
  <p:tag name="AS_UNIQUEID" val="14492"/>
</p:tagLst>
</file>

<file path=ppt/tags/tag433.xml><?xml version="1.0" encoding="utf-8"?>
<p:tagLst xmlns:p="http://schemas.openxmlformats.org/presentationml/2006/main">
  <p:tag name="AS_UNIQUEID" val="779"/>
  <p:tag name="KSO_WM_BEAUTIFY_FLAG" val=""/>
</p:tagLst>
</file>

<file path=ppt/tags/tag434.xml><?xml version="1.0" encoding="utf-8"?>
<p:tagLst xmlns:p="http://schemas.openxmlformats.org/presentationml/2006/main">
  <p:tag name="KSO_WM_FULL_TEXT_BEAUTIFY_COPY_ID" val="150995916"/>
</p:tagLst>
</file>

<file path=ppt/tags/tag435.xml><?xml version="1.0" encoding="utf-8"?>
<p:tagLst xmlns:p="http://schemas.openxmlformats.org/presentationml/2006/main">
  <p:tag name="AS_UNIQUEID" val="1634"/>
  <p:tag name="KSO_WM_FULL_TEXT_BEAUTIFY_COPY_ID" val="100"/>
</p:tagLst>
</file>

<file path=ppt/tags/tag436.xml><?xml version="1.0" encoding="utf-8"?>
<p:tagLst xmlns:p="http://schemas.openxmlformats.org/presentationml/2006/main">
  <p:tag name="AS_UNIQUEID" val="14494"/>
</p:tagLst>
</file>

<file path=ppt/tags/tag437.xml><?xml version="1.0" encoding="utf-8"?>
<p:tagLst xmlns:p="http://schemas.openxmlformats.org/presentationml/2006/main">
  <p:tag name="AS_UNIQUEID" val="14495"/>
</p:tagLst>
</file>

<file path=ppt/tags/tag438.xml><?xml version="1.0" encoding="utf-8"?>
<p:tagLst xmlns:p="http://schemas.openxmlformats.org/presentationml/2006/main">
  <p:tag name="AS_UNIQUEID" val="779"/>
  <p:tag name="KSO_WM_BEAUTIFY_FLAG" val=""/>
</p:tagLst>
</file>

<file path=ppt/tags/tag439.xml><?xml version="1.0" encoding="utf-8"?>
<p:tagLst xmlns:p="http://schemas.openxmlformats.org/presentationml/2006/main">
  <p:tag name="AS_UNIQUEID" val="14496"/>
  <p:tag name="KSO_WM_BEAUTIFY_FLAG" val=""/>
</p:tagLst>
</file>

<file path=ppt/tags/tag44.xml><?xml version="1.0" encoding="utf-8"?>
<p:tagLst xmlns:p="http://schemas.openxmlformats.org/presentationml/2006/main">
  <p:tag name="AS_UNIQUEID" val="1371"/>
</p:tagLst>
</file>

<file path=ppt/tags/tag440.xml><?xml version="1.0" encoding="utf-8"?>
<p:tagLst xmlns:p="http://schemas.openxmlformats.org/presentationml/2006/main">
  <p:tag name="KSO_WM_FULL_TEXT_BEAUTIFY_COPY_ID" val="150995916"/>
</p:tagLst>
</file>

<file path=ppt/tags/tag441.xml><?xml version="1.0" encoding="utf-8"?>
<p:tagLst xmlns:p="http://schemas.openxmlformats.org/presentationml/2006/main">
  <p:tag name="AS_UNIQUEID" val="1634"/>
  <p:tag name="KSO_WM_FULL_TEXT_BEAUTIFY_COPY_ID" val="100"/>
</p:tagLst>
</file>

<file path=ppt/tags/tag442.xml><?xml version="1.0" encoding="utf-8"?>
<p:tagLst xmlns:p="http://schemas.openxmlformats.org/presentationml/2006/main">
  <p:tag name="AS_UNIQUEID" val="14498"/>
</p:tagLst>
</file>

<file path=ppt/tags/tag443.xml><?xml version="1.0" encoding="utf-8"?>
<p:tagLst xmlns:p="http://schemas.openxmlformats.org/presentationml/2006/main">
  <p:tag name="AS_UNIQUEID" val="14499"/>
</p:tagLst>
</file>

<file path=ppt/tags/tag444.xml><?xml version="1.0" encoding="utf-8"?>
<p:tagLst xmlns:p="http://schemas.openxmlformats.org/presentationml/2006/main">
  <p:tag name="AS_UNIQUEID" val="779"/>
  <p:tag name="KSO_WM_BEAUTIFY_FLAG" val=""/>
</p:tagLst>
</file>

<file path=ppt/tags/tag445.xml><?xml version="1.0" encoding="utf-8"?>
<p:tagLst xmlns:p="http://schemas.openxmlformats.org/presentationml/2006/main">
  <p:tag name="KSO_WM_FULL_TEXT_BEAUTIFY_COPY_ID" val="150995916"/>
</p:tagLst>
</file>

<file path=ppt/tags/tag446.xml><?xml version="1.0" encoding="utf-8"?>
<p:tagLst xmlns:p="http://schemas.openxmlformats.org/presentationml/2006/main">
  <p:tag name="AS_UNIQUEID" val="779"/>
  <p:tag name="KSO_WM_BEAUTIFY_FLAG" val=""/>
</p:tagLst>
</file>

<file path=ppt/tags/tag447.xml><?xml version="1.0" encoding="utf-8"?>
<p:tagLst xmlns:p="http://schemas.openxmlformats.org/presentationml/2006/main">
  <p:tag name="AS_UNIQUEID" val="4886"/>
  <p:tag name="KSO_WM_BEAUTIFY_FLAG" val=""/>
</p:tagLst>
</file>

<file path=ppt/tags/tag448.xml><?xml version="1.0" encoding="utf-8"?>
<p:tagLst xmlns:p="http://schemas.openxmlformats.org/presentationml/2006/main">
  <p:tag name="AS_UNIQUEID" val="4887"/>
  <p:tag name="KSO_WM_BEAUTIFY_FLAG" val=""/>
</p:tagLst>
</file>

<file path=ppt/tags/tag449.xml><?xml version="1.0" encoding="utf-8"?>
<p:tagLst xmlns:p="http://schemas.openxmlformats.org/presentationml/2006/main">
  <p:tag name="AS_UNIQUEID" val="4207"/>
  <p:tag name="KSO_WM_BEAUTIFY_FLAG" val=""/>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45.xml><?xml version="1.0" encoding="utf-8"?>
<p:tagLst xmlns:p="http://schemas.openxmlformats.org/presentationml/2006/main">
  <p:tag name="AS_UNIQUEID" val="1372"/>
</p:tagLst>
</file>

<file path=ppt/tags/tag450.xml><?xml version="1.0" encoding="utf-8"?>
<p:tagLst xmlns:p="http://schemas.openxmlformats.org/presentationml/2006/main">
  <p:tag name="AS_UNIQUEID" val="14505"/>
  <p:tag name="KSO_WM_BEAUTIFY_FLAG" val=""/>
</p:tagLst>
</file>

<file path=ppt/tags/tag451.xml><?xml version="1.0" encoding="utf-8"?>
<p:tagLst xmlns:p="http://schemas.openxmlformats.org/presentationml/2006/main">
  <p:tag name="AS_UNIQUEID" val="14506"/>
  <p:tag name="KSO_WM_BEAUTIFY_FLAG" val=""/>
</p:tagLst>
</file>

<file path=ppt/tags/tag452.xml><?xml version="1.0" encoding="utf-8"?>
<p:tagLst xmlns:p="http://schemas.openxmlformats.org/presentationml/2006/main">
  <p:tag name="AS_UNIQUEID" val="14507"/>
  <p:tag name="KSO_WM_BEAUTIFY_FLAG" val=""/>
</p:tagLst>
</file>

<file path=ppt/tags/tag453.xml><?xml version="1.0" encoding="utf-8"?>
<p:tagLst xmlns:p="http://schemas.openxmlformats.org/presentationml/2006/main">
  <p:tag name="AS_UNIQUEID" val="14508"/>
  <p:tag name="KSO_WM_BEAUTIFY_FLAG" val=""/>
</p:tagLst>
</file>

<file path=ppt/tags/tag454.xml><?xml version="1.0" encoding="utf-8"?>
<p:tagLst xmlns:p="http://schemas.openxmlformats.org/presentationml/2006/main">
  <p:tag name="AS_UNIQUEID" val="1600"/>
</p:tagLst>
</file>

<file path=ppt/tags/tag455.xml><?xml version="1.0" encoding="utf-8"?>
<p:tagLst xmlns:p="http://schemas.openxmlformats.org/presentationml/2006/main">
  <p:tag name="AS_UNIQUEID" val="1601"/>
</p:tagLst>
</file>

<file path=ppt/tags/tag456.xml><?xml version="1.0" encoding="utf-8"?>
<p:tagLst xmlns:p="http://schemas.openxmlformats.org/presentationml/2006/main">
  <p:tag name="AS_UNIQUEID" val="1602"/>
</p:tagLst>
</file>

<file path=ppt/tags/tag457.xml><?xml version="1.0" encoding="utf-8"?>
<p:tagLst xmlns:p="http://schemas.openxmlformats.org/presentationml/2006/main">
  <p:tag name="AS_UNIQUEID" val="779"/>
  <p:tag name="KSO_WM_BEAUTIFY_FLAG" val=""/>
</p:tagLst>
</file>

<file path=ppt/tags/tag458.xml><?xml version="1.0" encoding="utf-8"?>
<p:tagLst xmlns:p="http://schemas.openxmlformats.org/presentationml/2006/main">
  <p:tag name="AS_UNIQUEID" val="4887"/>
  <p:tag name="KSO_WM_BEAUTIFY_FLAG" val=""/>
</p:tagLst>
</file>

<file path=ppt/tags/tag459.xml><?xml version="1.0" encoding="utf-8"?>
<p:tagLst xmlns:p="http://schemas.openxmlformats.org/presentationml/2006/main">
  <p:tag name="AS_UNIQUEID" val="4883"/>
</p:tagLst>
</file>

<file path=ppt/tags/tag46.xml><?xml version="1.0" encoding="utf-8"?>
<p:tagLst xmlns:p="http://schemas.openxmlformats.org/presentationml/2006/main">
  <p:tag name="AS_UNIQUEID" val="14291"/>
  <p:tag name="KSO_WM_BEAUTIFY_FLAG" val=""/>
</p:tagLst>
</file>

<file path=ppt/tags/tag460.xml><?xml version="1.0" encoding="utf-8"?>
<p:tagLst xmlns:p="http://schemas.openxmlformats.org/presentationml/2006/main">
  <p:tag name="AS_UNIQUEID" val="4884"/>
  <p:tag name="KSO_WM_BEAUTIFY_FLAG" val=""/>
</p:tagLst>
</file>

<file path=ppt/tags/tag461.xml><?xml version="1.0" encoding="utf-8"?>
<p:tagLst xmlns:p="http://schemas.openxmlformats.org/presentationml/2006/main">
  <p:tag name="AS_UNIQUEID" val="4885"/>
  <p:tag name="KSO_WM_BEAUTIFY_FLAG" val=""/>
</p:tagLst>
</file>

<file path=ppt/tags/tag462.xml><?xml version="1.0" encoding="utf-8"?>
<p:tagLst xmlns:p="http://schemas.openxmlformats.org/presentationml/2006/main">
  <p:tag name="AS_UNIQUEID" val="4886"/>
  <p:tag name="KSO_WM_BEAUTIFY_FLAG" val=""/>
</p:tagLst>
</file>

<file path=ppt/tags/tag463.xml><?xml version="1.0" encoding="utf-8"?>
<p:tagLst xmlns:p="http://schemas.openxmlformats.org/presentationml/2006/main">
  <p:tag name="AS_UNIQUEID" val="4207"/>
  <p:tag name="KSO_WM_BEAUTIFY_FLAG" val=""/>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464.xml><?xml version="1.0" encoding="utf-8"?>
<p:tagLst xmlns:p="http://schemas.openxmlformats.org/presentationml/2006/main">
  <p:tag name="AS_UNIQUEID" val="7155"/>
  <p:tag name="KSO_WM_BEAUTIFY_FLAG" val=""/>
</p:tagLst>
</file>

<file path=ppt/tags/tag465.xml><?xml version="1.0" encoding="utf-8"?>
<p:tagLst xmlns:p="http://schemas.openxmlformats.org/presentationml/2006/main">
  <p:tag name="AS_UNIQUEID" val="14511"/>
  <p:tag name="KSO_WM_BEAUTIFY_FLAG" val=""/>
</p:tagLst>
</file>

<file path=ppt/tags/tag466.xml><?xml version="1.0" encoding="utf-8"?>
<p:tagLst xmlns:p="http://schemas.openxmlformats.org/presentationml/2006/main">
  <p:tag name="AS_UNIQUEID" val="14512"/>
  <p:tag name="KSO_WM_BEAUTIFY_FLAG" val=""/>
</p:tagLst>
</file>

<file path=ppt/tags/tag467.xml><?xml version="1.0" encoding="utf-8"?>
<p:tagLst xmlns:p="http://schemas.openxmlformats.org/presentationml/2006/main">
  <p:tag name="AS_UNIQUEID" val="14513"/>
  <p:tag name="KSO_WM_BEAUTIFY_FLAG" val=""/>
</p:tagLst>
</file>

<file path=ppt/tags/tag468.xml><?xml version="1.0" encoding="utf-8"?>
<p:tagLst xmlns:p="http://schemas.openxmlformats.org/presentationml/2006/main">
  <p:tag name="AS_UNIQUEID" val="1600"/>
</p:tagLst>
</file>

<file path=ppt/tags/tag469.xml><?xml version="1.0" encoding="utf-8"?>
<p:tagLst xmlns:p="http://schemas.openxmlformats.org/presentationml/2006/main">
  <p:tag name="AS_UNIQUEID" val="1601"/>
</p:tagLst>
</file>

<file path=ppt/tags/tag47.xml><?xml version="1.0" encoding="utf-8"?>
<p:tagLst xmlns:p="http://schemas.openxmlformats.org/presentationml/2006/main">
  <p:tag name="AS_UNIQUEID" val="14292"/>
  <p:tag name="KSO_WM_BEAUTIFY_FLAG" val=""/>
</p:tagLst>
</file>

<file path=ppt/tags/tag470.xml><?xml version="1.0" encoding="utf-8"?>
<p:tagLst xmlns:p="http://schemas.openxmlformats.org/presentationml/2006/main">
  <p:tag name="AS_UNIQUEID" val="1602"/>
</p:tagLst>
</file>

<file path=ppt/tags/tag471.xml><?xml version="1.0" encoding="utf-8"?>
<p:tagLst xmlns:p="http://schemas.openxmlformats.org/presentationml/2006/main">
  <p:tag name="AS_UNIQUEID" val="779"/>
  <p:tag name="KSO_WM_BEAUTIFY_FLAG" val=""/>
</p:tagLst>
</file>

<file path=ppt/tags/tag472.xml><?xml version="1.0" encoding="utf-8"?>
<p:tagLst xmlns:p="http://schemas.openxmlformats.org/presentationml/2006/main">
  <p:tag name="AS_UNIQUEID" val="4883"/>
</p:tagLst>
</file>

<file path=ppt/tags/tag473.xml><?xml version="1.0" encoding="utf-8"?>
<p:tagLst xmlns:p="http://schemas.openxmlformats.org/presentationml/2006/main">
  <p:tag name="AS_UNIQUEID" val="4884"/>
  <p:tag name="KSO_WM_BEAUTIFY_FLAG" val=""/>
</p:tagLst>
</file>

<file path=ppt/tags/tag474.xml><?xml version="1.0" encoding="utf-8"?>
<p:tagLst xmlns:p="http://schemas.openxmlformats.org/presentationml/2006/main">
  <p:tag name="AS_UNIQUEID" val="4885"/>
  <p:tag name="KSO_WM_BEAUTIFY_FLAG" val=""/>
</p:tagLst>
</file>

<file path=ppt/tags/tag475.xml><?xml version="1.0" encoding="utf-8"?>
<p:tagLst xmlns:p="http://schemas.openxmlformats.org/presentationml/2006/main">
  <p:tag name="AS_UNIQUEID" val="4886"/>
  <p:tag name="KSO_WM_BEAUTIFY_FLAG" val=""/>
</p:tagLst>
</file>

<file path=ppt/tags/tag476.xml><?xml version="1.0" encoding="utf-8"?>
<p:tagLst xmlns:p="http://schemas.openxmlformats.org/presentationml/2006/main">
  <p:tag name="AS_UNIQUEID" val="4207"/>
  <p:tag name="KSO_WM_BEAUTIFY_FLAG" val=""/>
  <p:tag name="KSO_WM_TAG_VERSION" val="1.0"/>
  <p:tag name="KSO_WM_TEMPLATE_CATEGORY" val="custom"/>
  <p:tag name="KSO_WM_TEMPLATE_INDEX" val="20205250"/>
  <p:tag name="KSO_WM_UNIT_COMPATIBLE" val="0"/>
  <p:tag name="KSO_WM_UNIT_DIAGRAM_ISNUMVISUAL" val="0"/>
  <p:tag name="KSO_WM_UNIT_DIAGRAM_ISREFERUNIT" val="0"/>
  <p:tag name="KSO_WM_UNIT_HIGHLIGHT" val="0"/>
  <p:tag name="KSO_WM_UNIT_ID" val="custom20205250_24*f*1"/>
  <p:tag name="KSO_WM_UNIT_INDEX" val="1"/>
  <p:tag name="KSO_WM_UNIT_LAYERLEVEL" val="1"/>
  <p:tag name="KSO_WM_UNIT_NOCLEAR" val="0"/>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10;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SUBTYPE" val="a"/>
  <p:tag name="KSO_WM_UNIT_TYPE" val="f"/>
  <p:tag name="KSO_WM_UNIT_VALUE" val="460"/>
</p:tagLst>
</file>

<file path=ppt/tags/tag477.xml><?xml version="1.0" encoding="utf-8"?>
<p:tagLst xmlns:p="http://schemas.openxmlformats.org/presentationml/2006/main">
  <p:tag name="AS_UNIQUEID" val="14516"/>
  <p:tag name="KSO_WM_BEAUTIFY_FLAG" val=""/>
</p:tagLst>
</file>

<file path=ppt/tags/tag478.xml><?xml version="1.0" encoding="utf-8"?>
<p:tagLst xmlns:p="http://schemas.openxmlformats.org/presentationml/2006/main">
  <p:tag name="AS_UNIQUEID" val="14517"/>
  <p:tag name="KSO_WM_BEAUTIFY_FLAG" val=""/>
</p:tagLst>
</file>

<file path=ppt/tags/tag479.xml><?xml version="1.0" encoding="utf-8"?>
<p:tagLst xmlns:p="http://schemas.openxmlformats.org/presentationml/2006/main">
  <p:tag name="AS_UNIQUEID" val="14518"/>
  <p:tag name="KSO_WM_BEAUTIFY_FLAG" val=""/>
</p:tagLst>
</file>

<file path=ppt/tags/tag48.xml><?xml version="1.0" encoding="utf-8"?>
<p:tagLst xmlns:p="http://schemas.openxmlformats.org/presentationml/2006/main">
  <p:tag name="AS_UNIQUEID" val="1374"/>
</p:tagLst>
</file>

<file path=ppt/tags/tag480.xml><?xml version="1.0" encoding="utf-8"?>
<p:tagLst xmlns:p="http://schemas.openxmlformats.org/presentationml/2006/main">
  <p:tag name="AS_UNIQUEID" val="1600"/>
</p:tagLst>
</file>

<file path=ppt/tags/tag481.xml><?xml version="1.0" encoding="utf-8"?>
<p:tagLst xmlns:p="http://schemas.openxmlformats.org/presentationml/2006/main">
  <p:tag name="AS_UNIQUEID" val="1601"/>
</p:tagLst>
</file>

<file path=ppt/tags/tag482.xml><?xml version="1.0" encoding="utf-8"?>
<p:tagLst xmlns:p="http://schemas.openxmlformats.org/presentationml/2006/main">
  <p:tag name="AS_UNIQUEID" val="1602"/>
</p:tagLst>
</file>

<file path=ppt/tags/tag483.xml><?xml version="1.0" encoding="utf-8"?>
<p:tagLst xmlns:p="http://schemas.openxmlformats.org/presentationml/2006/main">
  <p:tag name="AS_UNIQUEID" val="1634"/>
  <p:tag name="KSO_WM_FULL_TEXT_BEAUTIFY_COPY_ID" val="100"/>
</p:tagLst>
</file>

<file path=ppt/tags/tag484.xml><?xml version="1.0" encoding="utf-8"?>
<p:tagLst xmlns:p="http://schemas.openxmlformats.org/presentationml/2006/main">
  <p:tag name="AS_UNIQUEID" val="14501"/>
</p:tagLst>
</file>

<file path=ppt/tags/tag485.xml><?xml version="1.0" encoding="utf-8"?>
<p:tagLst xmlns:p="http://schemas.openxmlformats.org/presentationml/2006/main">
  <p:tag name="AS_UNIQUEID" val="779"/>
  <p:tag name="KSO_WM_BEAUTIFY_FLAG" val=""/>
</p:tagLst>
</file>

<file path=ppt/tags/tag486.xml><?xml version="1.0" encoding="utf-8"?>
<p:tagLst xmlns:p="http://schemas.openxmlformats.org/presentationml/2006/main">
  <p:tag name="AS_UNIQUEID" val="14502"/>
  <p:tag name="KSO_WM_BEAUTIFY_FLAG" val=""/>
</p:tagLst>
</file>

<file path=ppt/tags/tag487.xml><?xml version="1.0" encoding="utf-8"?>
<p:tagLst xmlns:p="http://schemas.openxmlformats.org/presentationml/2006/main">
  <p:tag name="KSO_WM_FULL_TEXT_BEAUTIFY_COPY_ID" val="150995916"/>
</p:tagLst>
</file>

<file path=ppt/tags/tag488.xml><?xml version="1.0" encoding="utf-8"?>
<p:tagLst xmlns:p="http://schemas.openxmlformats.org/presentationml/2006/main">
  <p:tag name="AS_UNIQUEID" val="1420"/>
</p:tagLst>
</file>

<file path=ppt/tags/tag489.xml><?xml version="1.0" encoding="utf-8"?>
<p:tagLst xmlns:p="http://schemas.openxmlformats.org/presentationml/2006/main">
  <p:tag name="AS_UNIQUEID" val="1421"/>
</p:tagLst>
</file>

<file path=ppt/tags/tag49.xml><?xml version="1.0" encoding="utf-8"?>
<p:tagLst xmlns:p="http://schemas.openxmlformats.org/presentationml/2006/main">
  <p:tag name="AS_UNIQUEID" val="1375"/>
</p:tagLst>
</file>

<file path=ppt/tags/tag490.xml><?xml version="1.0" encoding="utf-8"?>
<p:tagLst xmlns:p="http://schemas.openxmlformats.org/presentationml/2006/main">
  <p:tag name="AS_UNIQUEID" val="1422"/>
</p:tagLst>
</file>

<file path=ppt/tags/tag491.xml><?xml version="1.0" encoding="utf-8"?>
<p:tagLst xmlns:p="http://schemas.openxmlformats.org/presentationml/2006/main">
  <p:tag name="AS_UNIQUEID" val="1423"/>
</p:tagLst>
</file>

<file path=ppt/tags/tag492.xml><?xml version="1.0" encoding="utf-8"?>
<p:tagLst xmlns:p="http://schemas.openxmlformats.org/presentationml/2006/main">
  <p:tag name="AS_UNIQUEID" val="1424"/>
</p:tagLst>
</file>

<file path=ppt/tags/tag493.xml><?xml version="1.0" encoding="utf-8"?>
<p:tagLst xmlns:p="http://schemas.openxmlformats.org/presentationml/2006/main">
  <p:tag name="AS_UNIQUEID" val="1425"/>
</p:tagLst>
</file>

<file path=ppt/tags/tag494.xml><?xml version="1.0" encoding="utf-8"?>
<p:tagLst xmlns:p="http://schemas.openxmlformats.org/presentationml/2006/main">
  <p:tag name="AS_UNIQUEID" val="14349"/>
</p:tagLst>
</file>

<file path=ppt/tags/tag495.xml><?xml version="1.0" encoding="utf-8"?>
<p:tagLst xmlns:p="http://schemas.openxmlformats.org/presentationml/2006/main">
  <p:tag name="AS_UNIQUEID" val="14350"/>
</p:tagLst>
</file>

<file path=ppt/tags/tag496.xml><?xml version="1.0" encoding="utf-8"?>
<p:tagLst xmlns:p="http://schemas.openxmlformats.org/presentationml/2006/main">
  <p:tag name="AS_UNIQUEID" val="14351"/>
</p:tagLst>
</file>

<file path=ppt/tags/tag497.xml><?xml version="1.0" encoding="utf-8"?>
<p:tagLst xmlns:p="http://schemas.openxmlformats.org/presentationml/2006/main">
  <p:tag name="AS_UNIQUEID" val="14352"/>
</p:tagLst>
</file>

<file path=ppt/tags/tag498.xml><?xml version="1.0" encoding="utf-8"?>
<p:tagLst xmlns:p="http://schemas.openxmlformats.org/presentationml/2006/main">
  <p:tag name="AS_OS" val="Unix 3.10 unknown"/>
  <p:tag name="AS_RELEASE_DATE" val="2023.03.31"/>
  <p:tag name="AS_TITLE" val="Aspose.Slides for Java"/>
  <p:tag name="AS_VERSION" val="23.3"/>
  <p:tag name="COMMONDATA" val="eyJoZGlkIjoiMDQwNjI0NTNhNWI5OTk2M2MzZmI4ODVlODhjNTA1NzUifQ=="/>
  <p:tag name="KSO_WPP_MARK_KEY" val="1b09e5f7-698f-43eb-ba4b-9dc293091b6d"/>
  <p:tag name="commondata" val="eyJoZGlkIjoiZGNjNzgyMGU0NTY1YzlmMTEzMGY2MzMyZWY1ZWVmOTQifQ=="/>
</p:tagLst>
</file>

<file path=ppt/tags/tag5.xml><?xml version="1.0" encoding="utf-8"?>
<p:tagLst xmlns:p="http://schemas.openxmlformats.org/presentationml/2006/main">
  <p:tag name="AS_UNIQUEID" val="1325"/>
</p:tagLst>
</file>

<file path=ppt/tags/tag50.xml><?xml version="1.0" encoding="utf-8"?>
<p:tagLst xmlns:p="http://schemas.openxmlformats.org/presentationml/2006/main">
  <p:tag name="AS_UNIQUEID" val="1376"/>
</p:tagLst>
</file>

<file path=ppt/tags/tag51.xml><?xml version="1.0" encoding="utf-8"?>
<p:tagLst xmlns:p="http://schemas.openxmlformats.org/presentationml/2006/main">
  <p:tag name="AS_UNIQUEID" val="1377"/>
</p:tagLst>
</file>

<file path=ppt/tags/tag52.xml><?xml version="1.0" encoding="utf-8"?>
<p:tagLst xmlns:p="http://schemas.openxmlformats.org/presentationml/2006/main">
  <p:tag name="AS_UNIQUEID" val="1378"/>
</p:tagLst>
</file>

<file path=ppt/tags/tag53.xml><?xml version="1.0" encoding="utf-8"?>
<p:tagLst xmlns:p="http://schemas.openxmlformats.org/presentationml/2006/main">
  <p:tag name="AS_UNIQUEID" val="1379"/>
</p:tagLst>
</file>

<file path=ppt/tags/tag54.xml><?xml version="1.0" encoding="utf-8"?>
<p:tagLst xmlns:p="http://schemas.openxmlformats.org/presentationml/2006/main">
  <p:tag name="AS_UNIQUEID" val="1381"/>
</p:tagLst>
</file>

<file path=ppt/tags/tag55.xml><?xml version="1.0" encoding="utf-8"?>
<p:tagLst xmlns:p="http://schemas.openxmlformats.org/presentationml/2006/main">
  <p:tag name="AS_UNIQUEID" val="1382"/>
</p:tagLst>
</file>

<file path=ppt/tags/tag56.xml><?xml version="1.0" encoding="utf-8"?>
<p:tagLst xmlns:p="http://schemas.openxmlformats.org/presentationml/2006/main">
  <p:tag name="AS_UNIQUEID" val="1383"/>
</p:tagLst>
</file>

<file path=ppt/tags/tag57.xml><?xml version="1.0" encoding="utf-8"?>
<p:tagLst xmlns:p="http://schemas.openxmlformats.org/presentationml/2006/main">
  <p:tag name="AS_UNIQUEID" val="1384"/>
</p:tagLst>
</file>

<file path=ppt/tags/tag58.xml><?xml version="1.0" encoding="utf-8"?>
<p:tagLst xmlns:p="http://schemas.openxmlformats.org/presentationml/2006/main">
  <p:tag name="AS_UNIQUEID" val="1385"/>
</p:tagLst>
</file>

<file path=ppt/tags/tag59.xml><?xml version="1.0" encoding="utf-8"?>
<p:tagLst xmlns:p="http://schemas.openxmlformats.org/presentationml/2006/main">
  <p:tag name="AS_UNIQUEID" val="1386"/>
</p:tagLst>
</file>

<file path=ppt/tags/tag6.xml><?xml version="1.0" encoding="utf-8"?>
<p:tagLst xmlns:p="http://schemas.openxmlformats.org/presentationml/2006/main">
  <p:tag name="AS_UNIQUEID" val="1327"/>
</p:tagLst>
</file>

<file path=ppt/tags/tag60.xml><?xml version="1.0" encoding="utf-8"?>
<p:tagLst xmlns:p="http://schemas.openxmlformats.org/presentationml/2006/main">
  <p:tag name="AS_UNIQUEID" val="1388"/>
</p:tagLst>
</file>

<file path=ppt/tags/tag61.xml><?xml version="1.0" encoding="utf-8"?>
<p:tagLst xmlns:p="http://schemas.openxmlformats.org/presentationml/2006/main">
  <p:tag name="AS_UNIQUEID" val="1389"/>
</p:tagLst>
</file>

<file path=ppt/tags/tag62.xml><?xml version="1.0" encoding="utf-8"?>
<p:tagLst xmlns:p="http://schemas.openxmlformats.org/presentationml/2006/main">
  <p:tag name="AS_UNIQUEID" val="1390"/>
</p:tagLst>
</file>

<file path=ppt/tags/tag63.xml><?xml version="1.0" encoding="utf-8"?>
<p:tagLst xmlns:p="http://schemas.openxmlformats.org/presentationml/2006/main">
  <p:tag name="AS_UNIQUEID" val="1391"/>
</p:tagLst>
</file>

<file path=ppt/tags/tag64.xml><?xml version="1.0" encoding="utf-8"?>
<p:tagLst xmlns:p="http://schemas.openxmlformats.org/presentationml/2006/main">
  <p:tag name="AS_UNIQUEID" val="1392"/>
</p:tagLst>
</file>

<file path=ppt/tags/tag65.xml><?xml version="1.0" encoding="utf-8"?>
<p:tagLst xmlns:p="http://schemas.openxmlformats.org/presentationml/2006/main">
  <p:tag name="AS_UNIQUEID" val="1394"/>
</p:tagLst>
</file>

<file path=ppt/tags/tag66.xml><?xml version="1.0" encoding="utf-8"?>
<p:tagLst xmlns:p="http://schemas.openxmlformats.org/presentationml/2006/main">
  <p:tag name="AS_UNIQUEID" val="1395"/>
</p:tagLst>
</file>

<file path=ppt/tags/tag67.xml><?xml version="1.0" encoding="utf-8"?>
<p:tagLst xmlns:p="http://schemas.openxmlformats.org/presentationml/2006/main">
  <p:tag name="AS_UNIQUEID" val="1396"/>
</p:tagLst>
</file>

<file path=ppt/tags/tag68.xml><?xml version="1.0" encoding="utf-8"?>
<p:tagLst xmlns:p="http://schemas.openxmlformats.org/presentationml/2006/main">
  <p:tag name="AS_UNIQUEID" val="1397"/>
</p:tagLst>
</file>

<file path=ppt/tags/tag69.xml><?xml version="1.0" encoding="utf-8"?>
<p:tagLst xmlns:p="http://schemas.openxmlformats.org/presentationml/2006/main">
  <p:tag name="AS_UNIQUEID" val="1398"/>
</p:tagLst>
</file>

<file path=ppt/tags/tag7.xml><?xml version="1.0" encoding="utf-8"?>
<p:tagLst xmlns:p="http://schemas.openxmlformats.org/presentationml/2006/main">
  <p:tag name="AS_UNIQUEID" val="1328"/>
</p:tagLst>
</file>

<file path=ppt/tags/tag70.xml><?xml version="1.0" encoding="utf-8"?>
<p:tagLst xmlns:p="http://schemas.openxmlformats.org/presentationml/2006/main">
  <p:tag name="AS_UNIQUEID" val="14298"/>
</p:tagLst>
</file>

<file path=ppt/tags/tag71.xml><?xml version="1.0" encoding="utf-8"?>
<p:tagLst xmlns:p="http://schemas.openxmlformats.org/presentationml/2006/main">
  <p:tag name="AS_UNIQUEID" val="14299"/>
</p:tagLst>
</file>

<file path=ppt/tags/tag72.xml><?xml version="1.0" encoding="utf-8"?>
<p:tagLst xmlns:p="http://schemas.openxmlformats.org/presentationml/2006/main">
  <p:tag name="AS_UNIQUEID" val="14300"/>
</p:tagLst>
</file>

<file path=ppt/tags/tag73.xml><?xml version="1.0" encoding="utf-8"?>
<p:tagLst xmlns:p="http://schemas.openxmlformats.org/presentationml/2006/main">
  <p:tag name="AS_UNIQUEID" val="14301"/>
</p:tagLst>
</file>

<file path=ppt/tags/tag74.xml><?xml version="1.0" encoding="utf-8"?>
<p:tagLst xmlns:p="http://schemas.openxmlformats.org/presentationml/2006/main">
  <p:tag name="AS_UNIQUEID" val="14302"/>
</p:tagLst>
</file>

<file path=ppt/tags/tag75.xml><?xml version="1.0" encoding="utf-8"?>
<p:tagLst xmlns:p="http://schemas.openxmlformats.org/presentationml/2006/main">
  <p:tag name="AS_UNIQUEID" val="14304"/>
</p:tagLst>
</file>

<file path=ppt/tags/tag76.xml><?xml version="1.0" encoding="utf-8"?>
<p:tagLst xmlns:p="http://schemas.openxmlformats.org/presentationml/2006/main">
  <p:tag name="AS_UNIQUEID" val="14305"/>
</p:tagLst>
</file>

<file path=ppt/tags/tag77.xml><?xml version="1.0" encoding="utf-8"?>
<p:tagLst xmlns:p="http://schemas.openxmlformats.org/presentationml/2006/main">
  <p:tag name="AS_UNIQUEID" val="14306"/>
</p:tagLst>
</file>

<file path=ppt/tags/tag78.xml><?xml version="1.0" encoding="utf-8"?>
<p:tagLst xmlns:p="http://schemas.openxmlformats.org/presentationml/2006/main">
  <p:tag name="AS_UNIQUEID" val="14307"/>
</p:tagLst>
</file>

<file path=ppt/tags/tag79.xml><?xml version="1.0" encoding="utf-8"?>
<p:tagLst xmlns:p="http://schemas.openxmlformats.org/presentationml/2006/main">
  <p:tag name="AS_UNIQUEID" val="14308"/>
</p:tagLst>
</file>

<file path=ppt/tags/tag8.xml><?xml version="1.0" encoding="utf-8"?>
<p:tagLst xmlns:p="http://schemas.openxmlformats.org/presentationml/2006/main">
  <p:tag name="AS_UNIQUEID" val="1329"/>
</p:tagLst>
</file>

<file path=ppt/tags/tag80.xml><?xml version="1.0" encoding="utf-8"?>
<p:tagLst xmlns:p="http://schemas.openxmlformats.org/presentationml/2006/main">
  <p:tag name="AS_UNIQUEID" val="14310"/>
</p:tagLst>
</file>

<file path=ppt/tags/tag81.xml><?xml version="1.0" encoding="utf-8"?>
<p:tagLst xmlns:p="http://schemas.openxmlformats.org/presentationml/2006/main">
  <p:tag name="AS_UNIQUEID" val="1400"/>
</p:tagLst>
</file>

<file path=ppt/tags/tag82.xml><?xml version="1.0" encoding="utf-8"?>
<p:tagLst xmlns:p="http://schemas.openxmlformats.org/presentationml/2006/main">
  <p:tag name="AS_UNIQUEID" val="1401"/>
</p:tagLst>
</file>

<file path=ppt/tags/tag83.xml><?xml version="1.0" encoding="utf-8"?>
<p:tagLst xmlns:p="http://schemas.openxmlformats.org/presentationml/2006/main">
  <p:tag name="AS_UNIQUEID" val="1402"/>
</p:tagLst>
</file>

<file path=ppt/tags/tag84.xml><?xml version="1.0" encoding="utf-8"?>
<p:tagLst xmlns:p="http://schemas.openxmlformats.org/presentationml/2006/main">
  <p:tag name="AS_UNIQUEID" val="1403"/>
</p:tagLst>
</file>

<file path=ppt/tags/tag85.xml><?xml version="1.0" encoding="utf-8"?>
<p:tagLst xmlns:p="http://schemas.openxmlformats.org/presentationml/2006/main">
  <p:tag name="AS_UNIQUEID" val="1404"/>
</p:tagLst>
</file>

<file path=ppt/tags/tag86.xml><?xml version="1.0" encoding="utf-8"?>
<p:tagLst xmlns:p="http://schemas.openxmlformats.org/presentationml/2006/main">
  <p:tag name="AS_UNIQUEID" val="14311"/>
  <p:tag name="KSO_WM_BEAUTIFY_FLAG" val=""/>
</p:tagLst>
</file>

<file path=ppt/tags/tag87.xml><?xml version="1.0" encoding="utf-8"?>
<p:tagLst xmlns:p="http://schemas.openxmlformats.org/presentationml/2006/main">
  <p:tag name="AS_UNIQUEID" val="14312"/>
</p:tagLst>
</file>

<file path=ppt/tags/tag88.xml><?xml version="1.0" encoding="utf-8"?>
<p:tagLst xmlns:p="http://schemas.openxmlformats.org/presentationml/2006/main">
  <p:tag name="AS_UNIQUEID" val="14313"/>
  <p:tag name="KSO_WM_BEAUTIFY_FLAG" val=""/>
</p:tagLst>
</file>

<file path=ppt/tags/tag89.xml><?xml version="1.0" encoding="utf-8"?>
<p:tagLst xmlns:p="http://schemas.openxmlformats.org/presentationml/2006/main">
  <p:tag name="AS_UNIQUEID" val="14314"/>
</p:tagLst>
</file>

<file path=ppt/tags/tag9.xml><?xml version="1.0" encoding="utf-8"?>
<p:tagLst xmlns:p="http://schemas.openxmlformats.org/presentationml/2006/main">
  <p:tag name="AS_UNIQUEID" val="1330"/>
</p:tagLst>
</file>

<file path=ppt/tags/tag90.xml><?xml version="1.0" encoding="utf-8"?>
<p:tagLst xmlns:p="http://schemas.openxmlformats.org/presentationml/2006/main">
  <p:tag name="AS_UNIQUEID" val="1321"/>
</p:tagLst>
</file>

<file path=ppt/tags/tag91.xml><?xml version="1.0" encoding="utf-8"?>
<p:tagLst xmlns:p="http://schemas.openxmlformats.org/presentationml/2006/main">
  <p:tag name="AS_UNIQUEID" val="1322"/>
</p:tagLst>
</file>

<file path=ppt/tags/tag92.xml><?xml version="1.0" encoding="utf-8"?>
<p:tagLst xmlns:p="http://schemas.openxmlformats.org/presentationml/2006/main">
  <p:tag name="AS_UNIQUEID" val="1323"/>
</p:tagLst>
</file>

<file path=ppt/tags/tag93.xml><?xml version="1.0" encoding="utf-8"?>
<p:tagLst xmlns:p="http://schemas.openxmlformats.org/presentationml/2006/main">
  <p:tag name="AS_UNIQUEID" val="1324"/>
</p:tagLst>
</file>

<file path=ppt/tags/tag94.xml><?xml version="1.0" encoding="utf-8"?>
<p:tagLst xmlns:p="http://schemas.openxmlformats.org/presentationml/2006/main">
  <p:tag name="AS_UNIQUEID" val="1325"/>
</p:tagLst>
</file>

<file path=ppt/tags/tag95.xml><?xml version="1.0" encoding="utf-8"?>
<p:tagLst xmlns:p="http://schemas.openxmlformats.org/presentationml/2006/main">
  <p:tag name="AS_UNIQUEID" val="1327"/>
</p:tagLst>
</file>

<file path=ppt/tags/tag96.xml><?xml version="1.0" encoding="utf-8"?>
<p:tagLst xmlns:p="http://schemas.openxmlformats.org/presentationml/2006/main">
  <p:tag name="AS_UNIQUEID" val="1328"/>
</p:tagLst>
</file>

<file path=ppt/tags/tag97.xml><?xml version="1.0" encoding="utf-8"?>
<p:tagLst xmlns:p="http://schemas.openxmlformats.org/presentationml/2006/main">
  <p:tag name="AS_UNIQUEID" val="1329"/>
</p:tagLst>
</file>

<file path=ppt/tags/tag98.xml><?xml version="1.0" encoding="utf-8"?>
<p:tagLst xmlns:p="http://schemas.openxmlformats.org/presentationml/2006/main">
  <p:tag name="AS_UNIQUEID" val="1330"/>
</p:tagLst>
</file>

<file path=ppt/tags/tag99.xml><?xml version="1.0" encoding="utf-8"?>
<p:tagLst xmlns:p="http://schemas.openxmlformats.org/presentationml/2006/main">
  <p:tag name="AS_UNIQUEID" val="133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2i351nd">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2i351nd">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8060</Words>
  <Application>WPS 演示</Application>
  <PresentationFormat/>
  <Paragraphs>703</Paragraphs>
  <Slides>31</Slides>
  <Notes>4</Notes>
  <HiddenSlides>0</HiddenSlides>
  <MMClips>1</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31</vt:i4>
      </vt:variant>
    </vt:vector>
  </HeadingPairs>
  <TitlesOfParts>
    <vt:vector size="60" baseType="lpstr">
      <vt:lpstr>Arial</vt:lpstr>
      <vt:lpstr>宋体</vt:lpstr>
      <vt:lpstr>Wingdings</vt:lpstr>
      <vt:lpstr>微软雅黑</vt:lpstr>
      <vt:lpstr>方正卡通简体</vt:lpstr>
      <vt:lpstr>思源黑体</vt:lpstr>
      <vt:lpstr>黑体</vt:lpstr>
      <vt:lpstr>思源黑体 CN Medium</vt:lpstr>
      <vt:lpstr>思源黑体 CN Heavy</vt:lpstr>
      <vt:lpstr>微软雅黑</vt:lpstr>
      <vt:lpstr>等线</vt:lpstr>
      <vt:lpstr>Cordia New</vt:lpstr>
      <vt:lpstr>Helvetica</vt:lpstr>
      <vt:lpstr>Wingdings</vt:lpstr>
      <vt:lpstr>方正公文小标宋</vt:lpstr>
      <vt:lpstr>方正粗黑宋简体</vt:lpstr>
      <vt:lpstr>微软雅黑 Light</vt:lpstr>
      <vt:lpstr>Times New Roman</vt:lpstr>
      <vt:lpstr>华文细黑</vt:lpstr>
      <vt:lpstr>楷体</vt:lpstr>
      <vt:lpstr>Arial</vt:lpstr>
      <vt:lpstr>Arial Unicode MS</vt:lpstr>
      <vt:lpstr>OPPOSans L</vt:lpstr>
      <vt:lpstr>Segoe Print</vt:lpstr>
      <vt:lpstr>OPPOSans H</vt:lpstr>
      <vt:lpstr>OPPOSans B</vt:lpstr>
      <vt:lpstr>Calibri</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桢</cp:lastModifiedBy>
  <cp:revision>149</cp:revision>
  <cp:lastPrinted>2022-02-16T17:49:00Z</cp:lastPrinted>
  <dcterms:created xsi:type="dcterms:W3CDTF">2022-02-16T17:49:00Z</dcterms:created>
  <dcterms:modified xsi:type="dcterms:W3CDTF">2023-12-14T13:43:45Z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56F8344A41CB4BC28DF76BB7BE2616C3_13</vt:lpwstr>
  </property>
  <property fmtid="{D5CDD505-2E9C-101B-9397-08002B2CF9AE}" pid="7" name="KSOProductBuildVer">
    <vt:lpwstr>2052-12.1.0.15990</vt:lpwstr>
  </property>
</Properties>
</file>