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3"/>
  </p:sldMasterIdLst>
  <p:notesMasterIdLst>
    <p:notesMasterId r:id="rId14"/>
  </p:notesMasterIdLst>
  <p:handoutMasterIdLst>
    <p:handoutMasterId r:id="rId24"/>
  </p:handoutMasterIdLst>
  <p:sldIdLst>
    <p:sldId id="1161" r:id="rId4"/>
    <p:sldId id="1162" r:id="rId5"/>
    <p:sldId id="1184" r:id="rId6"/>
    <p:sldId id="1164" r:id="rId7"/>
    <p:sldId id="1185" r:id="rId8"/>
    <p:sldId id="1186" r:id="rId9"/>
    <p:sldId id="1166" r:id="rId10"/>
    <p:sldId id="1187" r:id="rId11"/>
    <p:sldId id="1188" r:id="rId12"/>
    <p:sldId id="1170" r:id="rId13"/>
    <p:sldId id="1171" r:id="rId15"/>
    <p:sldId id="1189" r:id="rId16"/>
    <p:sldId id="1175" r:id="rId17"/>
    <p:sldId id="1176" r:id="rId18"/>
    <p:sldId id="1177" r:id="rId19"/>
    <p:sldId id="1201" r:id="rId20"/>
    <p:sldId id="1179" r:id="rId21"/>
    <p:sldId id="1200" r:id="rId22"/>
    <p:sldId id="1202" r:id="rId23"/>
  </p:sldIdLst>
  <p:sldSz cx="12192000" cy="6858000"/>
  <p:notesSz cx="6858000" cy="9144000"/>
  <p:embeddedFontLst>
    <p:embeddedFont>
      <p:font typeface="微软雅黑" panose="020B0503020204020204" charset="-122"/>
      <p:regular r:id="rId29"/>
    </p:embeddedFont>
    <p:embeddedFont>
      <p:font typeface="方正大标宋简体" panose="02000000000000000000" charset="-122"/>
      <p:regular r:id="rId30"/>
    </p:embeddedFont>
    <p:embeddedFont>
      <p:font typeface="方正字迹-杨素彬楷 简" panose="02000500000000000000" charset="-122"/>
      <p:regular r:id="rId31"/>
    </p:embeddedFont>
    <p:embeddedFont>
      <p:font typeface="汉仪全唐诗简" panose="00020600040101010101" charset="-122"/>
      <p:regular r:id="rId32"/>
    </p:embeddedFont>
    <p:embeddedFont>
      <p:font typeface="方正清楷 简" panose="02000500000000000000" charset="-122"/>
      <p:regular r:id="rId33"/>
    </p:embeddedFont>
    <p:embeddedFont>
      <p:font typeface="Calibri" panose="020F0502020204030204" charset="0"/>
      <p:regular r:id="rId34"/>
      <p:bold r:id="rId35"/>
      <p:italic r:id="rId36"/>
      <p:boldItalic r:id="rId37"/>
    </p:embeddedFont>
    <p:embeddedFont>
      <p:font typeface="等线" panose="02010600030101010101" charset="-122"/>
      <p:regular r:id="rId38"/>
    </p:embeddedFont>
  </p:embeddedFontLst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10e61cad-0e72-47c5-9ac0-28a9789d02c0}">
          <p14:sldIdLst>
            <p14:sldId id="1161"/>
            <p14:sldId id="1162"/>
            <p14:sldId id="1184"/>
            <p14:sldId id="1164"/>
            <p14:sldId id="1185"/>
            <p14:sldId id="1186"/>
            <p14:sldId id="1166"/>
            <p14:sldId id="1187"/>
            <p14:sldId id="1188"/>
            <p14:sldId id="1170"/>
            <p14:sldId id="1171"/>
            <p14:sldId id="1189"/>
            <p14:sldId id="1175"/>
            <p14:sldId id="1176"/>
            <p14:sldId id="1177"/>
            <p14:sldId id="1201"/>
            <p14:sldId id="1179"/>
            <p14:sldId id="1200"/>
            <p14:sldId id="12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B0B"/>
    <a:srgbClr val="326185"/>
    <a:srgbClr val="595959"/>
    <a:srgbClr val="FEFFE8"/>
    <a:srgbClr val="1E213D"/>
    <a:srgbClr val="F2F2F2"/>
    <a:srgbClr val="22CAB3"/>
    <a:srgbClr val="1F74AD"/>
    <a:srgbClr val="FF170C"/>
    <a:srgbClr val="FF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43"/>
  </p:normalViewPr>
  <p:slideViewPr>
    <p:cSldViewPr snapToGrid="0" showGuides="1">
      <p:cViewPr>
        <p:scale>
          <a:sx n="79" d="100"/>
          <a:sy n="79" d="100"/>
        </p:scale>
        <p:origin x="1784" y="976"/>
      </p:cViewPr>
      <p:guideLst>
        <p:guide orient="horz" pos="2319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9" Type="http://schemas.openxmlformats.org/officeDocument/2006/relationships/tags" Target="tags/tag284.xml"/><Relationship Id="rId38" Type="http://schemas.openxmlformats.org/officeDocument/2006/relationships/font" Target="fonts/font10.fntdata"/><Relationship Id="rId37" Type="http://schemas.openxmlformats.org/officeDocument/2006/relationships/font" Target="fonts/font9.fntdata"/><Relationship Id="rId36" Type="http://schemas.openxmlformats.org/officeDocument/2006/relationships/font" Target="fonts/font8.fntdata"/><Relationship Id="rId35" Type="http://schemas.openxmlformats.org/officeDocument/2006/relationships/font" Target="fonts/font7.fntdata"/><Relationship Id="rId34" Type="http://schemas.openxmlformats.org/officeDocument/2006/relationships/font" Target="fonts/font6.fntdata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1.fntdata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51C6C-8D7F-4A28-B123-DFDBB38F899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3FB3D-B612-4D07-8154-C57AC9CAB94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3" Type="http://schemas.openxmlformats.org/officeDocument/2006/relationships/tags" Target="../tags/tag118.xml"/><Relationship Id="rId12" Type="http://schemas.openxmlformats.org/officeDocument/2006/relationships/tags" Target="../tags/tag117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2" Type="http://schemas.openxmlformats.org/officeDocument/2006/relationships/tags" Target="../tags/tag129.xml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9" Type="http://schemas.openxmlformats.org/officeDocument/2006/relationships/tags" Target="../tags/tag147.xml"/><Relationship Id="rId18" Type="http://schemas.openxmlformats.org/officeDocument/2006/relationships/tags" Target="../tags/tag146.xml"/><Relationship Id="rId17" Type="http://schemas.openxmlformats.org/officeDocument/2006/relationships/tags" Target="../tags/tag145.xml"/><Relationship Id="rId16" Type="http://schemas.openxmlformats.org/officeDocument/2006/relationships/tags" Target="../tags/tag144.xml"/><Relationship Id="rId15" Type="http://schemas.openxmlformats.org/officeDocument/2006/relationships/tags" Target="../tags/tag143.xml"/><Relationship Id="rId14" Type="http://schemas.openxmlformats.org/officeDocument/2006/relationships/tags" Target="../tags/tag142.xml"/><Relationship Id="rId13" Type="http://schemas.openxmlformats.org/officeDocument/2006/relationships/tags" Target="../tags/tag141.xml"/><Relationship Id="rId12" Type="http://schemas.openxmlformats.org/officeDocument/2006/relationships/tags" Target="../tags/tag140.xml"/><Relationship Id="rId11" Type="http://schemas.openxmlformats.org/officeDocument/2006/relationships/tags" Target="../tags/tag139.xml"/><Relationship Id="rId10" Type="http://schemas.openxmlformats.org/officeDocument/2006/relationships/tags" Target="../tags/tag13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0" Type="http://schemas.openxmlformats.org/officeDocument/2006/relationships/tags" Target="../tags/tag15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8" Type="http://schemas.openxmlformats.org/officeDocument/2006/relationships/tags" Target="../tags/tag163.xml"/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2" Type="http://schemas.openxmlformats.org/officeDocument/2006/relationships/tags" Target="../tags/tag167.xml"/><Relationship Id="rId11" Type="http://schemas.openxmlformats.org/officeDocument/2006/relationships/tags" Target="../tags/tag166.xml"/><Relationship Id="rId10" Type="http://schemas.openxmlformats.org/officeDocument/2006/relationships/tags" Target="../tags/tag165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3" Type="http://schemas.openxmlformats.org/officeDocument/2006/relationships/tags" Target="../tags/tag179.xml"/><Relationship Id="rId12" Type="http://schemas.openxmlformats.org/officeDocument/2006/relationships/tags" Target="../tags/tag178.xml"/><Relationship Id="rId11" Type="http://schemas.openxmlformats.org/officeDocument/2006/relationships/tags" Target="../tags/tag177.xml"/><Relationship Id="rId10" Type="http://schemas.openxmlformats.org/officeDocument/2006/relationships/tags" Target="../tags/tag17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tags" Target="../tags/tag186.xml"/><Relationship Id="rId7" Type="http://schemas.openxmlformats.org/officeDocument/2006/relationships/tags" Target="../tags/tag185.xml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3" Type="http://schemas.openxmlformats.org/officeDocument/2006/relationships/tags" Target="../tags/tag191.xml"/><Relationship Id="rId12" Type="http://schemas.openxmlformats.org/officeDocument/2006/relationships/tags" Target="../tags/tag190.xml"/><Relationship Id="rId11" Type="http://schemas.openxmlformats.org/officeDocument/2006/relationships/tags" Target="../tags/tag189.xml"/><Relationship Id="rId10" Type="http://schemas.openxmlformats.org/officeDocument/2006/relationships/tags" Target="../tags/tag18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tags" Target="../tags/tag197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3" Type="http://schemas.openxmlformats.org/officeDocument/2006/relationships/tags" Target="../tags/tag203.xml"/><Relationship Id="rId12" Type="http://schemas.openxmlformats.org/officeDocument/2006/relationships/tags" Target="../tags/tag202.xml"/><Relationship Id="rId11" Type="http://schemas.openxmlformats.org/officeDocument/2006/relationships/tags" Target="../tags/tag201.xml"/><Relationship Id="rId10" Type="http://schemas.openxmlformats.org/officeDocument/2006/relationships/tags" Target="../tags/tag20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211.xml"/><Relationship Id="rId8" Type="http://schemas.openxmlformats.org/officeDocument/2006/relationships/tags" Target="../tags/tag210.xml"/><Relationship Id="rId7" Type="http://schemas.openxmlformats.org/officeDocument/2006/relationships/tags" Target="../tags/tag209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4" Type="http://schemas.openxmlformats.org/officeDocument/2006/relationships/tags" Target="../tags/tag216.xml"/><Relationship Id="rId13" Type="http://schemas.openxmlformats.org/officeDocument/2006/relationships/tags" Target="../tags/tag215.xml"/><Relationship Id="rId12" Type="http://schemas.openxmlformats.org/officeDocument/2006/relationships/tags" Target="../tags/tag214.xml"/><Relationship Id="rId11" Type="http://schemas.openxmlformats.org/officeDocument/2006/relationships/tags" Target="../tags/tag213.xml"/><Relationship Id="rId10" Type="http://schemas.openxmlformats.org/officeDocument/2006/relationships/tags" Target="../tags/tag21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224.xml"/><Relationship Id="rId8" Type="http://schemas.openxmlformats.org/officeDocument/2006/relationships/tags" Target="../tags/tag223.xml"/><Relationship Id="rId7" Type="http://schemas.openxmlformats.org/officeDocument/2006/relationships/tags" Target="../tags/tag222.xml"/><Relationship Id="rId6" Type="http://schemas.openxmlformats.org/officeDocument/2006/relationships/tags" Target="../tags/tag221.xml"/><Relationship Id="rId5" Type="http://schemas.openxmlformats.org/officeDocument/2006/relationships/tags" Target="../tags/tag220.xml"/><Relationship Id="rId4" Type="http://schemas.openxmlformats.org/officeDocument/2006/relationships/tags" Target="../tags/tag219.xml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0" Type="http://schemas.openxmlformats.org/officeDocument/2006/relationships/tags" Target="../tags/tag22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0" Type="http://schemas.openxmlformats.org/officeDocument/2006/relationships/tags" Target="../tags/tag22.xml"/><Relationship Id="rId2" Type="http://schemas.openxmlformats.org/officeDocument/2006/relationships/tags" Target="../tags/tag4.xml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8" Type="http://schemas.openxmlformats.org/officeDocument/2006/relationships/tags" Target="../tags/tag50.xml"/><Relationship Id="rId17" Type="http://schemas.openxmlformats.org/officeDocument/2006/relationships/tags" Target="../tags/tag49.xml"/><Relationship Id="rId16" Type="http://schemas.openxmlformats.org/officeDocument/2006/relationships/tags" Target="../tags/tag48.xml"/><Relationship Id="rId15" Type="http://schemas.openxmlformats.org/officeDocument/2006/relationships/tags" Target="../tags/tag47.xml"/><Relationship Id="rId14" Type="http://schemas.openxmlformats.org/officeDocument/2006/relationships/tags" Target="../tags/tag46.xml"/><Relationship Id="rId13" Type="http://schemas.openxmlformats.org/officeDocument/2006/relationships/tags" Target="../tags/tag45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5" Type="http://schemas.openxmlformats.org/officeDocument/2006/relationships/tags" Target="../tags/tag76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15" Type="http://schemas.openxmlformats.org/officeDocument/2006/relationships/tags" Target="../tags/tag90.xml"/><Relationship Id="rId14" Type="http://schemas.openxmlformats.org/officeDocument/2006/relationships/tags" Target="../tags/tag89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294286" y="-27771"/>
            <a:ext cx="11755418" cy="6611091"/>
            <a:chOff x="294286" y="-27771"/>
            <a:chExt cx="11755418" cy="6611091"/>
          </a:xfrm>
        </p:grpSpPr>
        <p:grpSp>
          <p:nvGrpSpPr>
            <p:cNvPr id="9" name="组合 8"/>
            <p:cNvGrpSpPr/>
            <p:nvPr userDrawn="1">
              <p:custDataLst>
                <p:tags r:id="rId3"/>
              </p:custDataLst>
            </p:nvPr>
          </p:nvGrpSpPr>
          <p:grpSpPr>
            <a:xfrm>
              <a:off x="11598965" y="6433146"/>
              <a:ext cx="450739" cy="150174"/>
              <a:chOff x="0" y="3623101"/>
              <a:chExt cx="1405715" cy="468548"/>
            </a:xfrm>
          </p:grpSpPr>
          <p:sp>
            <p:nvSpPr>
              <p:cNvPr id="11" name="菱形 10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0" y="3633950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菱形 11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474008" y="3623101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菱形 12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948016" y="3623101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五边形 4"/>
            <p:cNvSpPr/>
            <p:nvPr userDrawn="1">
              <p:custDataLst>
                <p:tags r:id="rId7"/>
              </p:custDataLst>
            </p:nvPr>
          </p:nvSpPr>
          <p:spPr>
            <a:xfrm rot="5400000">
              <a:off x="346791" y="-80276"/>
              <a:ext cx="438277" cy="543287"/>
            </a:xfrm>
            <a:prstGeom prst="homePlate">
              <a:avLst>
                <a:gd name="adj" fmla="val 35759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257176" y="284361"/>
            <a:ext cx="11842224" cy="6446131"/>
            <a:chOff x="257176" y="284361"/>
            <a:chExt cx="11842224" cy="6446131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257176" y="285907"/>
              <a:ext cx="11677650" cy="6295867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en-US" altLang="zh-CN" dirty="0">
                <a:sym typeface="+mn-ea"/>
              </a:endParaRPr>
            </a:p>
          </p:txBody>
        </p:sp>
        <p:grpSp>
          <p:nvGrpSpPr>
            <p:cNvPr id="9" name="组合 8"/>
            <p:cNvGrpSpPr/>
            <p:nvPr userDrawn="1">
              <p:custDataLst>
                <p:tags r:id="rId4"/>
              </p:custDataLst>
            </p:nvPr>
          </p:nvGrpSpPr>
          <p:grpSpPr>
            <a:xfrm>
              <a:off x="11148545" y="6413693"/>
              <a:ext cx="950855" cy="316799"/>
              <a:chOff x="0" y="3623101"/>
              <a:chExt cx="1405715" cy="468548"/>
            </a:xfrm>
          </p:grpSpPr>
          <p:sp>
            <p:nvSpPr>
              <p:cNvPr id="11" name="菱形 10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0" y="3633950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菱形 11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74008" y="3623101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菱形 12"/>
              <p:cNvSpPr/>
              <p:nvPr userDrawn="1">
                <p:custDataLst>
                  <p:tags r:id="rId7"/>
                </p:custDataLst>
              </p:nvPr>
            </p:nvSpPr>
            <p:spPr>
              <a:xfrm>
                <a:off x="948016" y="3623101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五边形 4"/>
            <p:cNvSpPr/>
            <p:nvPr userDrawn="1">
              <p:custDataLst>
                <p:tags r:id="rId8"/>
              </p:custDataLst>
            </p:nvPr>
          </p:nvSpPr>
          <p:spPr>
            <a:xfrm rot="5400000">
              <a:off x="660603" y="231856"/>
              <a:ext cx="438277" cy="543287"/>
            </a:xfrm>
            <a:prstGeom prst="homePlate">
              <a:avLst>
                <a:gd name="adj" fmla="val 35759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257176" y="284361"/>
            <a:ext cx="11842224" cy="6446131"/>
            <a:chOff x="257176" y="284361"/>
            <a:chExt cx="11842224" cy="6446131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257176" y="285907"/>
              <a:ext cx="11677650" cy="6295867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en-US" altLang="zh-CN" dirty="0">
                <a:sym typeface="+mn-ea"/>
              </a:endParaRPr>
            </a:p>
          </p:txBody>
        </p:sp>
        <p:grpSp>
          <p:nvGrpSpPr>
            <p:cNvPr id="9" name="组合 8"/>
            <p:cNvGrpSpPr/>
            <p:nvPr userDrawn="1">
              <p:custDataLst>
                <p:tags r:id="rId4"/>
              </p:custDataLst>
            </p:nvPr>
          </p:nvGrpSpPr>
          <p:grpSpPr>
            <a:xfrm>
              <a:off x="11148545" y="6413693"/>
              <a:ext cx="950855" cy="316799"/>
              <a:chOff x="0" y="3623101"/>
              <a:chExt cx="1405715" cy="468548"/>
            </a:xfrm>
          </p:grpSpPr>
          <p:sp>
            <p:nvSpPr>
              <p:cNvPr id="11" name="菱形 10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0" y="3633950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菱形 11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74008" y="3623101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菱形 12"/>
              <p:cNvSpPr/>
              <p:nvPr userDrawn="1">
                <p:custDataLst>
                  <p:tags r:id="rId7"/>
                </p:custDataLst>
              </p:nvPr>
            </p:nvSpPr>
            <p:spPr>
              <a:xfrm>
                <a:off x="948016" y="3623101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五边形 4"/>
            <p:cNvSpPr/>
            <p:nvPr userDrawn="1">
              <p:custDataLst>
                <p:tags r:id="rId8"/>
              </p:custDataLst>
            </p:nvPr>
          </p:nvSpPr>
          <p:spPr>
            <a:xfrm rot="5400000">
              <a:off x="660603" y="231856"/>
              <a:ext cx="438277" cy="543287"/>
            </a:xfrm>
            <a:prstGeom prst="homePlate">
              <a:avLst>
                <a:gd name="adj" fmla="val 35759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 userDrawn="1">
            <p:custDataLst>
              <p:tags r:id="rId2"/>
            </p:custDataLst>
          </p:nvPr>
        </p:nvGrpSpPr>
        <p:grpSpPr>
          <a:xfrm>
            <a:off x="-318" y="-953"/>
            <a:ext cx="12192000" cy="6858953"/>
            <a:chOff x="-318" y="-953"/>
            <a:chExt cx="12192000" cy="6858953"/>
          </a:xfrm>
        </p:grpSpPr>
        <p:grpSp>
          <p:nvGrpSpPr>
            <p:cNvPr id="22" name="组合 21"/>
            <p:cNvGrpSpPr/>
            <p:nvPr userDrawn="1"/>
          </p:nvGrpSpPr>
          <p:grpSpPr>
            <a:xfrm>
              <a:off x="-318" y="635"/>
              <a:ext cx="12192000" cy="6857365"/>
              <a:chOff x="-318" y="635"/>
              <a:chExt cx="12192000" cy="6857365"/>
            </a:xfrm>
          </p:grpSpPr>
          <p:grpSp>
            <p:nvGrpSpPr>
              <p:cNvPr id="25" name="组合 24"/>
              <p:cNvGrpSpPr/>
              <p:nvPr userDrawn="1">
                <p:custDataLst>
                  <p:tags r:id="rId3"/>
                </p:custDataLst>
              </p:nvPr>
            </p:nvGrpSpPr>
            <p:grpSpPr>
              <a:xfrm>
                <a:off x="-318" y="635"/>
                <a:ext cx="12192000" cy="6857365"/>
                <a:chOff x="0" y="0"/>
                <a:chExt cx="19200" cy="10799"/>
              </a:xfrm>
            </p:grpSpPr>
            <p:sp>
              <p:nvSpPr>
                <p:cNvPr id="27" name="矩形 26"/>
                <p:cNvSpPr/>
                <p:nvPr userDrawn="1">
                  <p:custDataLst>
                    <p:tags r:id="rId4"/>
                  </p:custDataLst>
                </p:nvPr>
              </p:nvSpPr>
              <p:spPr>
                <a:xfrm>
                  <a:off x="0" y="0"/>
                  <a:ext cx="19200" cy="43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矩形 27"/>
                <p:cNvSpPr/>
                <p:nvPr userDrawn="1">
                  <p:custDataLst>
                    <p:tags r:id="rId5"/>
                  </p:custDataLst>
                </p:nvPr>
              </p:nvSpPr>
              <p:spPr>
                <a:xfrm>
                  <a:off x="0" y="9720"/>
                  <a:ext cx="19200" cy="107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菱形 28"/>
                <p:cNvSpPr/>
                <p:nvPr userDrawn="1">
                  <p:custDataLst>
                    <p:tags r:id="rId6"/>
                  </p:custDataLst>
                </p:nvPr>
              </p:nvSpPr>
              <p:spPr>
                <a:xfrm flipH="1">
                  <a:off x="420" y="399"/>
                  <a:ext cx="474" cy="441"/>
                </a:xfrm>
                <a:prstGeom prst="diamond">
                  <a:avLst/>
                </a:pr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0" name="组合 29"/>
                <p:cNvGrpSpPr/>
                <p:nvPr userDrawn="1">
                  <p:custDataLst>
                    <p:tags r:id="rId7"/>
                  </p:custDataLst>
                </p:nvPr>
              </p:nvGrpSpPr>
              <p:grpSpPr>
                <a:xfrm>
                  <a:off x="16448" y="9574"/>
                  <a:ext cx="2074" cy="675"/>
                  <a:chOff x="0" y="3633950"/>
                  <a:chExt cx="1405715" cy="457699"/>
                </a:xfrm>
              </p:grpSpPr>
              <p:sp>
                <p:nvSpPr>
                  <p:cNvPr id="31" name="菱形 30"/>
                  <p:cNvSpPr/>
                  <p:nvPr userDrawn="1">
                    <p:custDataLst>
                      <p:tags r:id="rId8"/>
                    </p:custDataLst>
                  </p:nvPr>
                </p:nvSpPr>
                <p:spPr>
                  <a:xfrm>
                    <a:off x="0" y="3633950"/>
                    <a:ext cx="457699" cy="457699"/>
                  </a:xfrm>
                  <a:prstGeom prst="diamond">
                    <a:avLst/>
                  </a:pr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2" name="菱形 31"/>
                  <p:cNvSpPr/>
                  <p:nvPr userDrawn="1">
                    <p:custDataLst>
                      <p:tags r:id="rId9"/>
                    </p:custDataLst>
                  </p:nvPr>
                </p:nvSpPr>
                <p:spPr>
                  <a:xfrm>
                    <a:off x="474008" y="3633950"/>
                    <a:ext cx="457699" cy="457699"/>
                  </a:xfrm>
                  <a:prstGeom prst="diamond">
                    <a:avLst/>
                  </a:pr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3" name="菱形 32"/>
                  <p:cNvSpPr/>
                  <p:nvPr userDrawn="1">
                    <p:custDataLst>
                      <p:tags r:id="rId10"/>
                    </p:custDataLst>
                  </p:nvPr>
                </p:nvSpPr>
                <p:spPr>
                  <a:xfrm>
                    <a:off x="948016" y="3633950"/>
                    <a:ext cx="457699" cy="457699"/>
                  </a:xfrm>
                  <a:prstGeom prst="diamond">
                    <a:avLst/>
                  </a:pr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26" name="圆角矩形 7"/>
              <p:cNvSpPr/>
              <p:nvPr userDrawn="1">
                <p:custDataLst>
                  <p:tags r:id="rId11"/>
                </p:custDataLst>
              </p:nvPr>
            </p:nvSpPr>
            <p:spPr>
              <a:xfrm>
                <a:off x="193040" y="182880"/>
                <a:ext cx="11805285" cy="6491605"/>
              </a:xfrm>
              <a:prstGeom prst="roundRect">
                <a:avLst>
                  <a:gd name="adj" fmla="val 172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" name="五边形 4"/>
            <p:cNvSpPr/>
            <p:nvPr userDrawn="1">
              <p:custDataLst>
                <p:tags r:id="rId12"/>
              </p:custDataLst>
            </p:nvPr>
          </p:nvSpPr>
          <p:spPr>
            <a:xfrm rot="5400000">
              <a:off x="5432425" y="-160020"/>
              <a:ext cx="1327785" cy="1645920"/>
            </a:xfrm>
            <a:prstGeom prst="homePlate">
              <a:avLst>
                <a:gd name="adj" fmla="val 35759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五边形 6"/>
            <p:cNvSpPr/>
            <p:nvPr userDrawn="1">
              <p:custDataLst>
                <p:tags r:id="rId13"/>
              </p:custDataLst>
            </p:nvPr>
          </p:nvSpPr>
          <p:spPr>
            <a:xfrm rot="16200000" flipV="1">
              <a:off x="5792470" y="5658485"/>
              <a:ext cx="607060" cy="1645920"/>
            </a:xfrm>
            <a:prstGeom prst="homePlate">
              <a:avLst>
                <a:gd name="adj" fmla="val 80230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7"/>
            </p:custDataLst>
          </p:nvPr>
        </p:nvSpPr>
        <p:spPr>
          <a:xfrm>
            <a:off x="2593023" y="2000251"/>
            <a:ext cx="7005955" cy="1491328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  <p:custDataLst>
              <p:tags r:id="rId18"/>
            </p:custDataLst>
          </p:nvPr>
        </p:nvSpPr>
        <p:spPr>
          <a:xfrm>
            <a:off x="4979820" y="4079895"/>
            <a:ext cx="2232360" cy="481249"/>
          </a:xfrm>
        </p:spPr>
        <p:txBody>
          <a:bodyPr lIns="90000" tIns="0" rIns="90000" bIns="46800" anchor="ctr" anchorCtr="0">
            <a:normAutofit/>
          </a:bodyPr>
          <a:lstStyle>
            <a:lvl1pPr marL="0" indent="0" algn="ctr">
              <a:buNone/>
              <a:defRPr sz="20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4" hasCustomPrompt="1"/>
            <p:custDataLst>
              <p:tags r:id="rId19"/>
            </p:custDataLst>
          </p:nvPr>
        </p:nvSpPr>
        <p:spPr>
          <a:xfrm>
            <a:off x="2593022" y="3539541"/>
            <a:ext cx="7005955" cy="481249"/>
          </a:xfrm>
        </p:spPr>
        <p:txBody>
          <a:bodyPr lIns="90000" tIns="0" rIns="90000" bIns="46800" anchor="t" anchorCtr="0">
            <a:normAutofit/>
          </a:bodyPr>
          <a:lstStyle>
            <a:lvl1pPr marL="0" indent="0" algn="ctr">
              <a:buNone/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2"/>
            </p:custDataLst>
          </p:nvPr>
        </p:nvGrpSpPr>
        <p:grpSpPr>
          <a:xfrm rot="0">
            <a:off x="11598910" y="6433185"/>
            <a:ext cx="450850" cy="149860"/>
            <a:chOff x="0" y="3623101"/>
            <a:chExt cx="1405715" cy="468548"/>
          </a:xfrm>
        </p:grpSpPr>
        <p:sp>
          <p:nvSpPr>
            <p:cNvPr id="19" name="菱形 18"/>
            <p:cNvSpPr/>
            <p:nvPr userDrawn="1">
              <p:custDataLst>
                <p:tags r:id="rId3"/>
              </p:custDataLst>
            </p:nvPr>
          </p:nvSpPr>
          <p:spPr>
            <a:xfrm>
              <a:off x="0" y="3633950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菱形 19"/>
            <p:cNvSpPr/>
            <p:nvPr userDrawn="1">
              <p:custDataLst>
                <p:tags r:id="rId4"/>
              </p:custDataLst>
            </p:nvPr>
          </p:nvSpPr>
          <p:spPr>
            <a:xfrm>
              <a:off x="474008" y="3623101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菱形 20"/>
            <p:cNvSpPr/>
            <p:nvPr userDrawn="1">
              <p:custDataLst>
                <p:tags r:id="rId5"/>
              </p:custDataLst>
            </p:nvPr>
          </p:nvSpPr>
          <p:spPr>
            <a:xfrm>
              <a:off x="948016" y="3623101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五边形 4"/>
          <p:cNvSpPr/>
          <p:nvPr userDrawn="1">
            <p:custDataLst>
              <p:tags r:id="rId6"/>
            </p:custDataLst>
          </p:nvPr>
        </p:nvSpPr>
        <p:spPr>
          <a:xfrm rot="5400000">
            <a:off x="346710" y="-80010"/>
            <a:ext cx="438150" cy="543560"/>
          </a:xfrm>
          <a:prstGeom prst="homePlate">
            <a:avLst>
              <a:gd name="adj" fmla="val 35759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 userDrawn="1">
            <p:custDataLst>
              <p:tags r:id="rId2"/>
            </p:custDataLst>
          </p:nvPr>
        </p:nvSpPr>
        <p:spPr>
          <a:xfrm>
            <a:off x="257175" y="285750"/>
            <a:ext cx="11677650" cy="62960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altLang="zh-CN" dirty="0">
              <a:sym typeface="+mn-ea"/>
            </a:endParaRPr>
          </a:p>
        </p:txBody>
      </p:sp>
      <p:grpSp>
        <p:nvGrpSpPr>
          <p:cNvPr id="25" name="组合 24"/>
          <p:cNvGrpSpPr/>
          <p:nvPr userDrawn="1">
            <p:custDataLst>
              <p:tags r:id="rId3"/>
            </p:custDataLst>
          </p:nvPr>
        </p:nvGrpSpPr>
        <p:grpSpPr>
          <a:xfrm rot="0">
            <a:off x="11148695" y="6413500"/>
            <a:ext cx="950595" cy="316865"/>
            <a:chOff x="0" y="3623101"/>
            <a:chExt cx="1405715" cy="468548"/>
          </a:xfrm>
        </p:grpSpPr>
        <p:sp>
          <p:nvSpPr>
            <p:cNvPr id="27" name="菱形 26"/>
            <p:cNvSpPr/>
            <p:nvPr userDrawn="1">
              <p:custDataLst>
                <p:tags r:id="rId4"/>
              </p:custDataLst>
            </p:nvPr>
          </p:nvSpPr>
          <p:spPr>
            <a:xfrm>
              <a:off x="0" y="3633950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菱形 27"/>
            <p:cNvSpPr/>
            <p:nvPr userDrawn="1">
              <p:custDataLst>
                <p:tags r:id="rId5"/>
              </p:custDataLst>
            </p:nvPr>
          </p:nvSpPr>
          <p:spPr>
            <a:xfrm>
              <a:off x="474008" y="3623101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菱形 28"/>
            <p:cNvSpPr/>
            <p:nvPr userDrawn="1">
              <p:custDataLst>
                <p:tags r:id="rId6"/>
              </p:custDataLst>
            </p:nvPr>
          </p:nvSpPr>
          <p:spPr>
            <a:xfrm>
              <a:off x="948016" y="3623101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五边形 4"/>
          <p:cNvSpPr/>
          <p:nvPr userDrawn="1">
            <p:custDataLst>
              <p:tags r:id="rId7"/>
            </p:custDataLst>
          </p:nvPr>
        </p:nvSpPr>
        <p:spPr>
          <a:xfrm rot="5400000">
            <a:off x="660400" y="231775"/>
            <a:ext cx="438150" cy="543560"/>
          </a:xfrm>
          <a:prstGeom prst="homePlate">
            <a:avLst>
              <a:gd name="adj" fmla="val 35759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8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9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1"/>
            <a:ext cx="482346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6" name="组合 15"/>
          <p:cNvGrpSpPr/>
          <p:nvPr userDrawn="1">
            <p:custDataLst>
              <p:tags r:id="rId3"/>
            </p:custDataLst>
          </p:nvPr>
        </p:nvGrpSpPr>
        <p:grpSpPr>
          <a:xfrm rot="0">
            <a:off x="11598910" y="6433185"/>
            <a:ext cx="450850" cy="149860"/>
            <a:chOff x="0" y="3623101"/>
            <a:chExt cx="1405715" cy="468548"/>
          </a:xfrm>
        </p:grpSpPr>
        <p:sp>
          <p:nvSpPr>
            <p:cNvPr id="18" name="菱形 17"/>
            <p:cNvSpPr/>
            <p:nvPr userDrawn="1">
              <p:custDataLst>
                <p:tags r:id="rId4"/>
              </p:custDataLst>
            </p:nvPr>
          </p:nvSpPr>
          <p:spPr>
            <a:xfrm>
              <a:off x="0" y="3633950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菱形 18"/>
            <p:cNvSpPr/>
            <p:nvPr userDrawn="1">
              <p:custDataLst>
                <p:tags r:id="rId5"/>
              </p:custDataLst>
            </p:nvPr>
          </p:nvSpPr>
          <p:spPr>
            <a:xfrm>
              <a:off x="474008" y="3623101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菱形 21"/>
            <p:cNvSpPr/>
            <p:nvPr userDrawn="1">
              <p:custDataLst>
                <p:tags r:id="rId6"/>
              </p:custDataLst>
            </p:nvPr>
          </p:nvSpPr>
          <p:spPr>
            <a:xfrm>
              <a:off x="948016" y="3623101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五边形 4"/>
          <p:cNvSpPr/>
          <p:nvPr userDrawn="1">
            <p:custDataLst>
              <p:tags r:id="rId7"/>
            </p:custDataLst>
          </p:nvPr>
        </p:nvSpPr>
        <p:spPr>
          <a:xfrm rot="5400000">
            <a:off x="346710" y="-80010"/>
            <a:ext cx="438150" cy="543560"/>
          </a:xfrm>
          <a:prstGeom prst="homePlate">
            <a:avLst>
              <a:gd name="adj" fmla="val 35759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8"/>
            </p:custDataLst>
          </p:nvPr>
        </p:nvSpPr>
        <p:spPr>
          <a:xfrm>
            <a:off x="583200" y="629920"/>
            <a:ext cx="3960000" cy="1022480"/>
          </a:xfrm>
        </p:spPr>
        <p:txBody>
          <a:bodyPr lIns="90000" tIns="46800" rIns="90000" bIns="46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2"/>
            </p:custDataLst>
          </p:nvPr>
        </p:nvSpPr>
        <p:spPr>
          <a:xfrm>
            <a:off x="586800" y="1764000"/>
            <a:ext cx="3956400" cy="40932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3"/>
            </p:custDataLst>
          </p:nvPr>
        </p:nvSpPr>
        <p:spPr>
          <a:xfrm>
            <a:off x="5101200" y="769938"/>
            <a:ext cx="6480000" cy="5087937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23" name="组合 22"/>
          <p:cNvGrpSpPr/>
          <p:nvPr userDrawn="1">
            <p:custDataLst>
              <p:tags r:id="rId3"/>
            </p:custDataLst>
          </p:nvPr>
        </p:nvGrpSpPr>
        <p:grpSpPr>
          <a:xfrm rot="0">
            <a:off x="11598910" y="6433185"/>
            <a:ext cx="450850" cy="149860"/>
            <a:chOff x="0" y="3623101"/>
            <a:chExt cx="1405715" cy="468548"/>
          </a:xfrm>
        </p:grpSpPr>
        <p:sp>
          <p:nvSpPr>
            <p:cNvPr id="25" name="菱形 24"/>
            <p:cNvSpPr/>
            <p:nvPr userDrawn="1">
              <p:custDataLst>
                <p:tags r:id="rId4"/>
              </p:custDataLst>
            </p:nvPr>
          </p:nvSpPr>
          <p:spPr>
            <a:xfrm>
              <a:off x="0" y="3633950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菱形 25"/>
            <p:cNvSpPr/>
            <p:nvPr userDrawn="1">
              <p:custDataLst>
                <p:tags r:id="rId5"/>
              </p:custDataLst>
            </p:nvPr>
          </p:nvSpPr>
          <p:spPr>
            <a:xfrm>
              <a:off x="474008" y="3623101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菱形 26"/>
            <p:cNvSpPr/>
            <p:nvPr userDrawn="1">
              <p:custDataLst>
                <p:tags r:id="rId6"/>
              </p:custDataLst>
            </p:nvPr>
          </p:nvSpPr>
          <p:spPr>
            <a:xfrm>
              <a:off x="948016" y="3623101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五边形 4"/>
          <p:cNvSpPr/>
          <p:nvPr userDrawn="1">
            <p:custDataLst>
              <p:tags r:id="rId7"/>
            </p:custDataLst>
          </p:nvPr>
        </p:nvSpPr>
        <p:spPr>
          <a:xfrm rot="5400000">
            <a:off x="346710" y="-80010"/>
            <a:ext cx="438150" cy="543560"/>
          </a:xfrm>
          <a:prstGeom prst="homePlate">
            <a:avLst>
              <a:gd name="adj" fmla="val 35759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12000" y="689418"/>
            <a:ext cx="10976400" cy="718182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612000" y="1659600"/>
            <a:ext cx="10975975" cy="828000"/>
          </a:xfrm>
        </p:spPr>
        <p:txBody>
          <a:bodyPr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12775" y="2808000"/>
            <a:ext cx="10965600" cy="34308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21" name="组合 20"/>
          <p:cNvGrpSpPr/>
          <p:nvPr userDrawn="1">
            <p:custDataLst>
              <p:tags r:id="rId3"/>
            </p:custDataLst>
          </p:nvPr>
        </p:nvGrpSpPr>
        <p:grpSpPr>
          <a:xfrm rot="0">
            <a:off x="11598910" y="6433185"/>
            <a:ext cx="450850" cy="149860"/>
            <a:chOff x="0" y="3623101"/>
            <a:chExt cx="1405715" cy="468548"/>
          </a:xfrm>
        </p:grpSpPr>
        <p:sp>
          <p:nvSpPr>
            <p:cNvPr id="25" name="菱形 24"/>
            <p:cNvSpPr/>
            <p:nvPr userDrawn="1">
              <p:custDataLst>
                <p:tags r:id="rId4"/>
              </p:custDataLst>
            </p:nvPr>
          </p:nvSpPr>
          <p:spPr>
            <a:xfrm>
              <a:off x="0" y="3633950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菱形 25"/>
            <p:cNvSpPr/>
            <p:nvPr userDrawn="1">
              <p:custDataLst>
                <p:tags r:id="rId5"/>
              </p:custDataLst>
            </p:nvPr>
          </p:nvSpPr>
          <p:spPr>
            <a:xfrm>
              <a:off x="474008" y="3623101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菱形 26"/>
            <p:cNvSpPr/>
            <p:nvPr userDrawn="1">
              <p:custDataLst>
                <p:tags r:id="rId6"/>
              </p:custDataLst>
            </p:nvPr>
          </p:nvSpPr>
          <p:spPr>
            <a:xfrm>
              <a:off x="948016" y="3623101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五边形 4"/>
          <p:cNvSpPr/>
          <p:nvPr userDrawn="1">
            <p:custDataLst>
              <p:tags r:id="rId7"/>
            </p:custDataLst>
          </p:nvPr>
        </p:nvSpPr>
        <p:spPr>
          <a:xfrm rot="5400000">
            <a:off x="346710" y="-80010"/>
            <a:ext cx="438150" cy="543560"/>
          </a:xfrm>
          <a:prstGeom prst="homePlate">
            <a:avLst>
              <a:gd name="adj" fmla="val 35759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4800" y="579120"/>
            <a:ext cx="10976400" cy="655680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04837" y="1681200"/>
            <a:ext cx="10990800" cy="3211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3"/>
            </p:custDataLst>
          </p:nvPr>
        </p:nvSpPr>
        <p:spPr>
          <a:xfrm>
            <a:off x="594000" y="5180400"/>
            <a:ext cx="11001600" cy="1011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 lIns="90000" tIns="46800" rIns="90000" bIns="46800">
            <a:normAutofit/>
          </a:bodyPr>
          <a:lstStyle>
            <a:lvl1pPr marL="0" indent="0">
              <a:buFont typeface="Arial" panose="020B0604020202020204" pitchFamily="34" charset="0"/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9" name="组合 18"/>
          <p:cNvGrpSpPr/>
          <p:nvPr userDrawn="1">
            <p:custDataLst>
              <p:tags r:id="rId11"/>
            </p:custDataLst>
          </p:nvPr>
        </p:nvGrpSpPr>
        <p:grpSpPr>
          <a:xfrm flipH="1">
            <a:off x="11129043" y="317149"/>
            <a:ext cx="976314" cy="307818"/>
            <a:chOff x="7177184" y="4307561"/>
            <a:chExt cx="976314" cy="307818"/>
          </a:xfrm>
        </p:grpSpPr>
        <p:sp>
          <p:nvSpPr>
            <p:cNvPr id="6" name="等腰三角形 5"/>
            <p:cNvSpPr/>
            <p:nvPr userDrawn="1">
              <p:custDataLst>
                <p:tags r:id="rId12"/>
              </p:custDataLst>
            </p:nvPr>
          </p:nvSpPr>
          <p:spPr>
            <a:xfrm rot="5400000" flipH="1">
              <a:off x="7887012" y="4348893"/>
              <a:ext cx="307818" cy="225154"/>
            </a:xfrm>
            <a:custGeom>
              <a:avLst/>
              <a:gdLst>
                <a:gd name="connsiteX0" fmla="*/ 0 w 482721"/>
                <a:gd name="connsiteY0" fmla="*/ 353086 h 353086"/>
                <a:gd name="connsiteX1" fmla="*/ 241361 w 482721"/>
                <a:gd name="connsiteY1" fmla="*/ 0 h 353086"/>
                <a:gd name="connsiteX2" fmla="*/ 482721 w 482721"/>
                <a:gd name="connsiteY2" fmla="*/ 353086 h 353086"/>
                <a:gd name="connsiteX3" fmla="*/ 0 w 482721"/>
                <a:gd name="connsiteY3" fmla="*/ 353086 h 353086"/>
                <a:gd name="connsiteX0-1" fmla="*/ 0 w 482721"/>
                <a:gd name="connsiteY0-2" fmla="*/ 353086 h 353086"/>
                <a:gd name="connsiteX1-3" fmla="*/ 241361 w 482721"/>
                <a:gd name="connsiteY1-4" fmla="*/ 0 h 353086"/>
                <a:gd name="connsiteX2-5" fmla="*/ 482721 w 482721"/>
                <a:gd name="connsiteY2-6" fmla="*/ 353086 h 353086"/>
                <a:gd name="connsiteX3-7" fmla="*/ 235390 w 482721"/>
                <a:gd name="connsiteY3-8" fmla="*/ 353086 h 353086"/>
                <a:gd name="connsiteX4" fmla="*/ 0 w 482721"/>
                <a:gd name="connsiteY4" fmla="*/ 353086 h 353086"/>
                <a:gd name="connsiteX0-9" fmla="*/ 0 w 482721"/>
                <a:gd name="connsiteY0-10" fmla="*/ 353086 h 353086"/>
                <a:gd name="connsiteX1-11" fmla="*/ 241361 w 482721"/>
                <a:gd name="connsiteY1-12" fmla="*/ 0 h 353086"/>
                <a:gd name="connsiteX2-13" fmla="*/ 482721 w 482721"/>
                <a:gd name="connsiteY2-14" fmla="*/ 353086 h 353086"/>
                <a:gd name="connsiteX3-15" fmla="*/ 217283 w 482721"/>
                <a:gd name="connsiteY3-16" fmla="*/ 226338 h 353086"/>
                <a:gd name="connsiteX4-17" fmla="*/ 0 w 482721"/>
                <a:gd name="connsiteY4-18" fmla="*/ 353086 h 353086"/>
                <a:gd name="connsiteX0-19" fmla="*/ 0 w 482721"/>
                <a:gd name="connsiteY0-20" fmla="*/ 353086 h 353086"/>
                <a:gd name="connsiteX1-21" fmla="*/ 241361 w 482721"/>
                <a:gd name="connsiteY1-22" fmla="*/ 0 h 353086"/>
                <a:gd name="connsiteX2-23" fmla="*/ 482721 w 482721"/>
                <a:gd name="connsiteY2-24" fmla="*/ 353086 h 353086"/>
                <a:gd name="connsiteX3-25" fmla="*/ 244443 w 482721"/>
                <a:gd name="connsiteY3-26" fmla="*/ 226338 h 353086"/>
                <a:gd name="connsiteX4-27" fmla="*/ 0 w 482721"/>
                <a:gd name="connsiteY4-28" fmla="*/ 353086 h 353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482721" h="353086">
                  <a:moveTo>
                    <a:pt x="0" y="353086"/>
                  </a:moveTo>
                  <a:lnTo>
                    <a:pt x="241361" y="0"/>
                  </a:lnTo>
                  <a:lnTo>
                    <a:pt x="482721" y="353086"/>
                  </a:lnTo>
                  <a:lnTo>
                    <a:pt x="244443" y="226338"/>
                  </a:lnTo>
                  <a:lnTo>
                    <a:pt x="0" y="35308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2" name="等腰三角形 5"/>
            <p:cNvSpPr/>
            <p:nvPr userDrawn="1">
              <p:custDataLst>
                <p:tags r:id="rId13"/>
              </p:custDataLst>
            </p:nvPr>
          </p:nvSpPr>
          <p:spPr>
            <a:xfrm rot="5400000" flipH="1">
              <a:off x="7511432" y="4348893"/>
              <a:ext cx="307818" cy="225154"/>
            </a:xfrm>
            <a:custGeom>
              <a:avLst/>
              <a:gdLst>
                <a:gd name="connsiteX0" fmla="*/ 0 w 482721"/>
                <a:gd name="connsiteY0" fmla="*/ 353086 h 353086"/>
                <a:gd name="connsiteX1" fmla="*/ 241361 w 482721"/>
                <a:gd name="connsiteY1" fmla="*/ 0 h 353086"/>
                <a:gd name="connsiteX2" fmla="*/ 482721 w 482721"/>
                <a:gd name="connsiteY2" fmla="*/ 353086 h 353086"/>
                <a:gd name="connsiteX3" fmla="*/ 0 w 482721"/>
                <a:gd name="connsiteY3" fmla="*/ 353086 h 353086"/>
                <a:gd name="connsiteX0-1" fmla="*/ 0 w 482721"/>
                <a:gd name="connsiteY0-2" fmla="*/ 353086 h 353086"/>
                <a:gd name="connsiteX1-3" fmla="*/ 241361 w 482721"/>
                <a:gd name="connsiteY1-4" fmla="*/ 0 h 353086"/>
                <a:gd name="connsiteX2-5" fmla="*/ 482721 w 482721"/>
                <a:gd name="connsiteY2-6" fmla="*/ 353086 h 353086"/>
                <a:gd name="connsiteX3-7" fmla="*/ 235390 w 482721"/>
                <a:gd name="connsiteY3-8" fmla="*/ 353086 h 353086"/>
                <a:gd name="connsiteX4" fmla="*/ 0 w 482721"/>
                <a:gd name="connsiteY4" fmla="*/ 353086 h 353086"/>
                <a:gd name="connsiteX0-9" fmla="*/ 0 w 482721"/>
                <a:gd name="connsiteY0-10" fmla="*/ 353086 h 353086"/>
                <a:gd name="connsiteX1-11" fmla="*/ 241361 w 482721"/>
                <a:gd name="connsiteY1-12" fmla="*/ 0 h 353086"/>
                <a:gd name="connsiteX2-13" fmla="*/ 482721 w 482721"/>
                <a:gd name="connsiteY2-14" fmla="*/ 353086 h 353086"/>
                <a:gd name="connsiteX3-15" fmla="*/ 217283 w 482721"/>
                <a:gd name="connsiteY3-16" fmla="*/ 226338 h 353086"/>
                <a:gd name="connsiteX4-17" fmla="*/ 0 w 482721"/>
                <a:gd name="connsiteY4-18" fmla="*/ 353086 h 353086"/>
                <a:gd name="connsiteX0-19" fmla="*/ 0 w 482721"/>
                <a:gd name="connsiteY0-20" fmla="*/ 353086 h 353086"/>
                <a:gd name="connsiteX1-21" fmla="*/ 241361 w 482721"/>
                <a:gd name="connsiteY1-22" fmla="*/ 0 h 353086"/>
                <a:gd name="connsiteX2-23" fmla="*/ 482721 w 482721"/>
                <a:gd name="connsiteY2-24" fmla="*/ 353086 h 353086"/>
                <a:gd name="connsiteX3-25" fmla="*/ 244443 w 482721"/>
                <a:gd name="connsiteY3-26" fmla="*/ 226338 h 353086"/>
                <a:gd name="connsiteX4-27" fmla="*/ 0 w 482721"/>
                <a:gd name="connsiteY4-28" fmla="*/ 353086 h 353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482721" h="353086">
                  <a:moveTo>
                    <a:pt x="0" y="353086"/>
                  </a:moveTo>
                  <a:lnTo>
                    <a:pt x="241361" y="0"/>
                  </a:lnTo>
                  <a:lnTo>
                    <a:pt x="482721" y="353086"/>
                  </a:lnTo>
                  <a:lnTo>
                    <a:pt x="244443" y="226338"/>
                  </a:lnTo>
                  <a:lnTo>
                    <a:pt x="0" y="35308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4" name="等腰三角形 5"/>
            <p:cNvSpPr/>
            <p:nvPr userDrawn="1">
              <p:custDataLst>
                <p:tags r:id="rId14"/>
              </p:custDataLst>
            </p:nvPr>
          </p:nvSpPr>
          <p:spPr>
            <a:xfrm rot="5400000" flipH="1">
              <a:off x="7135852" y="4348893"/>
              <a:ext cx="307818" cy="225154"/>
            </a:xfrm>
            <a:custGeom>
              <a:avLst/>
              <a:gdLst>
                <a:gd name="connsiteX0" fmla="*/ 0 w 482721"/>
                <a:gd name="connsiteY0" fmla="*/ 353086 h 353086"/>
                <a:gd name="connsiteX1" fmla="*/ 241361 w 482721"/>
                <a:gd name="connsiteY1" fmla="*/ 0 h 353086"/>
                <a:gd name="connsiteX2" fmla="*/ 482721 w 482721"/>
                <a:gd name="connsiteY2" fmla="*/ 353086 h 353086"/>
                <a:gd name="connsiteX3" fmla="*/ 0 w 482721"/>
                <a:gd name="connsiteY3" fmla="*/ 353086 h 353086"/>
                <a:gd name="connsiteX0-1" fmla="*/ 0 w 482721"/>
                <a:gd name="connsiteY0-2" fmla="*/ 353086 h 353086"/>
                <a:gd name="connsiteX1-3" fmla="*/ 241361 w 482721"/>
                <a:gd name="connsiteY1-4" fmla="*/ 0 h 353086"/>
                <a:gd name="connsiteX2-5" fmla="*/ 482721 w 482721"/>
                <a:gd name="connsiteY2-6" fmla="*/ 353086 h 353086"/>
                <a:gd name="connsiteX3-7" fmla="*/ 235390 w 482721"/>
                <a:gd name="connsiteY3-8" fmla="*/ 353086 h 353086"/>
                <a:gd name="connsiteX4" fmla="*/ 0 w 482721"/>
                <a:gd name="connsiteY4" fmla="*/ 353086 h 353086"/>
                <a:gd name="connsiteX0-9" fmla="*/ 0 w 482721"/>
                <a:gd name="connsiteY0-10" fmla="*/ 353086 h 353086"/>
                <a:gd name="connsiteX1-11" fmla="*/ 241361 w 482721"/>
                <a:gd name="connsiteY1-12" fmla="*/ 0 h 353086"/>
                <a:gd name="connsiteX2-13" fmla="*/ 482721 w 482721"/>
                <a:gd name="connsiteY2-14" fmla="*/ 353086 h 353086"/>
                <a:gd name="connsiteX3-15" fmla="*/ 217283 w 482721"/>
                <a:gd name="connsiteY3-16" fmla="*/ 226338 h 353086"/>
                <a:gd name="connsiteX4-17" fmla="*/ 0 w 482721"/>
                <a:gd name="connsiteY4-18" fmla="*/ 353086 h 353086"/>
                <a:gd name="connsiteX0-19" fmla="*/ 0 w 482721"/>
                <a:gd name="connsiteY0-20" fmla="*/ 353086 h 353086"/>
                <a:gd name="connsiteX1-21" fmla="*/ 241361 w 482721"/>
                <a:gd name="connsiteY1-22" fmla="*/ 0 h 353086"/>
                <a:gd name="connsiteX2-23" fmla="*/ 482721 w 482721"/>
                <a:gd name="connsiteY2-24" fmla="*/ 353086 h 353086"/>
                <a:gd name="connsiteX3-25" fmla="*/ 244443 w 482721"/>
                <a:gd name="connsiteY3-26" fmla="*/ 226338 h 353086"/>
                <a:gd name="connsiteX4-27" fmla="*/ 0 w 482721"/>
                <a:gd name="connsiteY4-28" fmla="*/ 353086 h 353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482721" h="353086">
                  <a:moveTo>
                    <a:pt x="0" y="353086"/>
                  </a:moveTo>
                  <a:lnTo>
                    <a:pt x="241361" y="0"/>
                  </a:lnTo>
                  <a:lnTo>
                    <a:pt x="482721" y="353086"/>
                  </a:lnTo>
                  <a:lnTo>
                    <a:pt x="244443" y="226338"/>
                  </a:lnTo>
                  <a:lnTo>
                    <a:pt x="0" y="35308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7"/>
          <p:cNvSpPr/>
          <p:nvPr userDrawn="1">
            <p:custDataLst>
              <p:tags r:id="rId2"/>
            </p:custDataLst>
          </p:nvPr>
        </p:nvSpPr>
        <p:spPr>
          <a:xfrm>
            <a:off x="193040" y="182880"/>
            <a:ext cx="11805285" cy="6491605"/>
          </a:xfrm>
          <a:prstGeom prst="roundRect">
            <a:avLst>
              <a:gd name="adj" fmla="val 17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98638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五边形 4"/>
          <p:cNvSpPr/>
          <p:nvPr userDrawn="1">
            <p:custDataLst>
              <p:tags r:id="rId4"/>
            </p:custDataLst>
          </p:nvPr>
        </p:nvSpPr>
        <p:spPr>
          <a:xfrm rot="5400000">
            <a:off x="5432425" y="-160020"/>
            <a:ext cx="1327785" cy="1645920"/>
          </a:xfrm>
          <a:prstGeom prst="homePlate">
            <a:avLst>
              <a:gd name="adj" fmla="val 35759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五边形 6"/>
          <p:cNvSpPr/>
          <p:nvPr userDrawn="1">
            <p:custDataLst>
              <p:tags r:id="rId5"/>
            </p:custDataLst>
          </p:nvPr>
        </p:nvSpPr>
        <p:spPr>
          <a:xfrm rot="16200000" flipV="1">
            <a:off x="5792470" y="5731510"/>
            <a:ext cx="607060" cy="1645920"/>
          </a:xfrm>
          <a:prstGeom prst="homePlate">
            <a:avLst>
              <a:gd name="adj" fmla="val 80230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6"/>
            </p:custDataLst>
          </p:nvPr>
        </p:nvSpPr>
        <p:spPr>
          <a:xfrm>
            <a:off x="1522800" y="1818640"/>
            <a:ext cx="9144000" cy="1907360"/>
          </a:xfrm>
        </p:spPr>
        <p:txBody>
          <a:bodyPr lIns="90000" tIns="46800" rIns="90000" bIns="4680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0"/>
            </p:custDataLst>
          </p:nvPr>
        </p:nvSpPr>
        <p:spPr>
          <a:xfrm>
            <a:off x="1522413" y="3862800"/>
            <a:ext cx="9144000" cy="16560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-318" y="-953"/>
            <a:ext cx="12192000" cy="6858953"/>
            <a:chOff x="-318" y="-953"/>
            <a:chExt cx="12192000" cy="6858953"/>
          </a:xfrm>
        </p:grpSpPr>
        <p:grpSp>
          <p:nvGrpSpPr>
            <p:cNvPr id="4" name="组合 3"/>
            <p:cNvGrpSpPr/>
            <p:nvPr userDrawn="1"/>
          </p:nvGrpSpPr>
          <p:grpSpPr>
            <a:xfrm>
              <a:off x="-318" y="635"/>
              <a:ext cx="12192000" cy="6857365"/>
              <a:chOff x="-318" y="635"/>
              <a:chExt cx="12192000" cy="6857365"/>
            </a:xfrm>
          </p:grpSpPr>
          <p:grpSp>
            <p:nvGrpSpPr>
              <p:cNvPr id="11" name="组合 10"/>
              <p:cNvGrpSpPr/>
              <p:nvPr userDrawn="1">
                <p:custDataLst>
                  <p:tags r:id="rId3"/>
                </p:custDataLst>
              </p:nvPr>
            </p:nvGrpSpPr>
            <p:grpSpPr>
              <a:xfrm>
                <a:off x="-318" y="635"/>
                <a:ext cx="12192000" cy="6857365"/>
                <a:chOff x="0" y="0"/>
                <a:chExt cx="19200" cy="10799"/>
              </a:xfrm>
            </p:grpSpPr>
            <p:sp>
              <p:nvSpPr>
                <p:cNvPr id="12" name="矩形 11"/>
                <p:cNvSpPr/>
                <p:nvPr userDrawn="1">
                  <p:custDataLst>
                    <p:tags r:id="rId4"/>
                  </p:custDataLst>
                </p:nvPr>
              </p:nvSpPr>
              <p:spPr>
                <a:xfrm>
                  <a:off x="0" y="0"/>
                  <a:ext cx="19200" cy="43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0000" tIns="46800" rIns="90000" bIns="46800" rtlCol="0" anchor="ctr">
                  <a:norm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endParaRPr lang="zh-CN" altLang="en-US"/>
                </a:p>
              </p:txBody>
            </p:sp>
            <p:sp>
              <p:nvSpPr>
                <p:cNvPr id="13" name="矩形 12"/>
                <p:cNvSpPr/>
                <p:nvPr userDrawn="1">
                  <p:custDataLst>
                    <p:tags r:id="rId5"/>
                  </p:custDataLst>
                </p:nvPr>
              </p:nvSpPr>
              <p:spPr>
                <a:xfrm>
                  <a:off x="0" y="9720"/>
                  <a:ext cx="19200" cy="107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0000" tIns="46800" rIns="90000" bIns="46800" rtlCol="0" anchor="ctr">
                  <a:norm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endParaRPr lang="zh-CN" altLang="en-US"/>
                </a:p>
              </p:txBody>
            </p:sp>
            <p:sp>
              <p:nvSpPr>
                <p:cNvPr id="25" name="菱形 24"/>
                <p:cNvSpPr/>
                <p:nvPr userDrawn="1">
                  <p:custDataLst>
                    <p:tags r:id="rId6"/>
                  </p:custDataLst>
                </p:nvPr>
              </p:nvSpPr>
              <p:spPr>
                <a:xfrm flipH="1">
                  <a:off x="420" y="399"/>
                  <a:ext cx="474" cy="441"/>
                </a:xfrm>
                <a:prstGeom prst="diamond">
                  <a:avLst/>
                </a:pr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0000" tIns="46800" rIns="90000" bIns="46800" rtlCol="0" anchor="ctr">
                  <a:normAutofit fontScale="25000" lnSpcReduction="20000"/>
                </a:bodyPr>
                <a:lstStyle/>
                <a:p>
                  <a:pPr algn="ctr">
                    <a:lnSpc>
                      <a:spcPct val="150000"/>
                    </a:lnSpc>
                  </a:pPr>
                  <a:endParaRPr lang="zh-CN" altLang="en-US"/>
                </a:p>
              </p:txBody>
            </p:sp>
            <p:grpSp>
              <p:nvGrpSpPr>
                <p:cNvPr id="19" name="组合 18"/>
                <p:cNvGrpSpPr/>
                <p:nvPr userDrawn="1">
                  <p:custDataLst>
                    <p:tags r:id="rId7"/>
                  </p:custDataLst>
                </p:nvPr>
              </p:nvGrpSpPr>
              <p:grpSpPr>
                <a:xfrm>
                  <a:off x="16448" y="9574"/>
                  <a:ext cx="2074" cy="675"/>
                  <a:chOff x="0" y="3633950"/>
                  <a:chExt cx="1405715" cy="457699"/>
                </a:xfrm>
              </p:grpSpPr>
              <p:sp>
                <p:nvSpPr>
                  <p:cNvPr id="20" name="菱形 19"/>
                  <p:cNvSpPr/>
                  <p:nvPr userDrawn="1">
                    <p:custDataLst>
                      <p:tags r:id="rId8"/>
                    </p:custDataLst>
                  </p:nvPr>
                </p:nvSpPr>
                <p:spPr>
                  <a:xfrm>
                    <a:off x="0" y="3633950"/>
                    <a:ext cx="457699" cy="457699"/>
                  </a:xfrm>
                  <a:prstGeom prst="diamond">
                    <a:avLst/>
                  </a:pr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0000" tIns="46800" rIns="90000" bIns="46800" rtlCol="0" anchor="ctr">
                    <a:normAutofit fontScale="32500" lnSpcReduction="20000"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endParaRPr lang="zh-CN" altLang="en-US"/>
                  </a:p>
                </p:txBody>
              </p:sp>
              <p:sp>
                <p:nvSpPr>
                  <p:cNvPr id="21" name="菱形 20"/>
                  <p:cNvSpPr/>
                  <p:nvPr userDrawn="1">
                    <p:custDataLst>
                      <p:tags r:id="rId9"/>
                    </p:custDataLst>
                  </p:nvPr>
                </p:nvSpPr>
                <p:spPr>
                  <a:xfrm>
                    <a:off x="474008" y="3633950"/>
                    <a:ext cx="457699" cy="457699"/>
                  </a:xfrm>
                  <a:prstGeom prst="diamond">
                    <a:avLst/>
                  </a:pr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0000" tIns="46800" rIns="90000" bIns="46800" rtlCol="0" anchor="ctr">
                    <a:normAutofit fontScale="32500" lnSpcReduction="20000"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endParaRPr lang="zh-CN" altLang="en-US"/>
                  </a:p>
                </p:txBody>
              </p:sp>
              <p:sp>
                <p:nvSpPr>
                  <p:cNvPr id="22" name="菱形 21"/>
                  <p:cNvSpPr/>
                  <p:nvPr userDrawn="1">
                    <p:custDataLst>
                      <p:tags r:id="rId10"/>
                    </p:custDataLst>
                  </p:nvPr>
                </p:nvSpPr>
                <p:spPr>
                  <a:xfrm>
                    <a:off x="948016" y="3633950"/>
                    <a:ext cx="457699" cy="457699"/>
                  </a:xfrm>
                  <a:prstGeom prst="diamond">
                    <a:avLst/>
                  </a:pr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0000" tIns="46800" rIns="90000" bIns="46800" rtlCol="0" anchor="ctr">
                    <a:normAutofit fontScale="32500" lnSpcReduction="20000"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endParaRPr lang="zh-CN" altLang="en-US"/>
                  </a:p>
                </p:txBody>
              </p:sp>
            </p:grpSp>
          </p:grpSp>
          <p:sp>
            <p:nvSpPr>
              <p:cNvPr id="8" name="圆角矩形 7"/>
              <p:cNvSpPr/>
              <p:nvPr userDrawn="1">
                <p:custDataLst>
                  <p:tags r:id="rId11"/>
                </p:custDataLst>
              </p:nvPr>
            </p:nvSpPr>
            <p:spPr>
              <a:xfrm>
                <a:off x="193040" y="182880"/>
                <a:ext cx="11805285" cy="6491605"/>
              </a:xfrm>
              <a:prstGeom prst="roundRect">
                <a:avLst>
                  <a:gd name="adj" fmla="val 172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46800" rIns="90000" bIns="46800" rtlCol="0" anchor="ctr">
                <a:norm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zh-CN" altLang="en-US"/>
              </a:p>
            </p:txBody>
          </p:sp>
        </p:grpSp>
        <p:sp>
          <p:nvSpPr>
            <p:cNvPr id="10" name="五边形 4"/>
            <p:cNvSpPr/>
            <p:nvPr userDrawn="1">
              <p:custDataLst>
                <p:tags r:id="rId12"/>
              </p:custDataLst>
            </p:nvPr>
          </p:nvSpPr>
          <p:spPr>
            <a:xfrm rot="5400000">
              <a:off x="5432425" y="-160020"/>
              <a:ext cx="1327785" cy="1645920"/>
            </a:xfrm>
            <a:prstGeom prst="homePlate">
              <a:avLst>
                <a:gd name="adj" fmla="val 35759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>
              <a:norm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dirty="0"/>
            </a:p>
          </p:txBody>
        </p:sp>
        <p:sp>
          <p:nvSpPr>
            <p:cNvPr id="9" name="五边形 6"/>
            <p:cNvSpPr/>
            <p:nvPr userDrawn="1">
              <p:custDataLst>
                <p:tags r:id="rId13"/>
              </p:custDataLst>
            </p:nvPr>
          </p:nvSpPr>
          <p:spPr>
            <a:xfrm rot="16200000" flipV="1">
              <a:off x="5792470" y="5658485"/>
              <a:ext cx="607060" cy="1645920"/>
            </a:xfrm>
            <a:prstGeom prst="homePlate">
              <a:avLst>
                <a:gd name="adj" fmla="val 80230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>
              <a:norm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/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7"/>
            </p:custDataLst>
          </p:nvPr>
        </p:nvSpPr>
        <p:spPr>
          <a:xfrm>
            <a:off x="3328201" y="4283393"/>
            <a:ext cx="2520000" cy="48514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r">
              <a:lnSpc>
                <a:spcPct val="130000"/>
              </a:lnSpc>
              <a:spcAft>
                <a:spcPts val="0"/>
              </a:spcAft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8"/>
            </p:custDataLst>
          </p:nvPr>
        </p:nvSpPr>
        <p:spPr>
          <a:xfrm>
            <a:off x="2593022" y="2149048"/>
            <a:ext cx="7005956" cy="1344477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66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9"/>
            </p:custDataLst>
          </p:nvPr>
        </p:nvSpPr>
        <p:spPr>
          <a:xfrm>
            <a:off x="2592705" y="3553460"/>
            <a:ext cx="7005320" cy="485140"/>
          </a:xfrm>
        </p:spPr>
        <p:txBody>
          <a:bodyPr lIns="90000" tIns="0" rIns="90000" bIns="46800" anchor="t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 hasCustomPrompt="1"/>
            <p:custDataLst>
              <p:tags r:id="rId20"/>
            </p:custDataLst>
          </p:nvPr>
        </p:nvSpPr>
        <p:spPr>
          <a:xfrm>
            <a:off x="6291496" y="4286643"/>
            <a:ext cx="2520000" cy="478640"/>
          </a:xfrm>
        </p:spPr>
        <p:txBody>
          <a:bodyPr lIns="90000" tIns="46800" rIns="90000" bIns="4680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/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294286" y="-27771"/>
            <a:ext cx="11755418" cy="6611091"/>
            <a:chOff x="294286" y="-27771"/>
            <a:chExt cx="11755418" cy="6611091"/>
          </a:xfrm>
        </p:grpSpPr>
        <p:grpSp>
          <p:nvGrpSpPr>
            <p:cNvPr id="8" name="组合 7"/>
            <p:cNvGrpSpPr/>
            <p:nvPr userDrawn="1">
              <p:custDataLst>
                <p:tags r:id="rId3"/>
              </p:custDataLst>
            </p:nvPr>
          </p:nvGrpSpPr>
          <p:grpSpPr>
            <a:xfrm>
              <a:off x="11598965" y="6433146"/>
              <a:ext cx="450739" cy="150174"/>
              <a:chOff x="0" y="3623101"/>
              <a:chExt cx="1405715" cy="468548"/>
            </a:xfrm>
          </p:grpSpPr>
          <p:sp>
            <p:nvSpPr>
              <p:cNvPr id="10" name="菱形 9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0" y="3633950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菱形 10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474008" y="3623101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菱形 11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948016" y="3623101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五边形 4"/>
            <p:cNvSpPr/>
            <p:nvPr userDrawn="1">
              <p:custDataLst>
                <p:tags r:id="rId7"/>
              </p:custDataLst>
            </p:nvPr>
          </p:nvSpPr>
          <p:spPr>
            <a:xfrm rot="5400000">
              <a:off x="346791" y="-80276"/>
              <a:ext cx="438277" cy="543287"/>
            </a:xfrm>
            <a:prstGeom prst="homePlate">
              <a:avLst>
                <a:gd name="adj" fmla="val 35759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-318" y="-953"/>
            <a:ext cx="12192000" cy="6858953"/>
            <a:chOff x="-318" y="-953"/>
            <a:chExt cx="12192000" cy="6858953"/>
          </a:xfrm>
        </p:grpSpPr>
        <p:grpSp>
          <p:nvGrpSpPr>
            <p:cNvPr id="11" name="组合 10"/>
            <p:cNvGrpSpPr/>
            <p:nvPr userDrawn="1">
              <p:custDataLst>
                <p:tags r:id="rId3"/>
              </p:custDataLst>
            </p:nvPr>
          </p:nvGrpSpPr>
          <p:grpSpPr>
            <a:xfrm>
              <a:off x="-318" y="635"/>
              <a:ext cx="12192000" cy="6857365"/>
              <a:chOff x="0" y="0"/>
              <a:chExt cx="19200" cy="10799"/>
            </a:xfrm>
          </p:grpSpPr>
          <p:sp>
            <p:nvSpPr>
              <p:cNvPr id="12" name="矩形 11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0" y="0"/>
                <a:ext cx="19200" cy="43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0" y="9720"/>
                <a:ext cx="19200" cy="10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菱形 13"/>
              <p:cNvSpPr/>
              <p:nvPr userDrawn="1">
                <p:custDataLst>
                  <p:tags r:id="rId6"/>
                </p:custDataLst>
              </p:nvPr>
            </p:nvSpPr>
            <p:spPr>
              <a:xfrm flipH="1">
                <a:off x="420" y="399"/>
                <a:ext cx="474" cy="441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5" name="组合 14"/>
              <p:cNvGrpSpPr/>
              <p:nvPr userDrawn="1">
                <p:custDataLst>
                  <p:tags r:id="rId7"/>
                </p:custDataLst>
              </p:nvPr>
            </p:nvGrpSpPr>
            <p:grpSpPr>
              <a:xfrm>
                <a:off x="16448" y="9574"/>
                <a:ext cx="2074" cy="675"/>
                <a:chOff x="0" y="3633950"/>
                <a:chExt cx="1405715" cy="457699"/>
              </a:xfrm>
            </p:grpSpPr>
            <p:sp>
              <p:nvSpPr>
                <p:cNvPr id="16" name="菱形 15"/>
                <p:cNvSpPr/>
                <p:nvPr userDrawn="1">
                  <p:custDataLst>
                    <p:tags r:id="rId8"/>
                  </p:custDataLst>
                </p:nvPr>
              </p:nvSpPr>
              <p:spPr>
                <a:xfrm>
                  <a:off x="0" y="3633950"/>
                  <a:ext cx="457699" cy="457699"/>
                </a:xfrm>
                <a:prstGeom prst="diamond">
                  <a:avLst/>
                </a:pr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菱形 16"/>
                <p:cNvSpPr/>
                <p:nvPr userDrawn="1">
                  <p:custDataLst>
                    <p:tags r:id="rId9"/>
                  </p:custDataLst>
                </p:nvPr>
              </p:nvSpPr>
              <p:spPr>
                <a:xfrm>
                  <a:off x="474008" y="3633950"/>
                  <a:ext cx="457699" cy="457699"/>
                </a:xfrm>
                <a:prstGeom prst="diamond">
                  <a:avLst/>
                </a:pr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菱形 17"/>
                <p:cNvSpPr/>
                <p:nvPr userDrawn="1">
                  <p:custDataLst>
                    <p:tags r:id="rId10"/>
                  </p:custDataLst>
                </p:nvPr>
              </p:nvSpPr>
              <p:spPr>
                <a:xfrm>
                  <a:off x="948016" y="3633950"/>
                  <a:ext cx="457699" cy="457699"/>
                </a:xfrm>
                <a:prstGeom prst="diamond">
                  <a:avLst/>
                </a:pr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7" name="圆角矩形 7"/>
            <p:cNvSpPr/>
            <p:nvPr userDrawn="1">
              <p:custDataLst>
                <p:tags r:id="rId11"/>
              </p:custDataLst>
            </p:nvPr>
          </p:nvSpPr>
          <p:spPr>
            <a:xfrm>
              <a:off x="193040" y="182880"/>
              <a:ext cx="11805285" cy="6491605"/>
            </a:xfrm>
            <a:prstGeom prst="roundRect">
              <a:avLst>
                <a:gd name="adj" fmla="val 172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五边形 4"/>
            <p:cNvSpPr/>
            <p:nvPr userDrawn="1">
              <p:custDataLst>
                <p:tags r:id="rId12"/>
              </p:custDataLst>
            </p:nvPr>
          </p:nvSpPr>
          <p:spPr>
            <a:xfrm rot="5400000">
              <a:off x="5432425" y="-160020"/>
              <a:ext cx="1327785" cy="1645920"/>
            </a:xfrm>
            <a:prstGeom prst="homePlate">
              <a:avLst>
                <a:gd name="adj" fmla="val 35759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五边形 6"/>
            <p:cNvSpPr/>
            <p:nvPr userDrawn="1">
              <p:custDataLst>
                <p:tags r:id="rId13"/>
              </p:custDataLst>
            </p:nvPr>
          </p:nvSpPr>
          <p:spPr>
            <a:xfrm rot="16200000" flipV="1">
              <a:off x="5792470" y="5658485"/>
              <a:ext cx="607060" cy="1645920"/>
            </a:xfrm>
            <a:prstGeom prst="homePlate">
              <a:avLst>
                <a:gd name="adj" fmla="val 80230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4116000" y="2651764"/>
            <a:ext cx="5409566" cy="93916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8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5"/>
            </p:custDataLst>
          </p:nvPr>
        </p:nvSpPr>
        <p:spPr>
          <a:xfrm>
            <a:off x="4116000" y="3646276"/>
            <a:ext cx="5409566" cy="1310880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294286" y="-27771"/>
            <a:ext cx="11755418" cy="6611091"/>
            <a:chOff x="294286" y="-27771"/>
            <a:chExt cx="11755418" cy="6611091"/>
          </a:xfrm>
        </p:grpSpPr>
        <p:grpSp>
          <p:nvGrpSpPr>
            <p:cNvPr id="9" name="组合 8"/>
            <p:cNvGrpSpPr/>
            <p:nvPr userDrawn="1">
              <p:custDataLst>
                <p:tags r:id="rId3"/>
              </p:custDataLst>
            </p:nvPr>
          </p:nvGrpSpPr>
          <p:grpSpPr>
            <a:xfrm>
              <a:off x="11598965" y="6433146"/>
              <a:ext cx="450739" cy="150174"/>
              <a:chOff x="0" y="3623101"/>
              <a:chExt cx="1405715" cy="468548"/>
            </a:xfrm>
          </p:grpSpPr>
          <p:sp>
            <p:nvSpPr>
              <p:cNvPr id="11" name="菱形 10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0" y="3633950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菱形 11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474008" y="3623101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菱形 12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948016" y="3623101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五边形 4"/>
            <p:cNvSpPr/>
            <p:nvPr userDrawn="1">
              <p:custDataLst>
                <p:tags r:id="rId7"/>
              </p:custDataLst>
            </p:nvPr>
          </p:nvSpPr>
          <p:spPr>
            <a:xfrm rot="5400000">
              <a:off x="346791" y="-80276"/>
              <a:ext cx="438277" cy="543287"/>
            </a:xfrm>
            <a:prstGeom prst="homePlate">
              <a:avLst>
                <a:gd name="adj" fmla="val 35759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294286" y="-27771"/>
            <a:ext cx="11755418" cy="6611091"/>
            <a:chOff x="294286" y="-27771"/>
            <a:chExt cx="11755418" cy="6611091"/>
          </a:xfrm>
        </p:grpSpPr>
        <p:grpSp>
          <p:nvGrpSpPr>
            <p:cNvPr id="11" name="组合 10"/>
            <p:cNvGrpSpPr/>
            <p:nvPr userDrawn="1">
              <p:custDataLst>
                <p:tags r:id="rId3"/>
              </p:custDataLst>
            </p:nvPr>
          </p:nvGrpSpPr>
          <p:grpSpPr>
            <a:xfrm>
              <a:off x="11598965" y="6433146"/>
              <a:ext cx="450739" cy="150174"/>
              <a:chOff x="0" y="3623101"/>
              <a:chExt cx="1405715" cy="468548"/>
            </a:xfrm>
          </p:grpSpPr>
          <p:sp>
            <p:nvSpPr>
              <p:cNvPr id="13" name="菱形 12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0" y="3633950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菱形 13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474008" y="3623101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菱形 14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948016" y="3623101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五边形 4"/>
            <p:cNvSpPr/>
            <p:nvPr userDrawn="1">
              <p:custDataLst>
                <p:tags r:id="rId7"/>
              </p:custDataLst>
            </p:nvPr>
          </p:nvSpPr>
          <p:spPr>
            <a:xfrm rot="5400000">
              <a:off x="346791" y="-80276"/>
              <a:ext cx="438277" cy="543287"/>
            </a:xfrm>
            <a:prstGeom prst="homePlate">
              <a:avLst>
                <a:gd name="adj" fmla="val 35759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2"/>
            </p:custDataLst>
          </p:nvPr>
        </p:nvGrpSpPr>
        <p:grpSpPr>
          <a:xfrm>
            <a:off x="-318" y="635"/>
            <a:ext cx="12192000" cy="6857365"/>
            <a:chOff x="-318" y="635"/>
            <a:chExt cx="12192000" cy="6857365"/>
          </a:xfrm>
        </p:grpSpPr>
        <p:grpSp>
          <p:nvGrpSpPr>
            <p:cNvPr id="16" name="组合 15"/>
            <p:cNvGrpSpPr/>
            <p:nvPr userDrawn="1"/>
          </p:nvGrpSpPr>
          <p:grpSpPr>
            <a:xfrm>
              <a:off x="-318" y="635"/>
              <a:ext cx="12192000" cy="6857365"/>
              <a:chOff x="-318" y="635"/>
              <a:chExt cx="12192000" cy="6857365"/>
            </a:xfrm>
          </p:grpSpPr>
          <p:grpSp>
            <p:nvGrpSpPr>
              <p:cNvPr id="8" name="组合 7"/>
              <p:cNvGrpSpPr/>
              <p:nvPr userDrawn="1">
                <p:custDataLst>
                  <p:tags r:id="rId3"/>
                </p:custDataLst>
              </p:nvPr>
            </p:nvGrpSpPr>
            <p:grpSpPr>
              <a:xfrm>
                <a:off x="-318" y="635"/>
                <a:ext cx="12192000" cy="6857365"/>
                <a:chOff x="0" y="0"/>
                <a:chExt cx="19200" cy="10799"/>
              </a:xfrm>
            </p:grpSpPr>
            <p:sp>
              <p:nvSpPr>
                <p:cNvPr id="9" name="矩形 8"/>
                <p:cNvSpPr/>
                <p:nvPr userDrawn="1">
                  <p:custDataLst>
                    <p:tags r:id="rId4"/>
                  </p:custDataLst>
                </p:nvPr>
              </p:nvSpPr>
              <p:spPr>
                <a:xfrm>
                  <a:off x="0" y="0"/>
                  <a:ext cx="19200" cy="43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矩形 9"/>
                <p:cNvSpPr/>
                <p:nvPr userDrawn="1">
                  <p:custDataLst>
                    <p:tags r:id="rId5"/>
                  </p:custDataLst>
                </p:nvPr>
              </p:nvSpPr>
              <p:spPr>
                <a:xfrm>
                  <a:off x="0" y="9720"/>
                  <a:ext cx="19200" cy="107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菱形 10"/>
                <p:cNvSpPr/>
                <p:nvPr userDrawn="1">
                  <p:custDataLst>
                    <p:tags r:id="rId6"/>
                  </p:custDataLst>
                </p:nvPr>
              </p:nvSpPr>
              <p:spPr>
                <a:xfrm flipH="1">
                  <a:off x="420" y="399"/>
                  <a:ext cx="474" cy="441"/>
                </a:xfrm>
                <a:prstGeom prst="diamond">
                  <a:avLst/>
                </a:pr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2" name="组合 11"/>
                <p:cNvGrpSpPr/>
                <p:nvPr userDrawn="1">
                  <p:custDataLst>
                    <p:tags r:id="rId7"/>
                  </p:custDataLst>
                </p:nvPr>
              </p:nvGrpSpPr>
              <p:grpSpPr>
                <a:xfrm>
                  <a:off x="16448" y="9574"/>
                  <a:ext cx="2074" cy="675"/>
                  <a:chOff x="0" y="3633950"/>
                  <a:chExt cx="1405715" cy="457699"/>
                </a:xfrm>
              </p:grpSpPr>
              <p:sp>
                <p:nvSpPr>
                  <p:cNvPr id="13" name="菱形 12"/>
                  <p:cNvSpPr/>
                  <p:nvPr userDrawn="1">
                    <p:custDataLst>
                      <p:tags r:id="rId8"/>
                    </p:custDataLst>
                  </p:nvPr>
                </p:nvSpPr>
                <p:spPr>
                  <a:xfrm>
                    <a:off x="0" y="3633950"/>
                    <a:ext cx="457699" cy="457699"/>
                  </a:xfrm>
                  <a:prstGeom prst="diamond">
                    <a:avLst/>
                  </a:pr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" name="菱形 13"/>
                  <p:cNvSpPr/>
                  <p:nvPr userDrawn="1">
                    <p:custDataLst>
                      <p:tags r:id="rId9"/>
                    </p:custDataLst>
                  </p:nvPr>
                </p:nvSpPr>
                <p:spPr>
                  <a:xfrm>
                    <a:off x="474008" y="3633950"/>
                    <a:ext cx="457699" cy="457699"/>
                  </a:xfrm>
                  <a:prstGeom prst="diamond">
                    <a:avLst/>
                  </a:pr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" name="菱形 14"/>
                  <p:cNvSpPr/>
                  <p:nvPr userDrawn="1">
                    <p:custDataLst>
                      <p:tags r:id="rId10"/>
                    </p:custDataLst>
                  </p:nvPr>
                </p:nvSpPr>
                <p:spPr>
                  <a:xfrm>
                    <a:off x="948016" y="3633950"/>
                    <a:ext cx="457699" cy="457699"/>
                  </a:xfrm>
                  <a:prstGeom prst="diamond">
                    <a:avLst/>
                  </a:pr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6" name="圆角矩形 7"/>
              <p:cNvSpPr/>
              <p:nvPr userDrawn="1">
                <p:custDataLst>
                  <p:tags r:id="rId11"/>
                </p:custDataLst>
              </p:nvPr>
            </p:nvSpPr>
            <p:spPr>
              <a:xfrm>
                <a:off x="193040" y="182880"/>
                <a:ext cx="11805285" cy="6491605"/>
              </a:xfrm>
              <a:prstGeom prst="roundRect">
                <a:avLst>
                  <a:gd name="adj" fmla="val 172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五边形 6"/>
            <p:cNvSpPr/>
            <p:nvPr userDrawn="1">
              <p:custDataLst>
                <p:tags r:id="rId12"/>
              </p:custDataLst>
            </p:nvPr>
          </p:nvSpPr>
          <p:spPr>
            <a:xfrm rot="16200000" flipV="1">
              <a:off x="5792470" y="5668645"/>
              <a:ext cx="607060" cy="1645920"/>
            </a:xfrm>
            <a:prstGeom prst="homePlate">
              <a:avLst>
                <a:gd name="adj" fmla="val 80230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0.xml"/><Relationship Id="rId7" Type="http://schemas.openxmlformats.org/officeDocument/2006/relationships/slideLayout" Target="../slideLayouts/slideLayout9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3" Type="http://schemas.openxmlformats.org/officeDocument/2006/relationships/slideLayout" Target="../slideLayouts/slideLayout5.xml"/><Relationship Id="rId26" Type="http://schemas.openxmlformats.org/officeDocument/2006/relationships/theme" Target="../theme/theme2.xml"/><Relationship Id="rId25" Type="http://schemas.openxmlformats.org/officeDocument/2006/relationships/tags" Target="../tags/tag231.xml"/><Relationship Id="rId24" Type="http://schemas.openxmlformats.org/officeDocument/2006/relationships/tags" Target="../tags/tag230.xml"/><Relationship Id="rId23" Type="http://schemas.openxmlformats.org/officeDocument/2006/relationships/tags" Target="../tags/tag229.xml"/><Relationship Id="rId22" Type="http://schemas.openxmlformats.org/officeDocument/2006/relationships/tags" Target="../tags/tag228.xml"/><Relationship Id="rId21" Type="http://schemas.openxmlformats.org/officeDocument/2006/relationships/tags" Target="../tags/tag227.xml"/><Relationship Id="rId20" Type="http://schemas.openxmlformats.org/officeDocument/2006/relationships/tags" Target="../tags/tag226.xml"/><Relationship Id="rId2" Type="http://schemas.openxmlformats.org/officeDocument/2006/relationships/slideLayout" Target="../slideLayouts/slideLayout4.xml"/><Relationship Id="rId19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tags" Target="../tags/tag259.xml"/><Relationship Id="rId7" Type="http://schemas.openxmlformats.org/officeDocument/2006/relationships/tags" Target="../tags/tag258.xml"/><Relationship Id="rId6" Type="http://schemas.openxmlformats.org/officeDocument/2006/relationships/tags" Target="../tags/tag257.xml"/><Relationship Id="rId5" Type="http://schemas.openxmlformats.org/officeDocument/2006/relationships/tags" Target="../tags/tag256.xml"/><Relationship Id="rId4" Type="http://schemas.openxmlformats.org/officeDocument/2006/relationships/tags" Target="../tags/tag255.xml"/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0" Type="http://schemas.openxmlformats.org/officeDocument/2006/relationships/notesSlide" Target="../notesSlides/notesSlide1.xml"/><Relationship Id="rId1" Type="http://schemas.openxmlformats.org/officeDocument/2006/relationships/tags" Target="../tags/tag252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tags" Target="../tags/tag265.xml"/><Relationship Id="rId5" Type="http://schemas.openxmlformats.org/officeDocument/2006/relationships/tags" Target="../tags/tag264.xml"/><Relationship Id="rId4" Type="http://schemas.openxmlformats.org/officeDocument/2006/relationships/tags" Target="../tags/tag263.xml"/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" Type="http://schemas.openxmlformats.org/officeDocument/2006/relationships/tags" Target="../tags/tag26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5.jpeg"/><Relationship Id="rId1" Type="http://schemas.openxmlformats.org/officeDocument/2006/relationships/tags" Target="../tags/tag266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tags" Target="../tags/tag269.xml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tags" Target="../tags/tag268.xml"/><Relationship Id="rId1" Type="http://schemas.openxmlformats.org/officeDocument/2006/relationships/tags" Target="../tags/tag2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71.xml"/><Relationship Id="rId1" Type="http://schemas.openxmlformats.org/officeDocument/2006/relationships/tags" Target="../tags/tag270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tags" Target="../tags/tag27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tags" Target="../tags/tag27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tags" Target="../tags/tag275.xml"/><Relationship Id="rId2" Type="http://schemas.openxmlformats.org/officeDocument/2006/relationships/image" Target="../media/image15.png"/><Relationship Id="rId1" Type="http://schemas.openxmlformats.org/officeDocument/2006/relationships/tags" Target="../tags/tag27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9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tags" Target="../tags/tag276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tags" Target="../tags/tag282.xml"/><Relationship Id="rId4" Type="http://schemas.openxmlformats.org/officeDocument/2006/relationships/tags" Target="../tags/tag281.xml"/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tags" Target="../tags/tag283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tags" Target="../tags/tag233.xml"/><Relationship Id="rId2" Type="http://schemas.openxmlformats.org/officeDocument/2006/relationships/image" Target="../media/image1.png"/><Relationship Id="rId1" Type="http://schemas.openxmlformats.org/officeDocument/2006/relationships/tags" Target="../tags/tag23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ags" Target="../tags/tag234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tags" Target="../tags/tag238.xml"/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40.xml"/><Relationship Id="rId1" Type="http://schemas.openxmlformats.org/officeDocument/2006/relationships/tags" Target="../tags/tag2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1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tags" Target="../tags/tag24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tags" Target="../tags/tag246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4.png"/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" Type="http://schemas.openxmlformats.org/officeDocument/2006/relationships/tags" Target="../tags/tag2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00660" y="1899920"/>
            <a:ext cx="11788775" cy="782320"/>
          </a:xfrm>
        </p:spPr>
        <p:txBody>
          <a:bodyPr>
            <a:noAutofit/>
          </a:bodyPr>
          <a:p>
            <a:r>
              <a:rPr lang="zh-CN" altLang="en-US" sz="4400"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第</a:t>
            </a:r>
            <a:r>
              <a:rPr lang="en-US" altLang="zh-CN" sz="4400"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10</a:t>
            </a:r>
            <a:r>
              <a:rPr lang="zh-CN" altLang="en-US" sz="4400"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课</a:t>
            </a:r>
            <a:r>
              <a:rPr lang="en-US" altLang="zh-CN" sz="4400"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 </a:t>
            </a:r>
            <a:r>
              <a:rPr lang="zh-CN" altLang="en-US" sz="4400"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当代中国的法治与精神文明建设</a:t>
            </a:r>
            <a:endParaRPr lang="zh-CN" altLang="en-US" sz="4400"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</a:endParaRPr>
          </a:p>
        </p:txBody>
      </p:sp>
      <p:sp>
        <p:nvSpPr>
          <p:cNvPr id="6" name="副标题 3"/>
          <p:cNvSpPr>
            <a:spLocks noGrp="1"/>
          </p:cNvSpPr>
          <p:nvPr/>
        </p:nvSpPr>
        <p:spPr>
          <a:xfrm>
            <a:off x="76835" y="5166360"/>
            <a:ext cx="12115165" cy="494030"/>
          </a:xfrm>
          <a:prstGeom prst="rect">
            <a:avLst/>
          </a:prstGeom>
        </p:spPr>
        <p:txBody>
          <a:bodyPr vert="horz" lIns="90000" tIns="0" rIns="90000" bIns="46800" rtlCol="0" anchor="t" anchorCtr="0"/>
          <a:lstStyle>
            <a:lvl1pPr mar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</a:rPr>
              <a:t>【课程标准】了解</a:t>
            </a:r>
            <a:r>
              <a:rPr lang="zh-CN" altLang="en-US" sz="2800">
                <a:latin typeface="方正字迹-杨素彬楷 简" panose="02000500000000000000" charset="-122"/>
                <a:ea typeface="方正字迹-杨素彬楷 简" panose="02000500000000000000" charset="-122"/>
                <a:cs typeface="方正大标宋简体" panose="02000000000000000000" charset="-122"/>
                <a:sym typeface="+mn-ea"/>
              </a:rPr>
              <a:t>当代中国的法治与精神文明建设</a:t>
            </a:r>
            <a:r>
              <a:rPr lang="zh-CN" altLang="en-US" sz="2800">
                <a:solidFill>
                  <a:srgbClr val="FF0000"/>
                </a:solidFill>
                <a:latin typeface="方正字迹-杨素彬楷 简" panose="02000500000000000000" charset="-122"/>
                <a:ea typeface="方正字迹-杨素彬楷 简" panose="02000500000000000000" charset="-122"/>
                <a:cs typeface="方正大标宋简体" panose="02000000000000000000" charset="-122"/>
                <a:sym typeface="+mn-ea"/>
              </a:rPr>
              <a:t>成就</a:t>
            </a:r>
            <a:r>
              <a:rPr lang="zh-CN" altLang="en-US" sz="2800">
                <a:latin typeface="方正字迹-杨素彬楷 简" panose="02000500000000000000" charset="-122"/>
                <a:ea typeface="方正字迹-杨素彬楷 简" panose="02000500000000000000" charset="-122"/>
                <a:cs typeface="方正大标宋简体" panose="02000000000000000000" charset="-122"/>
                <a:sym typeface="+mn-ea"/>
              </a:rPr>
              <a:t>。</a:t>
            </a:r>
            <a:endParaRPr lang="zh-CN" altLang="en-US" sz="2800">
              <a:latin typeface="方正字迹-杨素彬楷 简" panose="02000500000000000000" charset="-122"/>
              <a:ea typeface="方正字迹-杨素彬楷 简" panose="02000500000000000000" charset="-122"/>
              <a:cs typeface="方正大标宋简体" panose="02000000000000000000" charset="-122"/>
            </a:endParaRPr>
          </a:p>
          <a:p>
            <a:endParaRPr lang="zh-CN" altLang="en-US" sz="2800">
              <a:latin typeface="方正字迹-杨素彬楷 简" panose="02000500000000000000" charset="-122"/>
              <a:ea typeface="方正字迹-杨素彬楷 简" panose="02000500000000000000" charset="-122"/>
              <a:cs typeface="方正大标宋简体" panose="02000000000000000000" charset="-122"/>
            </a:endParaRPr>
          </a:p>
        </p:txBody>
      </p:sp>
      <p:sp>
        <p:nvSpPr>
          <p:cNvPr id="2" name="副标题 1"/>
          <p:cNvSpPr/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4" name="表格 13"/>
          <p:cNvGraphicFramePr/>
          <p:nvPr>
            <p:custDataLst>
              <p:tags r:id="rId1"/>
            </p:custDataLst>
          </p:nvPr>
        </p:nvGraphicFramePr>
        <p:xfrm>
          <a:off x="171450" y="2286000"/>
          <a:ext cx="11849100" cy="34702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7890"/>
                <a:gridCol w="1570355"/>
                <a:gridCol w="6334125"/>
                <a:gridCol w="3046730"/>
              </a:tblGrid>
              <a:tr h="224790"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阶段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时间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成就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意义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</a:tr>
              <a:tr h="3086735"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新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阶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段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l">
                        <a:lnSpc>
                          <a:spcPct val="80000"/>
                        </a:lnSpc>
                        <a:buNone/>
                      </a:pPr>
                      <a:endParaRPr lang="zh-CN" altLang="en-US" sz="2400">
                        <a:solidFill>
                          <a:srgbClr val="FF0000"/>
                        </a:solidFill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21</a:t>
                      </a: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世纪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（十</a:t>
                      </a: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八大以来）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 rot="0">
            <a:off x="11598910" y="6433185"/>
            <a:ext cx="450850" cy="149860"/>
            <a:chOff x="0" y="3623101"/>
            <a:chExt cx="1405715" cy="468548"/>
          </a:xfrm>
        </p:grpSpPr>
        <p:sp>
          <p:nvSpPr>
            <p:cNvPr id="19" name="菱形 18"/>
            <p:cNvSpPr/>
            <p:nvPr userDrawn="1">
              <p:custDataLst>
                <p:tags r:id="rId3"/>
              </p:custDataLst>
            </p:nvPr>
          </p:nvSpPr>
          <p:spPr>
            <a:xfrm>
              <a:off x="0" y="3633950"/>
              <a:ext cx="457699" cy="457699"/>
            </a:xfrm>
            <a:prstGeom prst="diamond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菱形 19"/>
            <p:cNvSpPr/>
            <p:nvPr userDrawn="1">
              <p:custDataLst>
                <p:tags r:id="rId4"/>
              </p:custDataLst>
            </p:nvPr>
          </p:nvSpPr>
          <p:spPr>
            <a:xfrm>
              <a:off x="474008" y="3623101"/>
              <a:ext cx="457699" cy="457699"/>
            </a:xfrm>
            <a:prstGeom prst="diamond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菱形 20"/>
            <p:cNvSpPr/>
            <p:nvPr userDrawn="1">
              <p:custDataLst>
                <p:tags r:id="rId5"/>
              </p:custDataLst>
            </p:nvPr>
          </p:nvSpPr>
          <p:spPr>
            <a:xfrm>
              <a:off x="948016" y="3623101"/>
              <a:ext cx="457699" cy="457699"/>
            </a:xfrm>
            <a:prstGeom prst="diamond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71450" y="659130"/>
            <a:ext cx="118783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en-US" sz="24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（1）背景：建设中国特色社会主义法治体系、建设社会主义法治国家是坚持和发展中国特色社会主义的</a:t>
            </a:r>
            <a:r>
              <a:rPr lang="en-US" sz="2400" dirty="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内在要求</a:t>
            </a:r>
            <a:r>
              <a:rPr lang="en-US" sz="24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。</a:t>
            </a:r>
            <a:endParaRPr lang="en-US" sz="2400" dirty="0">
              <a:latin typeface="方正大标宋简体" panose="02000000000000000000" charset="-122"/>
              <a:ea typeface="方正大标宋简体" panose="020000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77795" y="2838450"/>
            <a:ext cx="6233795" cy="3744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</a:rPr>
              <a:t>①</a:t>
            </a: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</a:rPr>
              <a:t>全面依法治国</a:t>
            </a: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</a:rPr>
              <a:t>：党领导人民全面依法治国，加强宪法实施和监督，维护宪法权威。</a:t>
            </a:r>
            <a:endParaRPr lang="zh-CN" altLang="en-US" sz="2400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微软雅黑" panose="020B0503020204020204" charset="-122"/>
            </a:endParaRPr>
          </a:p>
          <a:p>
            <a:pPr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</a:rPr>
              <a:t>②</a:t>
            </a: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</a:rPr>
              <a:t>立法领域</a:t>
            </a: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</a:rPr>
              <a:t>：科学立法、民主立法、依法立法，以良法促进发展，保障善治。</a:t>
            </a:r>
            <a:endParaRPr lang="zh-CN" altLang="en-US" sz="2400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微软雅黑" panose="020B0503020204020204" charset="-122"/>
            </a:endParaRPr>
          </a:p>
          <a:p>
            <a:pPr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</a:rPr>
              <a:t>③</a:t>
            </a: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</a:rPr>
              <a:t>法治领域</a:t>
            </a: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</a:rPr>
              <a:t>：做到依法治国、依法执政、依法行政共同推进，法治国家、法治政府、法治社会一体建设。</a:t>
            </a:r>
            <a:endParaRPr lang="zh-CN" altLang="en-US" sz="2400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微软雅黑" panose="020B0503020204020204" charset="-122"/>
            </a:endParaRPr>
          </a:p>
          <a:p>
            <a:pPr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</a:rPr>
              <a:t>④</a:t>
            </a: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</a:rPr>
              <a:t>司法领域</a:t>
            </a: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</a:rPr>
              <a:t>：深化司法改革，让人民群众在每一个司法案件中感受到公平正义。</a:t>
            </a:r>
            <a:endParaRPr lang="zh-CN" altLang="en-US" sz="2400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微软雅黑" panose="020B0503020204020204" charset="-122"/>
            </a:endParaRPr>
          </a:p>
          <a:p>
            <a:pPr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</a:rPr>
              <a:t>⑤</a:t>
            </a: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</a:rPr>
              <a:t>依法治国十六字方针</a:t>
            </a: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</a:rPr>
              <a:t>：科学立法、严格执法、公正司法、全民守法</a:t>
            </a:r>
            <a:endParaRPr lang="zh-CN" altLang="en-US" sz="2400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171450" y="137160"/>
            <a:ext cx="99193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2.</a:t>
            </a:r>
            <a:r>
              <a:rPr lang="zh-CN" altLang="en-US" sz="28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法治建设的进一步完善</a:t>
            </a:r>
            <a:r>
              <a:rPr lang="en-US" altLang="zh-CN" sz="28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——</a:t>
            </a:r>
            <a:r>
              <a:rPr lang="zh-CN" altLang="en-US" sz="28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中共十八大以来（</a:t>
            </a:r>
            <a:r>
              <a:rPr lang="en-US" altLang="zh-CN" sz="28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2012</a:t>
            </a:r>
            <a:r>
              <a:rPr lang="zh-CN" altLang="en-US" sz="28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）</a:t>
            </a:r>
            <a:endParaRPr lang="zh-CN" altLang="en-US" sz="2800" dirty="0">
              <a:latin typeface="方正大标宋简体" panose="02000000000000000000" charset="-122"/>
              <a:ea typeface="方正大标宋简体" panose="020000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171450" y="1884680"/>
            <a:ext cx="118491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梳理</a:t>
            </a:r>
            <a:r>
              <a:rPr lang="en-US" altLang="zh-CN" sz="2400" b="1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3</a:t>
            </a:r>
            <a:r>
              <a:rPr lang="zh-CN" altLang="en-US" sz="2400" b="1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：速读P</a:t>
            </a:r>
            <a:r>
              <a:rPr lang="en-US" altLang="zh-CN" sz="2400" b="1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56</a:t>
            </a:r>
            <a:r>
              <a:rPr lang="zh-CN" altLang="en-US" sz="2400" b="1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，完成表格信息，十八大以来的法治建设</a:t>
            </a:r>
            <a:r>
              <a:rPr lang="zh-CN" altLang="en-US" sz="2400" b="1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有何意义？</a:t>
            </a:r>
            <a:endParaRPr lang="zh-CN" altLang="en-US" sz="2400" b="1" dirty="0">
              <a:latin typeface="Times New Roman" panose="02020603050405020304" charset="0"/>
              <a:ea typeface="汉仪全唐诗简" panose="00020600040101010101" charset="-122"/>
              <a:cs typeface="方正字迹-杨素彬楷 简" panose="020005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71450" y="1410335"/>
            <a:ext cx="28568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sz="24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（2）成就</a:t>
            </a:r>
            <a:r>
              <a:rPr lang="en-US" sz="24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与</a:t>
            </a:r>
            <a:r>
              <a:rPr lang="en-US" sz="24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意义</a:t>
            </a:r>
            <a:endParaRPr lang="en-US" sz="2400" dirty="0">
              <a:latin typeface="方正大标宋简体" panose="02000000000000000000" charset="-122"/>
              <a:ea typeface="方正大标宋简体" panose="020000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088755" y="4120515"/>
            <a:ext cx="2809240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全面依法治国</a:t>
            </a:r>
            <a:endParaRPr lang="zh-CN" altLang="en-US" sz="2400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  <a:p>
            <a:pPr algn="ctr">
              <a:lnSpc>
                <a:spcPct val="90000"/>
              </a:lnSpc>
            </a:pP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进入新阶段</a:t>
            </a:r>
            <a:endParaRPr lang="zh-CN" altLang="en-US" sz="2400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4" name="表格 13"/>
          <p:cNvGraphicFramePr/>
          <p:nvPr>
            <p:custDataLst>
              <p:tags r:id="rId1"/>
            </p:custDataLst>
          </p:nvPr>
        </p:nvGraphicFramePr>
        <p:xfrm>
          <a:off x="171450" y="1864360"/>
          <a:ext cx="11849100" cy="4424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7890"/>
                <a:gridCol w="1570355"/>
                <a:gridCol w="4745355"/>
                <a:gridCol w="4635500"/>
              </a:tblGrid>
              <a:tr h="374015"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阶段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时间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成就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意义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</a:tr>
              <a:tr h="3086735"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新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阶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段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l">
                        <a:lnSpc>
                          <a:spcPct val="80000"/>
                        </a:lnSpc>
                        <a:buNone/>
                      </a:pPr>
                      <a:endParaRPr lang="zh-CN" altLang="en-US" sz="2400">
                        <a:solidFill>
                          <a:srgbClr val="FF0000"/>
                        </a:solidFill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21</a:t>
                      </a: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世纪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（十</a:t>
                      </a: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九大以来）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658745" y="2284095"/>
            <a:ext cx="453961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solidFill>
                  <a:schemeClr val="dk1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2018</a:t>
            </a:r>
            <a:r>
              <a:rPr lang="zh-CN" altLang="en-US" sz="2400">
                <a:solidFill>
                  <a:schemeClr val="dk1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年十三届全国人大一次会议通过《中华人民共和国宪法修正案》，把习近平新时代中国特色社会主义思想载入国家根本法</a:t>
            </a:r>
            <a:endParaRPr lang="zh-CN" altLang="en-US" sz="2400">
              <a:solidFill>
                <a:schemeClr val="dk1"/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71450" y="97790"/>
            <a:ext cx="99193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2.</a:t>
            </a:r>
            <a:r>
              <a:rPr lang="zh-CN" altLang="en-US" sz="28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法治建设的进一步完善</a:t>
            </a:r>
            <a:r>
              <a:rPr lang="en-US" altLang="zh-CN" sz="28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——</a:t>
            </a:r>
            <a:r>
              <a:rPr lang="zh-CN" altLang="en-US" sz="28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中共十九大以来（</a:t>
            </a:r>
            <a:r>
              <a:rPr lang="en-US" altLang="zh-CN" sz="28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2017</a:t>
            </a:r>
            <a:r>
              <a:rPr lang="zh-CN" altLang="en-US" sz="28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）</a:t>
            </a:r>
            <a:endParaRPr lang="zh-CN" altLang="en-US" sz="2800" dirty="0">
              <a:latin typeface="方正大标宋简体" panose="02000000000000000000" charset="-122"/>
              <a:ea typeface="方正大标宋简体" panose="020000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2658745" y="4716145"/>
            <a:ext cx="47066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solidFill>
                  <a:schemeClr val="dk1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2020</a:t>
            </a:r>
            <a:r>
              <a:rPr lang="zh-CN" altLang="en-US" sz="2400">
                <a:solidFill>
                  <a:schemeClr val="dk1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年</a:t>
            </a:r>
            <a:r>
              <a:rPr lang="en-US" altLang="zh-CN" sz="2400">
                <a:solidFill>
                  <a:schemeClr val="dk1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5</a:t>
            </a:r>
            <a:r>
              <a:rPr lang="zh-CN" altLang="en-US" sz="2400">
                <a:solidFill>
                  <a:schemeClr val="dk1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月十三届全国人大三次会议通过《中华人民共和国</a:t>
            </a:r>
            <a:r>
              <a:rPr lang="zh-CN" altLang="en-US" sz="2400">
                <a:solidFill>
                  <a:schemeClr val="dk1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民法典》</a:t>
            </a:r>
            <a:endParaRPr lang="zh-CN" altLang="en-US" sz="2400">
              <a:solidFill>
                <a:schemeClr val="dk1"/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59980" y="4346575"/>
            <a:ext cx="425513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新中国第一部以法典命名的法律，在法律体系中居于基础性地位，被称为</a:t>
            </a:r>
            <a:r>
              <a:rPr lang="en-US" altLang="zh-CN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“</a:t>
            </a: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社会生活的百科全书</a:t>
            </a:r>
            <a:r>
              <a:rPr lang="en-US" altLang="zh-CN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”</a:t>
            </a: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。</a:t>
            </a:r>
            <a:endParaRPr lang="zh-CN" altLang="en-US" sz="2400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538085" y="2433320"/>
            <a:ext cx="42551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实现国家指导思想的与时俱进，反应各族人民共同意志和全社会</a:t>
            </a: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共同心愿。</a:t>
            </a:r>
            <a:endParaRPr lang="zh-CN" altLang="en-US" sz="2400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5"/>
            </p:custDataLst>
          </p:nvPr>
        </p:nvSpPr>
        <p:spPr>
          <a:xfrm>
            <a:off x="171450" y="844550"/>
            <a:ext cx="11849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梳理</a:t>
            </a:r>
            <a:r>
              <a:rPr lang="en-US" altLang="zh-CN" sz="2800" b="1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4</a:t>
            </a:r>
            <a:r>
              <a:rPr lang="zh-CN" altLang="en-US" sz="2800" b="1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：速读P</a:t>
            </a:r>
            <a:r>
              <a:rPr lang="en-US" altLang="zh-CN" sz="2800" b="1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56</a:t>
            </a:r>
            <a:r>
              <a:rPr lang="zh-CN" altLang="en-US" sz="2800" b="1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，完成表格信息，十九大以来的法治建设有何意义？</a:t>
            </a:r>
            <a:endParaRPr lang="zh-CN" altLang="en-US" sz="2800" b="1" dirty="0">
              <a:latin typeface="Times New Roman" panose="02020603050405020304" charset="0"/>
              <a:ea typeface="汉仪全唐诗简" panose="00020600040101010101" charset="-122"/>
              <a:cs typeface="方正字迹-杨素彬楷 简" panose="02000500000000000000" charset="-122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" name="文本框 102"/>
          <p:cNvSpPr txBox="1"/>
          <p:nvPr/>
        </p:nvSpPr>
        <p:spPr>
          <a:xfrm>
            <a:off x="2383790" y="1067435"/>
            <a:ext cx="9366885" cy="2749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400" b="1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 1985年，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随着改革开放日益深入</a:t>
            </a:r>
            <a:r>
              <a:rPr lang="zh-CN" altLang="en-US" sz="2400" b="1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，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民事生活越来越活跃</a:t>
            </a:r>
            <a:r>
              <a:rPr lang="zh-CN" altLang="en-US" sz="2400" b="1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，客观上迫切需要制定一部全面调整各种民事关系的基本法律，于是1986年颁布民法通则。1992年邓小平南巡讲话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，确定了改革开放的方向</a:t>
            </a:r>
            <a:r>
              <a:rPr lang="zh-CN" altLang="en-US" sz="2400" b="1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。随后，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与之相适应的担保法、合同法等单行法相继制定</a:t>
            </a:r>
            <a:r>
              <a:rPr lang="zh-CN" altLang="en-US" sz="2400" b="1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。进入21世纪，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中国经济与国际接轨，民法典的起草加快</a:t>
            </a:r>
            <a:r>
              <a:rPr lang="zh-CN" altLang="en-US" sz="2400" b="1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。2021年1月1日，《中华人民共和国民法典》正式实施。——梁慧星《中国民法典编纂的几个问题》</a:t>
            </a:r>
            <a:endParaRPr lang="zh-CN" altLang="en-US" sz="2400" b="1" dirty="0">
              <a:latin typeface="Times New Roman" panose="02020603050405020304" charset="0"/>
              <a:ea typeface="汉仪全唐诗简" panose="00020600040101010101" charset="-122"/>
              <a:cs typeface="方正字迹-杨素彬楷 简" panose="020005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71450" y="123825"/>
            <a:ext cx="118491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思考</a:t>
            </a:r>
            <a:r>
              <a:rPr 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3</a:t>
            </a:r>
            <a:r>
              <a:rPr lang="zh-CN" alt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：根据材料，改革开放以来民法典的编纂历程有何特点？</a:t>
            </a:r>
            <a:endParaRPr lang="zh-CN" altLang="en-US" sz="2400" dirty="0">
              <a:latin typeface="Times New Roman" panose="02020603050405020304" charset="0"/>
              <a:ea typeface="汉仪全唐诗简" panose="00020600040101010101" charset="-122"/>
              <a:cs typeface="方正字迹-杨素彬楷 简" panose="02000500000000000000" charset="-122"/>
            </a:endParaRPr>
          </a:p>
          <a:p>
            <a:pPr algn="ctr"/>
            <a:r>
              <a:rPr lang="zh-CN" alt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结合教材，归纳这部民法典呈现出怎样的</a:t>
            </a:r>
            <a:r>
              <a:rPr lang="zh-CN" alt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特点？它的颁布有何意义？</a:t>
            </a:r>
            <a:endParaRPr lang="zh-CN" altLang="en-US" sz="2400" dirty="0">
              <a:latin typeface="Times New Roman" panose="02020603050405020304" charset="0"/>
              <a:ea typeface="汉仪全唐诗简" panose="00020600040101010101" charset="-122"/>
              <a:cs typeface="方正字迹-杨素彬楷 简" panose="020005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3690" y="4609465"/>
            <a:ext cx="110223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400">
                <a:solidFill>
                  <a:schemeClr val="dk1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法典特点：</a:t>
            </a:r>
            <a:r>
              <a:rPr lang="en-US" altLang="zh-CN" sz="2400">
                <a:solidFill>
                  <a:schemeClr val="dk1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体现</a:t>
            </a:r>
            <a:r>
              <a:rPr lang="en-US" altLang="zh-CN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社会主义性质</a:t>
            </a:r>
            <a:r>
              <a:rPr lang="en-US" altLang="zh-CN" sz="2400">
                <a:solidFill>
                  <a:schemeClr val="dk1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、符合人民利益何愿望、顺应时代发展要求；体现对各方面权利的</a:t>
            </a:r>
            <a:r>
              <a:rPr lang="en-US" altLang="zh-CN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平等保护</a:t>
            </a:r>
            <a:r>
              <a:rPr lang="en-US" altLang="zh-CN" sz="2400">
                <a:solidFill>
                  <a:schemeClr val="dk1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；具有</a:t>
            </a:r>
            <a:r>
              <a:rPr lang="en-US" altLang="zh-CN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中国特色、实践特色、</a:t>
            </a:r>
            <a:r>
              <a:rPr lang="en-US" altLang="zh-CN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时代特色</a:t>
            </a:r>
            <a:r>
              <a:rPr lang="en-US" altLang="zh-CN" sz="2400">
                <a:solidFill>
                  <a:schemeClr val="dk1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。</a:t>
            </a:r>
            <a:endParaRPr lang="en-US" altLang="zh-CN" sz="2400">
              <a:solidFill>
                <a:schemeClr val="dk1"/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1450" y="1019175"/>
            <a:ext cx="1992630" cy="28467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313690" y="4007485"/>
            <a:ext cx="902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>
                <a:solidFill>
                  <a:schemeClr val="dk1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历程特点：阶段性和渐进性；与社会经济发展相适应；逐步完善。</a:t>
            </a:r>
            <a:endParaRPr lang="en-US" altLang="zh-CN" sz="2400">
              <a:solidFill>
                <a:schemeClr val="dk1"/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3690" y="5581015"/>
            <a:ext cx="114363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400">
                <a:solidFill>
                  <a:schemeClr val="dk1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意义：有助于社会主义市场经济体制改革的深入发展；维护社会稳定；健全社会主义法制体系。</a:t>
            </a:r>
            <a:endParaRPr lang="en-US" altLang="zh-CN" sz="2400">
              <a:solidFill>
                <a:schemeClr val="dk1"/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192270" y="1574800"/>
            <a:ext cx="3568065" cy="1308100"/>
            <a:chOff x="6602" y="2480"/>
            <a:chExt cx="5619" cy="2060"/>
          </a:xfrm>
        </p:grpSpPr>
        <p:sp>
          <p:nvSpPr>
            <p:cNvPr id="7" name="圆角矩形 6"/>
            <p:cNvSpPr/>
            <p:nvPr/>
          </p:nvSpPr>
          <p:spPr>
            <a:xfrm>
              <a:off x="9119" y="3129"/>
              <a:ext cx="1993" cy="649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6602" y="3856"/>
              <a:ext cx="3537" cy="685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7249" y="2480"/>
              <a:ext cx="4973" cy="649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0" y="0"/>
            <a:ext cx="12191365" cy="5835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ctr">
              <a:buClrTx/>
              <a:buSzTx/>
              <a:buFontTx/>
            </a:pPr>
            <a:r>
              <a:rPr lang="zh-CN" altLang="en-US" sz="3200" dirty="0">
                <a:solidFill>
                  <a:schemeClr val="tx1"/>
                </a:solidFill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二、社会主义精神文明建设</a:t>
            </a:r>
            <a:endParaRPr lang="zh-CN" altLang="en-US" sz="3200" dirty="0">
              <a:solidFill>
                <a:schemeClr val="tx1"/>
              </a:solidFill>
              <a:latin typeface="方正大标宋简体" panose="02000000000000000000" charset="-122"/>
              <a:ea typeface="方正大标宋简体" panose="020000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30200" y="659765"/>
            <a:ext cx="45840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en-US" altLang="zh-CN" sz="28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1.社会主义革命和建设时期</a:t>
            </a:r>
            <a:endParaRPr lang="en-US" altLang="zh-CN" sz="2800" dirty="0">
              <a:latin typeface="方正大标宋简体" panose="02000000000000000000" charset="-122"/>
              <a:ea typeface="方正大标宋简体" panose="020000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0200" y="1320165"/>
            <a:ext cx="11299825" cy="9772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）背景：面对百废待兴、物质匮乏的困难局面，中国人民发扬</a:t>
            </a: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英勇奋斗的革命传统和艰苦奋斗的精神</a:t>
            </a: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，涌现出大批英雄模范集体和个人。</a:t>
            </a:r>
            <a:endParaRPr lang="zh-CN" altLang="en-US" sz="2400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-635" y="2435860"/>
            <a:ext cx="11849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800" b="1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思考：请结合教材内容，分辨下列模范人物，并简述他们的模范事迹。</a:t>
            </a:r>
            <a:endParaRPr lang="zh-CN" sz="2800" b="1" dirty="0">
              <a:latin typeface="Times New Roman" panose="02020603050405020304" charset="0"/>
              <a:ea typeface="汉仪全唐诗简" panose="00020600040101010101" charset="-122"/>
              <a:cs typeface="方正字迹-杨素彬楷 简" panose="02000500000000000000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635" y="3183255"/>
            <a:ext cx="12192000" cy="3628390"/>
            <a:chOff x="-1" y="5013"/>
            <a:chExt cx="19200" cy="5714"/>
          </a:xfrm>
        </p:grpSpPr>
        <p:pic>
          <p:nvPicPr>
            <p:cNvPr id="105" name="图片 10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559" y="6633"/>
              <a:ext cx="2696" cy="351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7" name="图片 10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0702" y="6489"/>
              <a:ext cx="3177" cy="423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6" name="图片 105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938" y="5133"/>
              <a:ext cx="3168" cy="45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4" name="图片 103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-1" y="5190"/>
              <a:ext cx="2877" cy="445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0" name="图片 99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5103" y="5013"/>
              <a:ext cx="4096" cy="571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" name="组合 4"/>
          <p:cNvGrpSpPr/>
          <p:nvPr/>
        </p:nvGrpSpPr>
        <p:grpSpPr>
          <a:xfrm rot="0">
            <a:off x="1788795" y="2800985"/>
            <a:ext cx="7852410" cy="4100195"/>
            <a:chOff x="2562" y="4428"/>
            <a:chExt cx="12366" cy="6457"/>
          </a:xfrm>
        </p:grpSpPr>
        <p:grpSp>
          <p:nvGrpSpPr>
            <p:cNvPr id="2" name="组合 1"/>
            <p:cNvGrpSpPr/>
            <p:nvPr/>
          </p:nvGrpSpPr>
          <p:grpSpPr>
            <a:xfrm>
              <a:off x="2562" y="4428"/>
              <a:ext cx="11770" cy="6457"/>
              <a:chOff x="2562" y="4428"/>
              <a:chExt cx="11770" cy="6457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2562" y="5085"/>
                <a:ext cx="772" cy="444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p>
                <a:r>
                  <a:rPr lang="zh-CN" altLang="en-US" sz="20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方正清楷 简" panose="02000500000000000000" charset="-122"/>
                    <a:ea typeface="方正清楷 简" panose="02000500000000000000" charset="-122"/>
                    <a:cs typeface="方正清楷 简" panose="02000500000000000000" charset="-122"/>
                  </a:rPr>
                  <a:t>解放军好战士</a:t>
                </a:r>
                <a:r>
                  <a:rPr lang="en-US" altLang="zh-CN" sz="20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方正清楷 简" panose="02000500000000000000" charset="-122"/>
                    <a:ea typeface="方正清楷 简" panose="02000500000000000000" charset="-122"/>
                    <a:cs typeface="方正清楷 简" panose="02000500000000000000" charset="-122"/>
                  </a:rPr>
                  <a:t> </a:t>
                </a:r>
                <a:r>
                  <a:rPr lang="zh-CN" altLang="en-US" sz="20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方正清楷 简" panose="02000500000000000000" charset="-122"/>
                    <a:ea typeface="方正清楷 简" panose="02000500000000000000" charset="-122"/>
                    <a:cs typeface="方正清楷 简" panose="02000500000000000000" charset="-122"/>
                  </a:rPr>
                  <a:t>雷锋</a:t>
                </a:r>
                <a:endParaRPr lang="zh-CN" alt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清楷 简" panose="02000500000000000000" charset="-122"/>
                  <a:ea typeface="方正清楷 简" panose="02000500000000000000" charset="-122"/>
                  <a:cs typeface="方正清楷 简" panose="02000500000000000000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5858" y="6569"/>
                <a:ext cx="772" cy="234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p>
                <a:pPr>
                  <a:buClrTx/>
                  <a:buSzTx/>
                  <a:buFontTx/>
                </a:pPr>
                <a:r>
                  <a:rPr lang="zh-CN" altLang="en-US" sz="20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方正清楷 简" panose="02000500000000000000" charset="-122"/>
                    <a:ea typeface="方正清楷 简" panose="02000500000000000000" charset="-122"/>
                    <a:cs typeface="方正清楷 简" panose="02000500000000000000" charset="-122"/>
                    <a:sym typeface="+mn-ea"/>
                  </a:rPr>
                  <a:t>铁人王进喜</a:t>
                </a:r>
                <a:endParaRPr lang="zh-CN" alt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清楷 简" panose="02000500000000000000" charset="-122"/>
                  <a:ea typeface="方正清楷 简" panose="02000500000000000000" charset="-122"/>
                  <a:cs typeface="方正清楷 简" panose="02000500000000000000" charset="-122"/>
                  <a:sym typeface="+mn-ea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9867" y="4428"/>
                <a:ext cx="772" cy="444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p>
                <a:pPr>
                  <a:buClrTx/>
                  <a:buSzTx/>
                  <a:buFontTx/>
                </a:pPr>
                <a:r>
                  <a:rPr lang="zh-CN" altLang="en-US" sz="20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方正清楷 简" panose="02000500000000000000" charset="-122"/>
                    <a:ea typeface="方正清楷 简" panose="02000500000000000000" charset="-122"/>
                    <a:cs typeface="方正清楷 简" panose="02000500000000000000" charset="-122"/>
                    <a:sym typeface="+mn-ea"/>
                  </a:rPr>
                  <a:t>党的好干部焦裕禄</a:t>
                </a:r>
                <a:endParaRPr lang="zh-CN" alt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清楷 简" panose="02000500000000000000" charset="-122"/>
                  <a:ea typeface="方正清楷 简" panose="02000500000000000000" charset="-122"/>
                  <a:cs typeface="方正清楷 简" panose="02000500000000000000" charset="-122"/>
                  <a:sym typeface="+mn-ea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3560" y="6441"/>
                <a:ext cx="772" cy="444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p>
                <a:pPr lvl="0" algn="l">
                  <a:buClrTx/>
                  <a:buSzTx/>
                  <a:buFontTx/>
                </a:pPr>
                <a:r>
                  <a:rPr lang="zh-CN" altLang="en-US" sz="20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方正清楷 简" panose="02000500000000000000" charset="-122"/>
                    <a:ea typeface="方正清楷 简" panose="02000500000000000000" charset="-122"/>
                    <a:cs typeface="方正清楷 简" panose="02000500000000000000" charset="-122"/>
                    <a:sym typeface="+mn-ea"/>
                  </a:rPr>
                  <a:t>全国劳动模范时传祥</a:t>
                </a:r>
                <a:endParaRPr lang="zh-CN" alt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清楷 简" panose="02000500000000000000" charset="-122"/>
                  <a:ea typeface="方正清楷 简" panose="02000500000000000000" charset="-122"/>
                  <a:cs typeface="方正清楷 简" panose="02000500000000000000" charset="-122"/>
                  <a:sym typeface="+mn-ea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4156" y="4893"/>
              <a:ext cx="772" cy="269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pPr lvl="0" algn="l">
                <a:buClrTx/>
                <a:buSzTx/>
                <a:buFontTx/>
              </a:pPr>
              <a:r>
                <a:rPr lang="zh-CN" alt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清楷 简" panose="02000500000000000000" charset="-122"/>
                  <a:ea typeface="方正清楷 简" panose="02000500000000000000" charset="-122"/>
                  <a:cs typeface="方正清楷 简" panose="02000500000000000000" charset="-122"/>
                  <a:sym typeface="+mn-ea"/>
                </a:rPr>
                <a:t>科学家华罗庚</a:t>
              </a:r>
              <a:endParaRPr lang="zh-CN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楷 简" panose="02000500000000000000" charset="-122"/>
                <a:ea typeface="方正清楷 简" panose="02000500000000000000" charset="-122"/>
                <a:cs typeface="方正清楷 简" panose="02000500000000000000" charset="-122"/>
                <a:sym typeface="+mn-ea"/>
              </a:endParaRPr>
            </a:p>
          </p:txBody>
        </p:sp>
      </p:grp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171450" y="616903"/>
            <a:ext cx="11685270" cy="37445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新中国成立后，时传祥被工友选为崇文区"粪业工人工会"委员。1952年，他加入了北京市崇文区清洁队，继续从事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城市清洁工作</a:t>
            </a:r>
            <a:r>
              <a:rPr lang="zh-CN" alt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。此时，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北京市人民政府为了体现对清洁工人劳动的尊重，规定他们的工资高于别的行业，减轻掏粪工人的劳动强度，把过去送粪的轱辘车全部换成汽车</a:t>
            </a:r>
            <a:r>
              <a:rPr lang="zh-CN" alt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。时传祥合理计算工时，挖掘潜力，把过去7个人一班的大班，改为5个人一班的小班。他带领全班由过去每人每班背50桶增加到80桶，他自己则每班背90桶，最多每班掏粪背粪达5吨。管区内居民享受到了清洁优美的环境，而他背粪的右肩却被磨出了一层厚厚的老茧，因而赢得了人们的普遍尊敬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。他以主人翁的姿态，以"搞好环境卫生，美化人民首都"为己任，肩背粪桶，走家串户，利用公休日为居民、机关和学校义务清理粪便，整修厕所。</a:t>
            </a:r>
            <a:r>
              <a:rPr lang="zh-CN" alt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1959年被选为全国劳动模范，国家主席刘少奇说到:"你掏大粪是人民勤务员，我当主席也是人民勤务员，这只是革命分工不同。"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时传祥也表示:"我要永远听党的话，当一辈子掏粪工。"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charset="0"/>
              <a:ea typeface="汉仪全唐诗简" panose="00020600040101010101" charset="-122"/>
              <a:cs typeface="方正字迹-杨素彬楷 简" panose="020005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171450" y="123825"/>
            <a:ext cx="118491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思考1：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时传祥的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事迹能够反映出这一时期怎样的社会风尚？这些风尚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有什么影响？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charset="0"/>
              <a:ea typeface="汉仪全唐诗简" panose="00020600040101010101" charset="-122"/>
              <a:cs typeface="方正字迹-杨素彬楷 简" panose="020005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83615" y="4394835"/>
            <a:ext cx="1094232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（</a:t>
            </a: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）表现：</a:t>
            </a:r>
            <a:r>
              <a:rPr lang="en-US" altLang="zh-CN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</a:t>
            </a: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①全社会形成了</a:t>
            </a: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健康向上</a:t>
            </a: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的道德风尚。</a:t>
            </a:r>
            <a:endParaRPr lang="zh-CN" altLang="en-US" sz="2400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                 </a:t>
            </a: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②形成了</a:t>
            </a: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热爱党、热爱社会主义</a:t>
            </a: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的政治氛围。</a:t>
            </a:r>
            <a:endParaRPr lang="zh-CN" altLang="en-US" sz="2400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                 </a:t>
            </a: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③形成了</a:t>
            </a: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关心集体、无私奉献、全心全意为人民服务</a:t>
            </a: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的行动准则。</a:t>
            </a:r>
            <a:endParaRPr lang="zh-CN" altLang="en-US" sz="2400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                 </a:t>
            </a: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④形成了</a:t>
            </a: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互相关心、互相爱护、互相帮助的新型人际关系</a:t>
            </a: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。</a:t>
            </a:r>
            <a:endParaRPr lang="zh-CN" altLang="en-US" sz="2400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70610" y="6136005"/>
            <a:ext cx="70408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（3）影响：</a:t>
            </a: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</a:t>
            </a: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极大激发了全国人民的热情和干劲。</a:t>
            </a:r>
            <a:endParaRPr lang="zh-CN" altLang="en-US" sz="2400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30200" y="287655"/>
            <a:ext cx="9693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en-US" altLang="zh-CN" sz="28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2.改革开放后</a:t>
            </a:r>
            <a:endParaRPr lang="en-US" altLang="zh-CN" sz="2800" dirty="0">
              <a:latin typeface="方正大标宋简体" panose="02000000000000000000" charset="-122"/>
              <a:ea typeface="方正大标宋简体" panose="020000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0200" y="857250"/>
            <a:ext cx="11520805" cy="14204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（1）背景：</a:t>
            </a: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建设社会主义物质文明的同时，加强社会主义精神文明建设。</a:t>
            </a: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中共中央颁布有关加强社会主义精神文明建设指导方针的决议，号召并鼓励开展群众性精神文明创建活动。</a:t>
            </a:r>
            <a:endParaRPr lang="zh-CN" altLang="en-US" sz="2400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pic>
        <p:nvPicPr>
          <p:cNvPr id="99331" name="Picture 5" descr="u=1922083571,526593631&amp;fm=26&amp;gp=0"/>
          <p:cNvPicPr>
            <a:picLocks noChangeAspect="1" noChangeArrowheads="1"/>
          </p:cNvPicPr>
          <p:nvPr/>
        </p:nvPicPr>
        <p:blipFill>
          <a:blip r:embed="rId2">
            <a:lum bright="6000" contrast="24000"/>
          </a:blip>
          <a:srcRect l="8000" t="10945" r="16408" b="7167"/>
          <a:stretch>
            <a:fillRect/>
          </a:stretch>
        </p:blipFill>
        <p:spPr bwMode="auto">
          <a:xfrm>
            <a:off x="8167370" y="3843020"/>
            <a:ext cx="1856105" cy="294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3" name="文本框 12"/>
          <p:cNvSpPr txBox="1"/>
          <p:nvPr/>
        </p:nvSpPr>
        <p:spPr>
          <a:xfrm>
            <a:off x="330200" y="2277745"/>
            <a:ext cx="1554480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（2）表现</a:t>
            </a:r>
            <a:endParaRPr lang="zh-CN" altLang="en-US" sz="2400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pic>
        <p:nvPicPr>
          <p:cNvPr id="33" name="图片 32" descr="IMG_0363(20200826-111422)"/>
          <p:cNvPicPr>
            <a:picLocks noChangeAspect="1"/>
          </p:cNvPicPr>
          <p:nvPr/>
        </p:nvPicPr>
        <p:blipFill>
          <a:blip r:embed="rId3"/>
          <a:srcRect b="9825"/>
          <a:stretch>
            <a:fillRect/>
          </a:stretch>
        </p:blipFill>
        <p:spPr>
          <a:xfrm>
            <a:off x="0" y="3877310"/>
            <a:ext cx="3969385" cy="283908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矩形 2"/>
          <p:cNvSpPr/>
          <p:nvPr/>
        </p:nvSpPr>
        <p:spPr>
          <a:xfrm>
            <a:off x="330200" y="3371850"/>
            <a:ext cx="2896870" cy="4203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ct val="100000"/>
              </a:lnSpc>
            </a:pPr>
            <a:r>
              <a:rPr lang="en-US" altLang="zh-CN" sz="2400"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“</a:t>
            </a:r>
            <a:r>
              <a:rPr lang="zh-CN" altLang="en-US" sz="2400"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五讲四美三热爱</a:t>
            </a:r>
            <a:r>
              <a:rPr lang="en-US" altLang="zh-CN" sz="2400"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”</a:t>
            </a:r>
            <a:endParaRPr lang="en-US" altLang="zh-CN" sz="2400"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69385" y="3362960"/>
            <a:ext cx="2708275" cy="4203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ct val="100000"/>
              </a:lnSpc>
            </a:pPr>
            <a:r>
              <a:rPr lang="zh-CN" altLang="en-US" sz="2400"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三大系列创建活动</a:t>
            </a:r>
            <a:endParaRPr lang="zh-CN" altLang="en-US" sz="2400"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03085" y="3362960"/>
            <a:ext cx="2675255" cy="431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400"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1994</a:t>
            </a:r>
            <a:r>
              <a:rPr lang="zh-CN" altLang="en-US" sz="2400"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爱国主义教育</a:t>
            </a:r>
            <a:endParaRPr lang="zh-CN" altLang="en-US" sz="2400"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0" y="3204210"/>
            <a:ext cx="12278360" cy="215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619250" y="2847975"/>
            <a:ext cx="1047115" cy="4235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90000"/>
              </a:lnSpc>
            </a:pPr>
            <a:r>
              <a:rPr lang="en-US" altLang="zh-CN" sz="2400"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  <a:sym typeface="+mn-ea"/>
              </a:rPr>
              <a:t>80</a:t>
            </a:r>
            <a:r>
              <a:rPr lang="zh-CN" altLang="en-US" sz="2400"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  <a:sym typeface="+mn-ea"/>
              </a:rPr>
              <a:t>年代</a:t>
            </a:r>
            <a:endParaRPr lang="zh-CN" altLang="en-US" sz="2400">
              <a:latin typeface="方正字迹-杨素彬楷 简" panose="02000500000000000000" charset="-122"/>
              <a:ea typeface="方正字迹-杨素彬楷 简" panose="02000500000000000000" charset="-122"/>
              <a:cs typeface="方正字迹-杨素彬楷 简" panose="020005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05880" y="2809240"/>
            <a:ext cx="101917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  <a:sym typeface="+mn-ea"/>
              </a:rPr>
              <a:t>90</a:t>
            </a:r>
            <a:r>
              <a:rPr lang="zh-CN" altLang="en-US" sz="2400"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  <a:sym typeface="+mn-ea"/>
              </a:rPr>
              <a:t>年代</a:t>
            </a:r>
            <a:endParaRPr lang="zh-CN" altLang="en-US" sz="2400">
              <a:latin typeface="方正字迹-杨素彬楷 简" panose="02000500000000000000" charset="-122"/>
              <a:ea typeface="方正字迹-杨素彬楷 简" panose="02000500000000000000" charset="-122"/>
              <a:cs typeface="方正字迹-杨素彬楷 简" panose="02000500000000000000" charset="-122"/>
              <a:sym typeface="+mn-ea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4"/>
          <a:stretch>
            <a:fillRect/>
          </a:stretch>
        </p:blipFill>
        <p:spPr>
          <a:xfrm>
            <a:off x="3969385" y="3876675"/>
            <a:ext cx="4114165" cy="2813685"/>
          </a:xfrm>
          <a:prstGeom prst="rect">
            <a:avLst/>
          </a:prstGeom>
          <a:noFill/>
          <a:ln w="9525">
            <a:noFill/>
          </a:ln>
          <a:effectLst>
            <a:softEdge rad="31750"/>
          </a:effectLst>
        </p:spPr>
      </p:pic>
      <p:pic>
        <p:nvPicPr>
          <p:cNvPr id="102" name="图片 101"/>
          <p:cNvPicPr/>
          <p:nvPr/>
        </p:nvPicPr>
        <p:blipFill>
          <a:blip r:embed="rId5"/>
          <a:srcRect l="15417" t="83" r="17250"/>
          <a:stretch>
            <a:fillRect/>
          </a:stretch>
        </p:blipFill>
        <p:spPr>
          <a:xfrm>
            <a:off x="10141585" y="3877310"/>
            <a:ext cx="1983740" cy="2920365"/>
          </a:xfrm>
          <a:prstGeom prst="rect">
            <a:avLst/>
          </a:prstGeom>
          <a:noFill/>
          <a:ln w="9525">
            <a:noFill/>
          </a:ln>
          <a:effectLst>
            <a:softEdge rad="31750"/>
          </a:effectLst>
        </p:spPr>
      </p:pic>
      <p:sp>
        <p:nvSpPr>
          <p:cNvPr id="15" name="矩形 14"/>
          <p:cNvSpPr/>
          <p:nvPr/>
        </p:nvSpPr>
        <p:spPr>
          <a:xfrm>
            <a:off x="10022840" y="3335655"/>
            <a:ext cx="2255520" cy="431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lnSpc>
                <a:spcPct val="90000"/>
              </a:lnSpc>
              <a:buClrTx/>
              <a:buSzTx/>
              <a:buFontTx/>
            </a:pPr>
            <a:r>
              <a:rPr lang="zh-CN" altLang="en-US" sz="2400"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思想道德建设</a:t>
            </a:r>
            <a:endParaRPr lang="zh-CN" altLang="en-US" sz="2400"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615930" y="2743835"/>
            <a:ext cx="63500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  <a:sym typeface="+mn-ea"/>
              </a:rPr>
              <a:t>2001</a:t>
            </a:r>
            <a:endParaRPr lang="en-US" sz="2400">
              <a:latin typeface="方正字迹-杨素彬楷 简" panose="02000500000000000000" charset="-122"/>
              <a:ea typeface="方正字迹-杨素彬楷 简" panose="02000500000000000000" charset="-122"/>
              <a:cs typeface="方正字迹-杨素彬楷 简" panose="02000500000000000000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0710" y="1014730"/>
            <a:ext cx="10707370" cy="400113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71450" y="625475"/>
            <a:ext cx="11849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 dirty="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思考点：爱国主义教育和公民道德建设对社会主义精神文明建设有何作用？</a:t>
            </a:r>
            <a:endParaRPr lang="zh-CN" altLang="en-US" sz="2800" b="1" dirty="0">
              <a:solidFill>
                <a:schemeClr val="dk1"/>
              </a:solidFill>
              <a:latin typeface="Times New Roman" panose="02020603050405020304" charset="0"/>
              <a:ea typeface="汉仪全唐诗简" panose="00020600040101010101" charset="-122"/>
              <a:cs typeface="方正字迹-杨素彬楷 简" panose="020005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96670" y="5148580"/>
            <a:ext cx="9163050" cy="14204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爱国主义教育是加强社会主义精神文明建设的核心内容何有效途径。</a:t>
            </a:r>
            <a:endParaRPr lang="zh-CN" altLang="en-US" sz="2400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思想道德建设是社会主义精神文明建设的重要内容和中心环节，对社会政治经济发展</a:t>
            </a: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有巨大能动作用。</a:t>
            </a:r>
            <a:endParaRPr lang="zh-CN" altLang="en-US" sz="2400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82270" y="217170"/>
            <a:ext cx="9693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en-US" altLang="zh-CN" sz="28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3.</a:t>
            </a:r>
            <a:r>
              <a:rPr lang="en-US" altLang="zh-CN" sz="28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社会主义核心价值观</a:t>
            </a:r>
            <a:endParaRPr lang="en-US" altLang="zh-CN" sz="2800" dirty="0">
              <a:latin typeface="方正大标宋简体" panose="02000000000000000000" charset="-122"/>
              <a:ea typeface="方正大标宋简体" panose="020000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6275" y="2261235"/>
            <a:ext cx="2639060" cy="14204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chemeClr val="tx1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</a:rPr>
              <a:t>第一次提出建设社会主义核心价值体系的</a:t>
            </a: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</a:rPr>
              <a:t>战略任务</a:t>
            </a:r>
            <a:r>
              <a:rPr lang="zh-CN" altLang="en-US" sz="2400">
                <a:solidFill>
                  <a:schemeClr val="tx1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</a:rPr>
              <a:t>。</a:t>
            </a:r>
            <a:endParaRPr lang="zh-CN" altLang="en-US" sz="2400">
              <a:solidFill>
                <a:schemeClr val="tx1"/>
              </a:solidFill>
              <a:latin typeface="方正大标宋简体" panose="02000000000000000000" charset="-122"/>
              <a:ea typeface="方正大标宋简体" panose="02000000000000000000" charset="-122"/>
              <a:cs typeface="微软雅黑" panose="020B0503020204020204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-86360" y="2169160"/>
            <a:ext cx="12278360" cy="215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32765" y="1770380"/>
            <a:ext cx="2926080" cy="4235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90000"/>
              </a:lnSpc>
            </a:pPr>
            <a:r>
              <a:rPr lang="zh-CN" sz="2400"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  <a:sym typeface="+mn-ea"/>
              </a:rPr>
              <a:t>中共十六届六中全会</a:t>
            </a:r>
            <a:endParaRPr lang="zh-CN" sz="2400">
              <a:latin typeface="方正字迹-杨素彬楷 简" panose="02000500000000000000" charset="-122"/>
              <a:ea typeface="方正字迹-杨素彬楷 简" panose="02000500000000000000" charset="-122"/>
              <a:cs typeface="方正字迹-杨素彬楷 简" panose="020005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87925" y="1655445"/>
            <a:ext cx="1706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  <a:sym typeface="+mn-ea"/>
              </a:rPr>
              <a:t>中共十七大</a:t>
            </a:r>
            <a:endParaRPr lang="zh-CN" sz="2400">
              <a:latin typeface="方正字迹-杨素彬楷 简" panose="02000500000000000000" charset="-122"/>
              <a:ea typeface="方正字迹-杨素彬楷 简" panose="02000500000000000000" charset="-122"/>
              <a:cs typeface="方正字迹-杨素彬楷 简" panose="02000500000000000000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170035" y="1638300"/>
            <a:ext cx="29356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  <a:sym typeface="+mn-ea"/>
              </a:rPr>
              <a:t>中共十八大</a:t>
            </a:r>
            <a:endParaRPr lang="zh-CN" altLang="en-US" sz="2400">
              <a:latin typeface="方正字迹-杨素彬楷 简" panose="02000500000000000000" charset="-122"/>
              <a:ea typeface="方正字迹-杨素彬楷 简" panose="02000500000000000000" charset="-122"/>
              <a:cs typeface="方正字迹-杨素彬楷 简" panose="020005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2270" y="817880"/>
            <a:ext cx="1931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ClrTx/>
              <a:buSzTx/>
              <a:buFontTx/>
            </a:pPr>
            <a:r>
              <a:rPr lang="en-US" altLang="zh-CN" sz="24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（</a:t>
            </a:r>
            <a:r>
              <a:rPr lang="en-US" altLang="zh-CN" sz="24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1</a:t>
            </a:r>
            <a:r>
              <a:rPr lang="en-US" altLang="zh-CN" sz="24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）背景</a:t>
            </a:r>
            <a:endParaRPr lang="en-US" altLang="zh-CN" sz="2400" dirty="0">
              <a:latin typeface="方正大标宋简体" panose="02000000000000000000" charset="-122"/>
              <a:ea typeface="方正大标宋简体" panose="020000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9415" y="2244090"/>
            <a:ext cx="3310890" cy="14204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chemeClr val="tx1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提出</a:t>
            </a:r>
            <a:r>
              <a:rPr lang="en-US" altLang="zh-CN" sz="2400">
                <a:solidFill>
                  <a:schemeClr val="tx1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“</a:t>
            </a: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  <a:sym typeface="+mn-ea"/>
              </a:rPr>
              <a:t>社会主义核心价值体系是社会主义意识形态的本质体现</a:t>
            </a:r>
            <a:r>
              <a:rPr lang="zh-CN" altLang="en-US" sz="2400">
                <a:solidFill>
                  <a:schemeClr val="tx1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。</a:t>
            </a:r>
            <a:r>
              <a:rPr lang="en-US" altLang="zh-CN" sz="2400">
                <a:solidFill>
                  <a:schemeClr val="tx1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”</a:t>
            </a:r>
            <a:endParaRPr lang="en-US" altLang="zh-CN" sz="2400">
              <a:solidFill>
                <a:schemeClr val="tx1"/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80705" y="2261235"/>
            <a:ext cx="3636645" cy="14204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chemeClr val="tx1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  <a:sym typeface="+mn-ea"/>
              </a:rPr>
              <a:t>进一步提炼、概括，</a:t>
            </a: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  <a:sym typeface="+mn-ea"/>
              </a:rPr>
              <a:t>形成</a:t>
            </a:r>
            <a:r>
              <a:rPr lang="zh-CN" altLang="en-US" sz="2400">
                <a:solidFill>
                  <a:schemeClr val="tx1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  <a:sym typeface="+mn-ea"/>
              </a:rPr>
              <a:t>简明扼要、便于传播和弘扬的</a:t>
            </a: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  <a:sym typeface="+mn-ea"/>
              </a:rPr>
              <a:t>社会主义核心价值观</a:t>
            </a:r>
            <a:r>
              <a:rPr lang="zh-CN" altLang="en-US" sz="2400">
                <a:solidFill>
                  <a:schemeClr val="tx1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400">
              <a:solidFill>
                <a:schemeClr val="tx1"/>
              </a:solidFill>
              <a:latin typeface="方正大标宋简体" panose="02000000000000000000" charset="-122"/>
              <a:ea typeface="方正大标宋简体" panose="02000000000000000000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4209415" y="3987165"/>
            <a:ext cx="3580765" cy="22485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7865" y="3987165"/>
            <a:ext cx="3547110" cy="22485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图片 106"/>
          <p:cNvPicPr/>
          <p:nvPr/>
        </p:nvPicPr>
        <p:blipFill>
          <a:blip r:embed="rId4"/>
          <a:stretch>
            <a:fillRect/>
          </a:stretch>
        </p:blipFill>
        <p:spPr>
          <a:xfrm>
            <a:off x="156210" y="3987165"/>
            <a:ext cx="3525520" cy="2346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156210" y="1045845"/>
            <a:ext cx="11849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 dirty="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思考1：</a:t>
            </a:r>
            <a:r>
              <a:rPr lang="zh-CN" altLang="en-US" sz="2800" b="1" dirty="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社会主义核心价值观出现的背景是什么？</a:t>
            </a:r>
            <a:endParaRPr lang="zh-CN" altLang="en-US" sz="2800" b="1" dirty="0">
              <a:solidFill>
                <a:schemeClr val="dk1"/>
              </a:solidFill>
              <a:latin typeface="Times New Roman" panose="02020603050405020304" charset="0"/>
              <a:ea typeface="汉仪全唐诗简" panose="00020600040101010101" charset="-122"/>
              <a:cs typeface="方正字迹-杨素彬楷 简" panose="02000500000000000000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4" name="图片 103"/>
          <p:cNvPicPr/>
          <p:nvPr/>
        </p:nvPicPr>
        <p:blipFill>
          <a:blip r:embed="rId1">
            <a:alphaModFix amt="80000"/>
          </a:blip>
          <a:srcRect t="4219" b="1283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>
            <p:custDataLst>
              <p:tags r:id="rId2"/>
            </p:custDataLst>
          </p:nvPr>
        </p:nvSpPr>
        <p:spPr>
          <a:xfrm>
            <a:off x="6903720" y="2203450"/>
            <a:ext cx="3766185" cy="5607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800" b="1" spc="3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sym typeface="Arial" panose="020B0604020202020204" pitchFamily="34" charset="0"/>
              </a:rPr>
              <a:t>国家层面的价值目标</a:t>
            </a:r>
            <a:endParaRPr lang="zh-CN" altLang="en-US" sz="2800" b="1" spc="300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>
            <p:custDataLst>
              <p:tags r:id="rId3"/>
            </p:custDataLst>
          </p:nvPr>
        </p:nvSpPr>
        <p:spPr>
          <a:xfrm>
            <a:off x="6903720" y="3333115"/>
            <a:ext cx="3766185" cy="5607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zh-CN" altLang="en-US" sz="2800" b="1" spc="3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sym typeface="Arial" panose="020B0604020202020204" pitchFamily="34" charset="0"/>
              </a:rPr>
              <a:t>社会层面的价值取向</a:t>
            </a:r>
            <a:endParaRPr lang="zh-CN" altLang="en-US" sz="2800" b="1" spc="300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>
            <p:custDataLst>
              <p:tags r:id="rId4"/>
            </p:custDataLst>
          </p:nvPr>
        </p:nvSpPr>
        <p:spPr>
          <a:xfrm>
            <a:off x="6903720" y="4462780"/>
            <a:ext cx="3766185" cy="5607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zh-CN" altLang="en-US" sz="2800" b="1" spc="3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sym typeface="Arial" panose="020B0604020202020204" pitchFamily="34" charset="0"/>
              </a:rPr>
              <a:t>个人层面的价值准则</a:t>
            </a:r>
            <a:endParaRPr lang="zh-CN" altLang="en-US" sz="2800" b="1" spc="300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0" y="1316990"/>
            <a:ext cx="12191365" cy="565150"/>
          </a:xfrm>
          <a:prstGeom prst="rect">
            <a:avLst/>
          </a:prstGeom>
          <a:solidFill>
            <a:srgbClr val="F04B0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/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思考</a:t>
            </a:r>
            <a:r>
              <a:rPr lang="en-US" altLang="zh-CN" sz="2800" b="1" dirty="0">
                <a:solidFill>
                  <a:schemeClr val="bg1"/>
                </a:solidFill>
                <a:effectLst/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：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社会主义核心价值观对于新时期中国发展有何影响？</a:t>
            </a:r>
            <a:endParaRPr lang="zh-CN" altLang="en-US" sz="2800" b="1" dirty="0">
              <a:solidFill>
                <a:schemeClr val="bg1"/>
              </a:solidFill>
              <a:effectLst/>
              <a:latin typeface="Times New Roman" panose="02020603050405020304" charset="0"/>
              <a:ea typeface="汉仪全唐诗简" panose="00020600040101010101" charset="-122"/>
              <a:cs typeface="方正字迹-杨素彬楷 简" panose="020005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5915" y="5141595"/>
            <a:ext cx="11520805" cy="15297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</a:rPr>
              <a:t>①社会主义核心价值观是</a:t>
            </a: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</a:rPr>
              <a:t>当代中国精神的集中体现</a:t>
            </a: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</a:rPr>
              <a:t>，凝结着全体人民共同的价值追求。</a:t>
            </a:r>
            <a:endParaRPr lang="zh-CN" altLang="en-US" sz="2400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微软雅黑" panose="020B0503020204020204" charset="-122"/>
            </a:endParaRPr>
          </a:p>
          <a:p>
            <a:pPr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</a:rPr>
              <a:t>②</a:t>
            </a: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</a:rPr>
              <a:t>培育和践行社会主义核心价值观</a:t>
            </a:r>
            <a:r>
              <a:rPr lang="zh-CN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</a:rPr>
              <a:t>，涌现出一大批全国道德模范。</a:t>
            </a:r>
            <a:endParaRPr lang="zh-CN" altLang="en-US" sz="2400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微软雅黑" panose="020B0503020204020204" charset="-122"/>
            </a:endParaRPr>
          </a:p>
          <a:p>
            <a:pPr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</a:rPr>
              <a:t>③为实现中华民族伟大复兴的中国梦</a:t>
            </a: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</a:rPr>
              <a:t>凝聚起强大的精神力量</a:t>
            </a: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</a:rPr>
              <a:t>。</a:t>
            </a:r>
            <a:endParaRPr lang="zh-CN" altLang="en-US" sz="2400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497205"/>
            <a:ext cx="1322070" cy="6299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(2)</a:t>
            </a:r>
            <a:r>
              <a:rPr lang="zh-CN" altLang="en-US" sz="28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意义</a:t>
            </a:r>
            <a:endParaRPr lang="zh-CN" altLang="en-US" sz="2800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8" grpId="0" bldLvl="0" animBg="1"/>
      <p:bldP spid="32" grpId="0" bldLvl="0" animBg="1"/>
      <p:bldP spid="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0" y="2056765"/>
            <a:ext cx="12192000" cy="4662170"/>
            <a:chOff x="0" y="3324"/>
            <a:chExt cx="19200" cy="734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324"/>
              <a:ext cx="4562" cy="7342"/>
            </a:xfrm>
            <a:prstGeom prst="rect">
              <a:avLst/>
            </a:prstGeom>
          </p:spPr>
        </p:pic>
        <p:pic>
          <p:nvPicPr>
            <p:cNvPr id="109" name="图片 10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374" y="3459"/>
              <a:ext cx="4394" cy="720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0" name="图片 10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769" y="3458"/>
              <a:ext cx="5236" cy="72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1" name="图片 11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4006" y="3459"/>
              <a:ext cx="5194" cy="720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102235" y="614680"/>
            <a:ext cx="11849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 dirty="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思考</a:t>
            </a:r>
            <a:r>
              <a:rPr lang="en-US" altLang="zh-CN" sz="2800" b="1" dirty="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3</a:t>
            </a:r>
            <a:r>
              <a:rPr lang="zh-CN" altLang="en-US" sz="2800" b="1" dirty="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：从</a:t>
            </a:r>
            <a:r>
              <a:rPr lang="en-US" altLang="zh-CN" sz="2800" b="1" dirty="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“</a:t>
            </a:r>
            <a:r>
              <a:rPr lang="zh-CN" altLang="en-US" sz="2800" b="1" dirty="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时代楷模</a:t>
            </a:r>
            <a:r>
              <a:rPr lang="en-US" altLang="zh-CN" sz="2800" b="1" dirty="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”</a:t>
            </a:r>
            <a:r>
              <a:rPr lang="zh-CN" altLang="en-US" sz="2800" b="1" dirty="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的身上我们能够学习到哪些精神？</a:t>
            </a:r>
            <a:endParaRPr lang="zh-CN" altLang="en-US" sz="2800" b="1" dirty="0">
              <a:solidFill>
                <a:schemeClr val="dk1"/>
              </a:solidFill>
              <a:latin typeface="Times New Roman" panose="02020603050405020304" charset="0"/>
              <a:ea typeface="汉仪全唐诗简" panose="00020600040101010101" charset="-122"/>
              <a:cs typeface="方正字迹-杨素彬楷 简" panose="020005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6435" y="1271270"/>
            <a:ext cx="1081976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</a:rPr>
              <a:t>热爱祖国、奉献人民、自强不息、砥砺前行、积极进取、崇德向善</a:t>
            </a:r>
            <a:endParaRPr lang="zh-CN" altLang="en-US" sz="2800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8745" y="80645"/>
            <a:ext cx="11953875" cy="66960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287395" y="2616835"/>
            <a:ext cx="57245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chemeClr val="accent2"/>
                </a:solidFill>
                <a:latin typeface="方正字迹-杨素彬楷 简" panose="02000500000000000000" charset="-122"/>
                <a:ea typeface="方正字迹-杨素彬楷 简" panose="02000500000000000000" charset="-122"/>
                <a:cs typeface="微软雅黑" panose="020B0503020204020204" charset="-122"/>
              </a:rPr>
              <a:t>探究一：</a:t>
            </a:r>
            <a:endParaRPr lang="zh-CN" altLang="en-US" sz="3200" b="1">
              <a:solidFill>
                <a:schemeClr val="accent2"/>
              </a:solidFill>
              <a:latin typeface="方正字迹-杨素彬楷 简" panose="02000500000000000000" charset="-122"/>
              <a:ea typeface="方正字迹-杨素彬楷 简" panose="02000500000000000000" charset="-122"/>
              <a:cs typeface="微软雅黑" panose="020B0503020204020204" charset="-122"/>
            </a:endParaRPr>
          </a:p>
          <a:p>
            <a:pPr algn="ctr"/>
            <a:r>
              <a:rPr lang="zh-CN" altLang="en-US" sz="3200" b="1">
                <a:solidFill>
                  <a:schemeClr val="accent2"/>
                </a:solidFill>
                <a:latin typeface="方正字迹-杨素彬楷 简" panose="02000500000000000000" charset="-122"/>
                <a:ea typeface="方正字迹-杨素彬楷 简" panose="02000500000000000000" charset="-122"/>
                <a:cs typeface="微软雅黑" panose="020B0503020204020204" charset="-122"/>
              </a:rPr>
              <a:t>法制中国与法治中国</a:t>
            </a:r>
            <a:r>
              <a:rPr lang="zh-CN" altLang="en-US" sz="3200" b="1">
                <a:solidFill>
                  <a:schemeClr val="accent2"/>
                </a:solidFill>
                <a:latin typeface="方正字迹-杨素彬楷 简" panose="02000500000000000000" charset="-122"/>
                <a:ea typeface="方正字迹-杨素彬楷 简" panose="02000500000000000000" charset="-122"/>
                <a:cs typeface="微软雅黑" panose="020B0503020204020204" charset="-122"/>
              </a:rPr>
              <a:t>有何异同？</a:t>
            </a:r>
            <a:endParaRPr lang="zh-CN" altLang="en-US" sz="3200" b="1">
              <a:solidFill>
                <a:schemeClr val="accent2"/>
              </a:solidFill>
              <a:latin typeface="方正字迹-杨素彬楷 简" panose="02000500000000000000" charset="-122"/>
              <a:ea typeface="方正字迹-杨素彬楷 简" panose="02000500000000000000" charset="-122"/>
              <a:cs typeface="微软雅黑" panose="020B0503020204020204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9011920" y="1161415"/>
            <a:ext cx="3078480" cy="4539615"/>
          </a:xfrm>
          <a:prstGeom prst="rect">
            <a:avLst/>
          </a:prstGeom>
          <a:noFill/>
          <a:ln w="9525">
            <a:noFill/>
          </a:ln>
          <a:effectLst>
            <a:softEdge rad="31750"/>
          </a:effectLst>
        </p:spPr>
      </p:pic>
      <p:pic>
        <p:nvPicPr>
          <p:cNvPr id="102" name="图片 101"/>
          <p:cNvPicPr/>
          <p:nvPr/>
        </p:nvPicPr>
        <p:blipFill>
          <a:blip r:embed="rId3"/>
          <a:srcRect l="13314" t="13377" r="13442" b="6537"/>
          <a:stretch>
            <a:fillRect/>
          </a:stretch>
        </p:blipFill>
        <p:spPr>
          <a:xfrm>
            <a:off x="123190" y="1156970"/>
            <a:ext cx="3164205" cy="4544060"/>
          </a:xfrm>
          <a:prstGeom prst="rect">
            <a:avLst/>
          </a:prstGeom>
          <a:noFill/>
          <a:ln w="9525">
            <a:noFill/>
          </a:ln>
          <a:effectLst>
            <a:softEdge rad="3175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-36830" y="0"/>
            <a:ext cx="12254230" cy="5835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3200" dirty="0">
                <a:solidFill>
                  <a:schemeClr val="tx1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一、新中国的</a:t>
            </a:r>
            <a:r>
              <a:rPr lang="zh-CN" altLang="en-US" sz="3200" dirty="0">
                <a:solidFill>
                  <a:srgbClr val="C00000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法治建设</a:t>
            </a:r>
            <a:r>
              <a:rPr lang="zh-CN" altLang="en-US" sz="3200" dirty="0">
                <a:solidFill>
                  <a:schemeClr val="tx1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进程</a:t>
            </a:r>
            <a:endParaRPr lang="zh-CN" altLang="en-US" sz="3200" dirty="0">
              <a:solidFill>
                <a:schemeClr val="tx1"/>
              </a:solidFill>
              <a:latin typeface="方正大标宋简体" panose="02000000000000000000" charset="-122"/>
              <a:ea typeface="方正大标宋简体" panose="02000000000000000000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0" y="583565"/>
            <a:ext cx="9291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latin typeface="方正大标宋简体" panose="02000000000000000000" charset="-122"/>
                <a:ea typeface="方正大标宋简体" panose="02000000000000000000" charset="-122"/>
              </a:rPr>
              <a:t>1.</a:t>
            </a:r>
            <a:r>
              <a:rPr lang="zh-CN" altLang="en-US" sz="2800" dirty="0">
                <a:latin typeface="方正大标宋简体" panose="02000000000000000000" charset="-122"/>
                <a:ea typeface="方正大标宋简体" panose="02000000000000000000" charset="-122"/>
              </a:rPr>
              <a:t>法治建设的初步探索</a:t>
            </a:r>
            <a:r>
              <a:rPr lang="en-US" altLang="zh-CN" sz="2800" dirty="0">
                <a:latin typeface="方正大标宋简体" panose="02000000000000000000" charset="-122"/>
                <a:ea typeface="方正大标宋简体" panose="02000000000000000000" charset="-122"/>
              </a:rPr>
              <a:t>——</a:t>
            </a:r>
            <a:r>
              <a:rPr lang="zh-CN" altLang="en-US" sz="2800" dirty="0">
                <a:latin typeface="方正大标宋简体" panose="02000000000000000000" charset="-122"/>
                <a:ea typeface="方正大标宋简体" panose="02000000000000000000" charset="-122"/>
              </a:rPr>
              <a:t>社会主义革命与建设时期</a:t>
            </a:r>
            <a:endParaRPr lang="zh-CN" altLang="en-US" sz="2800" dirty="0">
              <a:latin typeface="方正大标宋简体" panose="02000000000000000000" charset="-122"/>
              <a:ea typeface="方正大标宋简体" panose="020000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8915" y="1254760"/>
            <a:ext cx="28568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8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（</a:t>
            </a:r>
            <a:r>
              <a:rPr lang="en-US" altLang="zh-CN" sz="28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1</a:t>
            </a:r>
            <a:r>
              <a:rPr lang="en-US" altLang="zh-CN" sz="28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）成就</a:t>
            </a:r>
            <a:r>
              <a:rPr lang="zh-CN" altLang="en-US" sz="28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与</a:t>
            </a:r>
            <a:r>
              <a:rPr lang="zh-CN" altLang="en-US" sz="28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意义</a:t>
            </a:r>
            <a:endParaRPr lang="zh-CN" altLang="en-US" sz="2800" dirty="0">
              <a:latin typeface="方正大标宋简体" panose="02000000000000000000" charset="-122"/>
              <a:ea typeface="方正大标宋简体" panose="02000000000000000000" charset="-122"/>
              <a:sym typeface="+mn-ea"/>
            </a:endParaRPr>
          </a:p>
        </p:txBody>
      </p:sp>
      <p:graphicFrame>
        <p:nvGraphicFramePr>
          <p:cNvPr id="14" name="表格 13"/>
          <p:cNvGraphicFramePr/>
          <p:nvPr>
            <p:custDataLst>
              <p:tags r:id="rId2"/>
            </p:custDataLst>
          </p:nvPr>
        </p:nvGraphicFramePr>
        <p:xfrm>
          <a:off x="208915" y="1926590"/>
          <a:ext cx="11849100" cy="44672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4900"/>
                <a:gridCol w="2216785"/>
                <a:gridCol w="5196205"/>
                <a:gridCol w="3331210"/>
              </a:tblGrid>
              <a:tr h="2730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阶段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时间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成就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意义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</a:tr>
              <a:tr h="11169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开端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1949</a:t>
                      </a: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年</a:t>
                      </a:r>
                      <a:r>
                        <a:rPr lang="en-US" altLang="zh-CN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9</a:t>
                      </a: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月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</a:tr>
              <a:tr h="19799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初创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20</a:t>
                      </a: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世纪</a:t>
                      </a:r>
                      <a:r>
                        <a:rPr lang="en-US" altLang="zh-CN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50</a:t>
                      </a: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年代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1954</a:t>
                      </a: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年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第一届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  <a:sym typeface="+mn-ea"/>
                        </a:rPr>
                        <a:t>全国</a:t>
                      </a: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人大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</a:tr>
              <a:tr h="9131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破坏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文革时期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481965" y="1419860"/>
            <a:ext cx="11216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梳理1：速读P55，完成表格信息。</a:t>
            </a:r>
            <a:endParaRPr lang="zh-CN" altLang="en-US" sz="2400" dirty="0">
              <a:latin typeface="Times New Roman" panose="02020603050405020304" charset="0"/>
              <a:ea typeface="汉仪全唐诗简" panose="00020600040101010101" charset="-122"/>
              <a:cs typeface="方正字迹-杨素彬楷 简" panose="02000500000000000000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804285" y="3542030"/>
            <a:ext cx="472821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  <a:sym typeface="+mn-ea"/>
              </a:rPr>
              <a:t>《中华人民共和国婚姻法》</a:t>
            </a:r>
            <a:endParaRPr lang="zh-CN" altLang="en-US" sz="2400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微软雅黑" panose="020B0503020204020204" charset="-122"/>
              <a:sym typeface="+mn-ea"/>
            </a:endParaRPr>
          </a:p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  <a:sym typeface="+mn-ea"/>
              </a:rPr>
              <a:t>《中华人民共和国土地改革法》</a:t>
            </a:r>
            <a:endParaRPr lang="zh-CN" altLang="en-US" sz="2400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微软雅黑" panose="020B0503020204020204" charset="-122"/>
              <a:sym typeface="+mn-ea"/>
            </a:endParaRPr>
          </a:p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  <a:sym typeface="+mn-ea"/>
              </a:rPr>
              <a:t>《中华人民共和国宪法》</a:t>
            </a:r>
            <a:endParaRPr lang="zh-CN" altLang="en-US" sz="2400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微软雅黑" panose="020B0503020204020204" charset="-122"/>
              <a:sym typeface="+mn-ea"/>
            </a:endParaRPr>
          </a:p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  <a:sym typeface="+mn-ea"/>
              </a:rPr>
              <a:t>《中华人民共和国国务院组织法》</a:t>
            </a:r>
            <a:endParaRPr lang="zh-CN" altLang="en-US" sz="2400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微软雅黑" panose="020B0503020204020204" charset="-122"/>
              <a:sym typeface="+mn-ea"/>
            </a:endParaRPr>
          </a:p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  <a:sym typeface="+mn-ea"/>
              </a:rPr>
              <a:t>《中华人民共和国法院组织法》</a:t>
            </a:r>
            <a:endParaRPr lang="zh-CN" altLang="en-US" sz="2400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406775" y="2402840"/>
            <a:ext cx="55232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  <a:sym typeface="+mn-ea"/>
              </a:rPr>
              <a:t>《</a:t>
            </a: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  <a:sym typeface="+mn-ea"/>
              </a:rPr>
              <a:t>共同纲领》</a:t>
            </a:r>
            <a:endParaRPr lang="zh-CN" altLang="en-US" sz="2400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微软雅黑" panose="020B0503020204020204" charset="-122"/>
              <a:sym typeface="+mn-ea"/>
            </a:endParaRPr>
          </a:p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  <a:sym typeface="+mn-ea"/>
              </a:rPr>
              <a:t>《中华人民共和国中央人民政府组织法》</a:t>
            </a:r>
            <a:endParaRPr lang="zh-CN" altLang="en-US" sz="2400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微软雅黑" panose="020B0503020204020204" charset="-122"/>
              <a:sym typeface="+mn-ea"/>
            </a:endParaRPr>
          </a:p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  <a:sym typeface="+mn-ea"/>
              </a:rPr>
              <a:t>《中国人民政治协商</a:t>
            </a: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  <a:sym typeface="+mn-ea"/>
              </a:rPr>
              <a:t>会议组织法》</a:t>
            </a:r>
            <a:endParaRPr lang="zh-CN" altLang="en-US" sz="2400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291955" y="2516505"/>
            <a:ext cx="230441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  <a:sym typeface="+mn-ea"/>
              </a:rPr>
              <a:t>开始</a:t>
            </a:r>
            <a:endParaRPr lang="zh-CN" altLang="en-US" sz="2400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  <a:cs typeface="微软雅黑" panose="020B0503020204020204" charset="-122"/>
              <a:sym typeface="+mn-ea"/>
            </a:endParaRPr>
          </a:p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  <a:sym typeface="+mn-ea"/>
              </a:rPr>
              <a:t>法</a:t>
            </a: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  <a:sym typeface="+mn-ea"/>
              </a:rPr>
              <a:t>治建设历程</a:t>
            </a:r>
            <a:endParaRPr lang="zh-CN" altLang="en-US" sz="2400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726805" y="3470275"/>
            <a:ext cx="3331210" cy="2009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  <a:sym typeface="+mn-ea"/>
              </a:rPr>
              <a:t>确立</a:t>
            </a: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  <a:sym typeface="+mn-ea"/>
              </a:rPr>
              <a:t>社会主义中国政治、立法、司法制度</a:t>
            </a:r>
            <a:endParaRPr lang="zh-CN" altLang="en-US" sz="2400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  <a:cs typeface="微软雅黑" panose="020B0503020204020204" charset="-122"/>
              <a:sym typeface="+mn-ea"/>
            </a:endParaRPr>
          </a:p>
          <a:p>
            <a:pPr marL="342900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  <a:sym typeface="+mn-ea"/>
              </a:rPr>
              <a:t>初步奠定中国法治建设的</a:t>
            </a: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  <a:sym typeface="+mn-ea"/>
              </a:rPr>
              <a:t>基础</a:t>
            </a:r>
            <a:endParaRPr lang="zh-CN" altLang="en-US" sz="2400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553710" y="5726430"/>
            <a:ext cx="3840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  <a:sym typeface="+mn-ea"/>
              </a:rPr>
              <a:t>社会主义法制遭到严重破坏</a:t>
            </a:r>
            <a:endParaRPr lang="zh-CN" altLang="en-US" sz="2400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2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633095" y="1478915"/>
            <a:ext cx="10925175" cy="30460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第一条  </a:t>
            </a:r>
            <a:r>
              <a:rPr lang="en-US" altLang="zh-CN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   </a:t>
            </a:r>
            <a:r>
              <a:rPr lang="zh-CN" alt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实行男女婚姻自由、一夫一妻、男女权利平等、保护妇女和子女合法权益的新民主主义婚姻制度。 </a:t>
            </a:r>
            <a:endParaRPr lang="zh-CN" altLang="en-US" sz="2400" dirty="0">
              <a:latin typeface="Times New Roman" panose="02020603050405020304" charset="0"/>
              <a:ea typeface="汉仪全唐诗简" panose="00020600040101010101" charset="-122"/>
              <a:cs typeface="方正字迹-杨素彬楷 简" panose="02000500000000000000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第二条  </a:t>
            </a:r>
            <a:r>
              <a:rPr lang="en-US" altLang="zh-CN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   </a:t>
            </a:r>
            <a:r>
              <a:rPr lang="zh-CN" alt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禁止干涉寡妇婚姻自由。</a:t>
            </a:r>
            <a:endParaRPr lang="zh-CN" altLang="en-US" sz="2400" dirty="0">
              <a:latin typeface="Times New Roman" panose="02020603050405020304" charset="0"/>
              <a:ea typeface="汉仪全唐诗简" panose="00020600040101010101" charset="-122"/>
              <a:cs typeface="方正字迹-杨素彬楷 简" panose="02000500000000000000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第三条</a:t>
            </a:r>
            <a:r>
              <a:rPr lang="en-US" altLang="zh-CN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     </a:t>
            </a:r>
            <a:r>
              <a:rPr lang="zh-CN" alt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结婚须男女双方本人完全自愿。</a:t>
            </a:r>
            <a:endParaRPr lang="zh-CN" altLang="en-US" sz="2400" dirty="0">
              <a:latin typeface="Times New Roman" panose="02020603050405020304" charset="0"/>
              <a:ea typeface="汉仪全唐诗简" panose="00020600040101010101" charset="-122"/>
              <a:cs typeface="方正字迹-杨素彬楷 简" panose="02000500000000000000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第七条</a:t>
            </a:r>
            <a:r>
              <a:rPr lang="en-US" altLang="zh-CN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     </a:t>
            </a:r>
            <a:r>
              <a:rPr lang="zh-CN" alt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夫妻为共同生活的伴侣，在家庭中地位平等。</a:t>
            </a:r>
            <a:endParaRPr lang="zh-CN" altLang="en-US" sz="2400" dirty="0">
              <a:latin typeface="Times New Roman" panose="02020603050405020304" charset="0"/>
              <a:ea typeface="汉仪全唐诗简" panose="00020600040101010101" charset="-122"/>
              <a:cs typeface="方正字迹-杨素彬楷 简" panose="02000500000000000000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第十七条</a:t>
            </a:r>
            <a:r>
              <a:rPr lang="en-US" altLang="zh-CN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 </a:t>
            </a:r>
            <a:r>
              <a:rPr lang="zh-CN" alt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男女双方自愿离婚的，准予离婚。男女一方坚决要求离婚的，经区人民政府和司法机关调解无效时，亦准予离婚。</a:t>
            </a:r>
            <a:r>
              <a:rPr lang="zh-CN" alt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 </a:t>
            </a:r>
            <a:endParaRPr lang="zh-CN" altLang="en-US" sz="2400" dirty="0">
              <a:latin typeface="Times New Roman" panose="02020603050405020304" charset="0"/>
              <a:ea typeface="汉仪全唐诗简" panose="00020600040101010101" charset="-122"/>
              <a:cs typeface="方正字迹-杨素彬楷 简" panose="02000500000000000000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 </a:t>
            </a:r>
            <a:r>
              <a:rPr lang="en-US" altLang="zh-CN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                                                                                     </a:t>
            </a:r>
            <a:r>
              <a:rPr lang="zh-CN" alt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——《中华人民共和国婚姻法》</a:t>
            </a:r>
            <a:endParaRPr lang="zh-CN" altLang="en-US" sz="2400" dirty="0">
              <a:latin typeface="Times New Roman" panose="02020603050405020304" charset="0"/>
              <a:ea typeface="汉仪全唐诗简" panose="00020600040101010101" charset="-122"/>
              <a:cs typeface="方正字迹-杨素彬楷 简" panose="020005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4180" y="121285"/>
            <a:ext cx="28568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8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（2）</a:t>
            </a:r>
            <a:r>
              <a:rPr lang="zh-CN" altLang="en-US" sz="28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特点与</a:t>
            </a:r>
            <a:r>
              <a:rPr lang="zh-CN" altLang="en-US" sz="28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影响</a:t>
            </a:r>
            <a:endParaRPr lang="zh-CN" altLang="en-US" sz="2800" dirty="0">
              <a:latin typeface="方正大标宋简体" panose="02000000000000000000" charset="-122"/>
              <a:ea typeface="方正大标宋简体" panose="020000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0" y="923925"/>
            <a:ext cx="12192000" cy="4356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80000"/>
              </a:lnSpc>
              <a:buClrTx/>
              <a:buSzTx/>
              <a:buFontTx/>
            </a:pPr>
            <a:r>
              <a:rPr lang="zh-CN" altLang="en-US" sz="28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思考：解读《婚姻法》的内容特点，并分析其体现</a:t>
            </a:r>
            <a:r>
              <a:rPr lang="en-US" altLang="zh-CN" sz="28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“</a:t>
            </a:r>
            <a:r>
              <a:rPr lang="zh-CN" altLang="en-US" sz="28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社会主义法制</a:t>
            </a:r>
            <a:r>
              <a:rPr lang="en-US" altLang="zh-CN" sz="28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”</a:t>
            </a:r>
            <a:r>
              <a:rPr lang="zh-CN" altLang="en-US" sz="28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的</a:t>
            </a:r>
            <a:r>
              <a:rPr lang="zh-CN" altLang="en-US" sz="28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本质？</a:t>
            </a:r>
            <a:endParaRPr lang="zh-CN" altLang="en-US" sz="2800" dirty="0">
              <a:latin typeface="Times New Roman" panose="02020603050405020304" charset="0"/>
              <a:ea typeface="汉仪全唐诗简" panose="00020600040101010101" charset="-122"/>
              <a:cs typeface="方正字迹-杨素彬楷 简" panose="02000500000000000000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466975" y="4848860"/>
            <a:ext cx="76104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  <a:sym typeface="+mn-ea"/>
              </a:rPr>
              <a:t>特点：婚姻自由，男女平等，维护所有家庭成员</a:t>
            </a: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  <a:sym typeface="+mn-ea"/>
              </a:rPr>
              <a:t>的权益</a:t>
            </a:r>
            <a:endParaRPr lang="zh-CN" altLang="en-US" sz="2400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5520" y="5633720"/>
            <a:ext cx="10354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  <a:sym typeface="+mn-ea"/>
              </a:rPr>
              <a:t>本质：社会主义法制是社会主义国家实施的体现广大人民意志的</a:t>
            </a: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  <a:sym typeface="+mn-ea"/>
              </a:rPr>
              <a:t>法律制度。</a:t>
            </a:r>
            <a:endParaRPr lang="zh-CN" altLang="en-US" sz="2400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" name="文本框 102"/>
          <p:cNvSpPr txBox="1"/>
          <p:nvPr/>
        </p:nvSpPr>
        <p:spPr>
          <a:xfrm>
            <a:off x="496570" y="819785"/>
            <a:ext cx="11199495" cy="5218002"/>
          </a:xfrm>
          <a:prstGeom prst="horizontalScroll">
            <a:avLst>
              <a:gd name="adj" fmla="val 368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0" algn="l"/>
            <a:r>
              <a:rPr lang="zh-CN" altLang="en-US" sz="2800" b="0" dirty="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刘宗强和陈菊芳是包办婚姻，两人年龄相差很多……1952年5月，陈菊芳提出离婚，经区、乡人民政府调解无效，县法院便判决离婚了。刘宗强想不通，认为法院只根据陈菊芳说他年龄大，感情不合就判决离婚，是给“女二流子”撑腰，自己落了个人才两空。自己已是30岁的人了，只有七八亩地，没人肯嫁给自己，得打一辈子光棍了。</a:t>
            </a:r>
            <a:endParaRPr lang="zh-CN" altLang="en-US" sz="2800" b="0" dirty="0">
              <a:solidFill>
                <a:schemeClr val="dk1"/>
              </a:solidFill>
              <a:latin typeface="Times New Roman" panose="02020603050405020304" charset="0"/>
              <a:ea typeface="汉仪全唐诗简" panose="00020600040101010101" charset="-122"/>
              <a:cs typeface="方正字迹-杨素彬楷 简" panose="02000500000000000000" charset="-122"/>
            </a:endParaRPr>
          </a:p>
          <a:p>
            <a:pPr indent="0" algn="l"/>
            <a:r>
              <a:rPr lang="zh-CN" altLang="en-US" sz="2800" b="0" dirty="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听到宣传员宣传说“结婚要自找对象，男女恋爱自由”，他就一肚子气……向旁人唠叨说：“咱这庄稼汉一天到晚在地里忙，跟谁恋爱呢？难道跟棉花杆恋爱？跟镢头把恋爱吗？”离婚后洗衣做饭样样困难，他常常跺着脚说：“实行了婚姻法，把咱实行的连饭都吃不到嘴里，什么婚姻法？还不是整贫雇农的离婚法！什么婚姻法？还不是整穷人法！今后的男子又要受压迫。婚姻法就是妇女法。”</a:t>
            </a:r>
            <a:r>
              <a:rPr lang="en-US" altLang="zh-CN" sz="2800" b="0" dirty="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——</a:t>
            </a:r>
            <a:r>
              <a:rPr lang="zh-CN" altLang="en-US" sz="2800" dirty="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《群众日报》</a:t>
            </a:r>
            <a:endParaRPr lang="zh-CN" altLang="en-US" sz="2800" b="0" dirty="0">
              <a:solidFill>
                <a:schemeClr val="dk1"/>
              </a:solidFill>
              <a:latin typeface="Times New Roman" panose="02020603050405020304" charset="0"/>
              <a:ea typeface="汉仪全唐诗简" panose="00020600040101010101" charset="-122"/>
              <a:cs typeface="方正字迹-杨素彬楷 简" panose="020005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0" y="384175"/>
            <a:ext cx="12192000" cy="4356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80000"/>
              </a:lnSpc>
              <a:buClrTx/>
              <a:buSzTx/>
              <a:buFontTx/>
            </a:pPr>
            <a:r>
              <a:rPr lang="zh-CN" altLang="en-US" sz="28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讨论：这则报道中乡民为何会如此理解《婚姻法》？这说明了</a:t>
            </a:r>
            <a:r>
              <a:rPr lang="zh-CN" altLang="en-US" sz="28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什么问题？</a:t>
            </a:r>
            <a:endParaRPr lang="zh-CN" altLang="en-US" sz="2800" dirty="0">
              <a:latin typeface="Times New Roman" panose="02020603050405020304" charset="0"/>
              <a:ea typeface="汉仪全唐诗简" panose="00020600040101010101" charset="-122"/>
              <a:cs typeface="方正字迹-杨素彬楷 简" panose="020005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2095" y="2908300"/>
            <a:ext cx="11687175" cy="16414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0">
              <a:lnSpc>
                <a:spcPct val="120000"/>
              </a:lnSpc>
            </a:pPr>
            <a:r>
              <a:rPr lang="zh-CN" sz="2800" b="0">
                <a:solidFill>
                  <a:schemeClr val="bg1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这种误解</a:t>
            </a:r>
            <a:r>
              <a:rPr lang="zh-CN" sz="2800" b="0">
                <a:solidFill>
                  <a:schemeClr val="bg1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的根源在于根深蒂固的传统观念，说明新旧婚姻家庭观念的冲突。</a:t>
            </a:r>
            <a:endParaRPr lang="zh-CN" sz="2800" b="0">
              <a:solidFill>
                <a:schemeClr val="bg1"/>
              </a:solidFill>
              <a:latin typeface="方正大标宋简体" panose="02000000000000000000" charset="-122"/>
              <a:ea typeface="方正大标宋简体" panose="02000000000000000000" charset="-122"/>
            </a:endParaRPr>
          </a:p>
          <a:p>
            <a:pPr indent="0">
              <a:lnSpc>
                <a:spcPct val="120000"/>
              </a:lnSpc>
            </a:pPr>
            <a:r>
              <a:rPr lang="zh-CN" sz="2800" b="0">
                <a:solidFill>
                  <a:schemeClr val="bg1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由此可知中国传统婚姻制度变革的艰难性，也折射出中国由传统社会走向现代社会的曲折与艰难。</a:t>
            </a:r>
            <a:endParaRPr lang="zh-CN" altLang="en-US" sz="2800" b="0">
              <a:solidFill>
                <a:schemeClr val="bg1"/>
              </a:solidFill>
              <a:latin typeface="方正大标宋简体" panose="02000000000000000000" charset="-122"/>
              <a:ea typeface="方正大标宋简体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267970" y="922655"/>
            <a:ext cx="115208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en-US" sz="24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（1）背景：中共中央强调</a:t>
            </a:r>
            <a:r>
              <a:rPr lang="en-US" sz="2400" dirty="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为了保障人民民主，必须加强社会主义法制，做到有法可依、有法必依、执法必严、违法必究，保证法律面前人人平等，不允许任何人有超越法律之上的特权</a:t>
            </a:r>
            <a:r>
              <a:rPr lang="en-US" sz="24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。</a:t>
            </a:r>
            <a:endParaRPr lang="en-US" sz="2400" dirty="0">
              <a:latin typeface="方正大标宋简体" panose="02000000000000000000" charset="-122"/>
              <a:ea typeface="方正大标宋简体" panose="020000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0" y="97790"/>
            <a:ext cx="99193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2.</a:t>
            </a:r>
            <a:r>
              <a:rPr lang="zh-CN" altLang="en-US" sz="28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法治建设的全新发展</a:t>
            </a:r>
            <a:r>
              <a:rPr lang="en-US" altLang="zh-CN" sz="28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——</a:t>
            </a:r>
            <a:r>
              <a:rPr lang="zh-CN" altLang="en-US" sz="28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改革开放</a:t>
            </a:r>
            <a:r>
              <a:rPr lang="zh-CN" altLang="en-US" sz="28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新时期</a:t>
            </a:r>
            <a:endParaRPr lang="zh-CN" altLang="en-US" sz="2800" dirty="0">
              <a:latin typeface="方正大标宋简体" panose="02000000000000000000" charset="-122"/>
              <a:ea typeface="方正大标宋简体" panose="02000000000000000000" charset="-122"/>
              <a:sym typeface="+mn-ea"/>
            </a:endParaRPr>
          </a:p>
        </p:txBody>
      </p:sp>
      <p:graphicFrame>
        <p:nvGraphicFramePr>
          <p:cNvPr id="14" name="表格 13"/>
          <p:cNvGraphicFramePr/>
          <p:nvPr>
            <p:custDataLst>
              <p:tags r:id="rId2"/>
            </p:custDataLst>
          </p:nvPr>
        </p:nvGraphicFramePr>
        <p:xfrm>
          <a:off x="103505" y="3318510"/>
          <a:ext cx="11849100" cy="43224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125"/>
                <a:gridCol w="2335530"/>
                <a:gridCol w="5450840"/>
                <a:gridCol w="2046605"/>
              </a:tblGrid>
              <a:tr h="231140"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阶段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时间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成就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意义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</a:tr>
              <a:tr h="1685290"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新发展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endParaRPr lang="en-US" altLang="zh-CN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endParaRPr lang="en-US" altLang="zh-CN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en-US" altLang="zh-CN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20</a:t>
                      </a: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世纪</a:t>
                      </a:r>
                      <a:r>
                        <a:rPr lang="en-US" altLang="zh-CN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80</a:t>
                      </a: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年代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4374515" y="3693795"/>
            <a:ext cx="5544820" cy="1751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90000"/>
              </a:lnSpc>
            </a:pPr>
            <a:r>
              <a:rPr lang="en-US" altLang="zh-CN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1982</a:t>
            </a: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年《中华人民共和国宪法》</a:t>
            </a:r>
            <a:endParaRPr lang="zh-CN" altLang="en-US" sz="2400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  <a:p>
            <a:pPr algn="ctr">
              <a:lnSpc>
                <a:spcPct val="90000"/>
              </a:lnSpc>
            </a:pP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《中华人民共和国刑法》</a:t>
            </a:r>
            <a:endParaRPr lang="zh-CN" altLang="en-US" sz="2400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  <a:p>
            <a:pPr algn="ctr">
              <a:lnSpc>
                <a:spcPct val="90000"/>
              </a:lnSpc>
            </a:pP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《中华人民共和国刑事诉讼法》</a:t>
            </a:r>
            <a:endParaRPr lang="zh-CN" altLang="en-US" sz="2400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  <a:p>
            <a:pPr algn="ctr">
              <a:lnSpc>
                <a:spcPct val="90000"/>
              </a:lnSpc>
            </a:pP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《中华人民共和国中外合资经营企业法》《中华人民共和国经济合同法》</a:t>
            </a:r>
            <a:endParaRPr lang="zh-CN" altLang="en-US" sz="2400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103505" y="2820670"/>
            <a:ext cx="11849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梳理</a:t>
            </a:r>
            <a:r>
              <a:rPr lang="en-US" altLang="zh-CN" sz="2800" b="1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2</a:t>
            </a:r>
            <a:r>
              <a:rPr lang="zh-CN" altLang="en-US" sz="2800" b="1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：速读P</a:t>
            </a:r>
            <a:r>
              <a:rPr lang="en-US" altLang="zh-CN" sz="2800" b="1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55-56</a:t>
            </a:r>
            <a:r>
              <a:rPr lang="zh-CN" altLang="en-US" sz="2800" b="1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，完成表格信息。</a:t>
            </a:r>
            <a:endParaRPr lang="zh-CN" altLang="en-US" sz="2800" b="1" dirty="0">
              <a:latin typeface="Times New Roman" panose="02020603050405020304" charset="0"/>
              <a:ea typeface="汉仪全唐诗简" panose="00020600040101010101" charset="-122"/>
              <a:cs typeface="方正字迹-杨素彬楷 简" panose="020005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518650" y="4110355"/>
            <a:ext cx="2809240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法治建设</a:t>
            </a:r>
            <a:endParaRPr lang="zh-CN" altLang="en-US" sz="2400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  <a:p>
            <a:pPr algn="ctr">
              <a:lnSpc>
                <a:spcPct val="90000"/>
              </a:lnSpc>
            </a:pP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进入新发展时期</a:t>
            </a:r>
            <a:endParaRPr lang="zh-CN" altLang="en-US" sz="2400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7970" y="2298700"/>
            <a:ext cx="28568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sz="24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（2）成就</a:t>
            </a:r>
            <a:r>
              <a:rPr lang="en-US" sz="24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与</a:t>
            </a:r>
            <a:r>
              <a:rPr lang="en-US" sz="24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意义</a:t>
            </a:r>
            <a:endParaRPr lang="en-US" sz="2400" dirty="0">
              <a:latin typeface="方正大标宋简体" panose="02000000000000000000" charset="-122"/>
              <a:ea typeface="方正大标宋简体" panose="020000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4" name="表格 13"/>
          <p:cNvGraphicFramePr/>
          <p:nvPr>
            <p:custDataLst>
              <p:tags r:id="rId1"/>
            </p:custDataLst>
          </p:nvPr>
        </p:nvGraphicFramePr>
        <p:xfrm>
          <a:off x="171450" y="2392045"/>
          <a:ext cx="11849100" cy="3762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6565"/>
                <a:gridCol w="2011680"/>
                <a:gridCol w="5525770"/>
                <a:gridCol w="3855085"/>
              </a:tblGrid>
              <a:tr h="675640"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阶段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时间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成就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意义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</a:tr>
              <a:tr h="3086735"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新阶段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l">
                        <a:lnSpc>
                          <a:spcPct val="80000"/>
                        </a:lnSpc>
                        <a:buNone/>
                      </a:pPr>
                      <a:endParaRPr lang="zh-CN" altLang="en-US" sz="2400">
                        <a:solidFill>
                          <a:srgbClr val="FF0000"/>
                        </a:solidFill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en-US" altLang="zh-CN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20</a:t>
                      </a: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世纪</a:t>
                      </a:r>
                      <a:r>
                        <a:rPr lang="en-US" altLang="zh-CN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90</a:t>
                      </a: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年代（十五大以来）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71450" y="231775"/>
            <a:ext cx="99193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2.</a:t>
            </a:r>
            <a:r>
              <a:rPr lang="zh-CN" altLang="en-US" sz="28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法治建设的进一步完善</a:t>
            </a:r>
            <a:r>
              <a:rPr lang="en-US" altLang="zh-CN" sz="28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——90</a:t>
            </a:r>
            <a:r>
              <a:rPr lang="zh-CN" altLang="en-US" sz="28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年代以来</a:t>
            </a:r>
            <a:endParaRPr lang="zh-CN" altLang="en-US" sz="2800" dirty="0">
              <a:latin typeface="方正大标宋简体" panose="02000000000000000000" charset="-122"/>
              <a:ea typeface="方正大标宋简体" panose="020000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171450" y="1882775"/>
            <a:ext cx="118491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梳理</a:t>
            </a:r>
            <a:r>
              <a:rPr lang="en-US" altLang="zh-CN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2</a:t>
            </a:r>
            <a:r>
              <a:rPr lang="zh-CN" alt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：速读P</a:t>
            </a:r>
            <a:r>
              <a:rPr lang="en-US" altLang="zh-CN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55-56</a:t>
            </a:r>
            <a:r>
              <a:rPr lang="zh-CN" alt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，完成表格信息，十五大以来的法治建设</a:t>
            </a:r>
            <a:r>
              <a:rPr lang="zh-CN" alt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有何意义？</a:t>
            </a:r>
            <a:endParaRPr lang="zh-CN" altLang="en-US" sz="2400" dirty="0">
              <a:latin typeface="Times New Roman" panose="02020603050405020304" charset="0"/>
              <a:ea typeface="汉仪全唐诗简" panose="00020600040101010101" charset="-122"/>
              <a:cs typeface="方正字迹-杨素彬楷 简" panose="020005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7970" y="925830"/>
            <a:ext cx="1152080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80000"/>
              </a:lnSpc>
              <a:buNone/>
            </a:pPr>
            <a:r>
              <a:rPr lang="en-US" sz="24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（1）背景：</a:t>
            </a: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全面推进市场经济建设对法治建设提出更高要求。</a:t>
            </a:r>
            <a:endParaRPr lang="zh-CN" altLang="en-US" sz="2400" dirty="0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7970" y="1311910"/>
            <a:ext cx="28568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sz="24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（2）成就</a:t>
            </a:r>
            <a:r>
              <a:rPr lang="en-US" sz="24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与</a:t>
            </a:r>
            <a:r>
              <a:rPr lang="en-US" sz="2400" dirty="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意义</a:t>
            </a:r>
            <a:endParaRPr lang="en-US" sz="2400" dirty="0">
              <a:latin typeface="方正大标宋简体" panose="02000000000000000000" charset="-122"/>
              <a:ea typeface="方正大标宋简体" panose="020000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31770" y="3049270"/>
            <a:ext cx="522668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①</a:t>
            </a:r>
            <a:r>
              <a:rPr lang="en-US" altLang="zh-CN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1997</a:t>
            </a: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年</a:t>
            </a:r>
            <a:r>
              <a:rPr lang="zh-CN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中共十五大报告第一次完整地提出</a:t>
            </a:r>
            <a:r>
              <a:rPr lang="en-US" altLang="zh-CN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“</a:t>
            </a: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依法治国，建设社会主义法治国家</a:t>
            </a:r>
            <a:r>
              <a:rPr lang="en-US" altLang="zh-CN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”</a:t>
            </a: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。</a:t>
            </a:r>
            <a:endParaRPr lang="zh-CN" altLang="en-US" sz="2400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②</a:t>
            </a:r>
            <a:r>
              <a:rPr lang="en-US" altLang="zh-CN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1999</a:t>
            </a: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年和</a:t>
            </a:r>
            <a:r>
              <a:rPr lang="en-US" altLang="zh-CN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2004</a:t>
            </a: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年《中华人民共和国宪法修正案》</a:t>
            </a: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将“实行依法治国，建设社会主义法治国家”和“国家尊重和保障人权”写入宪法，法治建设得到进一步发展。</a:t>
            </a:r>
            <a:endParaRPr lang="zh-CN" altLang="en-US" sz="2400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③</a:t>
            </a:r>
            <a:r>
              <a:rPr lang="zh-CN" altLang="en-US" sz="2400" u="sng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2010年底</a:t>
            </a:r>
            <a:r>
              <a:rPr lang="zh-CN" altLang="en-US" sz="2400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，我国形成了中国特色社会主义法律体系</a:t>
            </a:r>
            <a:endParaRPr lang="zh-CN" altLang="en-US" sz="2400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51495" y="3211195"/>
            <a:ext cx="4040505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中国特色社会主义法律体系形成；</a:t>
            </a:r>
            <a:endParaRPr lang="zh-CN" altLang="en-US" sz="2400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民主法制史上的重要里程碑；</a:t>
            </a:r>
            <a:endParaRPr lang="zh-CN" altLang="en-US" sz="2400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中</a:t>
            </a: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国特色社会主义制度逐步走向成熟的</a:t>
            </a: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重要标志。</a:t>
            </a:r>
            <a:endParaRPr lang="zh-CN" altLang="en-US" sz="2400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全面依法治国是国家治理的一场深刻革命。</a:t>
            </a:r>
            <a:endParaRPr lang="zh-CN" altLang="en-US" sz="2400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" name="文本框 102"/>
          <p:cNvSpPr txBox="1"/>
          <p:nvPr/>
        </p:nvSpPr>
        <p:spPr>
          <a:xfrm>
            <a:off x="240665" y="1005840"/>
            <a:ext cx="11709400" cy="2120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0">
              <a:lnSpc>
                <a:spcPct val="110000"/>
              </a:lnSpc>
            </a:pPr>
            <a:r>
              <a:rPr lang="zh-CN" altLang="en-US" sz="2400" b="1" dirty="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材料</a:t>
            </a:r>
            <a:r>
              <a:rPr lang="en-US" altLang="zh-CN" sz="2400" b="1" dirty="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1</a:t>
            </a:r>
            <a:r>
              <a:rPr lang="zh-CN" altLang="en-US" sz="2400" b="1" dirty="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：第十三条  宪法第五条增加一款，作为第一款，规定：“中华人民共和国实行依法治国，建设社会主义法治国家。”——《中华人民共和国宪法修正案（1999年）》</a:t>
            </a:r>
            <a:endParaRPr lang="zh-CN" altLang="en-US" sz="2400" b="1" dirty="0">
              <a:solidFill>
                <a:schemeClr val="dk1"/>
              </a:solidFill>
              <a:latin typeface="Times New Roman" panose="02020603050405020304" charset="0"/>
              <a:ea typeface="汉仪全唐诗简" panose="00020600040101010101" charset="-122"/>
              <a:cs typeface="方正字迹-杨素彬楷 简" panose="02000500000000000000" charset="-122"/>
              <a:sym typeface="+mn-ea"/>
            </a:endParaRPr>
          </a:p>
          <a:p>
            <a:pPr indent="0">
              <a:lnSpc>
                <a:spcPct val="110000"/>
              </a:lnSpc>
            </a:pPr>
            <a:r>
              <a:rPr lang="zh-CN" altLang="en-US" sz="2400" b="1" dirty="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材料</a:t>
            </a:r>
            <a:r>
              <a:rPr lang="en-US" altLang="zh-CN" sz="2400" b="1" dirty="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2</a:t>
            </a:r>
            <a:r>
              <a:rPr lang="zh-CN" altLang="en-US" sz="2400" b="1" dirty="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+mn-ea"/>
              </a:rPr>
              <a:t>：【学思之窗】</a:t>
            </a:r>
            <a:r>
              <a:rPr lang="zh-CN" altLang="en-US" sz="2400" b="1" dirty="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依法治国，是坚持和发展中国特色社会主义的本质要求和重要保障，是实现国家治理体系和治理能力现代化的必然要求。——《中共中央关于全面推进依法治国若干重大问题的决定》（2014年10月23日）</a:t>
            </a:r>
            <a:endParaRPr lang="zh-CN" altLang="en-US" sz="2400" b="1" dirty="0">
              <a:solidFill>
                <a:schemeClr val="dk1"/>
              </a:solidFill>
              <a:latin typeface="Times New Roman" panose="02020603050405020304" charset="0"/>
              <a:ea typeface="汉仪全唐诗简" panose="00020600040101010101" charset="-122"/>
              <a:cs typeface="方正字迹-杨素彬楷 简" panose="02000500000000000000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199390" y="85090"/>
            <a:ext cx="118491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思考</a:t>
            </a:r>
            <a:r>
              <a:rPr lang="en-US" altLang="zh-CN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1</a:t>
            </a:r>
            <a:r>
              <a:rPr lang="zh-CN" alt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：请谈一谈你对宪法修正案中改</a:t>
            </a:r>
            <a:r>
              <a:rPr lang="en-US" altLang="zh-CN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“</a:t>
            </a:r>
            <a:r>
              <a:rPr lang="zh-CN" alt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制</a:t>
            </a:r>
            <a:r>
              <a:rPr lang="en-US" altLang="zh-CN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”</a:t>
            </a:r>
            <a:r>
              <a:rPr lang="zh-CN" alt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为</a:t>
            </a:r>
            <a:r>
              <a:rPr lang="en-US" altLang="zh-CN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“</a:t>
            </a:r>
            <a:r>
              <a:rPr lang="zh-CN" alt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治</a:t>
            </a:r>
            <a:r>
              <a:rPr lang="en-US" altLang="zh-CN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”</a:t>
            </a:r>
            <a:r>
              <a:rPr lang="zh-CN" alt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的一字之差的</a:t>
            </a:r>
            <a:r>
              <a:rPr lang="zh-CN" alt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认识？</a:t>
            </a:r>
            <a:endParaRPr lang="zh-CN" altLang="en-US" sz="2400" dirty="0">
              <a:latin typeface="Times New Roman" panose="02020603050405020304" charset="0"/>
              <a:ea typeface="汉仪全唐诗简" panose="00020600040101010101" charset="-122"/>
              <a:cs typeface="方正字迹-杨素彬楷 简" panose="020005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42900" y="545465"/>
            <a:ext cx="118491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思考</a:t>
            </a:r>
            <a:r>
              <a:rPr lang="en-US" altLang="zh-CN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2</a:t>
            </a:r>
            <a:r>
              <a:rPr lang="zh-CN" alt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：结合材料</a:t>
            </a:r>
            <a:r>
              <a:rPr lang="en-US" altLang="zh-CN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2</a:t>
            </a:r>
            <a:r>
              <a:rPr lang="zh-CN" alt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，</a:t>
            </a:r>
            <a:r>
              <a:rPr lang="zh-CN" alt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分析中国特色社会主义法律体系的形成</a:t>
            </a:r>
            <a:r>
              <a:rPr lang="zh-CN" altLang="en-US" sz="2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</a:rPr>
              <a:t>有何历史意义？</a:t>
            </a:r>
            <a:endParaRPr lang="zh-CN" altLang="en-US" sz="2400" dirty="0">
              <a:latin typeface="Times New Roman" panose="02020603050405020304" charset="0"/>
              <a:ea typeface="汉仪全唐诗简" panose="00020600040101010101" charset="-122"/>
              <a:cs typeface="方正字迹-杨素彬楷 简" panose="02000500000000000000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4693285" y="4166235"/>
            <a:ext cx="7256780" cy="23069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400">
                <a:solidFill>
                  <a:schemeClr val="dk1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</a:rPr>
              <a:t>意义：</a:t>
            </a:r>
            <a:endParaRPr lang="zh-CN" sz="2400">
              <a:solidFill>
                <a:schemeClr val="dk1"/>
              </a:solidFill>
              <a:latin typeface="方正大标宋简体" panose="02000000000000000000" charset="-122"/>
              <a:ea typeface="方正大标宋简体" panose="02000000000000000000" charset="-122"/>
              <a:cs typeface="微软雅黑" panose="020B0503020204020204" charset="-122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400">
                <a:solidFill>
                  <a:schemeClr val="dk1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</a:rPr>
              <a:t>①中国特色社会主义法律体系的形成，使国家经济建设、政治建设、文化建设、社会建设、生态文明建设的各个方面实现</a:t>
            </a:r>
            <a:r>
              <a:rPr lang="zh-CN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</a:rPr>
              <a:t>有法可依</a:t>
            </a:r>
            <a:r>
              <a:rPr lang="zh-CN" sz="2400">
                <a:solidFill>
                  <a:schemeClr val="dk1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</a:rPr>
              <a:t>。</a:t>
            </a:r>
            <a:endParaRPr lang="zh-CN" sz="2400">
              <a:solidFill>
                <a:schemeClr val="dk1"/>
              </a:solidFill>
              <a:latin typeface="方正大标宋简体" panose="02000000000000000000" charset="-122"/>
              <a:ea typeface="方正大标宋简体" panose="02000000000000000000" charset="-122"/>
              <a:cs typeface="微软雅黑" panose="020B0503020204020204" charset="-122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400">
                <a:solidFill>
                  <a:schemeClr val="dk1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</a:rPr>
              <a:t>②推动我国社会主义制度不断</a:t>
            </a:r>
            <a:r>
              <a:rPr lang="zh-CN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</a:rPr>
              <a:t>自我完善和发展</a:t>
            </a:r>
            <a:r>
              <a:rPr lang="zh-CN" sz="2400">
                <a:solidFill>
                  <a:schemeClr val="dk1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</a:rPr>
              <a:t>。</a:t>
            </a:r>
            <a:endParaRPr lang="zh-CN" sz="2400">
              <a:solidFill>
                <a:schemeClr val="dk1"/>
              </a:solidFill>
              <a:latin typeface="方正大标宋简体" panose="02000000000000000000" charset="-122"/>
              <a:ea typeface="方正大标宋简体" panose="02000000000000000000" charset="-122"/>
              <a:cs typeface="微软雅黑" panose="020B0503020204020204" charset="-122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400">
                <a:solidFill>
                  <a:schemeClr val="dk1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</a:rPr>
              <a:t>③为实现中华民族伟大复兴</a:t>
            </a:r>
            <a:r>
              <a:rPr lang="zh-CN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</a:rPr>
              <a:t>奠定了坚实的法制基础</a:t>
            </a:r>
            <a:r>
              <a:rPr lang="zh-CN" sz="2400">
                <a:solidFill>
                  <a:schemeClr val="dk1"/>
                </a:solidFill>
                <a:latin typeface="方正大标宋简体" panose="02000000000000000000" charset="-122"/>
                <a:ea typeface="方正大标宋简体" panose="02000000000000000000" charset="-122"/>
                <a:cs typeface="微软雅黑" panose="020B0503020204020204" charset="-122"/>
              </a:rPr>
              <a:t>。</a:t>
            </a:r>
            <a:endParaRPr lang="zh-CN" altLang="en-US" sz="2400">
              <a:solidFill>
                <a:schemeClr val="dk1"/>
              </a:solidFill>
              <a:latin typeface="方正大标宋简体" panose="02000000000000000000" charset="-122"/>
              <a:ea typeface="方正大标宋简体" panose="02000000000000000000" charset="-122"/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9390" y="3293110"/>
            <a:ext cx="11750675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2400" b="1">
                <a:effectLst/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  <a:sym typeface="+mn-ea"/>
              </a:rPr>
              <a:t>法制：法律制度的简称，属于</a:t>
            </a:r>
            <a:r>
              <a:rPr lang="zh-CN" altLang="en-US" sz="2400" b="1">
                <a:solidFill>
                  <a:srgbClr val="FF0000"/>
                </a:solidFill>
                <a:effectLst/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  <a:sym typeface="+mn-ea"/>
              </a:rPr>
              <a:t>制度范畴</a:t>
            </a:r>
            <a:r>
              <a:rPr lang="zh-CN" altLang="en-US" sz="2400" b="1">
                <a:effectLst/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  <a:sym typeface="+mn-ea"/>
              </a:rPr>
              <a:t>，任何国家都存在法制。法治：法律统治的简称，是</a:t>
            </a:r>
            <a:r>
              <a:rPr lang="zh-CN" altLang="en-US" sz="2400" b="1">
                <a:solidFill>
                  <a:srgbClr val="FF0000"/>
                </a:solidFill>
                <a:effectLst/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  <a:sym typeface="+mn-ea"/>
              </a:rPr>
              <a:t>治国的原则和方法</a:t>
            </a:r>
            <a:r>
              <a:rPr lang="zh-CN" altLang="en-US" sz="2400" b="1">
                <a:effectLst/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  <a:sym typeface="+mn-ea"/>
              </a:rPr>
              <a:t>，相对于</a:t>
            </a:r>
            <a:r>
              <a:rPr lang="en-US" altLang="zh-CN" sz="2400" b="1">
                <a:effectLst/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  <a:sym typeface="+mn-ea"/>
              </a:rPr>
              <a:t>“</a:t>
            </a:r>
            <a:r>
              <a:rPr lang="zh-CN" altLang="en-US" sz="2400" b="1">
                <a:effectLst/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  <a:sym typeface="+mn-ea"/>
              </a:rPr>
              <a:t>人治</a:t>
            </a:r>
            <a:r>
              <a:rPr lang="en-US" altLang="zh-CN" sz="2400" b="1">
                <a:effectLst/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  <a:sym typeface="+mn-ea"/>
              </a:rPr>
              <a:t>”</a:t>
            </a:r>
            <a:r>
              <a:rPr lang="zh-CN" altLang="en-US" sz="2400" b="1">
                <a:effectLst/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  <a:sym typeface="+mn-ea"/>
              </a:rPr>
              <a:t>，强调依法办事、法律至上，民主制国家才存在法治。</a:t>
            </a:r>
            <a:endParaRPr lang="zh-CN" altLang="en-US" sz="2400" b="1">
              <a:effectLst/>
              <a:latin typeface="方正字迹-杨素彬楷 简" panose="02000500000000000000" charset="-122"/>
              <a:ea typeface="方正字迹-杨素彬楷 简" panose="02000500000000000000" charset="-122"/>
              <a:cs typeface="方正字迹-杨素彬楷 简" panose="020005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0" y="4380865"/>
            <a:ext cx="4438015" cy="181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ldLvl="0" animBg="1"/>
      <p:bldP spid="16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general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9*i*8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9*i*9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9*i*10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general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0*i*8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0*i*9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0*i*10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general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general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2*i*8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2*i*9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2*i*10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frame"/>
  <p:tag name="KSO_WM_SLIDE_BK_DARK_LIGHT" val="2"/>
</p:tagLst>
</file>

<file path=ppt/tags/tag15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3*i*8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3*i*9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3*i*10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leftRight"/>
  <p:tag name="KSO_WM_SLIDE_BK_DARK_LIGHT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4*i*8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4*i*9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4*i*10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topBottom"/>
  <p:tag name="KSO_WM_SLIDE_BK_DARK_LIGHT" val="2"/>
</p:tagLst>
</file>

<file path=ppt/tags/tag18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5*i*8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5*i*9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5*i*10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9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bottomTop"/>
  <p:tag name="KSO_WM_SLIDE_BK_DARK_LIGHT" val="2"/>
</p:tagLst>
</file>

<file path=ppt/tags/tag19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6*i*8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6*i*9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6*i*10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7*i*4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7*i*5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7*i*6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7*i*7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2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82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82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TEMPLATE_SUBCATEGORY" val="0"/>
  <p:tag name="KSO_WM_TEMPLATE_COLOR_TYPE" val="1"/>
  <p:tag name="KSO_WM_TEMPLATE_THUMBS_INDEX" val="1、2、3、4、5、6、7、8、9、10、11、12、13、15"/>
  <p:tag name="KSO_WM_TEMPLATE_MASTER_THUMB_INDEX" val="12"/>
  <p:tag name="KSO_WM_UNIT_SHOW_EDIT_AREA_INDICATION" val="0"/>
  <p:tag name="KSO_WM_TAG_VERSION" val="1.0"/>
  <p:tag name="KSO_WM_BEAUTIFY_FLAG" val="#wm#"/>
  <p:tag name="KSO_WM_TEMPLATE_CATEGORY" val="custom"/>
  <p:tag name="KSO_WM_TEMPLATE_INDEX" val="20202582"/>
  <p:tag name="KSO_WM_TEMPLATE_MASTER_TYPE" val="1"/>
</p:tagLst>
</file>

<file path=ppt/tags/tag232.xml><?xml version="1.0" encoding="utf-8"?>
<p:tagLst xmlns:p="http://schemas.openxmlformats.org/presentationml/2006/main">
  <p:tag name="KSO_WM_UNIT_PLACING_PICTURE_USER_VIEWPORT" val="{&quot;height&quot;:10545,&quot;width&quot;:18825}"/>
</p:tagLst>
</file>

<file path=ppt/tags/tag23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34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35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36.xml><?xml version="1.0" encoding="utf-8"?>
<p:tagLst xmlns:p="http://schemas.openxmlformats.org/presentationml/2006/main">
  <p:tag name="KSO_WM_UNIT_TABLE_BEAUTIFY" val="smartTable{0d571af5-46d0-4791-8cc0-a7c5e66d51f9}"/>
  <p:tag name="TABLE_EMPHASIZE_COLOR" val="16352824"/>
  <p:tag name="TABLE_SKINIDX" val="4"/>
  <p:tag name="TABLE_COLORIDX" val="7"/>
  <p:tag name="TABLE_COLOR_RGB" val="0x000000*0xFFFFFF*0x212121*0xFFFFFF*0xF98638*0xFFB829*0x37BECC*0x1687A5*0x3A3A47*0xC7DADD"/>
  <p:tag name="TABLE_ENDDRAG_ORIGIN_RECT" val="933*332"/>
  <p:tag name="TABLE_ENDDRAG_RECT" val="13*179*933*332"/>
</p:tagLst>
</file>

<file path=ppt/tags/tag237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3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general"/>
  <p:tag name="KSO_WM_SLIDE_BK_DARK_LIGHT" val="2"/>
</p:tagLst>
</file>

<file path=ppt/tags/tag240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41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42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43.xml><?xml version="1.0" encoding="utf-8"?>
<p:tagLst xmlns:p="http://schemas.openxmlformats.org/presentationml/2006/main">
  <p:tag name="KSO_WM_UNIT_TABLE_BEAUTIFY" val="smartTable{136c65f8-c085-4e1c-979b-ca75f7beb8c4}"/>
  <p:tag name="TABLE_ENDDRAG_ORIGIN_RECT" val="933*330"/>
  <p:tag name="TABLE_ENDDRAG_RECT" val="13*196*933*330"/>
</p:tagLst>
</file>

<file path=ppt/tags/tag244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4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46.xml><?xml version="1.0" encoding="utf-8"?>
<p:tagLst xmlns:p="http://schemas.openxmlformats.org/presentationml/2006/main">
  <p:tag name="KSO_WM_UNIT_TABLE_BEAUTIFY" val="smartTable{cc9d62ea-e11a-4cd9-9080-fa446bbbedd8}"/>
  <p:tag name="TABLE_ENDDRAG_ORIGIN_RECT" val="933*290"/>
  <p:tag name="TABLE_ENDDRAG_RECT" val="13*198*933*290"/>
</p:tagLst>
</file>

<file path=ppt/tags/tag247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48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49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2*i*8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2.xml><?xml version="1.0" encoding="utf-8"?>
<p:tagLst xmlns:p="http://schemas.openxmlformats.org/presentationml/2006/main">
  <p:tag name="KSO_WM_UNIT_TABLE_BEAUTIFY" val="smartTable{eb7fb623-ed04-46b0-b31b-b377d3e328b4}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general"/>
  <p:tag name="KSO_WM_SLIDE_BK_DARK_LIGHT" val="2"/>
  <p:tag name="WM_BEAUTIFY_SHAPE_IDENTITY" val="{ea5bf5f9-b8ba-4a65-aabe-432e3a25cfc5}"/>
  <p:tag name="KSO_WM_UNIT_TYPE" val="i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2*i*8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2*i*9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2*i*10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57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58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5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2*i*9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TABLE_BEAUTIFY" val="smartTable{c8d721f8-eef9-4102-a674-e72313116925}"/>
</p:tagLst>
</file>

<file path=ppt/tags/tag2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2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4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6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66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67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68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6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2*i*10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7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72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7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74.xml><?xml version="1.0" encoding="utf-8"?>
<p:tagLst xmlns:p="http://schemas.openxmlformats.org/presentationml/2006/main">
  <p:tag name="KSO_WM_UNIT_PLACING_PICTURE_USER_VIEWPORT" val="{&quot;height&quot;:6301,&quot;width&quot;:16862}"/>
</p:tagLst>
</file>

<file path=ppt/tags/tag275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76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77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7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7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70857_3*l_h_a*1_1_1"/>
  <p:tag name="KSO_WM_TEMPLATE_CATEGORY" val="diagram"/>
  <p:tag name="KSO_WM_TEMPLATE_INDEX" val="20170857"/>
  <p:tag name="KSO_WM_UNIT_LAYERLEVEL" val="1_1_1"/>
  <p:tag name="KSO_WM_TAG_VERSION" val="1.0"/>
  <p:tag name="KSO_WM_UNIT_PRESET_TEXT" val="单击此处添加标题"/>
  <p:tag name="KSO_WM_UNIT_TEXT_FILL_FORE_SCHEMECOLOR_INDEX" val="14"/>
  <p:tag name="KSO_WM_UNIT_TEXT_FILL_TYPE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70857_3*l_h_a*1_2_1"/>
  <p:tag name="KSO_WM_TEMPLATE_CATEGORY" val="diagram"/>
  <p:tag name="KSO_WM_TEMPLATE_INDEX" val="20170857"/>
  <p:tag name="KSO_WM_UNIT_LAYERLEVEL" val="1_1_1"/>
  <p:tag name="KSO_WM_TAG_VERSION" val="1.0"/>
  <p:tag name="KSO_WM_UNIT_PRESET_TEXT" val="单击此处添加标题"/>
  <p:tag name="KSO_WM_UNIT_TEXT_FILL_FORE_SCHEMECOLOR_INDEX" val="14"/>
  <p:tag name="KSO_WM_UNIT_TEXT_FILL_TYPE" val="1"/>
</p:tagLst>
</file>

<file path=ppt/tags/tag28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70857_3*l_h_a*1_3_1"/>
  <p:tag name="KSO_WM_TEMPLATE_CATEGORY" val="diagram"/>
  <p:tag name="KSO_WM_TEMPLATE_INDEX" val="20170857"/>
  <p:tag name="KSO_WM_UNIT_LAYERLEVEL" val="1_1_1"/>
  <p:tag name="KSO_WM_TAG_VERSION" val="1.0"/>
  <p:tag name="KSO_WM_UNIT_PRESET_TEXT" val="单击此处添加标题"/>
  <p:tag name="KSO_WM_UNIT_TEXT_FILL_FORE_SCHEMECOLOR_INDEX" val="14"/>
  <p:tag name="KSO_WM_UNIT_TEXT_FILL_TYPE" val="1"/>
</p:tagLst>
</file>

<file path=ppt/tags/tag282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83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84.xml><?xml version="1.0" encoding="utf-8"?>
<p:tagLst xmlns:p="http://schemas.openxmlformats.org/presentationml/2006/main">
  <p:tag name="COMMONDATA" val="eyJoZGlkIjoiOTY1YjgyZjM4NWM4ODI0ZjAyOTllMzhkNmVlYzJlZTQifQ=="/>
  <p:tag name="commondata" val="eyJoZGlkIjoiOTc3M2Y5NzIzMDFlZjAyY2Q4Njk5ODkyYjFjNzBiNTQifQ==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general"/>
  <p:tag name="KSO_WM_SLIDE_BK_DARK_LIGHT" val="2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general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4*i*8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4*i*9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4*i*10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general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5*i*8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5*i*9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5*i*10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general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general"/>
  <p:tag name="KSO_WM_SLIDE_BK_DARK_LIGHT" val="2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general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8*i*8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8*i*9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8*i*10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F2F2F2"/>
      </a:dk2>
      <a:lt2>
        <a:srgbClr val="FFFFFF"/>
      </a:lt2>
      <a:accent1>
        <a:srgbClr val="000000"/>
      </a:accent1>
      <a:accent2>
        <a:srgbClr val="20201E"/>
      </a:accent2>
      <a:accent3>
        <a:srgbClr val="40403C"/>
      </a:accent3>
      <a:accent4>
        <a:srgbClr val="615F59"/>
      </a:accent4>
      <a:accent5>
        <a:srgbClr val="817F77"/>
      </a:accent5>
      <a:accent6>
        <a:srgbClr val="A19F95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4483</Words>
  <Application>WPS 演示</Application>
  <PresentationFormat>宽屏</PresentationFormat>
  <Paragraphs>359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汉仪旗黑-85S</vt:lpstr>
      <vt:lpstr>黑体</vt:lpstr>
      <vt:lpstr>方正大标宋简体</vt:lpstr>
      <vt:lpstr>方正字迹-杨素彬楷 简</vt:lpstr>
      <vt:lpstr>Times New Roman</vt:lpstr>
      <vt:lpstr>汉仪全唐诗简</vt:lpstr>
      <vt:lpstr>方正清楷 简</vt:lpstr>
      <vt:lpstr>Calibri</vt:lpstr>
      <vt:lpstr>Arial Unicode MS</vt:lpstr>
      <vt:lpstr>等线</vt:lpstr>
      <vt:lpstr>自定义设计方案</vt:lpstr>
      <vt:lpstr>1_Office 主题​​</vt:lpstr>
      <vt:lpstr>第10课 当代中国的法治与精神文明建设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  <HyperlinkBase>公众号：陈西设计之家。微信搜索即可，有更多免费原创开源PPT模版以及PPT教程，可随意转载。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第10课 当代中国的法治与精神文明建设</dc:title>
  <dc:creator/>
  <cp:lastModifiedBy>吕大大大品</cp:lastModifiedBy>
  <cp:revision>1</cp:revision>
  <dcterms:created xsi:type="dcterms:W3CDTF">2024-09-18T23:20:35Z</dcterms:created>
  <dcterms:modified xsi:type="dcterms:W3CDTF">2024-09-18T23:20:39Z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AB6DBDF9D30C4FCCA0C863B73E7E1645</vt:lpwstr>
  </property>
</Properties>
</file>