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7"/>
  </p:notesMasterIdLst>
  <p:sldIdLst>
    <p:sldId id="675" r:id="rId4"/>
    <p:sldId id="724" r:id="rId5"/>
    <p:sldId id="700" r:id="rId6"/>
    <p:sldId id="677" r:id="rId7"/>
    <p:sldId id="678" r:id="rId8"/>
    <p:sldId id="680" r:id="rId9"/>
    <p:sldId id="681" r:id="rId10"/>
    <p:sldId id="761" r:id="rId11"/>
    <p:sldId id="682" r:id="rId12"/>
    <p:sldId id="684" r:id="rId13"/>
    <p:sldId id="686" r:id="rId14"/>
    <p:sldId id="747" r:id="rId15"/>
    <p:sldId id="685" r:id="rId16"/>
    <p:sldId id="687" r:id="rId18"/>
    <p:sldId id="688" r:id="rId19"/>
    <p:sldId id="689" r:id="rId20"/>
    <p:sldId id="764" r:id="rId21"/>
    <p:sldId id="692" r:id="rId22"/>
    <p:sldId id="694" r:id="rId23"/>
    <p:sldId id="765" r:id="rId24"/>
    <p:sldId id="695" r:id="rId25"/>
    <p:sldId id="696" r:id="rId26"/>
    <p:sldId id="697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汉仪大宋简" panose="02010600000101010101" charset="-122"/>
      <p:regular r:id="rId33"/>
    </p:embeddedFont>
    <p:embeddedFont>
      <p:font typeface="汉仪全唐诗简" panose="00020600040101010101" charset="-122"/>
      <p:regular r:id="rId34"/>
    </p:embeddedFont>
    <p:embeddedFont>
      <p:font typeface="方正字迹-杨素彬楷 简" panose="02000500000000000000" charset="-122"/>
      <p:regular r:id="rId35"/>
    </p:embeddedFont>
    <p:embeddedFont>
      <p:font typeface="方正大标宋简体" panose="02000000000000000000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3" userDrawn="1">
          <p15:clr>
            <a:srgbClr val="A4A3A4"/>
          </p15:clr>
        </p15:guide>
        <p15:guide id="2" pos="39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61E3F"/>
    <a:srgbClr val="E8E8E8"/>
    <a:srgbClr val="EE8640"/>
    <a:srgbClr val="FF66FF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336"/>
      </p:cViewPr>
      <p:guideLst>
        <p:guide orient="horz" pos="2453"/>
        <p:guide pos="39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52.xml"/><Relationship Id="rId40" Type="http://schemas.openxmlformats.org/officeDocument/2006/relationships/font" Target="fonts/font9.fntdata"/><Relationship Id="rId4" Type="http://schemas.openxmlformats.org/officeDocument/2006/relationships/slide" Target="slides/slide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3.png"/><Relationship Id="rId7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tags" Target="../tags/tag9.xml"/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tags" Target="../tags/tag18.xm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tags" Target="../tags/tag26.xml"/><Relationship Id="rId4" Type="http://schemas.openxmlformats.org/officeDocument/2006/relationships/image" Target="../media/image6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5.png"/><Relationship Id="rId4" Type="http://schemas.openxmlformats.org/officeDocument/2006/relationships/tags" Target="../tags/tag32.xml"/><Relationship Id="rId3" Type="http://schemas.openxmlformats.org/officeDocument/2006/relationships/image" Target="../media/image4.png"/><Relationship Id="rId2" Type="http://schemas.openxmlformats.org/officeDocument/2006/relationships/tags" Target="../tags/tag31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5.png"/><Relationship Id="rId4" Type="http://schemas.openxmlformats.org/officeDocument/2006/relationships/tags" Target="../tags/tag40.xml"/><Relationship Id="rId3" Type="http://schemas.openxmlformats.org/officeDocument/2006/relationships/image" Target="../media/image4.png"/><Relationship Id="rId2" Type="http://schemas.openxmlformats.org/officeDocument/2006/relationships/tags" Target="../tags/tag3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9.png"/><Relationship Id="rId5" Type="http://schemas.openxmlformats.org/officeDocument/2006/relationships/tags" Target="../tags/tag51.xml"/><Relationship Id="rId4" Type="http://schemas.openxmlformats.org/officeDocument/2006/relationships/image" Target="../media/image8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5.png"/><Relationship Id="rId4" Type="http://schemas.openxmlformats.org/officeDocument/2006/relationships/tags" Target="../tags/tag60.xml"/><Relationship Id="rId3" Type="http://schemas.openxmlformats.org/officeDocument/2006/relationships/image" Target="../media/image4.png"/><Relationship Id="rId2" Type="http://schemas.openxmlformats.org/officeDocument/2006/relationships/tags" Target="../tags/tag59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tags" Target="../tags/tag68.xm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5.png"/><Relationship Id="rId4" Type="http://schemas.openxmlformats.org/officeDocument/2006/relationships/tags" Target="../tags/tag75.xml"/><Relationship Id="rId3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11.png"/><Relationship Id="rId5" Type="http://schemas.openxmlformats.org/officeDocument/2006/relationships/tags" Target="../tags/tag82.xml"/><Relationship Id="rId4" Type="http://schemas.openxmlformats.org/officeDocument/2006/relationships/image" Target="../media/image10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5.png"/><Relationship Id="rId4" Type="http://schemas.openxmlformats.org/officeDocument/2006/relationships/tags" Target="../tags/tag90.xml"/><Relationship Id="rId3" Type="http://schemas.openxmlformats.org/officeDocument/2006/relationships/image" Target="../media/image4.png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4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5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../media/image4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5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5.png"/><Relationship Id="rId5" Type="http://schemas.openxmlformats.org/officeDocument/2006/relationships/tags" Target="../tags/tag138.xml"/><Relationship Id="rId4" Type="http://schemas.openxmlformats.org/officeDocument/2006/relationships/image" Target="../media/image4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-9843" y="-318"/>
            <a:ext cx="12212943" cy="6858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11" name="图片 10" descr="/Users/wangweisen/Desktop/T.png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874454" y="0"/>
            <a:ext cx="1317546" cy="1312537"/>
          </a:xfrm>
          <a:prstGeom prst="rect">
            <a:avLst/>
          </a:prstGeom>
        </p:spPr>
      </p:pic>
      <p:pic>
        <p:nvPicPr>
          <p:cNvPr id="12" name="图片 11" descr="/Users/wangweisen/Desktop/ttt.pngttt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863029" y="5505450"/>
            <a:ext cx="1339766" cy="1352550"/>
          </a:xfrm>
          <a:prstGeom prst="rect">
            <a:avLst/>
          </a:prstGeom>
        </p:spPr>
      </p:pic>
      <p:pic>
        <p:nvPicPr>
          <p:cNvPr id="10" name="图片 9" descr="/Users/wangweisen/Desktop/TT.pngTT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0" y="-12700"/>
            <a:ext cx="4243272" cy="6052172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1" hasCustomPrompt="1"/>
            <p:custDataLst>
              <p:tags r:id="rId12"/>
            </p:custDataLst>
          </p:nvPr>
        </p:nvSpPr>
        <p:spPr>
          <a:xfrm>
            <a:off x="3989294" y="2068331"/>
            <a:ext cx="8202701" cy="135318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40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文本占位符 3"/>
          <p:cNvSpPr/>
          <p:nvPr>
            <p:ph type="body" idx="2" hasCustomPrompt="1"/>
            <p:custDataLst>
              <p:tags r:id="rId13"/>
            </p:custDataLst>
          </p:nvPr>
        </p:nvSpPr>
        <p:spPr>
          <a:xfrm>
            <a:off x="4798918" y="3784597"/>
            <a:ext cx="6583452" cy="541615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6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5" name="文本占位符 4"/>
          <p:cNvSpPr/>
          <p:nvPr>
            <p:ph type="body" idx="3" hasCustomPrompt="1"/>
            <p:custDataLst>
              <p:tags r:id="rId14"/>
            </p:custDataLst>
          </p:nvPr>
        </p:nvSpPr>
        <p:spPr>
          <a:xfrm>
            <a:off x="6489933" y="4482078"/>
            <a:ext cx="3201422" cy="469400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7" name="图片 6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82" y="-4127"/>
            <a:ext cx="1219263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pic>
        <p:nvPicPr>
          <p:cNvPr id="3" name="图片 2" descr="/Users/wangweisen/Desktop/组 1.png组 1"/>
          <p:cNvPicPr/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808" y="4122"/>
            <a:ext cx="4723712" cy="6858327"/>
          </a:xfrm>
          <a:prstGeom prst="rect">
            <a:avLst/>
          </a:prstGeom>
        </p:spPr>
      </p:pic>
      <p:pic>
        <p:nvPicPr>
          <p:cNvPr id="2" name="图片 1" descr="矩形 1 拷贝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95707" y="845045"/>
            <a:ext cx="8396575" cy="51755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ctrTitle" idx="1" hasCustomPrompt="1"/>
            <p:custDataLst>
              <p:tags r:id="rId10"/>
            </p:custDataLst>
          </p:nvPr>
        </p:nvSpPr>
        <p:spPr>
          <a:xfrm>
            <a:off x="3989294" y="3813809"/>
            <a:ext cx="8202701" cy="1028208"/>
          </a:xfrm>
          <a:noFill/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8" name="图片 7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10" name="图片 9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-317" y="-318"/>
            <a:ext cx="12192635" cy="6858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6" name="图片 5" descr="T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387933"/>
            <a:ext cx="2132838" cy="1470067"/>
          </a:xfrm>
          <a:prstGeom prst="rect">
            <a:avLst/>
          </a:prstGeom>
        </p:spPr>
      </p:pic>
      <p:pic>
        <p:nvPicPr>
          <p:cNvPr id="8" name="图片 7" descr="/Users/wangweisen/Desktop/TT.pngTT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444740" y="0"/>
            <a:ext cx="4747260" cy="44121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8" name="图片 7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7" name="图片 6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2" name="图片 1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19" y="0"/>
            <a:ext cx="1225993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900">
              <a:solidFill>
                <a:schemeClr val="lt1"/>
              </a:solidFill>
            </a:endParaRPr>
          </a:p>
        </p:txBody>
      </p:sp>
      <p:pic>
        <p:nvPicPr>
          <p:cNvPr id="2" name="图片 1" descr="/Users/wangweisen/Desktop/椭圆 1.png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039967" cy="1013329"/>
          </a:xfrm>
          <a:custGeom>
            <a:avLst/>
            <a:gdLst>
              <a:gd name="connsiteX0" fmla="*/ 0 w 1053465"/>
              <a:gd name="connsiteY0" fmla="*/ 0 h 1024758"/>
              <a:gd name="connsiteX1" fmla="*/ 1053465 w 1053465"/>
              <a:gd name="connsiteY1" fmla="*/ 0 h 1024758"/>
              <a:gd name="connsiteX2" fmla="*/ 1053465 w 1053465"/>
              <a:gd name="connsiteY2" fmla="*/ 1024758 h 1024758"/>
              <a:gd name="connsiteX3" fmla="*/ 0 w 1053465"/>
              <a:gd name="connsiteY3" fmla="*/ 1024758 h 10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465" h="1024758">
                <a:moveTo>
                  <a:pt x="0" y="0"/>
                </a:moveTo>
                <a:lnTo>
                  <a:pt x="1053465" y="0"/>
                </a:lnTo>
                <a:lnTo>
                  <a:pt x="1053465" y="1024758"/>
                </a:lnTo>
                <a:lnTo>
                  <a:pt x="0" y="1024758"/>
                </a:lnTo>
                <a:close/>
              </a:path>
            </a:pathLst>
          </a:custGeom>
        </p:spPr>
      </p:pic>
      <p:pic>
        <p:nvPicPr>
          <p:cNvPr id="10" name="图片 9" descr="/Users/wangweisen/Desktop/椭圆 4.png椭圆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0" y="4868540"/>
            <a:ext cx="3044282" cy="198945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title" idx="1" hasCustomPrompt="1"/>
            <p:custDataLst>
              <p:tags r:id="rId10"/>
            </p:custDataLst>
          </p:nvPr>
        </p:nvSpPr>
        <p:spPr>
          <a:xfrm>
            <a:off x="1204583" y="1048328"/>
            <a:ext cx="9782823" cy="144526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400" b="1" i="0" u="none" strike="noStrike" kern="1200" cap="none" spc="40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文本占位符 4"/>
          <p:cNvSpPr/>
          <p:nvPr>
            <p:ph type="body" idx="2" hasCustomPrompt="1"/>
            <p:custDataLst>
              <p:tags r:id="rId11"/>
            </p:custDataLst>
          </p:nvPr>
        </p:nvSpPr>
        <p:spPr>
          <a:xfrm>
            <a:off x="2014207" y="2856669"/>
            <a:ext cx="8163574" cy="789820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9" name="文本占位符 5"/>
          <p:cNvSpPr/>
          <p:nvPr>
            <p:ph type="body" idx="3" hasCustomPrompt="1"/>
            <p:custDataLst>
              <p:tags r:id="rId12"/>
            </p:custDataLst>
          </p:nvPr>
        </p:nvSpPr>
        <p:spPr>
          <a:xfrm>
            <a:off x="3705222" y="3802356"/>
            <a:ext cx="4781544" cy="684512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pic>
        <p:nvPicPr>
          <p:cNvPr id="6" name="图片 5" descr="椭圆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800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8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8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92803" y="0"/>
            <a:ext cx="1099197" cy="1013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8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6" name="图片 5" descr="椭圆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29035" y="4871260"/>
            <a:ext cx="3062952" cy="19867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800">
              <a:solidFill>
                <a:schemeClr val="lt1"/>
              </a:solidFill>
              <a:sym typeface="+mn-ea"/>
            </a:endParaRPr>
          </a:p>
        </p:txBody>
      </p:sp>
      <p:pic>
        <p:nvPicPr>
          <p:cNvPr id="8" name="图片 7" descr="椭圆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46107" y="0"/>
            <a:ext cx="1245881" cy="1148867"/>
          </a:xfrm>
          <a:prstGeom prst="rect">
            <a:avLst/>
          </a:prstGeom>
        </p:spPr>
      </p:pic>
      <p:pic>
        <p:nvPicPr>
          <p:cNvPr id="6" name="图片 5" descr="椭圆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50187" y="5403867"/>
            <a:ext cx="2241813" cy="1454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简黑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5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19.xml"/><Relationship Id="rId4" Type="http://schemas.openxmlformats.org/officeDocument/2006/relationships/image" Target="../media/image23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25.xml"/><Relationship Id="rId7" Type="http://schemas.openxmlformats.org/officeDocument/2006/relationships/image" Target="../media/image25.png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image" Target="../media/image24.png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0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12.png"/><Relationship Id="rId1" Type="http://schemas.openxmlformats.org/officeDocument/2006/relationships/tags" Target="../tags/tag15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image" Target="../media/image29.png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4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24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51.xml"/><Relationship Id="rId4" Type="http://schemas.openxmlformats.org/officeDocument/2006/relationships/image" Target="../media/image34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7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8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77.xml"/><Relationship Id="rId11" Type="http://schemas.openxmlformats.org/officeDocument/2006/relationships/image" Target="../media/image17.jpeg"/><Relationship Id="rId10" Type="http://schemas.openxmlformats.org/officeDocument/2006/relationships/tags" Target="../tags/tag176.xml"/><Relationship Id="rId1" Type="http://schemas.openxmlformats.org/officeDocument/2006/relationships/tags" Target="../tags/tag1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84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custDataLst>
              <p:tags r:id="rId1"/>
            </p:custDataLst>
          </p:nvPr>
        </p:nvSpPr>
        <p:spPr>
          <a:xfrm>
            <a:off x="0" y="2058670"/>
            <a:ext cx="12191365" cy="866775"/>
          </a:xfrm>
          <a:prstGeom prst="rect">
            <a:avLst/>
          </a:prstGeom>
          <a:noFill/>
        </p:spPr>
        <p:txBody>
          <a:bodyPr vert="horz" wrap="square" lIns="101600" tIns="38100" rIns="76200" bIns="38100" rtlCol="0" anchor="ctr" anchorCtr="0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40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雅酷黑 85W" panose="020B0904020202020204" charset="-122"/>
                <a:cs typeface="+mn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sym typeface="微软雅黑" panose="020B0503020204020204" pitchFamily="34" charset="-122"/>
              </a:rPr>
              <a:t>第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sym typeface="微软雅黑" panose="020B0503020204020204" pitchFamily="34" charset="-122"/>
              </a:rPr>
              <a:t>9</a:t>
            </a:r>
            <a:r>
              <a:rPr lang="zh-CN" altLang="en-US" sz="44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sym typeface="微软雅黑" panose="020B0503020204020204" pitchFamily="34" charset="-122"/>
              </a:rPr>
              <a:t>课</a:t>
            </a:r>
            <a:r>
              <a:rPr lang="en-US" altLang="zh-CN" sz="44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sym typeface="微软雅黑" panose="020B0503020204020204" pitchFamily="34" charset="-122"/>
              </a:rPr>
              <a:t>    </a:t>
            </a:r>
            <a:r>
              <a:rPr lang="zh-CN" altLang="en-US" sz="44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sym typeface="微软雅黑" panose="020B0503020204020204" pitchFamily="34" charset="-122"/>
              </a:rPr>
              <a:t>近代西方的法律与教化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sym typeface="微软雅黑" panose="020B0503020204020204" pitchFamily="34" charset="-122"/>
            </a:endParaRPr>
          </a:p>
        </p:txBody>
      </p:sp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0" y="5848985"/>
            <a:ext cx="8693785" cy="682625"/>
          </a:xfrm>
          <a:prstGeom prst="rect">
            <a:avLst/>
          </a:prstGeom>
          <a:noFill/>
        </p:spPr>
        <p:txBody>
          <a:bodyPr vert="horz" wrap="square" lIns="101600" tIns="0" rIns="82550" bIns="0" rtlCol="0">
            <a:no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600" b="0" i="0" u="none" strike="noStrike" kern="1200" cap="none" spc="0" normalizeH="0" baseline="0" noProof="1" dirty="0">
                <a:solidFill>
                  <a:schemeClr val="l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中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sz="28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【课程标准】了解西方法律制度的渊源和基本特征，知道宗教伦理在西方社会发展进程中的作用。</a:t>
            </a:r>
            <a:r>
              <a:rPr lang="en-US" altLang="zh-CN" sz="28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37465"/>
            <a:ext cx="12039600" cy="2343150"/>
          </a:xfrm>
          <a:prstGeom prst="rect">
            <a:avLst/>
          </a:prstGeom>
        </p:spPr>
      </p:pic>
      <p:sp>
        <p:nvSpPr>
          <p:cNvPr id="13335" name="文本框 50"/>
          <p:cNvSpPr txBox="1"/>
          <p:nvPr/>
        </p:nvSpPr>
        <p:spPr>
          <a:xfrm>
            <a:off x="-317" y="-317"/>
            <a:ext cx="2583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3.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中世纪的法律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56200" y="13335"/>
            <a:ext cx="0" cy="202247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60045" y="2329815"/>
            <a:ext cx="11472545" cy="3997960"/>
            <a:chOff x="567" y="4014"/>
            <a:chExt cx="18067" cy="6296"/>
          </a:xfrm>
        </p:grpSpPr>
        <p:sp>
          <p:nvSpPr>
            <p:cNvPr id="100" name="文本框 99"/>
            <p:cNvSpPr txBox="1"/>
            <p:nvPr/>
          </p:nvSpPr>
          <p:spPr>
            <a:xfrm>
              <a:off x="567" y="4932"/>
              <a:ext cx="18067" cy="537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p>
              <a:pPr marL="342900" lvl="0" indent="-342900" algn="l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蛮族国家建立后，各王国在适用法律方面因袭固有的习惯，因人而异，对日耳曼人适用日耳曼法，对罗马人适用罗马法。两种法律发生冲突时，以日耳曼法为准；日耳曼各部族法律之间的冲突，则按不同问题确定不同的解决办法。</a:t>
              </a:r>
              <a:endPara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endParaRPr>
            </a:p>
            <a:p>
              <a:pPr marL="342900" lvl="0" indent="-342900" algn="l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《撒利克法典》（日耳曼法</a:t>
              </a: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之一</a:t>
              </a: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）第2条：“如有人偷窃一只小猪而被破获，罚款120银币，折合3金币；如有人偷窃一只满一岁的猪而被破获，罚款120银币，折合3个金币，另加所窃猪的价值和赔偿损失；如有人偷窃一只满两岁的猪，应罚付600银币，折合币15金，另加所窃猪的价值与损害赔偿</a:t>
              </a: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。</a:t>
              </a: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”</a:t>
              </a:r>
              <a:endPara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endParaRPr>
            </a:p>
            <a:p>
              <a:pPr marL="342900" lvl="0" indent="-342900" algn="l"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在罗马法中，凡是中世纪市民阶级还在不自觉追求的东西，都已经有现成的了。</a:t>
              </a:r>
              <a:r>
                <a:rPr lang="en-US" altLang="zh-CN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——</a:t>
              </a:r>
              <a:r>
                <a:rPr lang="zh-CN" altLang="en-US" sz="2400" b="1"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恩格斯</a:t>
              </a:r>
              <a:endPara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7" y="4014"/>
              <a:ext cx="1806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思考</a:t>
              </a:r>
              <a:r>
                <a:rPr lang="en-US" altLang="zh-CN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4</a:t>
              </a: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：</a:t>
              </a: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11</a:t>
              </a: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世纪后欧洲出现研究和宣传罗马法运动的原因</a:t>
              </a: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？</a:t>
              </a:r>
              <a:endPara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327900" y="3063875"/>
            <a:ext cx="428815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欧洲法律体系混乱，审判不便</a:t>
            </a:r>
            <a:endParaRPr 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27900" y="4207510"/>
            <a:ext cx="4288155" cy="82994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日耳曼法不是抽象的法规，是判例的汇编，保留落后的</a:t>
            </a:r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内容。</a:t>
            </a:r>
            <a:endParaRPr 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9040" y="5842635"/>
            <a:ext cx="9353550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商品经济发展，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市民阶层兴起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，要求建立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完备的私法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，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保护</a:t>
            </a:r>
            <a:r>
              <a:rPr lang="zh-CN" sz="240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私有财产</a:t>
            </a:r>
            <a:endParaRPr lang="zh-CN" sz="240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文本框 50"/>
          <p:cNvSpPr txBox="1"/>
          <p:nvPr/>
        </p:nvSpPr>
        <p:spPr>
          <a:xfrm>
            <a:off x="381953" y="637223"/>
            <a:ext cx="29387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英美法系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的形成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 useBgFill="1">
        <p:nvSpPr>
          <p:cNvPr id="12296" name="文本框 50"/>
          <p:cNvSpPr txBox="1"/>
          <p:nvPr/>
        </p:nvSpPr>
        <p:spPr>
          <a:xfrm>
            <a:off x="-34925" y="-18415"/>
            <a:ext cx="12192000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algn="ctr"/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二、近代西方法律制度的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发展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40690" y="1854200"/>
          <a:ext cx="11392535" cy="47618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0"/>
                <a:gridCol w="4364355"/>
                <a:gridCol w="2588895"/>
                <a:gridCol w="2587625"/>
              </a:tblGrid>
              <a:tr h="614680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法律实践活动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目的</a:t>
                      </a: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/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特点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法律基础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136015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11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诺曼征服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12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世纪前后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13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rowSpan="2" hMerge="1">
                  <a:tcPr/>
                </a:tc>
              </a:tr>
              <a:tr h="410210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光荣革命后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1136015"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后续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发展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gridSpan="3">
                  <a:txBody>
                    <a:bodyPr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45110" y="1323340"/>
            <a:ext cx="1147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梳理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1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：速读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P50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，完成表格信息。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6" name="文本框 50"/>
          <p:cNvSpPr txBox="1"/>
          <p:nvPr/>
        </p:nvSpPr>
        <p:spPr>
          <a:xfrm>
            <a:off x="2359660" y="2559050"/>
            <a:ext cx="42284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诺曼王朝设立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王室法院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，法官定期到各地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巡回审判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7" name="文本框 50"/>
          <p:cNvSpPr txBox="1"/>
          <p:nvPr/>
        </p:nvSpPr>
        <p:spPr>
          <a:xfrm>
            <a:off x="6588125" y="2774315"/>
            <a:ext cx="2886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加强对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地方控制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54210" y="2491105"/>
            <a:ext cx="2429510" cy="1043940"/>
            <a:chOff x="15046" y="3923"/>
            <a:chExt cx="3826" cy="1644"/>
          </a:xfrm>
        </p:grpSpPr>
        <p:sp>
          <p:nvSpPr>
            <p:cNvPr id="9" name="文本框 50"/>
            <p:cNvSpPr txBox="1"/>
            <p:nvPr/>
          </p:nvSpPr>
          <p:spPr>
            <a:xfrm>
              <a:off x="15465" y="3923"/>
              <a:ext cx="314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>
                  <a:latin typeface="Times New Roman" panose="02020603050405020304" charset="0"/>
                  <a:ea typeface="汉仪大宋简" panose="02010600000101010101" charset="-122"/>
                  <a:cs typeface="汉仪中简黑简" charset="0"/>
                </a:rPr>
                <a:t>罗马法</a:t>
              </a:r>
              <a:endPara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endParaRPr>
            </a:p>
          </p:txBody>
        </p:sp>
        <p:sp>
          <p:nvSpPr>
            <p:cNvPr id="10" name="文本框 50"/>
            <p:cNvSpPr txBox="1"/>
            <p:nvPr/>
          </p:nvSpPr>
          <p:spPr>
            <a:xfrm>
              <a:off x="15046" y="4745"/>
              <a:ext cx="382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>
                  <a:latin typeface="Times New Roman" panose="02020603050405020304" charset="0"/>
                  <a:ea typeface="汉仪大宋简" panose="02010600000101010101" charset="-122"/>
                  <a:cs typeface="汉仪中简黑简" charset="0"/>
                </a:rPr>
                <a:t>英国习惯法</a:t>
              </a:r>
              <a:endPara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endParaRPr>
            </a:p>
          </p:txBody>
        </p:sp>
      </p:grpSp>
      <p:sp>
        <p:nvSpPr>
          <p:cNvPr id="11" name="文本框 50"/>
          <p:cNvSpPr txBox="1"/>
          <p:nvPr/>
        </p:nvSpPr>
        <p:spPr>
          <a:xfrm>
            <a:off x="9554210" y="3765550"/>
            <a:ext cx="2163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英国习惯法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2" name="文本框 50"/>
          <p:cNvSpPr txBox="1"/>
          <p:nvPr/>
        </p:nvSpPr>
        <p:spPr>
          <a:xfrm>
            <a:off x="6738620" y="3765550"/>
            <a:ext cx="2350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全国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普遍适用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4" name="文本框 50"/>
          <p:cNvSpPr txBox="1"/>
          <p:nvPr/>
        </p:nvSpPr>
        <p:spPr>
          <a:xfrm>
            <a:off x="3321050" y="3765550"/>
            <a:ext cx="2306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普通法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形成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5" name="文本框 50"/>
          <p:cNvSpPr txBox="1"/>
          <p:nvPr/>
        </p:nvSpPr>
        <p:spPr>
          <a:xfrm>
            <a:off x="3222625" y="4346575"/>
            <a:ext cx="2306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《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大宪章》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6" name="文本框 50"/>
          <p:cNvSpPr txBox="1"/>
          <p:nvPr/>
        </p:nvSpPr>
        <p:spPr>
          <a:xfrm>
            <a:off x="6658610" y="4225290"/>
            <a:ext cx="5059045" cy="1252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确立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法律至上、王权有限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原则，英国近代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的资产阶级法律体系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逐步建立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7" name="文本框 50"/>
          <p:cNvSpPr txBox="1"/>
          <p:nvPr/>
        </p:nvSpPr>
        <p:spPr>
          <a:xfrm>
            <a:off x="2770505" y="4927600"/>
            <a:ext cx="30714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1689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《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权利法案》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19" name="文本框 50"/>
          <p:cNvSpPr txBox="1"/>
          <p:nvPr/>
        </p:nvSpPr>
        <p:spPr>
          <a:xfrm>
            <a:off x="2653665" y="5596890"/>
            <a:ext cx="8877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美国等国家在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英国法律制度基础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上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制定本国法律，形成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英美法系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（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普通法系）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388475" y="2944495"/>
            <a:ext cx="2296160" cy="134747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2" grpId="0"/>
      <p:bldP spid="11" grpId="0"/>
      <p:bldP spid="15" grpId="0"/>
      <p:bldP spid="16" grpId="0"/>
      <p:bldP spid="17" grpId="0"/>
      <p:bldP spid="1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文本框 50"/>
          <p:cNvSpPr txBox="1"/>
          <p:nvPr/>
        </p:nvSpPr>
        <p:spPr>
          <a:xfrm>
            <a:off x="386398" y="197168"/>
            <a:ext cx="29387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大陆法系的形成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29260" y="1015365"/>
          <a:ext cx="11276331" cy="5683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785"/>
                <a:gridCol w="4697096"/>
                <a:gridCol w="3727450"/>
              </a:tblGrid>
              <a:tr h="60325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时间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法律实践活动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法律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基础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12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法国南北方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使用不同法律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北方使用日耳曼习惯法；南方使用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罗马法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29730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13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世纪后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王权加强，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民族国家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形成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0325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16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</a:rPr>
                        <a:t>世纪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罗马法融入法国成文法和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习惯法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罗马法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7118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  <a:sym typeface="+mn-ea"/>
                        </a:rPr>
                        <a:t>1789</a:t>
                      </a:r>
                      <a:endParaRPr 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  <a:cs typeface="方正字迹-杨素彬楷 简" panose="02000500000000000000" charset="-122"/>
                        <a:sym typeface="+mn-ea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大革命、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启蒙运动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一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系列资产阶级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法典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49339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  <a:cs typeface="方正字迹-杨素彬楷 简" panose="02000500000000000000" charset="-122"/>
                          <a:sym typeface="+mn-ea"/>
                        </a:rPr>
                        <a:t>1804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9339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后续发展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31825" y="493395"/>
            <a:ext cx="1147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梳理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：速读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P51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，完成表格信息。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14" name="文本框 50"/>
          <p:cNvSpPr txBox="1"/>
          <p:nvPr/>
        </p:nvSpPr>
        <p:spPr>
          <a:xfrm>
            <a:off x="3829685" y="2846070"/>
            <a:ext cx="3552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统一法律的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步伐加快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2" name="文本框 50"/>
          <p:cNvSpPr txBox="1"/>
          <p:nvPr/>
        </p:nvSpPr>
        <p:spPr>
          <a:xfrm>
            <a:off x="9084310" y="2759710"/>
            <a:ext cx="1953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罗马法</a:t>
            </a:r>
            <a:endParaRPr lang="en-US" altLang="zh-CN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3" name="文本框 50"/>
          <p:cNvSpPr txBox="1"/>
          <p:nvPr/>
        </p:nvSpPr>
        <p:spPr>
          <a:xfrm>
            <a:off x="3996690" y="4485640"/>
            <a:ext cx="2061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《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人权宣言》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4" name="文本框 50"/>
          <p:cNvSpPr txBox="1"/>
          <p:nvPr/>
        </p:nvSpPr>
        <p:spPr>
          <a:xfrm>
            <a:off x="3895725" y="5253990"/>
            <a:ext cx="2719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《法国民法典》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5495" y="5775960"/>
            <a:ext cx="83800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逐渐形成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以罗马法为基础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、以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《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法国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民法典》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为代表的世界性法律体系，大陆法系得以确立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（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民法系</a:t>
            </a:r>
            <a:r>
              <a:rPr lang="en-US" altLang="zh-CN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）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472805" y="2063115"/>
            <a:ext cx="2790825" cy="242252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  <p:bldP spid="6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104265"/>
            <a:ext cx="3932555" cy="2743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84935" y="488950"/>
            <a:ext cx="10571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1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：《拿破仑法典》有哪些基本原则？产生了怎样的历史影响？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0035" y="1728470"/>
            <a:ext cx="7506970" cy="1568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marL="342900" lvl="0" indent="-342900" algn="l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第8条</a:t>
            </a:r>
            <a:r>
              <a:rPr lang="en-US" alt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: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“所有法国人都享有民事权利”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  <a:p>
            <a:pPr marL="342900" lvl="0" indent="-342900" algn="l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第537条</a:t>
            </a:r>
            <a:r>
              <a:rPr lang="en-US" alt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: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“私人得自由处分属于其所有的财产”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  <a:p>
            <a:pPr marL="342900" lvl="0" indent="-342900" algn="l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第1134条</a:t>
            </a:r>
            <a:r>
              <a:rPr lang="en-US" alt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: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“依法成立的契约，在缔结契约的当事人间有相当于法律的效力”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1" y="3941445"/>
            <a:ext cx="6427389" cy="2541905"/>
            <a:chOff x="1646" y="6054"/>
            <a:chExt cx="10717" cy="4003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6821" y="6054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1804年《法国民法典》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"/>
              </p:custDataLst>
            </p:nvPr>
          </p:nvSpPr>
          <p:spPr>
            <a:xfrm>
              <a:off x="6836" y="9449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en-US" altLang="zh-CN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sym typeface="微软雅黑" panose="020B0503020204020204" pitchFamily="34" charset="-122"/>
                </a:rPr>
                <a:t>……</a:t>
              </a: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sym typeface="微软雅黑" panose="020B0503020204020204" pitchFamily="34" charset="-122"/>
                </a:rPr>
                <a:t>此前颁布的法律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6821" y="8099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1808年《刑事诉讼法典》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6821" y="7394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1807年《商业法典》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6821" y="6707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1806年《民事诉讼法典》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7"/>
              </p:custDataLst>
            </p:nvPr>
          </p:nvSpPr>
          <p:spPr>
            <a:xfrm>
              <a:off x="6821" y="8797"/>
              <a:ext cx="5527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1810年《刑法典》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1646" y="7736"/>
              <a:ext cx="3920" cy="60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2"/>
                  </a:solidFill>
                </a14:hiddenFill>
              </a:ext>
            </a:extLst>
          </p:spPr>
          <p:txBody>
            <a:bodyPr wrap="square" anchor="t">
              <a:spAutoFit/>
            </a:bodyPr>
            <a:p>
              <a:pPr>
                <a:lnSpc>
                  <a:spcPct val="80000"/>
                </a:lnSpc>
                <a:buSzTx/>
              </a:pPr>
              <a:r>
                <a:rPr lang="zh-CN" altLang="en-US" sz="2400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《拿破仑法典》</a:t>
              </a:r>
              <a:endPara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5954" y="6357"/>
              <a:ext cx="479" cy="339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77990" y="1080770"/>
            <a:ext cx="215963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维护私有财产</a:t>
            </a:r>
            <a:endParaRPr 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95105" y="1080770"/>
            <a:ext cx="202247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en-US" alt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“</a:t>
            </a:r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契约自由</a:t>
            </a:r>
            <a:r>
              <a:rPr lang="en-US" alt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”</a:t>
            </a:r>
            <a:endParaRPr lang="en-US" alt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8035" y="1080770"/>
            <a:ext cx="202247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altLang="en-US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自由平等</a:t>
            </a:r>
            <a:r>
              <a:rPr lang="zh-CN" altLang="en-US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原则</a:t>
            </a:r>
            <a:endParaRPr lang="zh-CN" altLang="en-US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7049135" y="5267008"/>
            <a:ext cx="49561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弘扬大革命的精神、巩固革命成果</a:t>
            </a:r>
            <a:endParaRPr lang="zh-CN" altLang="en-US" sz="24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推动法国资本主义的发展</a:t>
            </a:r>
            <a:endParaRPr lang="zh-CN" altLang="en-US" sz="24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620510" y="3941445"/>
            <a:ext cx="5260975" cy="2449830"/>
            <a:chOff x="11390" y="6150"/>
            <a:chExt cx="8285" cy="3858"/>
          </a:xfrm>
        </p:grpSpPr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11390" y="7028"/>
              <a:ext cx="828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大标宋简体" panose="02000000000000000000" charset="-122"/>
                  <a:ea typeface="方正大标宋简体" panose="02000000000000000000" charset="-122"/>
                  <a:sym typeface="微软雅黑" panose="020B0503020204020204" pitchFamily="34" charset="-122"/>
                </a:rPr>
                <a:t>最终确立法国资产阶级法律制度</a:t>
              </a:r>
              <a:endPara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11390" y="6150"/>
              <a:ext cx="700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大标宋简体" panose="02000000000000000000" charset="-122"/>
                  <a:ea typeface="方正大标宋简体" panose="02000000000000000000" charset="-122"/>
                  <a:sym typeface="微软雅黑" panose="020B0503020204020204" pitchFamily="34" charset="-122"/>
                </a:rPr>
                <a:t>建立起法国成文法体系</a:t>
              </a:r>
              <a:endPara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 rot="10800000">
              <a:off x="11390" y="6208"/>
              <a:ext cx="357" cy="38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文本框 13"/>
          <p:cNvSpPr txBox="1"/>
          <p:nvPr>
            <p:custDataLst>
              <p:tags r:id="rId1"/>
            </p:custDataLst>
          </p:nvPr>
        </p:nvSpPr>
        <p:spPr>
          <a:xfrm>
            <a:off x="0" y="18859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：结合【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历史纵横】对比两大法系的不同，并归纳其相同之处。</a:t>
            </a:r>
            <a:endParaRPr lang="en-US" altLang="zh-CN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graphicFrame>
        <p:nvGraphicFramePr>
          <p:cNvPr id="19" name="表格 18"/>
          <p:cNvGraphicFramePr/>
          <p:nvPr>
            <p:custDataLst>
              <p:tags r:id="rId2"/>
            </p:custDataLst>
          </p:nvPr>
        </p:nvGraphicFramePr>
        <p:xfrm>
          <a:off x="4587875" y="1675130"/>
          <a:ext cx="7221220" cy="4584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1935"/>
                <a:gridCol w="3136265"/>
                <a:gridCol w="257302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区别</a:t>
                      </a:r>
                      <a:endParaRPr lang="zh-CN" altLang="zh-CN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英美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法系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大陆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法系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法律渊源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基本</a:t>
                      </a: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原则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1032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法官地位</a:t>
                      </a:r>
                      <a:endParaRPr lang="en-US" altLang="zh-CN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法官作用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455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受罗马法影响程度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83947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代表国家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163435" y="2232660"/>
            <a:ext cx="1493520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判例法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911715" y="2232660"/>
            <a:ext cx="1586230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成文法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260205" y="3060065"/>
            <a:ext cx="2461895" cy="108775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地位低，（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立法地位高），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立法司法分工明确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028690" y="3236595"/>
            <a:ext cx="3098165" cy="7556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地位高（司法地位高），可以开创先例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218295" y="4675505"/>
            <a:ext cx="2653665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以罗马法为基础</a:t>
            </a:r>
            <a:endParaRPr lang="en-US" altLang="zh-CN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6820535" y="4694873"/>
            <a:ext cx="1782763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只吸收部分</a:t>
            </a:r>
            <a:endParaRPr lang="en-US" altLang="zh-CN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45" y="1355725"/>
            <a:ext cx="4336415" cy="506095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6820218" y="2660650"/>
            <a:ext cx="1836737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遵循先例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9514840" y="2660650"/>
            <a:ext cx="2060575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宪法为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根本法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9732645" y="5588000"/>
            <a:ext cx="1764030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法德意日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6685915" y="5587683"/>
            <a:ext cx="1782763" cy="4603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英美加澳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印</a:t>
            </a:r>
            <a:endParaRPr lang="zh-CN" altLang="en-US" sz="24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6028690" y="4215130"/>
            <a:ext cx="3366770" cy="4235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lnSpc>
                <a:spcPct val="90000"/>
              </a:lnSpc>
              <a:buSz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制定、解释、执行法律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9768205" y="4177665"/>
            <a:ext cx="2200910" cy="4235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lnSpc>
                <a:spcPct val="90000"/>
              </a:lnSpc>
              <a:buSz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sym typeface="微软雅黑" panose="020B0503020204020204" pitchFamily="34" charset="-122"/>
              </a:rPr>
              <a:t>执行法律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1670" y="833755"/>
            <a:ext cx="81997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都起源于罗马法，都体现了资产阶级利益诉求。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6" grpId="0" bldLvl="0" animBg="1"/>
      <p:bldP spid="9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4140200" y="803910"/>
            <a:ext cx="637286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坚持权力制衡、三权分立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；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立法与司法独立；体现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议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会至上的精神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 useBgFill="1">
        <p:nvSpPr>
          <p:cNvPr id="23557" name="文本框 4"/>
          <p:cNvSpPr txBox="1"/>
          <p:nvPr/>
        </p:nvSpPr>
        <p:spPr>
          <a:xfrm>
            <a:off x="0" y="0"/>
            <a:ext cx="12191365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三、近代西方法律制度的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基本特征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+mn-ea"/>
            </a:endParaRPr>
          </a:p>
        </p:txBody>
      </p:sp>
      <p:sp>
        <p:nvSpPr>
          <p:cNvPr id="23565" name="文本框 10"/>
          <p:cNvSpPr txBox="1"/>
          <p:nvPr>
            <p:custDataLst>
              <p:tags r:id="rId2"/>
            </p:custDataLst>
          </p:nvPr>
        </p:nvSpPr>
        <p:spPr>
          <a:xfrm>
            <a:off x="428625" y="1019810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1.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国家权力结构层面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——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 </a:t>
            </a:r>
            <a:endParaRPr 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22533" name="文本框 13"/>
          <p:cNvSpPr txBox="1"/>
          <p:nvPr>
            <p:custDataLst>
              <p:tags r:id="rId3"/>
            </p:custDataLst>
          </p:nvPr>
        </p:nvSpPr>
        <p:spPr>
          <a:xfrm>
            <a:off x="-9525" y="175704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1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：下列结构图反映出近代西方法律制度怎样的特征？</a:t>
            </a:r>
            <a:endParaRPr lang="en-US" altLang="zh-CN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343150"/>
            <a:ext cx="11134725" cy="38576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83565" y="2595245"/>
            <a:ext cx="8254365" cy="3601085"/>
            <a:chOff x="919" y="4087"/>
            <a:chExt cx="12999" cy="5671"/>
          </a:xfrm>
        </p:grpSpPr>
        <p:sp>
          <p:nvSpPr>
            <p:cNvPr id="6" name="椭圆 5"/>
            <p:cNvSpPr/>
            <p:nvPr/>
          </p:nvSpPr>
          <p:spPr>
            <a:xfrm>
              <a:off x="919" y="8566"/>
              <a:ext cx="3698" cy="11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86" y="8566"/>
              <a:ext cx="2733" cy="11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076" y="4087"/>
              <a:ext cx="2733" cy="11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35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文本框 10"/>
          <p:cNvSpPr txBox="1"/>
          <p:nvPr>
            <p:custDataLst>
              <p:tags r:id="rId1"/>
            </p:custDataLst>
          </p:nvPr>
        </p:nvSpPr>
        <p:spPr>
          <a:xfrm>
            <a:off x="229870" y="527050"/>
            <a:ext cx="2583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2.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法律内容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——</a:t>
            </a:r>
            <a:endParaRPr 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575560" y="527050"/>
            <a:ext cx="9194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注重保护个人权利，包括生命权，自由权和财产权等。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05" y="2908935"/>
            <a:ext cx="6322695" cy="2961005"/>
          </a:xfrm>
          <a:prstGeom prst="rect">
            <a:avLst/>
          </a:prstGeom>
        </p:spPr>
      </p:pic>
      <p:sp>
        <p:nvSpPr>
          <p:cNvPr id="22533" name="文本框 13"/>
          <p:cNvSpPr txBox="1"/>
          <p:nvPr>
            <p:custDataLst>
              <p:tags r:id="rId4"/>
            </p:custDataLst>
          </p:nvPr>
        </p:nvSpPr>
        <p:spPr>
          <a:xfrm>
            <a:off x="64770" y="1913255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：【历史纵横】和【史料阅读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】从哪些角度反映出西方法律制度的特征？</a:t>
            </a:r>
            <a:endParaRPr lang="en-US" altLang="zh-CN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5608" name="文本框 1"/>
          <p:cNvSpPr/>
          <p:nvPr>
            <p:custDataLst>
              <p:tags r:id="rId5"/>
            </p:custDataLst>
          </p:nvPr>
        </p:nvSpPr>
        <p:spPr>
          <a:xfrm>
            <a:off x="2813050" y="1248728"/>
            <a:ext cx="94430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坚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持程序公正，无罪推定，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建立了律师制度和陪审团制度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10"/>
          <p:cNvSpPr txBox="1"/>
          <p:nvPr>
            <p:custDataLst>
              <p:tags r:id="rId6"/>
            </p:custDataLst>
          </p:nvPr>
        </p:nvSpPr>
        <p:spPr>
          <a:xfrm>
            <a:off x="229553" y="1249045"/>
            <a:ext cx="2583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3.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司法实践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——</a:t>
            </a:r>
            <a:endParaRPr 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42565"/>
            <a:ext cx="5802630" cy="34455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4584" grpId="0"/>
      <p:bldP spid="6" grpId="0"/>
      <p:bldP spid="256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" y="1581785"/>
            <a:ext cx="7186295" cy="4977765"/>
          </a:xfrm>
          <a:prstGeom prst="rect">
            <a:avLst/>
          </a:prstGeom>
        </p:spPr>
      </p:pic>
      <p:sp>
        <p:nvSpPr>
          <p:cNvPr id="22533" name="文本框 13"/>
          <p:cNvSpPr txBox="1"/>
          <p:nvPr>
            <p:custDataLst>
              <p:tags r:id="rId2"/>
            </p:custDataLst>
          </p:nvPr>
        </p:nvSpPr>
        <p:spPr>
          <a:xfrm>
            <a:off x="0" y="800735"/>
            <a:ext cx="1219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3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：再读【历史纵横】结合所学，从近代西方法律制度的发展视角看，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英国的三次议会改革反映出怎样的历史信息？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5608" name="文本框 1"/>
          <p:cNvSpPr/>
          <p:nvPr>
            <p:custDataLst>
              <p:tags r:id="rId3"/>
            </p:custDataLst>
          </p:nvPr>
        </p:nvSpPr>
        <p:spPr>
          <a:xfrm>
            <a:off x="7301230" y="2026603"/>
            <a:ext cx="47529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积极：西方法律制度在延续罗马法的传统的同时，也体现了资产阶级的诉求，有利于维护资产阶级统治，促进资本主义发展。</a:t>
            </a:r>
            <a:endParaRPr lang="zh-CN" altLang="en-US" sz="24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  <a:p>
            <a:pPr lvl="0" algn="l">
              <a:buClrTx/>
              <a:buSzTx/>
              <a:buFont typeface="Arial" panose="020B0604020202020204" pitchFamily="34" charset="0"/>
              <a:defRPr/>
            </a:pPr>
            <a:endParaRPr lang="zh-CN" altLang="en-US" sz="24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局限：但资本主义的弊端也在法律制度中有所体现。</a:t>
            </a: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私有财产决定着法律地位的高低</a:t>
            </a:r>
            <a:r>
              <a:rPr lang="zh-CN" altLang="en-US" sz="24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，个人权利的认定也在逐渐改进，</a:t>
            </a: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难以实现法律面前人人平等。</a:t>
            </a:r>
            <a:endParaRPr lang="zh-CN" altLang="en-US" sz="24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6" name="文本框 10"/>
          <p:cNvSpPr txBox="1"/>
          <p:nvPr>
            <p:custDataLst>
              <p:tags r:id="rId4"/>
            </p:custDataLst>
          </p:nvPr>
        </p:nvSpPr>
        <p:spPr>
          <a:xfrm>
            <a:off x="207963" y="106045"/>
            <a:ext cx="4361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4.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微软雅黑" panose="020B0503020204020204" pitchFamily="34" charset="-122"/>
              </a:rPr>
              <a:t>对西方法律制度的评价：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07815" y="3256280"/>
            <a:ext cx="76752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字迹-杨素彬楷 简" panose="02000500000000000000" charset="-122"/>
                <a:ea typeface="方正字迹-杨素彬楷 简" panose="02000500000000000000" charset="-122"/>
              </a:rPr>
              <a:t>探究二：宗教伦理在近代西方社会中发挥了怎样的作用？</a:t>
            </a:r>
            <a:endParaRPr lang="zh-CN" altLang="en-US" sz="3200"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r="2860" b="3057"/>
          <a:stretch>
            <a:fillRect/>
          </a:stretch>
        </p:blipFill>
        <p:spPr>
          <a:xfrm>
            <a:off x="118110" y="568960"/>
            <a:ext cx="3989705" cy="591947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1601470"/>
            <a:ext cx="12049125" cy="4133850"/>
          </a:xfrm>
          <a:prstGeom prst="rect">
            <a:avLst/>
          </a:prstGeom>
        </p:spPr>
      </p:pic>
      <p:sp useBgFill="1">
        <p:nvSpPr>
          <p:cNvPr id="23557" name="文本框 4"/>
          <p:cNvSpPr txBox="1"/>
          <p:nvPr/>
        </p:nvSpPr>
        <p:spPr>
          <a:xfrm>
            <a:off x="0" y="0"/>
            <a:ext cx="12191365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四、宗教伦理与教化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+mn-ea"/>
            </a:endParaRPr>
          </a:p>
        </p:txBody>
      </p:sp>
      <p:sp>
        <p:nvSpPr>
          <p:cNvPr id="28677" name="文本框 4"/>
          <p:cNvSpPr txBox="1"/>
          <p:nvPr/>
        </p:nvSpPr>
        <p:spPr>
          <a:xfrm>
            <a:off x="203518" y="656273"/>
            <a:ext cx="43611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中世纪的宗教伦理与教化</a:t>
            </a:r>
            <a:endParaRPr lang="zh-CN" alt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0545" y="5735320"/>
            <a:ext cx="11367135" cy="829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基督教会学校的教育内容以其宗教信仰、道德为主要教育内容。而这些宗教信仰和道德并非一无是处。——范立民《基督教与中世纪教育》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2533" name="文本框 13"/>
          <p:cNvSpPr txBox="1"/>
          <p:nvPr>
            <p:custDataLst>
              <p:tags r:id="rId2"/>
            </p:custDataLst>
          </p:nvPr>
        </p:nvSpPr>
        <p:spPr>
          <a:xfrm>
            <a:off x="0" y="124206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1: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结合教材，指出基督教以哪些形式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“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影响了中古时期欧洲人的生活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”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4295" y="3199765"/>
            <a:ext cx="950277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介入人们的生老病死、婚丧嫁娶，利用节日、纪念日渗透基督教精神。</a:t>
            </a:r>
            <a:endParaRPr 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22945" y="6149340"/>
            <a:ext cx="3725545" cy="4603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sz="2400" b="0">
                <a:solidFill>
                  <a:schemeClr val="bg1"/>
                </a:solidFill>
                <a:latin typeface="方正大标宋简体" panose="02000000000000000000" charset="-122"/>
                <a:ea typeface="方正大标宋简体" panose="02000000000000000000" charset="-122"/>
              </a:rPr>
              <a:t>开办宗教学校，宣讲教义</a:t>
            </a:r>
            <a:endParaRPr lang="zh-CN" sz="2400" b="0">
              <a:solidFill>
                <a:schemeClr val="bg1"/>
              </a:solidFill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4445"/>
            <a:ext cx="12269470" cy="6848475"/>
          </a:xfrm>
          <a:prstGeom prst="rect">
            <a:avLst/>
          </a:prstGeom>
        </p:spPr>
      </p:pic>
      <p:sp>
        <p:nvSpPr>
          <p:cNvPr id="12292" name="文本框 1"/>
          <p:cNvSpPr txBox="1"/>
          <p:nvPr>
            <p:custDataLst>
              <p:tags r:id="rId3"/>
            </p:custDataLst>
          </p:nvPr>
        </p:nvSpPr>
        <p:spPr>
          <a:xfrm>
            <a:off x="299085" y="2281555"/>
            <a:ext cx="5256530" cy="30460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罗马曾三次征服世界，第一次是以武力，第二次是以宗教，第三次则以法律。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而第三次征服也许是其中最为平和、最为持久的征服</a:t>
            </a:r>
            <a:r>
              <a:rPr lang="zh-CN" altLang="en-US" sz="32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。</a:t>
            </a:r>
            <a:endParaRPr lang="zh-CN" altLang="en-US" sz="32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en-US" altLang="zh-CN" sz="32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——</a:t>
            </a:r>
            <a:r>
              <a:rPr lang="zh-CN" altLang="en-US" sz="32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德国法学家 </a:t>
            </a:r>
            <a:r>
              <a:rPr lang="zh-CN" altLang="en-US" sz="32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耶林 </a:t>
            </a:r>
            <a:endParaRPr lang="zh-CN" altLang="en-US" sz="320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  <p:bldP spid="1229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"/>
          <p:cNvSpPr txBox="1"/>
          <p:nvPr>
            <p:custDataLst>
              <p:tags r:id="rId1"/>
            </p:custDataLst>
          </p:nvPr>
        </p:nvSpPr>
        <p:spPr>
          <a:xfrm>
            <a:off x="33020" y="1664268"/>
            <a:ext cx="4547235" cy="5079500"/>
          </a:xfrm>
          <a:prstGeom prst="verticalScroll">
            <a:avLst>
              <a:gd name="adj" fmla="val 499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“十诫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1.除上帝外不可信仰别的神；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2.不可造、拜偶像；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3.不可妄称耶和华的名；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4.当受安息日为圣日；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5.当孝敬父母；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6.不可杀人；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7.不可奸淫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8.不可偷盗；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9.不可做假证；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buClrTx/>
              <a:buSzTx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10.不可贪恋他人的财物。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368425" y="840105"/>
            <a:ext cx="10079990" cy="9531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积极作用：奠定了西方的道德观念和行为准则，维护社会安定，客观上促进教化和文化的发展，推动文明的进程和社会进步。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55" y="3676650"/>
            <a:ext cx="7538085" cy="3100705"/>
          </a:xfrm>
          <a:prstGeom prst="rect">
            <a:avLst/>
          </a:prstGeom>
        </p:spPr>
      </p:pic>
      <p:sp>
        <p:nvSpPr>
          <p:cNvPr id="22533" name="文本框 13"/>
          <p:cNvSpPr txBox="1"/>
          <p:nvPr>
            <p:custDataLst>
              <p:tags r:id="rId4"/>
            </p:custDataLst>
          </p:nvPr>
        </p:nvSpPr>
        <p:spPr>
          <a:xfrm>
            <a:off x="0" y="22098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：结合下列材料，分析基督教宗教伦理发挥了怎样的积极作用？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3" name="文本框 1"/>
          <p:cNvSpPr txBox="1"/>
          <p:nvPr>
            <p:custDataLst>
              <p:tags r:id="rId5"/>
            </p:custDataLst>
          </p:nvPr>
        </p:nvSpPr>
        <p:spPr>
          <a:xfrm>
            <a:off x="4698365" y="2000927"/>
            <a:ext cx="6832600" cy="843830"/>
          </a:xfrm>
          <a:prstGeom prst="verticalScroll">
            <a:avLst>
              <a:gd name="adj" fmla="val 7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七宗罪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buClrTx/>
              <a:buSzTx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傲慢、嫉妒、暴行、懒惰、贪婪、暴食、色欲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</p:txBody>
      </p:sp>
      <p:sp>
        <p:nvSpPr>
          <p:cNvPr id="4" name="文本框 1"/>
          <p:cNvSpPr txBox="1"/>
          <p:nvPr>
            <p:custDataLst>
              <p:tags r:id="rId6"/>
            </p:custDataLst>
          </p:nvPr>
        </p:nvSpPr>
        <p:spPr>
          <a:xfrm>
            <a:off x="5805170" y="2972592"/>
            <a:ext cx="6386830" cy="761687"/>
          </a:xfrm>
          <a:prstGeom prst="verticalScroll">
            <a:avLst>
              <a:gd name="adj" fmla="val 70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80000"/>
              </a:lnSpc>
              <a:buClrTx/>
              <a:buSzTx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七艺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buClrTx/>
              <a:buSzTx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Arial" panose="020B0604020202020204" pitchFamily="34" charset="0"/>
              </a:rPr>
              <a:t>文法、修辞、音乐、算术、几何、逻辑、天文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674110" y="5221605"/>
            <a:ext cx="8602345" cy="5219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消极影响：</a:t>
            </a: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rPr>
              <a:t>宗教伦理成为基督教控制人们思想的手段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22533" name="文本框 13"/>
          <p:cNvSpPr txBox="1"/>
          <p:nvPr>
            <p:custDataLst>
              <p:tags r:id="rId2"/>
            </p:custDataLst>
          </p:nvPr>
        </p:nvSpPr>
        <p:spPr>
          <a:xfrm>
            <a:off x="0" y="22098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3: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速读【历史纵横】，宗教法庭审判说明基督教宗教伦理存在什么问题？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" y="742950"/>
            <a:ext cx="3289300" cy="6013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20" y="998220"/>
            <a:ext cx="8437880" cy="3844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4"/>
          <p:cNvSpPr txBox="1"/>
          <p:nvPr/>
        </p:nvSpPr>
        <p:spPr>
          <a:xfrm>
            <a:off x="-317" y="87948"/>
            <a:ext cx="5339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2、</a:t>
            </a:r>
            <a:r>
              <a:rPr lang="zh-CN" alt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宗教改革后</a:t>
            </a:r>
            <a:r>
              <a:rPr lang="en-US" sz="2800">
                <a:latin typeface="Times New Roman" panose="02020603050405020304" charset="0"/>
                <a:ea typeface="汉仪大宋简" panose="02010600000101010101" charset="-122"/>
                <a:cs typeface="汉仪中简黑简" charset="0"/>
                <a:sym typeface="+mn-ea"/>
              </a:rPr>
              <a:t>的宗教伦理与教化</a:t>
            </a:r>
            <a:endParaRPr lang="en-US" sz="2800">
              <a:latin typeface="Times New Roman" panose="02020603050405020304" charset="0"/>
              <a:ea typeface="汉仪大宋简" panose="02010600000101010101" charset="-122"/>
              <a:cs typeface="汉仪中简黑简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22580" y="3556000"/>
            <a:ext cx="1164145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buSzTx/>
            </a:pPr>
            <a:r>
              <a:rPr lang="zh-CN" altLang="en-US" sz="2800">
                <a:solidFill>
                  <a:schemeClr val="dk1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微软雅黑" panose="020B0503020204020204" pitchFamily="34" charset="-122"/>
              </a:rPr>
              <a:t>财富不是万恶之源，而是上帝祝福的标志</a:t>
            </a:r>
            <a:r>
              <a:rPr lang="zh-CN" altLang="en-US" sz="2800">
                <a:solidFill>
                  <a:schemeClr val="dk1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微软雅黑" panose="020B0503020204020204" pitchFamily="34" charset="-122"/>
              </a:rPr>
              <a:t>。</a:t>
            </a:r>
            <a:r>
              <a:rPr lang="en-US" altLang="zh-CN" sz="2800">
                <a:solidFill>
                  <a:schemeClr val="dk1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微软雅黑" panose="020B0503020204020204" pitchFamily="34" charset="-122"/>
              </a:rPr>
              <a:t>——</a:t>
            </a:r>
            <a:r>
              <a:rPr lang="zh-CN" altLang="en-US" sz="2800">
                <a:solidFill>
                  <a:schemeClr val="dk1"/>
                </a:solidFill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微软雅黑" panose="020B0503020204020204" pitchFamily="34" charset="-122"/>
              </a:rPr>
              <a:t>加尔文</a:t>
            </a:r>
            <a:endParaRPr lang="zh-CN" altLang="en-US" sz="2400">
              <a:solidFill>
                <a:schemeClr val="dk1"/>
              </a:solidFill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3" y="1206500"/>
            <a:ext cx="2160587" cy="2071688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8272" r="5260" b="33565"/>
          <a:stretch>
            <a:fillRect/>
          </a:stretch>
        </p:blipFill>
        <p:spPr>
          <a:xfrm>
            <a:off x="9924415" y="1280795"/>
            <a:ext cx="2124710" cy="208597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2698750" y="1680845"/>
            <a:ext cx="5889625" cy="578434"/>
          </a:xfrm>
          <a:prstGeom prst="wedgeRoundRectCallout">
            <a:avLst>
              <a:gd name="adj1" fmla="val -52054"/>
              <a:gd name="adj2" fmla="val -749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新教反对教皇权威，主张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“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因信称义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”</a:t>
            </a:r>
            <a:endParaRPr lang="en-US" altLang="zh-CN" sz="2800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298450" y="6082030"/>
            <a:ext cx="11750675" cy="5219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积极作用：新教伦理适应了原始积累时期新兴资产阶级的政治、经济诉求。</a:t>
            </a:r>
            <a:endParaRPr lang="zh-CN" altLang="en-US" sz="280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22533" name="文本框 13"/>
          <p:cNvSpPr txBox="1"/>
          <p:nvPr>
            <p:custDataLst>
              <p:tags r:id="rId6"/>
            </p:custDataLst>
          </p:nvPr>
        </p:nvSpPr>
        <p:spPr>
          <a:xfrm>
            <a:off x="0" y="68453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：结合所学和下列材料，评价新教伦理的积极作用？</a:t>
            </a:r>
            <a:endParaRPr lang="zh-CN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474720" y="2733675"/>
            <a:ext cx="6449695" cy="578884"/>
          </a:xfrm>
          <a:prstGeom prst="wedgeRoundRectCallout">
            <a:avLst>
              <a:gd name="adj1" fmla="val 52234"/>
              <a:gd name="adj2" fmla="val -1211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r>
              <a:rPr lang="zh-CN" altLang="en-US" sz="2800" dirty="0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新教提倡积极入世，鼓励人们发财致富。</a:t>
            </a:r>
            <a:endParaRPr lang="en-US" altLang="zh-CN" sz="2800" dirty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580" y="4267200"/>
            <a:ext cx="11648440" cy="181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世俗化的新教伦理为资本主义的发展提供了精神上的支持，人们信仰新教其实就是在信仰资本主义。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新教伦理赞扬劳动……新教伦理主张合理地追求财富……合理的进行消费……这些都是在促进资本主义的发展</a:t>
            </a:r>
            <a:r>
              <a:rPr lang="zh-CN" altLang="en-US" sz="28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。 ——马克斯·韦伯《新教伦理与资本主义精神》</a:t>
            </a:r>
            <a:endParaRPr lang="zh-CN" altLang="en-US" sz="28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306435" y="1671955"/>
            <a:ext cx="3476625" cy="8299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1.坚持基督教基本教义，束缚行为，麻醉思想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306435" y="4445635"/>
            <a:ext cx="3116580" cy="8299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3.迫害对教义持有不同意见的“异端”。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8270240" y="2952115"/>
            <a:ext cx="3902075" cy="8299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2.新教排斥其他教派，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引起多次宗教冲突</a:t>
            </a:r>
            <a:endParaRPr lang="zh-CN" altLang="en-US" sz="2400">
              <a:solidFill>
                <a:schemeClr val="tx1"/>
              </a:solidFill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41960"/>
            <a:ext cx="1219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：请结合教材，举例说明【史料阅读】马克思对新教伦理评价的合理性。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" y="1196975"/>
            <a:ext cx="8186420" cy="49974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8295" y="3230245"/>
            <a:ext cx="7698740" cy="1675130"/>
            <a:chOff x="517" y="5087"/>
            <a:chExt cx="12124" cy="263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61" y="7725"/>
              <a:ext cx="448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517" y="5087"/>
              <a:ext cx="12125" cy="1914"/>
              <a:chOff x="517" y="5087"/>
              <a:chExt cx="12125" cy="1914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8160" y="6381"/>
                <a:ext cx="44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17" y="7001"/>
                <a:ext cx="44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7986" y="5087"/>
                <a:ext cx="44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661" y="5789"/>
                <a:ext cx="1358" cy="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137920"/>
            <a:ext cx="12143740" cy="4581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8975" y="259715"/>
            <a:ext cx="1083056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latin typeface="Times New Roman" panose="02020603050405020304" charset="0"/>
                <a:ea typeface="汉仪全唐诗简" panose="00020600040101010101" charset="-122"/>
                <a:cs typeface="方正字迹-杨素彬楷 简" panose="02000500000000000000" charset="-122"/>
                <a:sym typeface="微软雅黑" panose="020B0503020204020204" pitchFamily="34" charset="-122"/>
              </a:rPr>
              <a:t>近代西方的法律与教化</a:t>
            </a:r>
            <a:endParaRPr lang="zh-CN" altLang="en-US" sz="4400" dirty="0">
              <a:latin typeface="Times New Roman" panose="02020603050405020304" charset="0"/>
              <a:ea typeface="汉仪全唐诗简" panose="00020600040101010101" charset="-122"/>
              <a:cs typeface="方正字迹-杨素彬楷 简" panose="02000500000000000000" charset="-122"/>
              <a:sym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07815" y="3256280"/>
            <a:ext cx="767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方正字迹-杨素彬楷 简" panose="02000500000000000000" charset="-122"/>
                <a:ea typeface="方正字迹-杨素彬楷 简" panose="02000500000000000000" charset="-122"/>
              </a:rPr>
              <a:t>探究一：近代西方法律制度是如何形成的？</a:t>
            </a:r>
            <a:endParaRPr lang="zh-CN" altLang="en-US" sz="3200"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6695" y="186055"/>
            <a:ext cx="5532755" cy="6452235"/>
            <a:chOff x="357" y="293"/>
            <a:chExt cx="8713" cy="1016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9" b="7255"/>
            <a:stretch>
              <a:fillRect/>
            </a:stretch>
          </p:blipFill>
          <p:spPr>
            <a:xfrm>
              <a:off x="357" y="293"/>
              <a:ext cx="5226" cy="9324"/>
            </a:xfrm>
            <a:prstGeom prst="roundRect">
              <a:avLst/>
            </a:prstGeom>
            <a:effectLst>
              <a:softEdge rad="31750"/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544" y="9730"/>
              <a:ext cx="8526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400" dirty="0" smtClean="0">
                  <a:solidFill>
                    <a:srgbClr val="333333"/>
                  </a:solidFill>
                  <a:latin typeface="Times New Roman" panose="02020603050405020304" charset="0"/>
                  <a:ea typeface="汉仪大宋简" panose="02010600000101010101" charset="-122"/>
                </a:rPr>
                <a:t>古罗马的司法女神</a:t>
              </a:r>
              <a:endParaRPr lang="zh-CN" altLang="en-US" sz="2400" dirty="0" smtClean="0">
                <a:solidFill>
                  <a:srgbClr val="333333"/>
                </a:solidFill>
                <a:latin typeface="Times New Roman" panose="02020603050405020304" charset="0"/>
                <a:ea typeface="汉仪大宋简" panose="0201060000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08380"/>
            <a:ext cx="12191365" cy="2133600"/>
          </a:xfrm>
          <a:prstGeom prst="rect">
            <a:avLst/>
          </a:prstGeom>
        </p:spPr>
      </p:pic>
      <p:sp useBgFill="1">
        <p:nvSpPr>
          <p:cNvPr id="12296" name="文本框 50"/>
          <p:cNvSpPr txBox="1"/>
          <p:nvPr/>
        </p:nvSpPr>
        <p:spPr>
          <a:xfrm>
            <a:off x="0" y="0"/>
            <a:ext cx="12192000" cy="583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一、近代西方法律制度的渊源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—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8320" y="3148965"/>
            <a:ext cx="11054715" cy="1482090"/>
            <a:chOff x="832" y="5680"/>
            <a:chExt cx="17409" cy="2334"/>
          </a:xfrm>
        </p:grpSpPr>
        <p:sp>
          <p:nvSpPr>
            <p:cNvPr id="20" name="文本框 19"/>
            <p:cNvSpPr txBox="1"/>
            <p:nvPr/>
          </p:nvSpPr>
          <p:spPr>
            <a:xfrm>
              <a:off x="832" y="6513"/>
              <a:ext cx="17409" cy="150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“在无成文法可循的情况下，那些长久的习惯常常被当作法和法律来遵守。”</a:t>
              </a:r>
              <a:r>
                <a:rPr kumimoji="0" lang="en-US" altLang="zh-CN" sz="2800" b="1" i="0" u="none" strike="noStrike" kern="1200" cap="none" spc="0" normalizeH="0" baseline="0" noProof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——</a:t>
              </a:r>
              <a:r>
                <a:rPr kumimoji="0" lang="zh-CN" altLang="en-US" sz="2800" b="1" i="0" u="none" strike="noStrike" kern="1200" cap="none" spc="0" normalizeH="0" baseline="0" noProof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+mn-ea"/>
                </a:rPr>
                <a:t>乌尔比安</a:t>
              </a:r>
              <a:endParaRPr kumimoji="0" lang="zh-CN" altLang="en-US" sz="2800" b="1" i="0" u="none" strike="noStrike" kern="1200" cap="none" spc="0" normalizeH="0" baseline="0" noProof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83" y="5680"/>
              <a:ext cx="950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2800" b="1">
                  <a:solidFill>
                    <a:schemeClr val="dk1"/>
                  </a:solidFill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</a:rPr>
                <a:t>思考1: 《十二铜表法》为何会出现？</a:t>
              </a:r>
              <a:endPara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09420" y="4792345"/>
            <a:ext cx="91160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罗马共和国早期, 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贵族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垄断立法和司法，随意解释习惯法,损害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平民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利益，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激化贵族与平民的矛盾。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3" name="文本框 50"/>
          <p:cNvSpPr txBox="1"/>
          <p:nvPr/>
        </p:nvSpPr>
        <p:spPr>
          <a:xfrm>
            <a:off x="115253" y="639763"/>
            <a:ext cx="32943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罗马成文法的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诞生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24" name="文本框 50"/>
          <p:cNvSpPr txBox="1"/>
          <p:nvPr/>
        </p:nvSpPr>
        <p:spPr>
          <a:xfrm>
            <a:off x="349250" y="2994660"/>
            <a:ext cx="1812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背景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3"/>
          <p:cNvSpPr txBox="1"/>
          <p:nvPr>
            <p:custDataLst>
              <p:tags r:id="rId1"/>
            </p:custDataLst>
          </p:nvPr>
        </p:nvSpPr>
        <p:spPr>
          <a:xfrm>
            <a:off x="340995" y="4200843"/>
            <a:ext cx="8286115" cy="755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第9表  不得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为任何个人的利益，制定特别的法律。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…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经长官委任的承审员或仲裁员，在执行职务中收受贿赂的，处死刑。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360045" y="1699260"/>
            <a:ext cx="8601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维护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私有财产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和奴隶主贵族的权益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360045" y="5854700"/>
            <a:ext cx="6452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latinLnBrk="1" hangingPunct="0"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⑤具有阶级性，维护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奴隶主贵族利益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方正大标宋简体" panose="02000000000000000000" charset="-122"/>
              <a:cs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14346" name="Text Box 3"/>
          <p:cNvSpPr txBox="1"/>
          <p:nvPr>
            <p:custDataLst>
              <p:tags r:id="rId4"/>
            </p:custDataLst>
          </p:nvPr>
        </p:nvSpPr>
        <p:spPr>
          <a:xfrm>
            <a:off x="361950" y="3049905"/>
            <a:ext cx="5474970" cy="755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第8表  毁伤他人肢体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而不能和解的，他人亦得以同态复仇而“毁伤其肢体”</a:t>
            </a:r>
            <a:r>
              <a:rPr 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。</a:t>
            </a:r>
            <a:endParaRPr lang="zh-CN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14347" name="Text Box 3"/>
          <p:cNvSpPr txBox="1"/>
          <p:nvPr>
            <p:custDataLst>
              <p:tags r:id="rId5"/>
            </p:custDataLst>
          </p:nvPr>
        </p:nvSpPr>
        <p:spPr>
          <a:xfrm>
            <a:off x="362585" y="5483860"/>
            <a:ext cx="4197350" cy="423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第11表  禁止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贵族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与平民通婚。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14348" name="Text Box 3"/>
          <p:cNvSpPr txBox="1"/>
          <p:nvPr>
            <p:custDataLst>
              <p:tags r:id="rId6"/>
            </p:custDataLst>
          </p:nvPr>
        </p:nvSpPr>
        <p:spPr>
          <a:xfrm>
            <a:off x="361950" y="1039178"/>
            <a:ext cx="11467465" cy="7556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第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3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表 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债务人不还债的，债权人得拘捕之，押其到长官前，申请执行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…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如债权人有数人时，得分割债务人的肢体进行分配，纵未按债额比例切块，亦不以为罪。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362585" y="3663950"/>
            <a:ext cx="2945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③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保留落后习俗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362585" y="4885690"/>
            <a:ext cx="7901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latinLnBrk="1" hangingPunct="0"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④法律面前人人平等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rPr>
              <a:t>，一定程度上限制贵族特权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方正大标宋简体" panose="02000000000000000000" charset="-122"/>
              <a:cs typeface="方正大标宋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50"/>
          <p:cNvSpPr txBox="1"/>
          <p:nvPr/>
        </p:nvSpPr>
        <p:spPr>
          <a:xfrm>
            <a:off x="-317" y="-29527"/>
            <a:ext cx="54381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）《十二铜表法》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的特点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影响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40205" y="579120"/>
            <a:ext cx="9482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: 归纳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《十二铜表法》的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</a:rPr>
              <a:t>特点，该如何评价这部法律？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950" y="2255838"/>
            <a:ext cx="8047355" cy="423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第</a:t>
            </a:r>
            <a:r>
              <a:rPr lang="en-US" alt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表</a:t>
            </a:r>
            <a:r>
              <a:rPr lang="en-US" altLang="zh-CN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外国人永远不能因使用而取得罗马市民财产的所有权。</a:t>
            </a:r>
            <a:endParaRPr lang="zh-CN" altLang="en-US" sz="2400" b="1"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360045" y="2576830"/>
            <a:ext cx="4217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0" latinLnBrk="1" hangingPunct="0">
              <a:spcBef>
                <a:spcPts val="0"/>
              </a:spcBef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仅罗马公民享有权利</a:t>
            </a:r>
            <a:endParaRPr lang="zh-CN" altLang="en-US" sz="28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45780" y="2109470"/>
            <a:ext cx="3890010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局限性：它是罗马习惯法的汇编，保留了某些维护贵族特权的不合理法规。</a:t>
            </a:r>
            <a:endParaRPr kumimoji="0" lang="en-US" altLang="zh-CN" sz="280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进步性：打破贵族对法律的垄断，在一定程度上维护平民的利益</a:t>
            </a:r>
            <a:r>
              <a:rPr kumimoji="0" lang="en-US" altLang="zh-CN" sz="280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,</a:t>
            </a:r>
            <a:r>
              <a:rPr kumimoji="0" lang="zh-CN" altLang="en-US" sz="2800" i="0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是罗马成文法发展史的起点</a:t>
            </a:r>
            <a:endParaRPr kumimoji="0" lang="zh-CN" altLang="en-US" sz="2800" i="0" u="sng" strike="noStrike" kern="1200" cap="none" spc="0" normalizeH="0" baseline="0" noProof="1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+mn-cs"/>
              <a:sym typeface="+mn-ea"/>
            </a:endParaRPr>
          </a:p>
        </p:txBody>
      </p:sp>
      <p:cxnSp>
        <p:nvCxnSpPr>
          <p:cNvPr id="11" name="直接箭头连接符 10"/>
          <p:cNvCxnSpPr>
            <a:stCxn id="25" idx="2"/>
          </p:cNvCxnSpPr>
          <p:nvPr/>
        </p:nvCxnSpPr>
        <p:spPr>
          <a:xfrm>
            <a:off x="4313555" y="5407660"/>
            <a:ext cx="3914775" cy="165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461764" y="2020570"/>
            <a:ext cx="5325241" cy="3886835"/>
            <a:chOff x="3188" y="3182"/>
            <a:chExt cx="10233" cy="6121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0310" y="3182"/>
              <a:ext cx="3049" cy="83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4694" y="4433"/>
              <a:ext cx="8666" cy="182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14347" idx="2"/>
            </p:cNvCxnSpPr>
            <p:nvPr/>
          </p:nvCxnSpPr>
          <p:spPr>
            <a:xfrm flipV="1">
              <a:off x="3188" y="4866"/>
              <a:ext cx="10233" cy="44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0" grpId="0" bldLvl="0" animBg="1"/>
      <p:bldP spid="28" grpId="0" bldLvl="0" animBg="1"/>
      <p:bldP spid="25" grpId="0" bldLvl="0" animBg="1"/>
      <p:bldP spid="3" grpId="0" bldLvl="0" animBg="1"/>
      <p:bldP spid="14348" grpId="0" animBg="1"/>
      <p:bldP spid="2" grpId="0" animBg="1"/>
      <p:bldP spid="14346" grpId="0" animBg="1"/>
      <p:bldP spid="14342" grpId="0" animBg="1"/>
      <p:bldP spid="14347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" y="1852295"/>
            <a:ext cx="12001500" cy="4898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46685"/>
            <a:ext cx="12191365" cy="179197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104900" y="3034030"/>
            <a:ext cx="4763770" cy="1576976"/>
          </a:xfrm>
          <a:prstGeom prst="wedgeRoundRectCallout">
            <a:avLst>
              <a:gd name="adj1" fmla="val 30806"/>
              <a:gd name="adj2" fmla="val -805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0"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罗马共和国到公元前3世纪中叶，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用以调整罗马公民关系的法律，只适用于罗马公民，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调动了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公民的爱国热情和参政积极性。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6455410" y="2960370"/>
            <a:ext cx="5017770" cy="1977433"/>
          </a:xfrm>
          <a:prstGeom prst="wedgeRoundRectCallout">
            <a:avLst>
              <a:gd name="adj1" fmla="val -38015"/>
              <a:gd name="adj2" fmla="val -725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SzTx/>
            </a:pPr>
            <a:r>
              <a:rPr lang="zh-CN" altLang="en-US" sz="2400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公元前3世纪中叶以后，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适用于罗马帝国统治范围内一切自由民的法律，用来调整罗马公民和异邦人及异邦人和异邦人之间的民事关系，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法律成为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巩固罗马统治的重要工具。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sp>
        <p:nvSpPr>
          <p:cNvPr id="23" name="文本框 50"/>
          <p:cNvSpPr txBox="1"/>
          <p:nvPr/>
        </p:nvSpPr>
        <p:spPr>
          <a:xfrm>
            <a:off x="75883" y="60643"/>
            <a:ext cx="32943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罗马法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体系的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中简黑简" charset="0"/>
              </a:rPr>
              <a:t>完善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汉仪中简黑简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385310" y="2017648"/>
            <a:ext cx="3862705" cy="478135"/>
            <a:chOff x="6843" y="3903"/>
            <a:chExt cx="6083" cy="1220"/>
          </a:xfrm>
        </p:grpSpPr>
        <p:sp>
          <p:nvSpPr>
            <p:cNvPr id="32" name="文本框 31"/>
            <p:cNvSpPr txBox="1"/>
            <p:nvPr>
              <p:custDataLst>
                <p:tags r:id="rId6"/>
              </p:custDataLst>
            </p:nvPr>
          </p:nvSpPr>
          <p:spPr>
            <a:xfrm>
              <a:off x="6843" y="3903"/>
              <a:ext cx="2183" cy="1220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90000"/>
                </a:lnSpc>
                <a:buSzTx/>
              </a:pPr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公民法</a:t>
              </a:r>
              <a:endPara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7"/>
              </p:custDataLst>
            </p:nvPr>
          </p:nvSpPr>
          <p:spPr>
            <a:xfrm>
              <a:off x="10743" y="3903"/>
              <a:ext cx="2183" cy="1220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90000"/>
                </a:lnSpc>
                <a:buSzTx/>
              </a:pPr>
              <a:r>
                <a:rPr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汉仪全唐诗简" panose="00020600040101010101" charset="-122"/>
                  <a:cs typeface="汉仪中简黑简" charset="0"/>
                  <a:sym typeface="微软雅黑" panose="020B0503020204020204" pitchFamily="34" charset="-122"/>
                </a:rPr>
                <a:t>万民法</a:t>
              </a:r>
              <a:endPara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endParaRPr>
            </a:p>
          </p:txBody>
        </p:sp>
        <p:sp>
          <p:nvSpPr>
            <p:cNvPr id="35" name="燕尾形箭头 34"/>
            <p:cNvSpPr/>
            <p:nvPr/>
          </p:nvSpPr>
          <p:spPr>
            <a:xfrm>
              <a:off x="9446" y="4143"/>
              <a:ext cx="1049" cy="368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80000"/>
                </a:lnSpc>
              </a:pPr>
              <a:endParaRPr lang="zh-CN" altLang="en-US"/>
            </a:p>
          </p:txBody>
        </p:sp>
      </p:grpSp>
      <p:sp>
        <p:nvSpPr>
          <p:cNvPr id="37" name="文本框 36"/>
          <p:cNvSpPr txBox="1"/>
          <p:nvPr>
            <p:custDataLst>
              <p:tags r:id="rId8"/>
            </p:custDataLst>
          </p:nvPr>
        </p:nvSpPr>
        <p:spPr>
          <a:xfrm>
            <a:off x="4429125" y="4901565"/>
            <a:ext cx="381889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buSzTx/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自然法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9"/>
            </p:custDataLst>
          </p:nvPr>
        </p:nvSpPr>
        <p:spPr>
          <a:xfrm>
            <a:off x="2098675" y="5606415"/>
            <a:ext cx="7995285" cy="837402"/>
          </a:xfrm>
          <a:prstGeom prst="wedgeRoundRectCallout">
            <a:avLst>
              <a:gd name="adj1" fmla="val -1989"/>
              <a:gd name="adj2" fmla="val -7108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>
              <a:lnSpc>
                <a:spcPct val="90000"/>
              </a:lnSpc>
              <a:buSzTx/>
            </a:pPr>
            <a:r>
              <a:rPr lang="zh-CN" altLang="en-US" sz="2400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自然法作为法律原则，强调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人人生而平等</a:t>
            </a:r>
            <a:r>
              <a:rPr lang="zh-CN" altLang="en-US" sz="2400"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标志着罗马法学的高度的成熟，是对罗马法律实践的理论概括和升华。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  <p:pic>
        <p:nvPicPr>
          <p:cNvPr id="54275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66700" y="4655820"/>
            <a:ext cx="1198880" cy="17881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6" grpId="0" bldLvl="0" animBg="1"/>
      <p:bldP spid="38" grpId="0" bldLvl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980" y="352425"/>
            <a:ext cx="10027285" cy="6347460"/>
          </a:xfrm>
        </p:spPr>
        <p:txBody>
          <a:bodyPr vert="horz" wrap="square" lIns="121920" tIns="60960" rIns="121920" bIns="60960" numCol="1" rtlCol="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例</a:t>
            </a:r>
            <a:r>
              <a:rPr kumimoji="0" lang="en-US" altLang="zh-CN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1.</a:t>
            </a: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“万民法”取代“公民法”是为了适应（    ）</a:t>
            </a:r>
            <a:endParaRPr kumimoji="0" lang="zh-CN" altLang="zh-CN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❶</a:t>
            </a: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版图的扩展</a:t>
            </a:r>
            <a:r>
              <a:rPr kumimoji="0" lang="en-US" altLang="zh-CN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                        </a:t>
            </a: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❷国际交往扩大</a:t>
            </a:r>
            <a:endParaRPr kumimoji="0" lang="en-US" altLang="zh-CN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❸商品经济和贸易的发展</a:t>
            </a:r>
            <a:r>
              <a:rPr kumimoji="0" lang="en-US" altLang="zh-CN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    </a:t>
            </a:r>
            <a:r>
              <a:rPr kumimoji="0" lang="zh-CN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❹封建主统治的需要</a:t>
            </a:r>
            <a:endParaRPr kumimoji="0" lang="en-US" altLang="zh-CN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</a:rPr>
              <a:t>A.❶❷❸     B.❶❷❹     C.❶❸❹    D.❷❸❹</a:t>
            </a:r>
            <a:endParaRPr kumimoji="0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algn="l" eaLnBrk="1" hangingPunct="1">
              <a:lnSpc>
                <a:spcPct val="120000"/>
              </a:lnSpc>
              <a:buNone/>
            </a:pPr>
            <a:r>
              <a:rPr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例2.罗马帝国前期，法学家除了协商国家进行立法和汇编法令的工作，还反复着答复法律上的疑难问题，指导诉讼，编撰契约合同以及其他法律事项，法学家纷纷著书立说，法律教育和法学研究相当流行，蔚然成风。材料说明（    ）</a:t>
            </a:r>
            <a:endParaRPr sz="2700" spc="0" noProof="0" dirty="0" smtClean="0">
              <a:ln>
                <a:noFill/>
              </a:ln>
              <a:effectLst/>
              <a:uLn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algn="l" eaLnBrk="1" hangingPunct="1">
              <a:lnSpc>
                <a:spcPct val="120000"/>
              </a:lnSpc>
              <a:buNone/>
            </a:pPr>
            <a:r>
              <a:rPr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A.罗马法学家拥有了国家立法权</a:t>
            </a:r>
            <a:r>
              <a:rPr lang="en-US" altLang="zh-CN"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       </a:t>
            </a:r>
            <a:r>
              <a:rPr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B.成文法逐渐取代习惯法</a:t>
            </a:r>
            <a:endParaRPr sz="2700" spc="0" noProof="0" dirty="0" smtClean="0">
              <a:ln>
                <a:noFill/>
              </a:ln>
              <a:effectLst/>
              <a:uLn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algn="l" eaLnBrk="1" hangingPunct="1">
              <a:lnSpc>
                <a:spcPct val="120000"/>
              </a:lnSpc>
              <a:buNone/>
            </a:pPr>
            <a:r>
              <a:rPr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C.法学家的活动推动万民法发展</a:t>
            </a:r>
            <a:r>
              <a:rPr lang="en-US" altLang="zh-CN"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        </a:t>
            </a:r>
            <a:r>
              <a:rPr sz="2700" spc="0" noProof="0" smtClean="0">
                <a:ln>
                  <a:noFill/>
                </a:ln>
                <a:effectLst/>
                <a:uLnTx/>
                <a:latin typeface="方正字迹-杨素彬楷 简" panose="02000500000000000000" charset="-122"/>
                <a:ea typeface="方正字迹-杨素彬楷 简" panose="02000500000000000000" charset="-122"/>
                <a:cs typeface="方正字迹-杨素彬楷 简" panose="02000500000000000000" charset="-122"/>
                <a:sym typeface="+mn-ea"/>
              </a:rPr>
              <a:t>D.罗马法已经发展到鼎盛</a:t>
            </a:r>
            <a:endParaRPr lang="zh-CN" altLang="en-US" sz="2700" spc="0" noProof="0" dirty="0" smtClean="0">
              <a:ln>
                <a:noFill/>
              </a:ln>
              <a:effectLst/>
              <a:uLn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字迹-杨素彬楷 简" panose="02000500000000000000" charset="-122"/>
              <a:ea typeface="方正字迹-杨素彬楷 简" panose="02000500000000000000" charset="-122"/>
              <a:cs typeface="方正字迹-杨素彬楷 简" panose="02000500000000000000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751" y="277495"/>
            <a:ext cx="476251" cy="748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A</a:t>
            </a:r>
            <a:endParaRPr kumimoji="0" lang="zh-CN" altLang="en-US" sz="4265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7119620" y="4192271"/>
            <a:ext cx="476251" cy="74803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C</a:t>
            </a:r>
            <a:endParaRPr kumimoji="0" lang="zh-CN" altLang="en-US" sz="4265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rcRect t="8826"/>
          <a:stretch>
            <a:fillRect/>
          </a:stretch>
        </p:blipFill>
        <p:spPr>
          <a:xfrm>
            <a:off x="635" y="0"/>
            <a:ext cx="12191365" cy="1644015"/>
          </a:xfrm>
          <a:prstGeom prst="rect">
            <a:avLst/>
          </a:prstGeom>
        </p:spPr>
      </p:pic>
      <p:pic>
        <p:nvPicPr>
          <p:cNvPr id="4608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605"/>
            <a:ext cx="5899785" cy="428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 r="415" b="6519"/>
          <a:stretch>
            <a:fillRect/>
          </a:stretch>
        </p:blipFill>
        <p:spPr>
          <a:xfrm>
            <a:off x="6223000" y="2445385"/>
            <a:ext cx="1762125" cy="2328545"/>
          </a:xfrm>
          <a:prstGeom prst="roundRect">
            <a:avLst/>
          </a:prstGeom>
          <a:noFill/>
          <a:ln w="9525">
            <a:noFill/>
          </a:ln>
          <a:effectLst>
            <a:softEdge rad="63500"/>
          </a:effectLst>
        </p:spPr>
      </p:pic>
      <p:cxnSp>
        <p:nvCxnSpPr>
          <p:cNvPr id="68" name="直接连接符 67"/>
          <p:cNvCxnSpPr/>
          <p:nvPr/>
        </p:nvCxnSpPr>
        <p:spPr>
          <a:xfrm>
            <a:off x="10975340" y="1643380"/>
            <a:ext cx="514350" cy="5492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17"/>
          <p:cNvSpPr txBox="1"/>
          <p:nvPr>
            <p:custDataLst>
              <p:tags r:id="rId4"/>
            </p:custDataLst>
          </p:nvPr>
        </p:nvSpPr>
        <p:spPr>
          <a:xfrm>
            <a:off x="10087704" y="1049020"/>
            <a:ext cx="1142376" cy="594179"/>
          </a:xfrm>
          <a:prstGeom prst="upArrowCallou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>
            <a:spAutoFit/>
          </a:bodyPr>
          <a:p>
            <a:pPr lvl="0" algn="ctr">
              <a:lnSpc>
                <a:spcPct val="8000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6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微软雅黑" panose="020B0503020204020204" pitchFamily="34" charset="-122"/>
              </a:rPr>
              <a:t>世纪</a:t>
            </a:r>
            <a:endParaRPr lang="en-US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0596282" y="766445"/>
            <a:ext cx="124461" cy="1149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7888605" y="2192655"/>
            <a:ext cx="3855085" cy="2753360"/>
            <a:chOff x="12439" y="3232"/>
            <a:chExt cx="6071" cy="4336"/>
          </a:xfrm>
        </p:grpSpPr>
        <p:sp>
          <p:nvSpPr>
            <p:cNvPr id="52" name="文本框 51"/>
            <p:cNvSpPr txBox="1"/>
            <p:nvPr>
              <p:custDataLst>
                <p:tags r:id="rId5"/>
              </p:custDataLst>
            </p:nvPr>
          </p:nvSpPr>
          <p:spPr>
            <a:xfrm>
              <a:off x="12439" y="4576"/>
              <a:ext cx="4535" cy="82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sz="2800">
                  <a:solidFill>
                    <a:schemeClr val="dk1"/>
                  </a:solidFill>
                  <a:latin typeface="方正大标宋简体" panose="02000000000000000000" charset="-122"/>
                  <a:ea typeface="方正大标宋简体" panose="02000000000000000000" charset="-122"/>
                  <a:sym typeface="微软雅黑" panose="020B0503020204020204" pitchFamily="34" charset="-122"/>
                </a:rPr>
                <a:t>《查士丁尼法典》</a:t>
              </a:r>
              <a:endParaRPr lang="zh-CN" altLang="en-US" sz="28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12982" y="6609"/>
              <a:ext cx="3502" cy="82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sz="2800">
                  <a:solidFill>
                    <a:schemeClr val="dk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微软雅黑" panose="020B0503020204020204" pitchFamily="34" charset="-122"/>
                </a:rPr>
                <a:t>《法学汇纂》 </a:t>
              </a:r>
              <a:endParaRPr lang="zh-CN" altLang="en-US" sz="28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12532" y="3630"/>
              <a:ext cx="4348" cy="82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sz="2800">
                  <a:solidFill>
                    <a:schemeClr val="dk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微软雅黑" panose="020B0503020204020204" pitchFamily="34" charset="-122"/>
                </a:rPr>
                <a:t>《查士丁尼新律》</a:t>
              </a:r>
              <a:endParaRPr lang="zh-CN" altLang="en-US" sz="28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12930" y="5655"/>
              <a:ext cx="3554" cy="82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sz="2800">
                  <a:solidFill>
                    <a:schemeClr val="dk1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微软雅黑" panose="020B0503020204020204" pitchFamily="34" charset="-122"/>
                </a:rPr>
                <a:t>《法理概要》 </a:t>
              </a:r>
              <a:endParaRPr lang="zh-CN" altLang="en-US" sz="2800">
                <a:solidFill>
                  <a:schemeClr val="dk1"/>
                </a:solidFill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9"/>
              </p:custDataLst>
            </p:nvPr>
          </p:nvSpPr>
          <p:spPr>
            <a:xfrm>
              <a:off x="17544" y="3232"/>
              <a:ext cx="966" cy="43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vert="eaVert" wrap="square" anchor="t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方正大标宋简体" panose="02000000000000000000" charset="-122"/>
                  <a:ea typeface="方正大标宋简体" panose="02000000000000000000" charset="-122"/>
                </a:rPr>
                <a:t>《罗马民法大全》</a:t>
              </a:r>
              <a:endParaRPr lang="zh-CN" altLang="en-US" sz="2800">
                <a:solidFill>
                  <a:schemeClr val="tx1"/>
                </a:solidFill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71" name="右大括号 70"/>
            <p:cNvSpPr/>
            <p:nvPr/>
          </p:nvSpPr>
          <p:spPr>
            <a:xfrm>
              <a:off x="17120" y="3623"/>
              <a:ext cx="424" cy="363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6340475" y="5098415"/>
            <a:ext cx="526669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评价：古代罗马法律的最高成就，也是近代西方法律制度的渊源，标志着罗马法体系</a:t>
            </a: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+mn-ea"/>
              </a:rPr>
              <a:t>的完备。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255" y="1783080"/>
            <a:ext cx="1147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思考</a:t>
            </a:r>
            <a:r>
              <a:rPr lang="en-US" altLang="zh-CN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3</a:t>
            </a:r>
            <a:r>
              <a:rPr lang="zh-CN" altLang="en-US" sz="2800" b="1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汉仪中简黑简" charset="0"/>
                <a:sym typeface="+mn-ea"/>
              </a:rPr>
              <a:t>：查士丁尼皇帝对罗马法做出了哪些贡献？</a:t>
            </a:r>
            <a:endParaRPr lang="zh-CN" altLang="en-US" sz="2800" b="1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汉仪中简黑简" charset="0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3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8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u"/>
  <p:tag name="KSO_WM_UNIT_TYPE" val="i"/>
  <p:tag name="KSO_WM_UNIT_INDEX" val="1"/>
  <p:tag name="KSO_WM_CHIP_GROUPID" val="6302e1cea35593066dca2f82"/>
  <p:tag name="KSO_WM_CHIP_XID" val="6302e2b8a35593066dca3524"/>
  <p:tag name="KSO_WM_UNIT_DEC_AREA_ID" val="278adfe3077c44459665b121913349a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47f570370c34c0d9841b6d95f11bbee"/>
</p:tagLst>
</file>

<file path=ppt/tags/tag10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1"/>
</p:tagLst>
</file>

<file path=ppt/tags/tag103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13630f5df64b406fbc946b7397c9e6bd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31f9576b56a4984856d67551e501810"/>
  <p:tag name="KSO_WM_SLIDE_BACKGROUND_TYPE" val="leftRight"/>
</p:tagLst>
</file>

<file path=ppt/tags/tag10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2"/>
</p:tagLst>
</file>

<file path=ppt/tags/tag11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6cee98b49a94909931a7aa2caebd780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5fdd95ab51345b889bd9f1e13fc9123"/>
  <p:tag name="KSO_WM_SLIDE_BACKGROUND_TYPE" val="topBottom"/>
</p:tagLst>
</file>

<file path=ppt/tags/tag11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3"/>
</p:tagLst>
</file>

<file path=ppt/tags/tag119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08fc781d1cfa41d89e60a87101269ebf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affc7ab2eaf4ce88a109f3eda1fb7d1"/>
  <p:tag name="KSO_WM_SLIDE_BACKGROUND_TYPE" val="bottomTop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4"/>
</p:tagLst>
</file>

<file path=ppt/tags/tag127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ee75aad2e99c4c8f85165905839029c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01bf9378eb941e88fa1fa115eb1b9b6"/>
  <p:tag name="KSO_WM_SLIDE_BACKGROUND_TYPE" val="navigation"/>
</p:tagLst>
</file>

<file path=ppt/tags/tag12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5"/>
</p:tagLst>
</file>

<file path=ppt/tags/tag137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c7c13a18fa80425ebd0544202ab84ac3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ab63ed782a4dda88d599c6cc481561"/>
  <p:tag name="KSO_WM_SLIDE_BACKGROUND_TYPE" val="belt"/>
</p:tagLst>
</file>

<file path=ppt/tags/tag138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9e1fa6f1520b4f0597ea7ca0396bfb2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a836404e2a14a3dbbb58766940c7378"/>
  <p:tag name="KSO_WM_SLIDE_BACKGROUND_TYPE" val="belt"/>
</p:tagLst>
</file>

<file path=ppt/tags/tag13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DEFAULT_FONT" val="80;88;2"/>
  <p:tag name="KSO_WM_UNIT_BLOCK" val="0"/>
  <p:tag name="KSO_WM_UNIT_DEC_AREA_ID" val="e90cfe794ce74dceb2f31466f425627f"/>
  <p:tag name="KSO_WM_UNIT_ISCONTENTSTITLE" val="0"/>
  <p:tag name="KSO_WM_UNIT_ISNUMDGMTITLE" val="0"/>
  <p:tag name="KSO_WM_UNIT_PRESET_TEXT" val="简约风营销策划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14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968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968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968"/>
  <p:tag name="KSO_WM_CHIP_COLORING" val="1"/>
</p:tagLst>
</file>

<file path=ppt/tags/tag15.xml><?xml version="1.0" encoding="utf-8"?>
<p:tagLst xmlns:p="http://schemas.openxmlformats.org/presentationml/2006/main">
  <p:tag name="KSO_WM_UNIT_DEFAULT_FONT" val="24;26;2"/>
  <p:tag name="KSO_WM_UNIT_BLOCK" val="0"/>
  <p:tag name="KSO_WM_UNIT_DEC_AREA_ID" val="8d0452a251b7404eb3f3441be751ffaf"/>
  <p:tag name="KSO_WM_UNIT_SUBTYPE" val="a"/>
  <p:tag name="KSO_WM_UNIT_PRESET_TEXT" val="单击此处添加文本具体内容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968_1*f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150.xml><?xml version="1.0" encoding="utf-8"?>
<p:tagLst xmlns:p="http://schemas.openxmlformats.org/presentationml/2006/main">
  <p:tag name="KSO_WM_UNIT_DEFAULT_FONT" val="80;88;2"/>
  <p:tag name="KSO_WM_UNIT_BLOCK" val="0"/>
  <p:tag name="KSO_WM_UNIT_DEC_AREA_ID" val="e90cfe794ce74dceb2f31466f425627f"/>
  <p:tag name="KSO_WM_UNIT_ISCONTENTSTITLE" val="0"/>
  <p:tag name="KSO_WM_UNIT_ISNUMDGMTITLE" val="0"/>
  <p:tag name="KSO_WM_UNIT_PRESET_TEXT" val="简约风营销策划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2-09-02T15:05:52&quot;,&#10;    &quot;max&quot;: 22.007513269138997,&#10;    &quot;topChanged&quot;: 0&#10;}&#10;"/>
</p:tagLst>
</file>

<file path=ppt/tags/tag151.xml><?xml version="1.0" encoding="utf-8"?>
<p:tagLst xmlns:p="http://schemas.openxmlformats.org/presentationml/2006/main">
  <p:tag name="KSO_WM_UNIT_DEFAULT_FONT" val="24;26;2"/>
  <p:tag name="KSO_WM_UNIT_BLOCK" val="0"/>
  <p:tag name="KSO_WM_UNIT_DEC_AREA_ID" val="8d0452a251b7404eb3f3441be751ffaf"/>
  <p:tag name="KSO_WM_UNIT_SUBTYPE" val="a"/>
  <p:tag name="KSO_WM_UNIT_PRESET_TEXT" val="单击此处添加文本具体内容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968_1*f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ID" val="custom20226968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6968"/>
  <p:tag name="KSO_WM_SLIDE_LAYOUT" val="a_f"/>
  <p:tag name="KSO_WM_SLIDE_LAYOUT_CNT" val="1_2"/>
  <p:tag name="KSO_WM_CHIP_INFOS" val="{&quot;type&quot;:0,&quot;layout_type&quot;:&quot;1_NF_RC_10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a71936cf14e69e7f8bd307"/>
  <p:tag name="KSO_WM_CHIP_FILLPROP" val="[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diagram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b&quot;,&quot;chip_types&quot;:[&quot;header&quot;,&quot;wordpuzzle&quot;]}]]"/>
  <p:tag name="KSO_WM_CHIP_DECFILLPROP" val="[]"/>
  <p:tag name="KSO_WM_CHIP_GROUPID" val="61a71936cf14e69e7f8bd309"/>
  <p:tag name="KSO_WM_SLIDE_LAYOUT_INFO" val="{&quot;id&quot;:&quot;2022-09-02T15:05:52&quot;,&quot;margin&quot;:{&quot;bottom&quot;:5.295896053314209,&quot;left&quot;:11.081372261047363,&quot;right&quot;:1.2514308764366433e-05,&quot;top&quot;:5.745364665985107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311ab4da35593066d0a4d0c"/>
  <p:tag name="KSO_WM_TEMPLATE_ASSEMBLE_GROUPID" val="6302e1cea35593066dca2f82"/>
  <p:tag name="KSO_WM_TEMPLATE_THUMBS_INDEX" val="1、3、6、7、12、22"/>
</p:tagLst>
</file>

<file path=ppt/tags/tag153.xml><?xml version="1.0" encoding="utf-8"?>
<p:tagLst xmlns:p="http://schemas.openxmlformats.org/presentationml/2006/main">
  <p:tag name="KSO_WM_UNIT_PLACING_PICTURE_USER_VIEWPORT" val="{&quot;height&quot;:10785,&quot;width&quot;:19065}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2696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2696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26968"/>
  <p:tag name="KSO_WM_SLIDE_ID" val="custom20226968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"/>
  <p:tag name="KSO_WM_SLIDE_LAYOUT_CNT" val="1_1"/>
  <p:tag name="KSO_WM_CHIP_INFOS" val="{&quot;type&quot;:0,&quot;layout_type&quot;:&quot;1_NF_RC_10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a71936cf14e69e7f8bd307"/>
  <p:tag name="KSO_WM_CHIP_FILLPROP" val="[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diagram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b&quot;,&quot;chip_types&quot;:[&quot;header&quot;,&quot;wordpuzzle&quot;]}]]"/>
  <p:tag name="KSO_WM_CHIP_DECFILLPROP" val="[]"/>
  <p:tag name="KSO_WM_CHIP_GROUPID" val="61a71936cf14e69e7f8bd309"/>
  <p:tag name="KSO_WM_SLIDE_LAYOUT_INFO" val="{&quot;id&quot;:&quot;2022-09-02T15:05:49&quot;,&quot;margin&quot;:{&quot;bottom&quot;:5.5999531745910645,&quot;left&quot;:11.081372261047363,&quot;right&quot;:1.2514308764366433e-05,&quot;top&quot;:6.049421310424805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1"/>
  <p:tag name="KSO_WM_SLIDE_SUBTYPE" val="pureTxt"/>
  <p:tag name="KSO_WM_TEMPLATE_ASSEMBLE_XID" val="6311ab4da35593066d0a4c96"/>
  <p:tag name="KSO_WM_TEMPLATE_ASSEMBLE_GROUPID" val="6302e1cea35593066dca2f82"/>
</p:tagLst>
</file>

<file path=ppt/tags/tag15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DEFAULT_FONT" val="20;22;2"/>
  <p:tag name="KSO_WM_UNIT_BLOCK" val="0"/>
  <p:tag name="KSO_WM_UNIT_DEC_AREA_ID" val="f19d1cad2c7e434681a313e9b9c9c064"/>
  <p:tag name="KSO_WM_UNIT_SUBTYPE" val="b"/>
  <p:tag name="KSO_WM_UNIT_PRESET_TEXT" val="汇报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968_1*f*2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55fe9a511a1949d6a74cc9aa1f198139"/>
  <p:tag name="KSO_WM_UNIT_TEXT_FILL_FORE_SCHEMECOLOR_INDEX_BRIGHTNESS" val="0.15"/>
  <p:tag name="KSO_WM_UNIT_TEXT_FILL_FORE_SCHEMECOLOR_INDEX" val="13"/>
  <p:tag name="KSO_WM_UNIT_TEXT_FILL_TYPE" val="1"/>
  <p:tag name="KSO_WM_TEMPLATE_ASSEMBLE_XID" val="6311ab4da35593066d0a4d0c"/>
  <p:tag name="KSO_WM_TEMPLATE_ASSEMBLE_GROUPID" val="6302e1cea35593066dca2f82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69.xml><?xml version="1.0" encoding="utf-8"?>
<p:tagLst xmlns:p="http://schemas.openxmlformats.org/presentationml/2006/main">
  <p:tag name="KSO_WM_UNIT_PLACING_PICTURE_USER_VIEWPORT" val="{&quot;height&quot;:8022.500787401575,&quot;width&quot;:10462.500787401576}"/>
</p:tagLst>
</file>

<file path=ppt/tags/tag17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1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PLACING_PICTURE_USER_VIEWPORT" val="{&quot;height&quot;:3652.5007874015746,&quot;width&quot;:2450}"/>
</p:tagLst>
</file>

<file path=ppt/tags/tag17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1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8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86.xml><?xml version="1.0" encoding="utf-8"?>
<p:tagLst xmlns:p="http://schemas.openxmlformats.org/presentationml/2006/main">
  <p:tag name="KSO_WM_UNIT_TABLE_BEAUTIFY" val="smartTable{04971531-0ad8-422a-9030-db1e5468580e}"/>
  <p:tag name="TABLE_ENDDRAG_ORIGIN_RECT" val="897*365"/>
  <p:tag name="TABLE_ENDDRAG_RECT" val="41*146*897*365"/>
</p:tagLst>
</file>

<file path=ppt/tags/tag18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88.xml><?xml version="1.0" encoding="utf-8"?>
<p:tagLst xmlns:p="http://schemas.openxmlformats.org/presentationml/2006/main">
  <p:tag name="KSO_WM_UNIT_TABLE_BEAUTIFY" val="smartTable{04971531-0ad8-422a-9030-db1e5468580e}"/>
  <p:tag name="TABLE_ENDDRAG_ORIGIN_RECT" val="887*394"/>
  <p:tag name="TABLE_ENDDRAG_RECT" val="31*112*887*394"/>
</p:tagLst>
</file>

<file path=ppt/tags/tag1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TABLE_BEAUTIFY" val="smartTable{5b6cb9ec-854c-4dc0-842c-faea5883e242}"/>
  <p:tag name="TABLE_ENDDRAG_ORIGIN_RECT" val="568*371"/>
  <p:tag name="TABLE_ENDDRAG_RECT" val="361*133*568*37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26968"/>
  <p:tag name="KSO_WM_SLIDE_ID" val="custom20226968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e"/>
  <p:tag name="KSO_WM_SLIDE_LAYOUT_CNT" val="1_1"/>
  <p:tag name="KSO_WM_CHIP_INFOS" val="{&quot;type&quot;:0,&quot;layout_type&quot;:&quot;1_NF_RC_10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a71936cf14e69e7f8bd307"/>
  <p:tag name="KSO_WM_CHIP_FILLPROP" val="[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diagram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t&quot;,&quot;chip_types&quot;:[&quot;header&quot;,&quot;wordpuzzle&quot;]}],[{&quot;text_align&quot;:&quot;r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r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m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t&quot;,&quot;chip_types&quot;:[&quot;header&quot;,&quot;wordpuzzle&quot;]}],[{&quot;text_align&quot;:&quot;c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cb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m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t&quot;,&quot;chip_types&quot;:[&quot;header&quot;,&quot;wordpuzzle&quot;]}],[{&quot;text_align&quot;:&quot;lm&quot;,&quot;text_direction&quot;:&quot;horizontal&quot;,&quot;support_big_font&quot;:false,&quot;picture_toward&quot;:0,&quot;picture_dockside&quot;:[],&quot;fill_id&quot;:&quot;b88390e9369e4ae0a08faaba92cf0adf&quot;,&quot;fill_align&quot;:&quot;lb&quot;,&quot;chip_types&quot;:[&quot;header&quot;,&quot;wordpuzzle&quot;]}]]"/>
  <p:tag name="KSO_WM_CHIP_DECFILLPROP" val="[]"/>
  <p:tag name="KSO_WM_CHIP_GROUPID" val="61a71936cf14e69e7f8bd309"/>
  <p:tag name="KSO_WM_SLIDE_LAYOUT_INFO" val="{&quot;id&quot;:&quot;2022-09-02T15:05:49&quot;,&quot;margin&quot;:{&quot;bottom&quot;:5.5999531745910645,&quot;left&quot;:11.081372261047363,&quot;right&quot;:1.2514308764366433e-05,&quot;top&quot;:6.049421310424805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1"/>
  <p:tag name="KSO_WM_SLIDE_SUBTYPE" val="pureTxt"/>
  <p:tag name="KSO_WM_TEMPLATE_ASSEMBLE_XID" val="6311ab4da35593066d0a4c96"/>
  <p:tag name="KSO_WM_TEMPLATE_ASSEMBLE_GROUPID" val="6302e1cea35593066dca2f82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6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e"/>
  <p:tag name="KSO_WM_UNIT_DEC_AREA_ID" val="21cd2804d45d46df8b5f1a0c62571b1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3908b44a1104d189e5ec96e0000d0ca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48.xml><?xml version="1.0" encoding="utf-8"?>
<p:tagLst xmlns:p="http://schemas.openxmlformats.org/presentationml/2006/main">
  <p:tag name="KSO_WM_UNIT_FILL_FORE_SCHEMECOLOR_INDEX_BRIGHTNESS" val="0.9"/>
  <p:tag name="KSO_WM_UNIT_FILL_FORE_SCHEMECOLOR_INDEX" val="10"/>
  <p:tag name="KSO_WM_UNIT_FILL_TYPE" val="1"/>
  <p:tag name="KSO_WM_UNIT_TEXT_FILL_FORE_SCHEMECOLOR_INDEX_BRIGHTNESS" val="0.1"/>
  <p:tag name="KSO_WM_UNIT_TEXT_FILL_FORE_SCHEMECOLOR_INDEX" val="15"/>
  <p:tag name="KSO_WM_UNIT_TEXT_FILL_TYPE" val="1"/>
</p:tagLst>
</file>

<file path=ppt/tags/tag249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TEXT_FILL_FORE_SCHEMECOLOR_INDEX_BRIGHTNESS" val="0.1"/>
  <p:tag name="KSO_WM_UNIT_TEXT_FILL_FORE_SCHEMECOLOR_INDEX" val="15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8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r"/>
  <p:tag name="KSO_WM_UNIT_TYPE" val="i"/>
  <p:tag name="KSO_WM_UNIT_INDEX" val="1"/>
  <p:tag name="KSO_WM_CHIP_GROUPID" val="6302e1cea35593066dca2f82"/>
  <p:tag name="KSO_WM_CHIP_XID" val="6302e2b8a35593066dca351d"/>
  <p:tag name="KSO_WM_UNIT_DEC_AREA_ID" val="55682b81ae8e42cbb2b7534eac2091d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8021e67ff00417eb7edfca29ac9f4ad"/>
</p:tagLst>
</file>

<file path=ppt/tags/tag250.xml><?xml version="1.0" encoding="utf-8"?>
<p:tagLst xmlns:p="http://schemas.openxmlformats.org/presentationml/2006/main">
  <p:tag name="KSO_WM_UNIT_FILL_FORE_SCHEMECOLOR_INDEX_BRIGHTNESS" val="0.8"/>
  <p:tag name="KSO_WM_UNIT_FILL_FORE_SCHEMECOLOR_INDEX" val="8"/>
  <p:tag name="KSO_WM_UNIT_FILL_TYPE" val="1"/>
  <p:tag name="KSO_WM_UNIT_TEXT_FILL_FORE_SCHEMECOLOR_INDEX_BRIGHTNESS" val="0.1"/>
  <p:tag name="KSO_WM_UNIT_TEXT_FILL_FORE_SCHEMECOLOR_INDEX" val="15"/>
  <p:tag name="KSO_WM_UNIT_TEXT_FILL_TYPE" val="1"/>
</p:tagLst>
</file>

<file path=ppt/tags/tag25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252.xml><?xml version="1.0" encoding="utf-8"?>
<p:tagLst xmlns:p="http://schemas.openxmlformats.org/presentationml/2006/main">
  <p:tag name="FULLTEXTBEAUTIFYED" val="1"/>
  <p:tag name="COMMONDATA" val="eyJoZGlkIjoiNjQ2YjU5ZDVmNjFjMzQ1YWY1ZGVhM2RlYzAwMTk0OGYifQ=="/>
  <p:tag name="commondata" val="eyJoZGlkIjoiOTc3M2Y5NzIzMDFlZjAyY2Q4Njk5ODkyYjFjNzBiNTQifQ=="/>
</p:tagLst>
</file>

<file path=ppt/tags/tag26.xml><?xml version="1.0" encoding="utf-8"?>
<p:tagLst xmlns:p="http://schemas.openxmlformats.org/presentationml/2006/main">
  <p:tag name="KSO_WM_UNIT_SUBTYPE" val="v"/>
  <p:tag name="KSO_WM_TEMPLATE_CATEGORY" val="chip"/>
  <p:tag name="KSO_WM_TEMPLATE_INDEX" val="20226968"/>
  <p:tag name="KSO_WM_UNIT_TYPE" val="i"/>
  <p:tag name="KSO_WM_UNIT_INDEX" val="1"/>
  <p:tag name="KSO_WM_UNIT_ID" val="chip20226968_7*i*1"/>
  <p:tag name="KSO_WM_BEAUTIFY_FLAG" val="#wm#"/>
  <p:tag name="KSO_WM_TAG_VERSION" val="1.0"/>
  <p:tag name="KSO_WM_CHIP_GROUPID" val="6302e1cea35593066dca2f82"/>
  <p:tag name="KSO_WM_CHIP_XID" val="6302e2b8a35593066dca351f"/>
  <p:tag name="KSO_WM_UNIT_DEC_AREA_ID" val="98aa353395d348a982b96e8476233794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8ad749d276a4f2690a36cb71e8f4862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da02263632d641f8a579c7b7ad5e44df"/>
  <p:tag name="KSO_WM_CHIP_GROUPID" val="620cc5482a08b0d86e4d8850"/>
  <p:tag name="KSO_WM_CHIP_XID" val="620cc5482a08b0d86e4d884f"/>
  <p:tag name="KSO_WM_CHIP_FILLAREA_FILL_RULE" val="{&quot;fill_align&quot;:&quot;cm&quot;,&quot;fill_mode&quot;:&quot;adaptive&quot;,&quot;sacle_strategy&quot;:&quot;smart&quot;}"/>
  <p:tag name="KSO_WM_ASSEMBLE_CHIP_INDEX" val="687a46695b3244f19561eec266b64bb2"/>
  <p:tag name="KSO_WM_UNIT_TEXT_FILL_FORE_SCHEMECOLOR_INDEX_BRIGHTNESS" val="0"/>
  <p:tag name="KSO_WM_UNIT_TEXT_FILL_FORE_SCHEMECOLOR_INDEX" val="5"/>
  <p:tag name="KSO_WM_UNIT_TEXT_FILL_TYPE" val="1"/>
  <p:tag name="KSO_WM_TEMPLATE_ASSEMBLE_XID" val="6311ab4da35593066d0a4c96"/>
  <p:tag name="KSO_WM_TEMPLATE_ASSEMBLE_GROUPID" val="6302e1cea35593066dca2f82"/>
</p:tagLst>
</file>

<file path=ppt/tags/tag31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32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3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9"/>
  <p:tag name="KSO_WM_UNIT_DEC_AREA_ID" val="f882ef695fb0411993e04729879154b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4459703e0284e71b0db7e1faa9151f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4*i*1"/>
  <p:tag name="KSO_WM_BEAUTIFY_FLAG" val="#wm#"/>
  <p:tag name="KSO_WM_TAG_VERSION" val="1.0"/>
  <p:tag name="KSO_WM_CHIP_GROUPID" val="6302e1cea35593066dca2f82"/>
  <p:tag name="KSO_WM_CHIP_XID" val="6302e2b8a35593066dca3517"/>
  <p:tag name="KSO_WM_UNIT_DEC_AREA_ID" val="8544fbaf7a2f4fcfb620125eb3e1f97b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ff6dbfb702144c0a3d4977599f6738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5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u"/>
  <p:tag name="KSO_WM_UNIT_TYPE" val="i"/>
  <p:tag name="KSO_WM_UNIT_INDEX" val="1"/>
  <p:tag name="KSO_WM_CHIP_GROUPID" val="6302e1cea35593066dca2f82"/>
  <p:tag name="KSO_WM_CHIP_XID" val="6302e2b8a35593066dca3518"/>
  <p:tag name="KSO_WM_UNIT_DEC_AREA_ID" val="550010cb3cf3442cb1d10b4f2f29e852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c78c81799af4f91b899e4ceb10eaef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68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7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25"/>
  <p:tag name="KSO_WM_UNIT_DEC_AREA_ID" val="aee2152a227f440d9a892f6b1d7da2a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5e26d5cc452473a8cd3c0da0816f58d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</p:tagLst>
</file>

<file path=ppt/tags/tag75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19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22"/>
  <p:tag name="KSO_WM_UNIT_DEC_AREA_ID" val="209ae213863442ac8e328c212f2cd85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a78bb40ac3e041a5902eb6bec356f50f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2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v"/>
  <p:tag name="KSO_WM_UNIT_TYPE" val="i"/>
  <p:tag name="KSO_WM_UNIT_INDEX" val="1"/>
  <p:tag name="KSO_WM_CHIP_GROUPID" val="6302e1cea35593066dca2f82"/>
  <p:tag name="KSO_WM_CHIP_XID" val="6302e2b8a35593066dca351c"/>
  <p:tag name="KSO_WM_UNIT_DEC_AREA_ID" val="2bdf4275dcca436f893c5ecf324f316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0f5e1c1feda467285b42c406e7d17af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3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1a"/>
  <p:tag name="KSO_WM_UNIT_DEC_AREA_ID" val="944940940c7d47ac8bb51e206c8d7d78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408f7c11f3414c9ae40d75c6db2ed0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4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1b"/>
  <p:tag name="KSO_WM_UNIT_DEC_AREA_ID" val="139cb88a369c4b2ab0eac2d0d2bedd20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5f8e98001ea4c1db38d999d017d723b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DEFAULT_FONT" val="80;88;2"/>
  <p:tag name="KSO_WM_UNIT_BLOCK" val="0"/>
  <p:tag name="KSO_WM_UNIT_DEC_AREA_ID" val="41a5226b78c44ee785df305fb5f155e5"/>
  <p:tag name="KSO_WM_UNIT_ISCONTENTSTITLE" val="0"/>
  <p:tag name="KSO_WM_UNIT_ISNUMDGMTITLE" val="0"/>
  <p:tag name="KSO_WM_UNIT_PRESET_TEXT" val="感谢各位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968_1*a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7.xml><?xml version="1.0" encoding="utf-8"?>
<p:tagLst xmlns:p="http://schemas.openxmlformats.org/presentationml/2006/main">
  <p:tag name="KSO_WM_UNIT_DEFAULT_FONT" val="24;26;2"/>
  <p:tag name="KSO_WM_UNIT_BLOCK" val="0"/>
  <p:tag name="KSO_WM_UNIT_DEC_AREA_ID" val="453b27ed81a34d9f9557db6f187f5e54"/>
  <p:tag name="KSO_WM_UNIT_SUBTYPE" val="a"/>
  <p:tag name="KSO_WM_UNIT_PRESET_TEXT" val="单击此处添加文本具体内容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968_1*f*1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8.xml><?xml version="1.0" encoding="utf-8"?>
<p:tagLst xmlns:p="http://schemas.openxmlformats.org/presentationml/2006/main">
  <p:tag name="KSO_WM_UNIT_DEFAULT_FONT" val="20;22;2"/>
  <p:tag name="KSO_WM_UNIT_BLOCK" val="0"/>
  <p:tag name="KSO_WM_UNIT_DEC_AREA_ID" val="011b4efec53f4bb4a1c236558e68cb1d"/>
  <p:tag name="KSO_WM_UNIT_SUBTYPE" val="b"/>
  <p:tag name="KSO_WM_UNIT_PRESET_TEXT" val="汇报人姓名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968_1*f*2"/>
  <p:tag name="KSO_WM_TEMPLATE_CATEGORY" val="custom"/>
  <p:tag name="KSO_WM_TEMPLATE_INDEX" val="20226968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46cfd476c8a408dbd481da31d98a24d"/>
  <p:tag name="KSO_WM_UNIT_TEXT_FILL_FORE_SCHEMECOLOR_INDEX_BRIGHTNESS" val="0.15"/>
  <p:tag name="KSO_WM_UNIT_TEXT_FILL_FORE_SCHEMECOLOR_INDEX" val="13"/>
  <p:tag name="KSO_WM_UNIT_TEXT_FILL_TYPE" val="1"/>
  <p:tag name="KSO_WM_TEMPLATE_ASSEMBLE_XID" val="6311ab4ea35593066d0a4dae"/>
  <p:tag name="KSO_WM_TEMPLATE_ASSEMBLE_GROUPID" val="6302e1cea35593066dca2f82"/>
</p:tagLst>
</file>

<file path=ppt/tags/tag89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6ef586c872eb490590d6976f08df0fa1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11365da0a24ea9b24b14d9212513e8"/>
  <p:tag name="KSO_WM_SLIDE_BACKGROUND_TYPE" val="genera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968_20*i*1"/>
  <p:tag name="KSO_WM_TEMPLATE_CATEGORY" val="chip"/>
  <p:tag name="KSO_WM_TEMPLATE_INDEX" val="20226968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6302e1cea35593066dca2f82"/>
  <p:tag name="KSO_WM_CHIP_XID" val="6302e2b8a35593066dca3523"/>
  <p:tag name="KSO_WM_UNIT_DEC_AREA_ID" val="acf4ee8c291a4192bddaeb881c9e1aef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5f7ad2d2eeb405f8ead5977628fd808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1*i*1"/>
  <p:tag name="KSO_WM_BEAUTIFY_FLAG" val="#wm#"/>
  <p:tag name="KSO_WM_TAG_VERSION" val="1.0"/>
  <p:tag name="KSO_WM_CHIP_GROUPID" val="6302e1cea35593066dca2f82"/>
  <p:tag name="KSO_WM_CHIP_XID" val="6302e2b8a35593066dca3521"/>
  <p:tag name="KSO_WM_UNIT_DEC_AREA_ID" val="7b78609addc4457a8e1f42964f0dcb25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9e231dc53644f6f8a4031f02b5af0a1"/>
  <p:tag name="KSO_WM_SLIDE_BACKGROUND_TYPE" val="general"/>
</p:tagLst>
</file>

<file path=ppt/tags/tag9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14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14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a5c81acf14e69e7f8bcd1b"/>
  <p:tag name="KSO_WM_CHIP_XID" val="62761d95fe82813d301f0830"/>
  <p:tag name="WM_BEAUTIFY_SHAPE_IDENTITY" val="{eec17975-49d9-43ee-9977-e660dc832dcc}"/>
</p:tagLst>
</file>

<file path=ppt/tags/tag96.xml><?xml version="1.0" encoding="utf-8"?>
<p:tagLst xmlns:p="http://schemas.openxmlformats.org/presentationml/2006/main">
  <p:tag name="KSO_WM_UNIT_SUBTYPE" val="t"/>
  <p:tag name="KSO_WM_TEMPLATE_CATEGORY" val="chip"/>
  <p:tag name="KSO_WM_TEMPLATE_INDEX" val="20226968"/>
  <p:tag name="KSO_WM_UNIT_TYPE" val="i"/>
  <p:tag name="KSO_WM_UNIT_INDEX" val="1"/>
  <p:tag name="KSO_WM_UNIT_ID" val="chip20226968_10*i*1"/>
  <p:tag name="KSO_WM_BEAUTIFY_FLAG" val="#wm#"/>
  <p:tag name="KSO_WM_TAG_VERSION" val="1.0"/>
  <p:tag name="KSO_WM_CHIP_GROUPID" val="6302e1cea35593066dca2f82"/>
  <p:tag name="KSO_WM_CHIP_XID" val="6302e2b8a35593066dca3520"/>
  <p:tag name="KSO_WM_UNIT_DEC_AREA_ID" val="edcb843922df4a47b8c700a765c14114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f78cd7ab9cf4acf8ae7f0f82fe9205b"/>
  <p:tag name="KSO_WM_SLIDE_BACKGROUND_TYPE" val="frame"/>
  <p:tag name="WM_BEAUTIFY_SHAPE_IDENTITY" val="{ea552496-51ac-4902-b493-a4603a75992d}"/>
</p:tagLst>
</file>

<file path=ppt/tags/tag9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6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3F1EC"/>
      </a:dk2>
      <a:lt2>
        <a:srgbClr val="FFFFFF"/>
      </a:lt2>
      <a:accent1>
        <a:srgbClr val="F0B400"/>
      </a:accent1>
      <a:accent2>
        <a:srgbClr val="B1C832"/>
      </a:accent2>
      <a:accent3>
        <a:srgbClr val="6FD26C"/>
      </a:accent3>
      <a:accent4>
        <a:srgbClr val="00D5A5"/>
      </a:accent4>
      <a:accent5>
        <a:srgbClr val="00D3D4"/>
      </a:accent5>
      <a:accent6>
        <a:srgbClr val="00CCF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3731</Words>
  <Application>WPS 演示</Application>
  <PresentationFormat>宽屏</PresentationFormat>
  <Paragraphs>382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汉仪中简黑简</vt:lpstr>
      <vt:lpstr>黑体</vt:lpstr>
      <vt:lpstr>汉仪雅酷黑 85W</vt:lpstr>
      <vt:lpstr>Times New Roman</vt:lpstr>
      <vt:lpstr>汉仪大宋简</vt:lpstr>
      <vt:lpstr>汉仪全唐诗简</vt:lpstr>
      <vt:lpstr>汉仪中简黑简</vt:lpstr>
      <vt:lpstr>方正字迹-杨素彬楷 简</vt:lpstr>
      <vt:lpstr>方正大标宋简体</vt:lpstr>
      <vt:lpstr>Calibri</vt:lpstr>
      <vt:lpstr>Arial Unicode MS</vt:lpstr>
      <vt:lpstr>6_Office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吕大大大品</cp:lastModifiedBy>
  <cp:revision>2</cp:revision>
  <dcterms:created xsi:type="dcterms:W3CDTF">2024-09-12T02:52:00Z</dcterms:created>
  <dcterms:modified xsi:type="dcterms:W3CDTF">2024-09-13T12:30:10Z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E2F09AFBCFA4469EB07C09072DE02043</vt:lpwstr>
  </property>
</Properties>
</file>