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</p:sldMasterIdLst>
  <p:handoutMasterIdLst>
    <p:handoutMasterId r:id="rId72"/>
  </p:handoutMasterIdLst>
  <p:sldIdLst>
    <p:sldId id="256" r:id="rId7"/>
    <p:sldId id="258" r:id="rId8"/>
    <p:sldId id="270" r:id="rId9"/>
    <p:sldId id="276" r:id="rId10"/>
    <p:sldId id="277" r:id="rId11"/>
    <p:sldId id="278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88" r:id="rId20"/>
    <p:sldId id="388" r:id="rId21"/>
    <p:sldId id="289" r:id="rId22"/>
    <p:sldId id="290" r:id="rId23"/>
    <p:sldId id="351" r:id="rId24"/>
    <p:sldId id="292" r:id="rId25"/>
    <p:sldId id="294" r:id="rId26"/>
    <p:sldId id="389" r:id="rId27"/>
    <p:sldId id="296" r:id="rId28"/>
    <p:sldId id="297" r:id="rId29"/>
    <p:sldId id="380" r:id="rId30"/>
    <p:sldId id="381" r:id="rId31"/>
    <p:sldId id="382" r:id="rId32"/>
    <p:sldId id="298" r:id="rId33"/>
    <p:sldId id="299" r:id="rId34"/>
    <p:sldId id="301" r:id="rId35"/>
    <p:sldId id="302" r:id="rId36"/>
    <p:sldId id="303" r:id="rId37"/>
    <p:sldId id="304" r:id="rId38"/>
    <p:sldId id="305" r:id="rId39"/>
    <p:sldId id="306" r:id="rId40"/>
    <p:sldId id="383" r:id="rId41"/>
    <p:sldId id="384" r:id="rId42"/>
    <p:sldId id="317" r:id="rId43"/>
    <p:sldId id="390" r:id="rId44"/>
    <p:sldId id="385" r:id="rId45"/>
    <p:sldId id="318" r:id="rId46"/>
    <p:sldId id="320" r:id="rId47"/>
    <p:sldId id="321" r:id="rId48"/>
    <p:sldId id="322" r:id="rId49"/>
    <p:sldId id="262" r:id="rId50"/>
    <p:sldId id="329" r:id="rId51"/>
    <p:sldId id="331" r:id="rId52"/>
    <p:sldId id="333" r:id="rId53"/>
    <p:sldId id="334" r:id="rId54"/>
    <p:sldId id="263" r:id="rId55"/>
    <p:sldId id="335" r:id="rId56"/>
    <p:sldId id="337" r:id="rId57"/>
    <p:sldId id="338" r:id="rId58"/>
    <p:sldId id="339" r:id="rId59"/>
    <p:sldId id="340" r:id="rId60"/>
    <p:sldId id="341" r:id="rId61"/>
    <p:sldId id="366" r:id="rId62"/>
    <p:sldId id="342" r:id="rId63"/>
    <p:sldId id="344" r:id="rId64"/>
    <p:sldId id="345" r:id="rId65"/>
    <p:sldId id="370" r:id="rId66"/>
    <p:sldId id="346" r:id="rId67"/>
    <p:sldId id="373" r:id="rId68"/>
    <p:sldId id="374" r:id="rId69"/>
    <p:sldId id="375" r:id="rId70"/>
    <p:sldId id="376" r:id="rId7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handoutMaster" Target="handoutMasters/handoutMaster1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7" Type="http://schemas.openxmlformats.org/officeDocument/2006/relationships/slide" Target="slides/slide1.xml"/><Relationship Id="rId69" Type="http://schemas.openxmlformats.org/officeDocument/2006/relationships/slide" Target="slides/slide63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0" Type="http://schemas.openxmlformats.org/officeDocument/2006/relationships/slide" Target="slides/slide54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3.xml"/><Relationship Id="rId58" Type="http://schemas.openxmlformats.org/officeDocument/2006/relationships/slide" Target="slides/slide52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847-C230-4290-9055-10A439815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EB20-8A53-4E82-8012-2677572C21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" Target="../slides/slide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" Target="../slides/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11235"/>
            <a:ext cx="5489882" cy="6846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91"/>
          <a:stretch>
            <a:fillRect/>
          </a:stretch>
        </p:blipFill>
        <p:spPr>
          <a:xfrm>
            <a:off x="0" y="1"/>
            <a:ext cx="1230854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0"/>
            <a:ext cx="5429711" cy="6858001"/>
          </a:xfrm>
          <a:prstGeom prst="rect">
            <a:avLst/>
          </a:prstGeom>
        </p:spPr>
      </p:pic>
      <p:sp>
        <p:nvSpPr>
          <p:cNvPr id="5" name="动作按钮: 后退或前一项 4">
            <a:hlinkClick r:id="" action="ppaction://hlinkshowjump?jump=previousslide"/>
          </p:cNvPr>
          <p:cNvSpPr/>
          <p:nvPr userDrawn="1"/>
        </p:nvSpPr>
        <p:spPr>
          <a:xfrm>
            <a:off x="11167223" y="6561611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6" name="动作按钮: 前进或下一项 5">
            <a:hlinkClick r:id="" action="ppaction://hlinkshowjump?jump=nextslide"/>
          </p:cNvPr>
          <p:cNvSpPr/>
          <p:nvPr userDrawn="1"/>
        </p:nvSpPr>
        <p:spPr>
          <a:xfrm>
            <a:off x="11546904" y="6561611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动作按钮: 结束 6">
            <a:hlinkClick r:id="" action="ppaction://hlinkshowjump?jump=endshow"/>
          </p:cNvPr>
          <p:cNvSpPr/>
          <p:nvPr userDrawn="1"/>
        </p:nvSpPr>
        <p:spPr>
          <a:xfrm>
            <a:off x="11926585" y="6557483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TextBox 26">
            <a:hlinkClick r:id="rId4" action="ppaction://hlinksldjump"/>
          </p:cNvPr>
          <p:cNvSpPr txBox="1"/>
          <p:nvPr userDrawn="1"/>
        </p:nvSpPr>
        <p:spPr>
          <a:xfrm>
            <a:off x="10548261" y="65115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"/>
            <a:ext cx="12172950" cy="6629400"/>
          </a:xfrm>
          <a:prstGeom prst="rect">
            <a:avLst/>
          </a:prstGeom>
        </p:spPr>
      </p:pic>
      <p:sp>
        <p:nvSpPr>
          <p:cNvPr id="8" name="动作按钮: 后退或前一项 7">
            <a:hlinkClick r:id="" action="ppaction://hlinkshowjump?jump=previousslide"/>
          </p:cNvPr>
          <p:cNvSpPr/>
          <p:nvPr userDrawn="1"/>
        </p:nvSpPr>
        <p:spPr>
          <a:xfrm>
            <a:off x="11110073" y="6590186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11489754" y="6590186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/>
        </p:nvSpPr>
        <p:spPr>
          <a:xfrm>
            <a:off x="11869435" y="6586058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6">
            <a:hlinkClick r:id="rId3" action="ppaction://hlinksldjump"/>
          </p:cNvPr>
          <p:cNvSpPr txBox="1"/>
          <p:nvPr userDrawn="1"/>
        </p:nvSpPr>
        <p:spPr>
          <a:xfrm>
            <a:off x="10491111" y="654013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043" y="27177"/>
            <a:ext cx="508986" cy="3574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76326" y="32848"/>
            <a:ext cx="90025" cy="357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 userDrawn="1"/>
        </p:nvCxnSpPr>
        <p:spPr>
          <a:xfrm>
            <a:off x="768995" y="362971"/>
            <a:ext cx="1137726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/>
          <p:nvPr userDrawn="1"/>
        </p:nvSpPr>
        <p:spPr>
          <a:xfrm>
            <a:off x="845774" y="54948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选考总复习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生物学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58.xml"/><Relationship Id="rId7" Type="http://schemas.openxmlformats.org/officeDocument/2006/relationships/slide" Target="slide57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4" Type="http://schemas.openxmlformats.org/officeDocument/2006/relationships/slide" Target="slide53.xml"/><Relationship Id="rId3" Type="http://schemas.openxmlformats.org/officeDocument/2006/relationships/slide" Target="slide52.xml"/><Relationship Id="rId2" Type="http://schemas.openxmlformats.org/officeDocument/2006/relationships/slide" Target="slide51.x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16.png"/><Relationship Id="rId10" Type="http://schemas.openxmlformats.org/officeDocument/2006/relationships/slide" Target="slide61.xml"/><Relationship Id="rId1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7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2" Type="http://schemas.openxmlformats.org/officeDocument/2006/relationships/slideLayout" Target="../slideLayouts/slideLayout4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57.xml"/><Relationship Id="rId8" Type="http://schemas.openxmlformats.org/officeDocument/2006/relationships/slide" Target="slide55.xml"/><Relationship Id="rId7" Type="http://schemas.openxmlformats.org/officeDocument/2006/relationships/slide" Target="slide54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" Type="http://schemas.openxmlformats.org/officeDocument/2006/relationships/image" Target="../media/image16.png"/><Relationship Id="rId13" Type="http://schemas.openxmlformats.org/officeDocument/2006/relationships/slideLayout" Target="../slideLayouts/slideLayout4.xml"/><Relationship Id="rId12" Type="http://schemas.openxmlformats.org/officeDocument/2006/relationships/slide" Target="slide61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7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16.png"/><Relationship Id="rId12" Type="http://schemas.openxmlformats.org/officeDocument/2006/relationships/tags" Target="../tags/tag2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57.xml"/><Relationship Id="rId8" Type="http://schemas.openxmlformats.org/officeDocument/2006/relationships/slide" Target="slide55.xml"/><Relationship Id="rId7" Type="http://schemas.openxmlformats.org/officeDocument/2006/relationships/slide" Target="slide54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" Type="http://schemas.openxmlformats.org/officeDocument/2006/relationships/image" Target="../media/image16.png"/><Relationship Id="rId13" Type="http://schemas.openxmlformats.org/officeDocument/2006/relationships/slideLayout" Target="../slideLayouts/slideLayout4.xml"/><Relationship Id="rId12" Type="http://schemas.openxmlformats.org/officeDocument/2006/relationships/slide" Target="slide61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7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2" Type="http://schemas.openxmlformats.org/officeDocument/2006/relationships/slideLayout" Target="../slideLayouts/slideLayout4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7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2" Type="http://schemas.openxmlformats.org/officeDocument/2006/relationships/slideLayout" Target="../slideLayouts/slideLayout4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57.xml"/><Relationship Id="rId8" Type="http://schemas.openxmlformats.org/officeDocument/2006/relationships/slide" Target="slide55.xml"/><Relationship Id="rId7" Type="http://schemas.openxmlformats.org/officeDocument/2006/relationships/slide" Target="slide54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" Type="http://schemas.openxmlformats.org/officeDocument/2006/relationships/image" Target="../media/image16.png"/><Relationship Id="rId13" Type="http://schemas.openxmlformats.org/officeDocument/2006/relationships/slideLayout" Target="../slideLayouts/slideLayout4.xml"/><Relationship Id="rId12" Type="http://schemas.openxmlformats.org/officeDocument/2006/relationships/slide" Target="slide61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7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2" Type="http://schemas.openxmlformats.org/officeDocument/2006/relationships/slideLayout" Target="../slideLayouts/slideLayout4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58.xml"/><Relationship Id="rId7" Type="http://schemas.openxmlformats.org/officeDocument/2006/relationships/slide" Target="slide57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4" Type="http://schemas.openxmlformats.org/officeDocument/2006/relationships/slide" Target="slide53.xml"/><Relationship Id="rId3" Type="http://schemas.openxmlformats.org/officeDocument/2006/relationships/slide" Target="slide52.xml"/><Relationship Id="rId2" Type="http://schemas.openxmlformats.org/officeDocument/2006/relationships/slide" Target="slide51.xml"/><Relationship Id="rId11" Type="http://schemas.openxmlformats.org/officeDocument/2006/relationships/slideLayout" Target="../slideLayouts/slideLayout4.xml"/><Relationship Id="rId10" Type="http://schemas.openxmlformats.org/officeDocument/2006/relationships/slide" Target="slide61.xml"/><Relationship Id="rId1" Type="http://schemas.openxmlformats.org/officeDocument/2006/relationships/slide" Target="sl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7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2" Type="http://schemas.openxmlformats.org/officeDocument/2006/relationships/slideLayout" Target="../slideLayouts/slideLayout4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" Target="slide57.xml"/><Relationship Id="rId8" Type="http://schemas.openxmlformats.org/officeDocument/2006/relationships/slide" Target="slide55.xml"/><Relationship Id="rId7" Type="http://schemas.openxmlformats.org/officeDocument/2006/relationships/slide" Target="slide54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51.xml"/><Relationship Id="rId3" Type="http://schemas.openxmlformats.org/officeDocument/2006/relationships/slide" Target="slide50.xml"/><Relationship Id="rId2" Type="http://schemas.openxmlformats.org/officeDocument/2006/relationships/image" Target="../media/image48.png"/><Relationship Id="rId13" Type="http://schemas.openxmlformats.org/officeDocument/2006/relationships/slideLayout" Target="../slideLayouts/slideLayout4.xml"/><Relationship Id="rId12" Type="http://schemas.openxmlformats.org/officeDocument/2006/relationships/slide" Target="slide61.xml"/><Relationship Id="rId11" Type="http://schemas.openxmlformats.org/officeDocument/2006/relationships/slide" Target="slide59.xml"/><Relationship Id="rId10" Type="http://schemas.openxmlformats.org/officeDocument/2006/relationships/slide" Target="slide58.xml"/><Relationship Id="rId1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7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2" Type="http://schemas.openxmlformats.org/officeDocument/2006/relationships/slideLayout" Target="../slideLayouts/slideLayout4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7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2" Type="http://schemas.openxmlformats.org/officeDocument/2006/relationships/slideLayout" Target="../slideLayouts/slideLayout4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7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2" Type="http://schemas.openxmlformats.org/officeDocument/2006/relationships/slideLayout" Target="../slideLayouts/slideLayout4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" Target="slide58.xml"/><Relationship Id="rId8" Type="http://schemas.openxmlformats.org/officeDocument/2006/relationships/slide" Target="slide57.xml"/><Relationship Id="rId7" Type="http://schemas.openxmlformats.org/officeDocument/2006/relationships/slide" Target="slide55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5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2" Type="http://schemas.openxmlformats.org/officeDocument/2006/relationships/slideLayout" Target="../slideLayouts/slideLayout4.xml"/><Relationship Id="rId11" Type="http://schemas.openxmlformats.org/officeDocument/2006/relationships/slide" Target="slide61.xml"/><Relationship Id="rId10" Type="http://schemas.openxmlformats.org/officeDocument/2006/relationships/slide" Target="slide59.xml"/><Relationship Id="rId1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2087" y="2987946"/>
            <a:ext cx="10262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第14课时　细胞通过分裂增殖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1" name="yt_shape_13981"/>
          <p:cNvSpPr txBox="1"/>
          <p:nvPr/>
        </p:nvSpPr>
        <p:spPr>
          <a:xfrm>
            <a:off x="285971" y="597099"/>
            <a:ext cx="5670329" cy="31519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某生物细胞周期中的三个阶段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用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①②③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表示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示意图如下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3979a"/>
              </a:rPr>
              <a:t>每个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阶段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内绘有相应的流式细胞仪分析图谱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1_02d20"/>
              </a:rPr>
              <a:t>据图分析下列叙述错误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1_02d20"/>
              </a:rPr>
              <a:t>的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983" name="yt_table_13983_skip" title="H_201.6"/>
          <p:cNvGraphicFramePr>
            <a:graphicFrameLocks noGrp="1"/>
          </p:cNvGraphicFramePr>
          <p:nvPr/>
        </p:nvGraphicFramePr>
        <p:xfrm>
          <a:off x="666324" y="3844556"/>
          <a:ext cx="7967664" cy="2560320"/>
        </p:xfrm>
        <a:graphic>
          <a:graphicData uri="http://schemas.openxmlformats.org/drawingml/2006/table">
            <a:tbl>
              <a:tblPr/>
              <a:tblGrid>
                <a:gridCol w="7967664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一个细胞周期可表示为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过程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DNA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复制发生在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阶段且易发生基因突变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着丝粒分裂和染色体加倍发生在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阶段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阶段的细胞可能是刚刚完成分裂的细胞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982" name="yt_image_13982_skip" title="H_273.001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74913" y="597100"/>
            <a:ext cx="6278987" cy="31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012" y="40317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6" name="yt_shape_13986"/>
          <p:cNvSpPr txBox="1"/>
          <p:nvPr/>
        </p:nvSpPr>
        <p:spPr>
          <a:xfrm>
            <a:off x="324000" y="432000"/>
            <a:ext cx="5386090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E36C0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【归纳提升】　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细胞周期的判断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987" name="yt_image_13987" title="H_252.1077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52800" y="1922600"/>
            <a:ext cx="8114256" cy="32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9" name="yt_shape_13989"/>
          <p:cNvSpPr txBox="1"/>
          <p:nvPr/>
        </p:nvSpPr>
        <p:spPr>
          <a:xfrm>
            <a:off x="182880" y="407035"/>
            <a:ext cx="11789410" cy="3156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2022·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18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6_5a44b"/>
              </a:rPr>
              <a:t>某多细胞动物具有多种细胞周期蛋白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cyclin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和多种细胞周期蛋白依赖性激酶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CDK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02a77"/>
              </a:rPr>
              <a:t>两者可组成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多种有活性的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CDK-cyclin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复合体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4_a4b0b"/>
              </a:rPr>
              <a:t>细胞周期各阶段间的转换分别受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特定的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CDK-cyclin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复合体调控。细胞周期如图所示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6_54ae4"/>
              </a:rPr>
              <a:t>下列叙述错误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的是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6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3" name="yt_image_13990_skip" title="H_210.5719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8150" y="3041650"/>
            <a:ext cx="2731135" cy="26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991" name="yt_table_13991_skip" title="H_403.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0820" y="2699385"/>
          <a:ext cx="9043670" cy="3793490"/>
        </p:xfrm>
        <a:graphic>
          <a:graphicData uri="http://schemas.openxmlformats.org/drawingml/2006/table">
            <a:tbl>
              <a:tblPr/>
              <a:tblGrid>
                <a:gridCol w="9043670"/>
              </a:tblGrid>
              <a:tr h="71882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1_a93eb"/>
                        </a:rPr>
                        <a:t>同一生物个体中不同类型细胞的细胞周期时间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1_a93eb"/>
                        </a:rPr>
                        <a:t>长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短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有差异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71120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细胞周期各阶段的有序转换受不同的</a:t>
                      </a:r>
                      <a:r>
                        <a:rPr lang="en-US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_⨹_10_1bb20"/>
                        </a:rPr>
                        <a:t>CDK-cyclin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复合体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调控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92329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抑制某种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CDK-cyclin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2_0fc9a"/>
                        </a:rPr>
                        <a:t>复合体的活性可使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2_0fc9a"/>
                        </a:rPr>
                        <a:t>细胞周期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停滞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在特定阶段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25476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一个细胞周期中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调控不同阶段的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CDK-cyclin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_c8caa"/>
                        </a:rPr>
                        <a:t>复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合体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会同步发生周期性变化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87" y="533481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4" name="yt_shape_13994"/>
          <p:cNvSpPr txBox="1"/>
          <p:nvPr/>
        </p:nvSpPr>
        <p:spPr>
          <a:xfrm>
            <a:off x="324000" y="275155"/>
            <a:ext cx="6155531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76923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【拓展延伸】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细胞周期的精准调控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995" name="yt_image_13995" title="H_481.484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08885" y="923925"/>
            <a:ext cx="7461885" cy="580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7" name="yt_shape_13997"/>
          <p:cNvSpPr txBox="1"/>
          <p:nvPr/>
        </p:nvSpPr>
        <p:spPr>
          <a:xfrm>
            <a:off x="324071" y="432000"/>
            <a:ext cx="11543998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浙江温州高三模拟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6_c7de9"/>
              </a:rPr>
              <a:t>科学家采取一些方法使细胞处于细胞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周期的同一时相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1_d7142"/>
              </a:rPr>
              <a:t>称为细胞周期同步化技术。如图是动物细胞周期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同步化的方法之一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下列叙述错误的是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13998" name="yt_image_13998_skip" title="H_286.395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20607" y="2346696"/>
            <a:ext cx="7750115" cy="363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yt_table_13999_skip" title="H_302.4"/>
          <p:cNvGraphicFramePr>
            <a:graphicFrameLocks noGrp="1"/>
          </p:cNvGraphicFramePr>
          <p:nvPr/>
        </p:nvGraphicFramePr>
        <p:xfrm>
          <a:off x="501224" y="1233318"/>
          <a:ext cx="11543919" cy="384048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阻断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Ⅰ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只能使部分细胞停止分裂活动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理论上阻断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Ⅰ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处理后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处于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S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G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/S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交界处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细胞占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S/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2G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_⨹_1_632b2"/>
                        </a:rPr>
                        <a:t>＋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2M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＋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S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＋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G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解除阻断时应更换正常的新鲜培养液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培养的时间应控制在大于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_⨹_1_00f7b"/>
                        </a:rPr>
                        <a:t>S</a:t>
                      </a:r>
                      <a:b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小于等于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G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＋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M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＋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G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3000" b="0" i="0" u="none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阻断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Ⅱ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处理与阻断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Ⅰ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相同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经过处理后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所有细胞都停留在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S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212" y="4628698"/>
            <a:ext cx="722784" cy="57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2" name="yt_shape_14002"/>
          <p:cNvSpPr txBox="1"/>
          <p:nvPr/>
        </p:nvSpPr>
        <p:spPr>
          <a:xfrm>
            <a:off x="324000" y="432000"/>
            <a:ext cx="10387459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76923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【拓展延伸】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细胞周期同步化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——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胸苷双阻断法的操作要点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03" name="yt_shape_14003"/>
          <p:cNvSpPr txBox="1"/>
          <p:nvPr/>
        </p:nvSpPr>
        <p:spPr>
          <a:xfrm>
            <a:off x="324071" y="1054035"/>
            <a:ext cx="11543998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步骤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：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培养液中加入过量胸苷。处于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S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期的细胞均被抑制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  <a:sym typeface="_⨹_2_abb01"/>
              </a:rPr>
              <a:t>其他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时期不受影响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因此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培养后可获得停留在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S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期和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en-US" altLang="zh-CN" sz="3000" b="0" i="0" u="none" baseline="-25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/S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  <a:sym typeface="_⨹_5_a6356"/>
              </a:rPr>
              <a:t>交界处的细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胞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此过程的培养时间应大于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en-US" altLang="zh-CN" sz="3000" b="0" i="0" u="none" baseline="-25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en-US" altLang="zh-CN" sz="3000" b="0" i="0" u="none" baseline="-25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时长。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方正宋三简体" pitchFamily="30"/>
            </a:endParaRPr>
          </a:p>
        </p:txBody>
      </p:sp>
      <p:sp>
        <p:nvSpPr>
          <p:cNvPr id="14004" name="yt_shape_14004"/>
          <p:cNvSpPr txBox="1"/>
          <p:nvPr/>
        </p:nvSpPr>
        <p:spPr>
          <a:xfrm>
            <a:off x="324071" y="2973476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步骤二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  <a:sym typeface="_⨹_26_570dc"/>
              </a:rPr>
              <a:t>洗脱胸苷。所有时期细胞均可正常进行分裂。交界处细胞在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该培养液中培养时间应大于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S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小于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时长。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方正宋三简体" pitchFamily="30"/>
            </a:endParaRPr>
          </a:p>
        </p:txBody>
      </p:sp>
      <p:sp>
        <p:nvSpPr>
          <p:cNvPr id="14005" name="yt_shape_14005"/>
          <p:cNvSpPr txBox="1"/>
          <p:nvPr/>
        </p:nvSpPr>
        <p:spPr>
          <a:xfrm>
            <a:off x="324071" y="4246586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步骤三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仿宋" panose="02010609060101010101" pitchFamily="30" charset="-122"/>
                <a:ea typeface="方正宋三简体" pitchFamily="30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再次加入过量胸苷。处理后所有细胞均处于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/S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  <a:sym typeface="_⨹_5_2a8c3"/>
              </a:rPr>
              <a:t>交界处。此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阶段培养时间应大于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方正宋三简体" pitchFamily="30"/>
              </a:rPr>
              <a:t>时长。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方正宋三简体" pitchFamily="3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6" name="yt_shape_14006"/>
          <p:cNvSpPr txBox="1"/>
          <p:nvPr/>
        </p:nvSpPr>
        <p:spPr>
          <a:xfrm>
            <a:off x="1619471" y="399646"/>
            <a:ext cx="8463855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  <a:r>
              <a:rPr lang="zh-CN" altLang="zh-CN" sz="3000" b="0" i="0" u="none" dirty="0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染色体在有丝分裂过程中呈现规律性变化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007" name="yt_image_14007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51608" y="1135200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4009"/>
          <p:cNvSpPr txBox="1"/>
          <p:nvPr/>
        </p:nvSpPr>
        <p:spPr>
          <a:xfrm>
            <a:off x="197000" y="1826292"/>
            <a:ext cx="10728258" cy="186865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有丝分裂的过程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以高等植物细胞为例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  <a:sym typeface=",isEnd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楷体" panose="02010609060101010101" pitchFamily="30" charset="-122"/>
              <a:ea typeface="楷体" panose="02010609060101010101" pitchFamily="30" charset="-122"/>
              <a:sym typeface=",isEnd"/>
            </a:endParaRPr>
          </a:p>
          <a:p>
            <a:pPr marL="3803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为了便于描述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常将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</a:t>
            </a:r>
            <a:r>
              <a:rPr sz="1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期分为前期、中期、后期、末期。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前期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pic>
        <p:nvPicPr>
          <p:cNvPr id="5" name="yt_image_14012" title="H_222.947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744" y="3694944"/>
            <a:ext cx="8299994" cy="30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297354" y="2419566"/>
            <a:ext cx="8992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M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68744" y="4230864"/>
            <a:ext cx="112080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524844" y="4726164"/>
            <a:ext cx="170500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784944" y="5253135"/>
            <a:ext cx="112080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83878" y="5753981"/>
            <a:ext cx="104547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60278" y="5786094"/>
            <a:ext cx="69622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76733" y="5753981"/>
            <a:ext cx="69622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4" name="yt_shape_14014"/>
          <p:cNvSpPr txBox="1"/>
          <p:nvPr/>
        </p:nvSpPr>
        <p:spPr>
          <a:xfrm>
            <a:off x="324000" y="202765"/>
            <a:ext cx="211532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中期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4015" name="yt_image_14015" title="H_122.45669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45005" y="807720"/>
            <a:ext cx="7946390" cy="16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17" name="yt_shape_14017"/>
          <p:cNvSpPr txBox="1"/>
          <p:nvPr/>
        </p:nvSpPr>
        <p:spPr>
          <a:xfrm>
            <a:off x="324000" y="2342444"/>
            <a:ext cx="211532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后期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4018" name="yt_image_14018" title="H_124.44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775" y="2897505"/>
            <a:ext cx="7773670" cy="16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795702" y="875574"/>
            <a:ext cx="104642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9485" y="1880235"/>
            <a:ext cx="935990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961791" y="3018284"/>
            <a:ext cx="183207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74450" y="3513446"/>
            <a:ext cx="280760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20" name="yt_shape_14020"/>
          <p:cNvSpPr txBox="1"/>
          <p:nvPr/>
        </p:nvSpPr>
        <p:spPr>
          <a:xfrm>
            <a:off x="387500" y="4384240"/>
            <a:ext cx="211532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末期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4021" name="yt_image_14021" title="H_149.01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150" y="4871720"/>
            <a:ext cx="6922135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057140" y="5401945"/>
            <a:ext cx="790575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871953" y="5413936"/>
            <a:ext cx="73828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06792" y="5874554"/>
            <a:ext cx="109145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7" grpId="0"/>
      <p:bldP spid="6" grpId="0" bldLvl="0" animBg="1"/>
      <p:bldP spid="7" grpId="0" bldLvl="0" animBg="1"/>
      <p:bldP spid="10" grpId="0" bldLvl="0" animBg="1"/>
      <p:bldP spid="11" grpId="0" bldLvl="0" animBg="1"/>
      <p:bldP spid="4" grpId="0" bldLvl="0" animBg="1"/>
      <p:bldP spid="2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3" name="yt_shape_14023"/>
          <p:cNvSpPr txBox="1"/>
          <p:nvPr/>
        </p:nvSpPr>
        <p:spPr>
          <a:xfrm>
            <a:off x="324000" y="311350"/>
            <a:ext cx="577081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动植物细胞有丝分裂的主要区别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024" name="yt_image_14024" title="H_330.48"/>
          <p:cNvPicPr>
            <a:picLocks noChangeAspect="1" noChangeArrowheads="1"/>
          </p:cNvPicPr>
          <p:nvPr/>
        </p:nvPicPr>
        <p:blipFill>
          <a:blip r:embed="rId1" cstate="print"/>
          <a:srcRect t="1421" b="1972"/>
          <a:stretch>
            <a:fillRect/>
          </a:stretch>
        </p:blipFill>
        <p:spPr bwMode="auto">
          <a:xfrm>
            <a:off x="1676400" y="920115"/>
            <a:ext cx="8379460" cy="42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543076" y="3635504"/>
            <a:ext cx="73034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36715" y="4032572"/>
            <a:ext cx="73034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183505" y="3671570"/>
            <a:ext cx="681355" cy="324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28795" y="4032885"/>
            <a:ext cx="375285" cy="3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34455" y="4260850"/>
            <a:ext cx="945515" cy="3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943340" y="3922395"/>
            <a:ext cx="1112520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595995" y="4411345"/>
            <a:ext cx="636905" cy="297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26" name="yt_shape_14026"/>
          <p:cNvSpPr txBox="1"/>
          <p:nvPr/>
        </p:nvSpPr>
        <p:spPr>
          <a:xfrm>
            <a:off x="323850" y="4973320"/>
            <a:ext cx="11924665" cy="188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380365" indent="-380365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,isEnd"/>
              </a:rPr>
              <a:t>有丝分裂的意义</a:t>
            </a:r>
            <a:endParaRPr lang="zh-CN" altLang="zh-CN" sz="28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,isEnd"/>
            </a:endParaRPr>
          </a:p>
          <a:p>
            <a:pPr marL="380365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将亲代细胞的染色体经过复制后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精确地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</a:t>
            </a:r>
            <a:r>
              <a:rPr sz="2800" spc="-100">
                <a:latin typeface="Times New Roman" panose="02020603050405020304" pitchFamily="33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7f759,isEnd"/>
              </a:rPr>
              <a:t>到两个子细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胞中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从而保证了生物亲代细胞与子代细胞之间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3f750,isEnd"/>
              </a:rPr>
              <a:t>的稳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定性。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8110" y="5453129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平均分配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79715" y="6057014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遗传性状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" grpId="0" build="allAtOnce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8" y="3322885"/>
            <a:ext cx="6517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锁定要点  互动探究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6140" y="4331148"/>
            <a:ext cx="398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高效复习 落实基础知识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" name="yt_shape_14029"/>
          <p:cNvSpPr txBox="1"/>
          <p:nvPr/>
        </p:nvSpPr>
        <p:spPr>
          <a:xfrm>
            <a:off x="324000" y="432000"/>
            <a:ext cx="3321679" cy="6132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Times New Roman" panose="02020603050405020304" pitchFamily="33"/>
              <a:ea typeface="宋体" panose="02010600030101010101" pitchFamily="2" charset="-122"/>
            </a:endParaRPr>
          </a:p>
        </p:txBody>
      </p:sp>
      <p:pic>
        <p:nvPicPr>
          <p:cNvPr id="14028" name="yt_image_1402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51606" y="494711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1" name="yt_shape_14031"/>
          <p:cNvSpPr txBox="1"/>
          <p:nvPr/>
        </p:nvSpPr>
        <p:spPr>
          <a:xfrm>
            <a:off x="324000" y="1122939"/>
            <a:ext cx="615553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有丝分裂中几种结构或物质的变化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032" name="yt_table_14032" title="H_624.12"/>
          <p:cNvGraphicFramePr>
            <a:graphicFrameLocks noGrp="1"/>
          </p:cNvGraphicFramePr>
          <p:nvPr/>
        </p:nvGraphicFramePr>
        <p:xfrm>
          <a:off x="324000" y="1902083"/>
          <a:ext cx="11544300" cy="45453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0464"/>
                <a:gridCol w="1611636"/>
                <a:gridCol w="9331897"/>
              </a:tblGrid>
              <a:tr h="582930"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结构或物质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变化规律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2442210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_8595f_⨹_1_07b11"/>
                        </a:rPr>
                        <a:t>染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_eba32_⨹_1_6bff7"/>
                        </a:rPr>
                        <a:t>色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形态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10150" b="0" i="0" u="none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Finished"/>
                        </a:rPr>
                        <a:t> </a:t>
                      </a:r>
                      <a:r>
                        <a:rPr lang="en-US" altLang="zh-CN" sz="3000" b="0" i="0" u="none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宋体" panose="02010600030101010101" pitchFamily="2" charset="-122"/>
                        </a:rPr>
                        <a:t>                                                     </a:t>
                      </a:r>
                      <a:r>
                        <a:rPr lang="en-US" altLang="zh-CN" sz="2500" b="0" i="0" u="none">
                          <a:solidFill>
                            <a:srgbClr val="1EE3CF"/>
                          </a:solidFill>
                          <a:effectLst/>
                          <a:latin typeface="Times New Roman" panose="02020603050405020304" pitchFamily="33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2500" b="0" i="0" u="none">
                        <a:solidFill>
                          <a:srgbClr val="1EE3CF"/>
                        </a:solidFill>
                        <a:effectLst/>
                        <a:latin typeface="Times New Roman" panose="02020603050405020304" pitchFamily="33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行为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间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复制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前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散乱排列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中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7_2cd29"/>
                        </a:rPr>
                        <a:t>着丝粒排列在赤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道面上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后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着丝粒分裂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末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染色体进入子细胞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pic>
        <p:nvPicPr>
          <p:cNvPr id="3" name="yt_shape_17111818373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60" y="2701290"/>
            <a:ext cx="6428105" cy="2268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05103" y="1571625"/>
          <a:ext cx="11543997" cy="3566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12100"/>
                <a:gridCol w="9331897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纺锤体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形成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前期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消失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末期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核仁、核膜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消失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前期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重建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末期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核糖体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增生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3000" b="0" i="0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G</a:t>
                      </a:r>
                      <a:r>
                        <a:rPr lang="en-US" altLang="zh-CN" sz="3000" b="0" i="0" u="none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期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中心体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复制加倍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间期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移向两极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前期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平均分配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  <a:sym typeface="_⨹_1_3fbb8"/>
                        </a:rPr>
                        <a:t>末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期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4" name="yt_shape_14034"/>
          <p:cNvSpPr txBox="1"/>
          <p:nvPr/>
        </p:nvSpPr>
        <p:spPr>
          <a:xfrm>
            <a:off x="324071" y="432000"/>
            <a:ext cx="11543998" cy="11960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有丝分裂过程中核</a:t>
            </a: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DNA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、染色体、染色单体的数目变化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  <a:sym typeface="_⨹_4_ce280"/>
              </a:rPr>
              <a:t>以二倍体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生物为例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楷体" panose="02010609060101010101" pitchFamily="30" charset="-122"/>
              <a:ea typeface="楷体" panose="02010609060101010101" pitchFamily="30" charset="-122"/>
            </a:endParaRPr>
          </a:p>
        </p:txBody>
      </p:sp>
      <p:graphicFrame>
        <p:nvGraphicFramePr>
          <p:cNvPr id="14035" name="yt_table_14035" title="H_388.8"/>
          <p:cNvGraphicFramePr>
            <a:graphicFrameLocks noGrp="1"/>
          </p:cNvGraphicFramePr>
          <p:nvPr/>
        </p:nvGraphicFramePr>
        <p:xfrm>
          <a:off x="324000" y="1831185"/>
          <a:ext cx="11543996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42984"/>
                <a:gridCol w="1935263"/>
                <a:gridCol w="1288009"/>
                <a:gridCol w="2578619"/>
                <a:gridCol w="1429125"/>
                <a:gridCol w="2469996"/>
              </a:tblGrid>
              <a:tr h="46799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分裂间期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分裂期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前期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后期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末期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核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DNA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→4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en-US" altLang="zh-CN" sz="1500" b="0" i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en-US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3000" b="0" i="1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en-US" altLang="zh-CN" sz="1500" b="0" i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en-US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en-US" altLang="zh-CN" sz="3000" b="0" i="1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染色单体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0→4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</a:t>
                      </a:r>
                      <a:r>
                        <a:rPr lang="en-US" altLang="zh-CN" sz="1500" b="0" i="1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endParaRPr lang="en-US" altLang="zh-CN" sz="1500" b="0" i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0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0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7" name="yt_shape_14037"/>
          <p:cNvSpPr txBox="1"/>
          <p:nvPr/>
        </p:nvSpPr>
        <p:spPr>
          <a:xfrm>
            <a:off x="324000" y="287220"/>
            <a:ext cx="10834697" cy="1222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有丝分裂过程中核</a:t>
            </a: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DNA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、染色体、染色单体含量变化模型分析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曲线模型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4039" name="yt_image_14039" title="H_375.865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56180" y="1589405"/>
            <a:ext cx="7748905" cy="5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角星 1"/>
          <p:cNvSpPr/>
          <p:nvPr/>
        </p:nvSpPr>
        <p:spPr>
          <a:xfrm>
            <a:off x="727710" y="838200"/>
            <a:ext cx="902335" cy="939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1" name="yt_image_1404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38805" y="135890"/>
            <a:ext cx="6414135" cy="66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3" name="yt_shape_14043"/>
          <p:cNvSpPr txBox="1"/>
          <p:nvPr/>
        </p:nvSpPr>
        <p:spPr>
          <a:xfrm>
            <a:off x="324000" y="432000"/>
            <a:ext cx="326948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柱形图模型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4044" name="yt_image_14044" title="H_216.44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8214" y="1211144"/>
            <a:ext cx="7615571" cy="274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047" name="yt_shape_14047"/>
              <p:cNvSpPr txBox="1"/>
              <p:nvPr/>
            </p:nvSpPr>
            <p:spPr>
              <a:xfrm>
                <a:off x="324000" y="4010142"/>
                <a:ext cx="9388404" cy="18453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marL="1332230" algn="l" eaLnBrk="1" latinLnBrk="0" hangingPunct="0">
                  <a:lnSpc>
                    <a:spcPct val="140000"/>
                  </a:lnSpc>
                </a:pPr>
                <a:r>
                  <a:rPr lang="en-US" altLang="zh-CN" sz="3000" b="0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①</a:t>
                </a:r>
                <a:r>
                  <a:rPr lang="zh-CN" altLang="zh-CN" sz="3000" b="0" i="0" u="none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根据染色单体变化判断各时期</a:t>
                </a:r>
                <a:endParaRPr lang="zh-CN" altLang="zh-CN" sz="3000" b="0" i="0" u="none">
                  <a:solidFill>
                    <a:srgbClr val="000000"/>
                  </a:solidFill>
                  <a:effectLst/>
                  <a:latin typeface="Times New Roman" panose="02020603050405020304" pitchFamily="33"/>
                  <a:ea typeface="微软雅黑" panose="020B0503020204020204" pitchFamily="34" charset="-122"/>
                </a:endParaRPr>
              </a:p>
              <a:p>
                <a:pPr marL="1332230" algn="l" eaLnBrk="1" latinLnBrk="0" hangingPunct="0">
                  <a:lnSpc>
                    <a:spcPct val="100000"/>
                  </a:lnSpc>
                </a:pPr>
                <a:r>
                  <a:rPr lang="zh-CN" altLang="zh-CN" sz="3000" b="0" i="0" u="none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染色单体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30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有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000" b="0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altLang="zh-CN" sz="3000" b="0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期、前期、中期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（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甲图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）</m:t>
                            </m:r>
                          </m:e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无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后期、末期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（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乙图</m:t>
                            </m:r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000" b="0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altLang="zh-CN" sz="3000" b="0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期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（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丙图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）</m:t>
                            </m:r>
                          </m:e>
                        </m:eqArr>
                      </m:e>
                    </m:d>
                  </m:oMath>
                </a14:m>
                <a:endParaRPr lang="zh-CN" altLang="zh-CN" sz="3000" b="0" i="0" u="none">
                  <a:solidFill>
                    <a:srgbClr val="000000"/>
                  </a:solidFill>
                  <a:effectLst/>
                  <a:latin typeface="Times New Roman" panose="02020603050405020304" pitchFamily="33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4047" name="yt_shape_14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4010142"/>
                <a:ext cx="9388404" cy="1845377"/>
              </a:xfrm>
              <a:prstGeom prst="rect">
                <a:avLst/>
              </a:prstGeom>
              <a:blipFill rotWithShape="1">
                <a:blip r:embed="rId2"/>
                <a:stretch>
                  <a:fillRect l="-2" t="-6" r="-62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052" name="yt_shape_14052"/>
              <p:cNvSpPr txBox="1"/>
              <p:nvPr/>
            </p:nvSpPr>
            <p:spPr>
              <a:xfrm>
                <a:off x="247800" y="774900"/>
                <a:ext cx="10847585" cy="433221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marL="1332230" algn="l" eaLnBrk="1" latinLnBrk="0" hangingPunct="0">
                  <a:lnSpc>
                    <a:spcPct val="140000"/>
                  </a:lnSpc>
                </a:pPr>
                <a:r>
                  <a:rPr lang="en-US" altLang="zh-CN" sz="3000" b="0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②</a:t>
                </a:r>
                <a:r>
                  <a:rPr lang="zh-CN" altLang="zh-CN" sz="3000" b="0" i="0" u="none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根据比例关系判断各时期</a:t>
                </a:r>
                <a:endParaRPr lang="zh-CN" altLang="zh-CN" sz="3000" b="0" i="0" u="none">
                  <a:solidFill>
                    <a:srgbClr val="000000"/>
                  </a:solidFill>
                  <a:effectLst/>
                  <a:latin typeface="Times New Roman" panose="02020603050405020304" pitchFamily="33"/>
                  <a:ea typeface="微软雅黑" panose="020B0503020204020204" pitchFamily="34" charset="-122"/>
                </a:endParaRPr>
              </a:p>
              <a:p>
                <a:pPr marL="1332230" algn="l" eaLnBrk="1" latinLnBrk="0" hangingPunct="0">
                  <a:lnSpc>
                    <a:spcPct val="140000"/>
                  </a:lnSpc>
                </a:pPr>
                <a:r>
                  <a:rPr lang="zh-CN" altLang="zh-CN" sz="3000" b="0" i="0" u="none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核</a:t>
                </a:r>
                <a:r>
                  <a:rPr lang="en-US" altLang="zh-CN" sz="3000" b="0" i="0" u="none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DNA</a:t>
                </a:r>
                <a:r>
                  <a:rPr lang="zh-CN" altLang="zh-CN" sz="3000" b="0" i="0" u="none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数</a:t>
                </a:r>
                <a:r>
                  <a:rPr lang="en-US" altLang="zh-CN" sz="3000" b="0" i="0" u="none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∶</a:t>
                </a:r>
                <a:endParaRPr lang="en-US" altLang="zh-CN" sz="3000" b="0" i="0" u="none">
                  <a:solidFill>
                    <a:srgbClr val="000000"/>
                  </a:solidFill>
                  <a:effectLst/>
                  <a:latin typeface="Times New Roman" panose="02020603050405020304" pitchFamily="33"/>
                  <a:ea typeface="Times New Roman" panose="02020603050405020304" pitchFamily="33"/>
                </a:endParaRPr>
              </a:p>
              <a:p>
                <a:pPr marL="1332230" algn="l" eaLnBrk="1" latinLnBrk="0" hangingPunct="0">
                  <a:lnSpc>
                    <a:spcPct val="140000"/>
                  </a:lnSpc>
                </a:pPr>
                <a:r>
                  <a:rPr lang="zh-CN" altLang="zh-CN" sz="3000" b="0" i="0" u="none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染色体数</a:t>
                </a:r>
                <a:r>
                  <a:rPr lang="en-US" altLang="zh-CN" sz="3000" b="0" i="0" u="none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Times New Roman" panose="02020603050405020304" pitchFamily="33"/>
                  </a:rPr>
                  <a:t>∶</a:t>
                </a:r>
                <a:endParaRPr lang="en-US" altLang="zh-CN" sz="3000" b="0" i="0" u="none">
                  <a:solidFill>
                    <a:srgbClr val="000000"/>
                  </a:solidFill>
                  <a:effectLst/>
                  <a:latin typeface="Times New Roman" panose="02020603050405020304" pitchFamily="33"/>
                  <a:ea typeface="Times New Roman" panose="02020603050405020304" pitchFamily="33"/>
                </a:endParaRPr>
              </a:p>
              <a:p>
                <a:pPr marL="1332230" algn="l" eaLnBrk="1" latinLnBrk="0" hangingPunct="0">
                  <a:lnSpc>
                    <a:spcPct val="140000"/>
                  </a:lnSpc>
                </a:pPr>
                <a:r>
                  <a:rPr lang="zh-CN" altLang="zh-CN" sz="3000" b="0" i="0" u="none">
                    <a:solidFill>
                      <a:srgbClr val="000000"/>
                    </a:solidFill>
                    <a:effectLst/>
                    <a:latin typeface="Times New Roman" panose="02020603050405020304" pitchFamily="33"/>
                    <a:ea typeface="微软雅黑" panose="020B0503020204020204" pitchFamily="34" charset="-122"/>
                  </a:rPr>
                  <a:t>染色单体数</a:t>
                </a:r>
                <a:r>
                  <a:rPr lang="zh-CN" altLang="zh-CN" sz="3000" b="0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微软雅黑" panose="020B0503020204020204" pitchFamily="34" charset="-122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30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∶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∶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000" b="0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altLang="zh-CN" sz="3000" b="0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期、前期、中期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（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甲图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）</m:t>
                            </m:r>
                          </m:e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∶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∶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后期、末期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（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乙图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）</m:t>
                            </m:r>
                          </m:e>
                          <m:e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∶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∶</m:t>
                            </m:r>
                            <m: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altLang="zh-CN" sz="3000" b="0" i="1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000" b="0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altLang="zh-CN" sz="3000" b="0" i="0">
                                    <a:solidFill>
                                      <a:srgbClr val="01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期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（</m:t>
                            </m:r>
                            <m:r>
                              <m:rPr>
                                <m:nor/>
                              </m:rPr>
                              <a:rPr lang="zh-CN" altLang="zh-CN" sz="3000" b="0" i="0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丙图</m:t>
                            </m:r>
                            <m:r>
                              <a:rPr lang="zh-CN" altLang="zh-CN" sz="3000" b="0" i="1">
                                <a:solidFill>
                                  <a:srgbClr val="01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）</m:t>
                            </m:r>
                          </m:e>
                        </m:eqArr>
                      </m:e>
                    </m:d>
                  </m:oMath>
                </a14:m>
                <a:endParaRPr lang="zh-CN" altLang="zh-CN" sz="3000" b="0" i="0" u="none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4052" name="yt_shape_140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0" y="774900"/>
                <a:ext cx="10847585" cy="4332212"/>
              </a:xfrm>
              <a:prstGeom prst="rect">
                <a:avLst/>
              </a:prstGeom>
              <a:blipFill rotWithShape="1">
                <a:blip r:embed="rId1"/>
                <a:stretch>
                  <a:fillRect l="-1" t="-5" r="-46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4" name="yt_shape_14054"/>
          <p:cNvSpPr txBox="1"/>
          <p:nvPr/>
        </p:nvSpPr>
        <p:spPr>
          <a:xfrm>
            <a:off x="362735" y="297380"/>
            <a:ext cx="692497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与有丝分裂有关的细胞器及其生理作用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055" name="yt_table_14055" title="H_439.2"/>
          <p:cNvGraphicFramePr>
            <a:graphicFrameLocks noGrp="1"/>
          </p:cNvGraphicFramePr>
          <p:nvPr/>
        </p:nvGraphicFramePr>
        <p:xfrm>
          <a:off x="374800" y="969844"/>
          <a:ext cx="11543996" cy="5577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5999"/>
                <a:gridCol w="2885999"/>
                <a:gridCol w="2885999"/>
                <a:gridCol w="2885999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生物类型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作用时期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生理作用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核糖体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动物、植物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主要是间期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合成相关蛋白质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线粒体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动物、植物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整个细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胞周期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提供能量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高尔基体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植物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末期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与细胞壁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板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的形成有关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中心体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动物、低等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植物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前期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与纺锤体的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形成有关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7" name="yt_image_14057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96118" y="381059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60" name="yt_shape_14060"/>
          <p:cNvSpPr txBox="1"/>
          <p:nvPr/>
        </p:nvSpPr>
        <p:spPr>
          <a:xfrm>
            <a:off x="324071" y="1122939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浙江湖州模拟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下列关于豌豆细胞有丝分裂的叙述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2f3b6"/>
              </a:rPr>
              <a:t>正确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061" name="yt_table_14061" title="H_201.6"/>
          <p:cNvGraphicFramePr>
            <a:graphicFrameLocks noGrp="1"/>
          </p:cNvGraphicFramePr>
          <p:nvPr/>
        </p:nvGraphicFramePr>
        <p:xfrm>
          <a:off x="704424" y="2340504"/>
          <a:ext cx="6783388" cy="2560320"/>
        </p:xfrm>
        <a:graphic>
          <a:graphicData uri="http://schemas.openxmlformats.org/drawingml/2006/table">
            <a:tbl>
              <a:tblPr/>
              <a:tblGrid>
                <a:gridCol w="6783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在分裂间期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中心体进行复制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在前期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可能看到细胞核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在后期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染色体进行复制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在末期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细胞在赤道面上向内凹陷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095" y="3066406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4" name="yt_shape_14064"/>
          <p:cNvSpPr txBox="1"/>
          <p:nvPr/>
        </p:nvSpPr>
        <p:spPr>
          <a:xfrm>
            <a:off x="324071" y="432000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9_efbe9"/>
              </a:rPr>
              <a:t>如图表示某动物细胞一个细胞周期中染色体的行为变化。下列叙述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066" name="yt_table_14066_skip" title="H_201.6"/>
          <p:cNvGraphicFramePr>
            <a:graphicFrameLocks noGrp="1"/>
          </p:cNvGraphicFramePr>
          <p:nvPr/>
        </p:nvGraphicFramePr>
        <p:xfrm>
          <a:off x="704424" y="1700365"/>
          <a:ext cx="8245475" cy="2560320"/>
        </p:xfrm>
        <a:graphic>
          <a:graphicData uri="http://schemas.openxmlformats.org/drawingml/2006/table">
            <a:tbl>
              <a:tblPr/>
              <a:tblGrid>
                <a:gridCol w="8245475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a→a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过程可表示一个细胞周期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中心体在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时期倍增并移向细胞两极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核膜、核仁在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时期消失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时期重现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细胞中的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DNA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含量加倍发生在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e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～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065" name="yt_image_14065_skip" title="H_184.6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55497" y="1649577"/>
            <a:ext cx="2891199" cy="25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412" y="31554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4" name="yt_shape_13944"/>
          <p:cNvSpPr txBox="1"/>
          <p:nvPr/>
        </p:nvSpPr>
        <p:spPr>
          <a:xfrm>
            <a:off x="3210595" y="298419"/>
            <a:ext cx="5770811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  <a:r>
              <a:rPr lang="zh-CN" altLang="zh-CN" sz="3000" b="0" i="0" u="none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细胞的分裂经历细胞周期</a:t>
            </a:r>
            <a:endParaRPr lang="zh-CN" altLang="zh-CN" sz="3000" b="1" i="0" u="none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945" name="yt_image_1394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51608" y="950819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47" name="yt_shape_13947"/>
          <p:cNvSpPr txBox="1"/>
          <p:nvPr/>
        </p:nvSpPr>
        <p:spPr>
          <a:xfrm>
            <a:off x="324000" y="1692546"/>
            <a:ext cx="8079135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模拟探究细胞的大小与扩散作用的关系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3948" name="yt_shape_13948"/>
          <p:cNvSpPr txBox="1"/>
          <p:nvPr/>
        </p:nvSpPr>
        <p:spPr>
          <a:xfrm>
            <a:off x="324000" y="2314581"/>
            <a:ext cx="1134862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通过建构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推断细胞大小与物质扩散的关系。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3949" name="yt_shape_13949"/>
          <p:cNvSpPr txBox="1"/>
          <p:nvPr/>
        </p:nvSpPr>
        <p:spPr>
          <a:xfrm>
            <a:off x="324000" y="2941361"/>
            <a:ext cx="865557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细胞越大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表面积和体积的比值越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3950" name="yt_shape_13950"/>
          <p:cNvSpPr txBox="1"/>
          <p:nvPr/>
        </p:nvSpPr>
        <p:spPr>
          <a:xfrm>
            <a:off x="324000" y="3568141"/>
            <a:ext cx="7116692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细胞不能无限长大的两个主要原因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3951" name="yt_shape_13951"/>
          <p:cNvSpPr txBox="1"/>
          <p:nvPr/>
        </p:nvSpPr>
        <p:spPr>
          <a:xfrm>
            <a:off x="324071" y="4194921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物质运输效率的限制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细胞越大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相对表面积越小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6b076,isEnd"/>
              </a:rPr>
              <a:t>物质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运输效率越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71854" y="2267775"/>
            <a:ext cx="208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物理模型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62853" y="2894555"/>
            <a:ext cx="942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小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52290" y="4788195"/>
            <a:ext cx="942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低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yt_shape_13952"/>
          <p:cNvSpPr txBox="1"/>
          <p:nvPr/>
        </p:nvSpPr>
        <p:spPr>
          <a:xfrm>
            <a:off x="324000" y="5399356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细胞核的控制范围有限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4_ea3e3"/>
              </a:rPr>
              <a:t>细胞核是细胞遗传和代谢的控制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中心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细胞核的控制范围是有限的。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9" grpId="0" build="allAtOnce"/>
      <p:bldP spid="13950" grpId="0" build="allAtOnce"/>
      <p:bldP spid="13951" grpId="0" build="allAtOnce"/>
      <p:bldP spid="2" grpId="0" build="allAtOnce"/>
      <p:bldP spid="3" grpId="0" build="allAtOnce"/>
      <p:bldP spid="4" grpId="0" build="allAtOnce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" name="yt_shape_14069"/>
          <p:cNvSpPr txBox="1"/>
          <p:nvPr/>
        </p:nvSpPr>
        <p:spPr>
          <a:xfrm>
            <a:off x="324000" y="432000"/>
            <a:ext cx="10772180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下图是植物细胞有丝分裂示意图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下列说法错误的是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071" name="yt_table_14071_skip" title="H_201.6"/>
          <p:cNvGraphicFramePr>
            <a:graphicFrameLocks noGrp="1"/>
          </p:cNvGraphicFramePr>
          <p:nvPr/>
        </p:nvGraphicFramePr>
        <p:xfrm>
          <a:off x="704424" y="3711869"/>
          <a:ext cx="8307389" cy="2560320"/>
        </p:xfrm>
        <a:graphic>
          <a:graphicData uri="http://schemas.openxmlformats.org/drawingml/2006/table">
            <a:tbl>
              <a:tblPr/>
              <a:tblGrid>
                <a:gridCol w="830738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所示时期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染色质逐渐变成染色体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所示细胞中含有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条染色单体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所示时期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核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DNA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含量暂时加倍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细胞中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细胞板的形成与高尔基体有关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070" name="yt_image_14070_skip" title="H_209.324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34627" y="1054035"/>
            <a:ext cx="7121938" cy="26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912" y="52636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4" name="yt_shape_14074"/>
          <p:cNvSpPr txBox="1"/>
          <p:nvPr/>
        </p:nvSpPr>
        <p:spPr>
          <a:xfrm>
            <a:off x="324071" y="432000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如图是某生物体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＝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正常的细胞分裂示意图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6_d2677"/>
              </a:rPr>
              <a:t>下列有关叙述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076" name="yt_table_14076_skip" title="H_252"/>
          <p:cNvGraphicFramePr>
            <a:graphicFrameLocks noGrp="1"/>
          </p:cNvGraphicFramePr>
          <p:nvPr/>
        </p:nvGraphicFramePr>
        <p:xfrm>
          <a:off x="704424" y="1700365"/>
          <a:ext cx="9175194" cy="3200400"/>
        </p:xfrm>
        <a:graphic>
          <a:graphicData uri="http://schemas.openxmlformats.org/drawingml/2006/table">
            <a:tbl>
              <a:tblPr/>
              <a:tblGrid>
                <a:gridCol w="9175194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该细胞是动物细胞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处于有丝分裂后期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含有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8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_1b681"/>
                        </a:rPr>
                        <a:t>条染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色体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是非同源染色体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若图中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表示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表示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或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该细胞产生的子细胞为精细胞或极体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075" name="yt_image_14075_skip" title="H_240.2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10691" y="2414191"/>
            <a:ext cx="2605596" cy="33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412" y="19616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9" name="yt_shape_14079"/>
          <p:cNvSpPr txBox="1"/>
          <p:nvPr/>
        </p:nvSpPr>
        <p:spPr>
          <a:xfrm>
            <a:off x="324071" y="383740"/>
            <a:ext cx="9290172" cy="121757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76923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方法规律</a:t>
            </a:r>
            <a:endParaRPr lang="zh-CN" altLang="zh-CN" sz="3000" b="1" i="0" u="none">
              <a:solidFill>
                <a:srgbClr val="76923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“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三看法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”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界定动植物细胞有丝分裂图像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081" name="yt_image_14081" title="H_303.9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62504" y="1649577"/>
            <a:ext cx="9743190" cy="46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3" name="yt_shape_14083"/>
          <p:cNvSpPr txBox="1"/>
          <p:nvPr/>
        </p:nvSpPr>
        <p:spPr>
          <a:xfrm>
            <a:off x="324071" y="368500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如图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和图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表示有丝分裂的不同时期染色体和核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DNA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的数量关系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da129"/>
              </a:rPr>
              <a:t>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下列有关叙述错误的是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085" name="yt_table_14085_skip" title="H_201.6"/>
          <p:cNvGraphicFramePr>
            <a:graphicFrameLocks noGrp="1"/>
          </p:cNvGraphicFramePr>
          <p:nvPr/>
        </p:nvGraphicFramePr>
        <p:xfrm>
          <a:off x="704424" y="4169412"/>
          <a:ext cx="10571163" cy="2560320"/>
        </p:xfrm>
        <a:graphic>
          <a:graphicData uri="http://schemas.openxmlformats.org/drawingml/2006/table">
            <a:tbl>
              <a:tblPr/>
              <a:tblGrid>
                <a:gridCol w="10571163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观察染色体形态和数目的最佳时期处于图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C→D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段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D→E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段的细胞染色体数目加倍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但核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DNA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含量不变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对应图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中的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A→B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段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对应图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中的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E→F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段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有丝分裂过程不会出现图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中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所示的情况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084" name="yt_image_14084_skip" title="H_227.463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51768" y="1649577"/>
            <a:ext cx="7076474" cy="26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812" y="56192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8" name="yt_shape_14088"/>
          <p:cNvSpPr txBox="1"/>
          <p:nvPr/>
        </p:nvSpPr>
        <p:spPr>
          <a:xfrm>
            <a:off x="1479352" y="432000"/>
            <a:ext cx="9233297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考点三</a:t>
            </a:r>
            <a:r>
              <a:rPr lang="zh-CN" altLang="zh-CN" sz="3000" b="0" i="0" u="none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zh-CN" altLang="zh-CN" sz="3000" b="0" i="0" u="none">
                <a:solidFill>
                  <a:srgbClr val="8064A2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制作和观察根尖细胞有丝分裂临时装片</a:t>
            </a:r>
            <a:endParaRPr lang="zh-CN" altLang="zh-CN" sz="3000" b="1" i="0" u="none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089" name="yt_image_1408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51608" y="1206399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91" name="yt_shape_14091"/>
          <p:cNvSpPr txBox="1"/>
          <p:nvPr/>
        </p:nvSpPr>
        <p:spPr>
          <a:xfrm>
            <a:off x="324000" y="1948126"/>
            <a:ext cx="192360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实验原理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92" name="yt_shape_14092"/>
          <p:cNvSpPr txBox="1"/>
          <p:nvPr/>
        </p:nvSpPr>
        <p:spPr>
          <a:xfrm>
            <a:off x="324071" y="2574906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破坏植物细胞之间的果胶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用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da4bd,isEnd"/>
              </a:rPr>
              <a:t>处理植物的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根尖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使根尖细胞彼此容易分开。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093" name="yt_shape_14093"/>
          <p:cNvSpPr txBox="1"/>
          <p:nvPr/>
        </p:nvSpPr>
        <p:spPr>
          <a:xfrm>
            <a:off x="324071" y="3848016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碱性染料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如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染液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1_74f38,isEnd"/>
              </a:rPr>
              <a:t>可以使细胞核内的染色体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质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着色。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094" name="yt_shape_14094"/>
          <p:cNvSpPr txBox="1"/>
          <p:nvPr/>
        </p:nvSpPr>
        <p:spPr>
          <a:xfrm>
            <a:off x="324000" y="5116381"/>
            <a:ext cx="192360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实验步骤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95" name="yt_shape_14095"/>
          <p:cNvSpPr txBox="1"/>
          <p:nvPr/>
        </p:nvSpPr>
        <p:spPr>
          <a:xfrm>
            <a:off x="324000" y="5743161"/>
            <a:ext cx="7116692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洋葱根尖培养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水培法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常换水。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7925" y="2528100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盐酸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24925" y="2528100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盐酸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3925" y="3801210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楷体" panose="02010609060101010101" pitchFamily="30" charset="-122"/>
                <a:cs typeface="+mn-cs"/>
              </a:rPr>
              <a:t>龙胆紫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3" grpId="0" build="allAtOnce"/>
      <p:bldP spid="14094" grpId="0" build="allAtOnce"/>
      <p:bldP spid="14095" grpId="0" build="allAtOnce"/>
      <p:bldP spid="2" grpId="0" build="allAtOnce"/>
      <p:bldP spid="3" grpId="0" build="allAtOnce"/>
      <p:bldP spid="4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6" name="yt_shape_14096"/>
          <p:cNvSpPr txBox="1"/>
          <p:nvPr/>
        </p:nvSpPr>
        <p:spPr>
          <a:xfrm>
            <a:off x="324000" y="432000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装片制作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4097" name="yt_image_14097" title="H_1065.8767"/>
          <p:cNvPicPr>
            <a:picLocks noChangeAspect="1" noChangeArrowheads="1"/>
          </p:cNvPicPr>
          <p:nvPr/>
        </p:nvPicPr>
        <p:blipFill>
          <a:blip r:embed="rId1" cstate="print"/>
          <a:srcRect t="1280" b="179"/>
          <a:stretch>
            <a:fillRect/>
          </a:stretch>
        </p:blipFill>
        <p:spPr bwMode="auto">
          <a:xfrm>
            <a:off x="3605530" y="137160"/>
            <a:ext cx="4827270" cy="66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895284" y="719996"/>
            <a:ext cx="537516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33070" y="1496284"/>
            <a:ext cx="1158229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39483" y="2753585"/>
            <a:ext cx="537516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50362" y="3134608"/>
            <a:ext cx="669487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068634" y="3685852"/>
            <a:ext cx="1318129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33071" y="4444413"/>
            <a:ext cx="1096318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779237" y="5264739"/>
            <a:ext cx="811938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60832" y="6031994"/>
            <a:ext cx="811938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2883" y="6421722"/>
            <a:ext cx="811938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052570" y="1167765"/>
            <a:ext cx="644525" cy="537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046855" y="2629535"/>
            <a:ext cx="650875" cy="537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40505" y="3942715"/>
            <a:ext cx="633095" cy="537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bldLvl="0" animBg="1"/>
      <p:bldP spid="2" grpId="1" animBg="1"/>
      <p:bldP spid="3" grpId="0" bldLvl="0" animBg="1"/>
      <p:bldP spid="3" grpId="1" animBg="1"/>
      <p:bldP spid="13" grpId="0" bldLvl="0" animBg="1"/>
      <p:bldP spid="1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9" name="yt_shape_14099"/>
          <p:cNvSpPr txBox="1"/>
          <p:nvPr/>
        </p:nvSpPr>
        <p:spPr>
          <a:xfrm>
            <a:off x="324000" y="299285"/>
            <a:ext cx="211532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观察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4100" name="yt_shape_14100"/>
          <p:cNvSpPr txBox="1"/>
          <p:nvPr/>
        </p:nvSpPr>
        <p:spPr>
          <a:xfrm>
            <a:off x="324071" y="926065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低倍镜观察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找到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区细胞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8_a0790,isEnd"/>
              </a:rPr>
              <a:t>细胞特点为呈正方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形、排列紧密。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101" name="yt_shape_14101"/>
          <p:cNvSpPr txBox="1"/>
          <p:nvPr/>
        </p:nvSpPr>
        <p:spPr>
          <a:xfrm>
            <a:off x="324071" y="2199175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高倍镜观察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将物像移到视野中央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→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转动转换器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→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7d44d,isEnd"/>
              </a:rPr>
              <a:t>调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节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准焦螺旋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→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观察。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102" name="yt_shape_14102"/>
          <p:cNvSpPr txBox="1"/>
          <p:nvPr/>
        </p:nvSpPr>
        <p:spPr>
          <a:xfrm>
            <a:off x="323850" y="3472180"/>
            <a:ext cx="12353290" cy="1217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移动观察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移动装片寻找各时期细胞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  <a:sym typeface="_⨹_7_fd749"/>
              </a:rPr>
              <a:t>解离时细胞已死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6290" y="879259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分生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8290" y="2792449"/>
            <a:ext cx="942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细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103" name="yt_shape_14103"/>
          <p:cNvSpPr txBox="1"/>
          <p:nvPr/>
        </p:nvSpPr>
        <p:spPr>
          <a:xfrm>
            <a:off x="324706" y="4178500"/>
            <a:ext cx="11924914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绘图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目的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绘制有丝分裂中期简图。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要点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植物细胞形态近似方形、着丝粒排列在赤道面上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33439"/>
              </a:rPr>
              <a:t>；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有染色单体和纺锤体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无核膜、核仁。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1" grpId="0" build="allAtOnce"/>
      <p:bldP spid="14102" grpId="0" build="allAtOnce"/>
      <p:bldP spid="2" grpId="0" build="allAtOnce"/>
      <p:bldP spid="3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7" name="yt_shape_14107"/>
          <p:cNvSpPr txBox="1"/>
          <p:nvPr/>
        </p:nvSpPr>
        <p:spPr>
          <a:xfrm>
            <a:off x="324000" y="432000"/>
            <a:ext cx="3321679" cy="6132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Times New Roman" panose="02020603050405020304" pitchFamily="33"/>
              <a:ea typeface="宋体" panose="02010600030101010101" pitchFamily="2" charset="-122"/>
            </a:endParaRPr>
          </a:p>
        </p:txBody>
      </p:sp>
      <p:pic>
        <p:nvPicPr>
          <p:cNvPr id="14106" name="yt_image_14106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30900" y="482635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09" name="yt_shape_14109"/>
          <p:cNvSpPr txBox="1"/>
          <p:nvPr/>
        </p:nvSpPr>
        <p:spPr>
          <a:xfrm>
            <a:off x="324000" y="1173727"/>
            <a:ext cx="3077766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实验关键点分析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10" name="yt_table_14110" title="H_223.2"/>
          <p:cNvGraphicFramePr>
            <a:graphicFrameLocks noGrp="1"/>
          </p:cNvGraphicFramePr>
          <p:nvPr/>
        </p:nvGraphicFramePr>
        <p:xfrm>
          <a:off x="324000" y="1953127"/>
          <a:ext cx="11543996" cy="2834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2888"/>
                <a:gridCol w="2117222"/>
                <a:gridCol w="8043886"/>
              </a:tblGrid>
              <a:tr h="467999">
                <a:tc rowSpan="3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3_56457_⨹_3_71a76_⨹_3_e39bf"/>
                        </a:rPr>
                        <a:t>实验材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料选择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选取分裂期占细胞周期比例相对较大的材料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部位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选取分裂旺盛的部位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  <a:sym typeface="_⨹_9_19bfd"/>
                        </a:rPr>
                        <a:t>如根尖、茎尖的分生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区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时间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必须在分裂旺盛的时间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42900" y="443140"/>
          <a:ext cx="11543996" cy="6126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6650"/>
                <a:gridCol w="1330009"/>
                <a:gridCol w="2099141"/>
                <a:gridCol w="7048196"/>
              </a:tblGrid>
              <a:tr h="467999">
                <a:tc rowSpan="7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操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作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注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意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事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项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解离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时间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太短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细胞间质未被完全溶解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b321c"/>
                        </a:rPr>
                        <a:t>压片时细胞不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易分散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过长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导致细胞解离过度、根尖过于酥软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_03382"/>
                        </a:rPr>
                        <a:t>影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响染色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漂洗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时间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适宜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洗去多余的盐酸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9_d34ae"/>
                        </a:rPr>
                        <a:t>防止解离过度而影响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时间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太短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染色体或染色质不能完全着色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过长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其他部分也被染成深色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a7576"/>
                        </a:rPr>
                        <a:t>无法分辨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a7576"/>
                        </a:rPr>
                        <a:t>染色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体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压片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力度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过轻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细胞未分散开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过重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将组织压烂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13" name="yt_table_14113" title="H_864"/>
          <p:cNvGraphicFramePr>
            <a:graphicFrameLocks noGrp="1"/>
          </p:cNvGraphicFramePr>
          <p:nvPr/>
        </p:nvGraphicFramePr>
        <p:xfrm>
          <a:off x="324000" y="1099656"/>
          <a:ext cx="11543996" cy="2743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6650"/>
                <a:gridCol w="3816348"/>
                <a:gridCol w="6660998"/>
              </a:tblGrid>
              <a:tr h="46799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_a0d51_⨹_1_c3c7a"/>
                        </a:rPr>
                        <a:t>显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微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_bc60a_⨹_1_1ee00"/>
                        </a:rPr>
                        <a:t>镜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观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察　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细胞状态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显微镜下观察到的都是死细胞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3_a2ac0"/>
                        </a:rPr>
                        <a:t>不能看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到动态变化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细胞数目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间期的细胞数目最多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7_ec820"/>
                        </a:rPr>
                        <a:t>原因是间期所处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时间最长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3" name="yt_shape_13953"/>
          <p:cNvSpPr txBox="1"/>
          <p:nvPr/>
        </p:nvSpPr>
        <p:spPr>
          <a:xfrm>
            <a:off x="324000" y="432000"/>
            <a:ext cx="192360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细胞周期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954" name="yt_image_13954" title="H_526.18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87305" y="406600"/>
            <a:ext cx="7544096" cy="64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915977" y="632667"/>
            <a:ext cx="1230573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44552" y="1426039"/>
            <a:ext cx="1522673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55356" y="3991598"/>
            <a:ext cx="328613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51683" y="4386886"/>
            <a:ext cx="922598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93440" y="4760742"/>
            <a:ext cx="609566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50573" y="5178481"/>
            <a:ext cx="609566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479773" y="947634"/>
            <a:ext cx="296052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543023" y="1376259"/>
            <a:ext cx="645302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511026" y="2458139"/>
            <a:ext cx="661549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03774" y="4760742"/>
            <a:ext cx="978289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60925" y="6305644"/>
            <a:ext cx="625864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6" name="yt_shape_14116"/>
          <p:cNvSpPr txBox="1"/>
          <p:nvPr/>
        </p:nvSpPr>
        <p:spPr>
          <a:xfrm>
            <a:off x="324000" y="432000"/>
            <a:ext cx="3321679" cy="6132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Times New Roman" panose="02020603050405020304" pitchFamily="33"/>
              <a:ea typeface="宋体" panose="02010600030101010101" pitchFamily="2" charset="-122"/>
            </a:endParaRPr>
          </a:p>
        </p:txBody>
      </p:sp>
      <p:pic>
        <p:nvPicPr>
          <p:cNvPr id="14115" name="yt_image_14115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3887" y="483832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18" name="yt_shape_14118"/>
          <p:cNvSpPr txBox="1"/>
          <p:nvPr/>
        </p:nvSpPr>
        <p:spPr>
          <a:xfrm>
            <a:off x="266013" y="1217269"/>
            <a:ext cx="7281414" cy="24251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浙江杭州模拟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8_e3a35"/>
              </a:rPr>
              <a:t>如图是某同学实验时拍摄的洋葱根尖分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8_e3a35"/>
              </a:rPr>
              <a:t>生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区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细胞的分裂图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～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⑤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8_90e5a"/>
              </a:rPr>
              <a:t>表示不同的细胞分裂时期。下列叙述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8_90e5a"/>
              </a:rPr>
              <a:t>正确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20" name="yt_table_14120_skip" title="H_352.8"/>
          <p:cNvGraphicFramePr>
            <a:graphicFrameLocks noGrp="1"/>
          </p:cNvGraphicFramePr>
          <p:nvPr/>
        </p:nvGraphicFramePr>
        <p:xfrm>
          <a:off x="649360" y="3778321"/>
          <a:ext cx="11277839" cy="2560320"/>
        </p:xfrm>
        <a:graphic>
          <a:graphicData uri="http://schemas.openxmlformats.org/drawingml/2006/table">
            <a:tbl>
              <a:tblPr/>
              <a:tblGrid>
                <a:gridCol w="1127783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时期整个细胞的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DNA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与染色体数量之比等于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0_4cae1"/>
                        </a:rPr>
                        <a:t>时期染色体的着丝粒排列在细胞中央的细胞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0_4cae1"/>
                        </a:rPr>
                        <a:t>板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上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制作根尖临时装片的步骤是解离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漂洗</a:t>
                      </a:r>
                      <a:r>
                        <a:rPr lang="en-US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_⨹_1_492ea"/>
                        </a:rPr>
                        <a:t>→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制片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1_5fa67"/>
                        </a:rPr>
                        <a:t>探究有丝分裂每天的周期性变化可为实验取材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1_5fa67"/>
                        </a:rPr>
                        <a:t>时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机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提供依据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119" name="yt_image_14119_skip" title="H_117.788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6076" y="1476711"/>
            <a:ext cx="4321123" cy="21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37" y="5870434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3" name="yt_shape_14123"/>
          <p:cNvSpPr txBox="1"/>
          <p:nvPr/>
        </p:nvSpPr>
        <p:spPr>
          <a:xfrm>
            <a:off x="352646" y="898725"/>
            <a:ext cx="11924914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某同学观察植物细胞有丝分裂的过程中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若看到的细胞体积较大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8507c"/>
              </a:rPr>
              <a:t>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呈长方形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排列整齐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但不够紧密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找不到发生分裂的细胞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ecdc7"/>
              </a:rPr>
              <a:t>则最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可能的原因是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24" name="yt_table_14124" title="H_201.6"/>
          <p:cNvGraphicFramePr>
            <a:graphicFrameLocks noGrp="1"/>
          </p:cNvGraphicFramePr>
          <p:nvPr/>
        </p:nvGraphicFramePr>
        <p:xfrm>
          <a:off x="732999" y="2813421"/>
          <a:ext cx="6402388" cy="2560320"/>
        </p:xfrm>
        <a:graphic>
          <a:graphicData uri="http://schemas.openxmlformats.org/drawingml/2006/table">
            <a:tbl>
              <a:tblPr/>
              <a:tblGrid>
                <a:gridCol w="6402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装片未制作好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细胞重叠在一起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不是分生区的细胞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染色体着色不深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不便于观察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细准焦螺旋没调好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物像不清晰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337" y="369524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7" name="yt_shape_14127"/>
          <p:cNvSpPr txBox="1"/>
          <p:nvPr/>
        </p:nvSpPr>
        <p:spPr>
          <a:xfrm>
            <a:off x="324000" y="432000"/>
            <a:ext cx="6924973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76923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【易错提醒】</a:t>
            </a:r>
            <a:r>
              <a:rPr lang="zh-CN" altLang="zh-CN" sz="3000" b="0" i="0" u="none">
                <a:solidFill>
                  <a:srgbClr val="76923C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实验异常现象的原因分析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128" name="yt_image_14128" title="H_379.692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14578" y="1122696"/>
            <a:ext cx="8143793" cy="53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角星 1"/>
          <p:cNvSpPr/>
          <p:nvPr/>
        </p:nvSpPr>
        <p:spPr>
          <a:xfrm>
            <a:off x="653415" y="1122680"/>
            <a:ext cx="902335" cy="939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0" name="yt_shape_14130"/>
          <p:cNvSpPr txBox="1"/>
          <p:nvPr/>
        </p:nvSpPr>
        <p:spPr>
          <a:xfrm>
            <a:off x="53340" y="552450"/>
            <a:ext cx="12115165" cy="574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已知洋葱根尖细胞有丝分裂一个细胞周期大约需要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12 h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aaa63"/>
              </a:rPr>
              <a:t>某学生研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究该细胞周期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获得以下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组数据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分裂期最多的一个视野中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共有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个细胞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其中分裂前期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70983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中期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后期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末期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其余为分裂间期。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分裂期最少的一个视野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共有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个细胞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其中有分裂中期细胞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_⨹_1_e1a4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其余为分裂间期。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全部共观察了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个视野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平均每个视野有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个细胞。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④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统计这些视野观察到的结果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分裂前期细胞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中期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4c2ed"/>
              </a:rPr>
              <a:t>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期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末期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8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4135" name="yt_shape_14135"/>
          <p:cNvSpPr txBox="1"/>
          <p:nvPr/>
        </p:nvSpPr>
        <p:spPr>
          <a:xfrm>
            <a:off x="333525" y="4143575"/>
            <a:ext cx="7886133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下列对这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组数据的分析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36" name="yt_table_14136" title="H_201.6"/>
          <p:cNvGraphicFramePr>
            <a:graphicFrameLocks noGrp="1"/>
          </p:cNvGraphicFramePr>
          <p:nvPr/>
        </p:nvGraphicFramePr>
        <p:xfrm>
          <a:off x="713949" y="4669090"/>
          <a:ext cx="10953750" cy="2560320"/>
        </p:xfrm>
        <a:graphic>
          <a:graphicData uri="http://schemas.openxmlformats.org/drawingml/2006/table">
            <a:tbl>
              <a:tblPr/>
              <a:tblGrid>
                <a:gridCol w="10953750"/>
              </a:tblGrid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用第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组数据直接计算分裂期各期持续时间是最准确的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用第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组数据直接计算分裂间期持续时间产生的误差最大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组数据没有意义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不能用于细胞周期各期所需时间分析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③④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组数据分析间期持续时间大约是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10.3 h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287" y="624731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9" y="3322885"/>
            <a:ext cx="6535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感悟高考  真题演练 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6946" y="4331148"/>
            <a:ext cx="420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体验品悟  培育学科素养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3" name="yt_shape_14143"/>
          <p:cNvSpPr txBox="1"/>
          <p:nvPr/>
        </p:nvSpPr>
        <p:spPr>
          <a:xfrm>
            <a:off x="324071" y="1111219"/>
            <a:ext cx="11924914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10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为筛选观察有丝分裂的合适材料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9d933"/>
              </a:rPr>
              <a:t>某研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究小组选用不同植物的根尖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6_a09ab"/>
              </a:rPr>
              <a:t>制作并观察根尖细胞的临时装片。下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列关于选材依据的叙述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不合理的是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44" name="yt_table_14144" title="H_201.6"/>
          <p:cNvGraphicFramePr>
            <a:graphicFrameLocks noGrp="1"/>
          </p:cNvGraphicFramePr>
          <p:nvPr/>
        </p:nvGraphicFramePr>
        <p:xfrm>
          <a:off x="704424" y="3025915"/>
          <a:ext cx="6402388" cy="2560320"/>
        </p:xfrm>
        <a:graphic>
          <a:graphicData uri="http://schemas.openxmlformats.org/drawingml/2006/table">
            <a:tbl>
              <a:tblPr/>
              <a:tblGrid>
                <a:gridCol w="6402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选用易获取且易大量生根的材料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选用染色体数目少易观察的材料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选用解离时间短分散性好的材料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选用分裂间期细胞占比高的材料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437" y="517162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9" name="yt_shape_14149"/>
          <p:cNvSpPr txBox="1"/>
          <p:nvPr/>
        </p:nvSpPr>
        <p:spPr>
          <a:xfrm>
            <a:off x="480018" y="2288740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9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7_732d6"/>
              </a:rPr>
              <a:t>微管蛋白是构成细胞骨架的重要成分之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一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组成微管蛋白的基本单位是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6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50" name="yt_table_14150" title="H_100.8"/>
          <p:cNvGraphicFramePr>
            <a:graphicFrameLocks noGrp="1"/>
          </p:cNvGraphicFramePr>
          <p:nvPr/>
        </p:nvGraphicFramePr>
        <p:xfrm>
          <a:off x="800046" y="3400260"/>
          <a:ext cx="5354956" cy="1280160"/>
        </p:xfrm>
        <a:graphic>
          <a:graphicData uri="http://schemas.openxmlformats.org/drawingml/2006/table">
            <a:tbl>
              <a:tblPr/>
              <a:tblGrid>
                <a:gridCol w="3143568"/>
                <a:gridCol w="2211388"/>
              </a:tblGrid>
              <a:tr h="64008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氨基酸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核苷酸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脂肪酸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葡萄糖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yt_shape_14147"/>
          <p:cNvSpPr txBox="1"/>
          <p:nvPr/>
        </p:nvSpPr>
        <p:spPr>
          <a:xfrm>
            <a:off x="0" y="361446"/>
            <a:ext cx="11924914" cy="2336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3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阅读下列材料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回答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～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小题。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3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纺锤丝由微管构成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微管由微管蛋白组成。有丝分裂过程中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  <a:sym typeface="_⨹_1_9245d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染色体的移动依赖于微管的组装和解聚。紫杉醇可与微管结合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  <a:sym typeface="_⨹_1_8fa71"/>
              </a:rPr>
              <a:t>使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微管稳定不解聚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阻止染色体移动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从而抑制细胞分裂。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楷体" panose="02010609060101010101" pitchFamily="3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392" y="3605589"/>
            <a:ext cx="722784" cy="579658"/>
          </a:xfrm>
          <a:prstGeom prst="rect">
            <a:avLst/>
          </a:prstGeom>
        </p:spPr>
      </p:pic>
      <p:sp>
        <p:nvSpPr>
          <p:cNvPr id="14153" name="yt_shape_14153"/>
          <p:cNvSpPr txBox="1"/>
          <p:nvPr/>
        </p:nvSpPr>
        <p:spPr>
          <a:xfrm>
            <a:off x="324071" y="4604585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10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培养癌细胞时加入一定量的紫杉醇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50bd8"/>
              </a:rPr>
              <a:t>下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列过程受影响最大的是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6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54" name="yt_table_14154" title="H_100.8"/>
          <p:cNvGraphicFramePr>
            <a:graphicFrameLocks noGrp="1"/>
          </p:cNvGraphicFramePr>
          <p:nvPr/>
        </p:nvGraphicFramePr>
        <p:xfrm>
          <a:off x="652989" y="5704040"/>
          <a:ext cx="9525318" cy="1280160"/>
        </p:xfrm>
        <a:graphic>
          <a:graphicData uri="http://schemas.openxmlformats.org/drawingml/2006/table">
            <a:tbl>
              <a:tblPr/>
              <a:tblGrid>
                <a:gridCol w="5027930"/>
                <a:gridCol w="4497388"/>
              </a:tblGrid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染色质复制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染色质凝缩为染色体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染色体向两极移动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染色体解聚为染色质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852" y="625366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yt_shape_14157"/>
          <p:cNvSpPr txBox="1"/>
          <p:nvPr/>
        </p:nvSpPr>
        <p:spPr>
          <a:xfrm>
            <a:off x="267086" y="898725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2022·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8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7_76436"/>
              </a:rPr>
              <a:t>用同位素示踪法检测小鼠杂交瘤细胞是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否处于细胞周期的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S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放射性同位素最适合标记在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58" name="yt_table_14158" title="H_100.8"/>
          <p:cNvGraphicFramePr>
            <a:graphicFrameLocks noGrp="1"/>
          </p:cNvGraphicFramePr>
          <p:nvPr/>
        </p:nvGraphicFramePr>
        <p:xfrm>
          <a:off x="647439" y="2167090"/>
          <a:ext cx="5715318" cy="1280160"/>
        </p:xfrm>
        <a:graphic>
          <a:graphicData uri="http://schemas.openxmlformats.org/drawingml/2006/table">
            <a:tbl>
              <a:tblPr/>
              <a:tblGrid>
                <a:gridCol w="3143568"/>
                <a:gridCol w="25717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胞嘧啶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胸腺嘧啶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腺嘌呤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鸟嘌呤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5702" y="237127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" name="yt_shape_14161"/>
          <p:cNvSpPr txBox="1"/>
          <p:nvPr/>
        </p:nvSpPr>
        <p:spPr>
          <a:xfrm>
            <a:off x="324071" y="432000"/>
            <a:ext cx="11543998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2021·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6_31db0"/>
              </a:rPr>
              <a:t>制作并观察植物细胞有丝分裂的临时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装片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实验中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2_e111f"/>
              </a:rPr>
              <a:t>观察到的一个视野如图所示。下列属于箭头所指细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胞分裂期的上一时期的特点是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63" name="yt_table_14163_skip" title="H_201.6"/>
          <p:cNvGraphicFramePr>
            <a:graphicFrameLocks noGrp="1"/>
          </p:cNvGraphicFramePr>
          <p:nvPr/>
        </p:nvGraphicFramePr>
        <p:xfrm>
          <a:off x="704424" y="2346696"/>
          <a:ext cx="7926389" cy="2560320"/>
        </p:xfrm>
        <a:graphic>
          <a:graphicData uri="http://schemas.openxmlformats.org/drawingml/2006/table">
            <a:tbl>
              <a:tblPr/>
              <a:tblGrid>
                <a:gridCol w="792638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出现染色体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核膜开始解体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着丝粒分裂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姐妹染色单体分离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染色体凝聚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着丝粒排列在赤道面上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纺锤体消失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细胞板扩展形成新的细胞壁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162" name="yt_image_14162_skip" title="H_222.258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961517" y="2346696"/>
            <a:ext cx="2904622" cy="28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812" y="391432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9" y="3322885"/>
            <a:ext cx="6463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跟踪检测  巩固提升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90489" y="4345662"/>
            <a:ext cx="4320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达标训练  检验学习效果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" name="yt_shape_13957"/>
          <p:cNvSpPr txBox="1"/>
          <p:nvPr/>
        </p:nvSpPr>
        <p:spPr>
          <a:xfrm>
            <a:off x="324000" y="432000"/>
            <a:ext cx="2269211" cy="53655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spc="16995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endParaRPr lang="en-US" altLang="zh-CN" sz="2800" b="0" i="0" u="none" spc="16995">
              <a:solidFill>
                <a:srgbClr val="1EE3CF"/>
              </a:solidFill>
              <a:effectLst/>
              <a:latin typeface="Times New Roman" panose="02020603050405020304" pitchFamily="33"/>
              <a:ea typeface="宋体" panose="02010600030101010101" pitchFamily="2" charset="-122"/>
            </a:endParaRPr>
          </a:p>
        </p:txBody>
      </p:sp>
      <p:pic>
        <p:nvPicPr>
          <p:cNvPr id="13956" name="yt_image_13956" title="H_47.98771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4000" y="448374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59" name="yt_shape_13959"/>
          <p:cNvSpPr txBox="1"/>
          <p:nvPr/>
        </p:nvSpPr>
        <p:spPr>
          <a:xfrm>
            <a:off x="120871" y="1201813"/>
            <a:ext cx="11924914" cy="44539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900" indent="-723900" algn="l" eaLnBrk="1" latinLnBrk="0" hangingPunct="0">
              <a:lnSpc>
                <a:spcPct val="140000"/>
              </a:lnSpc>
            </a:pP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必修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 P115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正文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）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只有</a:t>
            </a:r>
            <a:r>
              <a:rPr lang="zh-CN" altLang="zh-CN" sz="3000" b="0" i="0" u="wavy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连续分裂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的细胞才具有细胞周期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_⨹_1_6e568"/>
              </a:rPr>
              <a:t>如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干细胞、癌细胞、植物根尖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茎尖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_⨹_14_d6db2"/>
              </a:rPr>
              <a:t>分生区细胞等。进行减数分裂</a:t>
            </a:r>
            <a:r>
              <a:rPr lang="zh-CN" altLang="zh-CN" sz="3000" b="0" i="0" u="wavy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_⨹_14_d6db2"/>
              </a:rPr>
              <a:t>的</a:t>
            </a:r>
            <a:r>
              <a:rPr lang="zh-CN" altLang="zh-CN" sz="3000" b="0" i="0" u="wavy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细胞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都不具有细胞周期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高度分化的细胞也不具有细胞周期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_⨹_3_f2768"/>
              </a:rPr>
              <a:t>如</a:t>
            </a:r>
            <a:r>
              <a:rPr lang="zh-CN" altLang="zh-CN" sz="3000" b="0" i="0" u="wavy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_⨹_3_f2768"/>
              </a:rPr>
              <a:t>神经</a:t>
            </a:r>
            <a:r>
              <a:rPr lang="zh-CN" altLang="zh-CN" sz="3000" b="0" i="0" u="wavy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细胞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、表皮细胞没有细胞周期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必修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 P116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正文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细胞周期可以缩短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_⨹_10_76c4d"/>
              </a:rPr>
              <a:t>体液免疫中在白细胞介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素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-2的作用下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被抗原刺激后的</a:t>
            </a:r>
            <a:r>
              <a:rPr lang="en-US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_⨹_13_fa2b8"/>
              </a:rPr>
              <a:t>淋巴细胞将进入细胞周期迅速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分裂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使细胞周期缩短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9" name="yt_shape_14169"/>
          <p:cNvSpPr txBox="1"/>
          <p:nvPr/>
        </p:nvSpPr>
        <p:spPr>
          <a:xfrm>
            <a:off x="273271" y="1301719"/>
            <a:ext cx="11924914" cy="11620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 indent="-622300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en-US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下列有关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细胞大小与扩散作用的关系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的实验的叙述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f2430"/>
              </a:rPr>
              <a:t>错误的是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71" name="yt_table_14171" title="H_201.6"/>
          <p:cNvGraphicFramePr>
            <a:graphicFrameLocks noGrp="1"/>
          </p:cNvGraphicFramePr>
          <p:nvPr/>
        </p:nvGraphicFramePr>
        <p:xfrm>
          <a:off x="704424" y="2765064"/>
          <a:ext cx="9831388" cy="2560320"/>
        </p:xfrm>
        <a:graphic>
          <a:graphicData uri="http://schemas.openxmlformats.org/drawingml/2006/table">
            <a:tbl>
              <a:tblPr/>
              <a:tblGrid>
                <a:gridCol w="9831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本实验的自变量是不同大小的琼脂块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琼脂块中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NaOH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扩散的深度代表了物质运输的效率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琼脂块的表面积与体积之比随着琼脂块的增大而减小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表面积与体积的关系是限制细胞继续生长的原因之一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7" name="18af4002-e527-44ce-8982-0290abb0a177" descr="{&quot;SlideNumber&quot;:&quot;71&quot;,&quot;SlideID&quot;:&quot;335&quot;}">
              <a:hlinkClick r:id="rId1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8" name="1a520e5c-3f2a-4f05-a17b-c263fe5213a5" descr="{&quot;SlideNumber&quot;:&quot;73&quot;,&quot;SlideID&quot;:&quot;337&quot;}">
              <a:hlinkClick r:id="rId2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28fb17d2-6952-492c-b499-83f7040b7b74" descr="{&quot;SlideNumber&quot;:&quot;75&quot;,&quot;SlideID&quot;:&quot;338&quot;}">
              <a:hlinkClick r:id="rId3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3" name="9f390999-3f38-4bf6-8f7d-d31b5cc567f1" descr="{&quot;SlideNumber&quot;:&quot;77&quot;,&quot;SlideID&quot;:&quot;339&quot;}">
              <a:hlinkClick r:id="rId4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4" name="add29ba1-f5e2-4de3-9cd4-2b5bb52ecd02" descr="{&quot;SlideNumber&quot;:&quot;80&quot;,&quot;SlideID&quot;:&quot;340&quot;}">
              <a:hlinkClick r:id="rId5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6e5b7416-8e0c-4fe6-912b-a3cac8e8ace0" descr="{&quot;SlideNumber&quot;:&quot;82&quot;,&quot;SlideID&quot;:&quot;341&quot;}">
              <a:hlinkClick r:id="rId6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3481f37d-0315-4b5e-a81b-058ef9101e7f" descr="{&quot;SlideNumber&quot;:&quot;84&quot;,&quot;SlideID&quot;:&quot;342&quot;}">
              <a:hlinkClick r:id="rId7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02fe7680-e5b2-4027-a6f1-9db6c09b2ddd" descr="{&quot;SlideNumber&quot;:&quot;86&quot;,&quot;SlideID&quot;:&quot;344&quot;}">
              <a:hlinkClick r:id="rId8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009a9609-5090-4145-9545-69cc05b6001d" descr="{&quot;SlideNumber&quot;:&quot;88&quot;,&quot;SlideID&quot;:&quot;345&quot;}">
              <a:hlinkClick r:id="rId9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d3e01844-f8f0-4b14-921d-3bfa6ad814d2" descr="{&quot;SlideNumber&quot;:&quot;91&quot;,&quot;SlideID&quot;:&quot;346&quot;}">
              <a:hlinkClick r:id="rId10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896" y="3663239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5" name="yt_shape_14175"/>
          <p:cNvSpPr txBox="1"/>
          <p:nvPr/>
        </p:nvSpPr>
        <p:spPr>
          <a:xfrm>
            <a:off x="267657" y="889200"/>
            <a:ext cx="8079135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下列有关细胞周期的叙述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76" name="yt_table_14176" title="H_302.4"/>
          <p:cNvGraphicFramePr>
            <a:graphicFrameLocks noGrp="1"/>
          </p:cNvGraphicFramePr>
          <p:nvPr/>
        </p:nvGraphicFramePr>
        <p:xfrm>
          <a:off x="648081" y="1511235"/>
          <a:ext cx="11543919" cy="384048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人体所有细胞都处在细胞周期中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分裂期所占的时间通常超过细胞周期的一半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DNA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合成抑制剂处理细胞周期中的细胞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9_6248d"/>
                        </a:rPr>
                        <a:t>细胞周期会被阻断在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分裂间期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染色体及其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DNA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经间期复制而数量加倍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经分裂期平均分到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_e3a14"/>
                        </a:rPr>
                        <a:t>个子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469" y="3028498"/>
            <a:ext cx="722784" cy="57965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aa547af1-3656-4fad-89ee-8d7dc3b974fc" descr="{&quot;SlideNumber&quot;:&quot;71&quot;,&quot;SlideID&quot;:&quot;335&quot;}">
              <a:hlinkClick r:id="rId2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4e0234d1-afa1-47ee-9ad0-13c24f6dc67c" descr="{&quot;SlideNumber&quot;:&quot;73&quot;,&quot;SlideID&quot;:&quot;337&quot;}">
              <a:hlinkClick r:id="rId3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8a4ee308-e100-4bf8-9b41-9d95b7285fd3" descr="{&quot;SlideNumber&quot;:&quot;75&quot;,&quot;SlideID&quot;:&quot;338&quot;}">
              <a:hlinkClick r:id="rId4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3" name="82190a84-988d-4b04-9d52-24a1be1afba6" descr="{&quot;SlideNumber&quot;:&quot;77&quot;,&quot;SlideID&quot;:&quot;339&quot;}">
              <a:hlinkClick r:id="rId5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48f5c689-f2b3-4eda-85b2-50d3bf86cf08" descr="{&quot;SlideNumber&quot;:&quot;80&quot;,&quot;SlideID&quot;:&quot;340&quot;}">
              <a:hlinkClick r:id="rId6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2923bd03-ccdd-48f3-b989-1e26a0df9732" descr="{&quot;SlideNumber&quot;:&quot;82&quot;,&quot;SlideID&quot;:&quot;341&quot;}">
              <a:hlinkClick r:id="rId7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909a11e2-86cb-4d20-8036-519bf2452c26" descr="{&quot;SlideNumber&quot;:&quot;84&quot;,&quot;SlideID&quot;:&quot;342&quot;}">
              <a:hlinkClick r:id="rId8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916a4d10-9710-46ae-8a3f-e50157f9ad03" descr="{&quot;SlideNumber&quot;:&quot;86&quot;,&quot;SlideID&quot;:&quot;344&quot;}">
              <a:hlinkClick r:id="rId9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f14f2fde-364b-422b-b24d-80eb2abce4a6" descr="{&quot;SlideNumber&quot;:&quot;88&quot;,&quot;SlideID&quot;:&quot;345&quot;}">
              <a:hlinkClick r:id="rId10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492a7589-7b4c-44e8-bd95-629ad90ddfad" descr="{&quot;SlideNumber&quot;:&quot;91&quot;,&quot;SlideID&quot;:&quot;346&quot;}">
              <a:hlinkClick r:id="rId11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9" name="yt_shape_14179"/>
          <p:cNvSpPr txBox="1"/>
          <p:nvPr/>
        </p:nvSpPr>
        <p:spPr>
          <a:xfrm>
            <a:off x="324071" y="305000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如图是同一高等植物细胞分裂不同时期的图像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8_06939"/>
              </a:rPr>
              <a:t>据图分析可作出的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正确判断是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81" name="yt_table_14181_skip" title="H_252"/>
          <p:cNvGraphicFramePr>
            <a:graphicFrameLocks noGrp="1"/>
          </p:cNvGraphicFramePr>
          <p:nvPr/>
        </p:nvGraphicFramePr>
        <p:xfrm>
          <a:off x="691724" y="3473547"/>
          <a:ext cx="11543919" cy="297180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该种生物的叶肉细胞中共含有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6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DNA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分子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若按分裂的先后顺序排列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应为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7_3e3ce"/>
                        </a:rPr>
                        <a:t>共同构成一个完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整的细胞周期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下一细胞周期开始于图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时期的结束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图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时期细胞中的中心体移向两极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180" name="yt_image_14180_skip" title="H_173.658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97141" y="1470414"/>
            <a:ext cx="6171434" cy="20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924" y="5454198"/>
            <a:ext cx="722784" cy="57965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0d7d22a3-cb6a-4162-ba17-a6c5baf3c8c0" descr="{&quot;SlideNumber&quot;:&quot;71&quot;,&quot;SlideID&quot;:&quot;335&quot;}">
              <a:hlinkClick r:id="rId3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e5ef07f3-f299-416c-81b7-ea50a1619f24" descr="{&quot;SlideNumber&quot;:&quot;73&quot;,&quot;SlideID&quot;:&quot;337&quot;}">
              <a:hlinkClick r:id="rId4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65d830de-4b0e-462a-80b4-e35900e97683" descr="{&quot;SlideNumber&quot;:&quot;75&quot;,&quot;SlideID&quot;:&quot;338&quot;}">
              <a:hlinkClick r:id="rId5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3" name="75955ddb-0856-49f6-8bb3-9231b2d20806" descr="{&quot;SlideNumber&quot;:&quot;77&quot;,&quot;SlideID&quot;:&quot;339&quot;}">
              <a:hlinkClick r:id="rId6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4" name="ccf85eb3-9fcc-4972-8d58-c886c1a9a49f" descr="{&quot;SlideNumber&quot;:&quot;80&quot;,&quot;SlideID&quot;:&quot;340&quot;}">
              <a:hlinkClick r:id="rId7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cd0e383e-c150-418a-bb38-63ff0049d143" descr="{&quot;SlideNumber&quot;:&quot;82&quot;,&quot;SlideID&quot;:&quot;341&quot;}">
              <a:hlinkClick r:id="rId8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410cb4e6-6877-4644-98c1-5f47170312a2" descr="{&quot;SlideNumber&quot;:&quot;84&quot;,&quot;SlideID&quot;:&quot;342&quot;}">
              <a:hlinkClick r:id="rId9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00f522b3-4543-40ef-bd4b-61636ab17cb6" descr="{&quot;SlideNumber&quot;:&quot;86&quot;,&quot;SlideID&quot;:&quot;344&quot;}">
              <a:hlinkClick r:id="rId10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6bbfbeb8-7963-4b38-91b2-8c7ca81ae878" descr="{&quot;SlideNumber&quot;:&quot;88&quot;,&quot;SlideID&quot;:&quot;345&quot;}">
              <a:hlinkClick r:id="rId11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07552765-1a7d-410a-b300-50790aab6416" descr="{&quot;SlideNumber&quot;:&quot;91&quot;,&quot;SlideID&quot;:&quot;346&quot;}">
              <a:hlinkClick r:id="rId12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4" name="yt_shape_14184"/>
          <p:cNvSpPr txBox="1"/>
          <p:nvPr/>
        </p:nvSpPr>
        <p:spPr>
          <a:xfrm>
            <a:off x="324071" y="432000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温岭选考模拟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8_8100d"/>
              </a:rPr>
              <a:t>如图所示分别表示某生物体细胞有丝分裂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的不同时期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下列相关叙述正确的是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14185" name="yt_image_14185_skip" title="H_245.60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31685" y="1842770"/>
            <a:ext cx="4736465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c65b835c-13ef-49e7-8d0d-1f4ef6cb9e5b" descr="{&quot;SlideNumber&quot;:&quot;71&quot;,&quot;SlideID&quot;:&quot;335&quot;}">
              <a:hlinkClick r:id="rId2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21795f63-ce6e-4e3c-aa38-3b7399ddc999" descr="{&quot;SlideNumber&quot;:&quot;73&quot;,&quot;SlideID&quot;:&quot;337&quot;}">
              <a:hlinkClick r:id="rId3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3" name="8fb5c941-04e9-4402-8e35-98595b48d948" descr="{&quot;SlideNumber&quot;:&quot;75&quot;,&quot;SlideID&quot;:&quot;338&quot;}">
              <a:hlinkClick r:id="rId4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8b9b5223-5554-4180-b62d-10f26e9f89df" descr="{&quot;SlideNumber&quot;:&quot;77&quot;,&quot;SlideID&quot;:&quot;339&quot;}">
              <a:hlinkClick r:id="rId5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4" name="267d1048-0488-4c05-8588-114c402fa052" descr="{&quot;SlideNumber&quot;:&quot;80&quot;,&quot;SlideID&quot;:&quot;340&quot;}">
              <a:hlinkClick r:id="rId6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9e2b5f13-f2d4-4e52-984c-24315c3d149b" descr="{&quot;SlideNumber&quot;:&quot;82&quot;,&quot;SlideID&quot;:&quot;341&quot;}">
              <a:hlinkClick r:id="rId7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2bba3f0e-9963-417e-a8fa-b382b0cd9451" descr="{&quot;SlideNumber&quot;:&quot;84&quot;,&quot;SlideID&quot;:&quot;342&quot;}">
              <a:hlinkClick r:id="rId8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19998681-8189-494a-b166-afde9f3efb94" descr="{&quot;SlideNumber&quot;:&quot;86&quot;,&quot;SlideID&quot;:&quot;344&quot;}">
              <a:hlinkClick r:id="rId9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87f94042-9d87-49aa-9434-05f980d1e98a" descr="{&quot;SlideNumber&quot;:&quot;88&quot;,&quot;SlideID&quot;:&quot;345&quot;}">
              <a:hlinkClick r:id="rId10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be212252-e243-4fc3-9f21-c1867cca60ee" descr="{&quot;SlideNumber&quot;:&quot;91&quot;,&quot;SlideID&quot;:&quot;346&quot;}">
              <a:hlinkClick r:id="rId11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  <p:graphicFrame>
        <p:nvGraphicFramePr>
          <p:cNvPr id="6" name="yt_table_14186_skip" title="H_252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356870" y="1809115"/>
          <a:ext cx="6794500" cy="4839335"/>
        </p:xfrm>
        <a:graphic>
          <a:graphicData uri="http://schemas.openxmlformats.org/drawingml/2006/table">
            <a:tbl>
              <a:tblPr/>
              <a:tblGrid>
                <a:gridCol w="6794500"/>
              </a:tblGrid>
              <a:tr h="119380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甲、乙、丙三个细胞分别处于有丝分裂的前期、后期和中期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79070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甲、乙、丙三个细胞内染色体、染色单体与核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DNA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ab0c7"/>
                        </a:rPr>
                        <a:t>分子数比例都</a:t>
                      </a:r>
                      <a:b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1∶2∶1</a:t>
                      </a:r>
                      <a:endParaRPr lang="en-US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甲细胞进行中心体复制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发出纺锤丝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形成了纺锤体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该生物可能是低等植物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02" y="194137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9" name="yt_shape_14189"/>
          <p:cNvSpPr txBox="1"/>
          <p:nvPr/>
        </p:nvSpPr>
        <p:spPr>
          <a:xfrm>
            <a:off x="267086" y="673300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绍兴柯桥区模拟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7_675ec"/>
              </a:rPr>
              <a:t>如图为显微镜下观察小鼠肝脏临时装片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的结果。下列叙述正确的是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191" name="yt_table_14191_skip" title="H_201.6"/>
          <p:cNvGraphicFramePr>
            <a:graphicFrameLocks noGrp="1"/>
          </p:cNvGraphicFramePr>
          <p:nvPr/>
        </p:nvGraphicFramePr>
        <p:xfrm>
          <a:off x="583939" y="1890877"/>
          <a:ext cx="6204376" cy="2560320"/>
        </p:xfrm>
        <a:graphic>
          <a:graphicData uri="http://schemas.openxmlformats.org/drawingml/2006/table">
            <a:tbl>
              <a:tblPr/>
              <a:tblGrid>
                <a:gridCol w="6204376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制作临时装片时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可用果胶酶进行解离使细胞分离开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细胞甲处于进行染色体组型分析的最佳时期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190" name="yt_image_14190_skip" title="H_226.16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03471" y="1734907"/>
            <a:ext cx="3873447" cy="28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05015" y="4607167"/>
          <a:ext cx="10223500" cy="1280160"/>
        </p:xfrm>
        <a:graphic>
          <a:graphicData uri="http://schemas.openxmlformats.org/drawingml/2006/table">
            <a:tbl>
              <a:tblPr/>
              <a:tblGrid>
                <a:gridCol w="10223500"/>
              </a:tblGrid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持续观察细胞丙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可观察到纺锤体的形成过程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细胞丁移向两极的基因组成不同是由交叉互换引起的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623" y="3447598"/>
            <a:ext cx="722784" cy="57965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79e77267-0fc3-4983-9edb-6ad7f0f5fc51" descr="{&quot;SlideNumber&quot;:&quot;71&quot;,&quot;SlideID&quot;:&quot;335&quot;}">
              <a:hlinkClick r:id="rId3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4" name="110ad9e3-d894-42f7-b435-9aeb9143a4df" descr="{&quot;SlideNumber&quot;:&quot;73&quot;,&quot;SlideID&quot;:&quot;337&quot;}">
              <a:hlinkClick r:id="rId4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1fe06c3c-fb43-4e81-af45-b5cc215e82f7" descr="{&quot;SlideNumber&quot;:&quot;75&quot;,&quot;SlideID&quot;:&quot;338&quot;}">
              <a:hlinkClick r:id="rId5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9c2dd14c-6f1d-4963-afbe-b651a5dcf216" descr="{&quot;SlideNumber&quot;:&quot;77&quot;,&quot;SlideID&quot;:&quot;339&quot;}">
              <a:hlinkClick r:id="rId6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00ecd714-70b4-47b6-a9d9-7b538d10d4ff" descr="{&quot;SlideNumber&quot;:&quot;80&quot;,&quot;SlideID&quot;:&quot;340&quot;}">
              <a:hlinkClick r:id="rId7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67e0883d-029a-46c9-b626-0f67b92e2ca6" descr="{&quot;SlideNumber&quot;:&quot;82&quot;,&quot;SlideID&quot;:&quot;341&quot;}">
              <a:hlinkClick r:id="rId8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00e2ac75-9f8a-411f-a95d-edf4658682bb" descr="{&quot;SlideNumber&quot;:&quot;84&quot;,&quot;SlideID&quot;:&quot;342&quot;}">
              <a:hlinkClick r:id="rId9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c531f205-2d83-4b51-86ce-47629dbc2722" descr="{&quot;SlideNumber&quot;:&quot;86&quot;,&quot;SlideID&quot;:&quot;344&quot;}">
              <a:hlinkClick r:id="rId10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d20e9570-4da5-4c59-9c9c-76811249ecf6" descr="{&quot;SlideNumber&quot;:&quot;88&quot;,&quot;SlideID&quot;:&quot;345&quot;}">
              <a:hlinkClick r:id="rId11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4" name="88426a3d-758e-422f-b3d1-c2398c1bb090" descr="{&quot;SlideNumber&quot;:&quot;91&quot;,&quot;SlideID&quot;:&quot;346&quot;}">
              <a:hlinkClick r:id="rId12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4" name="yt_shape_14194"/>
          <p:cNvSpPr txBox="1"/>
          <p:nvPr/>
        </p:nvSpPr>
        <p:spPr>
          <a:xfrm>
            <a:off x="324071" y="432000"/>
            <a:ext cx="11924914" cy="315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若用含</a:t>
            </a:r>
            <a:r>
              <a:rPr lang="en-US" altLang="zh-CN" sz="3000" b="0" i="0" u="none" baseline="30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H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的胸苷标记处于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S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期的所有细胞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标记时间很短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86911"/>
              </a:rPr>
              <a:t>可忽略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时长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然后换用无放射性的培养液培养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时刻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17fdd"/>
              </a:rPr>
              <a:t>在此过程中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实时检测放射性细胞的含量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如图所示。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时开始检测到带</a:t>
            </a:r>
            <a:r>
              <a:rPr lang="en-US" altLang="zh-CN" sz="3000" b="0" i="0" u="none" baseline="30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H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aaec6"/>
              </a:rPr>
              <a:t>标记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期细胞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时带</a:t>
            </a:r>
            <a:r>
              <a:rPr lang="en-US" altLang="zh-CN" sz="3000" b="0" i="0" u="none" baseline="30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H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标记的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期细胞数开始达到最大值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95499"/>
              </a:rPr>
              <a:t>时再次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检测到带</a:t>
            </a:r>
            <a:r>
              <a:rPr lang="en-US" altLang="zh-CN" sz="3000" b="0" i="0" u="none" baseline="30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H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标记的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期细胞。下列叙述正确的是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14195" name="yt_image_14195_skip" title="H_221.6466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79824" y="3638737"/>
            <a:ext cx="5613408" cy="28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02abaf36-0f53-4049-a9e2-bc4170987a62" descr="{&quot;SlideNumber&quot;:&quot;71&quot;,&quot;SlideID&quot;:&quot;335&quot;}">
              <a:hlinkClick r:id="rId2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111e36a0-7c98-4638-a0e0-5a91c1f88e17" descr="{&quot;SlideNumber&quot;:&quot;73&quot;,&quot;SlideID&quot;:&quot;337&quot;}">
              <a:hlinkClick r:id="rId3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3" name="2e7fb113-ca29-44ea-86eb-23f4adb88e11" descr="{&quot;SlideNumber&quot;:&quot;75&quot;,&quot;SlideID&quot;:&quot;338&quot;}">
              <a:hlinkClick r:id="rId4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4" name="bc09851a-855c-4116-9c1f-e3095d7c3b63" descr="{&quot;SlideNumber&quot;:&quot;77&quot;,&quot;SlideID&quot;:&quot;339&quot;}">
              <a:hlinkClick r:id="rId5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9155848d-55f9-4ec1-afe9-8871f17d51c0" descr="{&quot;SlideNumber&quot;:&quot;80&quot;,&quot;SlideID&quot;:&quot;340&quot;}">
              <a:hlinkClick r:id="rId6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d29aec5a-6be2-40b0-92fa-cc7d13517dab" descr="{&quot;SlideNumber&quot;:&quot;82&quot;,&quot;SlideID&quot;:&quot;341&quot;}">
              <a:hlinkClick r:id="rId7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51cc0eaa-d6a5-4f14-8fd0-798d0e92a3ad" descr="{&quot;SlideNumber&quot;:&quot;84&quot;,&quot;SlideID&quot;:&quot;342&quot;}">
              <a:hlinkClick r:id="rId8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dc61ee1b-9825-42a8-bfba-b8563ec22a56" descr="{&quot;SlideNumber&quot;:&quot;86&quot;,&quot;SlideID&quot;:&quot;344&quot;}">
              <a:hlinkClick r:id="rId9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a96734f2-5b5a-43a6-8477-9129a08d0704" descr="{&quot;SlideNumber&quot;:&quot;88&quot;,&quot;SlideID&quot;:&quot;345&quot;}">
              <a:hlinkClick r:id="rId10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28795097-291e-4205-a74e-e6b3f1070a32" descr="{&quot;SlideNumber&quot;:&quot;91&quot;,&quot;SlideID&quot;:&quot;346&quot;}">
              <a:hlinkClick r:id="rId11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yt_table_14196_skip" title="H_201.6"/>
          <p:cNvGraphicFramePr>
            <a:graphicFrameLocks noGrp="1"/>
          </p:cNvGraphicFramePr>
          <p:nvPr/>
        </p:nvGraphicFramePr>
        <p:xfrm>
          <a:off x="685539" y="725949"/>
          <a:ext cx="9747250" cy="2560320"/>
        </p:xfrm>
        <a:graphic>
          <a:graphicData uri="http://schemas.openxmlformats.org/drawingml/2006/table">
            <a:tbl>
              <a:tblPr/>
              <a:tblGrid>
                <a:gridCol w="97472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bd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段所对应的时间相当于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S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G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期的时间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ef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段所对应的时间相当于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G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G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期的时间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bc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段对应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M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细胞核膜可逐渐解体成双层膜的小泡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ab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段对应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S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细胞核内的主要变化是蛋白质的合成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627" y="1593398"/>
            <a:ext cx="722784" cy="57965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b10c2c1e-caf1-430b-86d7-b16846003817" descr="{&quot;SlideNumber&quot;:&quot;71&quot;,&quot;SlideID&quot;:&quot;335&quot;}">
              <a:hlinkClick r:id="rId2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ac798540-74bd-463b-a1fe-7b703d7c124b" descr="{&quot;SlideNumber&quot;:&quot;73&quot;,&quot;SlideID&quot;:&quot;337&quot;}">
              <a:hlinkClick r:id="rId3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fe2b636b-6a23-43b3-90c0-c75899722a6c" descr="{&quot;SlideNumber&quot;:&quot;75&quot;,&quot;SlideID&quot;:&quot;338&quot;}">
              <a:hlinkClick r:id="rId4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3d4ea960-0e46-49df-9f99-a82dd4194683" descr="{&quot;SlideNumber&quot;:&quot;77&quot;,&quot;SlideID&quot;:&quot;339&quot;}">
              <a:hlinkClick r:id="rId5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39e09507-15a5-4f4f-8df8-e638554c7f26" descr="{&quot;SlideNumber&quot;:&quot;80&quot;,&quot;SlideID&quot;:&quot;340&quot;}">
              <a:hlinkClick r:id="rId6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df93b85a-ce4a-45c1-b4e7-f71b83bc0f61" descr="{&quot;SlideNumber&quot;:&quot;82&quot;,&quot;SlideID&quot;:&quot;341&quot;}">
              <a:hlinkClick r:id="rId7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688f8850-fcdd-4dbb-b561-f72a805fe61d" descr="{&quot;SlideNumber&quot;:&quot;84&quot;,&quot;SlideID&quot;:&quot;342&quot;}">
              <a:hlinkClick r:id="rId8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cfdc7471-8689-4b38-8aff-b4dd481184e3" descr="{&quot;SlideNumber&quot;:&quot;86&quot;,&quot;SlideID&quot;:&quot;344&quot;}">
              <a:hlinkClick r:id="rId9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0cdd385f-3293-485b-a77b-1e7a363461d8" descr="{&quot;SlideNumber&quot;:&quot;88&quot;,&quot;SlideID&quot;:&quot;345&quot;}">
              <a:hlinkClick r:id="rId10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4" name="2f9c54a1-62fe-4902-b134-e11d62bfe654" descr="{&quot;SlideNumber&quot;:&quot;91&quot;,&quot;SlideID&quot;:&quot;346&quot;}">
              <a:hlinkClick r:id="rId11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9" name="yt_shape_14199"/>
          <p:cNvSpPr txBox="1"/>
          <p:nvPr/>
        </p:nvSpPr>
        <p:spPr>
          <a:xfrm>
            <a:off x="324071" y="432000"/>
            <a:ext cx="11924914" cy="2509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阅读下列材料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回答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7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～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8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小题。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indent="762000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如图表示洋葱根尖分生区细胞的一个细胞周期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在这个周期中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  <a:sym typeface="_⨹_1_ad69d"/>
              </a:rPr>
              <a:t>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细胞的结构或物质会发生周期性的变化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如果改变外界环境条件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  <a:sym typeface="_⨹_1_836e4"/>
              </a:rPr>
              <a:t>会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影响其周期性变化。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楷体" panose="02010609060101010101" pitchFamily="30" charset="-122"/>
            </a:endParaRPr>
          </a:p>
        </p:txBody>
      </p:sp>
      <p:pic>
        <p:nvPicPr>
          <p:cNvPr id="14201" name="yt_image_14201" title="H_117.2522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59957" y="2677314"/>
            <a:ext cx="1866885" cy="16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4203"/>
          <p:cNvSpPr txBox="1"/>
          <p:nvPr/>
        </p:nvSpPr>
        <p:spPr>
          <a:xfrm>
            <a:off x="438300" y="3109114"/>
            <a:ext cx="7694414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7.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根据上述材料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下列说法正确的是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yt_table_14204" title="H_201.6"/>
          <p:cNvGraphicFramePr>
            <a:graphicFrameLocks noGrp="1"/>
          </p:cNvGraphicFramePr>
          <p:nvPr/>
        </p:nvGraphicFramePr>
        <p:xfrm>
          <a:off x="818724" y="3731149"/>
          <a:ext cx="8794750" cy="2560320"/>
        </p:xfrm>
        <a:graphic>
          <a:graphicData uri="http://schemas.openxmlformats.org/drawingml/2006/table">
            <a:tbl>
              <a:tblPr/>
              <a:tblGrid>
                <a:gridCol w="87947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Ⅰ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时期可能发生核糖体的增生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Ⅰ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时期发生染色体复制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从而使染色体数目加倍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一个细胞周期开始于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终止于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同源染色体的联会发生在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Ⅱ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41" y="4025499"/>
            <a:ext cx="722784" cy="57965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a258c84b-073a-4030-bccf-2a798bd0d364" descr="{&quot;SlideNumber&quot;:&quot;71&quot;,&quot;SlideID&quot;:&quot;335&quot;}">
              <a:hlinkClick r:id="rId3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3" name="175572ca-3c31-47ed-b6d7-374ebbe3edcf" descr="{&quot;SlideNumber&quot;:&quot;73&quot;,&quot;SlideID&quot;:&quot;337&quot;}">
              <a:hlinkClick r:id="rId4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c4a91e33-83c1-4940-994d-679935284ff0" descr="{&quot;SlideNumber&quot;:&quot;75&quot;,&quot;SlideID&quot;:&quot;338&quot;}">
              <a:hlinkClick r:id="rId5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65562b4f-c47f-4f33-a75d-91a73c437849" descr="{&quot;SlideNumber&quot;:&quot;77&quot;,&quot;SlideID&quot;:&quot;339&quot;}">
              <a:hlinkClick r:id="rId6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4919dc31-450c-4f9c-a42a-7d76d902a121" descr="{&quot;SlideNumber&quot;:&quot;80&quot;,&quot;SlideID&quot;:&quot;340&quot;}">
              <a:hlinkClick r:id="rId7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e010dd57-9a99-4acf-9df7-1b0e26e17403" descr="{&quot;SlideNumber&quot;:&quot;82&quot;,&quot;SlideID&quot;:&quot;341&quot;}">
              <a:hlinkClick r:id="rId8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6fdee141-bc67-48f4-b9f6-51fd80bfb67a" descr="{&quot;SlideNumber&quot;:&quot;84&quot;,&quot;SlideID&quot;:&quot;342&quot;}">
              <a:hlinkClick r:id="rId9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d5fd19e2-e4c4-494e-b8c4-b780172153e4" descr="{&quot;SlideNumber&quot;:&quot;86&quot;,&quot;SlideID&quot;:&quot;344&quot;}">
              <a:hlinkClick r:id="rId10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4" name="834f05c2-1415-4632-a9a9-075e2d859307" descr="{&quot;SlideNumber&quot;:&quot;88&quot;,&quot;SlideID&quot;:&quot;345&quot;}">
              <a:hlinkClick r:id="rId11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5" name="9ae3cbb8-ec59-4ed5-9784-856539293e34" descr="{&quot;SlideNumber&quot;:&quot;91&quot;,&quot;SlideID&quot;:&quot;346&quot;}">
              <a:hlinkClick r:id="rId12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7" name="yt_shape_14207"/>
          <p:cNvSpPr txBox="1"/>
          <p:nvPr/>
        </p:nvSpPr>
        <p:spPr>
          <a:xfrm>
            <a:off x="267657" y="1308300"/>
            <a:ext cx="8079135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8.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下列关于细胞周期的叙述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208" name="yt_table_14208" title="H_252"/>
          <p:cNvGraphicFramePr>
            <a:graphicFrameLocks noGrp="1"/>
          </p:cNvGraphicFramePr>
          <p:nvPr/>
        </p:nvGraphicFramePr>
        <p:xfrm>
          <a:off x="648081" y="1930335"/>
          <a:ext cx="11543919" cy="320040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细胞周期可分为细胞核分裂和细胞质分裂两个时期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Ⅱ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核膜解体成为磷脂分子和蛋白质分子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在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Ⅰ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期对肝癌细胞进行营养限制性培养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细胞总数中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G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5_4b01a"/>
                        </a:rPr>
                        <a:t>期细胞所占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比例会减小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洋葱根尖分裂末期细胞内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一些囊泡聚集形成新的细胞壁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069" y="4730298"/>
            <a:ext cx="722784" cy="57965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a761519d-f6c7-424a-b17a-f94470448e5f" descr="{&quot;SlideNumber&quot;:&quot;71&quot;,&quot;SlideID&quot;:&quot;335&quot;}">
              <a:hlinkClick r:id="rId2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a34c2bdd-167c-4d33-b8aa-3e947652e293" descr="{&quot;SlideNumber&quot;:&quot;73&quot;,&quot;SlideID&quot;:&quot;337&quot;}">
              <a:hlinkClick r:id="rId3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3" name="ed9cd391-c798-4dc0-ac1e-82c4be0da3f7" descr="{&quot;SlideNumber&quot;:&quot;75&quot;,&quot;SlideID&quot;:&quot;338&quot;}">
              <a:hlinkClick r:id="rId4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7957b832-835a-453a-954a-a84bb18e02c9" descr="{&quot;SlideNumber&quot;:&quot;77&quot;,&quot;SlideID&quot;:&quot;339&quot;}">
              <a:hlinkClick r:id="rId5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d6f3cdcd-6afa-44e7-ba5f-acfe58c57d08" descr="{&quot;SlideNumber&quot;:&quot;80&quot;,&quot;SlideID&quot;:&quot;340&quot;}">
              <a:hlinkClick r:id="rId6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6e92e7c9-cb8d-4611-8390-1ca6c678fae6" descr="{&quot;SlideNumber&quot;:&quot;82&quot;,&quot;SlideID&quot;:&quot;341&quot;}">
              <a:hlinkClick r:id="rId7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3ef24798-f081-41fb-bb3d-e44861e2a9a7" descr="{&quot;SlideNumber&quot;:&quot;84&quot;,&quot;SlideID&quot;:&quot;342&quot;}">
              <a:hlinkClick r:id="rId8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c5002db8-7a32-4eed-bd24-831014bd0911" descr="{&quot;SlideNumber&quot;:&quot;86&quot;,&quot;SlideID&quot;:&quot;344&quot;}">
              <a:hlinkClick r:id="rId9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80be14d7-1210-457f-a6bc-0ef9c60c8b7e" descr="{&quot;SlideNumber&quot;:&quot;88&quot;,&quot;SlideID&quot;:&quot;345&quot;}">
              <a:hlinkClick r:id="rId10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6ff62004-3d8d-43c8-a342-a449655344a0" descr="{&quot;SlideNumber&quot;:&quot;91&quot;,&quot;SlideID&quot;:&quot;346&quot;}">
              <a:hlinkClick r:id="rId11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1" name="yt_shape_14211"/>
          <p:cNvSpPr txBox="1"/>
          <p:nvPr/>
        </p:nvSpPr>
        <p:spPr>
          <a:xfrm>
            <a:off x="273271" y="381200"/>
            <a:ext cx="11924914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9.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湖州质检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某研究小组探究了不同浓度的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NaCl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ac736"/>
              </a:rPr>
              <a:t>培养液对大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蒜根尖有丝分裂指数的影响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6_55164"/>
              </a:rPr>
              <a:t>结果如下表。下列相关叙述错误的是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yt_table_14212" title="H_338.4"/>
          <p:cNvGraphicFramePr>
            <a:graphicFrameLocks noGrp="1"/>
          </p:cNvGraphicFramePr>
          <p:nvPr/>
        </p:nvGraphicFramePr>
        <p:xfrm>
          <a:off x="324000" y="2311600"/>
          <a:ext cx="11543996" cy="3200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08280"/>
                <a:gridCol w="2308929"/>
                <a:gridCol w="2308929"/>
                <a:gridCol w="2308929"/>
                <a:gridCol w="2308929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组别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浓度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/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mg·L</a:t>
                      </a:r>
                      <a:r>
                        <a:rPr lang="zh-CN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数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/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分裂期细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胞数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/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有丝分裂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指数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/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0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998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71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7.11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25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1 105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87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7.87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50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1 062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89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8.38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75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1 152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79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6.86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4" name="yt_shape_14214"/>
          <p:cNvSpPr txBox="1"/>
          <p:nvPr/>
        </p:nvSpPr>
        <p:spPr>
          <a:xfrm>
            <a:off x="267086" y="5532132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注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有丝分裂指数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＝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视野中分裂细胞数目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/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观察到的细胞总数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  <a:sym typeface="_⨹_1_601a2"/>
              </a:rPr>
              <a:t>）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</a:b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×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100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％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楷体" panose="02010609060101010101" pitchFamily="30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fa1cd80b-1878-455d-8489-a828ab34d164" descr="{&quot;SlideNumber&quot;:&quot;71&quot;,&quot;SlideID&quot;:&quot;335&quot;}">
              <a:hlinkClick r:id="rId1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2c9312e0-7967-4382-8c52-91cdd793d140" descr="{&quot;SlideNumber&quot;:&quot;73&quot;,&quot;SlideID&quot;:&quot;337&quot;}">
              <a:hlinkClick r:id="rId2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56d0c7c5-f229-4422-b9bf-78ac07ffcd11" descr="{&quot;SlideNumber&quot;:&quot;75&quot;,&quot;SlideID&quot;:&quot;338&quot;}">
              <a:hlinkClick r:id="rId3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d0f84b41-ce69-4443-8a6f-cf5d27a30f30" descr="{&quot;SlideNumber&quot;:&quot;77&quot;,&quot;SlideID&quot;:&quot;339&quot;}">
              <a:hlinkClick r:id="rId4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ec21f395-d280-4ea9-ada8-651420f8b33b" descr="{&quot;SlideNumber&quot;:&quot;80&quot;,&quot;SlideID&quot;:&quot;340&quot;}">
              <a:hlinkClick r:id="rId5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48223cb3-a5fe-44d5-8453-0a61fcb8539f" descr="{&quot;SlideNumber&quot;:&quot;82&quot;,&quot;SlideID&quot;:&quot;341&quot;}">
              <a:hlinkClick r:id="rId6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c4c2fb71-17a4-4506-8ea3-3dad0d6e0d75" descr="{&quot;SlideNumber&quot;:&quot;84&quot;,&quot;SlideID&quot;:&quot;342&quot;}">
              <a:hlinkClick r:id="rId7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9de97111-9cd3-42e8-836e-f9b969569a90" descr="{&quot;SlideNumber&quot;:&quot;86&quot;,&quot;SlideID&quot;:&quot;344&quot;}">
              <a:hlinkClick r:id="rId8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1e0bdd58-c98e-4a9f-998b-3a2579f3cf13" descr="{&quot;SlideNumber&quot;:&quot;88&quot;,&quot;SlideID&quot;:&quot;345&quot;}">
              <a:hlinkClick r:id="rId9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4" name="0bff88db-8756-41ff-bc38-1d3e800ed611" descr="{&quot;SlideNumber&quot;:&quot;91&quot;,&quot;SlideID&quot;:&quot;346&quot;}">
              <a:hlinkClick r:id="rId10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2" name="yt_shape_13962"/>
          <p:cNvSpPr txBox="1"/>
          <p:nvPr/>
        </p:nvSpPr>
        <p:spPr>
          <a:xfrm>
            <a:off x="324000" y="432000"/>
            <a:ext cx="3321679" cy="6132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Times New Roman" panose="02020603050405020304" pitchFamily="33"/>
              <a:ea typeface="宋体" panose="02010600030101010101" pitchFamily="2" charset="-122"/>
            </a:endParaRPr>
          </a:p>
        </p:txBody>
      </p:sp>
      <p:pic>
        <p:nvPicPr>
          <p:cNvPr id="13961" name="yt_image_13961" title="H_54.416695"/>
          <p:cNvPicPr>
            <a:picLocks noChangeAspect="1" noChangeArrowheads="1"/>
          </p:cNvPicPr>
          <p:nvPr/>
        </p:nvPicPr>
        <p:blipFill>
          <a:blip r:embed="rId1" cstate="print"/>
          <a:srcRect t="21507"/>
          <a:stretch>
            <a:fillRect/>
          </a:stretch>
        </p:blipFill>
        <p:spPr bwMode="auto">
          <a:xfrm>
            <a:off x="4278630" y="362585"/>
            <a:ext cx="3288665" cy="5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64" name="yt_shape_13964"/>
          <p:cNvSpPr txBox="1"/>
          <p:nvPr/>
        </p:nvSpPr>
        <p:spPr>
          <a:xfrm>
            <a:off x="324000" y="833379"/>
            <a:ext cx="692497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深度理解细胞周期的概念及其影响因素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965" name="yt_image_13965" title="H_421.02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415" y="1511300"/>
            <a:ext cx="7345680" cy="53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椭圆 6"/>
          <p:cNvSpPr/>
          <p:nvPr/>
        </p:nvSpPr>
        <p:spPr>
          <a:xfrm>
            <a:off x="6427470" y="4829175"/>
            <a:ext cx="2428875" cy="459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15" name="yt_table_14215" title="H_201.6"/>
          <p:cNvGraphicFramePr>
            <a:graphicFrameLocks noGrp="1"/>
          </p:cNvGraphicFramePr>
          <p:nvPr/>
        </p:nvGraphicFramePr>
        <p:xfrm>
          <a:off x="432181" y="2095700"/>
          <a:ext cx="11543919" cy="256032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本探究需要进行预实验以确定分组浓度范围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解离、压片都有利于根尖组织细胞相互分散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观察装片时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各组应在相同放大倍数高倍镜下统计各时期细胞数量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表中组别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的根尖细胞分裂期时间最长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012" y="4366191"/>
            <a:ext cx="722784" cy="57965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9418a64e-e24b-4504-95aa-1091b15a30ba" descr="{&quot;SlideNumber&quot;:&quot;71&quot;,&quot;SlideID&quot;:&quot;335&quot;}">
              <a:hlinkClick r:id="rId2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dd693883-8c4e-42ce-8b1b-27bdffcfdd7b" descr="{&quot;SlideNumber&quot;:&quot;73&quot;,&quot;SlideID&quot;:&quot;337&quot;}">
              <a:hlinkClick r:id="rId3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4" name="c6b70095-bf43-4fcf-9a9a-1ad4fa277655" descr="{&quot;SlideNumber&quot;:&quot;75&quot;,&quot;SlideID&quot;:&quot;338&quot;}">
              <a:hlinkClick r:id="rId4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b18c1a7e-1462-4d6f-b587-68267ef29b9d" descr="{&quot;SlideNumber&quot;:&quot;77&quot;,&quot;SlideID&quot;:&quot;339&quot;}">
              <a:hlinkClick r:id="rId5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66117b1f-e721-40a3-883d-6600897f8d7f" descr="{&quot;SlideNumber&quot;:&quot;80&quot;,&quot;SlideID&quot;:&quot;340&quot;}">
              <a:hlinkClick r:id="rId6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d0e4489f-c012-447a-ba93-2cebd59326c4" descr="{&quot;SlideNumber&quot;:&quot;82&quot;,&quot;SlideID&quot;:&quot;341&quot;}">
              <a:hlinkClick r:id="rId7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53fd1e78-d669-4971-b843-06dbd7bc2b98" descr="{&quot;SlideNumber&quot;:&quot;84&quot;,&quot;SlideID&quot;:&quot;342&quot;}">
              <a:hlinkClick r:id="rId8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b62b13fd-b892-4a37-93ca-ff18fd946bc1" descr="{&quot;SlideNumber&quot;:&quot;86&quot;,&quot;SlideID&quot;:&quot;344&quot;}">
              <a:hlinkClick r:id="rId9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d5f6377e-5f08-4222-98ee-32c3f535ed7e" descr="{&quot;SlideNumber&quot;:&quot;88&quot;,&quot;SlideID&quot;:&quot;345&quot;}">
              <a:hlinkClick r:id="rId10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56f8e9f6-047b-4a7a-b395-398e712e205c" descr="{&quot;SlideNumber&quot;:&quot;91&quot;,&quot;SlideID&quot;:&quot;346&quot;}">
              <a:hlinkClick r:id="rId11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8" name="yt_shape_14218"/>
          <p:cNvSpPr txBox="1"/>
          <p:nvPr/>
        </p:nvSpPr>
        <p:spPr>
          <a:xfrm>
            <a:off x="324071" y="432000"/>
            <a:ext cx="11924914" cy="2510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0865" indent="-5708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10.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浙南名校联盟月考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龙葵是一种一年生草本中药材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e9865"/>
              </a:rPr>
              <a:t>下图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甲表示龙葵根尖细胞处于有丝分裂不同时期的模式图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52658"/>
              </a:rPr>
              <a:t>图乙是不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同浓度氯化镉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CdCl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对龙葵根尖细胞有丝分裂指数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a17ae"/>
              </a:rPr>
              <a:t>处于分裂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期的细胞占细胞总数的百分比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的影响。请回答下列问题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14219" name="yt_image_1421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1919" y="3666091"/>
            <a:ext cx="6670320" cy="28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t_image_14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159" y="3196615"/>
            <a:ext cx="4238841" cy="33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70cc5617-3697-4fdc-b72e-e047bc108d98" descr="{&quot;SlideNumber&quot;:&quot;71&quot;,&quot;SlideID&quot;:&quot;335&quot;}">
              <a:hlinkClick r:id="rId3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1478b4ef-4ef7-48d7-94cb-01602c893546" descr="{&quot;SlideNumber&quot;:&quot;73&quot;,&quot;SlideID&quot;:&quot;337&quot;}">
              <a:hlinkClick r:id="rId4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3" name="297ab848-3f48-41d2-a6c7-b0392c12680f" descr="{&quot;SlideNumber&quot;:&quot;75&quot;,&quot;SlideID&quot;:&quot;338&quot;}">
              <a:hlinkClick r:id="rId5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d5eb1d4f-55a3-437a-986b-e6da869d27a2" descr="{&quot;SlideNumber&quot;:&quot;77&quot;,&quot;SlideID&quot;:&quot;339&quot;}">
              <a:hlinkClick r:id="rId6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f04c6024-f6cd-4b27-bb07-eb8535476f82" descr="{&quot;SlideNumber&quot;:&quot;80&quot;,&quot;SlideID&quot;:&quot;340&quot;}">
              <a:hlinkClick r:id="rId7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7f0e2c0f-3099-41b9-ad57-c3e994e21135" descr="{&quot;SlideNumber&quot;:&quot;82&quot;,&quot;SlideID&quot;:&quot;341&quot;}">
              <a:hlinkClick r:id="rId8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74048887-d505-4cb5-bc04-fe1ba8de6c14" descr="{&quot;SlideNumber&quot;:&quot;84&quot;,&quot;SlideID&quot;:&quot;342&quot;}">
              <a:hlinkClick r:id="rId9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cb32b3fd-affd-4ac9-aa0e-a969c6db8f20" descr="{&quot;SlideNumber&quot;:&quot;86&quot;,&quot;SlideID&quot;:&quot;344&quot;}">
              <a:hlinkClick r:id="rId10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bf6fd757-7a13-4b15-badd-ed9561d5a1a4" descr="{&quot;SlideNumber&quot;:&quot;88&quot;,&quot;SlideID&quot;:&quot;345&quot;}">
              <a:hlinkClick r:id="rId11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7631e2e7-cd49-4868-b07a-9d5616b46ebb" descr="{&quot;SlideNumber&quot;:&quot;91&quot;,&quot;SlideID&quot;:&quot;346&quot;}">
              <a:hlinkClick r:id="rId12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" name="yt_shape_14223"/>
          <p:cNvSpPr txBox="1"/>
          <p:nvPr/>
        </p:nvSpPr>
        <p:spPr>
          <a:xfrm>
            <a:off x="-412529" y="698700"/>
            <a:ext cx="11543998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27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在观察有丝分裂的实验时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要用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8_b179b,isEnd"/>
              </a:rPr>
              <a:t>染料使细胞中染色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体着色。图甲中细胞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处于有丝分裂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66b9b,isEnd"/>
              </a:rPr>
              <a:t>中央出现的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结构为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其形成与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填细胞器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60f74,isEnd"/>
              </a:rPr>
              <a:t>直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接相关。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35825" y="651894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碱性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0827" y="1291974"/>
            <a:ext cx="942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末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44190" y="1932054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细胞板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4190" y="1932054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高尔基体　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8" name="yt_image_1421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35680" y="3259020"/>
            <a:ext cx="6670320" cy="28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9" name="4f285611-9b80-4790-bfb0-99f13efdbb34" descr="{&quot;SlideNumber&quot;:&quot;71&quot;,&quot;SlideID&quot;:&quot;335&quot;}">
              <a:hlinkClick r:id="rId2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13d388bf-b4c2-415f-8b34-0925e7d1635a" descr="{&quot;SlideNumber&quot;:&quot;73&quot;,&quot;SlideID&quot;:&quot;337&quot;}">
              <a:hlinkClick r:id="rId3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c2a49a77-f2ce-497b-bc3e-7cf359dce5ad" descr="{&quot;SlideNumber&quot;:&quot;75&quot;,&quot;SlideID&quot;:&quot;338&quot;}">
              <a:hlinkClick r:id="rId4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af6c095b-3a53-4f07-ae57-70ee482feb26" descr="{&quot;SlideNumber&quot;:&quot;77&quot;,&quot;SlideID&quot;:&quot;339&quot;}">
              <a:hlinkClick r:id="rId5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562541ed-a637-4366-a89e-f1606c06b983" descr="{&quot;SlideNumber&quot;:&quot;80&quot;,&quot;SlideID&quot;:&quot;340&quot;}">
              <a:hlinkClick r:id="rId6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4" name="37a5cc46-5d0a-4ca5-b4d0-186223f89a77" descr="{&quot;SlideNumber&quot;:&quot;82&quot;,&quot;SlideID&quot;:&quot;341&quot;}">
              <a:hlinkClick r:id="rId7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5" name="4219b072-803c-431d-82a4-757f36d88e0c" descr="{&quot;SlideNumber&quot;:&quot;84&quot;,&quot;SlideID&quot;:&quot;342&quot;}">
              <a:hlinkClick r:id="rId8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6" name="1d1a786c-0089-45f7-811d-f34cd1e92fa4" descr="{&quot;SlideNumber&quot;:&quot;86&quot;,&quot;SlideID&quot;:&quot;344&quot;}">
              <a:hlinkClick r:id="rId9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7" name="f23adcc8-59c3-4427-aabb-27f8595c9065" descr="{&quot;SlideNumber&quot;:&quot;88&quot;,&quot;SlideID&quot;:&quot;345&quot;}">
              <a:hlinkClick r:id="rId10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9200c0f9-b5f2-4a11-a059-f21382e9a17d" descr="{&quot;SlideNumber&quot;:&quot;91&quot;,&quot;SlideID&quot;:&quot;346&quot;}">
              <a:hlinkClick r:id="rId11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5" name="yt_shape_14225"/>
          <p:cNvSpPr txBox="1"/>
          <p:nvPr/>
        </p:nvSpPr>
        <p:spPr>
          <a:xfrm>
            <a:off x="0" y="673300"/>
            <a:ext cx="11543998" cy="2510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27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根尖细胞有丝分裂的顺序为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a42c8,isEnd"/>
              </a:rPr>
              <a:t>用图甲中字母作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答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。图甲中有染色单体的细胞有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1a60a,isEnd"/>
              </a:rPr>
              <a:t>用图甲中字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母作答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此时细胞中染色体数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染色单体数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核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DNA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ea781,isEnd"/>
              </a:rPr>
              <a:t>数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86354" y="626494"/>
            <a:ext cx="1618362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BCAD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28719" y="1266574"/>
            <a:ext cx="1450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B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C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4719" y="2546734"/>
            <a:ext cx="1894586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1∶2∶2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yt_image_1421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00419" y="3230345"/>
            <a:ext cx="6670320" cy="28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8f660593-87eb-4c2c-85ae-15ba8509eb33" descr="{&quot;SlideNumber&quot;:&quot;71&quot;,&quot;SlideID&quot;:&quot;335&quot;}">
              <a:hlinkClick r:id="rId2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e89c36ba-d3e9-4559-8c8e-89adb7dd51f3" descr="{&quot;SlideNumber&quot;:&quot;73&quot;,&quot;SlideID&quot;:&quot;337&quot;}">
              <a:hlinkClick r:id="rId3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1ee6f56b-1bfd-4ad3-bf24-f2b7f15f340c" descr="{&quot;SlideNumber&quot;:&quot;75&quot;,&quot;SlideID&quot;:&quot;338&quot;}">
              <a:hlinkClick r:id="rId4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24a8e20e-80c6-4860-85c8-ecc07b791bbc" descr="{&quot;SlideNumber&quot;:&quot;77&quot;,&quot;SlideID&quot;:&quot;339&quot;}">
              <a:hlinkClick r:id="rId5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a579b2d5-6f24-48d4-9ca7-0ec38000ec0e" descr="{&quot;SlideNumber&quot;:&quot;80&quot;,&quot;SlideID&quot;:&quot;340&quot;}">
              <a:hlinkClick r:id="rId6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42590f07-f7ca-455d-a24c-7e2a301cd689" descr="{&quot;SlideNumber&quot;:&quot;82&quot;,&quot;SlideID&quot;:&quot;341&quot;}">
              <a:hlinkClick r:id="rId7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e2157716-b3a9-451e-af4b-ab79bd44028a" descr="{&quot;SlideNumber&quot;:&quot;84&quot;,&quot;SlideID&quot;:&quot;342&quot;}">
              <a:hlinkClick r:id="rId8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4" name="70ed30dc-ea4d-44df-b962-f717b853cebc" descr="{&quot;SlideNumber&quot;:&quot;86&quot;,&quot;SlideID&quot;:&quot;344&quot;}">
              <a:hlinkClick r:id="rId9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5" name="6f12c952-8109-4059-9e2b-e6ec506b0f16" descr="{&quot;SlideNumber&quot;:&quot;88&quot;,&quot;SlideID&quot;:&quot;345&quot;}">
              <a:hlinkClick r:id="rId10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6" name="0d95dcd4-a31d-4288-b630-0dcd08312cb6" descr="{&quot;SlideNumber&quot;:&quot;91&quot;,&quot;SlideID&quot;:&quot;346&quot;}">
              <a:hlinkClick r:id="rId11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7" name="yt_shape_14227"/>
          <p:cNvSpPr txBox="1"/>
          <p:nvPr/>
        </p:nvSpPr>
        <p:spPr>
          <a:xfrm>
            <a:off x="-437929" y="787600"/>
            <a:ext cx="11543998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27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由图乙可知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CdCl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能将细胞分裂抑制在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fd5a9,isEnd"/>
              </a:rPr>
              <a:t>填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分裂间期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或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分裂期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依据是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</a:t>
            </a:r>
            <a:r>
              <a:rPr sz="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W:7.504961,H:50.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        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23288" y="740794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分裂间期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52790" y="1320384"/>
            <a:ext cx="31121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CdCl</a:t>
            </a:r>
            <a:r>
              <a:rPr kumimoji="0" lang="en-US" altLang="zh-CN" sz="3000" b="0" i="0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2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5_a14ac"/>
              </a:rPr>
              <a:t>使有丝分裂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4790" y="2020954"/>
            <a:ext cx="589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指数减小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分裂间期细胞数目增多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yt_image_1422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13949" y="2955315"/>
            <a:ext cx="4238841" cy="33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572dbde3-5587-40bb-8d04-deb85b261389" descr="{&quot;SlideNumber&quot;:&quot;71&quot;,&quot;SlideID&quot;:&quot;335&quot;}">
              <a:hlinkClick r:id="rId2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568ca078-c151-4bc5-816b-b229d7614d06" descr="{&quot;SlideNumber&quot;:&quot;73&quot;,&quot;SlideID&quot;:&quot;337&quot;}">
              <a:hlinkClick r:id="rId3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8a45240e-dc59-4ae9-998f-22a37457b8c2" descr="{&quot;SlideNumber&quot;:&quot;75&quot;,&quot;SlideID&quot;:&quot;338&quot;}">
              <a:hlinkClick r:id="rId4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1fe38964-8916-42a6-8083-0c96df417dc9" descr="{&quot;SlideNumber&quot;:&quot;77&quot;,&quot;SlideID&quot;:&quot;339&quot;}">
              <a:hlinkClick r:id="rId5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3bdd2ca5-47cf-4de4-8516-f4112aeccbc1" descr="{&quot;SlideNumber&quot;:&quot;80&quot;,&quot;SlideID&quot;:&quot;340&quot;}">
              <a:hlinkClick r:id="rId6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99b2ad69-5af2-45d2-bf89-706b5deba16d" descr="{&quot;SlideNumber&quot;:&quot;82&quot;,&quot;SlideID&quot;:&quot;341&quot;}">
              <a:hlinkClick r:id="rId7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8305c6f6-b2a1-4a53-8248-854a3cefa8cf" descr="{&quot;SlideNumber&quot;:&quot;84&quot;,&quot;SlideID&quot;:&quot;342&quot;}">
              <a:hlinkClick r:id="rId8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4" name="67c1894d-1a3f-4032-8d9f-9b261f83d30c" descr="{&quot;SlideNumber&quot;:&quot;86&quot;,&quot;SlideID&quot;:&quot;344&quot;}">
              <a:hlinkClick r:id="rId9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5" name="2ec0cf85-059e-4945-8877-f16fc9ece8bd" descr="{&quot;SlideNumber&quot;:&quot;88&quot;,&quot;SlideID&quot;:&quot;345&quot;}">
              <a:hlinkClick r:id="rId10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6" name="a3308f02-f6da-443c-bfb4-de6c6af570f6" descr="{&quot;SlideNumber&quot;:&quot;91&quot;,&quot;SlideID&quot;:&quot;346&quot;}">
              <a:hlinkClick r:id="rId11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9" name="yt_shape_14229"/>
          <p:cNvSpPr txBox="1"/>
          <p:nvPr/>
        </p:nvSpPr>
        <p:spPr>
          <a:xfrm>
            <a:off x="-166784" y="432000"/>
            <a:ext cx="11924914" cy="316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2730" indent="-951865" algn="l" eaLnBrk="1" latinLnBrk="0" hangingPunct="0">
              <a:lnSpc>
                <a:spcPct val="140000"/>
              </a:lnSpc>
            </a:pP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为了研究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CdCl</a:t>
            </a:r>
            <a:r>
              <a:rPr lang="en-US" altLang="zh-CN" sz="2600" b="0" i="0" u="none" spc="150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对细胞周期影响的机理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c59fe"/>
              </a:rPr>
              <a:t>某小组分别取图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乙中的对照组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不含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CdCl</a:t>
            </a:r>
            <a:r>
              <a:rPr lang="en-US" altLang="zh-CN" sz="2600" b="0" i="0" u="none" spc="150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细胞和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50 μmol/L CdCl</a:t>
            </a:r>
            <a:r>
              <a:rPr lang="en-US" altLang="zh-CN" sz="2600" b="0" i="0" u="none" spc="150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1f0fb"/>
              </a:rPr>
              <a:t>处理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组的细胞进行研究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得到如图丙结果。其中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en-US" altLang="zh-CN" sz="2600" b="0" i="0" u="none" spc="150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表示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_⨹_3_9b11a"/>
              </a:rPr>
              <a:t>DNA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合成前期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S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表示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DNA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合成期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en-US" altLang="zh-CN" sz="2600" b="0" i="0" u="none" spc="150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表示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DNA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合成后期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_⨹_1_97e6a"/>
              </a:rPr>
              <a:t>M</a:t>
            </a:r>
            <a:r>
              <a:rPr lang="zh-CN" altLang="zh-CN" sz="26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表示分裂期。</a:t>
            </a:r>
            <a:endParaRPr lang="zh-CN" altLang="zh-CN" sz="2600" b="0" i="0" u="none" spc="15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3" name="yt_image_1423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77305" y="2777490"/>
            <a:ext cx="5467350" cy="333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556494" y="6531255"/>
            <a:ext cx="3079013" cy="216000"/>
            <a:chOff x="1312980" y="6531255"/>
            <a:chExt cx="3079013" cy="216000"/>
          </a:xfrm>
        </p:grpSpPr>
        <p:sp>
          <p:nvSpPr>
            <p:cNvPr id="8" name="c7281899-e445-4877-959c-cbe604e49675" descr="{&quot;SlideNumber&quot;:&quot;71&quot;,&quot;SlideID&quot;:&quot;335&quot;}">
              <a:hlinkClick r:id="rId2" action="ppaction://hlinksldjump"/>
            </p:cNvPr>
            <p:cNvSpPr/>
            <p:nvPr/>
          </p:nvSpPr>
          <p:spPr>
            <a:xfrm>
              <a:off x="1312980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2" name="082208c6-8f70-45b5-bafa-b272eadc6c40" descr="{&quot;SlideNumber&quot;:&quot;73&quot;,&quot;SlideID&quot;:&quot;337&quot;}">
              <a:hlinkClick r:id="rId3" action="ppaction://hlinksldjump"/>
            </p:cNvPr>
            <p:cNvSpPr/>
            <p:nvPr/>
          </p:nvSpPr>
          <p:spPr>
            <a:xfrm>
              <a:off x="161813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2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4" name="dc28498a-edd2-4831-93c1-416909b2306a" descr="{&quot;SlideNumber&quot;:&quot;75&quot;,&quot;SlideID&quot;:&quot;338&quot;}">
              <a:hlinkClick r:id="rId4" action="ppaction://hlinksldjump"/>
            </p:cNvPr>
            <p:cNvSpPr/>
            <p:nvPr/>
          </p:nvSpPr>
          <p:spPr>
            <a:xfrm>
              <a:off x="193243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3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5" name="acb0f593-8bb4-409d-84ab-6956d5a7f00b" descr="{&quot;SlideNumber&quot;:&quot;77&quot;,&quot;SlideID&quot;:&quot;339&quot;}">
              <a:hlinkClick r:id="rId5" action="ppaction://hlinksldjump"/>
            </p:cNvPr>
            <p:cNvSpPr/>
            <p:nvPr/>
          </p:nvSpPr>
          <p:spPr>
            <a:xfrm>
              <a:off x="2237195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4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9" name="b0becc34-0cef-42aa-a8e4-93704d26ea9f" descr="{&quot;SlideNumber&quot;:&quot;80&quot;,&quot;SlideID&quot;:&quot;340&quot;}">
              <a:hlinkClick r:id="rId6" action="ppaction://hlinksldjump"/>
            </p:cNvPr>
            <p:cNvSpPr/>
            <p:nvPr/>
          </p:nvSpPr>
          <p:spPr>
            <a:xfrm>
              <a:off x="2542344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5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0" name="f616e155-5cd4-4e6f-ab6d-445c46bb6bd4" descr="{&quot;SlideNumber&quot;:&quot;82&quot;,&quot;SlideID&quot;:&quot;341&quot;}">
              <a:hlinkClick r:id="rId7" action="ppaction://hlinksldjump"/>
            </p:cNvPr>
            <p:cNvSpPr/>
            <p:nvPr/>
          </p:nvSpPr>
          <p:spPr>
            <a:xfrm>
              <a:off x="2856257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6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1" name="c4f4293a-8e1b-4b8e-8143-b36855ab3986" descr="{&quot;SlideNumber&quot;:&quot;84&quot;,&quot;SlideID&quot;:&quot;342&quot;}">
              <a:hlinkClick r:id="rId8" action="ppaction://hlinksldjump"/>
            </p:cNvPr>
            <p:cNvSpPr/>
            <p:nvPr/>
          </p:nvSpPr>
          <p:spPr>
            <a:xfrm>
              <a:off x="3152641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7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2" name="a1126d66-f10f-497c-a221-b80fff507662" descr="{&quot;SlideNumber&quot;:&quot;86&quot;,&quot;SlideID&quot;:&quot;344&quot;}">
              <a:hlinkClick r:id="rId9" action="ppaction://hlinksldjump"/>
            </p:cNvPr>
            <p:cNvSpPr/>
            <p:nvPr/>
          </p:nvSpPr>
          <p:spPr>
            <a:xfrm>
              <a:off x="3458166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8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13" name="4b6fbf90-639f-4c81-b488-e911f81423dc" descr="{&quot;SlideNumber&quot;:&quot;88&quot;,&quot;SlideID&quot;:&quot;345&quot;}">
              <a:hlinkClick r:id="rId10" action="ppaction://hlinksldjump"/>
            </p:cNvPr>
            <p:cNvSpPr/>
            <p:nvPr/>
          </p:nvSpPr>
          <p:spPr>
            <a:xfrm>
              <a:off x="3763312" y="6531255"/>
              <a:ext cx="245885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rgbClr val="7B7E82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9</a:t>
              </a:r>
              <a:endParaRPr lang="zh-CN" altLang="en-US" sz="1100" b="1" dirty="0">
                <a:solidFill>
                  <a:srgbClr val="7B7E82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  <p:sp>
          <p:nvSpPr>
            <p:cNvPr id="7" name="a2965ceb-a897-4690-844c-2055a54d96a5" descr="{&quot;SlideNumber&quot;:&quot;91&quot;,&quot;SlideID&quot;:&quot;346&quot;}">
              <a:hlinkClick r:id="rId11" action="ppaction://hlinksldjump"/>
            </p:cNvPr>
            <p:cNvSpPr/>
            <p:nvPr/>
          </p:nvSpPr>
          <p:spPr>
            <a:xfrm>
              <a:off x="4064721" y="6531255"/>
              <a:ext cx="327272" cy="21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方正美黑简体" panose="02010601030101010101" pitchFamily="2" charset="-122"/>
                  <a:ea typeface="方正美黑简体" panose="02010601030101010101" pitchFamily="2" charset="-122"/>
                  <a:cs typeface="Times New Roman" panose="02020603050405020304" pitchFamily="60" charset="0"/>
                </a:rPr>
                <a:t>10</a:t>
              </a:r>
              <a:endParaRPr lang="zh-CN" altLang="en-US" sz="1100" b="1" dirty="0">
                <a:solidFill>
                  <a:schemeClr val="tx1"/>
                </a:solidFill>
                <a:latin typeface="方正美黑简体" panose="02010601030101010101" pitchFamily="2" charset="-122"/>
                <a:ea typeface="方正美黑简体" panose="02010601030101010101" pitchFamily="2" charset="-122"/>
                <a:cs typeface="Times New Roman" panose="02020603050405020304" pitchFamily="60" charset="0"/>
              </a:endParaRPr>
            </a:p>
          </p:txBody>
        </p:sp>
      </p:grpSp>
      <p:sp>
        <p:nvSpPr>
          <p:cNvPr id="14232" name="yt_shape_14232"/>
          <p:cNvSpPr txBox="1"/>
          <p:nvPr/>
        </p:nvSpPr>
        <p:spPr>
          <a:xfrm>
            <a:off x="-853440" y="3240405"/>
            <a:ext cx="7124065" cy="1222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522730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请结合上述资料分析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CdCl</a:t>
            </a:r>
            <a:r>
              <a:rPr lang="en-US" altLang="zh-CN" sz="28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的作用机理可能是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</a:t>
            </a:r>
            <a:r>
              <a:rPr sz="2800" spc="-100">
                <a:latin typeface="Times New Roman" panose="02020603050405020304" pitchFamily="33"/>
              </a:rPr>
              <a:t>⁠</a:t>
            </a:r>
            <a:br>
              <a:rPr lang="zh-CN" altLang="zh-CN" sz="28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W:7.505039,H:50.4"/>
              </a:rPr>
            </a:b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</a:t>
            </a:r>
            <a:r>
              <a:rPr lang="en-US"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5075" y="3729355"/>
            <a:ext cx="352679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 algn="l"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CdCl</a:t>
            </a:r>
            <a:r>
              <a:rPr kumimoji="0" lang="en-US" altLang="zh-CN" sz="3000" b="0" i="0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2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2_1fdde"/>
              </a:rPr>
              <a:t>通过</a:t>
            </a:r>
            <a:r>
              <a:rPr lang="zh-CN" altLang="zh-CN" sz="3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+mn-ea"/>
              </a:rPr>
              <a:t>抑制</a:t>
            </a:r>
            <a:r>
              <a:rPr lang="en-US" altLang="zh-CN" sz="3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sym typeface="+mn-ea"/>
              </a:rPr>
              <a:t>DNA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5595" y="4288155"/>
            <a:ext cx="5784215" cy="66421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的复制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使细胞分裂停留在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G</a:t>
            </a:r>
            <a:r>
              <a:rPr kumimoji="0" lang="en-US" altLang="zh-CN" sz="3000" b="0" i="0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1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期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" name="yt_shape_13967"/>
          <p:cNvSpPr txBox="1"/>
          <p:nvPr/>
        </p:nvSpPr>
        <p:spPr>
          <a:xfrm>
            <a:off x="324000" y="432000"/>
            <a:ext cx="5001369" cy="13079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细胞周期的</a:t>
            </a: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endParaRPr lang="en-US" altLang="zh-CN" sz="3000" b="1" i="0" u="none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365" indent="-380365" algn="l" eaLnBrk="1" latinLnBrk="0" hangingPunct="0">
              <a:lnSpc>
                <a:spcPct val="140000"/>
              </a:lnSpc>
            </a:pP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及解读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968" name="yt_image_13968" title="H_731.2195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24300" y="24765"/>
            <a:ext cx="5214620" cy="681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0" name="yt_shape_13970"/>
          <p:cNvSpPr txBox="1"/>
          <p:nvPr/>
        </p:nvSpPr>
        <p:spPr>
          <a:xfrm>
            <a:off x="323850" y="287020"/>
            <a:ext cx="2971165" cy="5715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常和细胞周期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365" indent="-380365"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联系的</a:t>
            </a: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“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热点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”</a:t>
            </a:r>
            <a:endParaRPr lang="en-US" altLang="zh-CN" sz="3000" b="0" i="0" u="none">
              <a:solidFill>
                <a:srgbClr val="000000"/>
              </a:solidFill>
              <a:effectLst/>
              <a:latin typeface="黑体" panose="02010609060101010101" pitchFamily="30" charset="-122"/>
              <a:ea typeface="黑体" panose="02010609060101010101" pitchFamily="30" charset="-122"/>
            </a:endParaRPr>
          </a:p>
        </p:txBody>
      </p:sp>
      <p:pic>
        <p:nvPicPr>
          <p:cNvPr id="13971" name="yt_image_13971" title="H_776.298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64890" y="62230"/>
            <a:ext cx="8284210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4" name="yt_shape_13974"/>
          <p:cNvSpPr txBox="1"/>
          <p:nvPr/>
        </p:nvSpPr>
        <p:spPr>
          <a:xfrm>
            <a:off x="324000" y="432000"/>
            <a:ext cx="3321679" cy="6132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Times New Roman" panose="02020603050405020304" pitchFamily="33"/>
              <a:ea typeface="宋体" panose="02010600030101010101" pitchFamily="2" charset="-122"/>
            </a:endParaRPr>
          </a:p>
        </p:txBody>
      </p:sp>
      <p:pic>
        <p:nvPicPr>
          <p:cNvPr id="13973" name="yt_image_13973" title="H_54.416695"/>
          <p:cNvPicPr>
            <a:picLocks noChangeAspect="1" noChangeArrowheads="1"/>
          </p:cNvPicPr>
          <p:nvPr/>
        </p:nvPicPr>
        <p:blipFill>
          <a:blip r:embed="rId1" cstate="print"/>
          <a:srcRect t="23254"/>
          <a:stretch>
            <a:fillRect/>
          </a:stretch>
        </p:blipFill>
        <p:spPr bwMode="auto">
          <a:xfrm>
            <a:off x="4629150" y="154940"/>
            <a:ext cx="328866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76" name="yt_shape_13976"/>
          <p:cNvSpPr txBox="1"/>
          <p:nvPr/>
        </p:nvSpPr>
        <p:spPr>
          <a:xfrm>
            <a:off x="324070" y="675899"/>
            <a:ext cx="11220229" cy="14551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科学家通过模拟实验探究细胞大小与物质运输关系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fe1e0"/>
              </a:rPr>
              <a:t>结果如图</a:t>
            </a:r>
            <a:r>
              <a:rPr lang="zh-CN" altLang="zh-CN" sz="28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fe1e0"/>
              </a:rPr>
              <a:t>所</a:t>
            </a:r>
            <a:r>
              <a:rPr lang="zh-CN" altLang="zh-CN" sz="28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。关于该实验及相关推论叙述正确的是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8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13977" name="yt_image_13977_skip" title="H_191.18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850" y="2014855"/>
            <a:ext cx="443357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yt_table_13978_skip" title="H_302.4"/>
          <p:cNvGraphicFramePr>
            <a:graphicFrameLocks noGrp="1"/>
          </p:cNvGraphicFramePr>
          <p:nvPr/>
        </p:nvGraphicFramePr>
        <p:xfrm>
          <a:off x="429006" y="4250933"/>
          <a:ext cx="11543919" cy="384048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浸泡时用勺子翻动琼脂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若挖动其表面对实验结果亦无影响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en-US" altLang="zh-CN" sz="2600" b="0" i="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NaOH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在边长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 cm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的琼脂块内扩散的速率最大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本实验可说明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细胞体积越小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其相对表面积越小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ab66f"/>
                        </a:rPr>
                        <a:t>物质运输的效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率就越高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en-US" altLang="zh-CN" sz="2600" b="0" i="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NaOH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6_93e1b"/>
                        </a:rPr>
                        <a:t>扩散进琼脂块的体积与琼脂块总体积之比可以反映细胞的物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质运输效率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332" y="592727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ABLE_ENDDRAG_ORIGIN_RECT" val="712*353"/>
  <p:tag name="TABLE_ENDDRAG_RECT" val="25*209*712*353"/>
</p:tagLst>
</file>

<file path=ppt/tags/tag2.xml><?xml version="1.0" encoding="utf-8"?>
<p:tagLst xmlns:p="http://schemas.openxmlformats.org/presentationml/2006/main">
  <p:tag name="TABLE_ENDDRAG_ORIGIN_RECT" val="535*260"/>
  <p:tag name="TABLE_ENDDRAG_RECT" val="40*142*535*2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8191</Words>
  <Application>WPS 演示</Application>
  <PresentationFormat>宽屏</PresentationFormat>
  <Paragraphs>1095</Paragraphs>
  <Slides>65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65</vt:i4>
      </vt:variant>
    </vt:vector>
  </HeadingPairs>
  <TitlesOfParts>
    <vt:vector size="339" baseType="lpstr">
      <vt:lpstr>Arial</vt:lpstr>
      <vt:lpstr>宋体</vt:lpstr>
      <vt:lpstr>Wingdings</vt:lpstr>
      <vt:lpstr>等线</vt:lpstr>
      <vt:lpstr>微软雅黑</vt:lpstr>
      <vt:lpstr>阿里巴巴普惠体</vt:lpstr>
      <vt:lpstr>Times New Roman</vt:lpstr>
      <vt:lpstr>方正宋一_GBK</vt:lpstr>
      <vt:lpstr>_⨹_13_d8c14</vt:lpstr>
      <vt:lpstr>_⨹_6_6550f</vt:lpstr>
      <vt:lpstr>OPPOSans B</vt:lpstr>
      <vt:lpstr>OPPOSans H</vt:lpstr>
      <vt:lpstr>OPPOSans R</vt:lpstr>
      <vt:lpstr>黑体</vt:lpstr>
      <vt:lpstr>,isEnd</vt:lpstr>
      <vt:lpstr>Segoe Print</vt:lpstr>
      <vt:lpstr>_⨹_2_6b076,isEnd</vt:lpstr>
      <vt:lpstr>_⨹_14_ea3e3</vt:lpstr>
      <vt:lpstr>楷体</vt:lpstr>
      <vt:lpstr>_⨹_1_6e568</vt:lpstr>
      <vt:lpstr>_⨹_14_d6db2</vt:lpstr>
      <vt:lpstr>_⨹_3_f2768</vt:lpstr>
      <vt:lpstr>_⨹_10_76c4d</vt:lpstr>
      <vt:lpstr>_⨹_13_fa2b8</vt:lpstr>
      <vt:lpstr>Arial Unicode MS</vt:lpstr>
      <vt:lpstr>Calibri</vt:lpstr>
      <vt:lpstr>_⨹_5_fe1e0</vt:lpstr>
      <vt:lpstr>_⨹_6_ab66f</vt:lpstr>
      <vt:lpstr>_⨹_26_93e1b</vt:lpstr>
      <vt:lpstr>方正宋三简体</vt:lpstr>
      <vt:lpstr>仿宋</vt:lpstr>
      <vt:lpstr>_⨹_5_8371e</vt:lpstr>
      <vt:lpstr>_⨹_12_01f80</vt:lpstr>
      <vt:lpstr>_⨹_3_c18b3</vt:lpstr>
      <vt:lpstr>_⨹_10_c215d</vt:lpstr>
      <vt:lpstr>_⨹_8_4d60d</vt:lpstr>
      <vt:lpstr>_⨹_2_3979a</vt:lpstr>
      <vt:lpstr>_⨹_11_02d20</vt:lpstr>
      <vt:lpstr>_⨹_2_ea714</vt:lpstr>
      <vt:lpstr>_⨹_4_a1e32</vt:lpstr>
      <vt:lpstr>_⨹_3_c267f</vt:lpstr>
      <vt:lpstr>_⨹_6_5b731</vt:lpstr>
      <vt:lpstr>隶书</vt:lpstr>
      <vt:lpstr>_⨹_16_5a44b</vt:lpstr>
      <vt:lpstr>_⨹_5_02a77</vt:lpstr>
      <vt:lpstr>_⨹_14_a4b0b</vt:lpstr>
      <vt:lpstr>_⨹_6_54ae4</vt:lpstr>
      <vt:lpstr>_⨹_21_a93eb</vt:lpstr>
      <vt:lpstr>_⨹_10_1bb20</vt:lpstr>
      <vt:lpstr>_⨹_12_0fc9a</vt:lpstr>
      <vt:lpstr>_⨹_1_c8caa</vt:lpstr>
      <vt:lpstr>_⨹_24_56418</vt:lpstr>
      <vt:lpstr>_⨹_2_4f8e4</vt:lpstr>
      <vt:lpstr>_⨹_4_e5239</vt:lpstr>
      <vt:lpstr>_⨹_4_44dcd</vt:lpstr>
      <vt:lpstr>_⨹_1_0e5f2</vt:lpstr>
      <vt:lpstr>_⨹_4_19e6a</vt:lpstr>
      <vt:lpstr>_⨹_12_adf3d</vt:lpstr>
      <vt:lpstr>_⨹_16_c7de9</vt:lpstr>
      <vt:lpstr>_⨹_21_d7142</vt:lpstr>
      <vt:lpstr>_⨹_1_632b2</vt:lpstr>
      <vt:lpstr>_⨹_1_00f7b</vt:lpstr>
      <vt:lpstr>_⨹_1_655ac</vt:lpstr>
      <vt:lpstr>_⨹_1_d6850</vt:lpstr>
      <vt:lpstr>_⨹_2_2be85</vt:lpstr>
      <vt:lpstr>_⨹_3_1b949</vt:lpstr>
      <vt:lpstr>_⨹_2_9e8b2</vt:lpstr>
      <vt:lpstr>_⨹_1_6d967</vt:lpstr>
      <vt:lpstr>_⨹_7_be71e</vt:lpstr>
      <vt:lpstr>_⨹_1_ea9fd</vt:lpstr>
      <vt:lpstr>_⨹_3_43417</vt:lpstr>
      <vt:lpstr>_⨹_2_abb01</vt:lpstr>
      <vt:lpstr>_⨹_5_a6356</vt:lpstr>
      <vt:lpstr>_⨹_26_570dc</vt:lpstr>
      <vt:lpstr>_⨹_5_2a8c3</vt:lpstr>
      <vt:lpstr>_⨹_5_7f759,isEnd</vt:lpstr>
      <vt:lpstr>_⨹_2_3f750,isEnd</vt:lpstr>
      <vt:lpstr>_⨹_1_8595f_⨹_1_07b11</vt:lpstr>
      <vt:lpstr>_⨹_1_eba32_⨹_1_6bff7</vt:lpstr>
      <vt:lpstr>Finished</vt:lpstr>
      <vt:lpstr>_⨹_7_2cd29</vt:lpstr>
      <vt:lpstr>_⨹_1_3fbb8</vt:lpstr>
      <vt:lpstr>_⨹_4_ce280</vt:lpstr>
      <vt:lpstr>Cambria Math</vt:lpstr>
      <vt:lpstr>_⨹_2_2f3b6</vt:lpstr>
      <vt:lpstr>_⨹_2_63d43</vt:lpstr>
      <vt:lpstr>_⨹_1_710eb</vt:lpstr>
      <vt:lpstr>_⨹_29_efbe9</vt:lpstr>
      <vt:lpstr>_⨹_24_4dff3</vt:lpstr>
      <vt:lpstr>_⨹_10_c7028</vt:lpstr>
      <vt:lpstr>_⨹_3_315a6</vt:lpstr>
      <vt:lpstr>_⨹_1_221de</vt:lpstr>
      <vt:lpstr>_⨹_1_25078</vt:lpstr>
      <vt:lpstr>_⨹_13_0c639</vt:lpstr>
      <vt:lpstr>_⨹_2_b74f5</vt:lpstr>
      <vt:lpstr>_⨹_1_422bf</vt:lpstr>
      <vt:lpstr>_⨹_8_bb1f5</vt:lpstr>
      <vt:lpstr>_⨹_6_d2677</vt:lpstr>
      <vt:lpstr>_⨹_2_1b681</vt:lpstr>
      <vt:lpstr>_⨹_4_ff2b0</vt:lpstr>
      <vt:lpstr>_⨹_6_f837e</vt:lpstr>
      <vt:lpstr>_⨹_1_74d6d</vt:lpstr>
      <vt:lpstr>_⨹_2_04997</vt:lpstr>
      <vt:lpstr>_⨹_1_9134b</vt:lpstr>
      <vt:lpstr>_⨹_1_da129</vt:lpstr>
      <vt:lpstr>_⨹_4_5065d</vt:lpstr>
      <vt:lpstr>_⨹_1_9c2ac</vt:lpstr>
      <vt:lpstr>_⨹_1_4f91d</vt:lpstr>
      <vt:lpstr>_⨹_1_2f43e</vt:lpstr>
      <vt:lpstr>_⨹_1_4d105</vt:lpstr>
      <vt:lpstr>_⨹_5_da4bd,isEnd</vt:lpstr>
      <vt:lpstr>_⨹_11_74f38,isEnd</vt:lpstr>
      <vt:lpstr>_⨹_8_a0790,isEnd</vt:lpstr>
      <vt:lpstr>_⨹_1_7d44d,isEnd</vt:lpstr>
      <vt:lpstr>_⨹_7_fd749</vt:lpstr>
      <vt:lpstr>_⨹_1_33439</vt:lpstr>
      <vt:lpstr>_⨹_3_56457_⨹_3_71a76_⨹_3_e39bf</vt:lpstr>
      <vt:lpstr>_⨹_9_19bfd</vt:lpstr>
      <vt:lpstr>_⨹_6_b321c</vt:lpstr>
      <vt:lpstr>_⨹_1_03382</vt:lpstr>
      <vt:lpstr>_⨹_9_d34ae</vt:lpstr>
      <vt:lpstr>_⨹_6_a7576</vt:lpstr>
      <vt:lpstr>_⨹_1_a0d51_⨹_1_c3c7a</vt:lpstr>
      <vt:lpstr>_⨹_1_bc60a_⨹_1_1ee00</vt:lpstr>
      <vt:lpstr>_⨹_3_a2ac0</vt:lpstr>
      <vt:lpstr>_⨹_7_ec820</vt:lpstr>
      <vt:lpstr>_⨹_18_e3a35</vt:lpstr>
      <vt:lpstr>_⨹_18_90e5a</vt:lpstr>
      <vt:lpstr>_⨹_20_4cae1</vt:lpstr>
      <vt:lpstr>_⨹_1_492ea</vt:lpstr>
      <vt:lpstr>_⨹_21_5fa67</vt:lpstr>
      <vt:lpstr>_⨹_2_25b79</vt:lpstr>
      <vt:lpstr>_⨹_5_3bbef</vt:lpstr>
      <vt:lpstr>_⨹_8_d7787</vt:lpstr>
      <vt:lpstr>_⨹_1_b841c</vt:lpstr>
      <vt:lpstr>_⨹_1_f9530</vt:lpstr>
      <vt:lpstr>_⨹_1_8440e</vt:lpstr>
      <vt:lpstr>_⨹_1_8507c</vt:lpstr>
      <vt:lpstr>_⨹_2_ecdc7</vt:lpstr>
      <vt:lpstr>_⨹_8_a28ff</vt:lpstr>
      <vt:lpstr>_⨹_5_db3d3</vt:lpstr>
      <vt:lpstr>_⨹_7_9079a</vt:lpstr>
      <vt:lpstr>_⨹_5_3a664</vt:lpstr>
      <vt:lpstr>_⨹_1_1e843</vt:lpstr>
      <vt:lpstr>_⨹_2_559dc</vt:lpstr>
      <vt:lpstr>_⨹_4_aaa63</vt:lpstr>
      <vt:lpstr>_⨹_1_70983</vt:lpstr>
      <vt:lpstr>_⨹_1_e1a42</vt:lpstr>
      <vt:lpstr>_⨹_1_4c2ed</vt:lpstr>
      <vt:lpstr>_⨹_21_f2b8a</vt:lpstr>
      <vt:lpstr>_⨹_1_da484</vt:lpstr>
      <vt:lpstr>_⨹_11_fe49a</vt:lpstr>
      <vt:lpstr>_⨹_11_85326</vt:lpstr>
      <vt:lpstr>Times New Roman</vt:lpstr>
      <vt:lpstr>_⨹_1_6ec6c</vt:lpstr>
      <vt:lpstr>_⨹_2_9d933</vt:lpstr>
      <vt:lpstr>_⨹_16_a09ab</vt:lpstr>
      <vt:lpstr>_⨹_9_82c1a</vt:lpstr>
      <vt:lpstr>_⨹_7_c1cfe</vt:lpstr>
      <vt:lpstr>_⨹_16_0f77d</vt:lpstr>
      <vt:lpstr>_⨹_1_72fea</vt:lpstr>
      <vt:lpstr>_⨹_27_9cbac</vt:lpstr>
      <vt:lpstr>_⨹_17_732d6</vt:lpstr>
      <vt:lpstr>_⨹_10_83e51</vt:lpstr>
      <vt:lpstr>_⨹_1_9245d</vt:lpstr>
      <vt:lpstr>_⨹_1_8fa71</vt:lpstr>
      <vt:lpstr>_⨹_1_50bd8</vt:lpstr>
      <vt:lpstr>_⨹_5_0e945</vt:lpstr>
      <vt:lpstr>_⨹_17_081e4</vt:lpstr>
      <vt:lpstr>_⨹_17_76436</vt:lpstr>
      <vt:lpstr>_⨹_3_c44da</vt:lpstr>
      <vt:lpstr>_⨹_16_31db0</vt:lpstr>
      <vt:lpstr>_⨹_22_e111f</vt:lpstr>
      <vt:lpstr>_⨹_7_62daa</vt:lpstr>
      <vt:lpstr>_⨹_4_f2430</vt:lpstr>
      <vt:lpstr>方正美黑简体</vt:lpstr>
      <vt:lpstr>_⨹_3_08930</vt:lpstr>
      <vt:lpstr>_⨹_13_4e810</vt:lpstr>
      <vt:lpstr>_⨹_3_52bc4</vt:lpstr>
      <vt:lpstr>_⨹_1_0df6d</vt:lpstr>
      <vt:lpstr>_⨹_6_8139f</vt:lpstr>
      <vt:lpstr>_⨹_1_d7a66</vt:lpstr>
      <vt:lpstr>_⨹_12_152f8</vt:lpstr>
      <vt:lpstr>_⨹_17_8bd10</vt:lpstr>
      <vt:lpstr>_⨹_9_6248d</vt:lpstr>
      <vt:lpstr>_⨹_2_e3a14</vt:lpstr>
      <vt:lpstr>_⨹_6_815bc</vt:lpstr>
      <vt:lpstr>_⨹_7_ae75f</vt:lpstr>
      <vt:lpstr>_⨹_6_8fde6</vt:lpstr>
      <vt:lpstr>_⨹_5_04b4e</vt:lpstr>
      <vt:lpstr>_⨹_1_e5c29</vt:lpstr>
      <vt:lpstr>_⨹_8_06939</vt:lpstr>
      <vt:lpstr>_⨹_7_3e3ce</vt:lpstr>
      <vt:lpstr>_⨹_1_09bbd</vt:lpstr>
      <vt:lpstr>_⨹_5_b253b</vt:lpstr>
      <vt:lpstr>_⨹_5_3f2ef</vt:lpstr>
      <vt:lpstr>_⨹_5_6bb5c</vt:lpstr>
      <vt:lpstr>_⨹_29_49216</vt:lpstr>
      <vt:lpstr>_⨹_3_03bb8</vt:lpstr>
      <vt:lpstr>_⨹_18_8100d</vt:lpstr>
      <vt:lpstr>_⨹_6_ab0c7</vt:lpstr>
      <vt:lpstr>_⨹_4_f8374</vt:lpstr>
      <vt:lpstr>_⨹_20_530f8</vt:lpstr>
      <vt:lpstr>_⨹_3_33245</vt:lpstr>
      <vt:lpstr>_⨹_5_cf1e6</vt:lpstr>
      <vt:lpstr>_⨹_17_675ec</vt:lpstr>
      <vt:lpstr>_⨹_1_d411a</vt:lpstr>
      <vt:lpstr>_⨹_3_753dd</vt:lpstr>
      <vt:lpstr>_⨹_2_b8d23</vt:lpstr>
      <vt:lpstr>_⨹_13_872b6</vt:lpstr>
      <vt:lpstr>_⨹_3_86911</vt:lpstr>
      <vt:lpstr>_⨹_5_17fdd</vt:lpstr>
      <vt:lpstr>_⨹_2_aaec6</vt:lpstr>
      <vt:lpstr>_⨹_3_95499</vt:lpstr>
      <vt:lpstr>_⨹_1_43479</vt:lpstr>
      <vt:lpstr>_⨹_1_cbb62</vt:lpstr>
      <vt:lpstr>_⨹_2_40449</vt:lpstr>
      <vt:lpstr>_⨹_1_ad69d</vt:lpstr>
      <vt:lpstr>_⨹_1_836e4</vt:lpstr>
      <vt:lpstr>_⨹_1_d4f70</vt:lpstr>
      <vt:lpstr>_⨹_1_778d3</vt:lpstr>
      <vt:lpstr>_⨹_26_d4a93</vt:lpstr>
      <vt:lpstr>_⨹_7_43b30</vt:lpstr>
      <vt:lpstr>_⨹_1_4e8da</vt:lpstr>
      <vt:lpstr>_⨹_5_4b01a</vt:lpstr>
      <vt:lpstr>_⨹_1_fd514</vt:lpstr>
      <vt:lpstr>_⨹_1_7baae</vt:lpstr>
      <vt:lpstr>_⨹_3_e6c94</vt:lpstr>
      <vt:lpstr>_⨹_5_40ea6</vt:lpstr>
      <vt:lpstr>_⨹_5_ac736</vt:lpstr>
      <vt:lpstr>_⨹_16_55164</vt:lpstr>
      <vt:lpstr>_⨹_1_601a2</vt:lpstr>
      <vt:lpstr>_⨹_5_956ec</vt:lpstr>
      <vt:lpstr>_⨹_17_f5825</vt:lpstr>
      <vt:lpstr>_⨹_1_117ac</vt:lpstr>
      <vt:lpstr>_⨹_5_dacac</vt:lpstr>
      <vt:lpstr>_⨹_24_be8d7</vt:lpstr>
      <vt:lpstr>_⨹_1_bc3bf</vt:lpstr>
      <vt:lpstr>_⨹_3_deaaa</vt:lpstr>
      <vt:lpstr>_⨹_2_e9865</vt:lpstr>
      <vt:lpstr>_⨹_4_52658</vt:lpstr>
      <vt:lpstr>_⨹_4_a17ae</vt:lpstr>
      <vt:lpstr>_⨹_8_b179b,isEnd</vt:lpstr>
      <vt:lpstr>_⨹_5_66b9b,isEnd</vt:lpstr>
      <vt:lpstr>_⨹_1_60f74,isEnd</vt:lpstr>
      <vt:lpstr>_⨹_8_fec7e</vt:lpstr>
      <vt:lpstr>_⨹_22_81e83</vt:lpstr>
      <vt:lpstr>_⨹_1_cb3fb</vt:lpstr>
      <vt:lpstr>_⨹_6_9a68d</vt:lpstr>
      <vt:lpstr>_⨹_7_a42c8,isEnd</vt:lpstr>
      <vt:lpstr>_⨹_5_1a60a,isEnd</vt:lpstr>
      <vt:lpstr>_⨹_1_ea781,isEnd</vt:lpstr>
      <vt:lpstr>_⨹_2_4a39d</vt:lpstr>
      <vt:lpstr>_⨹_11_406bc</vt:lpstr>
      <vt:lpstr>_⨹_4_49d16</vt:lpstr>
      <vt:lpstr>_⨹_1_fd5a9,isEnd</vt:lpstr>
      <vt:lpstr>W:7.504961,H:50.4</vt:lpstr>
      <vt:lpstr>_⨹_5_a14ac</vt:lpstr>
      <vt:lpstr>_⨹_3_a90f9</vt:lpstr>
      <vt:lpstr>_⨹_16_cd0a2</vt:lpstr>
      <vt:lpstr>_⨹_5_26f02</vt:lpstr>
      <vt:lpstr>_⨹_7_c59fe</vt:lpstr>
      <vt:lpstr>_⨹_2_1f0fb</vt:lpstr>
      <vt:lpstr>_⨹_3_9b11a</vt:lpstr>
      <vt:lpstr>_⨹_1_97e6a</vt:lpstr>
      <vt:lpstr>W:7.505039,H:50.4</vt:lpstr>
      <vt:lpstr>_⨹_2_1fdde</vt:lpstr>
      <vt:lpstr>_⨹_4_46d36</vt:lpstr>
      <vt:lpstr>_⨹_3_5cac3</vt:lpstr>
      <vt:lpstr>Office 主题​​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administered</dc:creator>
  <cp:lastModifiedBy>LQX</cp:lastModifiedBy>
  <cp:revision>63</cp:revision>
  <dcterms:created xsi:type="dcterms:W3CDTF">2023-12-15T00:48:00Z</dcterms:created>
  <dcterms:modified xsi:type="dcterms:W3CDTF">2024-10-08T01:53:18Z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7B9644DDA3C84E75A3BEAD862DD9BF20</vt:lpwstr>
  </property>
  <property fmtid="{D5CDD505-2E9C-101B-9397-08002B2CF9AE}" pid="3" name="KSOProductBuildVer">
    <vt:lpwstr>2052-11.8.2.11718</vt:lpwstr>
  </property>
</Properties>
</file>