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39"/>
  </p:handoutMasterIdLst>
  <p:sldIdLst>
    <p:sldId id="256" r:id="rId7"/>
    <p:sldId id="258" r:id="rId8"/>
    <p:sldId id="269" r:id="rId9"/>
    <p:sldId id="330" r:id="rId10"/>
    <p:sldId id="277" r:id="rId11"/>
    <p:sldId id="331" r:id="rId12"/>
    <p:sldId id="332" r:id="rId13"/>
    <p:sldId id="278" r:id="rId14"/>
    <p:sldId id="364" r:id="rId15"/>
    <p:sldId id="279" r:id="rId16"/>
    <p:sldId id="285" r:id="rId17"/>
    <p:sldId id="286" r:id="rId18"/>
    <p:sldId id="288" r:id="rId19"/>
    <p:sldId id="289" r:id="rId20"/>
    <p:sldId id="290" r:id="rId21"/>
    <p:sldId id="291" r:id="rId22"/>
    <p:sldId id="356" r:id="rId23"/>
    <p:sldId id="365" r:id="rId24"/>
    <p:sldId id="357" r:id="rId25"/>
    <p:sldId id="293" r:id="rId26"/>
    <p:sldId id="358" r:id="rId27"/>
    <p:sldId id="359" r:id="rId28"/>
    <p:sldId id="294" r:id="rId29"/>
    <p:sldId id="296" r:id="rId30"/>
    <p:sldId id="361" r:id="rId31"/>
    <p:sldId id="297" r:id="rId32"/>
    <p:sldId id="299" r:id="rId33"/>
    <p:sldId id="300" r:id="rId34"/>
    <p:sldId id="301" r:id="rId35"/>
    <p:sldId id="262" r:id="rId36"/>
    <p:sldId id="302" r:id="rId37"/>
    <p:sldId id="305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>
      <p:cViewPr>
        <p:scale>
          <a:sx n="66" d="100"/>
          <a:sy n="66" d="100"/>
        </p:scale>
        <p:origin x="169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4967" y="1689498"/>
            <a:ext cx="10262907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第17课时　细胞的分化、癌变、衰老和凋亡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6" name="yt_shape_14716"/>
          <p:cNvSpPr txBox="1"/>
          <p:nvPr/>
        </p:nvSpPr>
        <p:spPr>
          <a:xfrm>
            <a:off x="324000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4715" name="yt_image_14715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88965" y="238689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18" name="yt_shape_14718"/>
          <p:cNvSpPr txBox="1"/>
          <p:nvPr/>
        </p:nvSpPr>
        <p:spPr>
          <a:xfrm>
            <a:off x="43815" y="1065530"/>
            <a:ext cx="12249150" cy="5354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25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  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理解细胞分化的关键点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25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细胞分化的实质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在个体发育过程中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65db4"/>
              </a:rPr>
              <a:t>不同组织细胞由于基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因的</a:t>
            </a:r>
            <a: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选择性表达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转录出不同的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mRNA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ea24d"/>
              </a:rPr>
              <a:t>控制合成出不同的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蛋白质。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25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细胞分化分子水平上的标志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2_900b4"/>
              </a:rPr>
              <a:t>合成了某种细胞</a:t>
            </a:r>
            <a: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2_900b4"/>
              </a:rPr>
              <a:t>特有的蛋白</a:t>
            </a:r>
            <a:b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质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如血红蛋白、唾液淀粉酶、胰岛素等。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25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细胞分化的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变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与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不变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32230" algn="l" eaLnBrk="1" latinLnBrk="0" hangingPunct="0">
              <a:lnSpc>
                <a:spcPct val="125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不变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en-US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tRNA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rRNA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、细胞的数目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en-US" altLang="zh-CN" sz="3000" b="0" i="0" u="none" dirty="0" smtClean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hangingPunct="0">
              <a:lnSpc>
                <a:spcPct val="125000"/>
              </a:lnSpc>
            </a:pPr>
            <a:r>
              <a:rPr lang="en-US" altLang="zh-CN" sz="3000" spc="15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spc="150" dirty="0">
                <a:solidFill>
                  <a:srgbClr val="000000"/>
                </a:solidFill>
                <a:latin typeface="Times New Roman" panose="02020603050405020304" pitchFamily="33"/>
                <a:ea typeface="微软雅黑" panose="020B0503020204020204" pitchFamily="34" charset="-122"/>
              </a:rPr>
              <a:t>改变</a:t>
            </a:r>
            <a:r>
              <a:rPr lang="zh-CN" altLang="zh-CN" sz="3000" spc="15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en-US" altLang="zh-CN" sz="3000" spc="150" dirty="0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mRNA</a:t>
            </a:r>
            <a:r>
              <a:rPr lang="zh-CN" altLang="zh-CN" sz="3000" spc="150" dirty="0">
                <a:solidFill>
                  <a:srgbClr val="000000"/>
                </a:solidFill>
                <a:latin typeface="Times New Roman" panose="02020603050405020304" pitchFamily="33"/>
                <a:ea typeface="微软雅黑" panose="020B0503020204020204" pitchFamily="34" charset="-122"/>
              </a:rPr>
              <a:t>、蛋白质的种类</a:t>
            </a:r>
            <a:r>
              <a:rPr lang="zh-CN" altLang="zh-CN" sz="3000" spc="15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spc="150" dirty="0">
                <a:solidFill>
                  <a:srgbClr val="000000"/>
                </a:solidFill>
                <a:latin typeface="Times New Roman" panose="02020603050405020304" pitchFamily="33"/>
                <a:ea typeface="微软雅黑" panose="020B0503020204020204" pitchFamily="34" charset="-122"/>
                <a:sym typeface="_⨹_10_6a4cc"/>
              </a:rPr>
              <a:t>细胞的形态、结构和</a:t>
            </a:r>
            <a:r>
              <a:rPr lang="zh-CN" altLang="zh-CN" sz="3000" spc="150" dirty="0" smtClean="0">
                <a:solidFill>
                  <a:srgbClr val="000000"/>
                </a:solidFill>
                <a:latin typeface="Times New Roman" panose="02020603050405020304" pitchFamily="33"/>
                <a:ea typeface="微软雅黑" panose="020B0503020204020204" pitchFamily="34" charset="-122"/>
                <a:sym typeface="_⨹_10_6a4cc"/>
              </a:rPr>
              <a:t>功</a:t>
            </a:r>
            <a:r>
              <a:rPr lang="zh-CN" altLang="zh-CN" sz="3000" spc="150" dirty="0" smtClean="0">
                <a:solidFill>
                  <a:srgbClr val="000000"/>
                </a:solidFill>
                <a:latin typeface="Times New Roman" panose="02020603050405020304" pitchFamily="33"/>
                <a:ea typeface="微软雅黑" panose="020B0503020204020204" pitchFamily="34" charset="-122"/>
              </a:rPr>
              <a:t>能。</a:t>
            </a:r>
            <a:endParaRPr lang="zh-CN" altLang="zh-CN" sz="3000" spc="150" dirty="0">
              <a:solidFill>
                <a:srgbClr val="000000"/>
              </a:solidFill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4" name="yt_shape_14724"/>
          <p:cNvSpPr txBox="1"/>
          <p:nvPr/>
        </p:nvSpPr>
        <p:spPr>
          <a:xfrm>
            <a:off x="324071" y="432095"/>
            <a:ext cx="11924914" cy="6058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1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理解植物细胞全能性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1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植物细胞的全能性易表达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动物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特别是脊椎动物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3_84987"/>
              </a:rPr>
              <a:t>如哺乳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动物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细胞的全能性受限制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3_fb7f9"/>
              </a:rPr>
              <a:t>但动物细胞的细胞核仍具有全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能性。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1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细胞全能性的表达能力高低与分化程度呈负相关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cb66e"/>
              </a:rPr>
              <a:t>分化程度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越高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全能性的表达能力越低。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1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植物的组织细胞经过脱分化形成愈伤组织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22d5b"/>
              </a:rPr>
              <a:t>是在人工条件下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细胞分化的逆过程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7_7b10a"/>
              </a:rPr>
              <a:t>是使已分化的细胞回到未分化状态的过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但在自然条件下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细胞分化是不可逆的。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1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全能性的基础是细胞具有全套遗传信息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739d3"/>
              </a:rPr>
              <a:t>筛管细胞、哺乳动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6_d831b"/>
              </a:rPr>
              <a:t>物成熟的红细胞等因细胞分化导致细胞核消失的无核细胞完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全丧失细胞的全能性。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9" name="yt_image_14729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80030" y="68583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32" name="yt_shape_14732"/>
          <p:cNvSpPr txBox="1"/>
          <p:nvPr/>
        </p:nvSpPr>
        <p:spPr>
          <a:xfrm>
            <a:off x="324071" y="1376927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浙江经典高考题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0_62acd"/>
              </a:rPr>
              <a:t>同一个体的神经细胞与巨噬细胞的功能不同。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下列关于这两种细胞的叙述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733" name="yt_table_14733" title="H_201.6"/>
          <p:cNvGraphicFramePr>
            <a:graphicFrameLocks noGrp="1"/>
          </p:cNvGraphicFramePr>
          <p:nvPr/>
        </p:nvGraphicFramePr>
        <p:xfrm>
          <a:off x="704424" y="2645292"/>
          <a:ext cx="7164389" cy="2560320"/>
        </p:xfrm>
        <a:graphic>
          <a:graphicData uri="http://schemas.openxmlformats.org/drawingml/2006/table">
            <a:tbl>
              <a:tblPr/>
              <a:tblGrid>
                <a:gridCol w="716438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不会脱分化到受精卵的状态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细胞核中的染色体数目相同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功能不同是由于发生了细胞分化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功能差异是在减数分裂过程中形成的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12" y="4676742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6" name="yt_shape_14736"/>
          <p:cNvSpPr txBox="1"/>
          <p:nvPr/>
        </p:nvSpPr>
        <p:spPr>
          <a:xfrm>
            <a:off x="324071" y="432000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浙江温州模拟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如图为人体某早期胚胎细胞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甲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87d54"/>
              </a:rPr>
              <a:t>的部分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生命历程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图中乙、丙、丁、戊表示各个时期的细胞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cbf90"/>
              </a:rPr>
              <a:t>表示细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胞在正常情况下所进行的生理过程。下列叙述正确的是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4737" name="yt_image_14737" title="H_160.0355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68880" y="2740092"/>
            <a:ext cx="6154723" cy="20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4739"/>
          <p:cNvSpPr txBox="1"/>
          <p:nvPr/>
        </p:nvSpPr>
        <p:spPr>
          <a:xfrm>
            <a:off x="324071" y="2370595"/>
            <a:ext cx="5389275" cy="3293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过程是有丝分裂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过程是细胞分化　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0_c7c01"/>
              </a:rPr>
              <a:t>乙和丙的染色体组成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0_c7c01"/>
              </a:rPr>
              <a:t>不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丁与戊因遗传物质不同而发生分化　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bd090"/>
              </a:rPr>
              <a:t>甲、丁、戊中的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bd090"/>
              </a:rPr>
              <a:t>蛋白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质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不完全相同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graphicFrame>
        <p:nvGraphicFramePr>
          <p:cNvPr id="5" name="yt_table_14740" title="H_100.8"/>
          <p:cNvGraphicFramePr>
            <a:graphicFrameLocks noGrp="1"/>
          </p:cNvGraphicFramePr>
          <p:nvPr/>
        </p:nvGraphicFramePr>
        <p:xfrm>
          <a:off x="501224" y="5498405"/>
          <a:ext cx="5164456" cy="640080"/>
        </p:xfrm>
        <a:graphic>
          <a:graphicData uri="http://schemas.openxmlformats.org/drawingml/2006/table">
            <a:tbl>
              <a:tblPr/>
              <a:tblGrid>
                <a:gridCol w="2857818"/>
                <a:gridCol w="230663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①②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①④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6112" y="5772314"/>
            <a:ext cx="722784" cy="579658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68880" y="5498405"/>
          <a:ext cx="5164456" cy="640080"/>
        </p:xfrm>
        <a:graphic>
          <a:graphicData uri="http://schemas.openxmlformats.org/drawingml/2006/table">
            <a:tbl>
              <a:tblPr/>
              <a:tblGrid>
                <a:gridCol w="2857818"/>
                <a:gridCol w="2306638"/>
              </a:tblGrid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③④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②③④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3" name="yt_shape_14743"/>
          <p:cNvSpPr txBox="1"/>
          <p:nvPr/>
        </p:nvSpPr>
        <p:spPr>
          <a:xfrm>
            <a:off x="267086" y="1660190"/>
            <a:ext cx="11924914" cy="67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海南经典高考题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关于人体造血干细胞的叙述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25306"/>
              </a:rPr>
              <a:t>错误的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25306"/>
              </a:rPr>
              <a:t>是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744" name="yt_table_14744" title="H_201.6"/>
          <p:cNvGraphicFramePr>
            <a:graphicFrameLocks noGrp="1"/>
          </p:cNvGraphicFramePr>
          <p:nvPr/>
        </p:nvGraphicFramePr>
        <p:xfrm>
          <a:off x="647439" y="2233765"/>
          <a:ext cx="9069388" cy="2560320"/>
        </p:xfrm>
        <a:graphic>
          <a:graphicData uri="http://schemas.openxmlformats.org/drawingml/2006/table">
            <a:tbl>
              <a:tblPr/>
              <a:tblGrid>
                <a:gridCol w="9069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造血干细胞与成熟红细胞中的酶存在差异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造血干细胞分化为成熟红细胞的过程是可逆的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健康成年人的造血干细胞主要存在于其骨髓中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造血干细胞分化形成的红细胞和白细胞寿命不同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7" y="3105314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" name="yt_shape_14747"/>
          <p:cNvSpPr txBox="1"/>
          <p:nvPr/>
        </p:nvSpPr>
        <p:spPr>
          <a:xfrm>
            <a:off x="324071" y="38120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9_f6d0d"/>
              </a:rPr>
              <a:t>分离的胡萝卜根细胞发育成植株的过程示意图如下。下列叙述中正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749" name="yt_table_14749_skip" title="H_201.6"/>
          <p:cNvGraphicFramePr>
            <a:graphicFrameLocks noGrp="1"/>
          </p:cNvGraphicFramePr>
          <p:nvPr/>
        </p:nvGraphicFramePr>
        <p:xfrm>
          <a:off x="704424" y="4126671"/>
          <a:ext cx="7715250" cy="2560320"/>
        </p:xfrm>
        <a:graphic>
          <a:graphicData uri="http://schemas.openxmlformats.org/drawingml/2006/table">
            <a:tbl>
              <a:tblPr/>
              <a:tblGrid>
                <a:gridCol w="7715250"/>
              </a:tblGrid>
              <a:tr h="64008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过程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中的细胞均具有相同的染色体数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过程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中的细胞遗传物质发生差异性变化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该过程体现植物细胞的全能性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上述过程中的细胞会出现四分体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748" name="yt_image_14748_skip" title="H_221.6466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93415" y="1573530"/>
            <a:ext cx="5833110" cy="25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24" y="5578004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2" name="yt_shape_14752"/>
          <p:cNvSpPr txBox="1"/>
          <p:nvPr/>
        </p:nvSpPr>
        <p:spPr>
          <a:xfrm>
            <a:off x="3153608" y="1056278"/>
            <a:ext cx="5770811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 dirty="0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细胞的癌变、衰老和凋亡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753" name="yt_image_14753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94623" y="179560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5" name="yt_shape_14755"/>
          <p:cNvSpPr txBox="1"/>
          <p:nvPr/>
        </p:nvSpPr>
        <p:spPr>
          <a:xfrm>
            <a:off x="267086" y="2537327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,isEnd"/>
              </a:rPr>
              <a:t>癌细胞可以无限制地分裂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,isEnd"/>
            </a:endParaRPr>
          </a:p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癌细胞的概念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在某些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的作用下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62e35,isEnd"/>
              </a:rPr>
              <a:t>有的细胞会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变得不受控制而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这种细胞就是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00940" y="3130601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致癌因素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7305" y="3770681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无限增殖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0305" y="3770681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癌细胞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7" name="yt_shape_14757"/>
          <p:cNvSpPr txBox="1"/>
          <p:nvPr/>
        </p:nvSpPr>
        <p:spPr>
          <a:xfrm>
            <a:off x="324000" y="432000"/>
            <a:ext cx="365420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癌细胞的特点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758" name="yt_image_14758" title="H_766.6737"/>
          <p:cNvPicPr>
            <a:picLocks noChangeAspect="1" noChangeArrowheads="1"/>
          </p:cNvPicPr>
          <p:nvPr/>
        </p:nvPicPr>
        <p:blipFill rotWithShape="1">
          <a:blip r:embed="rId1" cstate="print"/>
          <a:srcRect b="53614"/>
          <a:stretch>
            <a:fillRect/>
          </a:stretch>
        </p:blipFill>
        <p:spPr bwMode="auto">
          <a:xfrm>
            <a:off x="1646992" y="1363544"/>
            <a:ext cx="8703508" cy="42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176826" y="1518201"/>
            <a:ext cx="146552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98747" y="2065754"/>
            <a:ext cx="80210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6438" y="3368717"/>
            <a:ext cx="162176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47409" y="4580275"/>
            <a:ext cx="162176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8458200" y="3258185"/>
            <a:ext cx="1760220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615055" y="3755390"/>
            <a:ext cx="780415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t_image_14758" title="H_766.6737"/>
          <p:cNvPicPr>
            <a:picLocks noChangeAspect="1" noChangeArrowheads="1"/>
          </p:cNvPicPr>
          <p:nvPr/>
        </p:nvPicPr>
        <p:blipFill rotWithShape="1">
          <a:blip r:embed="rId1" cstate="print"/>
          <a:srcRect t="45865"/>
          <a:stretch>
            <a:fillRect/>
          </a:stretch>
        </p:blipFill>
        <p:spPr bwMode="auto">
          <a:xfrm>
            <a:off x="1132642" y="939800"/>
            <a:ext cx="9266314" cy="52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922319" y="4347992"/>
            <a:ext cx="1296144" cy="42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0" name="yt_shape_14760"/>
          <p:cNvSpPr txBox="1"/>
          <p:nvPr/>
        </p:nvSpPr>
        <p:spPr>
          <a:xfrm>
            <a:off x="324000" y="315886"/>
            <a:ext cx="326948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癌变的机理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761" name="yt_image_14761" title="H_738.647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1720" y="917131"/>
            <a:ext cx="8879339" cy="582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95616" y="1476473"/>
            <a:ext cx="80648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18066" y="1485694"/>
            <a:ext cx="80648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40516" y="1498090"/>
            <a:ext cx="80648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664415" y="2660739"/>
            <a:ext cx="1634365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738442" y="3742586"/>
            <a:ext cx="80648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17814" y="4254930"/>
            <a:ext cx="1634365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743670" y="4249135"/>
            <a:ext cx="170538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695481" y="4230800"/>
            <a:ext cx="838407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86472" y="4790142"/>
            <a:ext cx="838407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254355" y="5688611"/>
            <a:ext cx="838407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114685" y="5699037"/>
            <a:ext cx="41920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63693" y="6224796"/>
            <a:ext cx="1628347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3" name="yt_shape_14763"/>
          <p:cNvSpPr txBox="1"/>
          <p:nvPr/>
        </p:nvSpPr>
        <p:spPr>
          <a:xfrm>
            <a:off x="324071" y="559000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,isEnd"/>
              </a:rPr>
              <a:t>衰老细胞的结构和代谢产生异常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,isEnd"/>
            </a:endParaRPr>
          </a:p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概念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生物个体发育成熟后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随着年龄的增加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机能减退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3f0e5,isEnd"/>
              </a:rPr>
              <a:t>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内环境稳定性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趋向死亡的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的现象。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33290" y="179235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下降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43290" y="1792354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不可逆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6" name="yt_image_14766" title="H_636.8962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86087" y="719996"/>
            <a:ext cx="8118225" cy="6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4765"/>
          <p:cNvSpPr txBox="1"/>
          <p:nvPr/>
        </p:nvSpPr>
        <p:spPr>
          <a:xfrm>
            <a:off x="324000" y="432000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特征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7826" y="1007992"/>
            <a:ext cx="201797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92799" y="1935092"/>
            <a:ext cx="787401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706512" y="2826865"/>
            <a:ext cx="787401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680200" y="3343461"/>
            <a:ext cx="787401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59298" y="3929765"/>
            <a:ext cx="153670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926260" y="3929765"/>
            <a:ext cx="153670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832848" y="5208243"/>
            <a:ext cx="114935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559298" y="5718465"/>
            <a:ext cx="41910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331860" y="5689512"/>
            <a:ext cx="165033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6097905" y="2715895"/>
            <a:ext cx="3600450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512945" y="3853815"/>
            <a:ext cx="1667510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476115" y="4340225"/>
            <a:ext cx="3649345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575800" y="3906520"/>
            <a:ext cx="511810" cy="496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56555" y="6170930"/>
            <a:ext cx="488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是不是所有酶活性都降低？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bldLvl="0" animBg="1"/>
      <p:bldP spid="2" grpId="1" animBg="1"/>
      <p:bldP spid="3" grpId="0" bldLvl="0" animBg="1"/>
      <p:bldP spid="3" grpId="1" animBg="1"/>
      <p:bldP spid="14" grpId="0" bldLvl="0" animBg="1"/>
      <p:bldP spid="14" grpId="1" animBg="1"/>
      <p:bldP spid="15" grpId="0" bldLvl="0" animBg="1"/>
      <p:bldP spid="15" grpId="1" animBg="1"/>
      <p:bldP spid="16" grpId="0"/>
      <p:bldP spid="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8" name="yt_shape_14768"/>
          <p:cNvSpPr txBox="1"/>
          <p:nvPr/>
        </p:nvSpPr>
        <p:spPr>
          <a:xfrm>
            <a:off x="95250" y="350520"/>
            <a:ext cx="12096750" cy="1821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衰老的机制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细胞衰老时各种细胞成分在受到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</a:t>
            </a:r>
            <a:r>
              <a:rPr sz="2800" spc="-100">
                <a:latin typeface="Times New Roman" panose="02020603050405020304" pitchFamily="33"/>
              </a:rPr>
              <a:t>⁠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43cdd,isEnd"/>
              </a:rPr>
              <a:t>环境的损伤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后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endParaRPr lang="zh-CN" altLang="zh-CN" sz="2800" b="0" i="0" u="none" spc="15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因缺乏完善的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使遗传物质的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差错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en-US"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</a:t>
            </a:r>
            <a:r>
              <a:rPr sz="2800" spc="-100">
                <a:latin typeface="Times New Roman" panose="02020603050405020304" pitchFamily="33"/>
              </a:rPr>
              <a:t>⁠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800" spc="-100">
                <a:latin typeface="Times New Roman" panose="02020603050405020304" pitchFamily="33"/>
              </a:rPr>
              <a:t>⁠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所致。</a:t>
            </a:r>
            <a:endParaRPr lang="zh-CN" altLang="zh-CN" sz="2800" b="0" i="0" u="none" spc="15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4190" y="871855"/>
            <a:ext cx="1379855" cy="72136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内、外</a:t>
            </a:r>
            <a:endParaRPr kumimoji="0" lang="zh-CN" altLang="zh-CN" sz="2800" b="0" i="0" strike="noStrike" kern="1200" cap="none" spc="1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6510" y="1439545"/>
            <a:ext cx="1003935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修复　</a:t>
            </a:r>
            <a:endParaRPr kumimoji="0" lang="zh-CN" altLang="zh-CN" sz="2800" b="0" i="0" strike="noStrike" kern="1200" cap="none" spc="1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98000" y="1439545"/>
            <a:ext cx="694690" cy="73406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2_3cf4c"/>
              </a:rPr>
              <a:t>积</a:t>
            </a:r>
            <a:r>
              <a:rPr lang="zh-CN" altLang="zh-CN" sz="2800" spc="15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+mn-ea"/>
              </a:rPr>
              <a:t>累</a:t>
            </a:r>
            <a:b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kumimoji="0" lang="zh-CN" altLang="zh-CN" sz="2800" b="0" i="0" strike="noStrike" kern="1200" cap="none" spc="1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770" name="yt_shape_14770"/>
          <p:cNvSpPr txBox="1"/>
          <p:nvPr/>
        </p:nvSpPr>
        <p:spPr>
          <a:xfrm>
            <a:off x="96035" y="2115385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影响因素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771" name="yt_image_14771" title="H_430.540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44040" y="2766060"/>
            <a:ext cx="8163560" cy="38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118917" y="3717841"/>
            <a:ext cx="81147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96285" y="5287010"/>
            <a:ext cx="121666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93869" y="6100996"/>
            <a:ext cx="90603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6" grpId="0" bldLvl="0" animBg="1"/>
      <p:bldP spid="7" grpId="0" bldLvl="0" animBg="1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3" name="yt_shape_14773"/>
          <p:cNvSpPr txBox="1"/>
          <p:nvPr/>
        </p:nvSpPr>
        <p:spPr>
          <a:xfrm>
            <a:off x="324000" y="347545"/>
            <a:ext cx="538609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衰老细胞的死亡受基因的调控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774" name="yt_image_14774" title="H_569.63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0876" y="1136930"/>
            <a:ext cx="7521123" cy="55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862628" y="1190270"/>
            <a:ext cx="136164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210616" y="2279930"/>
            <a:ext cx="70250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84254" y="2981039"/>
            <a:ext cx="102636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84254" y="4385262"/>
            <a:ext cx="77636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61868" y="5068988"/>
            <a:ext cx="136164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042410" y="4274820"/>
            <a:ext cx="2182495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441315" y="4958715"/>
            <a:ext cx="1667510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3" grpId="0" bldLvl="0" animBg="1"/>
      <p:bldP spid="3" grpId="1" animBg="1"/>
      <p:bldP spid="2" grpId="0" bldLvl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1" name="yt_shape_14781"/>
          <p:cNvSpPr txBox="1"/>
          <p:nvPr/>
        </p:nvSpPr>
        <p:spPr>
          <a:xfrm>
            <a:off x="324071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4780" name="yt_image_14780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75085" y="48263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83" name="yt_shape_14783"/>
          <p:cNvSpPr txBox="1"/>
          <p:nvPr/>
        </p:nvSpPr>
        <p:spPr>
          <a:xfrm>
            <a:off x="367613" y="1173727"/>
            <a:ext cx="5001369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细胞生命历程各过程比较分析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4086" y="1825625"/>
          <a:ext cx="11543997" cy="4754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3824"/>
                <a:gridCol w="1752597"/>
                <a:gridCol w="2855771"/>
                <a:gridCol w="2486529"/>
                <a:gridCol w="334527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endParaRPr dirty="0"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lnTlToBr w="9522" cap="flat" cmpd="sng" algn="ctr">
                      <a:solidFill>
                        <a:srgbClr val="000000"/>
                      </a:solidFill>
                      <a:prstDash val="solid"/>
                      <a:round/>
                    </a:lnTlToBr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细胞分化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细胞衰老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细胞凋亡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细胞癌变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实质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b93b1"/>
                        </a:rPr>
                        <a:t>基因的选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择性表达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7989f"/>
                        </a:rPr>
                        <a:t>内因、外因共同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作用的结果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53903"/>
                        </a:rPr>
                        <a:t>遗传机制决定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的编程性调控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致癌因子影响下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1_0e706"/>
                        </a:rPr>
                        <a:t>，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8_07007"/>
                        </a:rPr>
                        <a:t>原癌基因和抑癌基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因发生突变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结果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f3774"/>
                        </a:rPr>
                        <a:t>形成不同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组织器官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细胞正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常死亡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cd872"/>
                        </a:rPr>
                        <a:t>基因决定的细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57a91"/>
                        </a:rPr>
                        <a:t>胞自动结束生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命的正常死亡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8_c0677"/>
                        </a:rPr>
                        <a:t>形成无限增殖的癌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84" name="yt_table_14784" title="H_706.32"/>
          <p:cNvGraphicFramePr>
            <a:graphicFrameLocks noGrp="1"/>
          </p:cNvGraphicFramePr>
          <p:nvPr/>
        </p:nvGraphicFramePr>
        <p:xfrm>
          <a:off x="324000" y="620686"/>
          <a:ext cx="11544300" cy="55054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3824"/>
                <a:gridCol w="1752597"/>
                <a:gridCol w="2855771"/>
                <a:gridCol w="2486529"/>
                <a:gridCol w="334527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endParaRPr dirty="0"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lnTlToBr w="9522" cap="flat" cmpd="sng" algn="ctr">
                      <a:solidFill>
                        <a:srgbClr val="000000"/>
                      </a:solidFill>
                      <a:prstDash val="solid"/>
                      <a:round/>
                    </a:lnTlToBr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细胞分化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细胞衰老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细胞凋亡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细胞癌变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遗传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物质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改变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340233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联系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4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12900" b="0" i="0" u="none" dirty="0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Finished"/>
                        </a:rPr>
                        <a:t> </a:t>
                      </a:r>
                      <a:r>
                        <a:rPr lang="en-US" altLang="zh-CN" sz="3000" b="0" i="0" u="none" dirty="0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                                                                       </a:t>
                      </a:r>
                      <a:r>
                        <a:rPr lang="en-US" altLang="zh-CN" sz="600" b="0" i="0" u="none" dirty="0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600" b="0" i="0" u="none" dirty="0">
                        <a:solidFill>
                          <a:srgbClr val="1EE3CF"/>
                        </a:solidFill>
                        <a:effectLst/>
                        <a:latin typeface="Times New Roman" panose="02020603050405020304" pitchFamily="33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3" name="yt_shape_1711181945665" title="H_195.755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2861310"/>
            <a:ext cx="9241790" cy="315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7" name="yt_shape_14787"/>
          <p:cNvSpPr txBox="1"/>
          <p:nvPr/>
        </p:nvSpPr>
        <p:spPr>
          <a:xfrm>
            <a:off x="-9829" y="533599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4786" name="yt_image_14786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17849" y="584234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89" name="yt_shape_14789"/>
          <p:cNvSpPr txBox="1"/>
          <p:nvPr/>
        </p:nvSpPr>
        <p:spPr>
          <a:xfrm>
            <a:off x="106356" y="1275326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衢州五校期末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下列关于癌细胞和细胞癌变的叙述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1f0fa"/>
              </a:rPr>
              <a:t>错误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790" name="yt_table_14790" title="H_252"/>
          <p:cNvGraphicFramePr>
            <a:graphicFrameLocks noGrp="1"/>
          </p:cNvGraphicFramePr>
          <p:nvPr/>
        </p:nvGraphicFramePr>
        <p:xfrm>
          <a:off x="486709" y="2543691"/>
          <a:ext cx="11543919" cy="32004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癌细胞是由正常细胞转化而来的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且保留了原来细胞的某些特点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癌细胞的蛋白质合成及分解代谢都增强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但合成代谢超过分解代谢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9_cedd5"/>
                        </a:rPr>
                        <a:t>癌细胞在体外培养时表现为贴壁生长和会合成单层后停止生长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9_cedd5"/>
                        </a:rPr>
                        <a:t>的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9_cedd5"/>
                        </a:rPr>
                        <a:t>      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9_cedd5"/>
                        </a:rPr>
                        <a:t>特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点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细胞癌变往往与原癌基因的激活和抑癌基因功能的丧失有关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71" y="411486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3" name="yt_shape_14793"/>
          <p:cNvSpPr txBox="1"/>
          <p:nvPr/>
        </p:nvSpPr>
        <p:spPr>
          <a:xfrm>
            <a:off x="267086" y="896457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温州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月适应考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8_af729"/>
              </a:rPr>
              <a:t>衰老细胞各种结构及其功能总体上呈衰退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变化。下列不属于衰老细胞特征的是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794" name="yt_table_14794" title="H_201.6"/>
          <p:cNvGraphicFramePr>
            <a:graphicFrameLocks noGrp="1"/>
          </p:cNvGraphicFramePr>
          <p:nvPr/>
        </p:nvGraphicFramePr>
        <p:xfrm>
          <a:off x="647439" y="2164822"/>
          <a:ext cx="8286750" cy="2560320"/>
        </p:xfrm>
        <a:graphic>
          <a:graphicData uri="http://schemas.openxmlformats.org/drawingml/2006/table">
            <a:tbl>
              <a:tblPr/>
              <a:tblGrid>
                <a:gridCol w="8286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膜脂氧化导致细胞膜流动性降低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细胞核体积增大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染色质凝聚、碎裂、溶解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细胞质色素积累、空泡形成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DNA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被有规律地降解为大小不同的片段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86" y="4196272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7" name="yt_shape_14797"/>
          <p:cNvSpPr txBox="1"/>
          <p:nvPr/>
        </p:nvSpPr>
        <p:spPr>
          <a:xfrm>
            <a:off x="267086" y="1085142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经典高考题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研究表明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激活某种蛋白激酶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PKR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c3890"/>
              </a:rPr>
              <a:t>可诱导被病毒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感染的细胞发生凋亡。下列叙述正确的是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798" name="yt_table_14798" title="H_201.6"/>
          <p:cNvGraphicFramePr>
            <a:graphicFrameLocks noGrp="1"/>
          </p:cNvGraphicFramePr>
          <p:nvPr/>
        </p:nvGraphicFramePr>
        <p:xfrm>
          <a:off x="647439" y="2353507"/>
          <a:ext cx="8666163" cy="256032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上述病毒感染的细胞凋亡后其功能可恢复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上述病毒感染细胞的凋亡不是编程性死亡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上述病毒感染细胞的凋亡过程不受基因控制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PKR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激活剂可作为潜在的抗病毒药物加以研究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244" y="46239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1" name="yt_shape_14801"/>
          <p:cNvSpPr txBox="1"/>
          <p:nvPr/>
        </p:nvSpPr>
        <p:spPr>
          <a:xfrm>
            <a:off x="135385" y="114320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浙江长兴、缙云、余杭三校模拟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0_de7d7"/>
              </a:rPr>
              <a:t>下列有关细胞生命历程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802" name="yt_table_14802" title="H_201.6"/>
          <p:cNvGraphicFramePr>
            <a:graphicFrameLocks noGrp="1"/>
          </p:cNvGraphicFramePr>
          <p:nvPr/>
        </p:nvGraphicFramePr>
        <p:xfrm>
          <a:off x="515738" y="2411565"/>
          <a:ext cx="10593388" cy="2560320"/>
        </p:xfrm>
        <a:graphic>
          <a:graphicData uri="http://schemas.openxmlformats.org/drawingml/2006/table">
            <a:tbl>
              <a:tblPr/>
              <a:tblGrid>
                <a:gridCol w="10593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癌细胞的表型和基因组成的完整性都发生了改变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癌细胞容易在组织间转移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不再保留原来细胞的特点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玉米种子发育为植株体现了胚细胞具有全能性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衰老、凋亡、癌变的细胞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形态和结构均发生显著的变化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57" y="4443015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8" name="yt_shape_14688"/>
          <p:cNvSpPr txBox="1"/>
          <p:nvPr/>
        </p:nvSpPr>
        <p:spPr>
          <a:xfrm>
            <a:off x="3210595" y="-105441"/>
            <a:ext cx="5770811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细胞分化与细胞的全能性</a:t>
            </a:r>
            <a:endParaRPr lang="zh-CN" altLang="zh-CN" sz="3000" b="1" i="0" u="none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689" name="yt_image_14689"/>
          <p:cNvPicPr>
            <a:picLocks noChangeAspect="1" noChangeArrowheads="1"/>
          </p:cNvPicPr>
          <p:nvPr/>
        </p:nvPicPr>
        <p:blipFill>
          <a:blip r:embed="rId1" cstate="print"/>
          <a:srcRect t="29871"/>
          <a:stretch>
            <a:fillRect/>
          </a:stretch>
        </p:blipFill>
        <p:spPr bwMode="auto">
          <a:xfrm>
            <a:off x="4451985" y="570230"/>
            <a:ext cx="2985135" cy="4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91" name="yt_shape_14691"/>
          <p:cNvSpPr txBox="1"/>
          <p:nvPr/>
        </p:nvSpPr>
        <p:spPr>
          <a:xfrm>
            <a:off x="324000" y="957216"/>
            <a:ext cx="615553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细胞通过分化产生不同类型的细胞</a:t>
            </a:r>
            <a:endParaRPr lang="zh-CN" altLang="zh-CN" sz="24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92" name="yt_shape_14692"/>
          <p:cNvSpPr txBox="1"/>
          <p:nvPr/>
        </p:nvSpPr>
        <p:spPr>
          <a:xfrm>
            <a:off x="324000" y="1463346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4693" name="yt_shape_14693"/>
          <p:cNvSpPr txBox="1"/>
          <p:nvPr/>
        </p:nvSpPr>
        <p:spPr>
          <a:xfrm>
            <a:off x="324071" y="1921216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概念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细胞在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 </a:t>
            </a:r>
            <a:r>
              <a:rPr sz="2400" spc="-100">
                <a:latin typeface="Times New Roman" panose="02020603050405020304" pitchFamily="33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af132,isEnd"/>
              </a:rPr>
              <a:t>上发生持久的、差异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性变化的过程称为细胞分化。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694" name="yt_shape_14694"/>
          <p:cNvSpPr txBox="1"/>
          <p:nvPr/>
        </p:nvSpPr>
        <p:spPr>
          <a:xfrm>
            <a:off x="324000" y="2904766"/>
            <a:ext cx="980909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特点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正常情况下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细胞分化是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</a:t>
            </a:r>
            <a:r>
              <a:rPr sz="2400" spc="-100">
                <a:latin typeface="Times New Roman" panose="02020603050405020304" pitchFamily="33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的。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695" name="yt_shape_14695"/>
          <p:cNvSpPr txBox="1"/>
          <p:nvPr/>
        </p:nvSpPr>
        <p:spPr>
          <a:xfrm>
            <a:off x="324000" y="3410896"/>
            <a:ext cx="980909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意义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个体发育是细胞分裂、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</a:t>
            </a:r>
            <a:r>
              <a:rPr sz="2400" spc="-100">
                <a:latin typeface="Times New Roman" panose="02020603050405020304" pitchFamily="33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的结果。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2225" y="1836310"/>
            <a:ext cx="3609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形态、结构和功能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5578" y="2845895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不可逆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38570" y="3347085"/>
            <a:ext cx="1311275" cy="66421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分化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696" name="yt_shape_14696"/>
          <p:cNvSpPr txBox="1"/>
          <p:nvPr/>
        </p:nvSpPr>
        <p:spPr>
          <a:xfrm>
            <a:off x="336700" y="3982285"/>
            <a:ext cx="9425016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细胞分化的实质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遗传物质有选择地发挥作用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697" name="yt_image_14697" title="H_289.3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55" y="4563110"/>
            <a:ext cx="761873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4027805" y="3986530"/>
            <a:ext cx="4034155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08655" y="4594225"/>
            <a:ext cx="819150" cy="11296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4027805" y="5723890"/>
            <a:ext cx="753110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35120" y="6287770"/>
            <a:ext cx="1497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根本原因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027805" y="5723890"/>
            <a:ext cx="753110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062345" y="4745355"/>
            <a:ext cx="1122680" cy="8502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7183120" y="5573395"/>
            <a:ext cx="753110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350760" y="6155055"/>
            <a:ext cx="1497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直接原因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" grpId="0" build="allAtOnce"/>
      <p:bldP spid="14695" grpId="0" build="allAtOnce"/>
      <p:bldP spid="2" grpId="0" build="allAtOnce"/>
      <p:bldP spid="3" grpId="0" build="allAtOnce"/>
      <p:bldP spid="4" grpId="0" build="allAtOnce"/>
      <p:bldP spid="7" grpId="0" bldLvl="0" animBg="1"/>
      <p:bldP spid="7" grpId="1" animBg="1"/>
      <p:bldP spid="5" grpId="0" bldLvl="0" animBg="1"/>
      <p:bldP spid="5" grpId="1" animBg="1"/>
      <p:bldP spid="8" grpId="0"/>
      <p:bldP spid="8" grpId="1"/>
      <p:bldP spid="13" grpId="0" bldLvl="0" animBg="1"/>
      <p:bldP spid="13" grpId="1" animBg="1"/>
      <p:bldP spid="15" grpId="0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8" name="yt_shape_14808"/>
          <p:cNvSpPr txBox="1"/>
          <p:nvPr/>
        </p:nvSpPr>
        <p:spPr>
          <a:xfrm>
            <a:off x="324071" y="278734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下列关于细胞衰老和凋亡的叙述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835cf"/>
              </a:rPr>
              <a:t>正确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809" name="yt_table_14809" title="H_201.6"/>
          <p:cNvGraphicFramePr>
            <a:graphicFrameLocks noGrp="1"/>
          </p:cNvGraphicFramePr>
          <p:nvPr/>
        </p:nvGraphicFramePr>
        <p:xfrm>
          <a:off x="704424" y="1547099"/>
          <a:ext cx="7545389" cy="2560320"/>
        </p:xfrm>
        <a:graphic>
          <a:graphicData uri="http://schemas.openxmlformats.org/drawingml/2006/table">
            <a:tbl>
              <a:tblPr/>
              <a:tblGrid>
                <a:gridCol w="754538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细胞凋亡是受基因调控的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细胞凋亡仅发生于胚胎发育过程中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人体各组织细胞的衰老总是同步的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细胞的呼吸速率随细胞衰老而不断增大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685" y="1701246"/>
            <a:ext cx="722784" cy="579658"/>
          </a:xfrm>
          <a:prstGeom prst="rect">
            <a:avLst/>
          </a:prstGeom>
        </p:spPr>
      </p:pic>
      <p:sp>
        <p:nvSpPr>
          <p:cNvPr id="14812" name="yt_shape_14812"/>
          <p:cNvSpPr txBox="1"/>
          <p:nvPr/>
        </p:nvSpPr>
        <p:spPr>
          <a:xfrm>
            <a:off x="345440" y="4115435"/>
            <a:ext cx="11544300" cy="1205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在某些因素诱导下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4ed6a"/>
              </a:rPr>
              <a:t>人体造血干细胞能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在体外培养成神经细胞和肝细胞。此过程主要涉及细胞的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813" name="yt_table_14813" title="H_100.8"/>
          <p:cNvGraphicFramePr>
            <a:graphicFrameLocks noGrp="1"/>
          </p:cNvGraphicFramePr>
          <p:nvPr/>
        </p:nvGraphicFramePr>
        <p:xfrm>
          <a:off x="725805" y="5384165"/>
          <a:ext cx="6878955" cy="1280160"/>
        </p:xfrm>
        <a:graphic>
          <a:graphicData uri="http://schemas.openxmlformats.org/drawingml/2006/table">
            <a:tbl>
              <a:tblPr/>
              <a:tblGrid>
                <a:gridCol w="3905885"/>
                <a:gridCol w="2973070"/>
              </a:tblGrid>
              <a:tr h="64008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分裂与分化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分化与癌变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64008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癌变与衰老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衰老与分裂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25" y="5694045"/>
            <a:ext cx="722630" cy="5797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6" name="yt_shape_14816"/>
          <p:cNvSpPr txBox="1"/>
          <p:nvPr/>
        </p:nvSpPr>
        <p:spPr>
          <a:xfrm>
            <a:off x="43542" y="765828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2020·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下列与细胞生命活动有关的叙述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77e0a"/>
              </a:rPr>
              <a:t>正确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817" name="yt_table_14817" title="H_302.4"/>
          <p:cNvGraphicFramePr>
            <a:graphicFrameLocks noGrp="1"/>
          </p:cNvGraphicFramePr>
          <p:nvPr/>
        </p:nvGraphicFramePr>
        <p:xfrm>
          <a:off x="423895" y="2034193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癌细胞表面粘连蛋白增加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使其容易在组织间自由转移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高等动物衰老细胞的线粒体体积随年龄增大而减小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呼吸变慢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高等植物胚胎发育过程中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7_f16be"/>
                        </a:rPr>
                        <a:t>胚柄的退化是通过编程性细胞死亡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7_f16be"/>
                        </a:rPr>
                        <a:t>实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7_f16be"/>
                        </a:rPr>
                        <a:t>     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7_f16be"/>
                        </a:rPr>
                        <a:t>现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愈伤组织再分化形成多种类型的细胞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这些细胞中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mRNA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91271"/>
                        </a:rPr>
                        <a:t>的种类和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数量相同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99" y="3664604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0" name="yt_shape_14700"/>
          <p:cNvSpPr txBox="1"/>
          <p:nvPr/>
        </p:nvSpPr>
        <p:spPr>
          <a:xfrm>
            <a:off x="267086" y="1168600"/>
            <a:ext cx="11924914" cy="51003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管家基因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所有细胞均表达的一类基因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8_f0d8e"/>
              </a:rPr>
              <a:t>这类基因的产物是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维持细胞基本生命活动所必需的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如呼吸酶基因、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ATP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3_35490"/>
              </a:rPr>
              <a:t>水解酶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基因。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方正宋三简体" pitchFamily="30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（</a:t>
            </a:r>
            <a:r>
              <a:rPr lang="en-US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）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奢侈基因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：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不同类型细胞特异性表达的一类基因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3_99461"/>
              </a:rPr>
              <a:t>其产物</a:t>
            </a:r>
            <a:b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赋予不同细胞特异性的生理功能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10_2f3ed"/>
              </a:rPr>
              <a:t>如血红蛋白基因、胰岛</a:t>
            </a:r>
            <a:b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 spc="15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素基因。</a:t>
            </a:r>
            <a:endParaRPr lang="zh-CN" altLang="zh-CN" sz="3000" b="0" i="0" u="none" spc="150" dirty="0">
              <a:solidFill>
                <a:srgbClr val="000000"/>
              </a:solidFill>
              <a:effectLst/>
              <a:latin typeface="Times New Roman" panose="02020603050405020304" pitchFamily="33"/>
              <a:ea typeface="方正宋三简体" pitchFamily="30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因此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准确地说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同一生物体不同类型的细胞内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相同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  <a:sym typeface="_⨹_1_373e3"/>
              </a:rPr>
              <a:t>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RNA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和蛋白质不完全相同。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方正宋三简体" pitchFamily="30"/>
            </a:endParaRPr>
          </a:p>
        </p:txBody>
      </p:sp>
      <p:sp>
        <p:nvSpPr>
          <p:cNvPr id="3" name="yt_shape_14699"/>
          <p:cNvSpPr txBox="1"/>
          <p:nvPr/>
        </p:nvSpPr>
        <p:spPr>
          <a:xfrm>
            <a:off x="-939485" y="359298"/>
            <a:ext cx="7885492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chemeClr val="accent6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【知识拓展】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细胞分化中表达的基因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3" name="yt_shape_14703"/>
          <p:cNvSpPr txBox="1"/>
          <p:nvPr/>
        </p:nvSpPr>
        <p:spPr>
          <a:xfrm>
            <a:off x="260571" y="825700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,isEnd"/>
              </a:rPr>
              <a:t>干细胞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,isEnd"/>
            </a:endParaRPr>
          </a:p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概念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干细胞是一类可以分化成为各种细胞的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cf00f,isEnd"/>
              </a:rPr>
              <a:t>细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胞。干细胞的一个显著特点是进行不对称分裂。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04425" y="141897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未分化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5" name="yt_shape_14705"/>
          <p:cNvSpPr txBox="1"/>
          <p:nvPr/>
        </p:nvSpPr>
        <p:spPr>
          <a:xfrm>
            <a:off x="324000" y="432000"/>
            <a:ext cx="6731330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分类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根据分化潜能的不同进行分类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graphicFrame>
        <p:nvGraphicFramePr>
          <p:cNvPr id="14707" name="yt_table_14707" title="H_381.6"/>
          <p:cNvGraphicFramePr>
            <a:graphicFrameLocks noGrp="1"/>
          </p:cNvGraphicFramePr>
          <p:nvPr/>
        </p:nvGraphicFramePr>
        <p:xfrm>
          <a:off x="324000" y="1837924"/>
          <a:ext cx="11543998" cy="3566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43000"/>
                <a:gridCol w="2489200"/>
                <a:gridCol w="6711798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举例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全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能干细胞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受精卵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6_14916"/>
                        </a:rPr>
                        <a:t>能产生生物体所需要的所有类型的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6_14916"/>
                        </a:rPr>
                        <a:t>细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多能干细胞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胚胎干细胞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不能发育成完整个体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8c67b"/>
                        </a:rPr>
                        <a:t>但是可以发育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成除胎盘外的所有成体组织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专能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干细胞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神经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干细胞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可以分化成各类神经细胞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9" name="yt_shape_14709"/>
          <p:cNvSpPr txBox="1"/>
          <p:nvPr/>
        </p:nvSpPr>
        <p:spPr>
          <a:xfrm>
            <a:off x="-18900" y="383740"/>
            <a:ext cx="480772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55600"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根据来源进行分类</a:t>
            </a:r>
            <a:endParaRPr lang="zh-CN" altLang="zh-CN" sz="28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graphicFrame>
        <p:nvGraphicFramePr>
          <p:cNvPr id="14710" name="yt_table_14710" title="H_432"/>
          <p:cNvGraphicFramePr>
            <a:graphicFrameLocks noGrp="1"/>
          </p:cNvGraphicFramePr>
          <p:nvPr/>
        </p:nvGraphicFramePr>
        <p:xfrm>
          <a:off x="324000" y="1084144"/>
          <a:ext cx="11543998" cy="5486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94060"/>
                <a:gridCol w="9149938"/>
              </a:tblGrid>
              <a:tr h="73152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特点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胚胎干细胞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存在于早期胚胎中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4_b1584"/>
                        </a:rPr>
                        <a:t>具有分化为成年动物体内的任何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一种类型的细胞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5_3e081"/>
                        </a:rPr>
                        <a:t>并进一步形成机体的所有组织和器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官甚至个体的潜能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成体干细胞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是成体组织或器官内的干细胞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具有组织特异性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5_55dd2"/>
                        </a:rPr>
                        <a:t>诱导多功能</a:t>
                      </a:r>
                      <a:b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干细胞</a:t>
                      </a:r>
                      <a:endParaRPr lang="zh-CN" altLang="zh-CN" sz="28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通过人工方法诱导已完成分化的成熟细胞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c01bc"/>
                        </a:rPr>
                        <a:t>去分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化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0_ae1f4"/>
                        </a:rPr>
                        <a:t>逆转成为具有分裂能力和分化潜能的多功能干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实现细胞重新编程过程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2" name="yt_shape_14712"/>
          <p:cNvSpPr txBox="1"/>
          <p:nvPr/>
        </p:nvSpPr>
        <p:spPr>
          <a:xfrm>
            <a:off x="324000" y="432000"/>
            <a:ext cx="307776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细胞具有全能性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713" name="yt_table_14713" title="H_781.44"/>
          <p:cNvGraphicFramePr>
            <a:graphicFrameLocks noGrp="1"/>
          </p:cNvGraphicFramePr>
          <p:nvPr/>
        </p:nvGraphicFramePr>
        <p:xfrm>
          <a:off x="324000" y="1211144"/>
          <a:ext cx="11543997" cy="3383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975278"/>
                <a:gridCol w="6568719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,isEnd"/>
                        </a:rPr>
                        <a:t>概念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6_6bf7c,isEnd"/>
                        </a:rPr>
                        <a:t>细胞的全能性是指高度分化的组织细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胞仍具有发育成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3c7f6,isEnd"/>
                        </a:rPr>
                        <a:t>和分化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出各种细胞的潜能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,isEnd"/>
                        </a:rPr>
                        <a:t>条件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9_afb71,isEnd"/>
                        </a:rPr>
                        <a:t>给予一定营养物质、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激素等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适宜的温度等环境条件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335039" y="1973912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完整个体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49039" y="3347417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离体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7440" y="5006975"/>
            <a:ext cx="8065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种子发育成个体不能体现细胞的全能性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275320" y="1974215"/>
            <a:ext cx="1813560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989320" y="3347720"/>
            <a:ext cx="1047115" cy="607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15" grpId="0"/>
      <p:bldP spid="15" grpId="1"/>
      <p:bldP spid="7" grpId="0" bldLvl="0" animBg="1"/>
      <p:bldP spid="7" grpId="1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13" name="yt_table_14713" title="H_781.44"/>
          <p:cNvGraphicFramePr>
            <a:graphicFrameLocks noGrp="1"/>
          </p:cNvGraphicFramePr>
          <p:nvPr/>
        </p:nvGraphicFramePr>
        <p:xfrm>
          <a:off x="324000" y="536139"/>
          <a:ext cx="11544300" cy="61652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912"/>
                <a:gridCol w="4585366"/>
                <a:gridCol w="6568719"/>
              </a:tblGrid>
              <a:tr h="3088640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86335_⨹_1_bcfd8,isEnd,isEnd"/>
                        </a:rPr>
                        <a:t>实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,isEnd"/>
                        </a:rPr>
                        <a:t>例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植物组织培养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,isEnd"/>
                        </a:rPr>
                        <a:t>以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楷体" panose="02010609060101010101" pitchFamily="30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胡萝卜组织培养为例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,isEnd"/>
                        </a:rPr>
                        <a:t>）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152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Finished"/>
                        </a:rPr>
                        <a:t> </a:t>
                      </a:r>
                      <a:r>
                        <a:rPr lang="en-US" altLang="zh-CN" sz="30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                                             </a:t>
                      </a:r>
                      <a:r>
                        <a:rPr lang="en-US" altLang="zh-CN" sz="6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  <a:sym typeface=",isEnd"/>
                        </a:rPr>
                        <a:t> </a:t>
                      </a:r>
                      <a:endParaRPr lang="en-US" altLang="zh-CN" sz="600" b="0" i="0" u="none">
                        <a:solidFill>
                          <a:srgbClr val="1EE3CF"/>
                        </a:solidFill>
                        <a:effectLst/>
                        <a:latin typeface="Times New Roman" panose="02020603050405020304" pitchFamily="33"/>
                        <a:ea typeface="宋体" panose="02010600030101010101" pitchFamily="2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3076575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克隆动物的培育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_⨹_3_c06a0,isEnd"/>
                        </a:rPr>
                        <a:t>以美洲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爪蟾的核移植为例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,isEnd"/>
                        </a:rPr>
                        <a:t>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14600" b="0" i="0" u="none" dirty="0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Finished"/>
                        </a:rPr>
                        <a:t> </a:t>
                      </a:r>
                      <a:r>
                        <a:rPr lang="en-US" altLang="zh-CN" sz="3000" b="0" i="0" u="none" dirty="0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                                               </a:t>
                      </a:r>
                      <a:r>
                        <a:rPr lang="en-US" altLang="zh-CN" sz="2500" b="0" i="0" u="none" dirty="0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  <a:sym typeface=",isEnd"/>
                        </a:rPr>
                        <a:t> </a:t>
                      </a:r>
                      <a:endParaRPr lang="en-US" altLang="zh-CN" sz="2500" b="0" i="0" u="none" dirty="0">
                        <a:solidFill>
                          <a:srgbClr val="1EE3CF"/>
                        </a:solidFill>
                        <a:effectLst/>
                        <a:latin typeface="Times New Roman" panose="02020603050405020304" pitchFamily="33"/>
                        <a:ea typeface="宋体" panose="02010600030101010101" pitchFamily="2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pic>
        <p:nvPicPr>
          <p:cNvPr id="3" name="yt_shape_1711181945062" title="H_223.8708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40" y="614045"/>
            <a:ext cx="4959350" cy="2887345"/>
          </a:xfrm>
          <a:prstGeom prst="rect">
            <a:avLst/>
          </a:prstGeom>
        </p:spPr>
      </p:pic>
      <p:pic>
        <p:nvPicPr>
          <p:cNvPr id="5" name="yt_shape_1711181945166" title="H_215.993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40" y="3703320"/>
            <a:ext cx="5335905" cy="286194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9949180" y="4107815"/>
            <a:ext cx="877570" cy="425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4103</Words>
  <Application>WPS 演示</Application>
  <PresentationFormat>宽屏</PresentationFormat>
  <Paragraphs>354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116" baseType="lpstr">
      <vt:lpstr>Arial</vt:lpstr>
      <vt:lpstr>宋体</vt:lpstr>
      <vt:lpstr>Wingdings</vt:lpstr>
      <vt:lpstr>等线</vt:lpstr>
      <vt:lpstr>微软雅黑</vt:lpstr>
      <vt:lpstr>阿里巴巴普惠体</vt:lpstr>
      <vt:lpstr>OPPOSans H</vt:lpstr>
      <vt:lpstr>OPPOSans R</vt:lpstr>
      <vt:lpstr>Times New Roman</vt:lpstr>
      <vt:lpstr>_⨹_9_af132,isEnd</vt:lpstr>
      <vt:lpstr>Segoe Print</vt:lpstr>
      <vt:lpstr>,isEnd</vt:lpstr>
      <vt:lpstr>仿宋</vt:lpstr>
      <vt:lpstr>方正宋三简体</vt:lpstr>
      <vt:lpstr>_⨹_8_f0d8e</vt:lpstr>
      <vt:lpstr>_⨹_3_35490</vt:lpstr>
      <vt:lpstr>_⨹_3_99461</vt:lpstr>
      <vt:lpstr>_⨹_10_2f3ed</vt:lpstr>
      <vt:lpstr>_⨹_1_373e3</vt:lpstr>
      <vt:lpstr>_⨹_1_cf00f,isEnd</vt:lpstr>
      <vt:lpstr>_⨹_16_14916</vt:lpstr>
      <vt:lpstr>_⨹_6_8c67b</vt:lpstr>
      <vt:lpstr>_⨹_14_b1584</vt:lpstr>
      <vt:lpstr>_⨹_15_3e081</vt:lpstr>
      <vt:lpstr>_⨹_5_55dd2</vt:lpstr>
      <vt:lpstr>_⨹_2_c01bc</vt:lpstr>
      <vt:lpstr>_⨹_20_ae1f4</vt:lpstr>
      <vt:lpstr>,isEnd,isEnd</vt:lpstr>
      <vt:lpstr>_⨹_16_6bf7c,isEnd</vt:lpstr>
      <vt:lpstr>_⨹_3_3c7f6,isEnd</vt:lpstr>
      <vt:lpstr>_⨹_9_afb71,isEnd</vt:lpstr>
      <vt:lpstr>_⨹_1_86335_⨹_1_bcfd8,isEnd,isEnd</vt:lpstr>
      <vt:lpstr>楷体</vt:lpstr>
      <vt:lpstr>Finished</vt:lpstr>
      <vt:lpstr>_⨹_3_c06a0,isEnd</vt:lpstr>
      <vt:lpstr>_⨹_9_65db4</vt:lpstr>
      <vt:lpstr>_⨹_8_ea24d</vt:lpstr>
      <vt:lpstr>_⨹_12_900b4</vt:lpstr>
      <vt:lpstr>_⨹_10_6a4cc</vt:lpstr>
      <vt:lpstr>Arial Unicode MS</vt:lpstr>
      <vt:lpstr>Calibri</vt:lpstr>
      <vt:lpstr>_⨹_3_84987</vt:lpstr>
      <vt:lpstr>_⨹_13_fb7f9</vt:lpstr>
      <vt:lpstr>_⨹_4_cb66e</vt:lpstr>
      <vt:lpstr>_⨹_7_22d5b</vt:lpstr>
      <vt:lpstr>_⨹_17_7b10a</vt:lpstr>
      <vt:lpstr>_⨹_8_739d3</vt:lpstr>
      <vt:lpstr>_⨹_26_d831b</vt:lpstr>
      <vt:lpstr>隶书</vt:lpstr>
      <vt:lpstr>_⨹_20_62acd</vt:lpstr>
      <vt:lpstr>_⨹_3_87d54</vt:lpstr>
      <vt:lpstr>_⨹_3_cbf90</vt:lpstr>
      <vt:lpstr>_⨹_10_c7c01</vt:lpstr>
      <vt:lpstr>_⨹_9_bd090</vt:lpstr>
      <vt:lpstr>_⨹_4_25306</vt:lpstr>
      <vt:lpstr>_⨹_29_f6d0d</vt:lpstr>
      <vt:lpstr>_⨹_5_62e35,isEnd</vt:lpstr>
      <vt:lpstr>_⨹_1_3f0e5,isEnd</vt:lpstr>
      <vt:lpstr>_⨹_5_43cdd,isEnd</vt:lpstr>
      <vt:lpstr>_⨹_2_3cf4c</vt:lpstr>
      <vt:lpstr>_⨹_4_b93b1</vt:lpstr>
      <vt:lpstr>_⨹_7_7989f</vt:lpstr>
      <vt:lpstr>_⨹_6_53903</vt:lpstr>
      <vt:lpstr>_⨹_1_0e706</vt:lpstr>
      <vt:lpstr>_⨹_8_07007</vt:lpstr>
      <vt:lpstr>_⨹_4_f3774</vt:lpstr>
      <vt:lpstr>_⨹_6_cd872</vt:lpstr>
      <vt:lpstr>_⨹_6_57a91</vt:lpstr>
      <vt:lpstr>_⨹_8_c0677</vt:lpstr>
      <vt:lpstr>_⨹_2_1f0fa</vt:lpstr>
      <vt:lpstr>_⨹_29_cedd5</vt:lpstr>
      <vt:lpstr>_⨹_18_af729</vt:lpstr>
      <vt:lpstr>_⨹_6_c3890</vt:lpstr>
      <vt:lpstr>_⨹_10_de7d7</vt:lpstr>
      <vt:lpstr>_⨹_2_835cf</vt:lpstr>
      <vt:lpstr>_⨹_8_4ed6a</vt:lpstr>
      <vt:lpstr>_⨹_2_77e0a</vt:lpstr>
      <vt:lpstr>_⨹_17_f16be</vt:lpstr>
      <vt:lpstr>_⨹_4_91271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59</cp:revision>
  <dcterms:created xsi:type="dcterms:W3CDTF">2023-12-15T00:48:00Z</dcterms:created>
  <dcterms:modified xsi:type="dcterms:W3CDTF">2024-09-19T10:58:44Z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48EC86837B2542FEA4365F1F86A510A5</vt:lpwstr>
  </property>
  <property fmtid="{D5CDD505-2E9C-101B-9397-08002B2CF9AE}" pid="3" name="KSOProductBuildVer">
    <vt:lpwstr>2052-11.8.2.11718</vt:lpwstr>
  </property>
</Properties>
</file>