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  <p:sldMasterId id="2147483652" r:id="rId4"/>
    <p:sldMasterId id="2147483654" r:id="rId5"/>
    <p:sldMasterId id="2147483656" r:id="rId6"/>
  </p:sldMasterIdLst>
  <p:handoutMasterIdLst>
    <p:handoutMasterId r:id="rId35"/>
  </p:handoutMasterIdLst>
  <p:sldIdLst>
    <p:sldId id="256" r:id="rId7"/>
    <p:sldId id="266" r:id="rId8"/>
    <p:sldId id="327" r:id="rId9"/>
    <p:sldId id="267" r:id="rId10"/>
    <p:sldId id="305" r:id="rId11"/>
    <p:sldId id="306" r:id="rId12"/>
    <p:sldId id="307" r:id="rId13"/>
    <p:sldId id="308" r:id="rId14"/>
    <p:sldId id="309" r:id="rId15"/>
    <p:sldId id="310" r:id="rId16"/>
    <p:sldId id="268" r:id="rId17"/>
    <p:sldId id="270" r:id="rId18"/>
    <p:sldId id="271" r:id="rId19"/>
    <p:sldId id="329" r:id="rId20"/>
    <p:sldId id="273" r:id="rId21"/>
    <p:sldId id="274" r:id="rId22"/>
    <p:sldId id="276" r:id="rId23"/>
    <p:sldId id="278" r:id="rId24"/>
    <p:sldId id="280" r:id="rId25"/>
    <p:sldId id="282" r:id="rId26"/>
    <p:sldId id="330" r:id="rId27"/>
    <p:sldId id="287" r:id="rId28"/>
    <p:sldId id="289" r:id="rId29"/>
    <p:sldId id="262" r:id="rId30"/>
    <p:sldId id="290" r:id="rId31"/>
    <p:sldId id="292" r:id="rId32"/>
    <p:sldId id="315" r:id="rId33"/>
    <p:sldId id="293" r:id="rId3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19" autoAdjust="0"/>
    <p:restoredTop sz="94660"/>
  </p:normalViewPr>
  <p:slideViewPr>
    <p:cSldViewPr snapToGrid="0">
      <p:cViewPr>
        <p:scale>
          <a:sx n="66" d="100"/>
          <a:sy n="66" d="100"/>
        </p:scale>
        <p:origin x="1932" y="9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89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handoutMaster" Target="handoutMasters/handoutMaster1.xml"/><Relationship Id="rId34" Type="http://schemas.openxmlformats.org/officeDocument/2006/relationships/slide" Target="slides/slide28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67847-C230-4290-9055-10A4398154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3EB20-8A53-4E82-8012-2677572C21B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5" Type="http://schemas.openxmlformats.org/officeDocument/2006/relationships/theme" Target="../theme/theme3.xml"/><Relationship Id="rId4" Type="http://schemas.openxmlformats.org/officeDocument/2006/relationships/slide" Target="../slides/slide1.xml"/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4" Type="http://schemas.openxmlformats.org/officeDocument/2006/relationships/theme" Target="../theme/theme4.xml"/><Relationship Id="rId3" Type="http://schemas.openxmlformats.org/officeDocument/2006/relationships/slide" Target="../slides/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5" Type="http://schemas.openxmlformats.org/officeDocument/2006/relationships/theme" Target="../theme/theme5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952625" cy="12858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84357" y="2686860"/>
            <a:ext cx="6707643" cy="41711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7795" y="11235"/>
            <a:ext cx="5489882" cy="684676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/>
          <a:srcRect l="291"/>
          <a:stretch>
            <a:fillRect/>
          </a:stretch>
        </p:blipFill>
        <p:spPr>
          <a:xfrm>
            <a:off x="0" y="1"/>
            <a:ext cx="12308541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7795" y="0"/>
            <a:ext cx="5429711" cy="6858001"/>
          </a:xfrm>
          <a:prstGeom prst="rect">
            <a:avLst/>
          </a:prstGeom>
        </p:spPr>
      </p:pic>
      <p:sp>
        <p:nvSpPr>
          <p:cNvPr id="5" name="动作按钮: 后退或前一项 4">
            <a:hlinkClick r:id="" action="ppaction://hlinkshowjump?jump=previousslide"/>
          </p:cNvPr>
          <p:cNvSpPr/>
          <p:nvPr userDrawn="1"/>
        </p:nvSpPr>
        <p:spPr>
          <a:xfrm>
            <a:off x="11167223" y="6561611"/>
            <a:ext cx="268570" cy="268668"/>
          </a:xfrm>
          <a:prstGeom prst="actionButtonBackPrevious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32" tIns="45716" rIns="91432" bIns="45716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ysClr val="window" lastClr="FFFFFF"/>
              </a:solidFill>
              <a:latin typeface="等线" panose="02010600030101010101" charset="-122"/>
              <a:ea typeface="微软雅黑" panose="020B0503020204020204" pitchFamily="34" charset="-122"/>
            </a:endParaRPr>
          </a:p>
        </p:txBody>
      </p:sp>
      <p:sp>
        <p:nvSpPr>
          <p:cNvPr id="6" name="动作按钮: 前进或下一项 5">
            <a:hlinkClick r:id="" action="ppaction://hlinkshowjump?jump=nextslide"/>
          </p:cNvPr>
          <p:cNvSpPr/>
          <p:nvPr userDrawn="1"/>
        </p:nvSpPr>
        <p:spPr>
          <a:xfrm>
            <a:off x="11546904" y="6561611"/>
            <a:ext cx="268570" cy="268668"/>
          </a:xfrm>
          <a:prstGeom prst="actionButtonForwardNex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32" tIns="45716" rIns="91432" bIns="45716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ysClr val="window" lastClr="FFFFFF"/>
              </a:solidFill>
              <a:latin typeface="等线" panose="02010600030101010101" charset="-122"/>
              <a:ea typeface="微软雅黑" panose="020B0503020204020204" pitchFamily="34" charset="-122"/>
            </a:endParaRPr>
          </a:p>
        </p:txBody>
      </p:sp>
      <p:sp>
        <p:nvSpPr>
          <p:cNvPr id="7" name="动作按钮: 结束 6">
            <a:hlinkClick r:id="" action="ppaction://hlinkshowjump?jump=endshow"/>
          </p:cNvPr>
          <p:cNvSpPr/>
          <p:nvPr userDrawn="1"/>
        </p:nvSpPr>
        <p:spPr>
          <a:xfrm>
            <a:off x="11926585" y="6557483"/>
            <a:ext cx="276824" cy="276924"/>
          </a:xfrm>
          <a:prstGeom prst="actionButtonEnd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32" tIns="45716" rIns="91432" bIns="45716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ysClr val="window" lastClr="FFFFFF"/>
              </a:solidFill>
              <a:latin typeface="等线" panose="02010600030101010101" charset="-122"/>
              <a:ea typeface="微软雅黑" panose="020B0503020204020204" pitchFamily="34" charset="-122"/>
            </a:endParaRPr>
          </a:p>
        </p:txBody>
      </p:sp>
      <p:sp>
        <p:nvSpPr>
          <p:cNvPr id="8" name="TextBox 26">
            <a:hlinkClick r:id="rId4" action="ppaction://hlinksldjump"/>
          </p:cNvPr>
          <p:cNvSpPr txBox="1"/>
          <p:nvPr userDrawn="1"/>
        </p:nvSpPr>
        <p:spPr>
          <a:xfrm>
            <a:off x="10548261" y="6511561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目录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28600"/>
            <a:ext cx="12172950" cy="6629400"/>
          </a:xfrm>
          <a:prstGeom prst="rect">
            <a:avLst/>
          </a:prstGeom>
        </p:spPr>
      </p:pic>
      <p:sp>
        <p:nvSpPr>
          <p:cNvPr id="8" name="动作按钮: 后退或前一项 7">
            <a:hlinkClick r:id="" action="ppaction://hlinkshowjump?jump=previousslide"/>
          </p:cNvPr>
          <p:cNvSpPr/>
          <p:nvPr userDrawn="1"/>
        </p:nvSpPr>
        <p:spPr>
          <a:xfrm>
            <a:off x="11110073" y="6590186"/>
            <a:ext cx="268570" cy="268668"/>
          </a:xfrm>
          <a:prstGeom prst="actionButtonBackPrevious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32" tIns="45716" rIns="91432" bIns="45716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ysClr val="window" lastClr="FFFFFF"/>
              </a:solidFill>
              <a:latin typeface="等线" panose="02010600030101010101" charset="-122"/>
              <a:ea typeface="微软雅黑" panose="020B0503020204020204" pitchFamily="34" charset="-122"/>
            </a:endParaRPr>
          </a:p>
        </p:txBody>
      </p:sp>
      <p:sp>
        <p:nvSpPr>
          <p:cNvPr id="9" name="动作按钮: 前进或下一项 8">
            <a:hlinkClick r:id="" action="ppaction://hlinkshowjump?jump=nextslide"/>
          </p:cNvPr>
          <p:cNvSpPr/>
          <p:nvPr userDrawn="1"/>
        </p:nvSpPr>
        <p:spPr>
          <a:xfrm>
            <a:off x="11489754" y="6590186"/>
            <a:ext cx="268570" cy="268668"/>
          </a:xfrm>
          <a:prstGeom prst="actionButtonForwardNex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32" tIns="45716" rIns="91432" bIns="45716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ysClr val="window" lastClr="FFFFFF"/>
              </a:solidFill>
              <a:latin typeface="等线" panose="02010600030101010101" charset="-122"/>
              <a:ea typeface="微软雅黑" panose="020B0503020204020204" pitchFamily="34" charset="-122"/>
            </a:endParaRPr>
          </a:p>
        </p:txBody>
      </p:sp>
      <p:sp>
        <p:nvSpPr>
          <p:cNvPr id="10" name="动作按钮: 结束 9">
            <a:hlinkClick r:id="" action="ppaction://hlinkshowjump?jump=endshow"/>
          </p:cNvPr>
          <p:cNvSpPr/>
          <p:nvPr userDrawn="1"/>
        </p:nvSpPr>
        <p:spPr>
          <a:xfrm>
            <a:off x="11869435" y="6586058"/>
            <a:ext cx="276824" cy="276924"/>
          </a:xfrm>
          <a:prstGeom prst="actionButtonEnd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32" tIns="45716" rIns="91432" bIns="45716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ysClr val="window" lastClr="FFFFFF"/>
              </a:solidFill>
              <a:latin typeface="等线" panose="02010600030101010101" charset="-122"/>
              <a:ea typeface="微软雅黑" panose="020B0503020204020204" pitchFamily="34" charset="-122"/>
            </a:endParaRPr>
          </a:p>
        </p:txBody>
      </p:sp>
      <p:sp>
        <p:nvSpPr>
          <p:cNvPr id="11" name="TextBox 26">
            <a:hlinkClick r:id="rId3" action="ppaction://hlinksldjump"/>
          </p:cNvPr>
          <p:cNvSpPr txBox="1"/>
          <p:nvPr userDrawn="1"/>
        </p:nvSpPr>
        <p:spPr>
          <a:xfrm>
            <a:off x="10491111" y="6540136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目录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-4043" y="27177"/>
            <a:ext cx="508986" cy="3574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576326" y="32848"/>
            <a:ext cx="90025" cy="3574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cxnSp>
        <p:nvCxnSpPr>
          <p:cNvPr id="14" name="直接箭头连接符 13"/>
          <p:cNvCxnSpPr/>
          <p:nvPr userDrawn="1"/>
        </p:nvCxnSpPr>
        <p:spPr>
          <a:xfrm>
            <a:off x="768995" y="362971"/>
            <a:ext cx="11377264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26"/>
          <p:cNvSpPr txBox="1"/>
          <p:nvPr userDrawn="1"/>
        </p:nvSpPr>
        <p:spPr>
          <a:xfrm>
            <a:off x="845774" y="54948"/>
            <a:ext cx="19976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选考总复习 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·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生物学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952625" cy="12858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84357" y="2686860"/>
            <a:ext cx="6707643" cy="41711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tags" Target="../tags/tag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1.png"/><Relationship Id="rId1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9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9.png"/><Relationship Id="rId1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0.png"/><Relationship Id="rId1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9.png"/><Relationship Id="rId1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9.png"/><Relationship Id="rId1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266215" y="1735218"/>
            <a:ext cx="772233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latinLnBrk="0" hangingPunct="0">
              <a:lnSpc>
                <a:spcPct val="150000"/>
              </a:lnSpc>
            </a:pPr>
            <a:r>
              <a:rPr lang="zh-CN" altLang="en-US" sz="54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第16课时　减数分裂与有丝分裂的比较</a:t>
            </a:r>
            <a:endParaRPr lang="zh-CN" altLang="en-US" sz="5400" b="1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5" name="yt_shape_14535"/>
          <p:cNvSpPr txBox="1"/>
          <p:nvPr/>
        </p:nvSpPr>
        <p:spPr>
          <a:xfrm>
            <a:off x="209700" y="686000"/>
            <a:ext cx="8270854" cy="57599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1332230" indent="-951865" algn="l" eaLnBrk="1" latinLnBrk="0" hangingPunct="0">
              <a:lnSpc>
                <a:spcPct val="140000"/>
              </a:lnSpc>
            </a:pP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4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结合染色体的奇、偶数识别细胞分裂方式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</p:txBody>
      </p:sp>
      <p:pic>
        <p:nvPicPr>
          <p:cNvPr id="14536" name="yt_image_14536" title="H_334.0348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325752" y="1388773"/>
            <a:ext cx="9540495" cy="350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5932227" y="4343951"/>
            <a:ext cx="722573" cy="386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018327" y="2235751"/>
            <a:ext cx="722573" cy="386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9018326" y="3494675"/>
            <a:ext cx="1611574" cy="386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38" name="yt_image_14538" title="H_54.416695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235600" y="432000"/>
            <a:ext cx="3288783" cy="69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41" name="yt_shape_14541"/>
          <p:cNvSpPr txBox="1"/>
          <p:nvPr/>
        </p:nvSpPr>
        <p:spPr>
          <a:xfrm>
            <a:off x="324071" y="1122939"/>
            <a:ext cx="11924914" cy="31565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30000"/>
              </a:lnSpc>
            </a:pP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1. 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隶书" panose="02010509060101010101" pitchFamily="30" charset="-122"/>
                <a:ea typeface="隶书" panose="02010509060101010101" pitchFamily="30" charset="-122"/>
              </a:rPr>
              <a:t>（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2023·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隶书" panose="02010509060101010101" pitchFamily="30" charset="-122"/>
              </a:rPr>
              <a:t>绍兴柯桥适应性考试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隶书" panose="02010509060101010101" pitchFamily="30" charset="-122"/>
                <a:ea typeface="隶书" panose="02010509060101010101" pitchFamily="30" charset="-122"/>
              </a:rPr>
              <a:t>）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为了研究细胞分裂的过程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3_51ca0"/>
              </a:rPr>
              <a:t>研究团</a:t>
            </a:r>
            <a:b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</a:b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队将</a:t>
            </a:r>
            <a:r>
              <a:rPr lang="en-US" altLang="zh-CN" sz="1500" b="0" i="1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 </a:t>
            </a:r>
            <a:r>
              <a:rPr lang="en-US" altLang="zh-CN" sz="3000" b="0" i="1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GFP</a:t>
            </a:r>
            <a:r>
              <a:rPr lang="en-US" altLang="zh-CN" sz="1500" b="0" i="1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 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基因和</a:t>
            </a:r>
            <a:r>
              <a:rPr lang="en-US" altLang="zh-CN" sz="1500" b="0" i="1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 </a:t>
            </a:r>
            <a:r>
              <a:rPr lang="en-US" altLang="zh-CN" sz="3000" b="0" i="1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NEO</a:t>
            </a:r>
            <a:r>
              <a:rPr lang="en-US" altLang="zh-CN" sz="1500" b="0" i="1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 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基因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2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个基因的每条单链均被</a:t>
            </a:r>
            <a:r>
              <a:rPr lang="en-US" altLang="zh-CN" sz="3000" b="0" i="0" u="none" baseline="30000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32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P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标记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2_87f01"/>
              </a:rPr>
              <a:t>分别</a:t>
            </a:r>
            <a:b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</a:b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插入鼠精原细胞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不含</a:t>
            </a:r>
            <a:r>
              <a:rPr lang="en-US" altLang="zh-CN" sz="3000" b="0" i="0" u="none" baseline="30000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32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P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的两条非同源染色体上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6_ce65f"/>
              </a:rPr>
              <a:t>将其置于不含</a:t>
            </a:r>
            <a:b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</a:br>
            <a:r>
              <a:rPr lang="en-US" altLang="zh-CN" sz="3000" b="0" i="0" u="none" baseline="30000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32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P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的培养液中培养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得到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4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个子细胞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12_dcb86"/>
              </a:rPr>
              <a:t>检测子细胞中的标记情况。</a:t>
            </a:r>
            <a:b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</a:b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若不考虑其他变异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下列叙述正确的是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　　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endParaRPr lang="zh-CN" altLang="zh-CN" sz="3000" b="0" i="0" u="none" dirty="0">
              <a:solidFill>
                <a:srgbClr val="000000"/>
              </a:solidFill>
              <a:effectLst/>
              <a:latin typeface="宋体" panose="02010600030101010101" pitchFamily="2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4542" name="yt_table_14542" title="H_201.6"/>
          <p:cNvGraphicFramePr>
            <a:graphicFrameLocks noGrp="1"/>
          </p:cNvGraphicFramePr>
          <p:nvPr/>
        </p:nvGraphicFramePr>
        <p:xfrm>
          <a:off x="704424" y="4088997"/>
          <a:ext cx="11504613" cy="2560320"/>
        </p:xfrm>
        <a:graphic>
          <a:graphicData uri="http://schemas.openxmlformats.org/drawingml/2006/table">
            <a:tbl>
              <a:tblPr/>
              <a:tblGrid>
                <a:gridCol w="11504613"/>
              </a:tblGrid>
              <a:tr h="370840"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A.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若进行减数分裂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子细胞中含</a:t>
                      </a:r>
                      <a:r>
                        <a:rPr lang="en-US" altLang="zh-CN" sz="3000" b="0" i="0" u="none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32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P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的染色体数目可能是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0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1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2</a:t>
                      </a:r>
                      <a:endParaRPr lang="en-US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Times New Roman" panose="02020603050405020304" pitchFamily="30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B.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若进行有丝分裂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en-US" altLang="zh-CN" sz="1500" b="0" i="1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 </a:t>
                      </a:r>
                      <a:r>
                        <a:rPr lang="en-US" altLang="zh-CN" sz="3000" b="0" i="1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GFP</a:t>
                      </a:r>
                      <a:r>
                        <a:rPr lang="en-US" altLang="zh-CN" sz="1500" b="0" i="1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基因和</a:t>
                      </a:r>
                      <a:r>
                        <a:rPr lang="en-US" altLang="zh-CN" sz="1500" b="0" i="1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 </a:t>
                      </a:r>
                      <a:r>
                        <a:rPr lang="en-US" altLang="zh-CN" sz="3000" b="0" i="1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NEO</a:t>
                      </a:r>
                      <a:r>
                        <a:rPr lang="en-US" altLang="zh-CN" sz="1500" b="0" i="1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基因不会同时移向细胞两极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C.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若每个子细胞中均只有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1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条染色体含</a:t>
                      </a:r>
                      <a:r>
                        <a:rPr lang="en-US" altLang="zh-CN" sz="3000" b="0" i="0" u="none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32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P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则一定进行有丝分裂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D. 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若某个子细胞中有</a:t>
                      </a: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2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条染色体含</a:t>
                      </a:r>
                      <a:r>
                        <a:rPr lang="en-US" altLang="zh-CN" sz="3000" b="0" i="0" u="none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32</a:t>
                      </a: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P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则一定进行减数分裂</a:t>
                      </a:r>
                      <a:endParaRPr lang="zh-CN" altLang="zh-CN" sz="30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6412" y="4390790"/>
            <a:ext cx="722784" cy="57965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5" name="yt_shape_14545"/>
          <p:cNvSpPr txBox="1"/>
          <p:nvPr/>
        </p:nvSpPr>
        <p:spPr>
          <a:xfrm>
            <a:off x="324071" y="432000"/>
            <a:ext cx="11924914" cy="121757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2. 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隶书" panose="02010509060101010101" pitchFamily="30" charset="-122"/>
                <a:ea typeface="隶书" panose="02010509060101010101" pitchFamily="30" charset="-122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2023·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隶书" panose="02010509060101010101" pitchFamily="30" charset="-122"/>
              </a:rPr>
              <a:t>嘉兴质检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隶书" panose="02010509060101010101" pitchFamily="30" charset="-122"/>
                <a:ea typeface="隶书" panose="02010509060101010101" pitchFamily="30" charset="-122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20_245a1"/>
              </a:rPr>
              <a:t>如图为某个哺乳动物体内细胞分裂不同时期的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图像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endParaRPr lang="zh-CN" altLang="zh-CN" sz="2800" b="0" i="0" u="none">
              <a:solidFill>
                <a:srgbClr val="000000"/>
              </a:solidFill>
              <a:effectLst/>
              <a:latin typeface="宋体" panose="02010600030101010101" pitchFamily="2" charset="-122"/>
              <a:ea typeface="微软雅黑" panose="020B0503020204020204" pitchFamily="34" charset="-122"/>
            </a:endParaRPr>
          </a:p>
          <a:p>
            <a:pPr marL="380365" indent="-380365"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下列有关叙述正确的是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　　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endParaRPr lang="zh-CN" altLang="zh-CN" sz="2800" b="0" i="0" u="none">
              <a:solidFill>
                <a:srgbClr val="000000"/>
              </a:solidFill>
              <a:effectLst/>
              <a:latin typeface="宋体" panose="02010600030101010101" pitchFamily="2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4547" name="yt_table_14547_skip" title="H_201.6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67335" y="1782445"/>
          <a:ext cx="4896485" cy="4480560"/>
        </p:xfrm>
        <a:graphic>
          <a:graphicData uri="http://schemas.openxmlformats.org/drawingml/2006/table">
            <a:tbl>
              <a:tblPr/>
              <a:tblGrid>
                <a:gridCol w="4896485"/>
              </a:tblGrid>
              <a:tr h="640080"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A. 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细胞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①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中有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2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个四分体</a:t>
                      </a:r>
                      <a:endParaRPr lang="zh-CN" altLang="zh-CN" sz="28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1280160"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B. 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细胞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④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是次级精母细胞或次级卵母细胞或极体</a:t>
                      </a:r>
                      <a:endParaRPr lang="zh-CN" altLang="zh-CN" sz="28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C. 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属于减数分裂的细胞有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4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个</a:t>
                      </a:r>
                      <a:endParaRPr lang="zh-CN" altLang="zh-CN" sz="28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1920240"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D. 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若用某种药物抑制纺锤体形成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则细胞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⑤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着丝粒不会分裂</a:t>
                      </a:r>
                      <a:endParaRPr lang="zh-CN" altLang="zh-CN" sz="28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4546" name="yt_image_14546_skip" title="H_270.24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4455" y="1981200"/>
            <a:ext cx="6879590" cy="3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074" y="3829532"/>
            <a:ext cx="722784" cy="57965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0" name="yt_shape_14550"/>
          <p:cNvSpPr txBox="1"/>
          <p:nvPr/>
        </p:nvSpPr>
        <p:spPr>
          <a:xfrm>
            <a:off x="146050" y="431800"/>
            <a:ext cx="12102465" cy="730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 eaLnBrk="1" latinLnBrk="0" hangingPunct="0">
              <a:lnSpc>
                <a:spcPct val="140000"/>
              </a:lnSpc>
            </a:pPr>
            <a:r>
              <a:rPr lang="zh-CN" altLang="zh-CN" sz="2800" b="1" i="0" u="none">
                <a:solidFill>
                  <a:srgbClr val="8064A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考点二</a:t>
            </a:r>
            <a:r>
              <a:rPr lang="zh-CN" altLang="zh-CN" sz="2800" b="0" i="0" u="none">
                <a:solidFill>
                  <a:srgbClr val="8064A2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　</a:t>
            </a:r>
            <a:r>
              <a:rPr lang="zh-CN" altLang="zh-CN" sz="2800" b="1" i="0" u="none">
                <a:solidFill>
                  <a:srgbClr val="8064A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减数分裂和有丝分裂过程中几种常见曲线变化分析</a:t>
            </a:r>
            <a:r>
              <a:rPr lang="zh-CN" altLang="zh-CN" sz="2800" b="0" i="0" u="none">
                <a:solidFill>
                  <a:srgbClr val="8064A2"/>
                </a:solidFill>
                <a:effectLst/>
                <a:latin typeface="黑体" panose="02010609060101010101" pitchFamily="30" charset="-122"/>
                <a:ea typeface="黑体" panose="02010609060101010101" pitchFamily="30" charset="-122"/>
              </a:rPr>
              <a:t>（</a:t>
            </a:r>
            <a:r>
              <a:rPr lang="zh-CN" altLang="zh-CN" sz="2800" b="1" i="0" u="none">
                <a:solidFill>
                  <a:srgbClr val="8064A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_⨹_3_71dc8"/>
              </a:rPr>
              <a:t>以二倍</a:t>
            </a:r>
            <a:r>
              <a:rPr lang="zh-CN" altLang="zh-CN" sz="2800" b="1" i="0" u="none">
                <a:solidFill>
                  <a:srgbClr val="8064A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体为例</a:t>
            </a:r>
            <a:r>
              <a:rPr lang="zh-CN" altLang="zh-CN" sz="2800" b="0" i="0" u="none">
                <a:solidFill>
                  <a:srgbClr val="8064A2"/>
                </a:solidFill>
                <a:effectLst/>
                <a:latin typeface="黑体" panose="02010609060101010101" pitchFamily="30" charset="-122"/>
                <a:ea typeface="黑体" panose="02010609060101010101" pitchFamily="30" charset="-122"/>
              </a:rPr>
              <a:t>）</a:t>
            </a:r>
            <a:endParaRPr lang="zh-CN" altLang="zh-CN" sz="2800" b="0" i="0" u="none">
              <a:solidFill>
                <a:srgbClr val="8064A2"/>
              </a:solidFill>
              <a:effectLst/>
              <a:latin typeface="黑体" panose="02010609060101010101" pitchFamily="30" charset="-122"/>
              <a:ea typeface="黑体" panose="02010609060101010101" pitchFamily="30" charset="-122"/>
            </a:endParaRPr>
          </a:p>
        </p:txBody>
      </p:sp>
      <p:pic>
        <p:nvPicPr>
          <p:cNvPr id="14551" name="yt_image_14551" title="H_54.416695"/>
          <p:cNvPicPr>
            <a:picLocks noChangeAspect="1" noChangeArrowheads="1"/>
          </p:cNvPicPr>
          <p:nvPr/>
        </p:nvPicPr>
        <p:blipFill>
          <a:blip r:embed="rId1" cstate="print"/>
          <a:srcRect t="29871"/>
          <a:stretch>
            <a:fillRect/>
          </a:stretch>
        </p:blipFill>
        <p:spPr bwMode="auto">
          <a:xfrm>
            <a:off x="4439285" y="1078865"/>
            <a:ext cx="3288665" cy="48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yt_shape_14553"/>
          <p:cNvSpPr txBox="1"/>
          <p:nvPr/>
        </p:nvSpPr>
        <p:spPr>
          <a:xfrm>
            <a:off x="146200" y="1494166"/>
            <a:ext cx="5833328" cy="122232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1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1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. </a:t>
            </a:r>
            <a:r>
              <a:rPr lang="zh-CN" altLang="zh-CN" sz="3000" b="1" i="0" u="none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核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DNA</a:t>
            </a:r>
            <a:r>
              <a:rPr lang="zh-CN" altLang="zh-CN" sz="3000" b="1" i="0" u="none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和染色体数变化曲线分析</a:t>
            </a:r>
            <a:endParaRPr lang="zh-CN" altLang="zh-CN" sz="3000" b="1" i="0" u="none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332230" indent="-951865" algn="l" eaLnBrk="1" latinLnBrk="0" hangingPunct="0">
              <a:lnSpc>
                <a:spcPct val="140000"/>
              </a:lnSpc>
            </a:pP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1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模型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</p:txBody>
      </p:sp>
      <p:pic>
        <p:nvPicPr>
          <p:cNvPr id="5" name="yt_image_14555" title="H_267.64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1905" y="2457450"/>
            <a:ext cx="7413625" cy="423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7" name="yt_shape_14557"/>
          <p:cNvSpPr txBox="1"/>
          <p:nvPr/>
        </p:nvSpPr>
        <p:spPr>
          <a:xfrm>
            <a:off x="324000" y="432000"/>
            <a:ext cx="2115323" cy="57599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1332230" indent="-951865" algn="l" eaLnBrk="1" latinLnBrk="0" hangingPunct="0">
              <a:lnSpc>
                <a:spcPct val="140000"/>
              </a:lnSpc>
            </a:pP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2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判断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</p:txBody>
      </p:sp>
      <p:pic>
        <p:nvPicPr>
          <p:cNvPr id="14558" name="yt_image_14558" title="H_446.63354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278877" y="1289702"/>
            <a:ext cx="8648197" cy="426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3849631" y="2038901"/>
            <a:ext cx="823969" cy="386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970281" y="4303078"/>
            <a:ext cx="1090669" cy="386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8091431" y="1470978"/>
            <a:ext cx="760469" cy="386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8364481" y="3743338"/>
            <a:ext cx="760469" cy="386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8364481" y="4872504"/>
            <a:ext cx="760469" cy="386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0" name="yt_shape_14560"/>
          <p:cNvSpPr txBox="1"/>
          <p:nvPr/>
        </p:nvSpPr>
        <p:spPr>
          <a:xfrm>
            <a:off x="324001" y="432000"/>
            <a:ext cx="3991968" cy="2009448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1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2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. </a:t>
            </a:r>
            <a:r>
              <a:rPr lang="zh-CN" altLang="zh-CN" sz="3000" b="1" i="0" u="none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每条染色体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DNA</a:t>
            </a:r>
            <a:r>
              <a:rPr lang="zh-CN" altLang="zh-CN" sz="3000" b="1" i="0" u="none" dirty="0" smtClean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含</a:t>
            </a:r>
            <a:endParaRPr lang="en-US" altLang="zh-CN" sz="3000" b="1" i="0" u="none" dirty="0" smtClean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80365" indent="-380365" algn="l" eaLnBrk="1" latinLnBrk="0" hangingPunct="0">
              <a:lnSpc>
                <a:spcPct val="140000"/>
              </a:lnSpc>
            </a:pPr>
            <a:r>
              <a:rPr lang="zh-CN" altLang="zh-CN" sz="3000" b="1" i="0" u="none" dirty="0" smtClean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量或染色体</a:t>
            </a:r>
            <a:r>
              <a:rPr lang="zh-CN" altLang="zh-CN" sz="3000" b="1" i="0" u="none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与核</a:t>
            </a:r>
            <a:r>
              <a:rPr lang="en-US" altLang="zh-CN" sz="3000" b="0" i="0" u="none" dirty="0" smtClean="0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DNA</a:t>
            </a:r>
            <a:endParaRPr lang="en-US" altLang="zh-CN" sz="3000" b="0" i="0" u="none" dirty="0" smtClean="0">
              <a:solidFill>
                <a:srgbClr val="000000"/>
              </a:solidFill>
              <a:effectLst/>
              <a:latin typeface="Times New Roman" panose="02020603050405020304" pitchFamily="30"/>
              <a:ea typeface="Times New Roman" panose="02020603050405020304" pitchFamily="30"/>
            </a:endParaRPr>
          </a:p>
          <a:p>
            <a:pPr marL="380365" indent="-380365" algn="l" eaLnBrk="1" latinLnBrk="0" hangingPunct="0">
              <a:lnSpc>
                <a:spcPct val="140000"/>
              </a:lnSpc>
            </a:pPr>
            <a:r>
              <a:rPr lang="zh-CN" altLang="zh-CN" sz="3000" b="1" i="0" u="none" dirty="0" smtClean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比值变化分析</a:t>
            </a:r>
            <a:endParaRPr lang="zh-CN" altLang="zh-CN" sz="3000" b="1" i="0" u="none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561" name="yt_image_14561" title="H_789.2334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483735" y="51435"/>
            <a:ext cx="5254625" cy="678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5144286" y="159286"/>
            <a:ext cx="873609" cy="264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5137144" y="490694"/>
            <a:ext cx="380689" cy="2400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8094887" y="362543"/>
            <a:ext cx="872583" cy="2400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5280725" y="5062813"/>
            <a:ext cx="1784920" cy="2400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3" name="yt_shape_14563"/>
          <p:cNvSpPr txBox="1"/>
          <p:nvPr/>
        </p:nvSpPr>
        <p:spPr>
          <a:xfrm>
            <a:off x="324071" y="432000"/>
            <a:ext cx="11924914" cy="186865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1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3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. 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黑体" panose="02010609060101010101" pitchFamily="30" charset="-122"/>
                <a:ea typeface="黑体" panose="02010609060101010101" pitchFamily="30" charset="-122"/>
              </a:rPr>
              <a:t>“</a:t>
            </a:r>
            <a:r>
              <a:rPr lang="zh-CN" altLang="zh-CN" sz="3000" b="1" i="0" u="none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同源染色体对数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黑体" panose="02010609060101010101" pitchFamily="30" charset="-122"/>
                <a:ea typeface="黑体" panose="02010609060101010101" pitchFamily="30" charset="-122"/>
              </a:rPr>
              <a:t>”</a:t>
            </a:r>
            <a:r>
              <a:rPr lang="zh-CN" altLang="zh-CN" sz="3000" b="1" i="0" u="none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及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黑体" panose="02010609060101010101" pitchFamily="30" charset="-122"/>
                <a:ea typeface="黑体" panose="02010609060101010101" pitchFamily="30" charset="-122"/>
              </a:rPr>
              <a:t>“</a:t>
            </a:r>
            <a:r>
              <a:rPr lang="zh-CN" altLang="zh-CN" sz="3000" b="1" i="0" u="none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染色体组数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黑体" panose="02010609060101010101" pitchFamily="30" charset="-122"/>
                <a:ea typeface="黑体" panose="02010609060101010101" pitchFamily="30" charset="-122"/>
              </a:rPr>
              <a:t>”</a:t>
            </a:r>
            <a:r>
              <a:rPr lang="zh-CN" altLang="zh-CN" sz="3000" b="1" i="0" u="none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的变化分析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楷体" panose="02010609060101010101" pitchFamily="30" charset="-122"/>
                <a:ea typeface="楷体" panose="02010609060101010101" pitchFamily="30" charset="-122"/>
              </a:rPr>
              <a:t>（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楷体" panose="02010609060101010101" pitchFamily="30" charset="-122"/>
                <a:sym typeface="_⨹_6_21323"/>
              </a:rPr>
              <a:t>以二倍体生物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楷体" panose="02010609060101010101" pitchFamily="30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楷体" panose="02010609060101010101" pitchFamily="30" charset="-122"/>
              </a:rPr>
              <a:t>为例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楷体" panose="02010609060101010101" pitchFamily="30" charset="-122"/>
                <a:ea typeface="楷体" panose="02010609060101010101" pitchFamily="30" charset="-122"/>
              </a:rPr>
              <a:t>）</a:t>
            </a:r>
            <a:endParaRPr lang="zh-CN" altLang="zh-CN" sz="3000" b="0" i="0" u="none">
              <a:solidFill>
                <a:srgbClr val="000000"/>
              </a:solidFill>
              <a:effectLst/>
              <a:latin typeface="楷体" panose="02010609060101010101" pitchFamily="30" charset="-122"/>
              <a:ea typeface="楷体" panose="02010609060101010101" pitchFamily="30" charset="-122"/>
            </a:endParaRPr>
          </a:p>
          <a:p>
            <a:pPr marL="1332230" indent="-951865" algn="l" eaLnBrk="1" latinLnBrk="0" hangingPunct="0">
              <a:lnSpc>
                <a:spcPct val="140000"/>
              </a:lnSpc>
            </a:pP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1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同源染色体对数变化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</p:txBody>
      </p:sp>
      <p:pic>
        <p:nvPicPr>
          <p:cNvPr id="14565" name="yt_image_14565" title="H_241.0866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675380" y="2567305"/>
            <a:ext cx="5914390" cy="374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7" name="yt_shape_14567"/>
          <p:cNvSpPr txBox="1"/>
          <p:nvPr/>
        </p:nvSpPr>
        <p:spPr>
          <a:xfrm>
            <a:off x="-430671" y="1404457"/>
            <a:ext cx="11543998" cy="122232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332230" eaLnBrk="1" latinLnBrk="0" hangingPunct="0">
              <a:lnSpc>
                <a:spcPct val="140000"/>
              </a:lnSpc>
            </a:pPr>
            <a:r>
              <a:rPr lang="en-US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①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有丝分裂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：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后期时染色体数目加倍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同源染色体由</a:t>
            </a:r>
            <a:r>
              <a:rPr lang="en-US" altLang="zh-CN" sz="1500" b="0" i="1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 </a:t>
            </a:r>
            <a:r>
              <a:rPr lang="en-US" altLang="zh-CN" sz="3000" b="0" i="1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n</a:t>
            </a:r>
            <a:r>
              <a:rPr lang="en-US" altLang="zh-CN" sz="1500" b="0" i="1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3_fd468,isEnd"/>
              </a:rPr>
              <a:t>对加倍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成为</a:t>
            </a:r>
            <a:r>
              <a:rPr sz="2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                 </a:t>
            </a:r>
            <a:r>
              <a:rPr sz="3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对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子细胞中同源染色体仍为</a:t>
            </a:r>
            <a:r>
              <a:rPr sz="2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              </a:t>
            </a:r>
            <a:r>
              <a:rPr sz="3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</a:t>
            </a:r>
            <a:r>
              <a:rPr sz="100" spc="-100">
                <a:latin typeface="Times New Roman" panose="02020603050405020304" pitchFamily="30"/>
              </a:rPr>
              <a:t>⁠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,isEnd"/>
              </a:rPr>
              <a:t>对。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  <a:sym typeface=",isEnd"/>
            </a:endParaRPr>
          </a:p>
        </p:txBody>
      </p:sp>
      <p:sp>
        <p:nvSpPr>
          <p:cNvPr id="14568" name="yt_shape_14568"/>
          <p:cNvSpPr txBox="1"/>
          <p:nvPr/>
        </p:nvSpPr>
        <p:spPr>
          <a:xfrm>
            <a:off x="-430671" y="2677567"/>
            <a:ext cx="11924914" cy="122232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332230" eaLnBrk="1" latinLnBrk="0" hangingPunct="0">
              <a:lnSpc>
                <a:spcPct val="140000"/>
              </a:lnSpc>
            </a:pPr>
            <a:r>
              <a:rPr lang="en-US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②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减数分裂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：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后期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Ⅰ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同源染色体分开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分别进入两个子细胞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  <a:sym typeface="_⨹_1_3eadc,isEnd"/>
              </a:rPr>
              <a:t>，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次级性母细胞及生殖细胞或极体中</a:t>
            </a:r>
            <a:r>
              <a:rPr sz="2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                     </a:t>
            </a:r>
            <a:r>
              <a:rPr sz="13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</a:t>
            </a:r>
            <a:r>
              <a:rPr sz="100" spc="-100">
                <a:latin typeface="Times New Roman" panose="02020603050405020304" pitchFamily="30"/>
              </a:rPr>
              <a:t>⁠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,isEnd"/>
              </a:rPr>
              <a:t>同源染色体。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  <a:sym typeface=",isEnd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54548" y="1997731"/>
            <a:ext cx="1037337" cy="66403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en-US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Times New Roman" panose="02020603050405020304" pitchFamily="30"/>
                <a:cs typeface="+mn-cs"/>
              </a:rPr>
              <a:t>2</a:t>
            </a:r>
            <a:r>
              <a:rPr kumimoji="0" lang="en-US" altLang="zh-CN" sz="1500" b="0" i="1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Times New Roman" panose="02020603050405020304" pitchFamily="30"/>
                <a:cs typeface="+mn-cs"/>
              </a:rPr>
              <a:t> </a:t>
            </a:r>
            <a:r>
              <a:rPr kumimoji="0" lang="en-US" altLang="zh-CN" sz="3000" b="0" i="1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Times New Roman" panose="02020603050405020304" pitchFamily="30"/>
                <a:cs typeface="+mn-cs"/>
              </a:rPr>
              <a:t>n</a:t>
            </a:r>
            <a:r>
              <a:rPr kumimoji="0" lang="en-US" altLang="zh-CN" sz="1500" b="0" i="1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Times New Roman" panose="02020603050405020304" pitchFamily="30"/>
                <a:cs typeface="+mn-cs"/>
              </a:rPr>
              <a:t> </a:t>
            </a: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  <a:t>　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193423" y="1997731"/>
            <a:ext cx="799211" cy="66403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en-US" altLang="zh-CN" sz="3000" b="0" i="1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Times New Roman" panose="02020603050405020304" pitchFamily="30"/>
                <a:cs typeface="+mn-cs"/>
              </a:rPr>
              <a:t>n</a:t>
            </a:r>
            <a:r>
              <a:rPr kumimoji="0" lang="en-US" altLang="zh-CN" sz="1500" b="0" i="1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Times New Roman" panose="02020603050405020304" pitchFamily="30"/>
                <a:cs typeface="+mn-cs"/>
              </a:rPr>
              <a:t> </a:t>
            </a: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  <a:t>　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907548" y="3270841"/>
            <a:ext cx="1323087" cy="66403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  <a:t>不含　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68" grpId="0" build="allAtOnce"/>
      <p:bldP spid="2" grpId="0" build="allAtOnce"/>
      <p:bldP spid="3" grpId="0" build="allAtOnce"/>
      <p:bldP spid="4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9" name="yt_shape_14569"/>
          <p:cNvSpPr txBox="1"/>
          <p:nvPr/>
        </p:nvSpPr>
        <p:spPr>
          <a:xfrm>
            <a:off x="324000" y="432000"/>
            <a:ext cx="4423647" cy="57599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1332230" indent="-951865" algn="l" eaLnBrk="1" latinLnBrk="0" hangingPunct="0">
              <a:lnSpc>
                <a:spcPct val="140000"/>
              </a:lnSpc>
            </a:pP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2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染色体组数的变化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</p:txBody>
      </p:sp>
      <p:pic>
        <p:nvPicPr>
          <p:cNvPr id="14570" name="yt_image_14570" title="H_169.1433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676015" y="1268095"/>
            <a:ext cx="5494020" cy="3014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yt_shape_14572"/>
          <p:cNvSpPr txBox="1"/>
          <p:nvPr/>
        </p:nvSpPr>
        <p:spPr>
          <a:xfrm>
            <a:off x="0" y="4542357"/>
            <a:ext cx="11924914" cy="186865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332230" eaLnBrk="1" latinLnBrk="0" hangingPunct="0">
              <a:lnSpc>
                <a:spcPct val="140000"/>
              </a:lnSpc>
            </a:pPr>
            <a:r>
              <a:rPr lang="en-US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①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有丝分裂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：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后期因着丝粒分裂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染色体组数目</a:t>
            </a:r>
            <a:r>
              <a:rPr sz="3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                     </a:t>
            </a:r>
            <a:r>
              <a:rPr sz="1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</a:t>
            </a:r>
            <a:r>
              <a:rPr sz="100" spc="-100">
                <a:latin typeface="Times New Roman" panose="02020603050405020304" pitchFamily="30"/>
              </a:rPr>
              <a:t>⁠</a:t>
            </a:r>
            <a:br>
              <a:rPr lang="zh-CN" altLang="zh-CN" sz="100" b="0" i="0" spc="-10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2→4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）；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末期因染色体平均分配到两个子细胞中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3_c5110,isEnd"/>
              </a:rPr>
              <a:t>染色体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组数目恢复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4→2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,isEnd"/>
              </a:rPr>
              <a:t>。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  <a:sym typeface=",isEnd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24219" y="4495551"/>
            <a:ext cx="1323087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  <a:t>加倍　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3" name="yt_shape_14573"/>
          <p:cNvSpPr txBox="1"/>
          <p:nvPr/>
        </p:nvSpPr>
        <p:spPr>
          <a:xfrm>
            <a:off x="0" y="1814520"/>
            <a:ext cx="11543998" cy="251498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332230" eaLnBrk="1" latinLnBrk="0" hangingPunct="0">
              <a:lnSpc>
                <a:spcPct val="140000"/>
              </a:lnSpc>
            </a:pPr>
            <a:r>
              <a:rPr lang="en-US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②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减数分裂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：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末期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Ⅰ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因同源染色体分别进入两个子细胞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2_9d9f0,isEnd"/>
              </a:rPr>
              <a:t>染色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体组数目</a:t>
            </a:r>
            <a:r>
              <a:rPr sz="3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                     </a:t>
            </a:r>
            <a:r>
              <a:rPr sz="1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2→1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）；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后期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Ⅱ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因着丝粒分裂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4_31065,isEnd"/>
              </a:rPr>
              <a:t>染色体组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数目暂时</a:t>
            </a:r>
            <a:r>
              <a:rPr sz="3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                     </a:t>
            </a:r>
            <a:r>
              <a:rPr sz="1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1→2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）；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末期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Ⅱ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11_92ce8,isEnd"/>
              </a:rPr>
              <a:t>因染色体平均分配到子细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胞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染色体组数目</a:t>
            </a:r>
            <a:r>
              <a:rPr sz="2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                     </a:t>
            </a:r>
            <a:r>
              <a:rPr sz="13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2→1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,isEnd"/>
              </a:rPr>
              <a:t>。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  <a:sym typeface=",isEnd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147219" y="2407794"/>
            <a:ext cx="1323087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  <a:t>减半　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147219" y="3047874"/>
            <a:ext cx="1323087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  <a:t>加倍　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671219" y="3687954"/>
            <a:ext cx="1323087" cy="66403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  <a:t>减半　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  <p:bldP spid="5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4" name="yt_shape_14504"/>
          <p:cNvSpPr txBox="1"/>
          <p:nvPr/>
        </p:nvSpPr>
        <p:spPr>
          <a:xfrm>
            <a:off x="273200" y="1663900"/>
            <a:ext cx="5770811" cy="57599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1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1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. </a:t>
            </a:r>
            <a:r>
              <a:rPr lang="zh-CN" altLang="zh-CN" sz="3000" b="1" i="0" u="none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减数分裂与有丝分裂的过程比较</a:t>
            </a:r>
            <a:endParaRPr lang="zh-CN" altLang="zh-CN" sz="3000" b="1" i="0" u="none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4505" name="yt_table_14505" title="H_381.6"/>
          <p:cNvGraphicFramePr>
            <a:graphicFrameLocks noGrp="1"/>
          </p:cNvGraphicFramePr>
          <p:nvPr/>
        </p:nvGraphicFramePr>
        <p:xfrm>
          <a:off x="273200" y="2366844"/>
          <a:ext cx="11543998" cy="42062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500111"/>
                <a:gridCol w="4054436"/>
                <a:gridCol w="3989451"/>
              </a:tblGrid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,isEnd"/>
                        </a:rPr>
                        <a:t>比较项目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  <a:sym typeface="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,isEnd"/>
                        </a:rPr>
                        <a:t>减数分裂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  <a:sym typeface="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,isEnd"/>
                        </a:rPr>
                        <a:t>有丝分裂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  <a:sym typeface="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起点</a:t>
                      </a: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→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,isEnd"/>
                        </a:rPr>
                        <a:t>终点</a:t>
                      </a:r>
                      <a:endParaRPr lang="zh-CN" altLang="zh-CN" sz="30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  <a:sym typeface="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原始生殖细胞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→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_⨹_3_930c2,isEnd"/>
                        </a:rPr>
                        <a:t>成熟生</a:t>
                      </a:r>
                      <a:b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</a:b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,isEnd"/>
                        </a:rPr>
                        <a:t>殖细胞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  <a:sym typeface="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体细胞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  <a:sym typeface=",isEnd"/>
                        </a:rPr>
                        <a:t>→</a:t>
                      </a:r>
                      <a:endParaRPr lang="en-US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Times New Roman" panose="02020603050405020304" pitchFamily="30"/>
                        <a:sym typeface=",isEnd"/>
                      </a:endParaRPr>
                    </a:p>
                    <a:p>
                      <a:pPr algn="ctr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,isEnd"/>
                        </a:rPr>
                        <a:t>体细胞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  <a:sym typeface="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467999"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_⨹_8_0ae3c,isEnd"/>
                        </a:rPr>
                        <a:t>染色体复制的次数</a:t>
                      </a:r>
                      <a:b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</a:b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,isEnd"/>
                        </a:rPr>
                        <a:t>及时期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  <a:sym typeface="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20000"/>
                        </a:lnSpc>
                      </a:pPr>
                      <a:r>
                        <a:rPr sz="30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0"/>
                        </a:rPr>
                        <a:t> </a:t>
                      </a:r>
                      <a:r>
                        <a:rPr sz="20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0"/>
                        </a:rPr>
                        <a:t>                </a:t>
                      </a:r>
                      <a:r>
                        <a:rPr sz="10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0"/>
                        </a:rPr>
                        <a:t>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次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_⨹_5_9b92a,isEnd"/>
                        </a:rPr>
                        <a:t>减数第一次</a:t>
                      </a:r>
                      <a:b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</a:b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,isEnd"/>
                        </a:rPr>
                        <a:t>分裂前的间期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  <a:sym typeface="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20000"/>
                        </a:lnSpc>
                      </a:pPr>
                      <a:r>
                        <a:rPr sz="30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0"/>
                        </a:rPr>
                        <a:t> </a:t>
                      </a:r>
                      <a:r>
                        <a:rPr sz="20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0"/>
                        </a:rPr>
                        <a:t>                </a:t>
                      </a:r>
                      <a:r>
                        <a:rPr sz="10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0"/>
                        </a:rPr>
                        <a:t>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次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,isEnd"/>
                        </a:rPr>
                        <a:t>有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  <a:sym typeface=",isEnd"/>
                      </a:endParaRPr>
                    </a:p>
                    <a:p>
                      <a:pPr algn="l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,isEnd"/>
                        </a:rPr>
                        <a:t>丝分裂前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  <a:sym typeface=",isEnd"/>
                      </a:endParaRPr>
                    </a:p>
                    <a:p>
                      <a:pPr algn="l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,isEnd"/>
                        </a:rPr>
                        <a:t>的间期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  <a:sym typeface="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,isEnd"/>
                        </a:rPr>
                        <a:t>细胞分裂次数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  <a:sym typeface="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20000"/>
                        </a:lnSpc>
                      </a:pPr>
                      <a:r>
                        <a:rPr sz="30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0"/>
                        </a:rPr>
                        <a:t> </a:t>
                      </a:r>
                      <a:r>
                        <a:rPr sz="20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0"/>
                        </a:rPr>
                        <a:t>                </a:t>
                      </a:r>
                      <a:r>
                        <a:rPr sz="10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0"/>
                        </a:rPr>
                        <a:t> </a:t>
                      </a:r>
                      <a:r>
                        <a:rPr sz="100" spc="-100">
                          <a:latin typeface="Times New Roman" panose="02020603050405020304" pitchFamily="30"/>
                        </a:rPr>
                        <a:t>⁠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,isEnd"/>
                        </a:rPr>
                        <a:t>次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  <a:sym typeface="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20000"/>
                        </a:lnSpc>
                      </a:pPr>
                      <a:r>
                        <a:rPr sz="3000" u="sng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0"/>
                        </a:rPr>
                        <a:t> </a:t>
                      </a:r>
                      <a:r>
                        <a:rPr sz="2000" u="sng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0"/>
                        </a:rPr>
                        <a:t>                </a:t>
                      </a:r>
                      <a:r>
                        <a:rPr sz="1000" u="sng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0"/>
                        </a:rPr>
                        <a:t> </a:t>
                      </a:r>
                      <a:r>
                        <a:rPr sz="100" spc="-100" dirty="0">
                          <a:latin typeface="Times New Roman" panose="02020603050405020304" pitchFamily="30"/>
                        </a:rPr>
                        <a:t>⁠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,isEnd"/>
                        </a:rPr>
                        <a:t>次</a:t>
                      </a:r>
                      <a:endParaRPr lang="zh-CN" altLang="zh-CN" sz="30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  <a:sym typeface="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4142072" y="4458667"/>
            <a:ext cx="942086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  <a:t>一　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186982" y="4216732"/>
            <a:ext cx="942086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  <a:t>一　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142072" y="5986476"/>
            <a:ext cx="942086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  <a:t>两　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186982" y="5987111"/>
            <a:ext cx="942086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  <a:t>一　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8" name="yt_shape_14501"/>
          <p:cNvSpPr txBox="1"/>
          <p:nvPr/>
        </p:nvSpPr>
        <p:spPr>
          <a:xfrm>
            <a:off x="1389682" y="467106"/>
            <a:ext cx="8848576" cy="576248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ctr" eaLnBrk="1" latinLnBrk="0" hangingPunct="0">
              <a:lnSpc>
                <a:spcPct val="140000"/>
              </a:lnSpc>
            </a:pPr>
            <a:r>
              <a:rPr lang="zh-CN" altLang="zh-CN" sz="3000" b="1" i="0" u="none" dirty="0">
                <a:solidFill>
                  <a:srgbClr val="8064A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考点一</a:t>
            </a:r>
            <a:r>
              <a:rPr lang="zh-CN" altLang="zh-CN" sz="3000" b="0" i="0" u="none" dirty="0">
                <a:solidFill>
                  <a:srgbClr val="8064A2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　</a:t>
            </a:r>
            <a:r>
              <a:rPr lang="zh-CN" altLang="zh-CN" sz="3000" b="1" i="0" u="none" dirty="0">
                <a:solidFill>
                  <a:srgbClr val="8064A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减数分裂和有丝分裂的过程比较和图像辨析</a:t>
            </a:r>
            <a:endParaRPr lang="zh-CN" altLang="zh-CN" sz="3000" b="1" i="0" u="none" dirty="0">
              <a:solidFill>
                <a:srgbClr val="8064A2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yt_image_14502" title="H_54.416695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399619" y="1030606"/>
            <a:ext cx="3288783" cy="69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4" grpId="0" build="allAtOnce"/>
      <p:bldP spid="5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4" name="yt_shape_14574"/>
          <p:cNvSpPr txBox="1"/>
          <p:nvPr/>
        </p:nvSpPr>
        <p:spPr>
          <a:xfrm>
            <a:off x="324000" y="251025"/>
            <a:ext cx="11156900" cy="122232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1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4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. </a:t>
            </a:r>
            <a:r>
              <a:rPr lang="zh-CN" altLang="zh-CN" sz="3000" b="1" i="0" u="none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减数分裂和有丝分裂过程中的柱形图分析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楷体" panose="02010609060101010101" pitchFamily="30" charset="-122"/>
                <a:ea typeface="楷体" panose="02010609060101010101" pitchFamily="30" charset="-122"/>
              </a:rPr>
              <a:t>（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楷体" panose="02010609060101010101" pitchFamily="30" charset="-122"/>
              </a:rPr>
              <a:t>以精细胞产生为例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楷体" panose="02010609060101010101" pitchFamily="30" charset="-122"/>
                <a:ea typeface="楷体" panose="02010609060101010101" pitchFamily="30" charset="-122"/>
              </a:rPr>
              <a:t>）</a:t>
            </a:r>
            <a:endParaRPr lang="zh-CN" altLang="zh-CN" sz="3000" b="0" i="0" u="none">
              <a:solidFill>
                <a:srgbClr val="000000"/>
              </a:solidFill>
              <a:effectLst/>
              <a:latin typeface="楷体" panose="02010609060101010101" pitchFamily="30" charset="-122"/>
              <a:ea typeface="楷体" panose="02010609060101010101" pitchFamily="30" charset="-122"/>
            </a:endParaRPr>
          </a:p>
          <a:p>
            <a:pPr marL="1332230" indent="-951865" algn="l" eaLnBrk="1" latinLnBrk="0" hangingPunct="0">
              <a:lnSpc>
                <a:spcPct val="140000"/>
              </a:lnSpc>
            </a:pP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1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模型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</p:txBody>
      </p:sp>
      <p:pic>
        <p:nvPicPr>
          <p:cNvPr id="14576" name="yt_image_14576" title="H_572.86774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121025" y="1005840"/>
            <a:ext cx="6205220" cy="581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8" name="yt_shape_14578"/>
          <p:cNvSpPr txBox="1"/>
          <p:nvPr/>
        </p:nvSpPr>
        <p:spPr>
          <a:xfrm>
            <a:off x="324000" y="432000"/>
            <a:ext cx="2115323" cy="57599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1332230" indent="-951865" algn="l" eaLnBrk="1" latinLnBrk="0" hangingPunct="0">
              <a:lnSpc>
                <a:spcPct val="140000"/>
              </a:lnSpc>
            </a:pP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2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判断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</p:txBody>
      </p:sp>
      <p:sp>
        <p:nvSpPr>
          <p:cNvPr id="14579" name="yt_shape_14579"/>
          <p:cNvSpPr txBox="1"/>
          <p:nvPr/>
        </p:nvSpPr>
        <p:spPr>
          <a:xfrm>
            <a:off x="324071" y="1058780"/>
            <a:ext cx="11543998" cy="186865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332230" eaLnBrk="1" latinLnBrk="0" hangingPunct="0">
              <a:lnSpc>
                <a:spcPct val="140000"/>
              </a:lnSpc>
            </a:pPr>
            <a:r>
              <a:rPr lang="en-US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①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只有</a:t>
            </a:r>
            <a:r>
              <a:rPr sz="3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                                 </a:t>
            </a:r>
            <a:r>
              <a:rPr sz="1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的数目才可能是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0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染色体和核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DNA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2_68e93,isEnd"/>
              </a:rPr>
              <a:t>的含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量不可能是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0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。染色单体会因</a:t>
            </a:r>
            <a:r>
              <a:rPr sz="3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                                             </a:t>
            </a:r>
            <a:r>
              <a:rPr sz="1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而消失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2_9cc4d,isEnd"/>
              </a:rPr>
              <a:t>所以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柱形图中表示的某结构如出现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0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,isEnd"/>
              </a:rPr>
              <a:t>则其一定表示染色单体。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  <a:sym typeface=",isEnd"/>
            </a:endParaRPr>
          </a:p>
        </p:txBody>
      </p:sp>
      <p:sp>
        <p:nvSpPr>
          <p:cNvPr id="14580" name="yt_shape_14580"/>
          <p:cNvSpPr txBox="1"/>
          <p:nvPr/>
        </p:nvSpPr>
        <p:spPr>
          <a:xfrm>
            <a:off x="324071" y="2978221"/>
            <a:ext cx="11924914" cy="186390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332230" eaLnBrk="1" latinLnBrk="0" hangingPunct="0">
              <a:lnSpc>
                <a:spcPct val="140000"/>
              </a:lnSpc>
            </a:pPr>
            <a:r>
              <a:rPr lang="en-US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②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核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DNA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分子未复制时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其数目与染色体一样多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3_367a2,isEnd"/>
              </a:rPr>
              <a:t>而复制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后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每条染色体上含有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2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个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DNA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分子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即核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DNA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数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∶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3_5edb3,isEnd"/>
              </a:rPr>
              <a:t>染色体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数可能是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1∶1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或</a:t>
            </a:r>
            <a:r>
              <a:rPr sz="2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                     </a:t>
            </a:r>
            <a:r>
              <a:rPr sz="13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但不可能是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1∶2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,isEnd"/>
              </a:rPr>
              <a:t>。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  <a:sym typeface=",isEnd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090290" y="1011974"/>
            <a:ext cx="2085086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  <a:t>染色单体　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709790" y="1652054"/>
            <a:ext cx="2847086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  <a:t>着丝粒的分裂　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614290" y="4211575"/>
            <a:ext cx="1323087" cy="659334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en-US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Times New Roman" panose="02020603050405020304" pitchFamily="30"/>
                <a:cs typeface="+mn-cs"/>
              </a:rPr>
              <a:t>2∶1</a:t>
            </a: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  <a:t>　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80" grpId="0" build="allAtOnce"/>
      <p:bldP spid="2" grpId="0" build="allAtOnce"/>
      <p:bldP spid="3" grpId="0" build="allAtOnce"/>
      <p:bldP spid="4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2" name="yt_shape_14582"/>
          <p:cNvSpPr txBox="1"/>
          <p:nvPr/>
        </p:nvSpPr>
        <p:spPr>
          <a:xfrm>
            <a:off x="324000" y="432000"/>
            <a:ext cx="3321679" cy="613245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en-US" altLang="zh-CN" sz="3200" b="0" i="0" u="none" spc="-3200">
                <a:solidFill>
                  <a:srgbClr val="1EE3CF"/>
                </a:solidFill>
                <a:effectLst/>
                <a:latin typeface="Times New Roman" panose="02020603050405020304" pitchFamily="30"/>
                <a:ea typeface="宋体" panose="02010600030101010101" pitchFamily="2" charset="-122"/>
              </a:rPr>
              <a:t> </a:t>
            </a:r>
            <a:r>
              <a:rPr lang="en-US" altLang="zh-CN" sz="3200" b="0" i="0" u="none" spc="25102">
                <a:solidFill>
                  <a:srgbClr val="1EE3CF"/>
                </a:solidFill>
                <a:effectLst/>
                <a:latin typeface="Times New Roman" panose="02020603050405020304" pitchFamily="30"/>
                <a:ea typeface="宋体" panose="02010600030101010101" pitchFamily="2" charset="-122"/>
              </a:rPr>
              <a:t> </a:t>
            </a:r>
            <a:endParaRPr lang="en-US" altLang="zh-CN" sz="3200" b="0" i="0" u="none" spc="25102">
              <a:solidFill>
                <a:srgbClr val="1EE3CF"/>
              </a:solidFill>
              <a:effectLst/>
              <a:latin typeface="Times New Roman" panose="02020603050405020304" pitchFamily="30"/>
              <a:ea typeface="宋体" panose="02010600030101010101" pitchFamily="2" charset="-122"/>
            </a:endParaRPr>
          </a:p>
        </p:txBody>
      </p:sp>
      <p:pic>
        <p:nvPicPr>
          <p:cNvPr id="14581" name="yt_image_14581" title="H_54.416695"/>
          <p:cNvPicPr>
            <a:picLocks noChangeAspect="1" noChangeArrowheads="1"/>
          </p:cNvPicPr>
          <p:nvPr/>
        </p:nvPicPr>
        <p:blipFill>
          <a:blip r:embed="rId1" cstate="print"/>
          <a:srcRect t="29871"/>
          <a:stretch>
            <a:fillRect/>
          </a:stretch>
        </p:blipFill>
        <p:spPr bwMode="auto">
          <a:xfrm>
            <a:off x="4451985" y="43180"/>
            <a:ext cx="3288665" cy="48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84" name="yt_shape_14584"/>
          <p:cNvSpPr txBox="1"/>
          <p:nvPr/>
        </p:nvSpPr>
        <p:spPr>
          <a:xfrm>
            <a:off x="203200" y="652145"/>
            <a:ext cx="11924665" cy="11480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1. 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隶书" panose="02010509060101010101" pitchFamily="30" charset="-122"/>
                <a:ea typeface="隶书" panose="02010509060101010101" pitchFamily="30" charset="-122"/>
              </a:rPr>
              <a:t>（</a:t>
            </a:r>
            <a:r>
              <a:rPr lang="en-US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2023·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隶书" panose="02010509060101010101" pitchFamily="30" charset="-122"/>
              </a:rPr>
              <a:t>杭二中选考模拟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隶书" panose="02010509060101010101" pitchFamily="30" charset="-122"/>
                <a:ea typeface="隶书" panose="02010509060101010101" pitchFamily="30" charset="-122"/>
              </a:rPr>
              <a:t>）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17_0c846"/>
              </a:rPr>
              <a:t>二倍体动物某个精原细胞形成精细胞过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程中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不同时期细胞的核</a:t>
            </a:r>
            <a:r>
              <a:rPr lang="en-US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DNA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16_36716"/>
              </a:rPr>
              <a:t>相对含量和染色体数目如图所示。下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列叙述错误的是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　　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endParaRPr lang="zh-CN" altLang="zh-CN" sz="2600" b="0" i="0" u="none">
              <a:solidFill>
                <a:srgbClr val="000000"/>
              </a:solidFill>
              <a:effectLst/>
              <a:latin typeface="宋体" panose="02010600030101010101" pitchFamily="2" charset="-122"/>
              <a:ea typeface="微软雅黑" panose="020B0503020204020204" pitchFamily="34" charset="-122"/>
            </a:endParaRPr>
          </a:p>
        </p:txBody>
      </p:sp>
      <p:pic>
        <p:nvPicPr>
          <p:cNvPr id="14585" name="yt_image_14585_skip" title="H_236.494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000" y="2017202"/>
            <a:ext cx="5601067" cy="248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86" name="yt_image_14586_skip" title="H_232.6677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7894" y="2097439"/>
            <a:ext cx="5609931" cy="244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yt_table_14587_skip" title="H_201.6"/>
          <p:cNvGraphicFramePr>
            <a:graphicFrameLocks noGrp="1"/>
          </p:cNvGraphicFramePr>
          <p:nvPr/>
        </p:nvGraphicFramePr>
        <p:xfrm>
          <a:off x="834896" y="4429554"/>
          <a:ext cx="8688388" cy="2560320"/>
        </p:xfrm>
        <a:graphic>
          <a:graphicData uri="http://schemas.openxmlformats.org/drawingml/2006/table">
            <a:tbl>
              <a:tblPr/>
              <a:tblGrid>
                <a:gridCol w="8688388"/>
              </a:tblGrid>
              <a:tr h="370840">
                <a:tc>
                  <a:txBody>
                    <a:bodyPr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A. 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乙时期细胞和丙时期细胞均含两个染色体组</a:t>
                      </a:r>
                      <a:endParaRPr lang="zh-CN" altLang="zh-CN" sz="28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B. 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甲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→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乙过程中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DNA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复制前需合成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RNA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聚合酶</a:t>
                      </a:r>
                      <a:endParaRPr lang="zh-CN" altLang="zh-CN" sz="28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C. 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乙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→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丙过程中可发生基因重组和基因突变</a:t>
                      </a:r>
                      <a:endParaRPr lang="zh-CN" altLang="zh-CN" sz="28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D. 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丙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→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丁过程中着丝粒分裂、姐妹染色单体分离</a:t>
                      </a:r>
                      <a:endParaRPr lang="zh-CN" altLang="zh-CN" sz="28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2526" y="6201593"/>
            <a:ext cx="722784" cy="57965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0" name="yt_shape_14590"/>
          <p:cNvSpPr txBox="1"/>
          <p:nvPr/>
        </p:nvSpPr>
        <p:spPr>
          <a:xfrm>
            <a:off x="267086" y="1056115"/>
            <a:ext cx="11924914" cy="121757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2.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隶书" panose="02010509060101010101" pitchFamily="30" charset="-122"/>
                <a:ea typeface="隶书" panose="02010509060101010101" pitchFamily="30" charset="-122"/>
              </a:rPr>
              <a:t>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2023·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隶书" panose="02010509060101010101" pitchFamily="30" charset="-122"/>
              </a:rPr>
              <a:t>鲁迅中学选考模拟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隶书" panose="02010509060101010101" pitchFamily="30" charset="-122"/>
                <a:ea typeface="隶书" panose="02010509060101010101" pitchFamily="30" charset="-122"/>
              </a:rPr>
              <a:t>）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16_a007a"/>
              </a:rPr>
              <a:t>如图表示二倍体动物细胞分裂过程中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某物质变化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下列有关叙述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正确的是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　　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endParaRPr lang="zh-CN" altLang="zh-CN" sz="3000" b="0" i="0" u="none">
              <a:solidFill>
                <a:srgbClr val="000000"/>
              </a:solidFill>
              <a:effectLst/>
              <a:latin typeface="宋体" panose="02010600030101010101" pitchFamily="2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4592" name="yt_table_14592_skip" title="H_201.6"/>
          <p:cNvGraphicFramePr>
            <a:graphicFrameLocks noGrp="1"/>
          </p:cNvGraphicFramePr>
          <p:nvPr/>
        </p:nvGraphicFramePr>
        <p:xfrm>
          <a:off x="647439" y="2324480"/>
          <a:ext cx="5957888" cy="2560320"/>
        </p:xfrm>
        <a:graphic>
          <a:graphicData uri="http://schemas.openxmlformats.org/drawingml/2006/table">
            <a:tbl>
              <a:tblPr/>
              <a:tblGrid>
                <a:gridCol w="5957888"/>
              </a:tblGrid>
              <a:tr h="370840"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A. BC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段完成中心体的复制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B.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核糖体的增生发生在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AB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段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C. CD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段细胞中含有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2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个染色体组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D. A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～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F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表示一个细胞周期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4591" name="yt_image_14591_skip" title="H_186.59338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691120" y="2324735"/>
            <a:ext cx="4117975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5452" y="3285782"/>
            <a:ext cx="722784" cy="57965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5269" y="3322885"/>
            <a:ext cx="65357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800" dirty="0">
                <a:solidFill>
                  <a:srgbClr val="3662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H" panose="00020600040101010101" pitchFamily="18" charset="-122"/>
                <a:sym typeface="+mn-lt"/>
              </a:rPr>
              <a:t>感悟高考  真题演练 </a:t>
            </a:r>
            <a:endParaRPr lang="zh-CN" altLang="en-US" sz="4800" dirty="0">
              <a:solidFill>
                <a:srgbClr val="36622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POSans H" panose="00020600040101010101" pitchFamily="18" charset="-122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2951961" y="1778605"/>
            <a:ext cx="1191413" cy="1191413"/>
          </a:xfrm>
          <a:prstGeom prst="ellipse">
            <a:avLst/>
          </a:prstGeom>
          <a:solidFill>
            <a:srgbClr val="3662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257489" y="1994327"/>
            <a:ext cx="8526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H" panose="00020600040101010101" pitchFamily="18" charset="-122"/>
                <a:sym typeface="+mn-lt"/>
              </a:rPr>
              <a:t>2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346946" y="4331148"/>
            <a:ext cx="4205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体验品悟  培育学科素养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8" name="yt_shape_14598"/>
          <p:cNvSpPr txBox="1"/>
          <p:nvPr/>
        </p:nvSpPr>
        <p:spPr>
          <a:xfrm>
            <a:off x="78400" y="436317"/>
            <a:ext cx="11924914" cy="186390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1.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隶书" panose="02010509060101010101" pitchFamily="30" charset="-122"/>
                <a:ea typeface="隶书" panose="02010509060101010101" pitchFamily="30" charset="-122"/>
              </a:rPr>
              <a:t>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2021·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隶书" panose="02010509060101010101" pitchFamily="30" charset="-122"/>
              </a:rPr>
              <a:t>浙江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6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隶书" panose="02010509060101010101" pitchFamily="30" charset="-122"/>
              </a:rPr>
              <a:t>月选考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24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隶书" panose="02010509060101010101" pitchFamily="30" charset="-122"/>
              </a:rPr>
              <a:t>题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隶书" panose="02010509060101010101" pitchFamily="30" charset="-122"/>
                <a:ea typeface="隶书" panose="02010509060101010101" pitchFamily="30" charset="-122"/>
              </a:rPr>
              <a:t>）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17_00605"/>
              </a:rPr>
              <a:t>某高等动物的一个细胞减数分裂过程如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图所示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其中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①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～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⑥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表示细胞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15_34fc8"/>
              </a:rPr>
              <a:t>基因未发生突变。下列叙述错误的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是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　　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endParaRPr lang="zh-CN" altLang="zh-CN" sz="3000" b="0" i="0" u="none">
              <a:solidFill>
                <a:srgbClr val="000000"/>
              </a:solidFill>
              <a:effectLst/>
              <a:latin typeface="宋体" panose="02010600030101010101" pitchFamily="2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4600" name="yt_table_14600_skip" title="H_201.6"/>
          <p:cNvGraphicFramePr>
            <a:graphicFrameLocks noGrp="1"/>
          </p:cNvGraphicFramePr>
          <p:nvPr/>
        </p:nvGraphicFramePr>
        <p:xfrm>
          <a:off x="298023" y="2699794"/>
          <a:ext cx="6783388" cy="2560320"/>
        </p:xfrm>
        <a:graphic>
          <a:graphicData uri="http://schemas.openxmlformats.org/drawingml/2006/table">
            <a:tbl>
              <a:tblPr/>
              <a:tblGrid>
                <a:gridCol w="6783388"/>
              </a:tblGrid>
              <a:tr h="370840"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A. </a:t>
                      </a: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⑥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的形成过程中发生了染色体畸变</a:t>
                      </a:r>
                      <a:endParaRPr lang="zh-CN" altLang="zh-CN" sz="30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B.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若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④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的基因型是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AbY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则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⑤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是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abY</a:t>
                      </a:r>
                      <a:endParaRPr lang="en-US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Times New Roman" panose="02020603050405020304" pitchFamily="30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C. </a:t>
                      </a: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②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与</a:t>
                      </a: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③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中均可能发生等位基因分离</a:t>
                      </a:r>
                      <a:endParaRPr lang="zh-CN" altLang="zh-CN" sz="30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D. </a:t>
                      </a: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①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为</a:t>
                      </a: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4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个染色体组的初级精母细胞</a:t>
                      </a:r>
                      <a:endParaRPr lang="zh-CN" altLang="zh-CN" sz="30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518" y="4788355"/>
            <a:ext cx="722784" cy="579658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6656705" y="1955800"/>
            <a:ext cx="5534660" cy="3815080"/>
            <a:chOff x="10483" y="3080"/>
            <a:chExt cx="8716" cy="6008"/>
          </a:xfrm>
        </p:grpSpPr>
        <p:pic>
          <p:nvPicPr>
            <p:cNvPr id="14599" name="yt_image_14599_skip" title="H_363.543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483" y="3080"/>
              <a:ext cx="8717" cy="6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矩形 1"/>
            <p:cNvSpPr/>
            <p:nvPr/>
          </p:nvSpPr>
          <p:spPr>
            <a:xfrm>
              <a:off x="11370" y="6208"/>
              <a:ext cx="120" cy="4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1400">
                  <a:solidFill>
                    <a:schemeClr val="tx1"/>
                  </a:solidFill>
                </a:rPr>
                <a:t>d</a:t>
              </a:r>
              <a:endParaRPr lang="en-US" altLang="zh-CN" sz="1400">
                <a:solidFill>
                  <a:schemeClr val="tx1"/>
                </a:solidFill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18299" y="8131"/>
              <a:ext cx="120" cy="4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1400">
                  <a:solidFill>
                    <a:schemeClr val="tx1"/>
                  </a:solidFill>
                </a:rPr>
                <a:t>d</a:t>
              </a:r>
              <a:endParaRPr lang="en-US" altLang="zh-CN" sz="1400">
                <a:solidFill>
                  <a:schemeClr val="tx1"/>
                </a:solidFill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18728" y="8093"/>
              <a:ext cx="194" cy="4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1400">
                  <a:solidFill>
                    <a:schemeClr val="tx1"/>
                  </a:solidFill>
                </a:rPr>
                <a:t>d</a:t>
              </a:r>
              <a:endParaRPr lang="en-US" altLang="zh-CN" sz="140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3" name="yt_shape_14603"/>
          <p:cNvSpPr txBox="1"/>
          <p:nvPr/>
        </p:nvSpPr>
        <p:spPr>
          <a:xfrm>
            <a:off x="324071" y="432000"/>
            <a:ext cx="11924914" cy="380290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25000"/>
              </a:lnSpc>
            </a:pP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2. 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隶书" panose="02010509060101010101" pitchFamily="30" charset="-122"/>
                <a:ea typeface="隶书" panose="02010509060101010101" pitchFamily="30" charset="-122"/>
              </a:rPr>
              <a:t>（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2021·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隶书" panose="02010509060101010101" pitchFamily="30" charset="-122"/>
              </a:rPr>
              <a:t>浙江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1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隶书" panose="02010509060101010101" pitchFamily="30" charset="-122"/>
              </a:rPr>
              <a:t>月选考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25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隶书" panose="02010509060101010101" pitchFamily="30" charset="-122"/>
              </a:rPr>
              <a:t>题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隶书" panose="02010509060101010101" pitchFamily="30" charset="-122"/>
                <a:ea typeface="隶书" panose="02010509060101010101" pitchFamily="30" charset="-122"/>
              </a:rPr>
              <a:t>）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现建立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动物精原细胞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2</a:t>
            </a:r>
            <a:r>
              <a:rPr lang="en-US" altLang="zh-CN" sz="1500" b="0" i="1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 </a:t>
            </a:r>
            <a:r>
              <a:rPr lang="en-US" altLang="zh-CN" sz="3000" b="0" i="1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n</a:t>
            </a:r>
            <a:r>
              <a:rPr lang="en-US" altLang="zh-CN" sz="1500" b="0" i="1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 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＝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4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2_f9dad"/>
              </a:rPr>
              <a:t>有丝</a:t>
            </a:r>
            <a:b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</a:b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分裂和减数分裂过程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模型。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1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个精原细胞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假定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DNA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中的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P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3_6c182"/>
              </a:rPr>
              <a:t>元素都</a:t>
            </a:r>
            <a:b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</a:b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为</a:t>
            </a:r>
            <a:r>
              <a:rPr lang="en-US" altLang="zh-CN" sz="3000" b="0" i="0" u="none" baseline="30000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32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P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其它分子不含</a:t>
            </a:r>
            <a:r>
              <a:rPr lang="en-US" altLang="zh-CN" sz="3000" b="0" i="0" u="none" baseline="30000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32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P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在不含</a:t>
            </a:r>
            <a:r>
              <a:rPr lang="en-US" altLang="zh-CN" sz="3000" b="0" i="0" u="none" baseline="30000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32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P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的培养液中正常培养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分裂为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  <a:sym typeface="_⨹_1_eab81"/>
              </a:rPr>
              <a:t>2</a:t>
            </a:r>
            <a:b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</a:b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个子细胞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其中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1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个子细胞发育为细胞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①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。细胞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①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和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②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5_c7f0b"/>
              </a:rPr>
              <a:t>的染色体组</a:t>
            </a:r>
            <a:b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</a:b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成如图所示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H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h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、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R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r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是其中的两对基因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细胞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②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和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③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2_5986a"/>
              </a:rPr>
              <a:t>处于</a:t>
            </a:r>
            <a:b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</a:b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相同的分裂时期。下列叙述正确的是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　　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endParaRPr lang="zh-CN" altLang="zh-CN" sz="3000" b="0" i="0" u="none" dirty="0">
              <a:solidFill>
                <a:srgbClr val="000000"/>
              </a:solidFill>
              <a:effectLst/>
              <a:latin typeface="宋体" panose="02010600030101010101" pitchFamily="2" charset="-122"/>
              <a:ea typeface="微软雅黑" panose="020B0503020204020204" pitchFamily="34" charset="-122"/>
            </a:endParaRPr>
          </a:p>
        </p:txBody>
      </p:sp>
      <p:pic>
        <p:nvPicPr>
          <p:cNvPr id="3" name="yt_image_14604_skip" title="H_256.6233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890520" y="3832225"/>
            <a:ext cx="6160135" cy="288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605" name="yt_table_14605_skip" title="H_201.6"/>
          <p:cNvGraphicFramePr>
            <a:graphicFrameLocks noGrp="1"/>
          </p:cNvGraphicFramePr>
          <p:nvPr/>
        </p:nvGraphicFramePr>
        <p:xfrm>
          <a:off x="704424" y="3690397"/>
          <a:ext cx="10739438" cy="2560320"/>
        </p:xfrm>
        <a:graphic>
          <a:graphicData uri="http://schemas.openxmlformats.org/drawingml/2006/table">
            <a:tbl>
              <a:tblPr/>
              <a:tblGrid>
                <a:gridCol w="10739438"/>
              </a:tblGrid>
              <a:tr h="370840"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A.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细胞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①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形成过程中没有发生基因重组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B.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细胞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②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中最多有两条染色体含有</a:t>
                      </a:r>
                      <a:r>
                        <a:rPr lang="en-US" altLang="zh-CN" sz="3000" b="0" i="0" u="none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32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P</a:t>
                      </a:r>
                      <a:endParaRPr lang="en-US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Times New Roman" panose="02020603050405020304" pitchFamily="30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C.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细胞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②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和细胞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③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中含有</a:t>
                      </a:r>
                      <a:r>
                        <a:rPr lang="en-US" altLang="zh-CN" sz="3000" b="0" i="0" u="none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32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P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的染色体数相等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D. 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细胞</a:t>
                      </a: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④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～</a:t>
                      </a: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⑦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中含</a:t>
                      </a:r>
                      <a:r>
                        <a:rPr lang="en-US" altLang="zh-CN" sz="3000" b="0" i="0" u="none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32</a:t>
                      </a: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P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的核</a:t>
                      </a: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DNA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分子数可能分别是</a:t>
                      </a: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2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1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1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1</a:t>
                      </a:r>
                      <a:endParaRPr lang="en-US" altLang="zh-CN" sz="30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Times New Roman" panose="02020603050405020304" pitchFamily="30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" name="yt_image_14604_skip" title="H_256.6233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599803" y="431281"/>
            <a:ext cx="6948679" cy="325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954" y="5671059"/>
            <a:ext cx="722784" cy="5796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8" name="yt_shape_14608"/>
          <p:cNvSpPr txBox="1"/>
          <p:nvPr/>
        </p:nvSpPr>
        <p:spPr>
          <a:xfrm>
            <a:off x="324070" y="402972"/>
            <a:ext cx="11867929" cy="132422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29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3. </a:t>
            </a:r>
            <a:r>
              <a:rPr lang="zh-CN" altLang="zh-CN" sz="2900" b="0" i="0" u="none" dirty="0">
                <a:solidFill>
                  <a:srgbClr val="000000"/>
                </a:solidFill>
                <a:effectLst/>
                <a:latin typeface="隶书" panose="02010509060101010101" pitchFamily="30" charset="-122"/>
                <a:ea typeface="隶书" panose="02010509060101010101" pitchFamily="30" charset="-122"/>
              </a:rPr>
              <a:t>（</a:t>
            </a:r>
            <a:r>
              <a:rPr lang="zh-CN" altLang="zh-CN" sz="29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隶书" panose="02010509060101010101" pitchFamily="30" charset="-122"/>
              </a:rPr>
              <a:t>浙江经典高考题</a:t>
            </a:r>
            <a:r>
              <a:rPr lang="zh-CN" altLang="zh-CN" sz="2900" b="0" i="0" u="none" dirty="0">
                <a:solidFill>
                  <a:srgbClr val="000000"/>
                </a:solidFill>
                <a:effectLst/>
                <a:latin typeface="隶书" panose="02010509060101010101" pitchFamily="30" charset="-122"/>
                <a:ea typeface="隶书" panose="02010509060101010101" pitchFamily="30" charset="-122"/>
              </a:rPr>
              <a:t>）</a:t>
            </a:r>
            <a:r>
              <a:rPr lang="zh-CN" altLang="zh-CN" sz="29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20_af7cb"/>
              </a:rPr>
              <a:t>某二倍体动物的一个精原细胞形成精细胞过程</a:t>
            </a:r>
            <a:br>
              <a:rPr lang="zh-CN" altLang="zh-CN" sz="29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</a:br>
            <a:r>
              <a:rPr lang="zh-CN" altLang="zh-CN" sz="29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中</a:t>
            </a:r>
            <a:r>
              <a:rPr lang="zh-CN" altLang="zh-CN" sz="29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29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25_e1291"/>
              </a:rPr>
              <a:t>处于不同分裂时期的细胞示意图如下。下列叙述正确的</a:t>
            </a:r>
            <a:r>
              <a:rPr lang="zh-CN" altLang="zh-CN" sz="2900" b="0" i="0" u="none" dirty="0" smtClean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25_e1291"/>
              </a:rPr>
              <a:t>是</a:t>
            </a:r>
            <a:r>
              <a:rPr lang="zh-CN" altLang="zh-CN" sz="2900" b="0" i="0" u="none" dirty="0" smtClean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zh-CN" altLang="zh-CN" sz="29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　</a:t>
            </a:r>
            <a:r>
              <a:rPr lang="zh-CN" altLang="zh-CN" sz="29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endParaRPr lang="zh-CN" altLang="zh-CN" sz="2900" b="0" i="0" u="none" dirty="0">
              <a:solidFill>
                <a:srgbClr val="000000"/>
              </a:solidFill>
              <a:effectLst/>
              <a:latin typeface="宋体" panose="02010600030101010101" pitchFamily="2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4610" name="yt_table_14610_skip" title="H_252"/>
          <p:cNvGraphicFramePr>
            <a:graphicFrameLocks noGrp="1"/>
          </p:cNvGraphicFramePr>
          <p:nvPr/>
        </p:nvGraphicFramePr>
        <p:xfrm>
          <a:off x="486074" y="3972480"/>
          <a:ext cx="11543919" cy="2474976"/>
        </p:xfrm>
        <a:graphic>
          <a:graphicData uri="http://schemas.openxmlformats.org/drawingml/2006/table">
            <a:tbl>
              <a:tblPr/>
              <a:tblGrid>
                <a:gridCol w="11543919"/>
              </a:tblGrid>
              <a:tr h="370840"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9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A. </a:t>
                      </a:r>
                      <a:r>
                        <a:rPr lang="zh-CN" altLang="zh-CN" sz="29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甲细胞分裂形成的</a:t>
                      </a:r>
                      <a:r>
                        <a:rPr lang="en-US" altLang="zh-CN" sz="29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4</a:t>
                      </a:r>
                      <a:r>
                        <a:rPr lang="zh-CN" altLang="zh-CN" sz="29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个精细胞</a:t>
                      </a:r>
                      <a:r>
                        <a:rPr lang="zh-CN" altLang="zh-CN" sz="29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en-US" altLang="zh-CN" sz="29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DNA</a:t>
                      </a:r>
                      <a:r>
                        <a:rPr lang="zh-CN" altLang="zh-CN" sz="29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含量一定相同</a:t>
                      </a:r>
                      <a:endParaRPr lang="zh-CN" altLang="zh-CN" sz="29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9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B. </a:t>
                      </a:r>
                      <a:r>
                        <a:rPr lang="zh-CN" altLang="zh-CN" sz="29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乙细胞正在进行染色体复制</a:t>
                      </a:r>
                      <a:r>
                        <a:rPr lang="zh-CN" altLang="zh-CN" sz="29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altLang="zh-CN" sz="29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着丝粒一定不分裂</a:t>
                      </a:r>
                      <a:endParaRPr lang="zh-CN" altLang="zh-CN" sz="29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9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C. </a:t>
                      </a:r>
                      <a:r>
                        <a:rPr lang="zh-CN" altLang="zh-CN" sz="29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丙细胞有</a:t>
                      </a:r>
                      <a:r>
                        <a:rPr lang="en-US" altLang="zh-CN" sz="29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2</a:t>
                      </a:r>
                      <a:r>
                        <a:rPr lang="zh-CN" altLang="zh-CN" sz="29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对同源染色体</a:t>
                      </a:r>
                      <a:r>
                        <a:rPr lang="zh-CN" altLang="zh-CN" sz="29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altLang="zh-CN" sz="29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非同源染色体的组合类型一定是两种</a:t>
                      </a:r>
                      <a:endParaRPr lang="zh-CN" altLang="zh-CN" sz="29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9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D. </a:t>
                      </a:r>
                      <a:r>
                        <a:rPr lang="zh-CN" altLang="zh-CN" sz="29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丁细胞发生了染色体交换</a:t>
                      </a:r>
                      <a:r>
                        <a:rPr lang="zh-CN" altLang="zh-CN" sz="29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en-US" altLang="zh-CN" sz="29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①</a:t>
                      </a:r>
                      <a:r>
                        <a:rPr lang="zh-CN" altLang="zh-CN" sz="29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_⨹_16_1b1e1"/>
                        </a:rPr>
                        <a:t>中同一基因座位上的遗传信息一定</a:t>
                      </a:r>
                      <a:r>
                        <a:rPr lang="zh-CN" altLang="zh-CN" sz="29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_⨹_16_1b1e1"/>
                        </a:rPr>
                        <a:t>不</a:t>
                      </a:r>
                      <a:r>
                        <a:rPr lang="zh-CN" altLang="zh-CN" sz="29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同</a:t>
                      </a:r>
                      <a:endParaRPr lang="zh-CN" altLang="zh-CN" sz="29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4609" name="yt_image_14609_skip" title="H_198.91559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540807" y="1562925"/>
            <a:ext cx="7168581" cy="2526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4070" y="5470527"/>
            <a:ext cx="722784" cy="57965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507" name="yt_table_14507" title="H_547.2"/>
          <p:cNvGraphicFramePr>
            <a:graphicFrameLocks noGrp="1"/>
          </p:cNvGraphicFramePr>
          <p:nvPr/>
        </p:nvGraphicFramePr>
        <p:xfrm>
          <a:off x="324000" y="444700"/>
          <a:ext cx="11543998" cy="60350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237695"/>
                <a:gridCol w="5158537"/>
                <a:gridCol w="2147766"/>
              </a:tblGrid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,isEnd"/>
                        </a:rPr>
                        <a:t>比较项目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  <a:sym typeface="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,isEnd"/>
                        </a:rPr>
                        <a:t>减数分裂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  <a:sym typeface="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,isEnd"/>
                        </a:rPr>
                        <a:t>有丝分裂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  <a:sym typeface="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,isEnd"/>
                        </a:rPr>
                        <a:t>同源染色体配对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  <a:sym typeface="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有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,isEnd"/>
                        </a:rPr>
                        <a:t>在减数第一次分裂前期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  <a:sym typeface="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,isEnd"/>
                        </a:rPr>
                        <a:t>无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  <a:sym typeface="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467999"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同源染色体分离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_⨹_2_f3d35,isEnd"/>
                        </a:rPr>
                        <a:t>非同</a:t>
                      </a:r>
                      <a:b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</a:b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,isEnd"/>
                        </a:rPr>
                        <a:t>源染色体自由组合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  <a:sym typeface="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有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在</a:t>
                      </a:r>
                      <a:r>
                        <a:rPr sz="3000" u="sng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0"/>
                        </a:rPr>
                        <a:t> </a:t>
                      </a:r>
                      <a:r>
                        <a:rPr sz="2000" u="sng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0"/>
                        </a:rPr>
                        <a:t>                                            </a:t>
                      </a:r>
                      <a:r>
                        <a:rPr sz="2000" u="sng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0"/>
                        </a:rPr>
                        <a:t>      </a:t>
                      </a:r>
                      <a:r>
                        <a:rPr sz="1000" u="sng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0"/>
                        </a:rPr>
                        <a:t> </a:t>
                      </a:r>
                      <a:r>
                        <a:rPr sz="100" spc="-100" dirty="0" smtClean="0">
                          <a:latin typeface="Times New Roman" panose="02020603050405020304" pitchFamily="30"/>
                        </a:rPr>
                        <a:t>⁠</a:t>
                      </a:r>
                      <a:r>
                        <a:rPr lang="zh-CN" altLang="zh-CN" sz="30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,isEnd"/>
                        </a:rPr>
                        <a:t>期</a:t>
                      </a:r>
                      <a:endParaRPr lang="zh-CN" altLang="zh-CN" sz="30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  <a:sym typeface="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20000"/>
                        </a:lnSpc>
                      </a:pPr>
                      <a:r>
                        <a:rPr sz="32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0"/>
                        </a:rPr>
                        <a:t> </a:t>
                      </a:r>
                      <a:r>
                        <a:rPr sz="20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0"/>
                        </a:rPr>
                        <a:t>                </a:t>
                      </a:r>
                      <a:r>
                        <a:rPr sz="10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0"/>
                        </a:rPr>
                        <a:t> </a:t>
                      </a:r>
                      <a:r>
                        <a:rPr sz="100" spc="-100">
                          <a:latin typeface="Times New Roman" panose="02020603050405020304" pitchFamily="30"/>
                        </a:rPr>
                        <a:t>⁠</a:t>
                      </a:r>
                      <a:endParaRPr sz="100" spc="-100">
                        <a:latin typeface="Times New Roman" panose="02020603050405020304" pitchFamily="30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467999"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着丝粒分裂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_⨹_4_201e0,isEnd"/>
                        </a:rPr>
                        <a:t>姐妹染色</a:t>
                      </a:r>
                      <a:b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</a:b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,isEnd"/>
                        </a:rPr>
                        <a:t>单体分开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  <a:sym typeface="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有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在</a:t>
                      </a:r>
                      <a:r>
                        <a:rPr sz="3000" u="sng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0"/>
                        </a:rPr>
                        <a:t> </a:t>
                      </a:r>
                      <a:r>
                        <a:rPr sz="2000" u="sng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0"/>
                        </a:rPr>
                        <a:t>                                              </a:t>
                      </a:r>
                      <a:r>
                        <a:rPr sz="2000" u="sng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0"/>
                        </a:rPr>
                        <a:t>     </a:t>
                      </a:r>
                      <a:r>
                        <a:rPr sz="1000" u="sng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0"/>
                        </a:rPr>
                        <a:t> </a:t>
                      </a:r>
                      <a:r>
                        <a:rPr sz="100" spc="-100" dirty="0" smtClean="0">
                          <a:latin typeface="Times New Roman" panose="02020603050405020304" pitchFamily="30"/>
                        </a:rPr>
                        <a:t>⁠</a:t>
                      </a:r>
                      <a:r>
                        <a:rPr lang="zh-CN" altLang="zh-CN" sz="30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,isEnd"/>
                        </a:rPr>
                        <a:t>期</a:t>
                      </a:r>
                      <a:endParaRPr lang="zh-CN" altLang="zh-CN" sz="30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  <a:sym typeface="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有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,isEnd"/>
                        </a:rPr>
                        <a:t>在后期</a:t>
                      </a:r>
                      <a:endParaRPr lang="zh-CN" altLang="zh-CN" sz="30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  <a:sym typeface="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467999"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_⨹_10_ca32e,isEnd"/>
                        </a:rPr>
                        <a:t>子细胞中染色体数目的</a:t>
                      </a:r>
                      <a:b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</a:b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,isEnd"/>
                        </a:rPr>
                        <a:t>变化及时期</a:t>
                      </a:r>
                      <a:endParaRPr lang="zh-CN" altLang="zh-CN" sz="30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  <a:sym typeface="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减半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_⨹_10_b1076,isEnd"/>
                        </a:rPr>
                        <a:t>在减数第一次分裂</a:t>
                      </a:r>
                      <a:r>
                        <a:rPr lang="zh-CN" altLang="zh-CN" sz="30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_⨹_10_b1076,isEnd"/>
                        </a:rPr>
                        <a:t>完</a:t>
                      </a:r>
                      <a:r>
                        <a:rPr lang="en-US" altLang="zh-CN" sz="30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_⨹_10_b1076,isEnd"/>
                        </a:rPr>
                        <a:t> </a:t>
                      </a:r>
                      <a:r>
                        <a:rPr lang="zh-CN" altLang="zh-CN" sz="30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_⨹_10_b1076,isEnd"/>
                        </a:rPr>
                        <a:t>成</a:t>
                      </a:r>
                      <a:r>
                        <a:rPr lang="zh-CN" altLang="zh-CN" sz="30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,isEnd"/>
                        </a:rPr>
                        <a:t>时</a:t>
                      </a:r>
                      <a:endParaRPr lang="zh-CN" altLang="zh-CN" sz="30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  <a:sym typeface="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,isEnd"/>
                        </a:rPr>
                        <a:t>不变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  <a:sym typeface="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467999"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_⨹_10_4ee90,isEnd"/>
                        </a:rPr>
                        <a:t>分裂过程中纺锤体</a:t>
                      </a:r>
                      <a:r>
                        <a:rPr lang="zh-CN" altLang="zh-CN" sz="30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_⨹_10_4ee90,isEnd"/>
                        </a:rPr>
                        <a:t>的</a:t>
                      </a:r>
                      <a:r>
                        <a:rPr lang="en-US" altLang="zh-CN" sz="30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_⨹_10_4ee90,isEnd"/>
                        </a:rPr>
                        <a:t>    </a:t>
                      </a:r>
                      <a:r>
                        <a:rPr lang="zh-CN" altLang="zh-CN" sz="30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_⨹_10_4ee90,isEnd"/>
                        </a:rPr>
                        <a:t>形</a:t>
                      </a:r>
                      <a:r>
                        <a:rPr lang="zh-CN" altLang="zh-CN" sz="30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,isEnd"/>
                        </a:rPr>
                        <a:t>成</a:t>
                      </a:r>
                      <a:endParaRPr lang="zh-CN" altLang="zh-CN" sz="30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  <a:sym typeface="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20000"/>
                        </a:lnSpc>
                      </a:pPr>
                      <a:r>
                        <a:rPr sz="32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0"/>
                        </a:rPr>
                        <a:t> </a:t>
                      </a:r>
                      <a:r>
                        <a:rPr sz="20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0"/>
                        </a:rPr>
                        <a:t>                </a:t>
                      </a:r>
                      <a:r>
                        <a:rPr sz="10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0"/>
                        </a:rPr>
                        <a:t> </a:t>
                      </a:r>
                      <a:r>
                        <a:rPr sz="100" spc="-100">
                          <a:latin typeface="Times New Roman" panose="02020603050405020304" pitchFamily="30"/>
                        </a:rPr>
                        <a:t>⁠</a:t>
                      </a:r>
                      <a:endParaRPr sz="100" spc="-100">
                        <a:latin typeface="Times New Roman" panose="02020603050405020304" pitchFamily="30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20000"/>
                        </a:lnSpc>
                      </a:pPr>
                      <a:r>
                        <a:rPr sz="3200" u="sng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0"/>
                        </a:rPr>
                        <a:t> </a:t>
                      </a:r>
                      <a:r>
                        <a:rPr sz="2000" u="sng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0"/>
                        </a:rPr>
                        <a:t>                </a:t>
                      </a:r>
                      <a:r>
                        <a:rPr sz="1000" u="sng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0"/>
                        </a:rPr>
                        <a:t> </a:t>
                      </a:r>
                      <a:r>
                        <a:rPr sz="100" spc="-100" dirty="0">
                          <a:latin typeface="Times New Roman" panose="02020603050405020304" pitchFamily="30"/>
                        </a:rPr>
                        <a:t>⁠</a:t>
                      </a:r>
                      <a:endParaRPr sz="100" spc="-100" dirty="0">
                        <a:latin typeface="Times New Roman" panose="02020603050405020304" pitchFamily="30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5863016" y="1930600"/>
            <a:ext cx="3609086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r>
              <a:rPr kumimoji="0" lang="zh-CN" altLang="zh-CN" sz="3000" b="0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  <a:t>减数第一次分裂后　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088993" y="2104723"/>
            <a:ext cx="942086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  <a:t>无　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863016" y="3181315"/>
            <a:ext cx="3609086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r>
              <a:rPr kumimoji="0" lang="zh-CN" altLang="zh-CN" sz="3000" b="0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  <a:t>减数第二次分裂后　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920930" y="5543248"/>
            <a:ext cx="942086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  <a:t>有　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088993" y="5543248"/>
            <a:ext cx="942086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  <a:t>有　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4" grpId="0" build="allAtOnce"/>
      <p:bldP spid="5" grpId="0" build="allAtOnce"/>
      <p:bldP spid="6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9" name="yt_shape_14509"/>
          <p:cNvSpPr txBox="1"/>
          <p:nvPr/>
        </p:nvSpPr>
        <p:spPr>
          <a:xfrm>
            <a:off x="324000" y="432000"/>
            <a:ext cx="8079135" cy="122232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1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2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. </a:t>
            </a:r>
            <a:r>
              <a:rPr lang="zh-CN" altLang="zh-CN" sz="3000" b="1" i="0" u="none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减数分裂与有丝分裂几个特殊时期的图形比较</a:t>
            </a:r>
            <a:endParaRPr lang="zh-CN" altLang="zh-CN" sz="3000" b="1" i="0" u="none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332230" indent="-951865" algn="l" eaLnBrk="1" latinLnBrk="0" hangingPunct="0">
              <a:lnSpc>
                <a:spcPct val="140000"/>
              </a:lnSpc>
            </a:pP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1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三个前期图的判断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</p:txBody>
      </p:sp>
      <p:pic>
        <p:nvPicPr>
          <p:cNvPr id="14511" name="yt_image_14511" title="H_155.5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136140" y="1862455"/>
            <a:ext cx="8554085" cy="290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五角星 1"/>
          <p:cNvSpPr/>
          <p:nvPr/>
        </p:nvSpPr>
        <p:spPr>
          <a:xfrm>
            <a:off x="750570" y="1048385"/>
            <a:ext cx="849630" cy="81407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4515" name="yt_shape_14515"/>
              <p:cNvSpPr txBox="1"/>
              <p:nvPr/>
            </p:nvSpPr>
            <p:spPr>
              <a:xfrm>
                <a:off x="-18829" y="1473400"/>
                <a:ext cx="11924914" cy="3725187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noAutofit/>
              </a:bodyPr>
              <a:lstStyle/>
              <a:p>
                <a:pPr marL="1332230" hangingPunct="0"/>
                <a:r>
                  <a:rPr lang="zh-CN" altLang="zh-CN" sz="3000" dirty="0">
                    <a:solidFill>
                      <a:srgbClr val="000000"/>
                    </a:solidFill>
                    <a:latin typeface="Times New Roman" panose="02020603050405020304" pitchFamily="30"/>
                    <a:ea typeface="微软雅黑" panose="020B0503020204020204" pitchFamily="34" charset="-122"/>
                  </a:rPr>
                  <a:t>是否</a:t>
                </a:r>
                <a:r>
                  <a:rPr lang="zh-CN" altLang="zh-CN" sz="3000" dirty="0" smtClean="0">
                    <a:solidFill>
                      <a:srgbClr val="000000"/>
                    </a:solidFill>
                    <a:latin typeface="Times New Roman" panose="02020603050405020304" pitchFamily="30"/>
                    <a:ea typeface="微软雅黑" panose="020B0503020204020204" pitchFamily="34" charset="-122"/>
                  </a:rPr>
                  <a:t>出现</a:t>
                </a:r>
                <a:r>
                  <a:rPr lang="zh-CN" altLang="zh-CN" sz="3000" b="0" i="0" u="none" dirty="0" smtClean="0">
                    <a:solidFill>
                      <a:srgbClr val="000000"/>
                    </a:solidFill>
                    <a:effectLst/>
                    <a:latin typeface="Times New Roman" panose="02020603050405020304" pitchFamily="30"/>
                    <a:ea typeface="微软雅黑" panose="020B0503020204020204" pitchFamily="34" charset="-122"/>
                  </a:rPr>
                  <a:t>四分体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zh-CN" sz="3000" b="0" i="1">
                            <a:solidFill>
                              <a:srgbClr val="01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sz="3000" b="0" i="1">
                                <a:solidFill>
                                  <a:srgbClr val="01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zh-CN" sz="3000" b="0" i="1">
                                <a:solidFill>
                                  <a:srgbClr val="01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&amp;</m:t>
                            </m:r>
                            <m:r>
                              <m:rPr>
                                <m:nor/>
                              </m:rPr>
                              <a:rPr lang="zh-CN" altLang="zh-CN" sz="3000" b="0" i="0">
                                <a:solidFill>
                                  <a:srgbClr val="01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有</m:t>
                            </m:r>
                            <m:r>
                              <m:rPr>
                                <m:nor/>
                              </m:rPr>
                              <a:rPr lang="en-US" altLang="zh-CN" sz="3000" b="0" i="0">
                                <a:solidFill>
                                  <a:srgbClr val="01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→</m:t>
                            </m:r>
                            <m:bar>
                              <m:barPr>
                                <m:ctrlPr>
                                  <a:rPr lang="en-US" altLang="zh-CN" sz="3000" b="0" i="1">
                                    <a:solidFill>
                                      <a:srgbClr val="01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3000" b="0" i="0" smtClean="0">
                                    <a:solidFill>
                                      <a:srgbClr val="FE0000">
                                        <a:alpha val="0"/>
                                      </a:srgb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M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3000" b="0" i="0" smtClean="0">
                                    <a:solidFill>
                                      <a:srgbClr val="FE0000">
                                        <a:alpha val="0"/>
                                      </a:srgb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Ⅰ</m:t>
                                </m:r>
                              </m:e>
                            </m:bar>
                            <m:r>
                              <m:rPr>
                                <m:nor/>
                              </m:rPr>
                              <a:rPr lang="zh-CN" altLang="zh-CN" sz="3000" b="0" i="0">
                                <a:solidFill>
                                  <a:srgbClr val="01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前期</m:t>
                            </m:r>
                          </m:e>
                          <m:e>
                            <m:r>
                              <a:rPr lang="en-US" altLang="zh-CN" sz="3000" b="0" i="1">
                                <a:solidFill>
                                  <a:srgbClr val="01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&amp;</m:t>
                            </m:r>
                            <m:r>
                              <m:rPr>
                                <m:nor/>
                              </m:rPr>
                              <a:rPr lang="zh-CN" altLang="zh-CN" sz="3000" b="0" i="0">
                                <a:solidFill>
                                  <a:srgbClr val="01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无</m:t>
                            </m:r>
                            <m:r>
                              <m:rPr>
                                <m:nor/>
                              </m:rPr>
                              <a:rPr lang="en-US" altLang="zh-CN" sz="3000" b="0" i="0">
                                <a:solidFill>
                                  <a:srgbClr val="01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→</m:t>
                            </m:r>
                            <m:d>
                              <m:dPr>
                                <m:begChr m:val=""/>
                                <m:endChr m:val=""/>
                                <m:ctrlPr>
                                  <a:rPr lang="en-US" altLang="zh-CN" sz="3000" b="0" i="1">
                                    <a:solidFill>
                                      <a:srgbClr val="01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en-US" altLang="zh-CN" sz="3000" b="0" i="1">
                                        <a:solidFill>
                                          <a:srgbClr val="01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altLang="zh-CN" sz="3000" b="0" i="1">
                                        <a:solidFill>
                                          <a:srgbClr val="01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&amp;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zh-CN" altLang="zh-CN" sz="3000" b="0" i="0">
                                        <a:solidFill>
                                          <a:srgbClr val="01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细胞中是否具</m:t>
                                    </m:r>
                                  </m:e>
                                  <m:e>
                                    <m:r>
                                      <a:rPr lang="en-US" altLang="zh-CN" sz="3000" b="0" i="1">
                                        <a:solidFill>
                                          <a:srgbClr val="01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&amp;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zh-CN" altLang="zh-CN" sz="3000" b="0" i="0">
                                        <a:solidFill>
                                          <a:srgbClr val="01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有同源染色体</m:t>
                                    </m:r>
                                  </m:e>
                                </m:eqArr>
                              </m:e>
                            </m:d>
                            <m:d>
                              <m:dPr>
                                <m:begChr m:val="{"/>
                                <m:endChr m:val=""/>
                                <m:ctrlPr>
                                  <a:rPr lang="en-US" altLang="zh-CN" sz="3000" b="0" i="1">
                                    <a:solidFill>
                                      <a:srgbClr val="01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en-US" altLang="zh-CN" sz="3000" b="0" i="1">
                                        <a:solidFill>
                                          <a:srgbClr val="01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altLang="zh-CN" sz="3000" b="0" i="1">
                                        <a:solidFill>
                                          <a:srgbClr val="01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&amp;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zh-CN" altLang="zh-CN" sz="3000" b="0" i="0">
                                        <a:solidFill>
                                          <a:srgbClr val="01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有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altLang="zh-CN" sz="3000" b="0" i="0">
                                        <a:solidFill>
                                          <a:srgbClr val="01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→</m:t>
                                    </m:r>
                                    <m:bar>
                                      <m:barPr>
                                        <m:ctrlPr>
                                          <a:rPr lang="en-US" altLang="zh-CN" sz="3000" b="0" i="1">
                                            <a:solidFill>
                                              <a:srgbClr val="01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zh-CN" altLang="zh-CN" sz="3000" b="0" i="0" smtClean="0">
                                            <a:solidFill>
                                              <a:srgbClr val="FE0000">
                                                <a:alpha val="0"/>
                                              </a:srgb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微软雅黑" panose="020B0503020204020204" pitchFamily="34" charset="-122"/>
                                          </a:rPr>
                                          <m:t>有丝分裂</m:t>
                                        </m:r>
                                      </m:e>
                                    </m:bar>
                                  </m:e>
                                  <m:e>
                                    <m:r>
                                      <a:rPr lang="en-US" altLang="zh-CN" sz="3000" b="0" i="1">
                                        <a:solidFill>
                                          <a:srgbClr val="01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&amp;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zh-CN" altLang="zh-CN" sz="3000" b="0" i="0">
                                        <a:solidFill>
                                          <a:srgbClr val="01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　　前期</m:t>
                                    </m:r>
                                  </m:e>
                                  <m:e>
                                    <m:r>
                                      <a:rPr lang="en-US" altLang="zh-CN" sz="3000" b="0" i="1">
                                        <a:solidFill>
                                          <a:srgbClr val="01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&amp;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zh-CN" altLang="zh-CN" sz="3000" b="0" i="0">
                                        <a:solidFill>
                                          <a:srgbClr val="01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altLang="zh-CN" sz="3000" b="0" i="0">
                                        <a:solidFill>
                                          <a:srgbClr val="01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→</m:t>
                                    </m:r>
                                    <m:bar>
                                      <m:barPr>
                                        <m:ctrlPr>
                                          <a:rPr lang="en-US" altLang="zh-CN" sz="3000" b="0" i="1">
                                            <a:solidFill>
                                              <a:srgbClr val="01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3000" b="0" i="0" smtClean="0">
                                            <a:solidFill>
                                              <a:srgbClr val="FE0000">
                                                <a:alpha val="0"/>
                                              </a:srgb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M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US" altLang="zh-CN" sz="3000" b="0" i="0" smtClean="0">
                                            <a:solidFill>
                                              <a:srgbClr val="FE0000">
                                                <a:alpha val="0"/>
                                              </a:srgb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微软雅黑" panose="020B0503020204020204" pitchFamily="34" charset="-122"/>
                                          </a:rPr>
                                          <m:t>Ⅱ</m:t>
                                        </m:r>
                                      </m:e>
                                    </m:bar>
                                    <m:r>
                                      <m:rPr>
                                        <m:nor/>
                                      </m:rPr>
                                      <a:rPr lang="zh-CN" altLang="zh-CN" sz="3000" b="0" i="0">
                                        <a:solidFill>
                                          <a:srgbClr val="01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前期</m:t>
                                    </m:r>
                                  </m:e>
                                </m:eqArr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zh-CN" altLang="zh-CN" sz="3000" b="0" i="0" u="none" dirty="0">
                  <a:solidFill>
                    <a:srgbClr val="000000"/>
                  </a:solidFill>
                  <a:effectLst/>
                  <a:latin typeface="Times New Roman" panose="02020603050405020304" pitchFamily="30"/>
                  <a:ea typeface="微软雅黑" panose="020B0503020204020204" pitchFamily="34" charset="-122"/>
                  <a:sym typeface=",isEnd"/>
                </a:endParaRPr>
              </a:p>
              <a:p>
                <a:pPr marL="1332230" eaLnBrk="1" latinLnBrk="0" hangingPunct="0">
                  <a:lnSpc>
                    <a:spcPct val="140000"/>
                  </a:lnSpc>
                </a:pPr>
                <a:r>
                  <a:rPr lang="zh-CN" altLang="zh-CN" sz="3000" b="0" i="0" u="none" dirty="0">
                    <a:solidFill>
                      <a:srgbClr val="000000"/>
                    </a:solidFill>
                    <a:effectLst/>
                    <a:latin typeface="Times New Roman" panose="02020603050405020304" pitchFamily="30"/>
                    <a:ea typeface="微软雅黑" panose="020B0503020204020204" pitchFamily="34" charset="-122"/>
                  </a:rPr>
                  <a:t>结论</a:t>
                </a:r>
                <a:r>
                  <a:rPr lang="zh-CN" altLang="zh-CN" sz="3000" b="0" i="0" u="none" dirty="0">
                    <a:solidFill>
                      <a:srgbClr val="000000"/>
                    </a:solidFill>
                    <a:effectLst/>
                    <a:latin typeface="宋体" panose="02010600030101010101" pitchFamily="2" charset="-122"/>
                    <a:ea typeface="微软雅黑" panose="020B0503020204020204" pitchFamily="34" charset="-122"/>
                  </a:rPr>
                  <a:t>：</a:t>
                </a:r>
                <a:r>
                  <a:rPr lang="en-US" altLang="zh-CN" sz="3000" b="0" i="0" u="none" dirty="0">
                    <a:solidFill>
                      <a:srgbClr val="000000"/>
                    </a:solidFill>
                    <a:effectLst/>
                    <a:latin typeface="Times New Roman" panose="02020603050405020304" pitchFamily="30"/>
                    <a:ea typeface="Times New Roman" panose="02020603050405020304" pitchFamily="30"/>
                  </a:rPr>
                  <a:t>A</a:t>
                </a:r>
                <a:r>
                  <a:rPr lang="zh-CN" altLang="zh-CN" sz="3000" b="0" i="0" u="none" dirty="0">
                    <a:solidFill>
                      <a:srgbClr val="000000"/>
                    </a:solidFill>
                    <a:effectLst/>
                    <a:latin typeface="Times New Roman" panose="02020603050405020304" pitchFamily="30"/>
                    <a:ea typeface="微软雅黑" panose="020B0503020204020204" pitchFamily="34" charset="-122"/>
                  </a:rPr>
                  <a:t>为</a:t>
                </a:r>
                <a:r>
                  <a:rPr sz="3000" u="sng" dirty="0">
                    <a:solidFill>
                      <a:srgbClr val="000000"/>
                    </a:solidFill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30"/>
                  </a:rPr>
                  <a:t> </a:t>
                </a:r>
                <a:r>
                  <a:rPr sz="2000" u="sng" dirty="0">
                    <a:solidFill>
                      <a:srgbClr val="000000"/>
                    </a:solidFill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30"/>
                  </a:rPr>
                  <a:t>                                  </a:t>
                </a:r>
                <a:r>
                  <a:rPr sz="1000" u="sng" dirty="0">
                    <a:solidFill>
                      <a:srgbClr val="000000"/>
                    </a:solidFill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30"/>
                  </a:rPr>
                  <a:t> </a:t>
                </a:r>
                <a:r>
                  <a:rPr lang="zh-CN" altLang="zh-CN" sz="3000" b="0" i="0" u="none" dirty="0">
                    <a:solidFill>
                      <a:srgbClr val="000000"/>
                    </a:solidFill>
                    <a:effectLst/>
                    <a:latin typeface="Times New Roman" panose="02020603050405020304" pitchFamily="30"/>
                    <a:ea typeface="微软雅黑" panose="020B0503020204020204" pitchFamily="34" charset="-122"/>
                  </a:rPr>
                  <a:t>前期</a:t>
                </a:r>
                <a:r>
                  <a:rPr lang="zh-CN" altLang="zh-CN" sz="3000" b="0" i="0" u="none" dirty="0">
                    <a:solidFill>
                      <a:srgbClr val="000000"/>
                    </a:solidFill>
                    <a:effectLst/>
                    <a:latin typeface="宋体" panose="02010600030101010101" pitchFamily="2" charset="-122"/>
                    <a:ea typeface="微软雅黑" panose="020B0503020204020204" pitchFamily="34" charset="-122"/>
                  </a:rPr>
                  <a:t>，</a:t>
                </a:r>
                <a:r>
                  <a:rPr lang="en-US" altLang="zh-CN" sz="3000" b="0" i="0" u="none" dirty="0">
                    <a:solidFill>
                      <a:srgbClr val="000000"/>
                    </a:solidFill>
                    <a:effectLst/>
                    <a:latin typeface="Times New Roman" panose="02020603050405020304" pitchFamily="30"/>
                    <a:ea typeface="Times New Roman" panose="02020603050405020304" pitchFamily="30"/>
                  </a:rPr>
                  <a:t>B</a:t>
                </a:r>
                <a:r>
                  <a:rPr lang="zh-CN" altLang="zh-CN" sz="3000" b="0" i="0" u="none" dirty="0">
                    <a:solidFill>
                      <a:srgbClr val="000000"/>
                    </a:solidFill>
                    <a:effectLst/>
                    <a:latin typeface="Times New Roman" panose="02020603050405020304" pitchFamily="30"/>
                    <a:ea typeface="微软雅黑" panose="020B0503020204020204" pitchFamily="34" charset="-122"/>
                  </a:rPr>
                  <a:t>为</a:t>
                </a:r>
                <a:r>
                  <a:rPr sz="3000" u="sng" dirty="0">
                    <a:solidFill>
                      <a:srgbClr val="000000"/>
                    </a:solidFill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30"/>
                  </a:rPr>
                  <a:t> </a:t>
                </a:r>
                <a:r>
                  <a:rPr sz="2000" u="sng" dirty="0">
                    <a:solidFill>
                      <a:srgbClr val="000000"/>
                    </a:solidFill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30"/>
                  </a:rPr>
                  <a:t>                 </a:t>
                </a:r>
                <a:r>
                  <a:rPr sz="1700" u="sng" dirty="0">
                    <a:solidFill>
                      <a:srgbClr val="000000"/>
                    </a:solidFill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30"/>
                  </a:rPr>
                  <a:t> </a:t>
                </a:r>
                <a:r>
                  <a:rPr lang="zh-CN" altLang="zh-CN" sz="3000" b="0" i="0" u="none" dirty="0">
                    <a:solidFill>
                      <a:srgbClr val="000000"/>
                    </a:solidFill>
                    <a:effectLst/>
                    <a:latin typeface="Times New Roman" panose="02020603050405020304" pitchFamily="30"/>
                    <a:ea typeface="微软雅黑" panose="020B0503020204020204" pitchFamily="34" charset="-122"/>
                  </a:rPr>
                  <a:t>前期</a:t>
                </a:r>
                <a:r>
                  <a:rPr lang="zh-CN" altLang="zh-CN" sz="3000" b="0" i="0" u="none" dirty="0">
                    <a:solidFill>
                      <a:srgbClr val="000000"/>
                    </a:solidFill>
                    <a:effectLst/>
                    <a:latin typeface="宋体" panose="02010600030101010101" pitchFamily="2" charset="-122"/>
                    <a:ea typeface="微软雅黑" panose="020B0503020204020204" pitchFamily="34" charset="-122"/>
                  </a:rPr>
                  <a:t>，</a:t>
                </a:r>
                <a:r>
                  <a:rPr lang="en-US" altLang="zh-CN" sz="3000" b="0" i="0" u="none" dirty="0">
                    <a:solidFill>
                      <a:srgbClr val="000000"/>
                    </a:solidFill>
                    <a:effectLst/>
                    <a:latin typeface="Times New Roman" panose="02020603050405020304" pitchFamily="30"/>
                    <a:ea typeface="Times New Roman" panose="02020603050405020304" pitchFamily="30"/>
                    <a:sym typeface="_⨹_1_7de11,isEnd"/>
                  </a:rPr>
                  <a:t>C</a:t>
                </a:r>
                <a:br>
                  <a:rPr lang="en-US" altLang="zh-CN" sz="3000" b="0" i="0" u="none" dirty="0">
                    <a:solidFill>
                      <a:srgbClr val="000000"/>
                    </a:solidFill>
                    <a:effectLst/>
                    <a:latin typeface="Times New Roman" panose="02020603050405020304" pitchFamily="30"/>
                    <a:ea typeface="Times New Roman" panose="02020603050405020304" pitchFamily="30"/>
                  </a:rPr>
                </a:br>
                <a:r>
                  <a:rPr lang="zh-CN" altLang="zh-CN" sz="3000" b="0" i="0" u="none" dirty="0">
                    <a:solidFill>
                      <a:srgbClr val="000000"/>
                    </a:solidFill>
                    <a:effectLst/>
                    <a:latin typeface="Times New Roman" panose="02020603050405020304" pitchFamily="30"/>
                    <a:ea typeface="微软雅黑" panose="020B0503020204020204" pitchFamily="34" charset="-122"/>
                  </a:rPr>
                  <a:t>为</a:t>
                </a:r>
                <a:r>
                  <a:rPr sz="2700" u="sng" dirty="0">
                    <a:solidFill>
                      <a:srgbClr val="000000"/>
                    </a:solidFill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30"/>
                  </a:rPr>
                  <a:t> </a:t>
                </a:r>
                <a:r>
                  <a:rPr sz="2000" u="sng" dirty="0">
                    <a:solidFill>
                      <a:srgbClr val="000000"/>
                    </a:solidFill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30"/>
                  </a:rPr>
                  <a:t>                   </a:t>
                </a:r>
                <a:r>
                  <a:rPr sz="1700" u="sng" dirty="0">
                    <a:solidFill>
                      <a:srgbClr val="000000"/>
                    </a:solidFill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30"/>
                  </a:rPr>
                  <a:t> </a:t>
                </a:r>
                <a:r>
                  <a:rPr sz="100" spc="-100" dirty="0">
                    <a:latin typeface="Times New Roman" panose="02020603050405020304" pitchFamily="30"/>
                  </a:rPr>
                  <a:t>⁠</a:t>
                </a:r>
                <a:r>
                  <a:rPr lang="zh-CN" altLang="zh-CN" sz="3000" b="0" i="0" u="none" dirty="0">
                    <a:solidFill>
                      <a:srgbClr val="000000"/>
                    </a:solidFill>
                    <a:effectLst/>
                    <a:latin typeface="Times New Roman" panose="02020603050405020304" pitchFamily="30"/>
                    <a:ea typeface="微软雅黑" panose="020B0503020204020204" pitchFamily="34" charset="-122"/>
                    <a:sym typeface=",isEnd"/>
                  </a:rPr>
                  <a:t>前期。</a:t>
                </a:r>
                <a:endParaRPr lang="zh-CN" altLang="zh-CN" sz="3000" b="0" i="0" u="none" dirty="0">
                  <a:solidFill>
                    <a:srgbClr val="000000"/>
                  </a:solidFill>
                  <a:effectLst/>
                  <a:latin typeface="Times New Roman" panose="02020603050405020304" pitchFamily="30"/>
                  <a:ea typeface="微软雅黑" panose="020B0503020204020204" pitchFamily="34" charset="-122"/>
                  <a:sym typeface=",isEnd"/>
                </a:endParaRPr>
              </a:p>
            </p:txBody>
          </p:sp>
        </mc:Choice>
        <mc:Fallback>
          <p:sp>
            <p:nvSpPr>
              <p:cNvPr id="14515" name="yt_shape_145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829" y="1473400"/>
                <a:ext cx="11924914" cy="3725187"/>
              </a:xfrm>
              <a:prstGeom prst="rect">
                <a:avLst/>
              </a:prstGeom>
              <a:blipFill rotWithShape="1">
                <a:blip r:embed="rId1"/>
                <a:stretch>
                  <a:fillRect l="3" t="-5" r="4" b="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6665467" y="1555118"/>
                <a:ext cx="872236" cy="382410"/>
              </a:xfrm>
              <a:prstGeom prst="rect">
                <a:avLst/>
              </a:prstGeom>
              <a:noFill/>
            </p:spPr>
            <p:txBody>
              <a:bodyPr vert="horz" wrap="none" rtlCol="0" anchor="ctr">
                <a:no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altLang="zh-CN" sz="3000" b="0" i="0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kumimoji="0" lang="en-US" altLang="zh-CN" sz="3000" b="0" i="0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Ⅰ</m:t>
                      </m:r>
                    </m:oMath>
                  </m:oMathPara>
                </a14:m>
                <a:endParaRPr lang="zh-CN" altLang="en-US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5467" y="1555118"/>
                <a:ext cx="872236" cy="382410"/>
              </a:xfrm>
              <a:prstGeom prst="rect">
                <a:avLst/>
              </a:prstGeom>
              <a:blipFill rotWithShape="1">
                <a:blip r:embed="rId2"/>
                <a:stretch>
                  <a:fillRect l="-58" t="-9632" r="-1281" b="-99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8314054" y="2017525"/>
                <a:ext cx="1704086" cy="465722"/>
              </a:xfrm>
              <a:prstGeom prst="rect">
                <a:avLst/>
              </a:prstGeom>
              <a:noFill/>
            </p:spPr>
            <p:txBody>
              <a:bodyPr vert="horz" wrap="none" rtlCol="0" anchor="ctr">
                <a:no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zh-CN" altLang="zh-CN" sz="3000" b="0" i="0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有丝分裂</m:t>
                      </m:r>
                    </m:oMath>
                  </m:oMathPara>
                </a14:m>
                <a:endParaRPr lang="zh-CN" altLang="en-US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4054" y="2017525"/>
                <a:ext cx="1704086" cy="465722"/>
              </a:xfrm>
              <a:prstGeom prst="rect">
                <a:avLst/>
              </a:prstGeom>
              <a:blipFill rotWithShape="1">
                <a:blip r:embed="rId3"/>
                <a:stretch>
                  <a:fillRect l="-37" t="-17071" r="-686" b="-172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8314054" y="3217040"/>
                <a:ext cx="872236" cy="380886"/>
              </a:xfrm>
              <a:prstGeom prst="rect">
                <a:avLst/>
              </a:prstGeom>
              <a:noFill/>
            </p:spPr>
            <p:txBody>
              <a:bodyPr vert="horz" wrap="none" rtlCol="0" anchor="ctr">
                <a:no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altLang="zh-CN" sz="3000" b="0" i="0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kumimoji="0" lang="en-US" altLang="zh-CN" sz="3000" b="0" i="0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Ⅱ</m:t>
                      </m:r>
                    </m:oMath>
                  </m:oMathPara>
                </a14:m>
                <a:endParaRPr lang="zh-CN" altLang="en-US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4054" y="3217040"/>
                <a:ext cx="872236" cy="380886"/>
              </a:xfrm>
              <a:prstGeom prst="rect">
                <a:avLst/>
              </a:prstGeom>
              <a:blipFill rotWithShape="1">
                <a:blip r:embed="rId4"/>
                <a:stretch>
                  <a:fillRect l="-73" t="-10037" r="-1267" b="-99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/>
          <p:cNvSpPr txBox="1"/>
          <p:nvPr/>
        </p:nvSpPr>
        <p:spPr>
          <a:xfrm>
            <a:off x="3403028" y="3519173"/>
            <a:ext cx="2085086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  <a:t>有丝分裂　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467027" y="3567433"/>
            <a:ext cx="1026224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en-US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Times New Roman" panose="02020603050405020304" pitchFamily="30"/>
                <a:cs typeface="+mn-cs"/>
              </a:rPr>
              <a:t>MⅠ</a:t>
            </a: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  <a:t>　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985390" y="4219578"/>
            <a:ext cx="1145287" cy="66403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en-US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Times New Roman" panose="02020603050405020304" pitchFamily="30"/>
                <a:cs typeface="+mn-cs"/>
              </a:rPr>
              <a:t>MⅡ</a:t>
            </a: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  <a:t>　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9" name="yt_shape_14513"/>
          <p:cNvSpPr txBox="1"/>
          <p:nvPr/>
        </p:nvSpPr>
        <p:spPr>
          <a:xfrm>
            <a:off x="-18829" y="851460"/>
            <a:ext cx="3268844" cy="122232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1332230" algn="l" eaLnBrk="1" latinLnBrk="0" hangingPunct="0">
              <a:lnSpc>
                <a:spcPct val="140000"/>
              </a:lnSpc>
            </a:pP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判断步骤</a:t>
            </a:r>
            <a:r>
              <a:rPr lang="zh-CN" altLang="zh-CN" sz="3000" b="0" i="0" u="none" dirty="0" smtClean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：</a:t>
            </a:r>
            <a:endParaRPr lang="zh-CN" altLang="zh-CN" sz="3000" b="0" i="0" u="none" dirty="0">
              <a:solidFill>
                <a:srgbClr val="000000"/>
              </a:solidFill>
              <a:effectLst/>
              <a:latin typeface="宋体" panose="02010600030101010101" pitchFamily="2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4" grpId="0" build="allAtOnce"/>
      <p:bldP spid="5" grpId="0" build="allAtOnce"/>
      <p:bldP spid="6" grpId="0" build="allAtOnce"/>
      <p:bldP spid="7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18" name="yt_shape_14518"/>
          <p:cNvSpPr txBox="1"/>
          <p:nvPr/>
        </p:nvSpPr>
        <p:spPr>
          <a:xfrm>
            <a:off x="324000" y="774900"/>
            <a:ext cx="4423647" cy="57599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1332230" indent="-951865" algn="l" eaLnBrk="1" latinLnBrk="0" hangingPunct="0">
              <a:lnSpc>
                <a:spcPct val="140000"/>
              </a:lnSpc>
            </a:pP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2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三个中期图的判断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</p:txBody>
      </p:sp>
      <p:pic>
        <p:nvPicPr>
          <p:cNvPr id="14519" name="yt_image_14519" title="H_145.1877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792605" y="1802130"/>
            <a:ext cx="9363710" cy="325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五角星 1"/>
          <p:cNvSpPr/>
          <p:nvPr/>
        </p:nvSpPr>
        <p:spPr>
          <a:xfrm>
            <a:off x="751205" y="750570"/>
            <a:ext cx="849630" cy="81407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4524" name="yt_shape_14524"/>
              <p:cNvSpPr txBox="1"/>
              <p:nvPr/>
            </p:nvSpPr>
            <p:spPr>
              <a:xfrm>
                <a:off x="-387129" y="727656"/>
                <a:ext cx="11924914" cy="463530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noAutofit/>
              </a:bodyPr>
              <a:lstStyle/>
              <a:p>
                <a:pPr marL="1332230" hangingPunct="0">
                  <a:lnSpc>
                    <a:spcPct val="140000"/>
                  </a:lnSpc>
                </a:pPr>
                <a:r>
                  <a:rPr lang="zh-CN" altLang="zh-CN" sz="3000" dirty="0">
                    <a:solidFill>
                      <a:srgbClr val="000000"/>
                    </a:solidFill>
                    <a:latin typeface="Times New Roman" panose="02020603050405020304" pitchFamily="30"/>
                    <a:ea typeface="微软雅黑" panose="020B0503020204020204" pitchFamily="34" charset="-122"/>
                  </a:rPr>
                  <a:t>着丝粒</a:t>
                </a:r>
                <a:r>
                  <a:rPr lang="zh-CN" altLang="zh-CN" sz="3000" dirty="0" smtClean="0">
                    <a:solidFill>
                      <a:srgbClr val="000000"/>
                    </a:solidFill>
                    <a:latin typeface="Times New Roman" panose="02020603050405020304" pitchFamily="30"/>
                    <a:ea typeface="微软雅黑" panose="020B0503020204020204" pitchFamily="34" charset="-122"/>
                  </a:rPr>
                  <a:t>是否排列在</a:t>
                </a:r>
                <a:r>
                  <a:rPr lang="zh-CN" altLang="zh-CN" sz="3000" b="0" i="0" u="none" dirty="0" smtClean="0">
                    <a:solidFill>
                      <a:srgbClr val="000000"/>
                    </a:solidFill>
                    <a:effectLst/>
                    <a:latin typeface="Times New Roman" panose="02020603050405020304" pitchFamily="30"/>
                    <a:ea typeface="微软雅黑" panose="020B0503020204020204" pitchFamily="34" charset="-122"/>
                  </a:rPr>
                  <a:t>赤道面</a:t>
                </a:r>
                <a:r>
                  <a:rPr lang="zh-CN" altLang="zh-CN" sz="3000" b="0" i="0" u="none" dirty="0">
                    <a:solidFill>
                      <a:srgbClr val="000000"/>
                    </a:solidFill>
                    <a:effectLst/>
                    <a:latin typeface="Times New Roman" panose="02020603050405020304" pitchFamily="30"/>
                    <a:ea typeface="微软雅黑" panose="020B0503020204020204" pitchFamily="34" charset="-122"/>
                  </a:rPr>
                  <a:t>上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zh-CN" sz="3000" b="0" i="1">
                            <a:solidFill>
                              <a:srgbClr val="01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sz="3000" b="0" i="1">
                                <a:solidFill>
                                  <a:srgbClr val="01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zh-CN" sz="3000" b="0" i="1">
                                <a:solidFill>
                                  <a:srgbClr val="01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&amp;</m:t>
                            </m:r>
                            <m:r>
                              <m:rPr>
                                <m:nor/>
                              </m:rPr>
                              <a:rPr lang="zh-CN" altLang="zh-CN" sz="3000" b="0" i="0">
                                <a:solidFill>
                                  <a:srgbClr val="01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否</m:t>
                            </m:r>
                            <m:r>
                              <m:rPr>
                                <m:nor/>
                              </m:rPr>
                              <a:rPr lang="en-US" altLang="zh-CN" sz="3000" b="0" i="0">
                                <a:solidFill>
                                  <a:srgbClr val="01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→</m:t>
                            </m:r>
                            <m:bar>
                              <m:barPr>
                                <m:ctrlPr>
                                  <a:rPr lang="en-US" altLang="zh-CN" sz="3000" b="0" i="1">
                                    <a:solidFill>
                                      <a:srgbClr val="01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3000" b="0" i="0" smtClean="0">
                                    <a:solidFill>
                                      <a:srgbClr val="FE0000">
                                        <a:alpha val="0"/>
                                      </a:srgb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M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3000" b="0" i="0" smtClean="0">
                                    <a:solidFill>
                                      <a:srgbClr val="FE0000">
                                        <a:alpha val="0"/>
                                      </a:srgb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Ⅰ</m:t>
                                </m:r>
                              </m:e>
                            </m:bar>
                            <m:r>
                              <m:rPr>
                                <m:nor/>
                              </m:rPr>
                              <a:rPr lang="zh-CN" altLang="zh-CN" sz="3000" b="0" i="0">
                                <a:solidFill>
                                  <a:srgbClr val="01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中期</m:t>
                            </m:r>
                          </m:e>
                          <m:e>
                            <m:r>
                              <a:rPr lang="en-US" altLang="zh-CN" sz="3000" b="0" i="1">
                                <a:solidFill>
                                  <a:srgbClr val="01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&amp;</m:t>
                            </m:r>
                            <m:r>
                              <m:rPr>
                                <m:nor/>
                              </m:rPr>
                              <a:rPr lang="zh-CN" altLang="zh-CN" sz="3000" b="0" i="0">
                                <a:solidFill>
                                  <a:srgbClr val="01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是</m:t>
                            </m:r>
                            <m:r>
                              <m:rPr>
                                <m:nor/>
                              </m:rPr>
                              <a:rPr lang="en-US" altLang="zh-CN" sz="3000" b="0" i="0">
                                <a:solidFill>
                                  <a:srgbClr val="01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→</m:t>
                            </m:r>
                            <m:d>
                              <m:dPr>
                                <m:begChr m:val=""/>
                                <m:endChr m:val=""/>
                                <m:ctrlPr>
                                  <a:rPr lang="en-US" altLang="zh-CN" sz="3000" b="0" i="1">
                                    <a:solidFill>
                                      <a:srgbClr val="01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en-US" altLang="zh-CN" sz="3000" b="0" i="1">
                                        <a:solidFill>
                                          <a:srgbClr val="01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altLang="zh-CN" sz="3000" b="0" i="1">
                                        <a:solidFill>
                                          <a:srgbClr val="01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&amp;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zh-CN" altLang="zh-CN" sz="3000" b="0" i="0">
                                        <a:solidFill>
                                          <a:srgbClr val="01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细胞中是否具</m:t>
                                    </m:r>
                                  </m:e>
                                  <m:e>
                                    <m:r>
                                      <a:rPr lang="en-US" altLang="zh-CN" sz="3000" b="0" i="1">
                                        <a:solidFill>
                                          <a:srgbClr val="01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&amp;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zh-CN" altLang="zh-CN" sz="3000" b="0" i="0">
                                        <a:solidFill>
                                          <a:srgbClr val="01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有同源染色体</m:t>
                                    </m:r>
                                  </m:e>
                                </m:eqArr>
                              </m:e>
                            </m:d>
                            <m:d>
                              <m:dPr>
                                <m:begChr m:val="{"/>
                                <m:endChr m:val=""/>
                                <m:ctrlPr>
                                  <a:rPr lang="en-US" altLang="zh-CN" sz="3000" b="0" i="1">
                                    <a:solidFill>
                                      <a:srgbClr val="01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en-US" altLang="zh-CN" sz="3000" b="0" i="1">
                                        <a:solidFill>
                                          <a:srgbClr val="01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altLang="zh-CN" sz="3000" b="0" i="1">
                                        <a:solidFill>
                                          <a:srgbClr val="01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&amp;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zh-CN" altLang="zh-CN" sz="3000" b="0" i="0">
                                        <a:solidFill>
                                          <a:srgbClr val="01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有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altLang="zh-CN" sz="3000" b="0" i="0">
                                        <a:solidFill>
                                          <a:srgbClr val="01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→</m:t>
                                    </m:r>
                                    <m:bar>
                                      <m:barPr>
                                        <m:ctrlPr>
                                          <a:rPr lang="en-US" altLang="zh-CN" sz="3000" b="0" i="1">
                                            <a:solidFill>
                                              <a:srgbClr val="01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zh-CN" altLang="zh-CN" sz="3000" b="0" i="0" smtClean="0">
                                            <a:solidFill>
                                              <a:srgbClr val="FE0000">
                                                <a:alpha val="0"/>
                                              </a:srgb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微软雅黑" panose="020B0503020204020204" pitchFamily="34" charset="-122"/>
                                          </a:rPr>
                                          <m:t>有丝分裂</m:t>
                                        </m:r>
                                      </m:e>
                                    </m:bar>
                                  </m:e>
                                  <m:e>
                                    <m:r>
                                      <a:rPr lang="en-US" altLang="zh-CN" sz="3000" b="0" i="1">
                                        <a:solidFill>
                                          <a:srgbClr val="01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&amp;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zh-CN" altLang="zh-CN" sz="3000" b="0" i="0">
                                        <a:solidFill>
                                          <a:srgbClr val="01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　　中期</m:t>
                                    </m:r>
                                  </m:e>
                                  <m:e>
                                    <m:r>
                                      <a:rPr lang="en-US" altLang="zh-CN" sz="3000" b="0" i="1">
                                        <a:solidFill>
                                          <a:srgbClr val="01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&amp;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zh-CN" altLang="zh-CN" sz="3000" b="0" i="0">
                                        <a:solidFill>
                                          <a:srgbClr val="01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altLang="zh-CN" sz="3000" b="0" i="0">
                                        <a:solidFill>
                                          <a:srgbClr val="01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→</m:t>
                                    </m:r>
                                    <m:bar>
                                      <m:barPr>
                                        <m:ctrlPr>
                                          <a:rPr lang="en-US" altLang="zh-CN" sz="3000" b="0" i="1">
                                            <a:solidFill>
                                              <a:srgbClr val="01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3000" b="0" i="0" smtClean="0">
                                            <a:solidFill>
                                              <a:srgbClr val="FE0000">
                                                <a:alpha val="0"/>
                                              </a:srgb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M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US" altLang="zh-CN" sz="3000" b="0" i="0" smtClean="0">
                                            <a:solidFill>
                                              <a:srgbClr val="FE0000">
                                                <a:alpha val="0"/>
                                              </a:srgb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微软雅黑" panose="020B0503020204020204" pitchFamily="34" charset="-122"/>
                                          </a:rPr>
                                          <m:t>Ⅱ</m:t>
                                        </m:r>
                                      </m:e>
                                    </m:bar>
                                    <m:r>
                                      <m:rPr>
                                        <m:nor/>
                                      </m:rPr>
                                      <a:rPr lang="zh-CN" altLang="zh-CN" sz="3000" b="0" i="0">
                                        <a:solidFill>
                                          <a:srgbClr val="01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中期</m:t>
                                    </m:r>
                                  </m:e>
                                </m:eqArr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zh-CN" altLang="zh-CN" sz="3000" b="0" i="0" u="none" dirty="0">
                  <a:solidFill>
                    <a:srgbClr val="000000"/>
                  </a:solidFill>
                  <a:effectLst/>
                  <a:latin typeface="Times New Roman" panose="02020603050405020304" pitchFamily="30"/>
                  <a:ea typeface="微软雅黑" panose="020B0503020204020204" pitchFamily="34" charset="-122"/>
                  <a:sym typeface=",isEnd"/>
                </a:endParaRPr>
              </a:p>
              <a:p>
                <a:pPr marL="1332230" eaLnBrk="1" latinLnBrk="0" hangingPunct="0">
                  <a:lnSpc>
                    <a:spcPct val="140000"/>
                  </a:lnSpc>
                </a:pPr>
                <a:r>
                  <a:rPr lang="zh-CN" altLang="zh-CN" sz="3000" b="0" i="0" u="none" dirty="0">
                    <a:solidFill>
                      <a:srgbClr val="000000"/>
                    </a:solidFill>
                    <a:effectLst/>
                    <a:latin typeface="Times New Roman" panose="02020603050405020304" pitchFamily="30"/>
                    <a:ea typeface="微软雅黑" panose="020B0503020204020204" pitchFamily="34" charset="-122"/>
                  </a:rPr>
                  <a:t>结论</a:t>
                </a:r>
                <a:r>
                  <a:rPr lang="zh-CN" altLang="zh-CN" sz="3000" b="0" i="0" u="none" dirty="0">
                    <a:solidFill>
                      <a:srgbClr val="000000"/>
                    </a:solidFill>
                    <a:effectLst/>
                    <a:latin typeface="宋体" panose="02010600030101010101" pitchFamily="2" charset="-122"/>
                    <a:ea typeface="微软雅黑" panose="020B0503020204020204" pitchFamily="34" charset="-122"/>
                  </a:rPr>
                  <a:t>：</a:t>
                </a:r>
                <a:r>
                  <a:rPr lang="en-US" altLang="zh-CN" sz="3000" b="0" i="0" u="none" dirty="0">
                    <a:solidFill>
                      <a:srgbClr val="000000"/>
                    </a:solidFill>
                    <a:effectLst/>
                    <a:latin typeface="Times New Roman" panose="02020603050405020304" pitchFamily="30"/>
                    <a:ea typeface="Times New Roman" panose="02020603050405020304" pitchFamily="30"/>
                  </a:rPr>
                  <a:t>A</a:t>
                </a:r>
                <a:r>
                  <a:rPr lang="zh-CN" altLang="zh-CN" sz="3000" b="0" i="0" u="none" dirty="0">
                    <a:solidFill>
                      <a:srgbClr val="000000"/>
                    </a:solidFill>
                    <a:effectLst/>
                    <a:latin typeface="Times New Roman" panose="02020603050405020304" pitchFamily="30"/>
                    <a:ea typeface="微软雅黑" panose="020B0503020204020204" pitchFamily="34" charset="-122"/>
                  </a:rPr>
                  <a:t>为</a:t>
                </a:r>
                <a:r>
                  <a:rPr sz="3000" u="sng" dirty="0">
                    <a:solidFill>
                      <a:srgbClr val="000000"/>
                    </a:solidFill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30"/>
                  </a:rPr>
                  <a:t> </a:t>
                </a:r>
                <a:r>
                  <a:rPr sz="2000" u="sng" dirty="0">
                    <a:solidFill>
                      <a:srgbClr val="000000"/>
                    </a:solidFill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30"/>
                  </a:rPr>
                  <a:t>                                  </a:t>
                </a:r>
                <a:r>
                  <a:rPr sz="1000" u="sng" dirty="0">
                    <a:solidFill>
                      <a:srgbClr val="000000"/>
                    </a:solidFill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30"/>
                  </a:rPr>
                  <a:t> </a:t>
                </a:r>
                <a:r>
                  <a:rPr lang="zh-CN" altLang="zh-CN" sz="3000" b="0" i="0" u="none" dirty="0">
                    <a:solidFill>
                      <a:srgbClr val="000000"/>
                    </a:solidFill>
                    <a:effectLst/>
                    <a:latin typeface="Times New Roman" panose="02020603050405020304" pitchFamily="30"/>
                    <a:ea typeface="微软雅黑" panose="020B0503020204020204" pitchFamily="34" charset="-122"/>
                  </a:rPr>
                  <a:t>中期</a:t>
                </a:r>
                <a:r>
                  <a:rPr lang="zh-CN" altLang="zh-CN" sz="3000" b="0" i="0" u="none" dirty="0">
                    <a:solidFill>
                      <a:srgbClr val="000000"/>
                    </a:solidFill>
                    <a:effectLst/>
                    <a:latin typeface="宋体" panose="02010600030101010101" pitchFamily="2" charset="-122"/>
                    <a:ea typeface="微软雅黑" panose="020B0503020204020204" pitchFamily="34" charset="-122"/>
                  </a:rPr>
                  <a:t>，</a:t>
                </a:r>
                <a:r>
                  <a:rPr lang="en-US" altLang="zh-CN" sz="3000" b="0" i="0" u="none" dirty="0">
                    <a:solidFill>
                      <a:srgbClr val="000000"/>
                    </a:solidFill>
                    <a:effectLst/>
                    <a:latin typeface="Times New Roman" panose="02020603050405020304" pitchFamily="30"/>
                    <a:ea typeface="Times New Roman" panose="02020603050405020304" pitchFamily="30"/>
                  </a:rPr>
                  <a:t>B</a:t>
                </a:r>
                <a:r>
                  <a:rPr lang="zh-CN" altLang="zh-CN" sz="3000" b="0" i="0" u="none" dirty="0">
                    <a:solidFill>
                      <a:srgbClr val="000000"/>
                    </a:solidFill>
                    <a:effectLst/>
                    <a:latin typeface="Times New Roman" panose="02020603050405020304" pitchFamily="30"/>
                    <a:ea typeface="微软雅黑" panose="020B0503020204020204" pitchFamily="34" charset="-122"/>
                  </a:rPr>
                  <a:t>为</a:t>
                </a:r>
                <a:r>
                  <a:rPr sz="3000" u="sng" dirty="0">
                    <a:solidFill>
                      <a:srgbClr val="000000"/>
                    </a:solidFill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30"/>
                  </a:rPr>
                  <a:t> </a:t>
                </a:r>
                <a:r>
                  <a:rPr sz="2000" u="sng" dirty="0">
                    <a:solidFill>
                      <a:srgbClr val="000000"/>
                    </a:solidFill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30"/>
                  </a:rPr>
                  <a:t>                   </a:t>
                </a:r>
                <a:r>
                  <a:rPr sz="1400" u="sng" dirty="0">
                    <a:solidFill>
                      <a:srgbClr val="000000"/>
                    </a:solidFill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30"/>
                  </a:rPr>
                  <a:t> </a:t>
                </a:r>
                <a:r>
                  <a:rPr lang="zh-CN" altLang="zh-CN" sz="3000" b="0" i="0" u="none" dirty="0">
                    <a:solidFill>
                      <a:srgbClr val="000000"/>
                    </a:solidFill>
                    <a:effectLst/>
                    <a:latin typeface="Times New Roman" panose="02020603050405020304" pitchFamily="30"/>
                    <a:ea typeface="微软雅黑" panose="020B0503020204020204" pitchFamily="34" charset="-122"/>
                  </a:rPr>
                  <a:t>中期</a:t>
                </a:r>
                <a:r>
                  <a:rPr lang="zh-CN" altLang="zh-CN" sz="3000" b="0" i="0" u="none" dirty="0">
                    <a:solidFill>
                      <a:srgbClr val="000000"/>
                    </a:solidFill>
                    <a:effectLst/>
                    <a:latin typeface="宋体" panose="02010600030101010101" pitchFamily="2" charset="-122"/>
                    <a:ea typeface="微软雅黑" panose="020B0503020204020204" pitchFamily="34" charset="-122"/>
                  </a:rPr>
                  <a:t>，</a:t>
                </a:r>
                <a:r>
                  <a:rPr lang="en-US" altLang="zh-CN" sz="3000" b="0" i="0" u="none" dirty="0">
                    <a:solidFill>
                      <a:srgbClr val="000000"/>
                    </a:solidFill>
                    <a:effectLst/>
                    <a:latin typeface="Times New Roman" panose="02020603050405020304" pitchFamily="30"/>
                    <a:ea typeface="Times New Roman" panose="02020603050405020304" pitchFamily="30"/>
                    <a:sym typeface="_⨹_1_bd146,isEnd"/>
                  </a:rPr>
                  <a:t>C</a:t>
                </a:r>
                <a:br>
                  <a:rPr lang="en-US" altLang="zh-CN" sz="3000" b="0" i="0" u="none" dirty="0">
                    <a:solidFill>
                      <a:srgbClr val="000000"/>
                    </a:solidFill>
                    <a:effectLst/>
                    <a:latin typeface="Times New Roman" panose="02020603050405020304" pitchFamily="30"/>
                    <a:ea typeface="Times New Roman" panose="02020603050405020304" pitchFamily="30"/>
                  </a:rPr>
                </a:br>
                <a:r>
                  <a:rPr lang="zh-CN" altLang="zh-CN" sz="3000" b="0" i="0" u="none" dirty="0">
                    <a:solidFill>
                      <a:srgbClr val="000000"/>
                    </a:solidFill>
                    <a:effectLst/>
                    <a:latin typeface="Times New Roman" panose="02020603050405020304" pitchFamily="30"/>
                    <a:ea typeface="微软雅黑" panose="020B0503020204020204" pitchFamily="34" charset="-122"/>
                  </a:rPr>
                  <a:t>为</a:t>
                </a:r>
                <a:r>
                  <a:rPr sz="2700" u="sng" dirty="0">
                    <a:solidFill>
                      <a:srgbClr val="000000"/>
                    </a:solidFill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30"/>
                  </a:rPr>
                  <a:t> </a:t>
                </a:r>
                <a:r>
                  <a:rPr sz="2000" u="sng" dirty="0">
                    <a:solidFill>
                      <a:srgbClr val="000000"/>
                    </a:solidFill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30"/>
                  </a:rPr>
                  <a:t>                  </a:t>
                </a:r>
                <a:r>
                  <a:rPr sz="100" spc="-100" dirty="0">
                    <a:latin typeface="Times New Roman" panose="02020603050405020304" pitchFamily="30"/>
                  </a:rPr>
                  <a:t>⁠</a:t>
                </a:r>
                <a:r>
                  <a:rPr lang="zh-CN" altLang="zh-CN" sz="3000" b="0" i="0" u="none" dirty="0">
                    <a:solidFill>
                      <a:srgbClr val="000000"/>
                    </a:solidFill>
                    <a:effectLst/>
                    <a:latin typeface="Times New Roman" panose="02020603050405020304" pitchFamily="30"/>
                    <a:ea typeface="微软雅黑" panose="020B0503020204020204" pitchFamily="34" charset="-122"/>
                    <a:sym typeface=",isEnd"/>
                  </a:rPr>
                  <a:t>中期。</a:t>
                </a:r>
                <a:endParaRPr lang="zh-CN" altLang="zh-CN" sz="3000" b="0" i="0" u="none" dirty="0">
                  <a:solidFill>
                    <a:srgbClr val="000000"/>
                  </a:solidFill>
                  <a:effectLst/>
                  <a:latin typeface="Times New Roman" panose="02020603050405020304" pitchFamily="30"/>
                  <a:ea typeface="微软雅黑" panose="020B0503020204020204" pitchFamily="34" charset="-122"/>
                  <a:sym typeface=",isEnd"/>
                </a:endParaRPr>
              </a:p>
            </p:txBody>
          </p:sp>
        </mc:Choice>
        <mc:Fallback>
          <p:sp>
            <p:nvSpPr>
              <p:cNvPr id="14524" name="yt_shape_145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87129" y="727656"/>
                <a:ext cx="11924914" cy="4635300"/>
              </a:xfrm>
              <a:prstGeom prst="rect">
                <a:avLst/>
              </a:prstGeom>
              <a:blipFill rotWithShape="1">
                <a:blip r:embed="rId1"/>
                <a:stretch>
                  <a:fillRect l="3" t="-13" r="4" b="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8108950" y="1684020"/>
                <a:ext cx="738505" cy="353695"/>
              </a:xfrm>
              <a:prstGeom prst="rect">
                <a:avLst/>
              </a:prstGeom>
              <a:noFill/>
            </p:spPr>
            <p:txBody>
              <a:bodyPr vert="horz" wrap="none" rtlCol="0" anchor="ctr">
                <a:no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altLang="zh-CN" sz="3000" b="0" i="0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kumimoji="0" lang="en-US" altLang="zh-CN" sz="3000" b="0" i="0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Ⅰ</m:t>
                      </m:r>
                    </m:oMath>
                  </m:oMathPara>
                </a14:m>
                <a:endParaRPr lang="zh-CN" altLang="en-US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8950" y="1684020"/>
                <a:ext cx="738505" cy="353695"/>
              </a:xfrm>
              <a:prstGeom prst="rect">
                <a:avLst/>
              </a:prstGeom>
              <a:blipFill rotWithShape="1">
                <a:blip r:embed="rId2"/>
                <a:stretch>
                  <a:fillRect t="-14542" r="-19690" b="-147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9773157" y="2122237"/>
                <a:ext cx="1704086" cy="465722"/>
              </a:xfrm>
              <a:prstGeom prst="rect">
                <a:avLst/>
              </a:prstGeom>
              <a:noFill/>
            </p:spPr>
            <p:txBody>
              <a:bodyPr vert="horz" wrap="none" rtlCol="0" anchor="ctr">
                <a:no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zh-CN" altLang="zh-CN" sz="3000" b="0" i="0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有丝分裂</m:t>
                      </m:r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3157" y="2122237"/>
                <a:ext cx="1704086" cy="465722"/>
              </a:xfrm>
              <a:prstGeom prst="rect">
                <a:avLst/>
              </a:prstGeom>
              <a:blipFill rotWithShape="1">
                <a:blip r:embed="rId3"/>
                <a:stretch>
                  <a:fillRect l="-30" t="-17058" r="-693" b="-172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9789159" y="3284731"/>
                <a:ext cx="872236" cy="380886"/>
              </a:xfrm>
              <a:prstGeom prst="rect">
                <a:avLst/>
              </a:prstGeom>
              <a:noFill/>
            </p:spPr>
            <p:txBody>
              <a:bodyPr vert="horz" wrap="none" rtlCol="0" anchor="ctr">
                <a:no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altLang="zh-CN" sz="3000" b="0" i="0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kumimoji="0" lang="en-US" altLang="zh-CN" sz="3000" b="0" i="0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Ⅱ</m:t>
                      </m:r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9159" y="3284731"/>
                <a:ext cx="872236" cy="380886"/>
              </a:xfrm>
              <a:prstGeom prst="rect">
                <a:avLst/>
              </a:prstGeom>
              <a:blipFill rotWithShape="1">
                <a:blip r:embed="rId4"/>
                <a:stretch>
                  <a:fillRect l="-73" t="-10137" r="-1267" b="-98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/>
          <p:cNvSpPr txBox="1"/>
          <p:nvPr/>
        </p:nvSpPr>
        <p:spPr>
          <a:xfrm>
            <a:off x="3098165" y="3622675"/>
            <a:ext cx="1697355" cy="733425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  <a:t>有丝分裂　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089837" y="3670684"/>
            <a:ext cx="1145286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en-US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Times New Roman" panose="02020603050405020304" pitchFamily="30"/>
                <a:cs typeface="+mn-cs"/>
              </a:rPr>
              <a:t>MⅡ</a:t>
            </a: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  <a:t>　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523745" y="4310764"/>
            <a:ext cx="1026224" cy="66403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en-US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Times New Roman" panose="02020603050405020304" pitchFamily="30"/>
                <a:cs typeface="+mn-cs"/>
              </a:rPr>
              <a:t>MⅠ</a:t>
            </a: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  <a:t>　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9" name="yt_shape_14521"/>
          <p:cNvSpPr txBox="1"/>
          <p:nvPr/>
        </p:nvSpPr>
        <p:spPr>
          <a:xfrm>
            <a:off x="-387129" y="898660"/>
            <a:ext cx="3268844" cy="861833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1332230" algn="l" eaLnBrk="1" latinLnBrk="0" hangingPunct="0">
              <a:lnSpc>
                <a:spcPct val="140000"/>
              </a:lnSpc>
            </a:pP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判断步骤</a:t>
            </a:r>
            <a:r>
              <a:rPr lang="zh-CN" altLang="zh-CN" sz="3000" b="0" i="0" u="none" dirty="0" smtClean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：</a:t>
            </a:r>
            <a:endParaRPr lang="zh-CN" altLang="zh-CN" sz="3000" b="0" i="0" u="none" dirty="0">
              <a:solidFill>
                <a:srgbClr val="000000"/>
              </a:solidFill>
              <a:effectLst/>
              <a:latin typeface="宋体" panose="02010600030101010101" pitchFamily="2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4" grpId="0" build="allAtOnce"/>
      <p:bldP spid="5" grpId="0" build="allAtOnce"/>
      <p:bldP spid="6" grpId="0" build="allAtOnce"/>
      <p:bldP spid="7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7" name="yt_shape_14527"/>
          <p:cNvSpPr txBox="1"/>
          <p:nvPr/>
        </p:nvSpPr>
        <p:spPr>
          <a:xfrm>
            <a:off x="133500" y="1194000"/>
            <a:ext cx="4423647" cy="57599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1332230" indent="-951865" algn="l" eaLnBrk="1" latinLnBrk="0" hangingPunct="0">
              <a:lnSpc>
                <a:spcPct val="140000"/>
              </a:lnSpc>
            </a:pP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3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三个后期图的判断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</p:txBody>
      </p:sp>
      <p:pic>
        <p:nvPicPr>
          <p:cNvPr id="14528" name="yt_image_14528" title="H_158.1222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259965" y="1939925"/>
            <a:ext cx="7955915" cy="330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五角星 1"/>
          <p:cNvSpPr/>
          <p:nvPr/>
        </p:nvSpPr>
        <p:spPr>
          <a:xfrm>
            <a:off x="557530" y="1156970"/>
            <a:ext cx="849630" cy="81407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4532" name="yt_shape_14532"/>
              <p:cNvSpPr txBox="1"/>
              <p:nvPr/>
            </p:nvSpPr>
            <p:spPr>
              <a:xfrm>
                <a:off x="-18829" y="2006800"/>
                <a:ext cx="11924914" cy="404707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noAutofit/>
              </a:bodyPr>
              <a:lstStyle/>
              <a:p>
                <a:pPr marL="1332230" hangingPunct="0"/>
                <a:r>
                  <a:rPr lang="zh-CN" altLang="zh-CN" sz="3000" dirty="0">
                    <a:solidFill>
                      <a:srgbClr val="000000"/>
                    </a:solidFill>
                    <a:latin typeface="Times New Roman" panose="02020603050405020304" pitchFamily="30"/>
                    <a:ea typeface="微软雅黑" panose="020B0503020204020204" pitchFamily="34" charset="-122"/>
                  </a:rPr>
                  <a:t>染色体是否</a:t>
                </a:r>
                <a:r>
                  <a:rPr lang="zh-CN" altLang="zh-CN" sz="3000" dirty="0" smtClean="0">
                    <a:solidFill>
                      <a:srgbClr val="000000"/>
                    </a:solidFill>
                    <a:latin typeface="Times New Roman" panose="02020603050405020304" pitchFamily="30"/>
                    <a:ea typeface="微软雅黑" panose="020B0503020204020204" pitchFamily="34" charset="-122"/>
                  </a:rPr>
                  <a:t>含</a:t>
                </a:r>
                <a:r>
                  <a:rPr lang="zh-CN" altLang="zh-CN" sz="3000" b="0" i="0" u="none" dirty="0" smtClean="0">
                    <a:solidFill>
                      <a:srgbClr val="000000"/>
                    </a:solidFill>
                    <a:effectLst/>
                    <a:latin typeface="Times New Roman" panose="02020603050405020304" pitchFamily="30"/>
                    <a:ea typeface="微软雅黑" panose="020B0503020204020204" pitchFamily="34" charset="-122"/>
                  </a:rPr>
                  <a:t>有</a:t>
                </a:r>
                <a:r>
                  <a:rPr lang="zh-CN" altLang="zh-CN" sz="3000" b="0" i="0" u="none" dirty="0">
                    <a:solidFill>
                      <a:srgbClr val="000000"/>
                    </a:solidFill>
                    <a:effectLst/>
                    <a:latin typeface="Times New Roman" panose="02020603050405020304" pitchFamily="30"/>
                    <a:ea typeface="微软雅黑" panose="020B0503020204020204" pitchFamily="34" charset="-122"/>
                  </a:rPr>
                  <a:t>染色单体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zh-CN" sz="3000" b="0" i="1">
                            <a:solidFill>
                              <a:srgbClr val="01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sz="3000" b="0" i="1">
                                <a:solidFill>
                                  <a:srgbClr val="01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zh-CN" sz="3000" b="0" i="1">
                                <a:solidFill>
                                  <a:srgbClr val="01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&amp;</m:t>
                            </m:r>
                            <m:r>
                              <m:rPr>
                                <m:nor/>
                              </m:rPr>
                              <a:rPr lang="zh-CN" altLang="zh-CN" sz="3000" b="0" i="0">
                                <a:solidFill>
                                  <a:srgbClr val="01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有</m:t>
                            </m:r>
                            <m:r>
                              <m:rPr>
                                <m:nor/>
                              </m:rPr>
                              <a:rPr lang="en-US" altLang="zh-CN" sz="3000" b="0" i="0">
                                <a:solidFill>
                                  <a:srgbClr val="01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→</m:t>
                            </m:r>
                            <m:bar>
                              <m:barPr>
                                <m:ctrlPr>
                                  <a:rPr lang="en-US" altLang="zh-CN" sz="3000" b="0" i="1">
                                    <a:solidFill>
                                      <a:srgbClr val="01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3000" b="0" i="0" smtClean="0">
                                    <a:solidFill>
                                      <a:srgbClr val="FE0000">
                                        <a:alpha val="0"/>
                                      </a:srgb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M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3000" b="0" i="0" smtClean="0">
                                    <a:solidFill>
                                      <a:srgbClr val="FE0000">
                                        <a:alpha val="0"/>
                                      </a:srgb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Ⅰ</m:t>
                                </m:r>
                              </m:e>
                            </m:bar>
                            <m:r>
                              <m:rPr>
                                <m:nor/>
                              </m:rPr>
                              <a:rPr lang="zh-CN" altLang="zh-CN" sz="3000" b="0" i="0">
                                <a:solidFill>
                                  <a:srgbClr val="01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后期</m:t>
                            </m:r>
                          </m:e>
                          <m:e>
                            <m:r>
                              <a:rPr lang="en-US" altLang="zh-CN" sz="3000" b="0" i="1">
                                <a:solidFill>
                                  <a:srgbClr val="01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&amp;</m:t>
                            </m:r>
                          </m:e>
                          <m:e>
                            <m:r>
                              <a:rPr lang="en-US" altLang="zh-CN" sz="3000" b="0" i="1">
                                <a:solidFill>
                                  <a:srgbClr val="01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&amp;</m:t>
                            </m:r>
                            <m:r>
                              <m:rPr>
                                <m:nor/>
                              </m:rPr>
                              <a:rPr lang="zh-CN" altLang="zh-CN" sz="3000" b="0" i="0">
                                <a:solidFill>
                                  <a:srgbClr val="01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无</m:t>
                            </m:r>
                            <m:r>
                              <m:rPr>
                                <m:nor/>
                              </m:rPr>
                              <a:rPr lang="en-US" altLang="zh-CN" sz="3000" b="0" i="0">
                                <a:solidFill>
                                  <a:srgbClr val="01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→</m:t>
                            </m:r>
                            <m:d>
                              <m:dPr>
                                <m:begChr m:val=""/>
                                <m:endChr m:val=""/>
                                <m:ctrlPr>
                                  <a:rPr lang="en-US" altLang="zh-CN" sz="3000" b="0" i="1">
                                    <a:solidFill>
                                      <a:srgbClr val="01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en-US" altLang="zh-CN" sz="3000" b="0" i="1">
                                        <a:solidFill>
                                          <a:srgbClr val="01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altLang="zh-CN" sz="3000" b="0" i="1">
                                        <a:solidFill>
                                          <a:srgbClr val="01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&amp;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zh-CN" altLang="zh-CN" sz="3000" b="0" i="0">
                                        <a:solidFill>
                                          <a:srgbClr val="01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染色体中</m:t>
                                    </m:r>
                                  </m:e>
                                  <m:e>
                                    <m:r>
                                      <a:rPr lang="en-US" altLang="zh-CN" sz="3000" b="0" i="1">
                                        <a:solidFill>
                                          <a:srgbClr val="01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&amp;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zh-CN" altLang="zh-CN" sz="3000" b="0" i="0">
                                        <a:solidFill>
                                          <a:srgbClr val="01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是否具有同</m:t>
                                    </m:r>
                                  </m:e>
                                  <m:e>
                                    <m:r>
                                      <a:rPr lang="en-US" altLang="zh-CN" sz="3000" b="0" i="1">
                                        <a:solidFill>
                                          <a:srgbClr val="01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&amp;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zh-CN" altLang="zh-CN" sz="3000" b="0" i="0">
                                        <a:solidFill>
                                          <a:srgbClr val="01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源染色体</m:t>
                                    </m:r>
                                  </m:e>
                                </m:eqArr>
                              </m:e>
                            </m:d>
                            <m:d>
                              <m:dPr>
                                <m:begChr m:val="{"/>
                                <m:endChr m:val=""/>
                                <m:ctrlPr>
                                  <a:rPr lang="en-US" altLang="zh-CN" sz="3000" b="0" i="1">
                                    <a:solidFill>
                                      <a:srgbClr val="01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en-US" altLang="zh-CN" sz="3000" b="0" i="1">
                                        <a:solidFill>
                                          <a:srgbClr val="01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altLang="zh-CN" sz="3000" b="0" i="1">
                                        <a:solidFill>
                                          <a:srgbClr val="01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&amp;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zh-CN" altLang="zh-CN" sz="3000" b="0" i="0">
                                        <a:solidFill>
                                          <a:srgbClr val="01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有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altLang="zh-CN" sz="3000" b="0" i="0">
                                        <a:solidFill>
                                          <a:srgbClr val="01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→</m:t>
                                    </m:r>
                                    <m:bar>
                                      <m:barPr>
                                        <m:ctrlPr>
                                          <a:rPr lang="en-US" altLang="zh-CN" sz="3000" b="0" i="1">
                                            <a:solidFill>
                                              <a:srgbClr val="01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zh-CN" altLang="zh-CN" sz="3000" b="0" i="0" smtClean="0">
                                            <a:solidFill>
                                              <a:srgbClr val="FE0000">
                                                <a:alpha val="0"/>
                                              </a:srgb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微软雅黑" panose="020B0503020204020204" pitchFamily="34" charset="-122"/>
                                          </a:rPr>
                                          <m:t>有丝分裂</m:t>
                                        </m:r>
                                      </m:e>
                                    </m:bar>
                                  </m:e>
                                  <m:e>
                                    <m:r>
                                      <a:rPr lang="en-US" altLang="zh-CN" sz="3000" b="0" i="1">
                                        <a:solidFill>
                                          <a:srgbClr val="01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&amp;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zh-CN" altLang="zh-CN" sz="3000" b="0" i="0">
                                        <a:solidFill>
                                          <a:srgbClr val="01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　　后期</m:t>
                                    </m:r>
                                  </m:e>
                                  <m:e>
                                    <m:r>
                                      <a:rPr lang="en-US" altLang="zh-CN" sz="3000" b="0" i="1">
                                        <a:solidFill>
                                          <a:srgbClr val="01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&amp;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zh-CN" altLang="zh-CN" sz="3000" b="0" i="0">
                                        <a:solidFill>
                                          <a:srgbClr val="01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altLang="zh-CN" sz="3000" b="0" i="0">
                                        <a:solidFill>
                                          <a:srgbClr val="01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→</m:t>
                                    </m:r>
                                    <m:bar>
                                      <m:barPr>
                                        <m:ctrlPr>
                                          <a:rPr lang="en-US" altLang="zh-CN" sz="3000" b="0" i="1">
                                            <a:solidFill>
                                              <a:srgbClr val="01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3000" b="0" i="0" smtClean="0">
                                            <a:solidFill>
                                              <a:srgbClr val="FE0000">
                                                <a:alpha val="0"/>
                                              </a:srgb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M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US" altLang="zh-CN" sz="3000" b="0" i="0" smtClean="0">
                                            <a:solidFill>
                                              <a:srgbClr val="FE0000">
                                                <a:alpha val="0"/>
                                              </a:srgb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微软雅黑" panose="020B0503020204020204" pitchFamily="34" charset="-122"/>
                                          </a:rPr>
                                          <m:t>Ⅱ</m:t>
                                        </m:r>
                                      </m:e>
                                    </m:bar>
                                    <m:r>
                                      <m:rPr>
                                        <m:nor/>
                                      </m:rPr>
                                      <a:rPr lang="zh-CN" altLang="zh-CN" sz="3000" b="0" i="0">
                                        <a:solidFill>
                                          <a:srgbClr val="01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后期</m:t>
                                    </m:r>
                                  </m:e>
                                </m:eqArr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zh-CN" altLang="zh-CN" sz="3000" b="0" i="0" u="none" dirty="0">
                  <a:solidFill>
                    <a:srgbClr val="000000"/>
                  </a:solidFill>
                  <a:effectLst/>
                  <a:latin typeface="Times New Roman" panose="02020603050405020304" pitchFamily="30"/>
                  <a:ea typeface="微软雅黑" panose="020B0503020204020204" pitchFamily="34" charset="-122"/>
                  <a:sym typeface=",isEnd"/>
                </a:endParaRPr>
              </a:p>
              <a:p>
                <a:pPr marL="1332230" eaLnBrk="1" latinLnBrk="0" hangingPunct="0">
                  <a:lnSpc>
                    <a:spcPct val="140000"/>
                  </a:lnSpc>
                </a:pPr>
                <a:r>
                  <a:rPr lang="zh-CN" altLang="zh-CN" sz="3000" b="0" i="0" u="none" dirty="0">
                    <a:solidFill>
                      <a:srgbClr val="000000"/>
                    </a:solidFill>
                    <a:effectLst/>
                    <a:latin typeface="Times New Roman" panose="02020603050405020304" pitchFamily="30"/>
                    <a:ea typeface="微软雅黑" panose="020B0503020204020204" pitchFamily="34" charset="-122"/>
                  </a:rPr>
                  <a:t>结论</a:t>
                </a:r>
                <a:r>
                  <a:rPr lang="zh-CN" altLang="zh-CN" sz="3000" b="0" i="0" u="none" dirty="0">
                    <a:solidFill>
                      <a:srgbClr val="000000"/>
                    </a:solidFill>
                    <a:effectLst/>
                    <a:latin typeface="宋体" panose="02010600030101010101" pitchFamily="2" charset="-122"/>
                    <a:ea typeface="微软雅黑" panose="020B0503020204020204" pitchFamily="34" charset="-122"/>
                  </a:rPr>
                  <a:t>：</a:t>
                </a:r>
                <a:r>
                  <a:rPr lang="en-US" altLang="zh-CN" sz="3000" b="0" i="0" u="none" dirty="0">
                    <a:solidFill>
                      <a:srgbClr val="000000"/>
                    </a:solidFill>
                    <a:effectLst/>
                    <a:latin typeface="Times New Roman" panose="02020603050405020304" pitchFamily="30"/>
                    <a:ea typeface="Times New Roman" panose="02020603050405020304" pitchFamily="30"/>
                  </a:rPr>
                  <a:t>A</a:t>
                </a:r>
                <a:r>
                  <a:rPr lang="zh-CN" altLang="zh-CN" sz="3000" b="0" i="0" u="none" dirty="0">
                    <a:solidFill>
                      <a:srgbClr val="000000"/>
                    </a:solidFill>
                    <a:effectLst/>
                    <a:latin typeface="Times New Roman" panose="02020603050405020304" pitchFamily="30"/>
                    <a:ea typeface="微软雅黑" panose="020B0503020204020204" pitchFamily="34" charset="-122"/>
                  </a:rPr>
                  <a:t>为</a:t>
                </a:r>
                <a:r>
                  <a:rPr sz="3000" u="sng" dirty="0">
                    <a:solidFill>
                      <a:srgbClr val="000000"/>
                    </a:solidFill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30"/>
                  </a:rPr>
                  <a:t> </a:t>
                </a:r>
                <a:r>
                  <a:rPr sz="2000" u="sng" dirty="0">
                    <a:solidFill>
                      <a:srgbClr val="000000"/>
                    </a:solidFill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30"/>
                  </a:rPr>
                  <a:t>                                  </a:t>
                </a:r>
                <a:r>
                  <a:rPr sz="1000" u="sng" dirty="0">
                    <a:solidFill>
                      <a:srgbClr val="000000"/>
                    </a:solidFill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30"/>
                  </a:rPr>
                  <a:t> </a:t>
                </a:r>
                <a:r>
                  <a:rPr lang="zh-CN" altLang="zh-CN" sz="3000" b="0" i="0" u="none" dirty="0">
                    <a:solidFill>
                      <a:srgbClr val="000000"/>
                    </a:solidFill>
                    <a:effectLst/>
                    <a:latin typeface="Times New Roman" panose="02020603050405020304" pitchFamily="30"/>
                    <a:ea typeface="微软雅黑" panose="020B0503020204020204" pitchFamily="34" charset="-122"/>
                  </a:rPr>
                  <a:t>后期</a:t>
                </a:r>
                <a:r>
                  <a:rPr lang="zh-CN" altLang="zh-CN" sz="3000" b="0" i="0" u="none" dirty="0">
                    <a:solidFill>
                      <a:srgbClr val="000000"/>
                    </a:solidFill>
                    <a:effectLst/>
                    <a:latin typeface="宋体" panose="02010600030101010101" pitchFamily="2" charset="-122"/>
                    <a:ea typeface="微软雅黑" panose="020B0503020204020204" pitchFamily="34" charset="-122"/>
                  </a:rPr>
                  <a:t>，</a:t>
                </a:r>
                <a:r>
                  <a:rPr lang="en-US" altLang="zh-CN" sz="3000" b="0" i="0" u="none" dirty="0">
                    <a:solidFill>
                      <a:srgbClr val="000000"/>
                    </a:solidFill>
                    <a:effectLst/>
                    <a:latin typeface="Times New Roman" panose="02020603050405020304" pitchFamily="30"/>
                    <a:ea typeface="Times New Roman" panose="02020603050405020304" pitchFamily="30"/>
                  </a:rPr>
                  <a:t>B</a:t>
                </a:r>
                <a:r>
                  <a:rPr lang="zh-CN" altLang="zh-CN" sz="3000" b="0" i="0" u="none" dirty="0">
                    <a:solidFill>
                      <a:srgbClr val="000000"/>
                    </a:solidFill>
                    <a:effectLst/>
                    <a:latin typeface="Times New Roman" panose="02020603050405020304" pitchFamily="30"/>
                    <a:ea typeface="微软雅黑" panose="020B0503020204020204" pitchFamily="34" charset="-122"/>
                  </a:rPr>
                  <a:t>为</a:t>
                </a:r>
                <a:r>
                  <a:rPr sz="3000" u="sng" dirty="0">
                    <a:solidFill>
                      <a:srgbClr val="000000"/>
                    </a:solidFill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30"/>
                  </a:rPr>
                  <a:t> </a:t>
                </a:r>
                <a:r>
                  <a:rPr sz="2000" u="sng" dirty="0">
                    <a:solidFill>
                      <a:srgbClr val="000000"/>
                    </a:solidFill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30"/>
                  </a:rPr>
                  <a:t>                   </a:t>
                </a:r>
                <a:r>
                  <a:rPr sz="1400" u="sng" dirty="0">
                    <a:solidFill>
                      <a:srgbClr val="000000"/>
                    </a:solidFill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30"/>
                  </a:rPr>
                  <a:t> </a:t>
                </a:r>
                <a:r>
                  <a:rPr lang="zh-CN" altLang="zh-CN" sz="3000" b="0" i="0" u="none" dirty="0">
                    <a:solidFill>
                      <a:srgbClr val="000000"/>
                    </a:solidFill>
                    <a:effectLst/>
                    <a:latin typeface="Times New Roman" panose="02020603050405020304" pitchFamily="30"/>
                    <a:ea typeface="微软雅黑" panose="020B0503020204020204" pitchFamily="34" charset="-122"/>
                  </a:rPr>
                  <a:t>后期</a:t>
                </a:r>
                <a:r>
                  <a:rPr lang="zh-CN" altLang="zh-CN" sz="3000" b="0" i="0" u="none" dirty="0">
                    <a:solidFill>
                      <a:srgbClr val="000000"/>
                    </a:solidFill>
                    <a:effectLst/>
                    <a:latin typeface="宋体" panose="02010600030101010101" pitchFamily="2" charset="-122"/>
                    <a:ea typeface="微软雅黑" panose="020B0503020204020204" pitchFamily="34" charset="-122"/>
                  </a:rPr>
                  <a:t>，</a:t>
                </a:r>
                <a:r>
                  <a:rPr lang="en-US" altLang="zh-CN" sz="3000" b="0" i="0" u="none" dirty="0">
                    <a:solidFill>
                      <a:srgbClr val="000000"/>
                    </a:solidFill>
                    <a:effectLst/>
                    <a:latin typeface="Times New Roman" panose="02020603050405020304" pitchFamily="30"/>
                    <a:ea typeface="Times New Roman" panose="02020603050405020304" pitchFamily="30"/>
                    <a:sym typeface="_⨹_1_57817,isEnd"/>
                  </a:rPr>
                  <a:t>C</a:t>
                </a:r>
                <a:br>
                  <a:rPr lang="en-US" altLang="zh-CN" sz="3000" b="0" i="0" u="none" dirty="0">
                    <a:solidFill>
                      <a:srgbClr val="000000"/>
                    </a:solidFill>
                    <a:effectLst/>
                    <a:latin typeface="Times New Roman" panose="02020603050405020304" pitchFamily="30"/>
                    <a:ea typeface="Times New Roman" panose="02020603050405020304" pitchFamily="30"/>
                  </a:rPr>
                </a:br>
                <a:r>
                  <a:rPr lang="zh-CN" altLang="zh-CN" sz="3000" b="0" i="0" u="none" dirty="0">
                    <a:solidFill>
                      <a:srgbClr val="000000"/>
                    </a:solidFill>
                    <a:effectLst/>
                    <a:latin typeface="Times New Roman" panose="02020603050405020304" pitchFamily="30"/>
                    <a:ea typeface="微软雅黑" panose="020B0503020204020204" pitchFamily="34" charset="-122"/>
                  </a:rPr>
                  <a:t>为</a:t>
                </a:r>
                <a:r>
                  <a:rPr sz="2700" u="sng" dirty="0">
                    <a:solidFill>
                      <a:srgbClr val="000000"/>
                    </a:solidFill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30"/>
                  </a:rPr>
                  <a:t> </a:t>
                </a:r>
                <a:r>
                  <a:rPr sz="2000" u="sng" dirty="0">
                    <a:solidFill>
                      <a:srgbClr val="000000"/>
                    </a:solidFill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30"/>
                  </a:rPr>
                  <a:t>                  </a:t>
                </a:r>
                <a:r>
                  <a:rPr sz="100" spc="-100" dirty="0">
                    <a:latin typeface="Times New Roman" panose="02020603050405020304" pitchFamily="30"/>
                  </a:rPr>
                  <a:t>⁠</a:t>
                </a:r>
                <a:r>
                  <a:rPr lang="zh-CN" altLang="zh-CN" sz="3000" b="0" i="0" u="none" dirty="0">
                    <a:solidFill>
                      <a:srgbClr val="000000"/>
                    </a:solidFill>
                    <a:effectLst/>
                    <a:latin typeface="Times New Roman" panose="02020603050405020304" pitchFamily="30"/>
                    <a:ea typeface="微软雅黑" panose="020B0503020204020204" pitchFamily="34" charset="-122"/>
                    <a:sym typeface=",isEnd"/>
                  </a:rPr>
                  <a:t>后期。</a:t>
                </a:r>
                <a:endParaRPr lang="zh-CN" altLang="zh-CN" sz="3000" b="0" i="0" u="none" dirty="0">
                  <a:solidFill>
                    <a:srgbClr val="000000"/>
                  </a:solidFill>
                  <a:effectLst/>
                  <a:latin typeface="Times New Roman" panose="02020603050405020304" pitchFamily="30"/>
                  <a:ea typeface="微软雅黑" panose="020B0503020204020204" pitchFamily="34" charset="-122"/>
                  <a:sym typeface=",isEnd"/>
                </a:endParaRPr>
              </a:p>
            </p:txBody>
          </p:sp>
        </mc:Choice>
        <mc:Fallback>
          <p:sp>
            <p:nvSpPr>
              <p:cNvPr id="14532" name="yt_shape_145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829" y="2006800"/>
                <a:ext cx="11924914" cy="4047070"/>
              </a:xfrm>
              <a:prstGeom prst="rect">
                <a:avLst/>
              </a:prstGeom>
              <a:blipFill rotWithShape="1">
                <a:blip r:embed="rId1"/>
                <a:stretch>
                  <a:fillRect l="3" t="-5" r="4" b="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7944992" y="2080070"/>
                <a:ext cx="872236" cy="382410"/>
              </a:xfrm>
              <a:prstGeom prst="rect">
                <a:avLst/>
              </a:prstGeom>
              <a:noFill/>
            </p:spPr>
            <p:txBody>
              <a:bodyPr vert="horz" wrap="none" rtlCol="0" anchor="ctr">
                <a:no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altLang="zh-CN" sz="3000" b="0" i="0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kumimoji="0" lang="en-US" altLang="zh-CN" sz="3000" b="0" i="0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Ⅰ</m:t>
                      </m:r>
                    </m:oMath>
                  </m:oMathPara>
                </a14:m>
                <a:endParaRPr lang="zh-CN" altLang="en-US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4992" y="2080070"/>
                <a:ext cx="872236" cy="382410"/>
              </a:xfrm>
              <a:prstGeom prst="rect">
                <a:avLst/>
              </a:prstGeom>
              <a:blipFill rotWithShape="1">
                <a:blip r:embed="rId2"/>
                <a:stretch>
                  <a:fillRect l="-58" t="-9747" r="-1281" b="-98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9482455" y="2941320"/>
                <a:ext cx="1704340" cy="465455"/>
              </a:xfrm>
              <a:prstGeom prst="rect">
                <a:avLst/>
              </a:prstGeom>
              <a:noFill/>
            </p:spPr>
            <p:txBody>
              <a:bodyPr vert="horz" wrap="none" rtlCol="0" anchor="ctr">
                <a:no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zh-CN" altLang="zh-CN" sz="3000" b="0" i="0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有丝分裂</m:t>
                      </m:r>
                    </m:oMath>
                  </m:oMathPara>
                </a14:m>
                <a:endParaRPr lang="zh-CN" altLang="en-US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2455" y="2941320"/>
                <a:ext cx="1704340" cy="465455"/>
              </a:xfrm>
              <a:prstGeom prst="rect">
                <a:avLst/>
              </a:prstGeom>
              <a:blipFill rotWithShape="1">
                <a:blip r:embed="rId3"/>
                <a:stretch>
                  <a:fillRect t="-17053" r="-708" b="-173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9373869" y="4061333"/>
                <a:ext cx="872236" cy="380886"/>
              </a:xfrm>
              <a:prstGeom prst="rect">
                <a:avLst/>
              </a:prstGeom>
              <a:noFill/>
            </p:spPr>
            <p:txBody>
              <a:bodyPr vert="horz" wrap="none" rtlCol="0" anchor="ctr">
                <a:no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altLang="zh-CN" sz="3000" b="0" i="0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kumimoji="0" lang="en-US" altLang="zh-CN" sz="3000" b="0" i="0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Ⅱ</m:t>
                      </m:r>
                    </m:oMath>
                  </m:oMathPara>
                </a14:m>
                <a:endParaRPr lang="zh-CN" altLang="en-US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3869" y="4061333"/>
                <a:ext cx="872236" cy="380886"/>
              </a:xfrm>
              <a:prstGeom prst="rect">
                <a:avLst/>
              </a:prstGeom>
              <a:blipFill rotWithShape="1">
                <a:blip r:embed="rId4"/>
                <a:stretch>
                  <a:fillRect l="-73" t="-10136" r="-1267" b="-99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/>
          <p:cNvSpPr txBox="1"/>
          <p:nvPr/>
        </p:nvSpPr>
        <p:spPr>
          <a:xfrm>
            <a:off x="3403028" y="4419603"/>
            <a:ext cx="2085086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  <a:t>有丝分裂　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467027" y="4467863"/>
            <a:ext cx="1145286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en-US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Times New Roman" panose="02020603050405020304" pitchFamily="30"/>
                <a:cs typeface="+mn-cs"/>
              </a:rPr>
              <a:t>MⅡ</a:t>
            </a: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  <a:t>　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985390" y="5083813"/>
            <a:ext cx="1026224" cy="66403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en-US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Times New Roman" panose="02020603050405020304" pitchFamily="30"/>
                <a:cs typeface="+mn-cs"/>
              </a:rPr>
              <a:t>MⅠ</a:t>
            </a: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  <a:t>　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9" name="yt_shape_14530"/>
          <p:cNvSpPr txBox="1"/>
          <p:nvPr/>
        </p:nvSpPr>
        <p:spPr>
          <a:xfrm>
            <a:off x="-139700" y="1079500"/>
            <a:ext cx="3653564" cy="857859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1332230" algn="l" eaLnBrk="1" latinLnBrk="0" hangingPunct="0">
              <a:lnSpc>
                <a:spcPct val="140000"/>
              </a:lnSpc>
            </a:pP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判断步骤</a:t>
            </a:r>
            <a:r>
              <a:rPr lang="zh-CN" altLang="zh-CN" sz="3000" b="0" i="0" u="none" dirty="0" smtClean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：</a:t>
            </a:r>
            <a:endParaRPr lang="zh-CN" altLang="zh-CN" sz="3000" b="0" i="0" u="none" dirty="0">
              <a:solidFill>
                <a:srgbClr val="000000"/>
              </a:solidFill>
              <a:effectLst/>
              <a:latin typeface="宋体" panose="02010600030101010101" pitchFamily="2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4" grpId="0" build="allAtOnce"/>
      <p:bldP spid="5" grpId="0" build="allAtOnce"/>
      <p:bldP spid="6" grpId="0" build="allAtOnce"/>
      <p:bldP spid="7" grpId="0" build="allAtOnce"/>
    </p:bldLst>
  </p:timing>
</p:sld>
</file>

<file path=ppt/tags/tag1.xml><?xml version="1.0" encoding="utf-8"?>
<p:tagLst xmlns:p="http://schemas.openxmlformats.org/presentationml/2006/main">
  <p:tag name="TABLE_ENDDRAG_ORIGIN_RECT" val="385*351"/>
  <p:tag name="TABLE_ENDDRAG_RECT" val="29*129*385*35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3430</Words>
  <Application>WPS 演示</Application>
  <PresentationFormat>宽屏</PresentationFormat>
  <Paragraphs>285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58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28</vt:i4>
      </vt:variant>
    </vt:vector>
  </HeadingPairs>
  <TitlesOfParts>
    <vt:vector size="91" baseType="lpstr">
      <vt:lpstr>Arial</vt:lpstr>
      <vt:lpstr>宋体</vt:lpstr>
      <vt:lpstr>Wingdings</vt:lpstr>
      <vt:lpstr>等线</vt:lpstr>
      <vt:lpstr>微软雅黑</vt:lpstr>
      <vt:lpstr>阿里巴巴普惠体</vt:lpstr>
      <vt:lpstr>Times New Roman</vt:lpstr>
      <vt:lpstr>,isEnd</vt:lpstr>
      <vt:lpstr>Segoe Print</vt:lpstr>
      <vt:lpstr>_⨹_3_930c2,isEnd</vt:lpstr>
      <vt:lpstr>_⨹_8_0ae3c,isEnd</vt:lpstr>
      <vt:lpstr>_⨹_5_9b92a,isEnd</vt:lpstr>
      <vt:lpstr>_⨹_2_f3d35,isEnd</vt:lpstr>
      <vt:lpstr>_⨹_4_201e0,isEnd</vt:lpstr>
      <vt:lpstr>_⨹_10_ca32e,isEnd</vt:lpstr>
      <vt:lpstr>_⨹_10_b1076,isEnd</vt:lpstr>
      <vt:lpstr>_⨹_10_4ee90,isEnd</vt:lpstr>
      <vt:lpstr>Cambria Math</vt:lpstr>
      <vt:lpstr>_⨹_1_7de11,isEnd</vt:lpstr>
      <vt:lpstr>_⨹_1_bd146,isEnd</vt:lpstr>
      <vt:lpstr>_⨹_1_57817,isEnd</vt:lpstr>
      <vt:lpstr>Arial Unicode MS</vt:lpstr>
      <vt:lpstr>Calibri</vt:lpstr>
      <vt:lpstr>隶书</vt:lpstr>
      <vt:lpstr>_⨹_3_51ca0</vt:lpstr>
      <vt:lpstr>_⨹_2_87f01</vt:lpstr>
      <vt:lpstr>_⨹_6_ce65f</vt:lpstr>
      <vt:lpstr>_⨹_12_dcb86</vt:lpstr>
      <vt:lpstr>_⨹_20_245a1</vt:lpstr>
      <vt:lpstr>黑体</vt:lpstr>
      <vt:lpstr>_⨹_3_71dc8</vt:lpstr>
      <vt:lpstr>楷体</vt:lpstr>
      <vt:lpstr>_⨹_6_21323</vt:lpstr>
      <vt:lpstr>_⨹_3_fd468,isEnd</vt:lpstr>
      <vt:lpstr>_⨹_1_3eadc,isEnd</vt:lpstr>
      <vt:lpstr>_⨹_3_c5110,isEnd</vt:lpstr>
      <vt:lpstr>_⨹_2_9d9f0,isEnd</vt:lpstr>
      <vt:lpstr>_⨹_4_31065,isEnd</vt:lpstr>
      <vt:lpstr>_⨹_11_92ce8,isEnd</vt:lpstr>
      <vt:lpstr>_⨹_2_68e93,isEnd</vt:lpstr>
      <vt:lpstr>_⨹_2_9cc4d,isEnd</vt:lpstr>
      <vt:lpstr>_⨹_3_367a2,isEnd</vt:lpstr>
      <vt:lpstr>_⨹_3_5edb3,isEnd</vt:lpstr>
      <vt:lpstr>_⨹_17_0c846</vt:lpstr>
      <vt:lpstr>_⨹_16_36716</vt:lpstr>
      <vt:lpstr>_⨹_16_a007a</vt:lpstr>
      <vt:lpstr>OPPOSans H</vt:lpstr>
      <vt:lpstr>OPPOSans R</vt:lpstr>
      <vt:lpstr>_⨹_17_00605</vt:lpstr>
      <vt:lpstr>_⨹_15_34fc8</vt:lpstr>
      <vt:lpstr>_⨹_2_f9dad</vt:lpstr>
      <vt:lpstr>_⨹_3_6c182</vt:lpstr>
      <vt:lpstr>_⨹_1_eab81</vt:lpstr>
      <vt:lpstr>_⨹_5_c7f0b</vt:lpstr>
      <vt:lpstr>_⨹_2_5986a</vt:lpstr>
      <vt:lpstr>_⨹_20_af7cb</vt:lpstr>
      <vt:lpstr>_⨹_25_e1291</vt:lpstr>
      <vt:lpstr>_⨹_16_1b1e1</vt:lpstr>
      <vt:lpstr>Office 主题​​</vt:lpstr>
      <vt:lpstr>自定义设计方案</vt:lpstr>
      <vt:lpstr>1_自定义设计方案</vt:lpstr>
      <vt:lpstr>2_自定义设计方案</vt:lpstr>
      <vt:lpstr>3_自定义设计方案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administered</dc:creator>
  <cp:lastModifiedBy>LQX</cp:lastModifiedBy>
  <cp:revision>59</cp:revision>
  <dcterms:created xsi:type="dcterms:W3CDTF">2023-12-15T00:48:00Z</dcterms:created>
  <dcterms:modified xsi:type="dcterms:W3CDTF">2024-10-08T01:04:55Z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AFE82B557FCD42E395B6F202FC6AA744</vt:lpwstr>
  </property>
  <property fmtid="{D5CDD505-2E9C-101B-9397-08002B2CF9AE}" pid="3" name="KSOProductBuildVer">
    <vt:lpwstr>2052-11.8.2.11718</vt:lpwstr>
  </property>
</Properties>
</file>