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heme/theme3.xml" ContentType="application/vnd.openxmlformats-officedocument.them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9"/>
  </p:notesMasterIdLst>
  <p:sldIdLst>
    <p:sldId id="296" r:id="rId3"/>
    <p:sldId id="256" r:id="rId4"/>
    <p:sldId id="274" r:id="rId5"/>
    <p:sldId id="257" r:id="rId6"/>
    <p:sldId id="326" r:id="rId7"/>
    <p:sldId id="294" r:id="rId8"/>
    <p:sldId id="260" r:id="rId9"/>
    <p:sldId id="295" r:id="rId10"/>
    <p:sldId id="258" r:id="rId11"/>
    <p:sldId id="327" r:id="rId12"/>
    <p:sldId id="261" r:id="rId13"/>
    <p:sldId id="269" r:id="rId14"/>
    <p:sldId id="273" r:id="rId15"/>
    <p:sldId id="346" r:id="rId16"/>
    <p:sldId id="259" r:id="rId17"/>
    <p:sldId id="265" r:id="rId18"/>
    <p:sldId id="318" r:id="rId19"/>
    <p:sldId id="266" r:id="rId20"/>
    <p:sldId id="330" r:id="rId21"/>
    <p:sldId id="268" r:id="rId22"/>
    <p:sldId id="316" r:id="rId23"/>
    <p:sldId id="328" r:id="rId24"/>
    <p:sldId id="267" r:id="rId25"/>
    <p:sldId id="297" r:id="rId26"/>
    <p:sldId id="293" r:id="rId27"/>
    <p:sldId id="347"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PTer_Tang" initials="" lastIdx="0" clrIdx="0"/>
  <p:cmAuthor id="1" name="幸全" initials="幸全" lastIdx="1" clrIdx="0"/>
  <p:cmAuthor id="2" name="作者" initials="A" lastIdx="0" clrIdx="1"/>
  <p:cmAuthor id="3" name="新课标第一网" initials="新" lastIdx="0" clrIdx="0"/>
  <p:cmAuthor id="4" name="1206988966@qq.com" initials="1" lastIdx="0" clrIdx="2"/>
  <p:cmAuthor id="5" name="姜伟光" initials="姜" lastIdx="0" clrIdx="0"/>
  <p:cmAuthor id="6" name="lenovo" initials="l" lastIdx="0" clrIdx="2"/>
  <p:cmAuthor id="7" name="宋洁然" initials="宋" lastIdx="0" clrIdx="1"/>
  <p:cmAuthor id="8" name="ming qiu" initials="m" lastIdx="0" clrIdx="1"/>
  <p:cmAuthor id="9" name="马琳" initials="马" lastIdx="0" clrIdx="8"/>
  <p:cmAuthor id="10" name="jojo" initials="j" lastIdx="0" clrIdx="9"/>
  <p:cmAuthor id="11" name="ASUS" initials="A" lastIdx="0" clrIdx="10"/>
  <p:cmAuthor id="12" name="12279" initials="1" lastIdx="0" clrIdx="11"/>
  <p:cmAuthor id="13" name="xtzj" initials="x" lastIdx="0" clrIdx="0"/>
  <p:cmAuthor id="14" name="虾米" initials="虾" lastIdx="0" clrIdx="12"/>
  <p:cmAuthor id="15" name="付" initials="付" lastIdx="0" clrIdx="14"/>
  <p:cmAuthor id="16" name="Nicole Li  李倩" initials="N" lastIdx="0" clrIdx="0"/>
  <p:cmAuthor id="17" name="admin" initials="a" lastIdx="0" clrIdx="0"/>
  <p:cmAuthor id="18" name="222" initials="2" lastIdx="0" clrIdx="0"/>
  <p:cmAuthor id="20" name="iwenping" initials="" lastIdx="0" clrIdx="0"/>
  <p:cmAuthor id="21" name="王子涵" initials="" lastIdx="0" clrIdx="0"/>
  <p:cmAuthor id="22" name="User" initials="" lastIdx="0" clrIdx="0"/>
  <p:cmAuthor id="23" name="administrator-pc"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45" d="100"/>
          <a:sy n="45" d="100"/>
        </p:scale>
        <p:origin x="30" y="660"/>
      </p:cViewPr>
      <p:guideLst>
        <p:guide orient="horz" pos="2161"/>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2024-09-07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582782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41702354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slideMaster" Target="../slideMasters/slideMaster1.xml"/><Relationship Id="rId4" Type="http://schemas.openxmlformats.org/officeDocument/2006/relationships/tags" Target="../tags/tag59.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Master" Target="../slideMasters/slideMaster1.xml"/><Relationship Id="rId5" Type="http://schemas.openxmlformats.org/officeDocument/2006/relationships/tags" Target="../tags/tag64.xml"/><Relationship Id="rId4" Type="http://schemas.openxmlformats.org/officeDocument/2006/relationships/tags" Target="../tags/tag6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slideMaster" Target="../slideMasters/slideMaster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Master" Target="../slideMasters/slideMaster1.xml"/><Relationship Id="rId5" Type="http://schemas.openxmlformats.org/officeDocument/2006/relationships/tags" Target="../tags/tag55.xml"/><Relationship Id="rId4" Type="http://schemas.openxmlformats.org/officeDocument/2006/relationships/tags" Target="../tags/tag5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2024-09-07</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2024-09-07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2024-09-07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grpSp>
        <p:nvGrpSpPr>
          <p:cNvPr id="3" name="Group 696"/>
          <p:cNvGrpSpPr>
            <a:grpSpLocks noChangeAspect="1"/>
          </p:cNvGrpSpPr>
          <p:nvPr userDrawn="1"/>
        </p:nvGrpSpPr>
        <p:grpSpPr bwMode="auto">
          <a:xfrm>
            <a:off x="851584" y="2856411"/>
            <a:ext cx="10929182" cy="4001588"/>
            <a:chOff x="422" y="1012"/>
            <a:chExt cx="7123" cy="2608"/>
          </a:xfrm>
          <a:solidFill>
            <a:srgbClr val="3D5070">
              <a:alpha val="5000"/>
            </a:srgbClr>
          </a:solidFill>
        </p:grpSpPr>
        <p:sp>
          <p:nvSpPr>
            <p:cNvPr id="4" name="Freeform 697"/>
            <p:cNvSpPr/>
            <p:nvPr/>
          </p:nvSpPr>
          <p:spPr bwMode="auto">
            <a:xfrm>
              <a:off x="3830" y="3111"/>
              <a:ext cx="188" cy="123"/>
            </a:xfrm>
            <a:custGeom>
              <a:avLst/>
              <a:gdLst>
                <a:gd name="T0" fmla="*/ 1 w 46"/>
                <a:gd name="T1" fmla="*/ 29 h 30"/>
                <a:gd name="T2" fmla="*/ 11 w 46"/>
                <a:gd name="T3" fmla="*/ 24 h 30"/>
                <a:gd name="T4" fmla="*/ 44 w 46"/>
                <a:gd name="T5" fmla="*/ 2 h 30"/>
                <a:gd name="T6" fmla="*/ 44 w 46"/>
                <a:gd name="T7" fmla="*/ 0 h 30"/>
                <a:gd name="T8" fmla="*/ 16 w 46"/>
                <a:gd name="T9" fmla="*/ 16 h 30"/>
                <a:gd name="T10" fmla="*/ 1 w 46"/>
                <a:gd name="T11" fmla="*/ 29 h 30"/>
              </a:gdLst>
              <a:ahLst/>
              <a:cxnLst>
                <a:cxn ang="0">
                  <a:pos x="T0" y="T1"/>
                </a:cxn>
                <a:cxn ang="0">
                  <a:pos x="T2" y="T3"/>
                </a:cxn>
                <a:cxn ang="0">
                  <a:pos x="T4" y="T5"/>
                </a:cxn>
                <a:cxn ang="0">
                  <a:pos x="T6" y="T7"/>
                </a:cxn>
                <a:cxn ang="0">
                  <a:pos x="T8" y="T9"/>
                </a:cxn>
                <a:cxn ang="0">
                  <a:pos x="T10" y="T11"/>
                </a:cxn>
              </a:cxnLst>
              <a:rect l="0" t="0" r="r" b="b"/>
              <a:pathLst>
                <a:path w="46" h="30">
                  <a:moveTo>
                    <a:pt x="1" y="29"/>
                  </a:moveTo>
                  <a:cubicBezTo>
                    <a:pt x="2" y="30"/>
                    <a:pt x="4" y="29"/>
                    <a:pt x="11" y="24"/>
                  </a:cubicBezTo>
                  <a:cubicBezTo>
                    <a:pt x="16" y="20"/>
                    <a:pt x="36" y="7"/>
                    <a:pt x="44" y="2"/>
                  </a:cubicBezTo>
                  <a:cubicBezTo>
                    <a:pt x="46" y="0"/>
                    <a:pt x="46" y="0"/>
                    <a:pt x="44" y="0"/>
                  </a:cubicBezTo>
                  <a:cubicBezTo>
                    <a:pt x="42" y="0"/>
                    <a:pt x="30" y="7"/>
                    <a:pt x="16" y="16"/>
                  </a:cubicBezTo>
                  <a:cubicBezTo>
                    <a:pt x="4" y="25"/>
                    <a:pt x="0" y="27"/>
                    <a:pt x="1"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5" name="Freeform 698"/>
            <p:cNvSpPr/>
            <p:nvPr/>
          </p:nvSpPr>
          <p:spPr bwMode="auto">
            <a:xfrm>
              <a:off x="3883" y="3123"/>
              <a:ext cx="70" cy="45"/>
            </a:xfrm>
            <a:custGeom>
              <a:avLst/>
              <a:gdLst>
                <a:gd name="T0" fmla="*/ 9 w 17"/>
                <a:gd name="T1" fmla="*/ 7 h 11"/>
                <a:gd name="T2" fmla="*/ 7 w 17"/>
                <a:gd name="T3" fmla="*/ 4 h 11"/>
                <a:gd name="T4" fmla="*/ 1 w 17"/>
                <a:gd name="T5" fmla="*/ 10 h 11"/>
                <a:gd name="T6" fmla="*/ 9 w 17"/>
                <a:gd name="T7" fmla="*/ 7 h 11"/>
              </a:gdLst>
              <a:ahLst/>
              <a:cxnLst>
                <a:cxn ang="0">
                  <a:pos x="T0" y="T1"/>
                </a:cxn>
                <a:cxn ang="0">
                  <a:pos x="T2" y="T3"/>
                </a:cxn>
                <a:cxn ang="0">
                  <a:pos x="T4" y="T5"/>
                </a:cxn>
                <a:cxn ang="0">
                  <a:pos x="T6" y="T7"/>
                </a:cxn>
              </a:cxnLst>
              <a:rect l="0" t="0" r="r" b="b"/>
              <a:pathLst>
                <a:path w="17" h="11">
                  <a:moveTo>
                    <a:pt x="9" y="7"/>
                  </a:moveTo>
                  <a:cubicBezTo>
                    <a:pt x="17" y="2"/>
                    <a:pt x="15" y="0"/>
                    <a:pt x="7" y="4"/>
                  </a:cubicBezTo>
                  <a:cubicBezTo>
                    <a:pt x="0" y="8"/>
                    <a:pt x="0" y="8"/>
                    <a:pt x="1" y="10"/>
                  </a:cubicBezTo>
                  <a:cubicBezTo>
                    <a:pt x="1" y="11"/>
                    <a:pt x="3" y="11"/>
                    <a:pt x="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6" name="Freeform 699"/>
            <p:cNvSpPr/>
            <p:nvPr/>
          </p:nvSpPr>
          <p:spPr bwMode="auto">
            <a:xfrm>
              <a:off x="1577" y="3181"/>
              <a:ext cx="152" cy="106"/>
            </a:xfrm>
            <a:custGeom>
              <a:avLst/>
              <a:gdLst>
                <a:gd name="T0" fmla="*/ 9 w 37"/>
                <a:gd name="T1" fmla="*/ 21 h 26"/>
                <a:gd name="T2" fmla="*/ 26 w 37"/>
                <a:gd name="T3" fmla="*/ 9 h 26"/>
                <a:gd name="T4" fmla="*/ 37 w 37"/>
                <a:gd name="T5" fmla="*/ 1 h 26"/>
                <a:gd name="T6" fmla="*/ 15 w 37"/>
                <a:gd name="T7" fmla="*/ 13 h 26"/>
                <a:gd name="T8" fmla="*/ 1 w 37"/>
                <a:gd name="T9" fmla="*/ 24 h 26"/>
                <a:gd name="T10" fmla="*/ 9 w 37"/>
                <a:gd name="T11" fmla="*/ 21 h 26"/>
              </a:gdLst>
              <a:ahLst/>
              <a:cxnLst>
                <a:cxn ang="0">
                  <a:pos x="T0" y="T1"/>
                </a:cxn>
                <a:cxn ang="0">
                  <a:pos x="T2" y="T3"/>
                </a:cxn>
                <a:cxn ang="0">
                  <a:pos x="T4" y="T5"/>
                </a:cxn>
                <a:cxn ang="0">
                  <a:pos x="T6" y="T7"/>
                </a:cxn>
                <a:cxn ang="0">
                  <a:pos x="T8" y="T9"/>
                </a:cxn>
                <a:cxn ang="0">
                  <a:pos x="T10" y="T11"/>
                </a:cxn>
              </a:cxnLst>
              <a:rect l="0" t="0" r="r" b="b"/>
              <a:pathLst>
                <a:path w="37" h="26">
                  <a:moveTo>
                    <a:pt x="9" y="21"/>
                  </a:moveTo>
                  <a:cubicBezTo>
                    <a:pt x="13" y="19"/>
                    <a:pt x="20" y="13"/>
                    <a:pt x="26" y="9"/>
                  </a:cubicBezTo>
                  <a:cubicBezTo>
                    <a:pt x="32" y="5"/>
                    <a:pt x="37" y="2"/>
                    <a:pt x="37" y="1"/>
                  </a:cubicBezTo>
                  <a:cubicBezTo>
                    <a:pt x="37" y="0"/>
                    <a:pt x="28" y="5"/>
                    <a:pt x="15" y="13"/>
                  </a:cubicBezTo>
                  <a:cubicBezTo>
                    <a:pt x="0" y="23"/>
                    <a:pt x="0" y="23"/>
                    <a:pt x="1" y="24"/>
                  </a:cubicBezTo>
                  <a:cubicBezTo>
                    <a:pt x="2" y="26"/>
                    <a:pt x="3" y="26"/>
                    <a:pt x="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7" name="Freeform 700"/>
            <p:cNvSpPr/>
            <p:nvPr/>
          </p:nvSpPr>
          <p:spPr bwMode="auto">
            <a:xfrm>
              <a:off x="2400" y="2860"/>
              <a:ext cx="17" cy="107"/>
            </a:xfrm>
            <a:custGeom>
              <a:avLst/>
              <a:gdLst>
                <a:gd name="T0" fmla="*/ 3 w 4"/>
                <a:gd name="T1" fmla="*/ 22 h 26"/>
                <a:gd name="T2" fmla="*/ 2 w 4"/>
                <a:gd name="T3" fmla="*/ 1 h 26"/>
                <a:gd name="T4" fmla="*/ 0 w 4"/>
                <a:gd name="T5" fmla="*/ 14 h 26"/>
                <a:gd name="T6" fmla="*/ 3 w 4"/>
                <a:gd name="T7" fmla="*/ 22 h 26"/>
              </a:gdLst>
              <a:ahLst/>
              <a:cxnLst>
                <a:cxn ang="0">
                  <a:pos x="T0" y="T1"/>
                </a:cxn>
                <a:cxn ang="0">
                  <a:pos x="T2" y="T3"/>
                </a:cxn>
                <a:cxn ang="0">
                  <a:pos x="T4" y="T5"/>
                </a:cxn>
                <a:cxn ang="0">
                  <a:pos x="T6" y="T7"/>
                </a:cxn>
              </a:cxnLst>
              <a:rect l="0" t="0" r="r" b="b"/>
              <a:pathLst>
                <a:path w="4" h="26">
                  <a:moveTo>
                    <a:pt x="3" y="22"/>
                  </a:moveTo>
                  <a:cubicBezTo>
                    <a:pt x="4" y="19"/>
                    <a:pt x="3" y="1"/>
                    <a:pt x="2" y="1"/>
                  </a:cubicBezTo>
                  <a:cubicBezTo>
                    <a:pt x="1" y="0"/>
                    <a:pt x="0" y="6"/>
                    <a:pt x="0" y="14"/>
                  </a:cubicBezTo>
                  <a:cubicBezTo>
                    <a:pt x="1" y="23"/>
                    <a:pt x="2" y="26"/>
                    <a:pt x="3"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8" name="Freeform 701"/>
            <p:cNvSpPr/>
            <p:nvPr/>
          </p:nvSpPr>
          <p:spPr bwMode="auto">
            <a:xfrm>
              <a:off x="1753" y="2988"/>
              <a:ext cx="8" cy="4"/>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2" y="0"/>
                    <a:pt x="2" y="0"/>
                    <a:pt x="2"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9" name="Freeform 702"/>
            <p:cNvSpPr/>
            <p:nvPr/>
          </p:nvSpPr>
          <p:spPr bwMode="auto">
            <a:xfrm>
              <a:off x="2671" y="1723"/>
              <a:ext cx="12" cy="82"/>
            </a:xfrm>
            <a:custGeom>
              <a:avLst/>
              <a:gdLst>
                <a:gd name="T0" fmla="*/ 2 w 3"/>
                <a:gd name="T1" fmla="*/ 11 h 20"/>
                <a:gd name="T2" fmla="*/ 0 w 3"/>
                <a:gd name="T3" fmla="*/ 10 h 20"/>
                <a:gd name="T4" fmla="*/ 1 w 3"/>
                <a:gd name="T5" fmla="*/ 18 h 20"/>
                <a:gd name="T6" fmla="*/ 2 w 3"/>
                <a:gd name="T7" fmla="*/ 11 h 20"/>
              </a:gdLst>
              <a:ahLst/>
              <a:cxnLst>
                <a:cxn ang="0">
                  <a:pos x="T0" y="T1"/>
                </a:cxn>
                <a:cxn ang="0">
                  <a:pos x="T2" y="T3"/>
                </a:cxn>
                <a:cxn ang="0">
                  <a:pos x="T4" y="T5"/>
                </a:cxn>
                <a:cxn ang="0">
                  <a:pos x="T6" y="T7"/>
                </a:cxn>
              </a:cxnLst>
              <a:rect l="0" t="0" r="r" b="b"/>
              <a:pathLst>
                <a:path w="3" h="20">
                  <a:moveTo>
                    <a:pt x="2" y="11"/>
                  </a:moveTo>
                  <a:cubicBezTo>
                    <a:pt x="2" y="1"/>
                    <a:pt x="0" y="0"/>
                    <a:pt x="0" y="10"/>
                  </a:cubicBezTo>
                  <a:cubicBezTo>
                    <a:pt x="0" y="14"/>
                    <a:pt x="0" y="18"/>
                    <a:pt x="1" y="18"/>
                  </a:cubicBezTo>
                  <a:cubicBezTo>
                    <a:pt x="2" y="20"/>
                    <a:pt x="3" y="18"/>
                    <a:pt x="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10" name="Freeform 703"/>
            <p:cNvSpPr/>
            <p:nvPr/>
          </p:nvSpPr>
          <p:spPr bwMode="auto">
            <a:xfrm>
              <a:off x="3666" y="3230"/>
              <a:ext cx="143" cy="111"/>
            </a:xfrm>
            <a:custGeom>
              <a:avLst/>
              <a:gdLst>
                <a:gd name="T0" fmla="*/ 1 w 35"/>
                <a:gd name="T1" fmla="*/ 26 h 27"/>
                <a:gd name="T2" fmla="*/ 3 w 35"/>
                <a:gd name="T3" fmla="*/ 27 h 27"/>
                <a:gd name="T4" fmla="*/ 35 w 35"/>
                <a:gd name="T5" fmla="*/ 1 h 27"/>
                <a:gd name="T6" fmla="*/ 9 w 35"/>
                <a:gd name="T7" fmla="*/ 18 h 27"/>
                <a:gd name="T8" fmla="*/ 1 w 35"/>
                <a:gd name="T9" fmla="*/ 26 h 27"/>
              </a:gdLst>
              <a:ahLst/>
              <a:cxnLst>
                <a:cxn ang="0">
                  <a:pos x="T0" y="T1"/>
                </a:cxn>
                <a:cxn ang="0">
                  <a:pos x="T2" y="T3"/>
                </a:cxn>
                <a:cxn ang="0">
                  <a:pos x="T4" y="T5"/>
                </a:cxn>
                <a:cxn ang="0">
                  <a:pos x="T6" y="T7"/>
                </a:cxn>
                <a:cxn ang="0">
                  <a:pos x="T8" y="T9"/>
                </a:cxn>
              </a:cxnLst>
              <a:rect l="0" t="0" r="r" b="b"/>
              <a:pathLst>
                <a:path w="35" h="27">
                  <a:moveTo>
                    <a:pt x="1" y="26"/>
                  </a:moveTo>
                  <a:cubicBezTo>
                    <a:pt x="1" y="26"/>
                    <a:pt x="2" y="27"/>
                    <a:pt x="3" y="27"/>
                  </a:cubicBezTo>
                  <a:cubicBezTo>
                    <a:pt x="4" y="27"/>
                    <a:pt x="35" y="3"/>
                    <a:pt x="35" y="1"/>
                  </a:cubicBezTo>
                  <a:cubicBezTo>
                    <a:pt x="35" y="0"/>
                    <a:pt x="22" y="8"/>
                    <a:pt x="9" y="18"/>
                  </a:cubicBezTo>
                  <a:cubicBezTo>
                    <a:pt x="1" y="24"/>
                    <a:pt x="0" y="25"/>
                    <a:pt x="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11" name="Freeform 704"/>
            <p:cNvSpPr/>
            <p:nvPr/>
          </p:nvSpPr>
          <p:spPr bwMode="auto">
            <a:xfrm>
              <a:off x="844" y="2277"/>
              <a:ext cx="41" cy="21"/>
            </a:xfrm>
            <a:custGeom>
              <a:avLst/>
              <a:gdLst>
                <a:gd name="T0" fmla="*/ 4 w 10"/>
                <a:gd name="T1" fmla="*/ 0 h 5"/>
                <a:gd name="T2" fmla="*/ 4 w 10"/>
                <a:gd name="T3" fmla="*/ 4 h 5"/>
                <a:gd name="T4" fmla="*/ 10 w 10"/>
                <a:gd name="T5" fmla="*/ 4 h 5"/>
                <a:gd name="T6" fmla="*/ 4 w 10"/>
                <a:gd name="T7" fmla="*/ 0 h 5"/>
              </a:gdLst>
              <a:ahLst/>
              <a:cxnLst>
                <a:cxn ang="0">
                  <a:pos x="T0" y="T1"/>
                </a:cxn>
                <a:cxn ang="0">
                  <a:pos x="T2" y="T3"/>
                </a:cxn>
                <a:cxn ang="0">
                  <a:pos x="T4" y="T5"/>
                </a:cxn>
                <a:cxn ang="0">
                  <a:pos x="T6" y="T7"/>
                </a:cxn>
              </a:cxnLst>
              <a:rect l="0" t="0" r="r" b="b"/>
              <a:pathLst>
                <a:path w="10" h="5">
                  <a:moveTo>
                    <a:pt x="4" y="0"/>
                  </a:moveTo>
                  <a:cubicBezTo>
                    <a:pt x="0" y="0"/>
                    <a:pt x="0" y="3"/>
                    <a:pt x="4" y="4"/>
                  </a:cubicBezTo>
                  <a:cubicBezTo>
                    <a:pt x="8" y="5"/>
                    <a:pt x="9" y="5"/>
                    <a:pt x="10" y="4"/>
                  </a:cubicBezTo>
                  <a:cubicBezTo>
                    <a:pt x="10" y="2"/>
                    <a:pt x="7"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12" name="Freeform 705"/>
            <p:cNvSpPr/>
            <p:nvPr/>
          </p:nvSpPr>
          <p:spPr bwMode="auto">
            <a:xfrm>
              <a:off x="639" y="2055"/>
              <a:ext cx="4" cy="4"/>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13" name="Freeform 706"/>
            <p:cNvSpPr/>
            <p:nvPr/>
          </p:nvSpPr>
          <p:spPr bwMode="auto">
            <a:xfrm>
              <a:off x="3559" y="3246"/>
              <a:ext cx="66" cy="66"/>
            </a:xfrm>
            <a:custGeom>
              <a:avLst/>
              <a:gdLst>
                <a:gd name="T0" fmla="*/ 0 w 16"/>
                <a:gd name="T1" fmla="*/ 14 h 16"/>
                <a:gd name="T2" fmla="*/ 3 w 16"/>
                <a:gd name="T3" fmla="*/ 12 h 16"/>
                <a:gd name="T4" fmla="*/ 10 w 16"/>
                <a:gd name="T5" fmla="*/ 4 h 16"/>
                <a:gd name="T6" fmla="*/ 16 w 16"/>
                <a:gd name="T7" fmla="*/ 0 h 16"/>
                <a:gd name="T8" fmla="*/ 10 w 16"/>
                <a:gd name="T9" fmla="*/ 0 h 16"/>
                <a:gd name="T10" fmla="*/ 4 w 16"/>
                <a:gd name="T11" fmla="*/ 3 h 16"/>
                <a:gd name="T12" fmla="*/ 3 w 16"/>
                <a:gd name="T13" fmla="*/ 7 h 16"/>
                <a:gd name="T14" fmla="*/ 1 w 16"/>
                <a:gd name="T15" fmla="*/ 11 h 16"/>
                <a:gd name="T16" fmla="*/ 0 w 16"/>
                <a:gd name="T17" fmla="*/ 13 h 16"/>
                <a:gd name="T18" fmla="*/ 0 w 16"/>
                <a:gd name="T19"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0" y="14"/>
                  </a:moveTo>
                  <a:cubicBezTo>
                    <a:pt x="1" y="16"/>
                    <a:pt x="1" y="15"/>
                    <a:pt x="3" y="12"/>
                  </a:cubicBezTo>
                  <a:cubicBezTo>
                    <a:pt x="4" y="10"/>
                    <a:pt x="7" y="7"/>
                    <a:pt x="10" y="4"/>
                  </a:cubicBezTo>
                  <a:cubicBezTo>
                    <a:pt x="13" y="2"/>
                    <a:pt x="16" y="0"/>
                    <a:pt x="16" y="0"/>
                  </a:cubicBezTo>
                  <a:cubicBezTo>
                    <a:pt x="15" y="0"/>
                    <a:pt x="13" y="0"/>
                    <a:pt x="10" y="0"/>
                  </a:cubicBezTo>
                  <a:cubicBezTo>
                    <a:pt x="5" y="1"/>
                    <a:pt x="4" y="1"/>
                    <a:pt x="4" y="3"/>
                  </a:cubicBezTo>
                  <a:cubicBezTo>
                    <a:pt x="5" y="3"/>
                    <a:pt x="4" y="5"/>
                    <a:pt x="3" y="7"/>
                  </a:cubicBezTo>
                  <a:cubicBezTo>
                    <a:pt x="1" y="8"/>
                    <a:pt x="1" y="10"/>
                    <a:pt x="1" y="11"/>
                  </a:cubicBezTo>
                  <a:cubicBezTo>
                    <a:pt x="1" y="12"/>
                    <a:pt x="1" y="12"/>
                    <a:pt x="0" y="13"/>
                  </a:cubicBezTo>
                  <a:cubicBezTo>
                    <a:pt x="0" y="13"/>
                    <a:pt x="0" y="14"/>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14" name="Freeform 707"/>
            <p:cNvSpPr/>
            <p:nvPr/>
          </p:nvSpPr>
          <p:spPr bwMode="auto">
            <a:xfrm>
              <a:off x="983" y="3094"/>
              <a:ext cx="234" cy="132"/>
            </a:xfrm>
            <a:custGeom>
              <a:avLst/>
              <a:gdLst>
                <a:gd name="T0" fmla="*/ 10 w 57"/>
                <a:gd name="T1" fmla="*/ 27 h 32"/>
                <a:gd name="T2" fmla="*/ 35 w 57"/>
                <a:gd name="T3" fmla="*/ 13 h 32"/>
                <a:gd name="T4" fmla="*/ 42 w 57"/>
                <a:gd name="T5" fmla="*/ 11 h 32"/>
                <a:gd name="T6" fmla="*/ 51 w 57"/>
                <a:gd name="T7" fmla="*/ 5 h 32"/>
                <a:gd name="T8" fmla="*/ 57 w 57"/>
                <a:gd name="T9" fmla="*/ 1 h 32"/>
                <a:gd name="T10" fmla="*/ 52 w 57"/>
                <a:gd name="T11" fmla="*/ 1 h 32"/>
                <a:gd name="T12" fmla="*/ 45 w 57"/>
                <a:gd name="T13" fmla="*/ 3 h 32"/>
                <a:gd name="T14" fmla="*/ 27 w 57"/>
                <a:gd name="T15" fmla="*/ 12 h 32"/>
                <a:gd name="T16" fmla="*/ 18 w 57"/>
                <a:gd name="T17" fmla="*/ 18 h 32"/>
                <a:gd name="T18" fmla="*/ 1 w 57"/>
                <a:gd name="T19" fmla="*/ 30 h 32"/>
                <a:gd name="T20" fmla="*/ 10 w 57"/>
                <a:gd name="T21"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32">
                  <a:moveTo>
                    <a:pt x="10" y="27"/>
                  </a:moveTo>
                  <a:cubicBezTo>
                    <a:pt x="23" y="18"/>
                    <a:pt x="33" y="12"/>
                    <a:pt x="35" y="13"/>
                  </a:cubicBezTo>
                  <a:cubicBezTo>
                    <a:pt x="37" y="14"/>
                    <a:pt x="39" y="13"/>
                    <a:pt x="42" y="11"/>
                  </a:cubicBezTo>
                  <a:cubicBezTo>
                    <a:pt x="44" y="9"/>
                    <a:pt x="48" y="6"/>
                    <a:pt x="51" y="5"/>
                  </a:cubicBezTo>
                  <a:cubicBezTo>
                    <a:pt x="54" y="3"/>
                    <a:pt x="57" y="1"/>
                    <a:pt x="57" y="1"/>
                  </a:cubicBezTo>
                  <a:cubicBezTo>
                    <a:pt x="57" y="0"/>
                    <a:pt x="57" y="0"/>
                    <a:pt x="52" y="1"/>
                  </a:cubicBezTo>
                  <a:cubicBezTo>
                    <a:pt x="50" y="2"/>
                    <a:pt x="47" y="3"/>
                    <a:pt x="45" y="3"/>
                  </a:cubicBezTo>
                  <a:cubicBezTo>
                    <a:pt x="42" y="2"/>
                    <a:pt x="33" y="7"/>
                    <a:pt x="27" y="12"/>
                  </a:cubicBezTo>
                  <a:cubicBezTo>
                    <a:pt x="25" y="13"/>
                    <a:pt x="21" y="16"/>
                    <a:pt x="18" y="18"/>
                  </a:cubicBezTo>
                  <a:cubicBezTo>
                    <a:pt x="3" y="27"/>
                    <a:pt x="0" y="29"/>
                    <a:pt x="1" y="30"/>
                  </a:cubicBezTo>
                  <a:cubicBezTo>
                    <a:pt x="2" y="32"/>
                    <a:pt x="3" y="31"/>
                    <a:pt x="1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15" name="Freeform 708"/>
            <p:cNvSpPr/>
            <p:nvPr/>
          </p:nvSpPr>
          <p:spPr bwMode="auto">
            <a:xfrm>
              <a:off x="3699" y="3213"/>
              <a:ext cx="82" cy="74"/>
            </a:xfrm>
            <a:custGeom>
              <a:avLst/>
              <a:gdLst>
                <a:gd name="T0" fmla="*/ 0 w 20"/>
                <a:gd name="T1" fmla="*/ 15 h 18"/>
                <a:gd name="T2" fmla="*/ 7 w 20"/>
                <a:gd name="T3" fmla="*/ 12 h 18"/>
                <a:gd name="T4" fmla="*/ 15 w 20"/>
                <a:gd name="T5" fmla="*/ 5 h 18"/>
                <a:gd name="T6" fmla="*/ 18 w 20"/>
                <a:gd name="T7" fmla="*/ 0 h 18"/>
                <a:gd name="T8" fmla="*/ 11 w 20"/>
                <a:gd name="T9" fmla="*/ 4 h 18"/>
                <a:gd name="T10" fmla="*/ 0 w 20"/>
                <a:gd name="T11" fmla="*/ 15 h 18"/>
              </a:gdLst>
              <a:ahLst/>
              <a:cxnLst>
                <a:cxn ang="0">
                  <a:pos x="T0" y="T1"/>
                </a:cxn>
                <a:cxn ang="0">
                  <a:pos x="T2" y="T3"/>
                </a:cxn>
                <a:cxn ang="0">
                  <a:pos x="T4" y="T5"/>
                </a:cxn>
                <a:cxn ang="0">
                  <a:pos x="T6" y="T7"/>
                </a:cxn>
                <a:cxn ang="0">
                  <a:pos x="T8" y="T9"/>
                </a:cxn>
                <a:cxn ang="0">
                  <a:pos x="T10" y="T11"/>
                </a:cxn>
              </a:cxnLst>
              <a:rect l="0" t="0" r="r" b="b"/>
              <a:pathLst>
                <a:path w="20" h="18">
                  <a:moveTo>
                    <a:pt x="0" y="15"/>
                  </a:moveTo>
                  <a:cubicBezTo>
                    <a:pt x="0" y="18"/>
                    <a:pt x="4" y="16"/>
                    <a:pt x="7" y="12"/>
                  </a:cubicBezTo>
                  <a:cubicBezTo>
                    <a:pt x="9" y="10"/>
                    <a:pt x="12" y="6"/>
                    <a:pt x="15" y="5"/>
                  </a:cubicBezTo>
                  <a:cubicBezTo>
                    <a:pt x="19" y="1"/>
                    <a:pt x="20" y="0"/>
                    <a:pt x="18" y="0"/>
                  </a:cubicBezTo>
                  <a:cubicBezTo>
                    <a:pt x="18" y="0"/>
                    <a:pt x="14" y="2"/>
                    <a:pt x="11" y="4"/>
                  </a:cubicBezTo>
                  <a:cubicBezTo>
                    <a:pt x="4" y="8"/>
                    <a:pt x="0" y="12"/>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16" name="Freeform 709"/>
            <p:cNvSpPr/>
            <p:nvPr/>
          </p:nvSpPr>
          <p:spPr bwMode="auto">
            <a:xfrm>
              <a:off x="422" y="1936"/>
              <a:ext cx="426" cy="37"/>
            </a:xfrm>
            <a:custGeom>
              <a:avLst/>
              <a:gdLst>
                <a:gd name="T0" fmla="*/ 42 w 104"/>
                <a:gd name="T1" fmla="*/ 1 h 9"/>
                <a:gd name="T2" fmla="*/ 14 w 104"/>
                <a:gd name="T3" fmla="*/ 0 h 9"/>
                <a:gd name="T4" fmla="*/ 2 w 104"/>
                <a:gd name="T5" fmla="*/ 1 h 9"/>
                <a:gd name="T6" fmla="*/ 0 w 104"/>
                <a:gd name="T7" fmla="*/ 3 h 9"/>
                <a:gd name="T8" fmla="*/ 32 w 104"/>
                <a:gd name="T9" fmla="*/ 4 h 9"/>
                <a:gd name="T10" fmla="*/ 95 w 104"/>
                <a:gd name="T11" fmla="*/ 8 h 9"/>
                <a:gd name="T12" fmla="*/ 102 w 104"/>
                <a:gd name="T13" fmla="*/ 8 h 9"/>
                <a:gd name="T14" fmla="*/ 42 w 104"/>
                <a:gd name="T15" fmla="*/ 1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9">
                  <a:moveTo>
                    <a:pt x="42" y="1"/>
                  </a:moveTo>
                  <a:cubicBezTo>
                    <a:pt x="32" y="1"/>
                    <a:pt x="19" y="0"/>
                    <a:pt x="14" y="0"/>
                  </a:cubicBezTo>
                  <a:cubicBezTo>
                    <a:pt x="6" y="0"/>
                    <a:pt x="3" y="0"/>
                    <a:pt x="2" y="1"/>
                  </a:cubicBezTo>
                  <a:cubicBezTo>
                    <a:pt x="1" y="2"/>
                    <a:pt x="0" y="3"/>
                    <a:pt x="0" y="3"/>
                  </a:cubicBezTo>
                  <a:cubicBezTo>
                    <a:pt x="1" y="3"/>
                    <a:pt x="15" y="4"/>
                    <a:pt x="32" y="4"/>
                  </a:cubicBezTo>
                  <a:cubicBezTo>
                    <a:pt x="65" y="4"/>
                    <a:pt x="91" y="6"/>
                    <a:pt x="95" y="8"/>
                  </a:cubicBezTo>
                  <a:cubicBezTo>
                    <a:pt x="98" y="9"/>
                    <a:pt x="104" y="9"/>
                    <a:pt x="102" y="8"/>
                  </a:cubicBezTo>
                  <a:cubicBezTo>
                    <a:pt x="99" y="5"/>
                    <a:pt x="71" y="2"/>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17" name="Freeform 710"/>
            <p:cNvSpPr/>
            <p:nvPr/>
          </p:nvSpPr>
          <p:spPr bwMode="auto">
            <a:xfrm>
              <a:off x="922" y="1866"/>
              <a:ext cx="4" cy="13"/>
            </a:xfrm>
            <a:custGeom>
              <a:avLst/>
              <a:gdLst>
                <a:gd name="T0" fmla="*/ 0 w 4"/>
                <a:gd name="T1" fmla="*/ 13 h 13"/>
                <a:gd name="T2" fmla="*/ 4 w 4"/>
                <a:gd name="T3" fmla="*/ 0 h 13"/>
                <a:gd name="T4" fmla="*/ 0 w 4"/>
                <a:gd name="T5" fmla="*/ 13 h 13"/>
              </a:gdLst>
              <a:ahLst/>
              <a:cxnLst>
                <a:cxn ang="0">
                  <a:pos x="T0" y="T1"/>
                </a:cxn>
                <a:cxn ang="0">
                  <a:pos x="T2" y="T3"/>
                </a:cxn>
                <a:cxn ang="0">
                  <a:pos x="T4" y="T5"/>
                </a:cxn>
              </a:cxnLst>
              <a:rect l="0" t="0" r="r" b="b"/>
              <a:pathLst>
                <a:path w="4" h="13">
                  <a:moveTo>
                    <a:pt x="0" y="13"/>
                  </a:moveTo>
                  <a:lnTo>
                    <a:pt x="4"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18" name="Line 711"/>
            <p:cNvSpPr>
              <a:spLocks noChangeShapeType="1"/>
            </p:cNvSpPr>
            <p:nvPr/>
          </p:nvSpPr>
          <p:spPr bwMode="auto">
            <a:xfrm flipV="1">
              <a:off x="922" y="1866"/>
              <a:ext cx="4" cy="13"/>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19" name="Freeform 712"/>
            <p:cNvSpPr/>
            <p:nvPr/>
          </p:nvSpPr>
          <p:spPr bwMode="auto">
            <a:xfrm>
              <a:off x="4293" y="2905"/>
              <a:ext cx="28" cy="477"/>
            </a:xfrm>
            <a:custGeom>
              <a:avLst/>
              <a:gdLst>
                <a:gd name="T0" fmla="*/ 5 w 7"/>
                <a:gd name="T1" fmla="*/ 53 h 116"/>
                <a:gd name="T2" fmla="*/ 6 w 7"/>
                <a:gd name="T3" fmla="*/ 3 h 116"/>
                <a:gd name="T4" fmla="*/ 2 w 7"/>
                <a:gd name="T5" fmla="*/ 2 h 116"/>
                <a:gd name="T6" fmla="*/ 1 w 7"/>
                <a:gd name="T7" fmla="*/ 8 h 116"/>
                <a:gd name="T8" fmla="*/ 2 w 7"/>
                <a:gd name="T9" fmla="*/ 60 h 116"/>
                <a:gd name="T10" fmla="*/ 3 w 7"/>
                <a:gd name="T11" fmla="*/ 112 h 116"/>
                <a:gd name="T12" fmla="*/ 6 w 7"/>
                <a:gd name="T13" fmla="*/ 116 h 116"/>
                <a:gd name="T14" fmla="*/ 6 w 7"/>
                <a:gd name="T15" fmla="*/ 114 h 116"/>
                <a:gd name="T16" fmla="*/ 4 w 7"/>
                <a:gd name="T17" fmla="*/ 104 h 116"/>
                <a:gd name="T18" fmla="*/ 5 w 7"/>
                <a:gd name="T19" fmla="*/ 5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6">
                  <a:moveTo>
                    <a:pt x="5" y="53"/>
                  </a:moveTo>
                  <a:cubicBezTo>
                    <a:pt x="5" y="26"/>
                    <a:pt x="5" y="3"/>
                    <a:pt x="6" y="3"/>
                  </a:cubicBezTo>
                  <a:cubicBezTo>
                    <a:pt x="7" y="0"/>
                    <a:pt x="4" y="0"/>
                    <a:pt x="2" y="2"/>
                  </a:cubicBezTo>
                  <a:cubicBezTo>
                    <a:pt x="1" y="3"/>
                    <a:pt x="0" y="4"/>
                    <a:pt x="1" y="8"/>
                  </a:cubicBezTo>
                  <a:cubicBezTo>
                    <a:pt x="1" y="10"/>
                    <a:pt x="2" y="34"/>
                    <a:pt x="2" y="60"/>
                  </a:cubicBezTo>
                  <a:cubicBezTo>
                    <a:pt x="2" y="92"/>
                    <a:pt x="2" y="110"/>
                    <a:pt x="3" y="112"/>
                  </a:cubicBezTo>
                  <a:cubicBezTo>
                    <a:pt x="4" y="115"/>
                    <a:pt x="5" y="116"/>
                    <a:pt x="6" y="116"/>
                  </a:cubicBezTo>
                  <a:cubicBezTo>
                    <a:pt x="7" y="116"/>
                    <a:pt x="7" y="116"/>
                    <a:pt x="6" y="114"/>
                  </a:cubicBezTo>
                  <a:cubicBezTo>
                    <a:pt x="5" y="110"/>
                    <a:pt x="4" y="104"/>
                    <a:pt x="4" y="104"/>
                  </a:cubicBezTo>
                  <a:cubicBezTo>
                    <a:pt x="5" y="103"/>
                    <a:pt x="5" y="81"/>
                    <a:pt x="5"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20" name="Freeform 713"/>
            <p:cNvSpPr/>
            <p:nvPr/>
          </p:nvSpPr>
          <p:spPr bwMode="auto">
            <a:xfrm>
              <a:off x="3817" y="3374"/>
              <a:ext cx="660" cy="41"/>
            </a:xfrm>
            <a:custGeom>
              <a:avLst/>
              <a:gdLst>
                <a:gd name="T0" fmla="*/ 0 w 161"/>
                <a:gd name="T1" fmla="*/ 5 h 10"/>
                <a:gd name="T2" fmla="*/ 1 w 161"/>
                <a:gd name="T3" fmla="*/ 8 h 10"/>
                <a:gd name="T4" fmla="*/ 61 w 161"/>
                <a:gd name="T5" fmla="*/ 9 h 10"/>
                <a:gd name="T6" fmla="*/ 122 w 161"/>
                <a:gd name="T7" fmla="*/ 9 h 10"/>
                <a:gd name="T8" fmla="*/ 136 w 161"/>
                <a:gd name="T9" fmla="*/ 10 h 10"/>
                <a:gd name="T10" fmla="*/ 117 w 161"/>
                <a:gd name="T11" fmla="*/ 7 h 10"/>
                <a:gd name="T12" fmla="*/ 83 w 161"/>
                <a:gd name="T13" fmla="*/ 6 h 10"/>
                <a:gd name="T14" fmla="*/ 69 w 161"/>
                <a:gd name="T15" fmla="*/ 5 h 10"/>
                <a:gd name="T16" fmla="*/ 58 w 161"/>
                <a:gd name="T17" fmla="*/ 5 h 10"/>
                <a:gd name="T18" fmla="*/ 61 w 161"/>
                <a:gd name="T19" fmla="*/ 3 h 10"/>
                <a:gd name="T20" fmla="*/ 63 w 161"/>
                <a:gd name="T21" fmla="*/ 0 h 10"/>
                <a:gd name="T22" fmla="*/ 58 w 161"/>
                <a:gd name="T23" fmla="*/ 0 h 10"/>
                <a:gd name="T24" fmla="*/ 53 w 161"/>
                <a:gd name="T25" fmla="*/ 3 h 10"/>
                <a:gd name="T26" fmla="*/ 30 w 161"/>
                <a:gd name="T27" fmla="*/ 5 h 10"/>
                <a:gd name="T28" fmla="*/ 5 w 161"/>
                <a:gd name="T29" fmla="*/ 4 h 10"/>
                <a:gd name="T30" fmla="*/ 0 w 161"/>
                <a:gd name="T3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10">
                  <a:moveTo>
                    <a:pt x="0" y="5"/>
                  </a:moveTo>
                  <a:cubicBezTo>
                    <a:pt x="0" y="6"/>
                    <a:pt x="0" y="7"/>
                    <a:pt x="1" y="8"/>
                  </a:cubicBezTo>
                  <a:cubicBezTo>
                    <a:pt x="1" y="8"/>
                    <a:pt x="28" y="9"/>
                    <a:pt x="61" y="9"/>
                  </a:cubicBezTo>
                  <a:cubicBezTo>
                    <a:pt x="94" y="9"/>
                    <a:pt x="122" y="9"/>
                    <a:pt x="122" y="9"/>
                  </a:cubicBezTo>
                  <a:cubicBezTo>
                    <a:pt x="122" y="10"/>
                    <a:pt x="129" y="10"/>
                    <a:pt x="136" y="10"/>
                  </a:cubicBezTo>
                  <a:cubicBezTo>
                    <a:pt x="161" y="10"/>
                    <a:pt x="149" y="8"/>
                    <a:pt x="117" y="7"/>
                  </a:cubicBezTo>
                  <a:cubicBezTo>
                    <a:pt x="100" y="7"/>
                    <a:pt x="85" y="6"/>
                    <a:pt x="83" y="6"/>
                  </a:cubicBezTo>
                  <a:cubicBezTo>
                    <a:pt x="81" y="6"/>
                    <a:pt x="74" y="5"/>
                    <a:pt x="69" y="5"/>
                  </a:cubicBezTo>
                  <a:cubicBezTo>
                    <a:pt x="58" y="5"/>
                    <a:pt x="58" y="5"/>
                    <a:pt x="58" y="5"/>
                  </a:cubicBezTo>
                  <a:cubicBezTo>
                    <a:pt x="61" y="3"/>
                    <a:pt x="61" y="3"/>
                    <a:pt x="61" y="3"/>
                  </a:cubicBezTo>
                  <a:cubicBezTo>
                    <a:pt x="63" y="2"/>
                    <a:pt x="64" y="1"/>
                    <a:pt x="63" y="0"/>
                  </a:cubicBezTo>
                  <a:cubicBezTo>
                    <a:pt x="63" y="0"/>
                    <a:pt x="61" y="0"/>
                    <a:pt x="58" y="0"/>
                  </a:cubicBezTo>
                  <a:cubicBezTo>
                    <a:pt x="55" y="1"/>
                    <a:pt x="53" y="1"/>
                    <a:pt x="53" y="3"/>
                  </a:cubicBezTo>
                  <a:cubicBezTo>
                    <a:pt x="52" y="5"/>
                    <a:pt x="52" y="5"/>
                    <a:pt x="30" y="5"/>
                  </a:cubicBezTo>
                  <a:cubicBezTo>
                    <a:pt x="18" y="5"/>
                    <a:pt x="7" y="5"/>
                    <a:pt x="5" y="4"/>
                  </a:cubicBezTo>
                  <a:cubicBezTo>
                    <a:pt x="2" y="4"/>
                    <a:pt x="1"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21" name="Freeform 714"/>
            <p:cNvSpPr/>
            <p:nvPr/>
          </p:nvSpPr>
          <p:spPr bwMode="auto">
            <a:xfrm>
              <a:off x="4108" y="3365"/>
              <a:ext cx="45" cy="29"/>
            </a:xfrm>
            <a:custGeom>
              <a:avLst/>
              <a:gdLst>
                <a:gd name="T0" fmla="*/ 8 w 11"/>
                <a:gd name="T1" fmla="*/ 4 h 7"/>
                <a:gd name="T2" fmla="*/ 6 w 11"/>
                <a:gd name="T3" fmla="*/ 1 h 7"/>
                <a:gd name="T4" fmla="*/ 1 w 11"/>
                <a:gd name="T5" fmla="*/ 5 h 7"/>
                <a:gd name="T6" fmla="*/ 8 w 11"/>
                <a:gd name="T7" fmla="*/ 4 h 7"/>
              </a:gdLst>
              <a:ahLst/>
              <a:cxnLst>
                <a:cxn ang="0">
                  <a:pos x="T0" y="T1"/>
                </a:cxn>
                <a:cxn ang="0">
                  <a:pos x="T2" y="T3"/>
                </a:cxn>
                <a:cxn ang="0">
                  <a:pos x="T4" y="T5"/>
                </a:cxn>
                <a:cxn ang="0">
                  <a:pos x="T6" y="T7"/>
                </a:cxn>
              </a:cxnLst>
              <a:rect l="0" t="0" r="r" b="b"/>
              <a:pathLst>
                <a:path w="11" h="7">
                  <a:moveTo>
                    <a:pt x="8" y="4"/>
                  </a:moveTo>
                  <a:cubicBezTo>
                    <a:pt x="11" y="2"/>
                    <a:pt x="10" y="0"/>
                    <a:pt x="6" y="1"/>
                  </a:cubicBezTo>
                  <a:cubicBezTo>
                    <a:pt x="3" y="2"/>
                    <a:pt x="0" y="4"/>
                    <a:pt x="1" y="5"/>
                  </a:cubicBezTo>
                  <a:cubicBezTo>
                    <a:pt x="2" y="7"/>
                    <a:pt x="5" y="7"/>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22" name="Freeform 715"/>
            <p:cNvSpPr/>
            <p:nvPr/>
          </p:nvSpPr>
          <p:spPr bwMode="auto">
            <a:xfrm>
              <a:off x="4317" y="3016"/>
              <a:ext cx="262" cy="304"/>
            </a:xfrm>
            <a:custGeom>
              <a:avLst/>
              <a:gdLst>
                <a:gd name="T0" fmla="*/ 15 w 64"/>
                <a:gd name="T1" fmla="*/ 56 h 74"/>
                <a:gd name="T2" fmla="*/ 10 w 64"/>
                <a:gd name="T3" fmla="*/ 58 h 74"/>
                <a:gd name="T4" fmla="*/ 1 w 64"/>
                <a:gd name="T5" fmla="*/ 65 h 74"/>
                <a:gd name="T6" fmla="*/ 7 w 64"/>
                <a:gd name="T7" fmla="*/ 63 h 74"/>
                <a:gd name="T8" fmla="*/ 15 w 64"/>
                <a:gd name="T9" fmla="*/ 60 h 74"/>
                <a:gd name="T10" fmla="*/ 17 w 64"/>
                <a:gd name="T11" fmla="*/ 61 h 74"/>
                <a:gd name="T12" fmla="*/ 22 w 64"/>
                <a:gd name="T13" fmla="*/ 64 h 74"/>
                <a:gd name="T14" fmla="*/ 26 w 64"/>
                <a:gd name="T15" fmla="*/ 65 h 74"/>
                <a:gd name="T16" fmla="*/ 30 w 64"/>
                <a:gd name="T17" fmla="*/ 70 h 74"/>
                <a:gd name="T18" fmla="*/ 31 w 64"/>
                <a:gd name="T19" fmla="*/ 66 h 74"/>
                <a:gd name="T20" fmla="*/ 42 w 64"/>
                <a:gd name="T21" fmla="*/ 58 h 74"/>
                <a:gd name="T22" fmla="*/ 48 w 64"/>
                <a:gd name="T23" fmla="*/ 65 h 74"/>
                <a:gd name="T24" fmla="*/ 46 w 64"/>
                <a:gd name="T25" fmla="*/ 68 h 74"/>
                <a:gd name="T26" fmla="*/ 51 w 64"/>
                <a:gd name="T27" fmla="*/ 69 h 74"/>
                <a:gd name="T28" fmla="*/ 59 w 64"/>
                <a:gd name="T29" fmla="*/ 71 h 74"/>
                <a:gd name="T30" fmla="*/ 64 w 64"/>
                <a:gd name="T31" fmla="*/ 72 h 74"/>
                <a:gd name="T32" fmla="*/ 56 w 64"/>
                <a:gd name="T33" fmla="*/ 65 h 74"/>
                <a:gd name="T34" fmla="*/ 52 w 64"/>
                <a:gd name="T35" fmla="*/ 62 h 74"/>
                <a:gd name="T36" fmla="*/ 39 w 64"/>
                <a:gd name="T37" fmla="*/ 55 h 74"/>
                <a:gd name="T38" fmla="*/ 31 w 64"/>
                <a:gd name="T39" fmla="*/ 59 h 74"/>
                <a:gd name="T40" fmla="*/ 24 w 64"/>
                <a:gd name="T41" fmla="*/ 61 h 74"/>
                <a:gd name="T42" fmla="*/ 22 w 64"/>
                <a:gd name="T43" fmla="*/ 58 h 74"/>
                <a:gd name="T44" fmla="*/ 20 w 64"/>
                <a:gd name="T45" fmla="*/ 56 h 74"/>
                <a:gd name="T46" fmla="*/ 18 w 64"/>
                <a:gd name="T47" fmla="*/ 27 h 74"/>
                <a:gd name="T48" fmla="*/ 18 w 64"/>
                <a:gd name="T49" fmla="*/ 0 h 74"/>
                <a:gd name="T50" fmla="*/ 16 w 64"/>
                <a:gd name="T51" fmla="*/ 2 h 74"/>
                <a:gd name="T52" fmla="*/ 15 w 64"/>
                <a:gd name="T53" fmla="*/ 17 h 74"/>
                <a:gd name="T54" fmla="*/ 15 w 64"/>
                <a:gd name="T55" fmla="*/ 43 h 74"/>
                <a:gd name="T56" fmla="*/ 15 w 64"/>
                <a:gd name="T57"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74">
                  <a:moveTo>
                    <a:pt x="15" y="56"/>
                  </a:moveTo>
                  <a:cubicBezTo>
                    <a:pt x="10" y="58"/>
                    <a:pt x="10" y="58"/>
                    <a:pt x="10" y="58"/>
                  </a:cubicBezTo>
                  <a:cubicBezTo>
                    <a:pt x="5" y="59"/>
                    <a:pt x="0" y="63"/>
                    <a:pt x="1" y="65"/>
                  </a:cubicBezTo>
                  <a:cubicBezTo>
                    <a:pt x="2" y="65"/>
                    <a:pt x="4" y="64"/>
                    <a:pt x="7" y="63"/>
                  </a:cubicBezTo>
                  <a:cubicBezTo>
                    <a:pt x="10" y="61"/>
                    <a:pt x="13" y="60"/>
                    <a:pt x="15" y="60"/>
                  </a:cubicBezTo>
                  <a:cubicBezTo>
                    <a:pt x="17" y="59"/>
                    <a:pt x="17" y="59"/>
                    <a:pt x="17" y="61"/>
                  </a:cubicBezTo>
                  <a:cubicBezTo>
                    <a:pt x="16" y="63"/>
                    <a:pt x="18" y="64"/>
                    <a:pt x="22" y="64"/>
                  </a:cubicBezTo>
                  <a:cubicBezTo>
                    <a:pt x="24" y="64"/>
                    <a:pt x="25" y="64"/>
                    <a:pt x="26" y="65"/>
                  </a:cubicBezTo>
                  <a:cubicBezTo>
                    <a:pt x="26" y="68"/>
                    <a:pt x="28" y="70"/>
                    <a:pt x="30" y="70"/>
                  </a:cubicBezTo>
                  <a:cubicBezTo>
                    <a:pt x="31" y="70"/>
                    <a:pt x="31" y="69"/>
                    <a:pt x="31" y="66"/>
                  </a:cubicBezTo>
                  <a:cubicBezTo>
                    <a:pt x="31" y="62"/>
                    <a:pt x="36" y="58"/>
                    <a:pt x="42" y="58"/>
                  </a:cubicBezTo>
                  <a:cubicBezTo>
                    <a:pt x="49" y="58"/>
                    <a:pt x="53" y="63"/>
                    <a:pt x="48" y="65"/>
                  </a:cubicBezTo>
                  <a:cubicBezTo>
                    <a:pt x="47" y="66"/>
                    <a:pt x="46" y="67"/>
                    <a:pt x="46" y="68"/>
                  </a:cubicBezTo>
                  <a:cubicBezTo>
                    <a:pt x="46" y="70"/>
                    <a:pt x="46" y="70"/>
                    <a:pt x="51" y="69"/>
                  </a:cubicBezTo>
                  <a:cubicBezTo>
                    <a:pt x="56" y="69"/>
                    <a:pt x="57" y="69"/>
                    <a:pt x="59" y="71"/>
                  </a:cubicBezTo>
                  <a:cubicBezTo>
                    <a:pt x="62" y="74"/>
                    <a:pt x="64" y="74"/>
                    <a:pt x="64" y="72"/>
                  </a:cubicBezTo>
                  <a:cubicBezTo>
                    <a:pt x="64" y="69"/>
                    <a:pt x="60" y="66"/>
                    <a:pt x="56" y="65"/>
                  </a:cubicBezTo>
                  <a:cubicBezTo>
                    <a:pt x="53" y="65"/>
                    <a:pt x="53" y="64"/>
                    <a:pt x="52" y="62"/>
                  </a:cubicBezTo>
                  <a:cubicBezTo>
                    <a:pt x="51" y="58"/>
                    <a:pt x="46" y="55"/>
                    <a:pt x="39" y="55"/>
                  </a:cubicBezTo>
                  <a:cubicBezTo>
                    <a:pt x="35" y="55"/>
                    <a:pt x="34" y="56"/>
                    <a:pt x="31" y="59"/>
                  </a:cubicBezTo>
                  <a:cubicBezTo>
                    <a:pt x="27" y="62"/>
                    <a:pt x="27" y="62"/>
                    <a:pt x="24" y="61"/>
                  </a:cubicBezTo>
                  <a:cubicBezTo>
                    <a:pt x="23" y="60"/>
                    <a:pt x="22" y="59"/>
                    <a:pt x="22" y="58"/>
                  </a:cubicBezTo>
                  <a:cubicBezTo>
                    <a:pt x="22" y="57"/>
                    <a:pt x="21" y="56"/>
                    <a:pt x="20" y="56"/>
                  </a:cubicBezTo>
                  <a:cubicBezTo>
                    <a:pt x="19" y="55"/>
                    <a:pt x="18" y="52"/>
                    <a:pt x="18" y="27"/>
                  </a:cubicBezTo>
                  <a:cubicBezTo>
                    <a:pt x="18" y="12"/>
                    <a:pt x="18" y="0"/>
                    <a:pt x="18" y="0"/>
                  </a:cubicBezTo>
                  <a:cubicBezTo>
                    <a:pt x="18" y="0"/>
                    <a:pt x="17" y="0"/>
                    <a:pt x="16" y="2"/>
                  </a:cubicBezTo>
                  <a:cubicBezTo>
                    <a:pt x="15" y="3"/>
                    <a:pt x="15" y="6"/>
                    <a:pt x="15" y="17"/>
                  </a:cubicBezTo>
                  <a:cubicBezTo>
                    <a:pt x="15" y="24"/>
                    <a:pt x="15" y="36"/>
                    <a:pt x="15" y="43"/>
                  </a:cubicBezTo>
                  <a:lnTo>
                    <a:pt x="15"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23" name="Freeform 716"/>
            <p:cNvSpPr/>
            <p:nvPr/>
          </p:nvSpPr>
          <p:spPr bwMode="auto">
            <a:xfrm>
              <a:off x="4399" y="3361"/>
              <a:ext cx="49" cy="29"/>
            </a:xfrm>
            <a:custGeom>
              <a:avLst/>
              <a:gdLst>
                <a:gd name="T0" fmla="*/ 6 w 12"/>
                <a:gd name="T1" fmla="*/ 2 h 7"/>
                <a:gd name="T2" fmla="*/ 1 w 12"/>
                <a:gd name="T3" fmla="*/ 6 h 7"/>
                <a:gd name="T4" fmla="*/ 6 w 12"/>
                <a:gd name="T5" fmla="*/ 5 h 7"/>
                <a:gd name="T6" fmla="*/ 6 w 12"/>
                <a:gd name="T7" fmla="*/ 2 h 7"/>
              </a:gdLst>
              <a:ahLst/>
              <a:cxnLst>
                <a:cxn ang="0">
                  <a:pos x="T0" y="T1"/>
                </a:cxn>
                <a:cxn ang="0">
                  <a:pos x="T2" y="T3"/>
                </a:cxn>
                <a:cxn ang="0">
                  <a:pos x="T4" y="T5"/>
                </a:cxn>
                <a:cxn ang="0">
                  <a:pos x="T6" y="T7"/>
                </a:cxn>
              </a:cxnLst>
              <a:rect l="0" t="0" r="r" b="b"/>
              <a:pathLst>
                <a:path w="12" h="7">
                  <a:moveTo>
                    <a:pt x="6" y="2"/>
                  </a:moveTo>
                  <a:cubicBezTo>
                    <a:pt x="2" y="3"/>
                    <a:pt x="0" y="4"/>
                    <a:pt x="1" y="6"/>
                  </a:cubicBezTo>
                  <a:cubicBezTo>
                    <a:pt x="2" y="7"/>
                    <a:pt x="2" y="7"/>
                    <a:pt x="6" y="5"/>
                  </a:cubicBezTo>
                  <a:cubicBezTo>
                    <a:pt x="12" y="3"/>
                    <a:pt x="12" y="0"/>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24" name="Freeform 717"/>
            <p:cNvSpPr/>
            <p:nvPr/>
          </p:nvSpPr>
          <p:spPr bwMode="auto">
            <a:xfrm>
              <a:off x="4485" y="3406"/>
              <a:ext cx="57" cy="42"/>
            </a:xfrm>
            <a:custGeom>
              <a:avLst/>
              <a:gdLst>
                <a:gd name="T0" fmla="*/ 0 w 14"/>
                <a:gd name="T1" fmla="*/ 7 h 10"/>
                <a:gd name="T2" fmla="*/ 12 w 14"/>
                <a:gd name="T3" fmla="*/ 2 h 10"/>
                <a:gd name="T4" fmla="*/ 14 w 14"/>
                <a:gd name="T5" fmla="*/ 0 h 10"/>
                <a:gd name="T6" fmla="*/ 11 w 14"/>
                <a:gd name="T7" fmla="*/ 1 h 10"/>
                <a:gd name="T8" fmla="*/ 0 w 14"/>
                <a:gd name="T9" fmla="*/ 7 h 10"/>
              </a:gdLst>
              <a:ahLst/>
              <a:cxnLst>
                <a:cxn ang="0">
                  <a:pos x="T0" y="T1"/>
                </a:cxn>
                <a:cxn ang="0">
                  <a:pos x="T2" y="T3"/>
                </a:cxn>
                <a:cxn ang="0">
                  <a:pos x="T4" y="T5"/>
                </a:cxn>
                <a:cxn ang="0">
                  <a:pos x="T6" y="T7"/>
                </a:cxn>
                <a:cxn ang="0">
                  <a:pos x="T8" y="T9"/>
                </a:cxn>
              </a:cxnLst>
              <a:rect l="0" t="0" r="r" b="b"/>
              <a:pathLst>
                <a:path w="14" h="10">
                  <a:moveTo>
                    <a:pt x="0" y="7"/>
                  </a:moveTo>
                  <a:cubicBezTo>
                    <a:pt x="0" y="10"/>
                    <a:pt x="5" y="8"/>
                    <a:pt x="12" y="2"/>
                  </a:cubicBezTo>
                  <a:cubicBezTo>
                    <a:pt x="14" y="0"/>
                    <a:pt x="14" y="0"/>
                    <a:pt x="14" y="0"/>
                  </a:cubicBezTo>
                  <a:cubicBezTo>
                    <a:pt x="11" y="1"/>
                    <a:pt x="11" y="1"/>
                    <a:pt x="11" y="1"/>
                  </a:cubicBezTo>
                  <a:cubicBezTo>
                    <a:pt x="6" y="2"/>
                    <a:pt x="0" y="5"/>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25" name="Freeform 718"/>
            <p:cNvSpPr/>
            <p:nvPr/>
          </p:nvSpPr>
          <p:spPr bwMode="auto">
            <a:xfrm>
              <a:off x="4436" y="3382"/>
              <a:ext cx="45" cy="37"/>
            </a:xfrm>
            <a:custGeom>
              <a:avLst/>
              <a:gdLst>
                <a:gd name="T0" fmla="*/ 8 w 11"/>
                <a:gd name="T1" fmla="*/ 4 h 9"/>
                <a:gd name="T2" fmla="*/ 5 w 11"/>
                <a:gd name="T3" fmla="*/ 3 h 9"/>
                <a:gd name="T4" fmla="*/ 1 w 11"/>
                <a:gd name="T5" fmla="*/ 8 h 9"/>
                <a:gd name="T6" fmla="*/ 8 w 11"/>
                <a:gd name="T7" fmla="*/ 4 h 9"/>
              </a:gdLst>
              <a:ahLst/>
              <a:cxnLst>
                <a:cxn ang="0">
                  <a:pos x="T0" y="T1"/>
                </a:cxn>
                <a:cxn ang="0">
                  <a:pos x="T2" y="T3"/>
                </a:cxn>
                <a:cxn ang="0">
                  <a:pos x="T4" y="T5"/>
                </a:cxn>
                <a:cxn ang="0">
                  <a:pos x="T6" y="T7"/>
                </a:cxn>
              </a:cxnLst>
              <a:rect l="0" t="0" r="r" b="b"/>
              <a:pathLst>
                <a:path w="11" h="9">
                  <a:moveTo>
                    <a:pt x="8" y="4"/>
                  </a:moveTo>
                  <a:cubicBezTo>
                    <a:pt x="11" y="1"/>
                    <a:pt x="10" y="0"/>
                    <a:pt x="5" y="3"/>
                  </a:cubicBezTo>
                  <a:cubicBezTo>
                    <a:pt x="1" y="5"/>
                    <a:pt x="0" y="6"/>
                    <a:pt x="1" y="8"/>
                  </a:cubicBezTo>
                  <a:cubicBezTo>
                    <a:pt x="2" y="9"/>
                    <a:pt x="6" y="7"/>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26" name="Freeform 719"/>
            <p:cNvSpPr/>
            <p:nvPr/>
          </p:nvSpPr>
          <p:spPr bwMode="auto">
            <a:xfrm>
              <a:off x="6996" y="1866"/>
              <a:ext cx="12" cy="132"/>
            </a:xfrm>
            <a:custGeom>
              <a:avLst/>
              <a:gdLst>
                <a:gd name="T0" fmla="*/ 0 w 3"/>
                <a:gd name="T1" fmla="*/ 30 h 32"/>
                <a:gd name="T2" fmla="*/ 0 w 3"/>
                <a:gd name="T3" fmla="*/ 32 h 32"/>
                <a:gd name="T4" fmla="*/ 3 w 3"/>
                <a:gd name="T5" fmla="*/ 15 h 32"/>
                <a:gd name="T6" fmla="*/ 2 w 3"/>
                <a:gd name="T7" fmla="*/ 0 h 32"/>
                <a:gd name="T8" fmla="*/ 1 w 3"/>
                <a:gd name="T9" fmla="*/ 9 h 32"/>
                <a:gd name="T10" fmla="*/ 0 w 3"/>
                <a:gd name="T11" fmla="*/ 30 h 32"/>
              </a:gdLst>
              <a:ahLst/>
              <a:cxnLst>
                <a:cxn ang="0">
                  <a:pos x="T0" y="T1"/>
                </a:cxn>
                <a:cxn ang="0">
                  <a:pos x="T2" y="T3"/>
                </a:cxn>
                <a:cxn ang="0">
                  <a:pos x="T4" y="T5"/>
                </a:cxn>
                <a:cxn ang="0">
                  <a:pos x="T6" y="T7"/>
                </a:cxn>
                <a:cxn ang="0">
                  <a:pos x="T8" y="T9"/>
                </a:cxn>
                <a:cxn ang="0">
                  <a:pos x="T10" y="T11"/>
                </a:cxn>
              </a:cxnLst>
              <a:rect l="0" t="0" r="r" b="b"/>
              <a:pathLst>
                <a:path w="3" h="32">
                  <a:moveTo>
                    <a:pt x="0" y="30"/>
                  </a:moveTo>
                  <a:cubicBezTo>
                    <a:pt x="0" y="31"/>
                    <a:pt x="0" y="32"/>
                    <a:pt x="0" y="32"/>
                  </a:cubicBezTo>
                  <a:cubicBezTo>
                    <a:pt x="2" y="32"/>
                    <a:pt x="2" y="30"/>
                    <a:pt x="3" y="15"/>
                  </a:cubicBezTo>
                  <a:cubicBezTo>
                    <a:pt x="3" y="5"/>
                    <a:pt x="3" y="0"/>
                    <a:pt x="2" y="0"/>
                  </a:cubicBezTo>
                  <a:cubicBezTo>
                    <a:pt x="2" y="0"/>
                    <a:pt x="1" y="4"/>
                    <a:pt x="1" y="9"/>
                  </a:cubicBezTo>
                  <a:cubicBezTo>
                    <a:pt x="1" y="18"/>
                    <a:pt x="1" y="28"/>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27" name="Freeform 720"/>
            <p:cNvSpPr/>
            <p:nvPr/>
          </p:nvSpPr>
          <p:spPr bwMode="auto">
            <a:xfrm>
              <a:off x="3547" y="3365"/>
              <a:ext cx="41" cy="37"/>
            </a:xfrm>
            <a:custGeom>
              <a:avLst/>
              <a:gdLst>
                <a:gd name="T0" fmla="*/ 0 w 10"/>
                <a:gd name="T1" fmla="*/ 7 h 9"/>
                <a:gd name="T2" fmla="*/ 5 w 10"/>
                <a:gd name="T3" fmla="*/ 7 h 9"/>
                <a:gd name="T4" fmla="*/ 9 w 10"/>
                <a:gd name="T5" fmla="*/ 1 h 9"/>
                <a:gd name="T6" fmla="*/ 0 w 10"/>
                <a:gd name="T7" fmla="*/ 7 h 9"/>
              </a:gdLst>
              <a:ahLst/>
              <a:cxnLst>
                <a:cxn ang="0">
                  <a:pos x="T0" y="T1"/>
                </a:cxn>
                <a:cxn ang="0">
                  <a:pos x="T2" y="T3"/>
                </a:cxn>
                <a:cxn ang="0">
                  <a:pos x="T4" y="T5"/>
                </a:cxn>
                <a:cxn ang="0">
                  <a:pos x="T6" y="T7"/>
                </a:cxn>
              </a:cxnLst>
              <a:rect l="0" t="0" r="r" b="b"/>
              <a:pathLst>
                <a:path w="10" h="9">
                  <a:moveTo>
                    <a:pt x="0" y="7"/>
                  </a:moveTo>
                  <a:cubicBezTo>
                    <a:pt x="0" y="9"/>
                    <a:pt x="2" y="9"/>
                    <a:pt x="5" y="7"/>
                  </a:cubicBezTo>
                  <a:cubicBezTo>
                    <a:pt x="8" y="5"/>
                    <a:pt x="10" y="2"/>
                    <a:pt x="9" y="1"/>
                  </a:cubicBezTo>
                  <a:cubicBezTo>
                    <a:pt x="8" y="0"/>
                    <a:pt x="0" y="5"/>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28" name="Freeform 721"/>
            <p:cNvSpPr/>
            <p:nvPr/>
          </p:nvSpPr>
          <p:spPr bwMode="auto">
            <a:xfrm>
              <a:off x="3555" y="3209"/>
              <a:ext cx="41" cy="21"/>
            </a:xfrm>
            <a:custGeom>
              <a:avLst/>
              <a:gdLst>
                <a:gd name="T0" fmla="*/ 5 w 10"/>
                <a:gd name="T1" fmla="*/ 1 h 5"/>
                <a:gd name="T2" fmla="*/ 1 w 10"/>
                <a:gd name="T3" fmla="*/ 3 h 5"/>
                <a:gd name="T4" fmla="*/ 3 w 10"/>
                <a:gd name="T5" fmla="*/ 5 h 5"/>
                <a:gd name="T6" fmla="*/ 9 w 10"/>
                <a:gd name="T7" fmla="*/ 1 h 5"/>
                <a:gd name="T8" fmla="*/ 5 w 10"/>
                <a:gd name="T9" fmla="*/ 1 h 5"/>
              </a:gdLst>
              <a:ahLst/>
              <a:cxnLst>
                <a:cxn ang="0">
                  <a:pos x="T0" y="T1"/>
                </a:cxn>
                <a:cxn ang="0">
                  <a:pos x="T2" y="T3"/>
                </a:cxn>
                <a:cxn ang="0">
                  <a:pos x="T4" y="T5"/>
                </a:cxn>
                <a:cxn ang="0">
                  <a:pos x="T6" y="T7"/>
                </a:cxn>
                <a:cxn ang="0">
                  <a:pos x="T8" y="T9"/>
                </a:cxn>
              </a:cxnLst>
              <a:rect l="0" t="0" r="r" b="b"/>
              <a:pathLst>
                <a:path w="10" h="5">
                  <a:moveTo>
                    <a:pt x="5" y="1"/>
                  </a:moveTo>
                  <a:cubicBezTo>
                    <a:pt x="2" y="1"/>
                    <a:pt x="1" y="2"/>
                    <a:pt x="1" y="3"/>
                  </a:cubicBezTo>
                  <a:cubicBezTo>
                    <a:pt x="0" y="5"/>
                    <a:pt x="1" y="5"/>
                    <a:pt x="3" y="5"/>
                  </a:cubicBezTo>
                  <a:cubicBezTo>
                    <a:pt x="7" y="4"/>
                    <a:pt x="10" y="1"/>
                    <a:pt x="9" y="1"/>
                  </a:cubicBezTo>
                  <a:cubicBezTo>
                    <a:pt x="9" y="0"/>
                    <a:pt x="7"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29" name="Freeform 722"/>
            <p:cNvSpPr/>
            <p:nvPr/>
          </p:nvSpPr>
          <p:spPr bwMode="auto">
            <a:xfrm>
              <a:off x="3903" y="3275"/>
              <a:ext cx="136" cy="78"/>
            </a:xfrm>
            <a:custGeom>
              <a:avLst/>
              <a:gdLst>
                <a:gd name="T0" fmla="*/ 31 w 33"/>
                <a:gd name="T1" fmla="*/ 1 h 19"/>
                <a:gd name="T2" fmla="*/ 14 w 33"/>
                <a:gd name="T3" fmla="*/ 8 h 19"/>
                <a:gd name="T4" fmla="*/ 6 w 33"/>
                <a:gd name="T5" fmla="*/ 12 h 19"/>
                <a:gd name="T6" fmla="*/ 2 w 33"/>
                <a:gd name="T7" fmla="*/ 17 h 19"/>
                <a:gd name="T8" fmla="*/ 12 w 33"/>
                <a:gd name="T9" fmla="*/ 13 h 19"/>
                <a:gd name="T10" fmla="*/ 23 w 33"/>
                <a:gd name="T11" fmla="*/ 6 h 19"/>
                <a:gd name="T12" fmla="*/ 31 w 33"/>
                <a:gd name="T13" fmla="*/ 1 h 19"/>
              </a:gdLst>
              <a:ahLst/>
              <a:cxnLst>
                <a:cxn ang="0">
                  <a:pos x="T0" y="T1"/>
                </a:cxn>
                <a:cxn ang="0">
                  <a:pos x="T2" y="T3"/>
                </a:cxn>
                <a:cxn ang="0">
                  <a:pos x="T4" y="T5"/>
                </a:cxn>
                <a:cxn ang="0">
                  <a:pos x="T6" y="T7"/>
                </a:cxn>
                <a:cxn ang="0">
                  <a:pos x="T8" y="T9"/>
                </a:cxn>
                <a:cxn ang="0">
                  <a:pos x="T10" y="T11"/>
                </a:cxn>
                <a:cxn ang="0">
                  <a:pos x="T12" y="T13"/>
                </a:cxn>
              </a:cxnLst>
              <a:rect l="0" t="0" r="r" b="b"/>
              <a:pathLst>
                <a:path w="33" h="19">
                  <a:moveTo>
                    <a:pt x="31" y="1"/>
                  </a:moveTo>
                  <a:cubicBezTo>
                    <a:pt x="29" y="0"/>
                    <a:pt x="19" y="5"/>
                    <a:pt x="14" y="8"/>
                  </a:cubicBezTo>
                  <a:cubicBezTo>
                    <a:pt x="12" y="9"/>
                    <a:pt x="8" y="11"/>
                    <a:pt x="6" y="12"/>
                  </a:cubicBezTo>
                  <a:cubicBezTo>
                    <a:pt x="1" y="15"/>
                    <a:pt x="0" y="16"/>
                    <a:pt x="2" y="17"/>
                  </a:cubicBezTo>
                  <a:cubicBezTo>
                    <a:pt x="3" y="19"/>
                    <a:pt x="3" y="18"/>
                    <a:pt x="12" y="13"/>
                  </a:cubicBezTo>
                  <a:cubicBezTo>
                    <a:pt x="16" y="11"/>
                    <a:pt x="21" y="7"/>
                    <a:pt x="23" y="6"/>
                  </a:cubicBezTo>
                  <a:cubicBezTo>
                    <a:pt x="32" y="2"/>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30" name="Freeform 723"/>
            <p:cNvSpPr/>
            <p:nvPr/>
          </p:nvSpPr>
          <p:spPr bwMode="auto">
            <a:xfrm>
              <a:off x="4366" y="3353"/>
              <a:ext cx="37" cy="25"/>
            </a:xfrm>
            <a:custGeom>
              <a:avLst/>
              <a:gdLst>
                <a:gd name="T0" fmla="*/ 5 w 9"/>
                <a:gd name="T1" fmla="*/ 2 h 6"/>
                <a:gd name="T2" fmla="*/ 1 w 9"/>
                <a:gd name="T3" fmla="*/ 6 h 6"/>
                <a:gd name="T4" fmla="*/ 6 w 9"/>
                <a:gd name="T5" fmla="*/ 4 h 6"/>
                <a:gd name="T6" fmla="*/ 9 w 9"/>
                <a:gd name="T7" fmla="*/ 2 h 6"/>
                <a:gd name="T8" fmla="*/ 5 w 9"/>
                <a:gd name="T9" fmla="*/ 2 h 6"/>
              </a:gdLst>
              <a:ahLst/>
              <a:cxnLst>
                <a:cxn ang="0">
                  <a:pos x="T0" y="T1"/>
                </a:cxn>
                <a:cxn ang="0">
                  <a:pos x="T2" y="T3"/>
                </a:cxn>
                <a:cxn ang="0">
                  <a:pos x="T4" y="T5"/>
                </a:cxn>
                <a:cxn ang="0">
                  <a:pos x="T6" y="T7"/>
                </a:cxn>
                <a:cxn ang="0">
                  <a:pos x="T8" y="T9"/>
                </a:cxn>
              </a:cxnLst>
              <a:rect l="0" t="0" r="r" b="b"/>
              <a:pathLst>
                <a:path w="9" h="6">
                  <a:moveTo>
                    <a:pt x="5" y="2"/>
                  </a:moveTo>
                  <a:cubicBezTo>
                    <a:pt x="1" y="3"/>
                    <a:pt x="0" y="5"/>
                    <a:pt x="1" y="6"/>
                  </a:cubicBezTo>
                  <a:cubicBezTo>
                    <a:pt x="2" y="6"/>
                    <a:pt x="3" y="6"/>
                    <a:pt x="6" y="4"/>
                  </a:cubicBezTo>
                  <a:cubicBezTo>
                    <a:pt x="8" y="4"/>
                    <a:pt x="9" y="2"/>
                    <a:pt x="9" y="2"/>
                  </a:cubicBezTo>
                  <a:cubicBezTo>
                    <a:pt x="9" y="0"/>
                    <a:pt x="9" y="0"/>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31" name="Freeform 724"/>
            <p:cNvSpPr/>
            <p:nvPr/>
          </p:nvSpPr>
          <p:spPr bwMode="auto">
            <a:xfrm>
              <a:off x="3998" y="3353"/>
              <a:ext cx="57" cy="37"/>
            </a:xfrm>
            <a:custGeom>
              <a:avLst/>
              <a:gdLst>
                <a:gd name="T0" fmla="*/ 6 w 14"/>
                <a:gd name="T1" fmla="*/ 6 h 9"/>
                <a:gd name="T2" fmla="*/ 13 w 14"/>
                <a:gd name="T3" fmla="*/ 1 h 9"/>
                <a:gd name="T4" fmla="*/ 0 w 14"/>
                <a:gd name="T5" fmla="*/ 6 h 9"/>
                <a:gd name="T6" fmla="*/ 0 w 14"/>
                <a:gd name="T7" fmla="*/ 8 h 9"/>
                <a:gd name="T8" fmla="*/ 6 w 14"/>
                <a:gd name="T9" fmla="*/ 6 h 9"/>
              </a:gdLst>
              <a:ahLst/>
              <a:cxnLst>
                <a:cxn ang="0">
                  <a:pos x="T0" y="T1"/>
                </a:cxn>
                <a:cxn ang="0">
                  <a:pos x="T2" y="T3"/>
                </a:cxn>
                <a:cxn ang="0">
                  <a:pos x="T4" y="T5"/>
                </a:cxn>
                <a:cxn ang="0">
                  <a:pos x="T6" y="T7"/>
                </a:cxn>
                <a:cxn ang="0">
                  <a:pos x="T8" y="T9"/>
                </a:cxn>
              </a:cxnLst>
              <a:rect l="0" t="0" r="r" b="b"/>
              <a:pathLst>
                <a:path w="14" h="9">
                  <a:moveTo>
                    <a:pt x="6" y="6"/>
                  </a:moveTo>
                  <a:cubicBezTo>
                    <a:pt x="12" y="3"/>
                    <a:pt x="14" y="2"/>
                    <a:pt x="13" y="1"/>
                  </a:cubicBezTo>
                  <a:cubicBezTo>
                    <a:pt x="12" y="0"/>
                    <a:pt x="0" y="4"/>
                    <a:pt x="0" y="6"/>
                  </a:cubicBezTo>
                  <a:cubicBezTo>
                    <a:pt x="0" y="6"/>
                    <a:pt x="0" y="7"/>
                    <a:pt x="0" y="8"/>
                  </a:cubicBezTo>
                  <a:cubicBezTo>
                    <a:pt x="0" y="9"/>
                    <a:pt x="1" y="9"/>
                    <a:pt x="6"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32" name="Freeform 725"/>
            <p:cNvSpPr/>
            <p:nvPr/>
          </p:nvSpPr>
          <p:spPr bwMode="auto">
            <a:xfrm>
              <a:off x="3932" y="3328"/>
              <a:ext cx="111" cy="46"/>
            </a:xfrm>
            <a:custGeom>
              <a:avLst/>
              <a:gdLst>
                <a:gd name="T0" fmla="*/ 11 w 27"/>
                <a:gd name="T1" fmla="*/ 4 h 11"/>
                <a:gd name="T2" fmla="*/ 2 w 27"/>
                <a:gd name="T3" fmla="*/ 10 h 11"/>
                <a:gd name="T4" fmla="*/ 3 w 27"/>
                <a:gd name="T5" fmla="*/ 11 h 11"/>
                <a:gd name="T6" fmla="*/ 18 w 27"/>
                <a:gd name="T7" fmla="*/ 4 h 11"/>
                <a:gd name="T8" fmla="*/ 11 w 27"/>
                <a:gd name="T9" fmla="*/ 4 h 11"/>
              </a:gdLst>
              <a:ahLst/>
              <a:cxnLst>
                <a:cxn ang="0">
                  <a:pos x="T0" y="T1"/>
                </a:cxn>
                <a:cxn ang="0">
                  <a:pos x="T2" y="T3"/>
                </a:cxn>
                <a:cxn ang="0">
                  <a:pos x="T4" y="T5"/>
                </a:cxn>
                <a:cxn ang="0">
                  <a:pos x="T6" y="T7"/>
                </a:cxn>
                <a:cxn ang="0">
                  <a:pos x="T8" y="T9"/>
                </a:cxn>
              </a:cxnLst>
              <a:rect l="0" t="0" r="r" b="b"/>
              <a:pathLst>
                <a:path w="27" h="11">
                  <a:moveTo>
                    <a:pt x="11" y="4"/>
                  </a:moveTo>
                  <a:cubicBezTo>
                    <a:pt x="3" y="7"/>
                    <a:pt x="0" y="8"/>
                    <a:pt x="2" y="10"/>
                  </a:cubicBezTo>
                  <a:cubicBezTo>
                    <a:pt x="3" y="11"/>
                    <a:pt x="3" y="11"/>
                    <a:pt x="3" y="11"/>
                  </a:cubicBezTo>
                  <a:cubicBezTo>
                    <a:pt x="4" y="11"/>
                    <a:pt x="14" y="6"/>
                    <a:pt x="18" y="4"/>
                  </a:cubicBezTo>
                  <a:cubicBezTo>
                    <a:pt x="27" y="0"/>
                    <a:pt x="22" y="0"/>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33" name="Freeform 726"/>
            <p:cNvSpPr/>
            <p:nvPr/>
          </p:nvSpPr>
          <p:spPr bwMode="auto">
            <a:xfrm>
              <a:off x="3383" y="3345"/>
              <a:ext cx="78" cy="49"/>
            </a:xfrm>
            <a:custGeom>
              <a:avLst/>
              <a:gdLst>
                <a:gd name="T0" fmla="*/ 12 w 19"/>
                <a:gd name="T1" fmla="*/ 3 h 12"/>
                <a:gd name="T2" fmla="*/ 1 w 19"/>
                <a:gd name="T3" fmla="*/ 11 h 12"/>
                <a:gd name="T4" fmla="*/ 4 w 19"/>
                <a:gd name="T5" fmla="*/ 11 h 12"/>
                <a:gd name="T6" fmla="*/ 12 w 19"/>
                <a:gd name="T7" fmla="*/ 6 h 12"/>
                <a:gd name="T8" fmla="*/ 12 w 19"/>
                <a:gd name="T9" fmla="*/ 3 h 12"/>
              </a:gdLst>
              <a:ahLst/>
              <a:cxnLst>
                <a:cxn ang="0">
                  <a:pos x="T0" y="T1"/>
                </a:cxn>
                <a:cxn ang="0">
                  <a:pos x="T2" y="T3"/>
                </a:cxn>
                <a:cxn ang="0">
                  <a:pos x="T4" y="T5"/>
                </a:cxn>
                <a:cxn ang="0">
                  <a:pos x="T6" y="T7"/>
                </a:cxn>
                <a:cxn ang="0">
                  <a:pos x="T8" y="T9"/>
                </a:cxn>
              </a:cxnLst>
              <a:rect l="0" t="0" r="r" b="b"/>
              <a:pathLst>
                <a:path w="19" h="12">
                  <a:moveTo>
                    <a:pt x="12" y="3"/>
                  </a:moveTo>
                  <a:cubicBezTo>
                    <a:pt x="2" y="7"/>
                    <a:pt x="0" y="8"/>
                    <a:pt x="1" y="11"/>
                  </a:cubicBezTo>
                  <a:cubicBezTo>
                    <a:pt x="1" y="12"/>
                    <a:pt x="2" y="12"/>
                    <a:pt x="4" y="11"/>
                  </a:cubicBezTo>
                  <a:cubicBezTo>
                    <a:pt x="6" y="10"/>
                    <a:pt x="9" y="8"/>
                    <a:pt x="12" y="6"/>
                  </a:cubicBezTo>
                  <a:cubicBezTo>
                    <a:pt x="19" y="2"/>
                    <a:pt x="18" y="0"/>
                    <a:pt x="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34" name="Freeform 727"/>
            <p:cNvSpPr/>
            <p:nvPr/>
          </p:nvSpPr>
          <p:spPr bwMode="auto">
            <a:xfrm>
              <a:off x="4690" y="2450"/>
              <a:ext cx="119" cy="16"/>
            </a:xfrm>
            <a:custGeom>
              <a:avLst/>
              <a:gdLst>
                <a:gd name="T0" fmla="*/ 18 w 29"/>
                <a:gd name="T1" fmla="*/ 1 h 4"/>
                <a:gd name="T2" fmla="*/ 0 w 29"/>
                <a:gd name="T3" fmla="*/ 2 h 4"/>
                <a:gd name="T4" fmla="*/ 12 w 29"/>
                <a:gd name="T5" fmla="*/ 4 h 4"/>
                <a:gd name="T6" fmla="*/ 18 w 29"/>
                <a:gd name="T7" fmla="*/ 1 h 4"/>
              </a:gdLst>
              <a:ahLst/>
              <a:cxnLst>
                <a:cxn ang="0">
                  <a:pos x="T0" y="T1"/>
                </a:cxn>
                <a:cxn ang="0">
                  <a:pos x="T2" y="T3"/>
                </a:cxn>
                <a:cxn ang="0">
                  <a:pos x="T4" y="T5"/>
                </a:cxn>
                <a:cxn ang="0">
                  <a:pos x="T6" y="T7"/>
                </a:cxn>
              </a:cxnLst>
              <a:rect l="0" t="0" r="r" b="b"/>
              <a:pathLst>
                <a:path w="29" h="4">
                  <a:moveTo>
                    <a:pt x="18" y="1"/>
                  </a:moveTo>
                  <a:cubicBezTo>
                    <a:pt x="8" y="0"/>
                    <a:pt x="0" y="0"/>
                    <a:pt x="0" y="2"/>
                  </a:cubicBezTo>
                  <a:cubicBezTo>
                    <a:pt x="0" y="4"/>
                    <a:pt x="1" y="4"/>
                    <a:pt x="12" y="4"/>
                  </a:cubicBezTo>
                  <a:cubicBezTo>
                    <a:pt x="26" y="3"/>
                    <a:pt x="29" y="2"/>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35" name="Freeform 728"/>
            <p:cNvSpPr/>
            <p:nvPr/>
          </p:nvSpPr>
          <p:spPr bwMode="auto">
            <a:xfrm>
              <a:off x="4440" y="2109"/>
              <a:ext cx="168" cy="24"/>
            </a:xfrm>
            <a:custGeom>
              <a:avLst/>
              <a:gdLst>
                <a:gd name="T0" fmla="*/ 13 w 41"/>
                <a:gd name="T1" fmla="*/ 4 h 6"/>
                <a:gd name="T2" fmla="*/ 37 w 41"/>
                <a:gd name="T3" fmla="*/ 5 h 6"/>
                <a:gd name="T4" fmla="*/ 41 w 41"/>
                <a:gd name="T5" fmla="*/ 4 h 6"/>
                <a:gd name="T6" fmla="*/ 21 w 41"/>
                <a:gd name="T7" fmla="*/ 0 h 6"/>
                <a:gd name="T8" fmla="*/ 0 w 41"/>
                <a:gd name="T9" fmla="*/ 2 h 6"/>
                <a:gd name="T10" fmla="*/ 13 w 41"/>
                <a:gd name="T11" fmla="*/ 4 h 6"/>
              </a:gdLst>
              <a:ahLst/>
              <a:cxnLst>
                <a:cxn ang="0">
                  <a:pos x="T0" y="T1"/>
                </a:cxn>
                <a:cxn ang="0">
                  <a:pos x="T2" y="T3"/>
                </a:cxn>
                <a:cxn ang="0">
                  <a:pos x="T4" y="T5"/>
                </a:cxn>
                <a:cxn ang="0">
                  <a:pos x="T6" y="T7"/>
                </a:cxn>
                <a:cxn ang="0">
                  <a:pos x="T8" y="T9"/>
                </a:cxn>
                <a:cxn ang="0">
                  <a:pos x="T10" y="T11"/>
                </a:cxn>
              </a:cxnLst>
              <a:rect l="0" t="0" r="r" b="b"/>
              <a:pathLst>
                <a:path w="41" h="6">
                  <a:moveTo>
                    <a:pt x="13" y="4"/>
                  </a:moveTo>
                  <a:cubicBezTo>
                    <a:pt x="19" y="3"/>
                    <a:pt x="33" y="3"/>
                    <a:pt x="37" y="5"/>
                  </a:cubicBezTo>
                  <a:cubicBezTo>
                    <a:pt x="40" y="6"/>
                    <a:pt x="41" y="6"/>
                    <a:pt x="41" y="4"/>
                  </a:cubicBezTo>
                  <a:cubicBezTo>
                    <a:pt x="41" y="1"/>
                    <a:pt x="37" y="0"/>
                    <a:pt x="21" y="0"/>
                  </a:cubicBezTo>
                  <a:cubicBezTo>
                    <a:pt x="4" y="0"/>
                    <a:pt x="0" y="0"/>
                    <a:pt x="0" y="2"/>
                  </a:cubicBezTo>
                  <a:cubicBezTo>
                    <a:pt x="0" y="4"/>
                    <a:pt x="5" y="5"/>
                    <a:pt x="1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36" name="Freeform 729"/>
            <p:cNvSpPr/>
            <p:nvPr/>
          </p:nvSpPr>
          <p:spPr bwMode="auto">
            <a:xfrm>
              <a:off x="3314" y="3324"/>
              <a:ext cx="73" cy="78"/>
            </a:xfrm>
            <a:custGeom>
              <a:avLst/>
              <a:gdLst>
                <a:gd name="T0" fmla="*/ 2 w 18"/>
                <a:gd name="T1" fmla="*/ 19 h 19"/>
                <a:gd name="T2" fmla="*/ 8 w 18"/>
                <a:gd name="T3" fmla="*/ 14 h 19"/>
                <a:gd name="T4" fmla="*/ 13 w 18"/>
                <a:gd name="T5" fmla="*/ 7 h 19"/>
                <a:gd name="T6" fmla="*/ 17 w 18"/>
                <a:gd name="T7" fmla="*/ 0 h 19"/>
                <a:gd name="T8" fmla="*/ 1 w 18"/>
                <a:gd name="T9" fmla="*/ 18 h 19"/>
                <a:gd name="T10" fmla="*/ 2 w 18"/>
                <a:gd name="T11" fmla="*/ 19 h 19"/>
              </a:gdLst>
              <a:ahLst/>
              <a:cxnLst>
                <a:cxn ang="0">
                  <a:pos x="T0" y="T1"/>
                </a:cxn>
                <a:cxn ang="0">
                  <a:pos x="T2" y="T3"/>
                </a:cxn>
                <a:cxn ang="0">
                  <a:pos x="T4" y="T5"/>
                </a:cxn>
                <a:cxn ang="0">
                  <a:pos x="T6" y="T7"/>
                </a:cxn>
                <a:cxn ang="0">
                  <a:pos x="T8" y="T9"/>
                </a:cxn>
                <a:cxn ang="0">
                  <a:pos x="T10" y="T11"/>
                </a:cxn>
              </a:cxnLst>
              <a:rect l="0" t="0" r="r" b="b"/>
              <a:pathLst>
                <a:path w="18" h="19">
                  <a:moveTo>
                    <a:pt x="2" y="19"/>
                  </a:moveTo>
                  <a:cubicBezTo>
                    <a:pt x="4" y="19"/>
                    <a:pt x="8" y="16"/>
                    <a:pt x="8" y="14"/>
                  </a:cubicBezTo>
                  <a:cubicBezTo>
                    <a:pt x="8" y="13"/>
                    <a:pt x="10" y="10"/>
                    <a:pt x="13" y="7"/>
                  </a:cubicBezTo>
                  <a:cubicBezTo>
                    <a:pt x="17" y="1"/>
                    <a:pt x="18" y="0"/>
                    <a:pt x="17" y="0"/>
                  </a:cubicBezTo>
                  <a:cubicBezTo>
                    <a:pt x="14" y="0"/>
                    <a:pt x="0" y="16"/>
                    <a:pt x="1" y="18"/>
                  </a:cubicBezTo>
                  <a:cubicBezTo>
                    <a:pt x="1" y="18"/>
                    <a:pt x="2" y="19"/>
                    <a:pt x="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37" name="Freeform 730"/>
            <p:cNvSpPr/>
            <p:nvPr/>
          </p:nvSpPr>
          <p:spPr bwMode="auto">
            <a:xfrm>
              <a:off x="3449" y="3370"/>
              <a:ext cx="69" cy="41"/>
            </a:xfrm>
            <a:custGeom>
              <a:avLst/>
              <a:gdLst>
                <a:gd name="T0" fmla="*/ 0 w 17"/>
                <a:gd name="T1" fmla="*/ 8 h 10"/>
                <a:gd name="T2" fmla="*/ 10 w 17"/>
                <a:gd name="T3" fmla="*/ 5 h 10"/>
                <a:gd name="T4" fmla="*/ 12 w 17"/>
                <a:gd name="T5" fmla="*/ 2 h 10"/>
                <a:gd name="T6" fmla="*/ 7 w 17"/>
                <a:gd name="T7" fmla="*/ 3 h 10"/>
                <a:gd name="T8" fmla="*/ 0 w 17"/>
                <a:gd name="T9" fmla="*/ 8 h 10"/>
              </a:gdLst>
              <a:ahLst/>
              <a:cxnLst>
                <a:cxn ang="0">
                  <a:pos x="T0" y="T1"/>
                </a:cxn>
                <a:cxn ang="0">
                  <a:pos x="T2" y="T3"/>
                </a:cxn>
                <a:cxn ang="0">
                  <a:pos x="T4" y="T5"/>
                </a:cxn>
                <a:cxn ang="0">
                  <a:pos x="T6" y="T7"/>
                </a:cxn>
                <a:cxn ang="0">
                  <a:pos x="T8" y="T9"/>
                </a:cxn>
              </a:cxnLst>
              <a:rect l="0" t="0" r="r" b="b"/>
              <a:pathLst>
                <a:path w="17" h="10">
                  <a:moveTo>
                    <a:pt x="0" y="8"/>
                  </a:moveTo>
                  <a:cubicBezTo>
                    <a:pt x="0" y="10"/>
                    <a:pt x="4" y="9"/>
                    <a:pt x="10" y="5"/>
                  </a:cubicBezTo>
                  <a:cubicBezTo>
                    <a:pt x="16" y="2"/>
                    <a:pt x="17" y="0"/>
                    <a:pt x="12" y="2"/>
                  </a:cubicBezTo>
                  <a:cubicBezTo>
                    <a:pt x="10" y="3"/>
                    <a:pt x="8" y="3"/>
                    <a:pt x="7" y="3"/>
                  </a:cubicBezTo>
                  <a:cubicBezTo>
                    <a:pt x="6" y="2"/>
                    <a:pt x="0" y="6"/>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38" name="Freeform 731"/>
            <p:cNvSpPr/>
            <p:nvPr/>
          </p:nvSpPr>
          <p:spPr bwMode="auto">
            <a:xfrm>
              <a:off x="3506" y="3283"/>
              <a:ext cx="17" cy="41"/>
            </a:xfrm>
            <a:custGeom>
              <a:avLst/>
              <a:gdLst>
                <a:gd name="T0" fmla="*/ 2 w 4"/>
                <a:gd name="T1" fmla="*/ 8 h 10"/>
                <a:gd name="T2" fmla="*/ 3 w 4"/>
                <a:gd name="T3" fmla="*/ 2 h 10"/>
                <a:gd name="T4" fmla="*/ 3 w 4"/>
                <a:gd name="T5" fmla="*/ 1 h 10"/>
                <a:gd name="T6" fmla="*/ 1 w 4"/>
                <a:gd name="T7" fmla="*/ 9 h 10"/>
                <a:gd name="T8" fmla="*/ 2 w 4"/>
                <a:gd name="T9" fmla="*/ 8 h 10"/>
              </a:gdLst>
              <a:ahLst/>
              <a:cxnLst>
                <a:cxn ang="0">
                  <a:pos x="T0" y="T1"/>
                </a:cxn>
                <a:cxn ang="0">
                  <a:pos x="T2" y="T3"/>
                </a:cxn>
                <a:cxn ang="0">
                  <a:pos x="T4" y="T5"/>
                </a:cxn>
                <a:cxn ang="0">
                  <a:pos x="T6" y="T7"/>
                </a:cxn>
                <a:cxn ang="0">
                  <a:pos x="T8" y="T9"/>
                </a:cxn>
              </a:cxnLst>
              <a:rect l="0" t="0" r="r" b="b"/>
              <a:pathLst>
                <a:path w="4" h="10">
                  <a:moveTo>
                    <a:pt x="2" y="8"/>
                  </a:moveTo>
                  <a:cubicBezTo>
                    <a:pt x="2" y="6"/>
                    <a:pt x="3" y="4"/>
                    <a:pt x="3" y="2"/>
                  </a:cubicBezTo>
                  <a:cubicBezTo>
                    <a:pt x="4" y="1"/>
                    <a:pt x="4" y="0"/>
                    <a:pt x="3" y="1"/>
                  </a:cubicBezTo>
                  <a:cubicBezTo>
                    <a:pt x="2" y="2"/>
                    <a:pt x="0" y="8"/>
                    <a:pt x="1" y="9"/>
                  </a:cubicBezTo>
                  <a:cubicBezTo>
                    <a:pt x="1" y="10"/>
                    <a:pt x="2" y="10"/>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39" name="Freeform 732"/>
            <p:cNvSpPr/>
            <p:nvPr/>
          </p:nvSpPr>
          <p:spPr bwMode="auto">
            <a:xfrm>
              <a:off x="3465" y="3209"/>
              <a:ext cx="45" cy="54"/>
            </a:xfrm>
            <a:custGeom>
              <a:avLst/>
              <a:gdLst>
                <a:gd name="T0" fmla="*/ 4 w 11"/>
                <a:gd name="T1" fmla="*/ 11 h 13"/>
                <a:gd name="T2" fmla="*/ 8 w 11"/>
                <a:gd name="T3" fmla="*/ 6 h 13"/>
                <a:gd name="T4" fmla="*/ 5 w 11"/>
                <a:gd name="T5" fmla="*/ 4 h 13"/>
                <a:gd name="T6" fmla="*/ 2 w 11"/>
                <a:gd name="T7" fmla="*/ 12 h 13"/>
                <a:gd name="T8" fmla="*/ 4 w 11"/>
                <a:gd name="T9" fmla="*/ 11 h 13"/>
              </a:gdLst>
              <a:ahLst/>
              <a:cxnLst>
                <a:cxn ang="0">
                  <a:pos x="T0" y="T1"/>
                </a:cxn>
                <a:cxn ang="0">
                  <a:pos x="T2" y="T3"/>
                </a:cxn>
                <a:cxn ang="0">
                  <a:pos x="T4" y="T5"/>
                </a:cxn>
                <a:cxn ang="0">
                  <a:pos x="T6" y="T7"/>
                </a:cxn>
                <a:cxn ang="0">
                  <a:pos x="T8" y="T9"/>
                </a:cxn>
              </a:cxnLst>
              <a:rect l="0" t="0" r="r" b="b"/>
              <a:pathLst>
                <a:path w="11" h="13">
                  <a:moveTo>
                    <a:pt x="4" y="11"/>
                  </a:moveTo>
                  <a:cubicBezTo>
                    <a:pt x="5" y="9"/>
                    <a:pt x="7" y="7"/>
                    <a:pt x="8" y="6"/>
                  </a:cubicBezTo>
                  <a:cubicBezTo>
                    <a:pt x="11" y="1"/>
                    <a:pt x="10" y="0"/>
                    <a:pt x="5" y="4"/>
                  </a:cubicBezTo>
                  <a:cubicBezTo>
                    <a:pt x="2" y="8"/>
                    <a:pt x="0" y="11"/>
                    <a:pt x="2" y="12"/>
                  </a:cubicBezTo>
                  <a:cubicBezTo>
                    <a:pt x="2" y="13"/>
                    <a:pt x="3" y="12"/>
                    <a:pt x="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40" name="Freeform 733"/>
            <p:cNvSpPr/>
            <p:nvPr/>
          </p:nvSpPr>
          <p:spPr bwMode="auto">
            <a:xfrm>
              <a:off x="4313" y="2470"/>
              <a:ext cx="29" cy="107"/>
            </a:xfrm>
            <a:custGeom>
              <a:avLst/>
              <a:gdLst>
                <a:gd name="T0" fmla="*/ 5 w 7"/>
                <a:gd name="T1" fmla="*/ 26 h 26"/>
                <a:gd name="T2" fmla="*/ 6 w 7"/>
                <a:gd name="T3" fmla="*/ 24 h 26"/>
                <a:gd name="T4" fmla="*/ 7 w 7"/>
                <a:gd name="T5" fmla="*/ 11 h 26"/>
                <a:gd name="T6" fmla="*/ 6 w 7"/>
                <a:gd name="T7" fmla="*/ 7 h 26"/>
                <a:gd name="T8" fmla="*/ 5 w 7"/>
                <a:gd name="T9" fmla="*/ 9 h 26"/>
                <a:gd name="T10" fmla="*/ 4 w 7"/>
                <a:gd name="T11" fmla="*/ 11 h 26"/>
                <a:gd name="T12" fmla="*/ 4 w 7"/>
                <a:gd name="T13" fmla="*/ 8 h 26"/>
                <a:gd name="T14" fmla="*/ 2 w 7"/>
                <a:gd name="T15" fmla="*/ 1 h 26"/>
                <a:gd name="T16" fmla="*/ 1 w 7"/>
                <a:gd name="T17" fmla="*/ 11 h 26"/>
                <a:gd name="T18" fmla="*/ 2 w 7"/>
                <a:gd name="T19" fmla="*/ 23 h 26"/>
                <a:gd name="T20" fmla="*/ 5 w 7"/>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6">
                  <a:moveTo>
                    <a:pt x="5" y="26"/>
                  </a:moveTo>
                  <a:cubicBezTo>
                    <a:pt x="6" y="26"/>
                    <a:pt x="7" y="25"/>
                    <a:pt x="6" y="24"/>
                  </a:cubicBezTo>
                  <a:cubicBezTo>
                    <a:pt x="6" y="22"/>
                    <a:pt x="6" y="15"/>
                    <a:pt x="7" y="11"/>
                  </a:cubicBezTo>
                  <a:cubicBezTo>
                    <a:pt x="7" y="8"/>
                    <a:pt x="7" y="7"/>
                    <a:pt x="6" y="7"/>
                  </a:cubicBezTo>
                  <a:cubicBezTo>
                    <a:pt x="6" y="7"/>
                    <a:pt x="5" y="8"/>
                    <a:pt x="5" y="9"/>
                  </a:cubicBezTo>
                  <a:cubicBezTo>
                    <a:pt x="5" y="10"/>
                    <a:pt x="5" y="11"/>
                    <a:pt x="4" y="11"/>
                  </a:cubicBezTo>
                  <a:cubicBezTo>
                    <a:pt x="4" y="12"/>
                    <a:pt x="3" y="11"/>
                    <a:pt x="4" y="8"/>
                  </a:cubicBezTo>
                  <a:cubicBezTo>
                    <a:pt x="4" y="4"/>
                    <a:pt x="3" y="0"/>
                    <a:pt x="2" y="1"/>
                  </a:cubicBezTo>
                  <a:cubicBezTo>
                    <a:pt x="2" y="2"/>
                    <a:pt x="1" y="6"/>
                    <a:pt x="1" y="11"/>
                  </a:cubicBezTo>
                  <a:cubicBezTo>
                    <a:pt x="0" y="19"/>
                    <a:pt x="1" y="21"/>
                    <a:pt x="2" y="23"/>
                  </a:cubicBezTo>
                  <a:cubicBezTo>
                    <a:pt x="3" y="25"/>
                    <a:pt x="4" y="26"/>
                    <a:pt x="5"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41" name="Freeform 734"/>
            <p:cNvSpPr/>
            <p:nvPr/>
          </p:nvSpPr>
          <p:spPr bwMode="auto">
            <a:xfrm>
              <a:off x="4440" y="2507"/>
              <a:ext cx="147" cy="16"/>
            </a:xfrm>
            <a:custGeom>
              <a:avLst/>
              <a:gdLst>
                <a:gd name="T0" fmla="*/ 11 w 36"/>
                <a:gd name="T1" fmla="*/ 0 h 4"/>
                <a:gd name="T2" fmla="*/ 0 w 36"/>
                <a:gd name="T3" fmla="*/ 1 h 4"/>
                <a:gd name="T4" fmla="*/ 14 w 36"/>
                <a:gd name="T5" fmla="*/ 4 h 4"/>
                <a:gd name="T6" fmla="*/ 29 w 36"/>
                <a:gd name="T7" fmla="*/ 4 h 4"/>
                <a:gd name="T8" fmla="*/ 36 w 36"/>
                <a:gd name="T9" fmla="*/ 4 h 4"/>
                <a:gd name="T10" fmla="*/ 11 w 36"/>
                <a:gd name="T11" fmla="*/ 0 h 4"/>
              </a:gdLst>
              <a:ahLst/>
              <a:cxnLst>
                <a:cxn ang="0">
                  <a:pos x="T0" y="T1"/>
                </a:cxn>
                <a:cxn ang="0">
                  <a:pos x="T2" y="T3"/>
                </a:cxn>
                <a:cxn ang="0">
                  <a:pos x="T4" y="T5"/>
                </a:cxn>
                <a:cxn ang="0">
                  <a:pos x="T6" y="T7"/>
                </a:cxn>
                <a:cxn ang="0">
                  <a:pos x="T8" y="T9"/>
                </a:cxn>
                <a:cxn ang="0">
                  <a:pos x="T10" y="T11"/>
                </a:cxn>
              </a:cxnLst>
              <a:rect l="0" t="0" r="r" b="b"/>
              <a:pathLst>
                <a:path w="36" h="4">
                  <a:moveTo>
                    <a:pt x="11" y="0"/>
                  </a:moveTo>
                  <a:cubicBezTo>
                    <a:pt x="2" y="0"/>
                    <a:pt x="0" y="0"/>
                    <a:pt x="0" y="1"/>
                  </a:cubicBezTo>
                  <a:cubicBezTo>
                    <a:pt x="0" y="3"/>
                    <a:pt x="3" y="4"/>
                    <a:pt x="14" y="4"/>
                  </a:cubicBezTo>
                  <a:cubicBezTo>
                    <a:pt x="19" y="4"/>
                    <a:pt x="26" y="4"/>
                    <a:pt x="29" y="4"/>
                  </a:cubicBezTo>
                  <a:cubicBezTo>
                    <a:pt x="33" y="4"/>
                    <a:pt x="36" y="4"/>
                    <a:pt x="36" y="4"/>
                  </a:cubicBezTo>
                  <a:cubicBezTo>
                    <a:pt x="36" y="2"/>
                    <a:pt x="27" y="1"/>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42" name="Freeform 735"/>
            <p:cNvSpPr/>
            <p:nvPr/>
          </p:nvSpPr>
          <p:spPr bwMode="auto">
            <a:xfrm>
              <a:off x="4256" y="1776"/>
              <a:ext cx="12" cy="57"/>
            </a:xfrm>
            <a:custGeom>
              <a:avLst/>
              <a:gdLst>
                <a:gd name="T0" fmla="*/ 2 w 3"/>
                <a:gd name="T1" fmla="*/ 10 h 14"/>
                <a:gd name="T2" fmla="*/ 3 w 3"/>
                <a:gd name="T3" fmla="*/ 1 h 14"/>
                <a:gd name="T4" fmla="*/ 1 w 3"/>
                <a:gd name="T5" fmla="*/ 7 h 14"/>
                <a:gd name="T6" fmla="*/ 2 w 3"/>
                <a:gd name="T7" fmla="*/ 10 h 14"/>
              </a:gdLst>
              <a:ahLst/>
              <a:cxnLst>
                <a:cxn ang="0">
                  <a:pos x="T0" y="T1"/>
                </a:cxn>
                <a:cxn ang="0">
                  <a:pos x="T2" y="T3"/>
                </a:cxn>
                <a:cxn ang="0">
                  <a:pos x="T4" y="T5"/>
                </a:cxn>
                <a:cxn ang="0">
                  <a:pos x="T6" y="T7"/>
                </a:cxn>
              </a:cxnLst>
              <a:rect l="0" t="0" r="r" b="b"/>
              <a:pathLst>
                <a:path w="3" h="14">
                  <a:moveTo>
                    <a:pt x="2" y="10"/>
                  </a:moveTo>
                  <a:cubicBezTo>
                    <a:pt x="3" y="7"/>
                    <a:pt x="3" y="2"/>
                    <a:pt x="3" y="1"/>
                  </a:cubicBezTo>
                  <a:cubicBezTo>
                    <a:pt x="2" y="0"/>
                    <a:pt x="1" y="2"/>
                    <a:pt x="1" y="7"/>
                  </a:cubicBezTo>
                  <a:cubicBezTo>
                    <a:pt x="0" y="12"/>
                    <a:pt x="1" y="14"/>
                    <a:pt x="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43" name="Freeform 736"/>
            <p:cNvSpPr/>
            <p:nvPr/>
          </p:nvSpPr>
          <p:spPr bwMode="auto">
            <a:xfrm>
              <a:off x="4284" y="2425"/>
              <a:ext cx="21" cy="111"/>
            </a:xfrm>
            <a:custGeom>
              <a:avLst/>
              <a:gdLst>
                <a:gd name="T0" fmla="*/ 2 w 5"/>
                <a:gd name="T1" fmla="*/ 18 h 27"/>
                <a:gd name="T2" fmla="*/ 2 w 5"/>
                <a:gd name="T3" fmla="*/ 26 h 27"/>
                <a:gd name="T4" fmla="*/ 5 w 5"/>
                <a:gd name="T5" fmla="*/ 26 h 27"/>
                <a:gd name="T6" fmla="*/ 5 w 5"/>
                <a:gd name="T7" fmla="*/ 17 h 27"/>
                <a:gd name="T8" fmla="*/ 1 w 5"/>
                <a:gd name="T9" fmla="*/ 1 h 27"/>
                <a:gd name="T10" fmla="*/ 2 w 5"/>
                <a:gd name="T11" fmla="*/ 9 h 27"/>
                <a:gd name="T12" fmla="*/ 2 w 5"/>
                <a:gd name="T13" fmla="*/ 18 h 27"/>
              </a:gdLst>
              <a:ahLst/>
              <a:cxnLst>
                <a:cxn ang="0">
                  <a:pos x="T0" y="T1"/>
                </a:cxn>
                <a:cxn ang="0">
                  <a:pos x="T2" y="T3"/>
                </a:cxn>
                <a:cxn ang="0">
                  <a:pos x="T4" y="T5"/>
                </a:cxn>
                <a:cxn ang="0">
                  <a:pos x="T6" y="T7"/>
                </a:cxn>
                <a:cxn ang="0">
                  <a:pos x="T8" y="T9"/>
                </a:cxn>
                <a:cxn ang="0">
                  <a:pos x="T10" y="T11"/>
                </a:cxn>
                <a:cxn ang="0">
                  <a:pos x="T12" y="T13"/>
                </a:cxn>
              </a:cxnLst>
              <a:rect l="0" t="0" r="r" b="b"/>
              <a:pathLst>
                <a:path w="5" h="27">
                  <a:moveTo>
                    <a:pt x="2" y="18"/>
                  </a:moveTo>
                  <a:cubicBezTo>
                    <a:pt x="2" y="21"/>
                    <a:pt x="2" y="25"/>
                    <a:pt x="2" y="26"/>
                  </a:cubicBezTo>
                  <a:cubicBezTo>
                    <a:pt x="3" y="27"/>
                    <a:pt x="5" y="27"/>
                    <a:pt x="5" y="26"/>
                  </a:cubicBezTo>
                  <a:cubicBezTo>
                    <a:pt x="5" y="26"/>
                    <a:pt x="5" y="21"/>
                    <a:pt x="5" y="17"/>
                  </a:cubicBezTo>
                  <a:cubicBezTo>
                    <a:pt x="5" y="8"/>
                    <a:pt x="4" y="0"/>
                    <a:pt x="1" y="1"/>
                  </a:cubicBezTo>
                  <a:cubicBezTo>
                    <a:pt x="0" y="2"/>
                    <a:pt x="0" y="8"/>
                    <a:pt x="2" y="9"/>
                  </a:cubicBezTo>
                  <a:cubicBezTo>
                    <a:pt x="3" y="10"/>
                    <a:pt x="3" y="13"/>
                    <a:pt x="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44" name="Freeform 737"/>
            <p:cNvSpPr/>
            <p:nvPr/>
          </p:nvSpPr>
          <p:spPr bwMode="auto">
            <a:xfrm>
              <a:off x="4284" y="2647"/>
              <a:ext cx="66" cy="24"/>
            </a:xfrm>
            <a:custGeom>
              <a:avLst/>
              <a:gdLst>
                <a:gd name="T0" fmla="*/ 3 w 16"/>
                <a:gd name="T1" fmla="*/ 2 h 6"/>
                <a:gd name="T2" fmla="*/ 7 w 16"/>
                <a:gd name="T3" fmla="*/ 4 h 6"/>
                <a:gd name="T4" fmla="*/ 13 w 16"/>
                <a:gd name="T5" fmla="*/ 5 h 6"/>
                <a:gd name="T6" fmla="*/ 16 w 16"/>
                <a:gd name="T7" fmla="*/ 3 h 6"/>
                <a:gd name="T8" fmla="*/ 3 w 16"/>
                <a:gd name="T9" fmla="*/ 2 h 6"/>
              </a:gdLst>
              <a:ahLst/>
              <a:cxnLst>
                <a:cxn ang="0">
                  <a:pos x="T0" y="T1"/>
                </a:cxn>
                <a:cxn ang="0">
                  <a:pos x="T2" y="T3"/>
                </a:cxn>
                <a:cxn ang="0">
                  <a:pos x="T4" y="T5"/>
                </a:cxn>
                <a:cxn ang="0">
                  <a:pos x="T6" y="T7"/>
                </a:cxn>
                <a:cxn ang="0">
                  <a:pos x="T8" y="T9"/>
                </a:cxn>
              </a:cxnLst>
              <a:rect l="0" t="0" r="r" b="b"/>
              <a:pathLst>
                <a:path w="16" h="6">
                  <a:moveTo>
                    <a:pt x="3" y="2"/>
                  </a:moveTo>
                  <a:cubicBezTo>
                    <a:pt x="0" y="4"/>
                    <a:pt x="1" y="4"/>
                    <a:pt x="7" y="4"/>
                  </a:cubicBezTo>
                  <a:cubicBezTo>
                    <a:pt x="10" y="4"/>
                    <a:pt x="13" y="5"/>
                    <a:pt x="13" y="5"/>
                  </a:cubicBezTo>
                  <a:cubicBezTo>
                    <a:pt x="14" y="6"/>
                    <a:pt x="16" y="5"/>
                    <a:pt x="16" y="3"/>
                  </a:cubicBezTo>
                  <a:cubicBezTo>
                    <a:pt x="16" y="1"/>
                    <a:pt x="5"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45" name="Freeform 738"/>
            <p:cNvSpPr/>
            <p:nvPr/>
          </p:nvSpPr>
          <p:spPr bwMode="auto">
            <a:xfrm>
              <a:off x="4428" y="2425"/>
              <a:ext cx="159" cy="16"/>
            </a:xfrm>
            <a:custGeom>
              <a:avLst/>
              <a:gdLst>
                <a:gd name="T0" fmla="*/ 38 w 39"/>
                <a:gd name="T1" fmla="*/ 2 h 4"/>
                <a:gd name="T2" fmla="*/ 38 w 39"/>
                <a:gd name="T3" fmla="*/ 1 h 4"/>
                <a:gd name="T4" fmla="*/ 34 w 39"/>
                <a:gd name="T5" fmla="*/ 1 h 4"/>
                <a:gd name="T6" fmla="*/ 16 w 39"/>
                <a:gd name="T7" fmla="*/ 1 h 4"/>
                <a:gd name="T8" fmla="*/ 0 w 39"/>
                <a:gd name="T9" fmla="*/ 2 h 4"/>
                <a:gd name="T10" fmla="*/ 0 w 39"/>
                <a:gd name="T11" fmla="*/ 4 h 4"/>
                <a:gd name="T12" fmla="*/ 38 w 39"/>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9" h="4">
                  <a:moveTo>
                    <a:pt x="38" y="2"/>
                  </a:moveTo>
                  <a:cubicBezTo>
                    <a:pt x="39" y="2"/>
                    <a:pt x="39" y="1"/>
                    <a:pt x="38" y="1"/>
                  </a:cubicBezTo>
                  <a:cubicBezTo>
                    <a:pt x="38" y="1"/>
                    <a:pt x="36" y="1"/>
                    <a:pt x="34" y="1"/>
                  </a:cubicBezTo>
                  <a:cubicBezTo>
                    <a:pt x="33" y="1"/>
                    <a:pt x="25" y="1"/>
                    <a:pt x="16" y="1"/>
                  </a:cubicBezTo>
                  <a:cubicBezTo>
                    <a:pt x="5" y="0"/>
                    <a:pt x="1" y="1"/>
                    <a:pt x="0" y="2"/>
                  </a:cubicBezTo>
                  <a:cubicBezTo>
                    <a:pt x="0" y="2"/>
                    <a:pt x="0" y="3"/>
                    <a:pt x="0" y="4"/>
                  </a:cubicBezTo>
                  <a:cubicBezTo>
                    <a:pt x="0" y="4"/>
                    <a:pt x="37" y="3"/>
                    <a:pt x="3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46" name="Freeform 739"/>
            <p:cNvSpPr/>
            <p:nvPr/>
          </p:nvSpPr>
          <p:spPr bwMode="auto">
            <a:xfrm>
              <a:off x="4489" y="1944"/>
              <a:ext cx="127" cy="25"/>
            </a:xfrm>
            <a:custGeom>
              <a:avLst/>
              <a:gdLst>
                <a:gd name="T0" fmla="*/ 2 w 31"/>
                <a:gd name="T1" fmla="*/ 6 h 6"/>
                <a:gd name="T2" fmla="*/ 24 w 31"/>
                <a:gd name="T3" fmla="*/ 4 h 6"/>
                <a:gd name="T4" fmla="*/ 30 w 31"/>
                <a:gd name="T5" fmla="*/ 3 h 6"/>
                <a:gd name="T6" fmla="*/ 19 w 31"/>
                <a:gd name="T7" fmla="*/ 1 h 6"/>
                <a:gd name="T8" fmla="*/ 0 w 31"/>
                <a:gd name="T9" fmla="*/ 4 h 6"/>
                <a:gd name="T10" fmla="*/ 2 w 31"/>
                <a:gd name="T11" fmla="*/ 6 h 6"/>
              </a:gdLst>
              <a:ahLst/>
              <a:cxnLst>
                <a:cxn ang="0">
                  <a:pos x="T0" y="T1"/>
                </a:cxn>
                <a:cxn ang="0">
                  <a:pos x="T2" y="T3"/>
                </a:cxn>
                <a:cxn ang="0">
                  <a:pos x="T4" y="T5"/>
                </a:cxn>
                <a:cxn ang="0">
                  <a:pos x="T6" y="T7"/>
                </a:cxn>
                <a:cxn ang="0">
                  <a:pos x="T8" y="T9"/>
                </a:cxn>
                <a:cxn ang="0">
                  <a:pos x="T10" y="T11"/>
                </a:cxn>
              </a:cxnLst>
              <a:rect l="0" t="0" r="r" b="b"/>
              <a:pathLst>
                <a:path w="31" h="6">
                  <a:moveTo>
                    <a:pt x="2" y="6"/>
                  </a:moveTo>
                  <a:cubicBezTo>
                    <a:pt x="5" y="4"/>
                    <a:pt x="18" y="3"/>
                    <a:pt x="24" y="4"/>
                  </a:cubicBezTo>
                  <a:cubicBezTo>
                    <a:pt x="28" y="4"/>
                    <a:pt x="30" y="4"/>
                    <a:pt x="30" y="3"/>
                  </a:cubicBezTo>
                  <a:cubicBezTo>
                    <a:pt x="31" y="1"/>
                    <a:pt x="30" y="1"/>
                    <a:pt x="19" y="1"/>
                  </a:cubicBezTo>
                  <a:cubicBezTo>
                    <a:pt x="6" y="0"/>
                    <a:pt x="0" y="1"/>
                    <a:pt x="0" y="4"/>
                  </a:cubicBezTo>
                  <a:cubicBezTo>
                    <a:pt x="0" y="6"/>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47" name="Freeform 740"/>
            <p:cNvSpPr/>
            <p:nvPr/>
          </p:nvSpPr>
          <p:spPr bwMode="auto">
            <a:xfrm>
              <a:off x="4493" y="1990"/>
              <a:ext cx="54" cy="20"/>
            </a:xfrm>
            <a:custGeom>
              <a:avLst/>
              <a:gdLst>
                <a:gd name="T0" fmla="*/ 9 w 13"/>
                <a:gd name="T1" fmla="*/ 1 h 5"/>
                <a:gd name="T2" fmla="*/ 0 w 13"/>
                <a:gd name="T3" fmla="*/ 3 h 5"/>
                <a:gd name="T4" fmla="*/ 13 w 13"/>
                <a:gd name="T5" fmla="*/ 3 h 5"/>
                <a:gd name="T6" fmla="*/ 9 w 13"/>
                <a:gd name="T7" fmla="*/ 1 h 5"/>
              </a:gdLst>
              <a:ahLst/>
              <a:cxnLst>
                <a:cxn ang="0">
                  <a:pos x="T0" y="T1"/>
                </a:cxn>
                <a:cxn ang="0">
                  <a:pos x="T2" y="T3"/>
                </a:cxn>
                <a:cxn ang="0">
                  <a:pos x="T4" y="T5"/>
                </a:cxn>
                <a:cxn ang="0">
                  <a:pos x="T6" y="T7"/>
                </a:cxn>
              </a:cxnLst>
              <a:rect l="0" t="0" r="r" b="b"/>
              <a:pathLst>
                <a:path w="13" h="5">
                  <a:moveTo>
                    <a:pt x="9" y="1"/>
                  </a:moveTo>
                  <a:cubicBezTo>
                    <a:pt x="5" y="0"/>
                    <a:pt x="0" y="1"/>
                    <a:pt x="0" y="3"/>
                  </a:cubicBezTo>
                  <a:cubicBezTo>
                    <a:pt x="0" y="5"/>
                    <a:pt x="13" y="5"/>
                    <a:pt x="13" y="3"/>
                  </a:cubicBezTo>
                  <a:cubicBezTo>
                    <a:pt x="13" y="3"/>
                    <a:pt x="12" y="2"/>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48" name="Freeform 741"/>
            <p:cNvSpPr/>
            <p:nvPr/>
          </p:nvSpPr>
          <p:spPr bwMode="auto">
            <a:xfrm>
              <a:off x="3711" y="3193"/>
              <a:ext cx="37" cy="33"/>
            </a:xfrm>
            <a:custGeom>
              <a:avLst/>
              <a:gdLst>
                <a:gd name="T0" fmla="*/ 1 w 9"/>
                <a:gd name="T1" fmla="*/ 7 h 8"/>
                <a:gd name="T2" fmla="*/ 3 w 9"/>
                <a:gd name="T3" fmla="*/ 8 h 8"/>
                <a:gd name="T4" fmla="*/ 9 w 9"/>
                <a:gd name="T5" fmla="*/ 1 h 8"/>
                <a:gd name="T6" fmla="*/ 6 w 9"/>
                <a:gd name="T7" fmla="*/ 1 h 8"/>
                <a:gd name="T8" fmla="*/ 1 w 9"/>
                <a:gd name="T9" fmla="*/ 7 h 8"/>
              </a:gdLst>
              <a:ahLst/>
              <a:cxnLst>
                <a:cxn ang="0">
                  <a:pos x="T0" y="T1"/>
                </a:cxn>
                <a:cxn ang="0">
                  <a:pos x="T2" y="T3"/>
                </a:cxn>
                <a:cxn ang="0">
                  <a:pos x="T4" y="T5"/>
                </a:cxn>
                <a:cxn ang="0">
                  <a:pos x="T6" y="T7"/>
                </a:cxn>
                <a:cxn ang="0">
                  <a:pos x="T8" y="T9"/>
                </a:cxn>
              </a:cxnLst>
              <a:rect l="0" t="0" r="r" b="b"/>
              <a:pathLst>
                <a:path w="9" h="8">
                  <a:moveTo>
                    <a:pt x="1" y="7"/>
                  </a:moveTo>
                  <a:cubicBezTo>
                    <a:pt x="2" y="7"/>
                    <a:pt x="2" y="8"/>
                    <a:pt x="3" y="8"/>
                  </a:cubicBezTo>
                  <a:cubicBezTo>
                    <a:pt x="4" y="8"/>
                    <a:pt x="9" y="2"/>
                    <a:pt x="9" y="1"/>
                  </a:cubicBezTo>
                  <a:cubicBezTo>
                    <a:pt x="9" y="0"/>
                    <a:pt x="9" y="0"/>
                    <a:pt x="6" y="1"/>
                  </a:cubicBezTo>
                  <a:cubicBezTo>
                    <a:pt x="2" y="3"/>
                    <a:pt x="0" y="5"/>
                    <a:pt x="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49" name="Freeform 742"/>
            <p:cNvSpPr/>
            <p:nvPr/>
          </p:nvSpPr>
          <p:spPr bwMode="auto">
            <a:xfrm>
              <a:off x="3723" y="3131"/>
              <a:ext cx="45" cy="37"/>
            </a:xfrm>
            <a:custGeom>
              <a:avLst/>
              <a:gdLst>
                <a:gd name="T0" fmla="*/ 3 w 11"/>
                <a:gd name="T1" fmla="*/ 4 h 9"/>
                <a:gd name="T2" fmla="*/ 0 w 11"/>
                <a:gd name="T3" fmla="*/ 8 h 9"/>
                <a:gd name="T4" fmla="*/ 6 w 11"/>
                <a:gd name="T5" fmla="*/ 7 h 9"/>
                <a:gd name="T6" fmla="*/ 9 w 11"/>
                <a:gd name="T7" fmla="*/ 6 h 9"/>
                <a:gd name="T8" fmla="*/ 10 w 11"/>
                <a:gd name="T9" fmla="*/ 5 h 9"/>
                <a:gd name="T10" fmla="*/ 10 w 11"/>
                <a:gd name="T11" fmla="*/ 2 h 9"/>
                <a:gd name="T12" fmla="*/ 3 w 11"/>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4"/>
                  </a:moveTo>
                  <a:cubicBezTo>
                    <a:pt x="1" y="6"/>
                    <a:pt x="0" y="7"/>
                    <a:pt x="0" y="8"/>
                  </a:cubicBezTo>
                  <a:cubicBezTo>
                    <a:pt x="1" y="9"/>
                    <a:pt x="6" y="9"/>
                    <a:pt x="6" y="7"/>
                  </a:cubicBezTo>
                  <a:cubicBezTo>
                    <a:pt x="6" y="7"/>
                    <a:pt x="8" y="6"/>
                    <a:pt x="9" y="6"/>
                  </a:cubicBezTo>
                  <a:cubicBezTo>
                    <a:pt x="11" y="6"/>
                    <a:pt x="11" y="6"/>
                    <a:pt x="10" y="5"/>
                  </a:cubicBezTo>
                  <a:cubicBezTo>
                    <a:pt x="10" y="4"/>
                    <a:pt x="10" y="3"/>
                    <a:pt x="10" y="2"/>
                  </a:cubicBezTo>
                  <a:cubicBezTo>
                    <a:pt x="10" y="0"/>
                    <a:pt x="7" y="0"/>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50" name="Freeform 743"/>
            <p:cNvSpPr/>
            <p:nvPr/>
          </p:nvSpPr>
          <p:spPr bwMode="auto">
            <a:xfrm>
              <a:off x="6648" y="3431"/>
              <a:ext cx="37" cy="21"/>
            </a:xfrm>
            <a:custGeom>
              <a:avLst/>
              <a:gdLst>
                <a:gd name="T0" fmla="*/ 0 w 9"/>
                <a:gd name="T1" fmla="*/ 4 h 5"/>
                <a:gd name="T2" fmla="*/ 7 w 9"/>
                <a:gd name="T3" fmla="*/ 3 h 5"/>
                <a:gd name="T4" fmla="*/ 9 w 9"/>
                <a:gd name="T5" fmla="*/ 1 h 5"/>
                <a:gd name="T6" fmla="*/ 0 w 9"/>
                <a:gd name="T7" fmla="*/ 4 h 5"/>
              </a:gdLst>
              <a:ahLst/>
              <a:cxnLst>
                <a:cxn ang="0">
                  <a:pos x="T0" y="T1"/>
                </a:cxn>
                <a:cxn ang="0">
                  <a:pos x="T2" y="T3"/>
                </a:cxn>
                <a:cxn ang="0">
                  <a:pos x="T4" y="T5"/>
                </a:cxn>
                <a:cxn ang="0">
                  <a:pos x="T6" y="T7"/>
                </a:cxn>
              </a:cxnLst>
              <a:rect l="0" t="0" r="r" b="b"/>
              <a:pathLst>
                <a:path w="9" h="5">
                  <a:moveTo>
                    <a:pt x="0" y="4"/>
                  </a:moveTo>
                  <a:cubicBezTo>
                    <a:pt x="0" y="5"/>
                    <a:pt x="4" y="5"/>
                    <a:pt x="7" y="3"/>
                  </a:cubicBezTo>
                  <a:cubicBezTo>
                    <a:pt x="8" y="2"/>
                    <a:pt x="9" y="1"/>
                    <a:pt x="9" y="1"/>
                  </a:cubicBezTo>
                  <a:cubicBezTo>
                    <a:pt x="8"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51" name="Freeform 744"/>
            <p:cNvSpPr/>
            <p:nvPr/>
          </p:nvSpPr>
          <p:spPr bwMode="auto">
            <a:xfrm>
              <a:off x="4694" y="2088"/>
              <a:ext cx="29" cy="25"/>
            </a:xfrm>
            <a:custGeom>
              <a:avLst/>
              <a:gdLst>
                <a:gd name="T0" fmla="*/ 6 w 7"/>
                <a:gd name="T1" fmla="*/ 4 h 6"/>
                <a:gd name="T2" fmla="*/ 5 w 7"/>
                <a:gd name="T3" fmla="*/ 3 h 6"/>
                <a:gd name="T4" fmla="*/ 2 w 7"/>
                <a:gd name="T5" fmla="*/ 2 h 6"/>
                <a:gd name="T6" fmla="*/ 1 w 7"/>
                <a:gd name="T7" fmla="*/ 3 h 6"/>
                <a:gd name="T8" fmla="*/ 6 w 7"/>
                <a:gd name="T9" fmla="*/ 4 h 6"/>
              </a:gdLst>
              <a:ahLst/>
              <a:cxnLst>
                <a:cxn ang="0">
                  <a:pos x="T0" y="T1"/>
                </a:cxn>
                <a:cxn ang="0">
                  <a:pos x="T2" y="T3"/>
                </a:cxn>
                <a:cxn ang="0">
                  <a:pos x="T4" y="T5"/>
                </a:cxn>
                <a:cxn ang="0">
                  <a:pos x="T6" y="T7"/>
                </a:cxn>
                <a:cxn ang="0">
                  <a:pos x="T8" y="T9"/>
                </a:cxn>
              </a:cxnLst>
              <a:rect l="0" t="0" r="r" b="b"/>
              <a:pathLst>
                <a:path w="7" h="6">
                  <a:moveTo>
                    <a:pt x="6" y="4"/>
                  </a:moveTo>
                  <a:cubicBezTo>
                    <a:pt x="6" y="3"/>
                    <a:pt x="5" y="3"/>
                    <a:pt x="5" y="3"/>
                  </a:cubicBezTo>
                  <a:cubicBezTo>
                    <a:pt x="4" y="3"/>
                    <a:pt x="3" y="3"/>
                    <a:pt x="2" y="2"/>
                  </a:cubicBezTo>
                  <a:cubicBezTo>
                    <a:pt x="1" y="0"/>
                    <a:pt x="0" y="1"/>
                    <a:pt x="1" y="3"/>
                  </a:cubicBezTo>
                  <a:cubicBezTo>
                    <a:pt x="2" y="6"/>
                    <a:pt x="7" y="6"/>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52" name="Freeform 745"/>
            <p:cNvSpPr/>
            <p:nvPr/>
          </p:nvSpPr>
          <p:spPr bwMode="auto">
            <a:xfrm>
              <a:off x="4727" y="1620"/>
              <a:ext cx="53" cy="20"/>
            </a:xfrm>
            <a:custGeom>
              <a:avLst/>
              <a:gdLst>
                <a:gd name="T0" fmla="*/ 13 w 13"/>
                <a:gd name="T1" fmla="*/ 3 h 5"/>
                <a:gd name="T2" fmla="*/ 13 w 13"/>
                <a:gd name="T3" fmla="*/ 2 h 5"/>
                <a:gd name="T4" fmla="*/ 3 w 13"/>
                <a:gd name="T5" fmla="*/ 1 h 5"/>
                <a:gd name="T6" fmla="*/ 0 w 13"/>
                <a:gd name="T7" fmla="*/ 2 h 5"/>
                <a:gd name="T8" fmla="*/ 1 w 13"/>
                <a:gd name="T9" fmla="*/ 4 h 5"/>
                <a:gd name="T10" fmla="*/ 13 w 13"/>
                <a:gd name="T11" fmla="*/ 3 h 5"/>
              </a:gdLst>
              <a:ahLst/>
              <a:cxnLst>
                <a:cxn ang="0">
                  <a:pos x="T0" y="T1"/>
                </a:cxn>
                <a:cxn ang="0">
                  <a:pos x="T2" y="T3"/>
                </a:cxn>
                <a:cxn ang="0">
                  <a:pos x="T4" y="T5"/>
                </a:cxn>
                <a:cxn ang="0">
                  <a:pos x="T6" y="T7"/>
                </a:cxn>
                <a:cxn ang="0">
                  <a:pos x="T8" y="T9"/>
                </a:cxn>
                <a:cxn ang="0">
                  <a:pos x="T10" y="T11"/>
                </a:cxn>
              </a:cxnLst>
              <a:rect l="0" t="0" r="r" b="b"/>
              <a:pathLst>
                <a:path w="13" h="5">
                  <a:moveTo>
                    <a:pt x="13" y="3"/>
                  </a:moveTo>
                  <a:cubicBezTo>
                    <a:pt x="13" y="3"/>
                    <a:pt x="13" y="2"/>
                    <a:pt x="13" y="2"/>
                  </a:cubicBezTo>
                  <a:cubicBezTo>
                    <a:pt x="11" y="2"/>
                    <a:pt x="6" y="1"/>
                    <a:pt x="3" y="1"/>
                  </a:cubicBezTo>
                  <a:cubicBezTo>
                    <a:pt x="1" y="0"/>
                    <a:pt x="0" y="1"/>
                    <a:pt x="0" y="2"/>
                  </a:cubicBezTo>
                  <a:cubicBezTo>
                    <a:pt x="0" y="2"/>
                    <a:pt x="0" y="3"/>
                    <a:pt x="1" y="4"/>
                  </a:cubicBezTo>
                  <a:cubicBezTo>
                    <a:pt x="2" y="5"/>
                    <a:pt x="13"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53" name="Freeform 746"/>
            <p:cNvSpPr/>
            <p:nvPr/>
          </p:nvSpPr>
          <p:spPr bwMode="auto">
            <a:xfrm>
              <a:off x="4731" y="2096"/>
              <a:ext cx="24" cy="21"/>
            </a:xfrm>
            <a:custGeom>
              <a:avLst/>
              <a:gdLst>
                <a:gd name="T0" fmla="*/ 5 w 6"/>
                <a:gd name="T1" fmla="*/ 3 h 5"/>
                <a:gd name="T2" fmla="*/ 1 w 6"/>
                <a:gd name="T3" fmla="*/ 1 h 5"/>
                <a:gd name="T4" fmla="*/ 1 w 6"/>
                <a:gd name="T5" fmla="*/ 3 h 5"/>
                <a:gd name="T6" fmla="*/ 5 w 6"/>
                <a:gd name="T7" fmla="*/ 3 h 5"/>
              </a:gdLst>
              <a:ahLst/>
              <a:cxnLst>
                <a:cxn ang="0">
                  <a:pos x="T0" y="T1"/>
                </a:cxn>
                <a:cxn ang="0">
                  <a:pos x="T2" y="T3"/>
                </a:cxn>
                <a:cxn ang="0">
                  <a:pos x="T4" y="T5"/>
                </a:cxn>
                <a:cxn ang="0">
                  <a:pos x="T6" y="T7"/>
                </a:cxn>
              </a:cxnLst>
              <a:rect l="0" t="0" r="r" b="b"/>
              <a:pathLst>
                <a:path w="6" h="5">
                  <a:moveTo>
                    <a:pt x="5" y="3"/>
                  </a:moveTo>
                  <a:cubicBezTo>
                    <a:pt x="5" y="1"/>
                    <a:pt x="2" y="0"/>
                    <a:pt x="1" y="1"/>
                  </a:cubicBezTo>
                  <a:cubicBezTo>
                    <a:pt x="0" y="1"/>
                    <a:pt x="0" y="2"/>
                    <a:pt x="1" y="3"/>
                  </a:cubicBezTo>
                  <a:cubicBezTo>
                    <a:pt x="2" y="5"/>
                    <a:pt x="6" y="5"/>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54" name="Freeform 747"/>
            <p:cNvSpPr/>
            <p:nvPr/>
          </p:nvSpPr>
          <p:spPr bwMode="auto">
            <a:xfrm>
              <a:off x="2908" y="3587"/>
              <a:ext cx="1725" cy="33"/>
            </a:xfrm>
            <a:custGeom>
              <a:avLst/>
              <a:gdLst>
                <a:gd name="T0" fmla="*/ 410 w 421"/>
                <a:gd name="T1" fmla="*/ 6 h 8"/>
                <a:gd name="T2" fmla="*/ 398 w 421"/>
                <a:gd name="T3" fmla="*/ 6 h 8"/>
                <a:gd name="T4" fmla="*/ 332 w 421"/>
                <a:gd name="T5" fmla="*/ 4 h 8"/>
                <a:gd name="T6" fmla="*/ 286 w 421"/>
                <a:gd name="T7" fmla="*/ 3 h 8"/>
                <a:gd name="T8" fmla="*/ 234 w 421"/>
                <a:gd name="T9" fmla="*/ 2 h 8"/>
                <a:gd name="T10" fmla="*/ 175 w 421"/>
                <a:gd name="T11" fmla="*/ 1 h 8"/>
                <a:gd name="T12" fmla="*/ 0 w 421"/>
                <a:gd name="T13" fmla="*/ 2 h 8"/>
                <a:gd name="T14" fmla="*/ 75 w 421"/>
                <a:gd name="T15" fmla="*/ 3 h 8"/>
                <a:gd name="T16" fmla="*/ 150 w 421"/>
                <a:gd name="T17" fmla="*/ 3 h 8"/>
                <a:gd name="T18" fmla="*/ 189 w 421"/>
                <a:gd name="T19" fmla="*/ 3 h 8"/>
                <a:gd name="T20" fmla="*/ 242 w 421"/>
                <a:gd name="T21" fmla="*/ 4 h 8"/>
                <a:gd name="T22" fmla="*/ 286 w 421"/>
                <a:gd name="T23" fmla="*/ 5 h 8"/>
                <a:gd name="T24" fmla="*/ 397 w 421"/>
                <a:gd name="T25" fmla="*/ 7 h 8"/>
                <a:gd name="T26" fmla="*/ 418 w 421"/>
                <a:gd name="T27" fmla="*/ 8 h 8"/>
                <a:gd name="T28" fmla="*/ 421 w 421"/>
                <a:gd name="T29" fmla="*/ 7 h 8"/>
                <a:gd name="T30" fmla="*/ 410 w 421"/>
                <a:gd name="T31"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1" h="8">
                  <a:moveTo>
                    <a:pt x="410" y="6"/>
                  </a:moveTo>
                  <a:cubicBezTo>
                    <a:pt x="405" y="6"/>
                    <a:pt x="399" y="6"/>
                    <a:pt x="398" y="6"/>
                  </a:cubicBezTo>
                  <a:cubicBezTo>
                    <a:pt x="394" y="6"/>
                    <a:pt x="381" y="5"/>
                    <a:pt x="332" y="4"/>
                  </a:cubicBezTo>
                  <a:cubicBezTo>
                    <a:pt x="315" y="4"/>
                    <a:pt x="294" y="3"/>
                    <a:pt x="286" y="3"/>
                  </a:cubicBezTo>
                  <a:cubicBezTo>
                    <a:pt x="277" y="3"/>
                    <a:pt x="254" y="2"/>
                    <a:pt x="234" y="2"/>
                  </a:cubicBezTo>
                  <a:cubicBezTo>
                    <a:pt x="213" y="2"/>
                    <a:pt x="187" y="1"/>
                    <a:pt x="175" y="1"/>
                  </a:cubicBezTo>
                  <a:cubicBezTo>
                    <a:pt x="145" y="0"/>
                    <a:pt x="1" y="1"/>
                    <a:pt x="0" y="2"/>
                  </a:cubicBezTo>
                  <a:cubicBezTo>
                    <a:pt x="0" y="3"/>
                    <a:pt x="33" y="3"/>
                    <a:pt x="75" y="3"/>
                  </a:cubicBezTo>
                  <a:cubicBezTo>
                    <a:pt x="116" y="2"/>
                    <a:pt x="150" y="2"/>
                    <a:pt x="150" y="3"/>
                  </a:cubicBezTo>
                  <a:cubicBezTo>
                    <a:pt x="150" y="3"/>
                    <a:pt x="168" y="3"/>
                    <a:pt x="189" y="3"/>
                  </a:cubicBezTo>
                  <a:cubicBezTo>
                    <a:pt x="210" y="4"/>
                    <a:pt x="234" y="4"/>
                    <a:pt x="242" y="4"/>
                  </a:cubicBezTo>
                  <a:cubicBezTo>
                    <a:pt x="251" y="4"/>
                    <a:pt x="270" y="5"/>
                    <a:pt x="286" y="5"/>
                  </a:cubicBezTo>
                  <a:cubicBezTo>
                    <a:pt x="315" y="5"/>
                    <a:pt x="362" y="6"/>
                    <a:pt x="397" y="7"/>
                  </a:cubicBezTo>
                  <a:cubicBezTo>
                    <a:pt x="407" y="8"/>
                    <a:pt x="416" y="8"/>
                    <a:pt x="418" y="8"/>
                  </a:cubicBezTo>
                  <a:cubicBezTo>
                    <a:pt x="420" y="8"/>
                    <a:pt x="421" y="8"/>
                    <a:pt x="421" y="7"/>
                  </a:cubicBezTo>
                  <a:cubicBezTo>
                    <a:pt x="420" y="7"/>
                    <a:pt x="416" y="7"/>
                    <a:pt x="41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55" name="Freeform 748"/>
            <p:cNvSpPr/>
            <p:nvPr/>
          </p:nvSpPr>
          <p:spPr bwMode="auto">
            <a:xfrm>
              <a:off x="6984" y="1456"/>
              <a:ext cx="20" cy="435"/>
            </a:xfrm>
            <a:custGeom>
              <a:avLst/>
              <a:gdLst>
                <a:gd name="T0" fmla="*/ 1 w 5"/>
                <a:gd name="T1" fmla="*/ 106 h 106"/>
                <a:gd name="T2" fmla="*/ 4 w 5"/>
                <a:gd name="T3" fmla="*/ 45 h 106"/>
                <a:gd name="T4" fmla="*/ 4 w 5"/>
                <a:gd name="T5" fmla="*/ 1 h 106"/>
                <a:gd name="T6" fmla="*/ 2 w 5"/>
                <a:gd name="T7" fmla="*/ 49 h 106"/>
                <a:gd name="T8" fmla="*/ 1 w 5"/>
                <a:gd name="T9" fmla="*/ 88 h 106"/>
                <a:gd name="T10" fmla="*/ 1 w 5"/>
                <a:gd name="T11" fmla="*/ 106 h 106"/>
              </a:gdLst>
              <a:ahLst/>
              <a:cxnLst>
                <a:cxn ang="0">
                  <a:pos x="T0" y="T1"/>
                </a:cxn>
                <a:cxn ang="0">
                  <a:pos x="T2" y="T3"/>
                </a:cxn>
                <a:cxn ang="0">
                  <a:pos x="T4" y="T5"/>
                </a:cxn>
                <a:cxn ang="0">
                  <a:pos x="T6" y="T7"/>
                </a:cxn>
                <a:cxn ang="0">
                  <a:pos x="T8" y="T9"/>
                </a:cxn>
                <a:cxn ang="0">
                  <a:pos x="T10" y="T11"/>
                </a:cxn>
              </a:cxnLst>
              <a:rect l="0" t="0" r="r" b="b"/>
              <a:pathLst>
                <a:path w="5" h="106">
                  <a:moveTo>
                    <a:pt x="1" y="106"/>
                  </a:moveTo>
                  <a:cubicBezTo>
                    <a:pt x="2" y="105"/>
                    <a:pt x="3" y="91"/>
                    <a:pt x="4" y="45"/>
                  </a:cubicBezTo>
                  <a:cubicBezTo>
                    <a:pt x="5" y="4"/>
                    <a:pt x="5" y="0"/>
                    <a:pt x="4" y="1"/>
                  </a:cubicBezTo>
                  <a:cubicBezTo>
                    <a:pt x="3" y="2"/>
                    <a:pt x="2" y="13"/>
                    <a:pt x="2" y="49"/>
                  </a:cubicBezTo>
                  <a:cubicBezTo>
                    <a:pt x="1" y="60"/>
                    <a:pt x="1" y="78"/>
                    <a:pt x="1" y="88"/>
                  </a:cubicBezTo>
                  <a:cubicBezTo>
                    <a:pt x="0" y="98"/>
                    <a:pt x="1" y="106"/>
                    <a:pt x="1"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56" name="Freeform 749"/>
            <p:cNvSpPr/>
            <p:nvPr/>
          </p:nvSpPr>
          <p:spPr bwMode="auto">
            <a:xfrm>
              <a:off x="3080" y="3222"/>
              <a:ext cx="53" cy="45"/>
            </a:xfrm>
            <a:custGeom>
              <a:avLst/>
              <a:gdLst>
                <a:gd name="T0" fmla="*/ 3 w 13"/>
                <a:gd name="T1" fmla="*/ 11 h 11"/>
                <a:gd name="T2" fmla="*/ 12 w 13"/>
                <a:gd name="T3" fmla="*/ 2 h 11"/>
                <a:gd name="T4" fmla="*/ 2 w 13"/>
                <a:gd name="T5" fmla="*/ 10 h 11"/>
                <a:gd name="T6" fmla="*/ 3 w 13"/>
                <a:gd name="T7" fmla="*/ 11 h 11"/>
              </a:gdLst>
              <a:ahLst/>
              <a:cxnLst>
                <a:cxn ang="0">
                  <a:pos x="T0" y="T1"/>
                </a:cxn>
                <a:cxn ang="0">
                  <a:pos x="T2" y="T3"/>
                </a:cxn>
                <a:cxn ang="0">
                  <a:pos x="T4" y="T5"/>
                </a:cxn>
                <a:cxn ang="0">
                  <a:pos x="T6" y="T7"/>
                </a:cxn>
              </a:cxnLst>
              <a:rect l="0" t="0" r="r" b="b"/>
              <a:pathLst>
                <a:path w="13" h="11">
                  <a:moveTo>
                    <a:pt x="3" y="11"/>
                  </a:moveTo>
                  <a:cubicBezTo>
                    <a:pt x="5" y="11"/>
                    <a:pt x="13" y="3"/>
                    <a:pt x="12" y="2"/>
                  </a:cubicBezTo>
                  <a:cubicBezTo>
                    <a:pt x="11" y="0"/>
                    <a:pt x="0" y="8"/>
                    <a:pt x="2" y="10"/>
                  </a:cubicBezTo>
                  <a:cubicBezTo>
                    <a:pt x="2" y="11"/>
                    <a:pt x="3" y="11"/>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57" name="Freeform 750"/>
            <p:cNvSpPr>
              <a:spLocks noEditPoints="1"/>
            </p:cNvSpPr>
            <p:nvPr/>
          </p:nvSpPr>
          <p:spPr bwMode="auto">
            <a:xfrm>
              <a:off x="2916" y="3304"/>
              <a:ext cx="156" cy="111"/>
            </a:xfrm>
            <a:custGeom>
              <a:avLst/>
              <a:gdLst>
                <a:gd name="T0" fmla="*/ 22 w 38"/>
                <a:gd name="T1" fmla="*/ 11 h 27"/>
                <a:gd name="T2" fmla="*/ 28 w 38"/>
                <a:gd name="T3" fmla="*/ 6 h 27"/>
                <a:gd name="T4" fmla="*/ 32 w 38"/>
                <a:gd name="T5" fmla="*/ 4 h 27"/>
                <a:gd name="T6" fmla="*/ 33 w 38"/>
                <a:gd name="T7" fmla="*/ 2 h 27"/>
                <a:gd name="T8" fmla="*/ 30 w 38"/>
                <a:gd name="T9" fmla="*/ 0 h 27"/>
                <a:gd name="T10" fmla="*/ 20 w 38"/>
                <a:gd name="T11" fmla="*/ 4 h 27"/>
                <a:gd name="T12" fmla="*/ 13 w 38"/>
                <a:gd name="T13" fmla="*/ 5 h 27"/>
                <a:gd name="T14" fmla="*/ 9 w 38"/>
                <a:gd name="T15" fmla="*/ 4 h 27"/>
                <a:gd name="T16" fmla="*/ 0 w 38"/>
                <a:gd name="T17" fmla="*/ 13 h 27"/>
                <a:gd name="T18" fmla="*/ 14 w 38"/>
                <a:gd name="T19" fmla="*/ 10 h 27"/>
                <a:gd name="T20" fmla="*/ 24 w 38"/>
                <a:gd name="T21" fmla="*/ 6 h 27"/>
                <a:gd name="T22" fmla="*/ 22 w 38"/>
                <a:gd name="T23" fmla="*/ 8 h 27"/>
                <a:gd name="T24" fmla="*/ 7 w 38"/>
                <a:gd name="T25" fmla="*/ 17 h 27"/>
                <a:gd name="T26" fmla="*/ 12 w 38"/>
                <a:gd name="T27" fmla="*/ 20 h 27"/>
                <a:gd name="T28" fmla="*/ 14 w 38"/>
                <a:gd name="T29" fmla="*/ 21 h 27"/>
                <a:gd name="T30" fmla="*/ 12 w 38"/>
                <a:gd name="T31" fmla="*/ 26 h 27"/>
                <a:gd name="T32" fmla="*/ 14 w 38"/>
                <a:gd name="T33" fmla="*/ 27 h 27"/>
                <a:gd name="T34" fmla="*/ 29 w 38"/>
                <a:gd name="T35" fmla="*/ 21 h 27"/>
                <a:gd name="T36" fmla="*/ 33 w 38"/>
                <a:gd name="T37" fmla="*/ 20 h 27"/>
                <a:gd name="T38" fmla="*/ 38 w 38"/>
                <a:gd name="T39" fmla="*/ 18 h 27"/>
                <a:gd name="T40" fmla="*/ 30 w 38"/>
                <a:gd name="T41" fmla="*/ 18 h 27"/>
                <a:gd name="T42" fmla="*/ 24 w 38"/>
                <a:gd name="T43" fmla="*/ 20 h 27"/>
                <a:gd name="T44" fmla="*/ 25 w 38"/>
                <a:gd name="T45" fmla="*/ 17 h 27"/>
                <a:gd name="T46" fmla="*/ 22 w 38"/>
                <a:gd name="T47" fmla="*/ 13 h 27"/>
                <a:gd name="T48" fmla="*/ 22 w 38"/>
                <a:gd name="T49" fmla="*/ 11 h 27"/>
                <a:gd name="T50" fmla="*/ 27 w 38"/>
                <a:gd name="T51" fmla="*/ 3 h 27"/>
                <a:gd name="T52" fmla="*/ 28 w 38"/>
                <a:gd name="T53" fmla="*/ 4 h 27"/>
                <a:gd name="T54" fmla="*/ 27 w 38"/>
                <a:gd name="T55" fmla="*/ 5 h 27"/>
                <a:gd name="T56" fmla="*/ 26 w 38"/>
                <a:gd name="T57" fmla="*/ 4 h 27"/>
                <a:gd name="T58" fmla="*/ 27 w 38"/>
                <a:gd name="T59"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 h="27">
                  <a:moveTo>
                    <a:pt x="22" y="11"/>
                  </a:moveTo>
                  <a:cubicBezTo>
                    <a:pt x="24" y="9"/>
                    <a:pt x="27" y="7"/>
                    <a:pt x="28" y="6"/>
                  </a:cubicBezTo>
                  <a:cubicBezTo>
                    <a:pt x="30" y="5"/>
                    <a:pt x="31" y="4"/>
                    <a:pt x="32" y="4"/>
                  </a:cubicBezTo>
                  <a:cubicBezTo>
                    <a:pt x="32" y="4"/>
                    <a:pt x="33" y="3"/>
                    <a:pt x="33" y="2"/>
                  </a:cubicBezTo>
                  <a:cubicBezTo>
                    <a:pt x="33" y="0"/>
                    <a:pt x="32" y="0"/>
                    <a:pt x="30" y="0"/>
                  </a:cubicBezTo>
                  <a:cubicBezTo>
                    <a:pt x="28" y="1"/>
                    <a:pt x="24" y="2"/>
                    <a:pt x="20" y="4"/>
                  </a:cubicBezTo>
                  <a:cubicBezTo>
                    <a:pt x="11" y="7"/>
                    <a:pt x="11" y="7"/>
                    <a:pt x="13" y="5"/>
                  </a:cubicBezTo>
                  <a:cubicBezTo>
                    <a:pt x="16" y="2"/>
                    <a:pt x="14" y="1"/>
                    <a:pt x="9" y="4"/>
                  </a:cubicBezTo>
                  <a:cubicBezTo>
                    <a:pt x="3" y="8"/>
                    <a:pt x="0" y="11"/>
                    <a:pt x="0" y="13"/>
                  </a:cubicBezTo>
                  <a:cubicBezTo>
                    <a:pt x="1" y="15"/>
                    <a:pt x="4" y="15"/>
                    <a:pt x="14" y="10"/>
                  </a:cubicBezTo>
                  <a:cubicBezTo>
                    <a:pt x="25" y="4"/>
                    <a:pt x="26" y="4"/>
                    <a:pt x="24" y="6"/>
                  </a:cubicBezTo>
                  <a:cubicBezTo>
                    <a:pt x="23" y="7"/>
                    <a:pt x="23" y="8"/>
                    <a:pt x="22" y="8"/>
                  </a:cubicBezTo>
                  <a:cubicBezTo>
                    <a:pt x="21" y="8"/>
                    <a:pt x="8" y="15"/>
                    <a:pt x="7" y="17"/>
                  </a:cubicBezTo>
                  <a:cubicBezTo>
                    <a:pt x="5" y="19"/>
                    <a:pt x="8" y="21"/>
                    <a:pt x="12" y="20"/>
                  </a:cubicBezTo>
                  <a:cubicBezTo>
                    <a:pt x="17" y="19"/>
                    <a:pt x="17" y="19"/>
                    <a:pt x="14" y="21"/>
                  </a:cubicBezTo>
                  <a:cubicBezTo>
                    <a:pt x="10" y="23"/>
                    <a:pt x="10" y="24"/>
                    <a:pt x="12" y="26"/>
                  </a:cubicBezTo>
                  <a:cubicBezTo>
                    <a:pt x="13" y="26"/>
                    <a:pt x="13" y="27"/>
                    <a:pt x="14" y="27"/>
                  </a:cubicBezTo>
                  <a:cubicBezTo>
                    <a:pt x="15" y="27"/>
                    <a:pt x="26" y="23"/>
                    <a:pt x="29" y="21"/>
                  </a:cubicBezTo>
                  <a:cubicBezTo>
                    <a:pt x="31" y="20"/>
                    <a:pt x="32" y="19"/>
                    <a:pt x="33" y="20"/>
                  </a:cubicBezTo>
                  <a:cubicBezTo>
                    <a:pt x="35" y="21"/>
                    <a:pt x="38" y="20"/>
                    <a:pt x="38" y="18"/>
                  </a:cubicBezTo>
                  <a:cubicBezTo>
                    <a:pt x="38" y="16"/>
                    <a:pt x="35" y="16"/>
                    <a:pt x="30" y="18"/>
                  </a:cubicBezTo>
                  <a:cubicBezTo>
                    <a:pt x="28" y="19"/>
                    <a:pt x="25" y="20"/>
                    <a:pt x="24" y="20"/>
                  </a:cubicBezTo>
                  <a:cubicBezTo>
                    <a:pt x="22" y="20"/>
                    <a:pt x="22" y="20"/>
                    <a:pt x="25" y="17"/>
                  </a:cubicBezTo>
                  <a:cubicBezTo>
                    <a:pt x="30" y="12"/>
                    <a:pt x="28" y="10"/>
                    <a:pt x="22" y="13"/>
                  </a:cubicBezTo>
                  <a:cubicBezTo>
                    <a:pt x="16" y="15"/>
                    <a:pt x="16" y="14"/>
                    <a:pt x="22" y="11"/>
                  </a:cubicBezTo>
                  <a:close/>
                  <a:moveTo>
                    <a:pt x="27" y="3"/>
                  </a:moveTo>
                  <a:cubicBezTo>
                    <a:pt x="27" y="3"/>
                    <a:pt x="28" y="3"/>
                    <a:pt x="28" y="4"/>
                  </a:cubicBezTo>
                  <a:cubicBezTo>
                    <a:pt x="28" y="4"/>
                    <a:pt x="27" y="5"/>
                    <a:pt x="27" y="5"/>
                  </a:cubicBezTo>
                  <a:cubicBezTo>
                    <a:pt x="26" y="5"/>
                    <a:pt x="26" y="5"/>
                    <a:pt x="26" y="4"/>
                  </a:cubicBezTo>
                  <a:cubicBezTo>
                    <a:pt x="26" y="4"/>
                    <a:pt x="26" y="4"/>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58" name="Freeform 751"/>
            <p:cNvSpPr/>
            <p:nvPr/>
          </p:nvSpPr>
          <p:spPr bwMode="auto">
            <a:xfrm>
              <a:off x="2564" y="3144"/>
              <a:ext cx="107" cy="57"/>
            </a:xfrm>
            <a:custGeom>
              <a:avLst/>
              <a:gdLst>
                <a:gd name="T0" fmla="*/ 16 w 26"/>
                <a:gd name="T1" fmla="*/ 3 h 14"/>
                <a:gd name="T2" fmla="*/ 10 w 26"/>
                <a:gd name="T3" fmla="*/ 3 h 14"/>
                <a:gd name="T4" fmla="*/ 1 w 26"/>
                <a:gd name="T5" fmla="*/ 12 h 14"/>
                <a:gd name="T6" fmla="*/ 3 w 26"/>
                <a:gd name="T7" fmla="*/ 14 h 14"/>
                <a:gd name="T8" fmla="*/ 25 w 26"/>
                <a:gd name="T9" fmla="*/ 2 h 14"/>
                <a:gd name="T10" fmla="*/ 19 w 26"/>
                <a:gd name="T11" fmla="*/ 3 h 14"/>
                <a:gd name="T12" fmla="*/ 16 w 26"/>
                <a:gd name="T13" fmla="*/ 3 h 14"/>
              </a:gdLst>
              <a:ahLst/>
              <a:cxnLst>
                <a:cxn ang="0">
                  <a:pos x="T0" y="T1"/>
                </a:cxn>
                <a:cxn ang="0">
                  <a:pos x="T2" y="T3"/>
                </a:cxn>
                <a:cxn ang="0">
                  <a:pos x="T4" y="T5"/>
                </a:cxn>
                <a:cxn ang="0">
                  <a:pos x="T6" y="T7"/>
                </a:cxn>
                <a:cxn ang="0">
                  <a:pos x="T8" y="T9"/>
                </a:cxn>
                <a:cxn ang="0">
                  <a:pos x="T10" y="T11"/>
                </a:cxn>
                <a:cxn ang="0">
                  <a:pos x="T12" y="T13"/>
                </a:cxn>
              </a:cxnLst>
              <a:rect l="0" t="0" r="r" b="b"/>
              <a:pathLst>
                <a:path w="26" h="14">
                  <a:moveTo>
                    <a:pt x="16" y="3"/>
                  </a:moveTo>
                  <a:cubicBezTo>
                    <a:pt x="20" y="0"/>
                    <a:pt x="17" y="0"/>
                    <a:pt x="10" y="3"/>
                  </a:cubicBezTo>
                  <a:cubicBezTo>
                    <a:pt x="1" y="8"/>
                    <a:pt x="0" y="9"/>
                    <a:pt x="1" y="12"/>
                  </a:cubicBezTo>
                  <a:cubicBezTo>
                    <a:pt x="2" y="13"/>
                    <a:pt x="3" y="14"/>
                    <a:pt x="3" y="14"/>
                  </a:cubicBezTo>
                  <a:cubicBezTo>
                    <a:pt x="5" y="14"/>
                    <a:pt x="24" y="3"/>
                    <a:pt x="25" y="2"/>
                  </a:cubicBezTo>
                  <a:cubicBezTo>
                    <a:pt x="26" y="1"/>
                    <a:pt x="24" y="1"/>
                    <a:pt x="19" y="3"/>
                  </a:cubicBezTo>
                  <a:cubicBezTo>
                    <a:pt x="15" y="5"/>
                    <a:pt x="13" y="5"/>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59" name="Freeform 752"/>
            <p:cNvSpPr/>
            <p:nvPr/>
          </p:nvSpPr>
          <p:spPr bwMode="auto">
            <a:xfrm>
              <a:off x="2499" y="3291"/>
              <a:ext cx="49" cy="33"/>
            </a:xfrm>
            <a:custGeom>
              <a:avLst/>
              <a:gdLst>
                <a:gd name="T0" fmla="*/ 0 w 12"/>
                <a:gd name="T1" fmla="*/ 7 h 8"/>
                <a:gd name="T2" fmla="*/ 8 w 12"/>
                <a:gd name="T3" fmla="*/ 5 h 8"/>
                <a:gd name="T4" fmla="*/ 10 w 12"/>
                <a:gd name="T5" fmla="*/ 0 h 8"/>
                <a:gd name="T6" fmla="*/ 0 w 12"/>
                <a:gd name="T7" fmla="*/ 7 h 8"/>
              </a:gdLst>
              <a:ahLst/>
              <a:cxnLst>
                <a:cxn ang="0">
                  <a:pos x="T0" y="T1"/>
                </a:cxn>
                <a:cxn ang="0">
                  <a:pos x="T2" y="T3"/>
                </a:cxn>
                <a:cxn ang="0">
                  <a:pos x="T4" y="T5"/>
                </a:cxn>
                <a:cxn ang="0">
                  <a:pos x="T6" y="T7"/>
                </a:cxn>
              </a:cxnLst>
              <a:rect l="0" t="0" r="r" b="b"/>
              <a:pathLst>
                <a:path w="12" h="8">
                  <a:moveTo>
                    <a:pt x="0" y="7"/>
                  </a:moveTo>
                  <a:cubicBezTo>
                    <a:pt x="0" y="8"/>
                    <a:pt x="4" y="7"/>
                    <a:pt x="8" y="5"/>
                  </a:cubicBezTo>
                  <a:cubicBezTo>
                    <a:pt x="10" y="3"/>
                    <a:pt x="12" y="0"/>
                    <a:pt x="10" y="0"/>
                  </a:cubicBezTo>
                  <a:cubicBezTo>
                    <a:pt x="9" y="0"/>
                    <a:pt x="0" y="6"/>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60" name="Freeform 753"/>
            <p:cNvSpPr/>
            <p:nvPr/>
          </p:nvSpPr>
          <p:spPr bwMode="auto">
            <a:xfrm>
              <a:off x="2667" y="3312"/>
              <a:ext cx="94" cy="29"/>
            </a:xfrm>
            <a:custGeom>
              <a:avLst/>
              <a:gdLst>
                <a:gd name="T0" fmla="*/ 13 w 23"/>
                <a:gd name="T1" fmla="*/ 2 h 7"/>
                <a:gd name="T2" fmla="*/ 5 w 23"/>
                <a:gd name="T3" fmla="*/ 3 h 7"/>
                <a:gd name="T4" fmla="*/ 1 w 23"/>
                <a:gd name="T5" fmla="*/ 6 h 7"/>
                <a:gd name="T6" fmla="*/ 9 w 23"/>
                <a:gd name="T7" fmla="*/ 6 h 7"/>
                <a:gd name="T8" fmla="*/ 14 w 23"/>
                <a:gd name="T9" fmla="*/ 6 h 7"/>
                <a:gd name="T10" fmla="*/ 16 w 23"/>
                <a:gd name="T11" fmla="*/ 5 h 7"/>
                <a:gd name="T12" fmla="*/ 20 w 23"/>
                <a:gd name="T13" fmla="*/ 3 h 7"/>
                <a:gd name="T14" fmla="*/ 23 w 23"/>
                <a:gd name="T15" fmla="*/ 1 h 7"/>
                <a:gd name="T16" fmla="*/ 13 w 23"/>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7">
                  <a:moveTo>
                    <a:pt x="13" y="2"/>
                  </a:moveTo>
                  <a:cubicBezTo>
                    <a:pt x="11" y="3"/>
                    <a:pt x="7" y="3"/>
                    <a:pt x="5" y="3"/>
                  </a:cubicBezTo>
                  <a:cubicBezTo>
                    <a:pt x="2" y="3"/>
                    <a:pt x="0" y="4"/>
                    <a:pt x="1" y="6"/>
                  </a:cubicBezTo>
                  <a:cubicBezTo>
                    <a:pt x="2" y="7"/>
                    <a:pt x="5" y="7"/>
                    <a:pt x="9" y="6"/>
                  </a:cubicBezTo>
                  <a:cubicBezTo>
                    <a:pt x="11" y="5"/>
                    <a:pt x="13" y="5"/>
                    <a:pt x="14" y="6"/>
                  </a:cubicBezTo>
                  <a:cubicBezTo>
                    <a:pt x="15" y="7"/>
                    <a:pt x="15" y="7"/>
                    <a:pt x="16" y="5"/>
                  </a:cubicBezTo>
                  <a:cubicBezTo>
                    <a:pt x="16" y="4"/>
                    <a:pt x="18" y="3"/>
                    <a:pt x="20" y="3"/>
                  </a:cubicBezTo>
                  <a:cubicBezTo>
                    <a:pt x="21" y="3"/>
                    <a:pt x="23" y="2"/>
                    <a:pt x="23" y="1"/>
                  </a:cubicBezTo>
                  <a:cubicBezTo>
                    <a:pt x="23" y="0"/>
                    <a:pt x="19" y="0"/>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61" name="Freeform 754"/>
            <p:cNvSpPr/>
            <p:nvPr/>
          </p:nvSpPr>
          <p:spPr bwMode="auto">
            <a:xfrm>
              <a:off x="2564" y="3189"/>
              <a:ext cx="275" cy="148"/>
            </a:xfrm>
            <a:custGeom>
              <a:avLst/>
              <a:gdLst>
                <a:gd name="T0" fmla="*/ 62 w 67"/>
                <a:gd name="T1" fmla="*/ 2 h 36"/>
                <a:gd name="T2" fmla="*/ 18 w 67"/>
                <a:gd name="T3" fmla="*/ 25 h 36"/>
                <a:gd name="T4" fmla="*/ 1 w 67"/>
                <a:gd name="T5" fmla="*/ 34 h 36"/>
                <a:gd name="T6" fmla="*/ 0 w 67"/>
                <a:gd name="T7" fmla="*/ 35 h 36"/>
                <a:gd name="T8" fmla="*/ 12 w 67"/>
                <a:gd name="T9" fmla="*/ 31 h 36"/>
                <a:gd name="T10" fmla="*/ 38 w 67"/>
                <a:gd name="T11" fmla="*/ 17 h 36"/>
                <a:gd name="T12" fmla="*/ 52 w 67"/>
                <a:gd name="T13" fmla="*/ 9 h 36"/>
                <a:gd name="T14" fmla="*/ 62 w 67"/>
                <a:gd name="T15" fmla="*/ 2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36">
                  <a:moveTo>
                    <a:pt x="62" y="2"/>
                  </a:moveTo>
                  <a:cubicBezTo>
                    <a:pt x="58" y="4"/>
                    <a:pt x="32" y="17"/>
                    <a:pt x="18" y="25"/>
                  </a:cubicBezTo>
                  <a:cubicBezTo>
                    <a:pt x="9" y="30"/>
                    <a:pt x="2" y="34"/>
                    <a:pt x="1" y="34"/>
                  </a:cubicBezTo>
                  <a:cubicBezTo>
                    <a:pt x="0" y="34"/>
                    <a:pt x="0" y="34"/>
                    <a:pt x="0" y="35"/>
                  </a:cubicBezTo>
                  <a:cubicBezTo>
                    <a:pt x="0" y="36"/>
                    <a:pt x="5" y="35"/>
                    <a:pt x="12" y="31"/>
                  </a:cubicBezTo>
                  <a:cubicBezTo>
                    <a:pt x="21" y="26"/>
                    <a:pt x="32" y="20"/>
                    <a:pt x="38" y="17"/>
                  </a:cubicBezTo>
                  <a:cubicBezTo>
                    <a:pt x="40" y="16"/>
                    <a:pt x="46" y="12"/>
                    <a:pt x="52" y="9"/>
                  </a:cubicBezTo>
                  <a:cubicBezTo>
                    <a:pt x="61" y="4"/>
                    <a:pt x="67" y="0"/>
                    <a:pt x="6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62" name="Freeform 755"/>
            <p:cNvSpPr/>
            <p:nvPr/>
          </p:nvSpPr>
          <p:spPr bwMode="auto">
            <a:xfrm>
              <a:off x="2789" y="3353"/>
              <a:ext cx="86" cy="41"/>
            </a:xfrm>
            <a:custGeom>
              <a:avLst/>
              <a:gdLst>
                <a:gd name="T0" fmla="*/ 7 w 21"/>
                <a:gd name="T1" fmla="*/ 4 h 10"/>
                <a:gd name="T2" fmla="*/ 3 w 21"/>
                <a:gd name="T3" fmla="*/ 5 h 10"/>
                <a:gd name="T4" fmla="*/ 0 w 21"/>
                <a:gd name="T5" fmla="*/ 8 h 10"/>
                <a:gd name="T6" fmla="*/ 9 w 21"/>
                <a:gd name="T7" fmla="*/ 7 h 10"/>
                <a:gd name="T8" fmla="*/ 19 w 21"/>
                <a:gd name="T9" fmla="*/ 0 h 10"/>
                <a:gd name="T10" fmla="*/ 7 w 21"/>
                <a:gd name="T11" fmla="*/ 4 h 10"/>
              </a:gdLst>
              <a:ahLst/>
              <a:cxnLst>
                <a:cxn ang="0">
                  <a:pos x="T0" y="T1"/>
                </a:cxn>
                <a:cxn ang="0">
                  <a:pos x="T2" y="T3"/>
                </a:cxn>
                <a:cxn ang="0">
                  <a:pos x="T4" y="T5"/>
                </a:cxn>
                <a:cxn ang="0">
                  <a:pos x="T6" y="T7"/>
                </a:cxn>
                <a:cxn ang="0">
                  <a:pos x="T8" y="T9"/>
                </a:cxn>
                <a:cxn ang="0">
                  <a:pos x="T10" y="T11"/>
                </a:cxn>
              </a:cxnLst>
              <a:rect l="0" t="0" r="r" b="b"/>
              <a:pathLst>
                <a:path w="21" h="10">
                  <a:moveTo>
                    <a:pt x="7" y="4"/>
                  </a:moveTo>
                  <a:cubicBezTo>
                    <a:pt x="6" y="4"/>
                    <a:pt x="4" y="5"/>
                    <a:pt x="3" y="5"/>
                  </a:cubicBezTo>
                  <a:cubicBezTo>
                    <a:pt x="1" y="5"/>
                    <a:pt x="0" y="6"/>
                    <a:pt x="0" y="8"/>
                  </a:cubicBezTo>
                  <a:cubicBezTo>
                    <a:pt x="0" y="10"/>
                    <a:pt x="2" y="10"/>
                    <a:pt x="9" y="7"/>
                  </a:cubicBezTo>
                  <a:cubicBezTo>
                    <a:pt x="15" y="4"/>
                    <a:pt x="21" y="0"/>
                    <a:pt x="19" y="0"/>
                  </a:cubicBezTo>
                  <a:cubicBezTo>
                    <a:pt x="17" y="0"/>
                    <a:pt x="8" y="3"/>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63" name="Freeform 756"/>
            <p:cNvSpPr/>
            <p:nvPr/>
          </p:nvSpPr>
          <p:spPr bwMode="auto">
            <a:xfrm>
              <a:off x="2880" y="3259"/>
              <a:ext cx="172" cy="98"/>
            </a:xfrm>
            <a:custGeom>
              <a:avLst/>
              <a:gdLst>
                <a:gd name="T0" fmla="*/ 8 w 42"/>
                <a:gd name="T1" fmla="*/ 20 h 24"/>
                <a:gd name="T2" fmla="*/ 12 w 42"/>
                <a:gd name="T3" fmla="*/ 17 h 24"/>
                <a:gd name="T4" fmla="*/ 20 w 42"/>
                <a:gd name="T5" fmla="*/ 13 h 24"/>
                <a:gd name="T6" fmla="*/ 33 w 42"/>
                <a:gd name="T7" fmla="*/ 5 h 24"/>
                <a:gd name="T8" fmla="*/ 41 w 42"/>
                <a:gd name="T9" fmla="*/ 1 h 24"/>
                <a:gd name="T10" fmla="*/ 21 w 42"/>
                <a:gd name="T11" fmla="*/ 9 h 24"/>
                <a:gd name="T12" fmla="*/ 15 w 42"/>
                <a:gd name="T13" fmla="*/ 8 h 24"/>
                <a:gd name="T14" fmla="*/ 13 w 42"/>
                <a:gd name="T15" fmla="*/ 7 h 24"/>
                <a:gd name="T16" fmla="*/ 9 w 42"/>
                <a:gd name="T17" fmla="*/ 11 h 24"/>
                <a:gd name="T18" fmla="*/ 3 w 42"/>
                <a:gd name="T19" fmla="*/ 17 h 24"/>
                <a:gd name="T20" fmla="*/ 1 w 42"/>
                <a:gd name="T21" fmla="*/ 22 h 24"/>
                <a:gd name="T22" fmla="*/ 8 w 42"/>
                <a:gd name="T23"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24">
                  <a:moveTo>
                    <a:pt x="8" y="20"/>
                  </a:moveTo>
                  <a:cubicBezTo>
                    <a:pt x="9" y="19"/>
                    <a:pt x="11" y="18"/>
                    <a:pt x="12" y="17"/>
                  </a:cubicBezTo>
                  <a:cubicBezTo>
                    <a:pt x="13" y="17"/>
                    <a:pt x="17" y="15"/>
                    <a:pt x="20" y="13"/>
                  </a:cubicBezTo>
                  <a:cubicBezTo>
                    <a:pt x="22" y="11"/>
                    <a:pt x="29" y="8"/>
                    <a:pt x="33" y="5"/>
                  </a:cubicBezTo>
                  <a:cubicBezTo>
                    <a:pt x="38" y="3"/>
                    <a:pt x="42" y="1"/>
                    <a:pt x="41" y="1"/>
                  </a:cubicBezTo>
                  <a:cubicBezTo>
                    <a:pt x="41" y="0"/>
                    <a:pt x="29" y="5"/>
                    <a:pt x="21" y="9"/>
                  </a:cubicBezTo>
                  <a:cubicBezTo>
                    <a:pt x="16" y="11"/>
                    <a:pt x="14" y="11"/>
                    <a:pt x="15" y="8"/>
                  </a:cubicBezTo>
                  <a:cubicBezTo>
                    <a:pt x="15" y="6"/>
                    <a:pt x="15" y="6"/>
                    <a:pt x="13" y="7"/>
                  </a:cubicBezTo>
                  <a:cubicBezTo>
                    <a:pt x="12" y="8"/>
                    <a:pt x="10" y="10"/>
                    <a:pt x="9" y="11"/>
                  </a:cubicBezTo>
                  <a:cubicBezTo>
                    <a:pt x="8" y="13"/>
                    <a:pt x="5" y="16"/>
                    <a:pt x="3" y="17"/>
                  </a:cubicBezTo>
                  <a:cubicBezTo>
                    <a:pt x="2" y="19"/>
                    <a:pt x="0" y="21"/>
                    <a:pt x="1" y="22"/>
                  </a:cubicBezTo>
                  <a:cubicBezTo>
                    <a:pt x="2" y="24"/>
                    <a:pt x="7" y="23"/>
                    <a:pt x="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64" name="Freeform 757"/>
            <p:cNvSpPr/>
            <p:nvPr/>
          </p:nvSpPr>
          <p:spPr bwMode="auto">
            <a:xfrm>
              <a:off x="2634" y="3255"/>
              <a:ext cx="155" cy="73"/>
            </a:xfrm>
            <a:custGeom>
              <a:avLst/>
              <a:gdLst>
                <a:gd name="T0" fmla="*/ 37 w 38"/>
                <a:gd name="T1" fmla="*/ 3 h 18"/>
                <a:gd name="T2" fmla="*/ 18 w 38"/>
                <a:gd name="T3" fmla="*/ 8 h 18"/>
                <a:gd name="T4" fmla="*/ 1 w 38"/>
                <a:gd name="T5" fmla="*/ 17 h 18"/>
                <a:gd name="T6" fmla="*/ 5 w 38"/>
                <a:gd name="T7" fmla="*/ 17 h 18"/>
                <a:gd name="T8" fmla="*/ 20 w 38"/>
                <a:gd name="T9" fmla="*/ 12 h 18"/>
                <a:gd name="T10" fmla="*/ 22 w 38"/>
                <a:gd name="T11" fmla="*/ 11 h 18"/>
                <a:gd name="T12" fmla="*/ 30 w 38"/>
                <a:gd name="T13" fmla="*/ 7 h 18"/>
                <a:gd name="T14" fmla="*/ 37 w 38"/>
                <a:gd name="T15" fmla="*/ 3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8">
                  <a:moveTo>
                    <a:pt x="37" y="3"/>
                  </a:moveTo>
                  <a:cubicBezTo>
                    <a:pt x="38" y="0"/>
                    <a:pt x="32" y="2"/>
                    <a:pt x="18" y="8"/>
                  </a:cubicBezTo>
                  <a:cubicBezTo>
                    <a:pt x="1" y="16"/>
                    <a:pt x="0" y="16"/>
                    <a:pt x="1" y="17"/>
                  </a:cubicBezTo>
                  <a:cubicBezTo>
                    <a:pt x="2" y="18"/>
                    <a:pt x="3" y="18"/>
                    <a:pt x="5" y="17"/>
                  </a:cubicBezTo>
                  <a:cubicBezTo>
                    <a:pt x="12" y="14"/>
                    <a:pt x="19" y="11"/>
                    <a:pt x="20" y="12"/>
                  </a:cubicBezTo>
                  <a:cubicBezTo>
                    <a:pt x="21" y="12"/>
                    <a:pt x="21" y="12"/>
                    <a:pt x="22" y="11"/>
                  </a:cubicBezTo>
                  <a:cubicBezTo>
                    <a:pt x="22" y="10"/>
                    <a:pt x="26" y="8"/>
                    <a:pt x="30" y="7"/>
                  </a:cubicBezTo>
                  <a:cubicBezTo>
                    <a:pt x="34" y="5"/>
                    <a:pt x="37" y="3"/>
                    <a:pt x="3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65" name="Freeform 758"/>
            <p:cNvSpPr/>
            <p:nvPr/>
          </p:nvSpPr>
          <p:spPr bwMode="auto">
            <a:xfrm>
              <a:off x="2302" y="3333"/>
              <a:ext cx="516" cy="69"/>
            </a:xfrm>
            <a:custGeom>
              <a:avLst/>
              <a:gdLst>
                <a:gd name="T0" fmla="*/ 126 w 126"/>
                <a:gd name="T1" fmla="*/ 5 h 17"/>
                <a:gd name="T2" fmla="*/ 118 w 126"/>
                <a:gd name="T3" fmla="*/ 8 h 17"/>
                <a:gd name="T4" fmla="*/ 99 w 126"/>
                <a:gd name="T5" fmla="*/ 11 h 17"/>
                <a:gd name="T6" fmla="*/ 104 w 126"/>
                <a:gd name="T7" fmla="*/ 7 h 17"/>
                <a:gd name="T8" fmla="*/ 115 w 126"/>
                <a:gd name="T9" fmla="*/ 3 h 17"/>
                <a:gd name="T10" fmla="*/ 114 w 126"/>
                <a:gd name="T11" fmla="*/ 1 h 17"/>
                <a:gd name="T12" fmla="*/ 89 w 126"/>
                <a:gd name="T13" fmla="*/ 9 h 17"/>
                <a:gd name="T14" fmla="*/ 72 w 126"/>
                <a:gd name="T15" fmla="*/ 9 h 17"/>
                <a:gd name="T16" fmla="*/ 34 w 126"/>
                <a:gd name="T17" fmla="*/ 8 h 17"/>
                <a:gd name="T18" fmla="*/ 8 w 126"/>
                <a:gd name="T19" fmla="*/ 7 h 17"/>
                <a:gd name="T20" fmla="*/ 1 w 126"/>
                <a:gd name="T21" fmla="*/ 7 h 17"/>
                <a:gd name="T22" fmla="*/ 2 w 126"/>
                <a:gd name="T23" fmla="*/ 11 h 17"/>
                <a:gd name="T24" fmla="*/ 14 w 126"/>
                <a:gd name="T25" fmla="*/ 12 h 17"/>
                <a:gd name="T26" fmla="*/ 96 w 126"/>
                <a:gd name="T27" fmla="*/ 13 h 17"/>
                <a:gd name="T28" fmla="*/ 97 w 126"/>
                <a:gd name="T29" fmla="*/ 15 h 17"/>
                <a:gd name="T30" fmla="*/ 101 w 126"/>
                <a:gd name="T31" fmla="*/ 16 h 17"/>
                <a:gd name="T32" fmla="*/ 114 w 126"/>
                <a:gd name="T33" fmla="*/ 12 h 17"/>
                <a:gd name="T34" fmla="*/ 116 w 126"/>
                <a:gd name="T35" fmla="*/ 11 h 17"/>
                <a:gd name="T36" fmla="*/ 126 w 126"/>
                <a:gd name="T3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 h="17">
                  <a:moveTo>
                    <a:pt x="126" y="5"/>
                  </a:moveTo>
                  <a:cubicBezTo>
                    <a:pt x="126" y="5"/>
                    <a:pt x="122" y="6"/>
                    <a:pt x="118" y="8"/>
                  </a:cubicBezTo>
                  <a:cubicBezTo>
                    <a:pt x="108" y="11"/>
                    <a:pt x="103" y="12"/>
                    <a:pt x="99" y="11"/>
                  </a:cubicBezTo>
                  <a:cubicBezTo>
                    <a:pt x="97" y="10"/>
                    <a:pt x="97" y="10"/>
                    <a:pt x="104" y="7"/>
                  </a:cubicBezTo>
                  <a:cubicBezTo>
                    <a:pt x="108" y="5"/>
                    <a:pt x="113" y="3"/>
                    <a:pt x="115" y="3"/>
                  </a:cubicBezTo>
                  <a:cubicBezTo>
                    <a:pt x="120" y="2"/>
                    <a:pt x="119" y="0"/>
                    <a:pt x="114" y="1"/>
                  </a:cubicBezTo>
                  <a:cubicBezTo>
                    <a:pt x="109" y="1"/>
                    <a:pt x="90" y="8"/>
                    <a:pt x="89" y="9"/>
                  </a:cubicBezTo>
                  <a:cubicBezTo>
                    <a:pt x="88" y="10"/>
                    <a:pt x="83" y="10"/>
                    <a:pt x="72" y="9"/>
                  </a:cubicBezTo>
                  <a:cubicBezTo>
                    <a:pt x="63" y="9"/>
                    <a:pt x="46" y="8"/>
                    <a:pt x="34" y="8"/>
                  </a:cubicBezTo>
                  <a:cubicBezTo>
                    <a:pt x="23" y="8"/>
                    <a:pt x="11" y="7"/>
                    <a:pt x="8" y="7"/>
                  </a:cubicBezTo>
                  <a:cubicBezTo>
                    <a:pt x="5" y="7"/>
                    <a:pt x="2" y="7"/>
                    <a:pt x="1" y="7"/>
                  </a:cubicBezTo>
                  <a:cubicBezTo>
                    <a:pt x="0" y="8"/>
                    <a:pt x="0" y="9"/>
                    <a:pt x="2" y="11"/>
                  </a:cubicBezTo>
                  <a:cubicBezTo>
                    <a:pt x="4" y="14"/>
                    <a:pt x="5" y="14"/>
                    <a:pt x="14" y="12"/>
                  </a:cubicBezTo>
                  <a:cubicBezTo>
                    <a:pt x="23" y="10"/>
                    <a:pt x="93" y="11"/>
                    <a:pt x="96" y="13"/>
                  </a:cubicBezTo>
                  <a:cubicBezTo>
                    <a:pt x="97" y="13"/>
                    <a:pt x="97" y="14"/>
                    <a:pt x="97" y="15"/>
                  </a:cubicBezTo>
                  <a:cubicBezTo>
                    <a:pt x="97" y="16"/>
                    <a:pt x="98" y="17"/>
                    <a:pt x="101" y="16"/>
                  </a:cubicBezTo>
                  <a:cubicBezTo>
                    <a:pt x="107" y="15"/>
                    <a:pt x="113" y="13"/>
                    <a:pt x="114" y="12"/>
                  </a:cubicBezTo>
                  <a:cubicBezTo>
                    <a:pt x="114" y="11"/>
                    <a:pt x="115" y="11"/>
                    <a:pt x="116" y="11"/>
                  </a:cubicBezTo>
                  <a:cubicBezTo>
                    <a:pt x="118" y="11"/>
                    <a:pt x="126" y="6"/>
                    <a:pt x="12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66" name="Freeform 759"/>
            <p:cNvSpPr/>
            <p:nvPr/>
          </p:nvSpPr>
          <p:spPr bwMode="auto">
            <a:xfrm>
              <a:off x="2130" y="3382"/>
              <a:ext cx="29" cy="29"/>
            </a:xfrm>
            <a:custGeom>
              <a:avLst/>
              <a:gdLst>
                <a:gd name="T0" fmla="*/ 4 w 7"/>
                <a:gd name="T1" fmla="*/ 1 h 7"/>
                <a:gd name="T2" fmla="*/ 1 w 7"/>
                <a:gd name="T3" fmla="*/ 5 h 7"/>
                <a:gd name="T4" fmla="*/ 5 w 7"/>
                <a:gd name="T5" fmla="*/ 4 h 7"/>
                <a:gd name="T6" fmla="*/ 4 w 7"/>
                <a:gd name="T7" fmla="*/ 1 h 7"/>
              </a:gdLst>
              <a:ahLst/>
              <a:cxnLst>
                <a:cxn ang="0">
                  <a:pos x="T0" y="T1"/>
                </a:cxn>
                <a:cxn ang="0">
                  <a:pos x="T2" y="T3"/>
                </a:cxn>
                <a:cxn ang="0">
                  <a:pos x="T4" y="T5"/>
                </a:cxn>
                <a:cxn ang="0">
                  <a:pos x="T6" y="T7"/>
                </a:cxn>
              </a:cxnLst>
              <a:rect l="0" t="0" r="r" b="b"/>
              <a:pathLst>
                <a:path w="7" h="7">
                  <a:moveTo>
                    <a:pt x="4" y="1"/>
                  </a:moveTo>
                  <a:cubicBezTo>
                    <a:pt x="2" y="2"/>
                    <a:pt x="0" y="4"/>
                    <a:pt x="1" y="5"/>
                  </a:cubicBezTo>
                  <a:cubicBezTo>
                    <a:pt x="2" y="7"/>
                    <a:pt x="4" y="6"/>
                    <a:pt x="5" y="4"/>
                  </a:cubicBezTo>
                  <a:cubicBezTo>
                    <a:pt x="7" y="2"/>
                    <a:pt x="7"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67" name="Freeform 760"/>
            <p:cNvSpPr/>
            <p:nvPr/>
          </p:nvSpPr>
          <p:spPr bwMode="auto">
            <a:xfrm>
              <a:off x="2449" y="3152"/>
              <a:ext cx="361" cy="164"/>
            </a:xfrm>
            <a:custGeom>
              <a:avLst/>
              <a:gdLst>
                <a:gd name="T0" fmla="*/ 19 w 88"/>
                <a:gd name="T1" fmla="*/ 24 h 40"/>
                <a:gd name="T2" fmla="*/ 0 w 88"/>
                <a:gd name="T3" fmla="*/ 39 h 40"/>
                <a:gd name="T4" fmla="*/ 5 w 88"/>
                <a:gd name="T5" fmla="*/ 36 h 40"/>
                <a:gd name="T6" fmla="*/ 12 w 88"/>
                <a:gd name="T7" fmla="*/ 33 h 40"/>
                <a:gd name="T8" fmla="*/ 14 w 88"/>
                <a:gd name="T9" fmla="*/ 34 h 40"/>
                <a:gd name="T10" fmla="*/ 18 w 88"/>
                <a:gd name="T11" fmla="*/ 32 h 40"/>
                <a:gd name="T12" fmla="*/ 24 w 88"/>
                <a:gd name="T13" fmla="*/ 29 h 40"/>
                <a:gd name="T14" fmla="*/ 29 w 88"/>
                <a:gd name="T15" fmla="*/ 28 h 40"/>
                <a:gd name="T16" fmla="*/ 34 w 88"/>
                <a:gd name="T17" fmla="*/ 25 h 40"/>
                <a:gd name="T18" fmla="*/ 38 w 88"/>
                <a:gd name="T19" fmla="*/ 21 h 40"/>
                <a:gd name="T20" fmla="*/ 40 w 88"/>
                <a:gd name="T21" fmla="*/ 23 h 40"/>
                <a:gd name="T22" fmla="*/ 42 w 88"/>
                <a:gd name="T23" fmla="*/ 25 h 40"/>
                <a:gd name="T24" fmla="*/ 37 w 88"/>
                <a:gd name="T25" fmla="*/ 28 h 40"/>
                <a:gd name="T26" fmla="*/ 30 w 88"/>
                <a:gd name="T27" fmla="*/ 31 h 40"/>
                <a:gd name="T28" fmla="*/ 27 w 88"/>
                <a:gd name="T29" fmla="*/ 33 h 40"/>
                <a:gd name="T30" fmla="*/ 32 w 88"/>
                <a:gd name="T31" fmla="*/ 34 h 40"/>
                <a:gd name="T32" fmla="*/ 42 w 88"/>
                <a:gd name="T33" fmla="*/ 32 h 40"/>
                <a:gd name="T34" fmla="*/ 47 w 88"/>
                <a:gd name="T35" fmla="*/ 31 h 40"/>
                <a:gd name="T36" fmla="*/ 46 w 88"/>
                <a:gd name="T37" fmla="*/ 30 h 40"/>
                <a:gd name="T38" fmla="*/ 44 w 88"/>
                <a:gd name="T39" fmla="*/ 29 h 40"/>
                <a:gd name="T40" fmla="*/ 75 w 88"/>
                <a:gd name="T41" fmla="*/ 10 h 40"/>
                <a:gd name="T42" fmla="*/ 88 w 88"/>
                <a:gd name="T43" fmla="*/ 3 h 40"/>
                <a:gd name="T44" fmla="*/ 64 w 88"/>
                <a:gd name="T45" fmla="*/ 13 h 40"/>
                <a:gd name="T46" fmla="*/ 47 w 88"/>
                <a:gd name="T47" fmla="*/ 20 h 40"/>
                <a:gd name="T48" fmla="*/ 44 w 88"/>
                <a:gd name="T49" fmla="*/ 17 h 40"/>
                <a:gd name="T50" fmla="*/ 61 w 88"/>
                <a:gd name="T51" fmla="*/ 6 h 40"/>
                <a:gd name="T52" fmla="*/ 70 w 88"/>
                <a:gd name="T53" fmla="*/ 0 h 40"/>
                <a:gd name="T54" fmla="*/ 66 w 88"/>
                <a:gd name="T55" fmla="*/ 2 h 40"/>
                <a:gd name="T56" fmla="*/ 49 w 88"/>
                <a:gd name="T57" fmla="*/ 10 h 40"/>
                <a:gd name="T58" fmla="*/ 31 w 88"/>
                <a:gd name="T59" fmla="*/ 21 h 40"/>
                <a:gd name="T60" fmla="*/ 23 w 88"/>
                <a:gd name="T61" fmla="*/ 26 h 40"/>
                <a:gd name="T62" fmla="*/ 19 w 88"/>
                <a:gd name="T63" fmla="*/ 27 h 40"/>
                <a:gd name="T64" fmla="*/ 22 w 88"/>
                <a:gd name="T65" fmla="*/ 25 h 40"/>
                <a:gd name="T66" fmla="*/ 19 w 88"/>
                <a:gd name="T67"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40">
                  <a:moveTo>
                    <a:pt x="19" y="24"/>
                  </a:moveTo>
                  <a:cubicBezTo>
                    <a:pt x="6" y="29"/>
                    <a:pt x="0" y="34"/>
                    <a:pt x="0" y="39"/>
                  </a:cubicBezTo>
                  <a:cubicBezTo>
                    <a:pt x="0" y="40"/>
                    <a:pt x="1" y="40"/>
                    <a:pt x="5" y="36"/>
                  </a:cubicBezTo>
                  <a:cubicBezTo>
                    <a:pt x="11" y="31"/>
                    <a:pt x="12" y="31"/>
                    <a:pt x="12" y="33"/>
                  </a:cubicBezTo>
                  <a:cubicBezTo>
                    <a:pt x="11" y="35"/>
                    <a:pt x="11" y="35"/>
                    <a:pt x="14" y="34"/>
                  </a:cubicBezTo>
                  <a:cubicBezTo>
                    <a:pt x="15" y="34"/>
                    <a:pt x="17" y="33"/>
                    <a:pt x="18" y="32"/>
                  </a:cubicBezTo>
                  <a:cubicBezTo>
                    <a:pt x="19" y="32"/>
                    <a:pt x="21" y="30"/>
                    <a:pt x="24" y="29"/>
                  </a:cubicBezTo>
                  <a:cubicBezTo>
                    <a:pt x="27" y="27"/>
                    <a:pt x="28" y="27"/>
                    <a:pt x="29" y="28"/>
                  </a:cubicBezTo>
                  <a:cubicBezTo>
                    <a:pt x="30" y="29"/>
                    <a:pt x="31" y="28"/>
                    <a:pt x="34" y="25"/>
                  </a:cubicBezTo>
                  <a:cubicBezTo>
                    <a:pt x="38" y="21"/>
                    <a:pt x="38" y="21"/>
                    <a:pt x="38" y="21"/>
                  </a:cubicBezTo>
                  <a:cubicBezTo>
                    <a:pt x="40" y="23"/>
                    <a:pt x="40" y="23"/>
                    <a:pt x="40" y="23"/>
                  </a:cubicBezTo>
                  <a:cubicBezTo>
                    <a:pt x="42" y="25"/>
                    <a:pt x="42" y="25"/>
                    <a:pt x="42" y="25"/>
                  </a:cubicBezTo>
                  <a:cubicBezTo>
                    <a:pt x="37" y="28"/>
                    <a:pt x="37" y="28"/>
                    <a:pt x="37" y="28"/>
                  </a:cubicBezTo>
                  <a:cubicBezTo>
                    <a:pt x="34" y="30"/>
                    <a:pt x="31" y="31"/>
                    <a:pt x="30" y="31"/>
                  </a:cubicBezTo>
                  <a:cubicBezTo>
                    <a:pt x="29" y="31"/>
                    <a:pt x="28" y="32"/>
                    <a:pt x="27" y="33"/>
                  </a:cubicBezTo>
                  <a:cubicBezTo>
                    <a:pt x="23" y="37"/>
                    <a:pt x="26" y="37"/>
                    <a:pt x="32" y="34"/>
                  </a:cubicBezTo>
                  <a:cubicBezTo>
                    <a:pt x="36" y="32"/>
                    <a:pt x="38" y="32"/>
                    <a:pt x="42" y="32"/>
                  </a:cubicBezTo>
                  <a:cubicBezTo>
                    <a:pt x="45" y="32"/>
                    <a:pt x="47" y="32"/>
                    <a:pt x="47" y="31"/>
                  </a:cubicBezTo>
                  <a:cubicBezTo>
                    <a:pt x="48" y="30"/>
                    <a:pt x="47" y="30"/>
                    <a:pt x="46" y="30"/>
                  </a:cubicBezTo>
                  <a:cubicBezTo>
                    <a:pt x="45" y="30"/>
                    <a:pt x="44" y="29"/>
                    <a:pt x="44" y="29"/>
                  </a:cubicBezTo>
                  <a:cubicBezTo>
                    <a:pt x="45" y="27"/>
                    <a:pt x="59" y="18"/>
                    <a:pt x="75" y="10"/>
                  </a:cubicBezTo>
                  <a:cubicBezTo>
                    <a:pt x="82" y="7"/>
                    <a:pt x="88" y="3"/>
                    <a:pt x="88" y="3"/>
                  </a:cubicBezTo>
                  <a:cubicBezTo>
                    <a:pt x="88" y="2"/>
                    <a:pt x="80" y="5"/>
                    <a:pt x="64" y="13"/>
                  </a:cubicBezTo>
                  <a:cubicBezTo>
                    <a:pt x="54" y="18"/>
                    <a:pt x="50" y="20"/>
                    <a:pt x="47" y="20"/>
                  </a:cubicBezTo>
                  <a:cubicBezTo>
                    <a:pt x="42" y="20"/>
                    <a:pt x="41" y="19"/>
                    <a:pt x="44" y="17"/>
                  </a:cubicBezTo>
                  <a:cubicBezTo>
                    <a:pt x="46" y="15"/>
                    <a:pt x="58" y="7"/>
                    <a:pt x="61" y="6"/>
                  </a:cubicBezTo>
                  <a:cubicBezTo>
                    <a:pt x="64" y="5"/>
                    <a:pt x="71" y="1"/>
                    <a:pt x="70" y="0"/>
                  </a:cubicBezTo>
                  <a:cubicBezTo>
                    <a:pt x="70" y="0"/>
                    <a:pt x="68" y="1"/>
                    <a:pt x="66" y="2"/>
                  </a:cubicBezTo>
                  <a:cubicBezTo>
                    <a:pt x="64" y="3"/>
                    <a:pt x="56" y="7"/>
                    <a:pt x="49" y="10"/>
                  </a:cubicBezTo>
                  <a:cubicBezTo>
                    <a:pt x="42" y="14"/>
                    <a:pt x="34" y="19"/>
                    <a:pt x="31" y="21"/>
                  </a:cubicBezTo>
                  <a:cubicBezTo>
                    <a:pt x="29" y="23"/>
                    <a:pt x="25" y="25"/>
                    <a:pt x="23" y="26"/>
                  </a:cubicBezTo>
                  <a:cubicBezTo>
                    <a:pt x="19" y="27"/>
                    <a:pt x="19" y="27"/>
                    <a:pt x="19" y="27"/>
                  </a:cubicBezTo>
                  <a:cubicBezTo>
                    <a:pt x="22" y="25"/>
                    <a:pt x="22" y="25"/>
                    <a:pt x="22" y="25"/>
                  </a:cubicBezTo>
                  <a:cubicBezTo>
                    <a:pt x="25" y="22"/>
                    <a:pt x="24" y="22"/>
                    <a:pt x="19"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68" name="Freeform 761"/>
            <p:cNvSpPr/>
            <p:nvPr/>
          </p:nvSpPr>
          <p:spPr bwMode="auto">
            <a:xfrm>
              <a:off x="6758" y="3419"/>
              <a:ext cx="58" cy="33"/>
            </a:xfrm>
            <a:custGeom>
              <a:avLst/>
              <a:gdLst>
                <a:gd name="T0" fmla="*/ 13 w 14"/>
                <a:gd name="T1" fmla="*/ 1 h 8"/>
                <a:gd name="T2" fmla="*/ 0 w 14"/>
                <a:gd name="T3" fmla="*/ 5 h 8"/>
                <a:gd name="T4" fmla="*/ 1 w 14"/>
                <a:gd name="T5" fmla="*/ 7 h 8"/>
                <a:gd name="T6" fmla="*/ 11 w 14"/>
                <a:gd name="T7" fmla="*/ 4 h 8"/>
                <a:gd name="T8" fmla="*/ 13 w 14"/>
                <a:gd name="T9" fmla="*/ 1 h 8"/>
              </a:gdLst>
              <a:ahLst/>
              <a:cxnLst>
                <a:cxn ang="0">
                  <a:pos x="T0" y="T1"/>
                </a:cxn>
                <a:cxn ang="0">
                  <a:pos x="T2" y="T3"/>
                </a:cxn>
                <a:cxn ang="0">
                  <a:pos x="T4" y="T5"/>
                </a:cxn>
                <a:cxn ang="0">
                  <a:pos x="T6" y="T7"/>
                </a:cxn>
                <a:cxn ang="0">
                  <a:pos x="T8" y="T9"/>
                </a:cxn>
              </a:cxnLst>
              <a:rect l="0" t="0" r="r" b="b"/>
              <a:pathLst>
                <a:path w="14" h="8">
                  <a:moveTo>
                    <a:pt x="13" y="1"/>
                  </a:moveTo>
                  <a:cubicBezTo>
                    <a:pt x="12" y="0"/>
                    <a:pt x="2" y="4"/>
                    <a:pt x="0" y="5"/>
                  </a:cubicBezTo>
                  <a:cubicBezTo>
                    <a:pt x="0" y="6"/>
                    <a:pt x="0" y="6"/>
                    <a:pt x="1" y="7"/>
                  </a:cubicBezTo>
                  <a:cubicBezTo>
                    <a:pt x="2" y="8"/>
                    <a:pt x="4" y="7"/>
                    <a:pt x="11" y="4"/>
                  </a:cubicBezTo>
                  <a:cubicBezTo>
                    <a:pt x="14" y="2"/>
                    <a:pt x="14" y="1"/>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69" name="Freeform 762"/>
            <p:cNvSpPr/>
            <p:nvPr/>
          </p:nvSpPr>
          <p:spPr bwMode="auto">
            <a:xfrm>
              <a:off x="6881" y="3374"/>
              <a:ext cx="127" cy="94"/>
            </a:xfrm>
            <a:custGeom>
              <a:avLst/>
              <a:gdLst>
                <a:gd name="T0" fmla="*/ 29 w 31"/>
                <a:gd name="T1" fmla="*/ 4 h 23"/>
                <a:gd name="T2" fmla="*/ 30 w 31"/>
                <a:gd name="T3" fmla="*/ 4 h 23"/>
                <a:gd name="T4" fmla="*/ 31 w 31"/>
                <a:gd name="T5" fmla="*/ 2 h 23"/>
                <a:gd name="T6" fmla="*/ 23 w 31"/>
                <a:gd name="T7" fmla="*/ 4 h 23"/>
                <a:gd name="T8" fmla="*/ 17 w 31"/>
                <a:gd name="T9" fmla="*/ 5 h 23"/>
                <a:gd name="T10" fmla="*/ 15 w 31"/>
                <a:gd name="T11" fmla="*/ 5 h 23"/>
                <a:gd name="T12" fmla="*/ 8 w 31"/>
                <a:gd name="T13" fmla="*/ 12 h 23"/>
                <a:gd name="T14" fmla="*/ 0 w 31"/>
                <a:gd name="T15" fmla="*/ 20 h 23"/>
                <a:gd name="T16" fmla="*/ 6 w 31"/>
                <a:gd name="T17" fmla="*/ 18 h 23"/>
                <a:gd name="T18" fmla="*/ 25 w 31"/>
                <a:gd name="T19" fmla="*/ 5 h 23"/>
                <a:gd name="T20" fmla="*/ 29 w 31"/>
                <a:gd name="T21"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3">
                  <a:moveTo>
                    <a:pt x="29" y="4"/>
                  </a:moveTo>
                  <a:cubicBezTo>
                    <a:pt x="29" y="5"/>
                    <a:pt x="30" y="5"/>
                    <a:pt x="30" y="4"/>
                  </a:cubicBezTo>
                  <a:cubicBezTo>
                    <a:pt x="31" y="3"/>
                    <a:pt x="31" y="2"/>
                    <a:pt x="31" y="2"/>
                  </a:cubicBezTo>
                  <a:cubicBezTo>
                    <a:pt x="30" y="0"/>
                    <a:pt x="28" y="1"/>
                    <a:pt x="23" y="4"/>
                  </a:cubicBezTo>
                  <a:cubicBezTo>
                    <a:pt x="20" y="5"/>
                    <a:pt x="18" y="6"/>
                    <a:pt x="17" y="5"/>
                  </a:cubicBezTo>
                  <a:cubicBezTo>
                    <a:pt x="17" y="4"/>
                    <a:pt x="15" y="4"/>
                    <a:pt x="15" y="5"/>
                  </a:cubicBezTo>
                  <a:cubicBezTo>
                    <a:pt x="15" y="6"/>
                    <a:pt x="12" y="9"/>
                    <a:pt x="8" y="12"/>
                  </a:cubicBezTo>
                  <a:cubicBezTo>
                    <a:pt x="3" y="16"/>
                    <a:pt x="0" y="19"/>
                    <a:pt x="0" y="20"/>
                  </a:cubicBezTo>
                  <a:cubicBezTo>
                    <a:pt x="0" y="23"/>
                    <a:pt x="2" y="23"/>
                    <a:pt x="6" y="18"/>
                  </a:cubicBezTo>
                  <a:cubicBezTo>
                    <a:pt x="10" y="15"/>
                    <a:pt x="15" y="12"/>
                    <a:pt x="25" y="5"/>
                  </a:cubicBezTo>
                  <a:cubicBezTo>
                    <a:pt x="27" y="3"/>
                    <a:pt x="28" y="3"/>
                    <a:pt x="2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70" name="Freeform 763"/>
            <p:cNvSpPr/>
            <p:nvPr/>
          </p:nvSpPr>
          <p:spPr bwMode="auto">
            <a:xfrm>
              <a:off x="6709" y="3427"/>
              <a:ext cx="41" cy="21"/>
            </a:xfrm>
            <a:custGeom>
              <a:avLst/>
              <a:gdLst>
                <a:gd name="T0" fmla="*/ 6 w 10"/>
                <a:gd name="T1" fmla="*/ 0 h 5"/>
                <a:gd name="T2" fmla="*/ 1 w 10"/>
                <a:gd name="T3" fmla="*/ 3 h 5"/>
                <a:gd name="T4" fmla="*/ 6 w 10"/>
                <a:gd name="T5" fmla="*/ 4 h 5"/>
                <a:gd name="T6" fmla="*/ 10 w 10"/>
                <a:gd name="T7" fmla="*/ 1 h 5"/>
                <a:gd name="T8" fmla="*/ 6 w 10"/>
                <a:gd name="T9" fmla="*/ 0 h 5"/>
              </a:gdLst>
              <a:ahLst/>
              <a:cxnLst>
                <a:cxn ang="0">
                  <a:pos x="T0" y="T1"/>
                </a:cxn>
                <a:cxn ang="0">
                  <a:pos x="T2" y="T3"/>
                </a:cxn>
                <a:cxn ang="0">
                  <a:pos x="T4" y="T5"/>
                </a:cxn>
                <a:cxn ang="0">
                  <a:pos x="T6" y="T7"/>
                </a:cxn>
                <a:cxn ang="0">
                  <a:pos x="T8" y="T9"/>
                </a:cxn>
              </a:cxnLst>
              <a:rect l="0" t="0" r="r" b="b"/>
              <a:pathLst>
                <a:path w="10" h="5">
                  <a:moveTo>
                    <a:pt x="6" y="0"/>
                  </a:moveTo>
                  <a:cubicBezTo>
                    <a:pt x="1" y="1"/>
                    <a:pt x="0" y="1"/>
                    <a:pt x="1" y="3"/>
                  </a:cubicBezTo>
                  <a:cubicBezTo>
                    <a:pt x="1" y="5"/>
                    <a:pt x="2" y="5"/>
                    <a:pt x="6" y="4"/>
                  </a:cubicBezTo>
                  <a:cubicBezTo>
                    <a:pt x="8" y="3"/>
                    <a:pt x="10" y="2"/>
                    <a:pt x="10" y="1"/>
                  </a:cubicBezTo>
                  <a:cubicBezTo>
                    <a:pt x="10" y="0"/>
                    <a:pt x="10"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71" name="Freeform 764"/>
            <p:cNvSpPr/>
            <p:nvPr/>
          </p:nvSpPr>
          <p:spPr bwMode="auto">
            <a:xfrm>
              <a:off x="6971" y="3218"/>
              <a:ext cx="86" cy="106"/>
            </a:xfrm>
            <a:custGeom>
              <a:avLst/>
              <a:gdLst>
                <a:gd name="T0" fmla="*/ 17 w 21"/>
                <a:gd name="T1" fmla="*/ 4 h 26"/>
                <a:gd name="T2" fmla="*/ 0 w 21"/>
                <a:gd name="T3" fmla="*/ 25 h 26"/>
                <a:gd name="T4" fmla="*/ 7 w 21"/>
                <a:gd name="T5" fmla="*/ 20 h 26"/>
                <a:gd name="T6" fmla="*/ 16 w 21"/>
                <a:gd name="T7" fmla="*/ 9 h 26"/>
                <a:gd name="T8" fmla="*/ 17 w 21"/>
                <a:gd name="T9" fmla="*/ 4 h 26"/>
              </a:gdLst>
              <a:ahLst/>
              <a:cxnLst>
                <a:cxn ang="0">
                  <a:pos x="T0" y="T1"/>
                </a:cxn>
                <a:cxn ang="0">
                  <a:pos x="T2" y="T3"/>
                </a:cxn>
                <a:cxn ang="0">
                  <a:pos x="T4" y="T5"/>
                </a:cxn>
                <a:cxn ang="0">
                  <a:pos x="T6" y="T7"/>
                </a:cxn>
                <a:cxn ang="0">
                  <a:pos x="T8" y="T9"/>
                </a:cxn>
              </a:cxnLst>
              <a:rect l="0" t="0" r="r" b="b"/>
              <a:pathLst>
                <a:path w="21" h="26">
                  <a:moveTo>
                    <a:pt x="17" y="4"/>
                  </a:moveTo>
                  <a:cubicBezTo>
                    <a:pt x="11" y="9"/>
                    <a:pt x="0" y="24"/>
                    <a:pt x="0" y="25"/>
                  </a:cubicBezTo>
                  <a:cubicBezTo>
                    <a:pt x="1" y="26"/>
                    <a:pt x="3" y="25"/>
                    <a:pt x="7" y="20"/>
                  </a:cubicBezTo>
                  <a:cubicBezTo>
                    <a:pt x="10" y="17"/>
                    <a:pt x="13" y="12"/>
                    <a:pt x="16" y="9"/>
                  </a:cubicBezTo>
                  <a:cubicBezTo>
                    <a:pt x="21" y="2"/>
                    <a:pt x="21" y="0"/>
                    <a:pt x="1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72" name="Freeform 765"/>
            <p:cNvSpPr/>
            <p:nvPr/>
          </p:nvSpPr>
          <p:spPr bwMode="auto">
            <a:xfrm>
              <a:off x="7000" y="1809"/>
              <a:ext cx="4" cy="4"/>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0"/>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73" name="Freeform 766"/>
            <p:cNvSpPr/>
            <p:nvPr/>
          </p:nvSpPr>
          <p:spPr bwMode="auto">
            <a:xfrm>
              <a:off x="2937" y="3205"/>
              <a:ext cx="90" cy="41"/>
            </a:xfrm>
            <a:custGeom>
              <a:avLst/>
              <a:gdLst>
                <a:gd name="T0" fmla="*/ 11 w 22"/>
                <a:gd name="T1" fmla="*/ 6 h 10"/>
                <a:gd name="T2" fmla="*/ 19 w 22"/>
                <a:gd name="T3" fmla="*/ 3 h 10"/>
                <a:gd name="T4" fmla="*/ 21 w 22"/>
                <a:gd name="T5" fmla="*/ 1 h 10"/>
                <a:gd name="T6" fmla="*/ 21 w 22"/>
                <a:gd name="T7" fmla="*/ 0 h 10"/>
                <a:gd name="T8" fmla="*/ 4 w 22"/>
                <a:gd name="T9" fmla="*/ 5 h 10"/>
                <a:gd name="T10" fmla="*/ 1 w 22"/>
                <a:gd name="T11" fmla="*/ 9 h 10"/>
                <a:gd name="T12" fmla="*/ 11 w 22"/>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22" h="10">
                  <a:moveTo>
                    <a:pt x="11" y="6"/>
                  </a:moveTo>
                  <a:cubicBezTo>
                    <a:pt x="14" y="4"/>
                    <a:pt x="18" y="3"/>
                    <a:pt x="19" y="3"/>
                  </a:cubicBezTo>
                  <a:cubicBezTo>
                    <a:pt x="19" y="3"/>
                    <a:pt x="20" y="2"/>
                    <a:pt x="21" y="1"/>
                  </a:cubicBezTo>
                  <a:cubicBezTo>
                    <a:pt x="21" y="1"/>
                    <a:pt x="22" y="0"/>
                    <a:pt x="21" y="0"/>
                  </a:cubicBezTo>
                  <a:cubicBezTo>
                    <a:pt x="20" y="0"/>
                    <a:pt x="12" y="2"/>
                    <a:pt x="4" y="5"/>
                  </a:cubicBezTo>
                  <a:cubicBezTo>
                    <a:pt x="1" y="6"/>
                    <a:pt x="0" y="8"/>
                    <a:pt x="1" y="9"/>
                  </a:cubicBezTo>
                  <a:cubicBezTo>
                    <a:pt x="2" y="10"/>
                    <a:pt x="4" y="10"/>
                    <a:pt x="1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74" name="Freeform 767"/>
            <p:cNvSpPr/>
            <p:nvPr/>
          </p:nvSpPr>
          <p:spPr bwMode="auto">
            <a:xfrm>
              <a:off x="6185" y="3411"/>
              <a:ext cx="250" cy="24"/>
            </a:xfrm>
            <a:custGeom>
              <a:avLst/>
              <a:gdLst>
                <a:gd name="T0" fmla="*/ 0 w 61"/>
                <a:gd name="T1" fmla="*/ 3 h 6"/>
                <a:gd name="T2" fmla="*/ 0 w 61"/>
                <a:gd name="T3" fmla="*/ 5 h 6"/>
                <a:gd name="T4" fmla="*/ 15 w 61"/>
                <a:gd name="T5" fmla="*/ 5 h 6"/>
                <a:gd name="T6" fmla="*/ 45 w 61"/>
                <a:gd name="T7" fmla="*/ 4 h 6"/>
                <a:gd name="T8" fmla="*/ 60 w 61"/>
                <a:gd name="T9" fmla="*/ 2 h 6"/>
                <a:gd name="T10" fmla="*/ 0 w 61"/>
                <a:gd name="T11" fmla="*/ 3 h 6"/>
              </a:gdLst>
              <a:ahLst/>
              <a:cxnLst>
                <a:cxn ang="0">
                  <a:pos x="T0" y="T1"/>
                </a:cxn>
                <a:cxn ang="0">
                  <a:pos x="T2" y="T3"/>
                </a:cxn>
                <a:cxn ang="0">
                  <a:pos x="T4" y="T5"/>
                </a:cxn>
                <a:cxn ang="0">
                  <a:pos x="T6" y="T7"/>
                </a:cxn>
                <a:cxn ang="0">
                  <a:pos x="T8" y="T9"/>
                </a:cxn>
                <a:cxn ang="0">
                  <a:pos x="T10" y="T11"/>
                </a:cxn>
              </a:cxnLst>
              <a:rect l="0" t="0" r="r" b="b"/>
              <a:pathLst>
                <a:path w="61" h="6">
                  <a:moveTo>
                    <a:pt x="0" y="3"/>
                  </a:moveTo>
                  <a:cubicBezTo>
                    <a:pt x="0" y="3"/>
                    <a:pt x="0" y="4"/>
                    <a:pt x="0" y="5"/>
                  </a:cubicBezTo>
                  <a:cubicBezTo>
                    <a:pt x="1" y="6"/>
                    <a:pt x="5" y="6"/>
                    <a:pt x="15" y="5"/>
                  </a:cubicBezTo>
                  <a:cubicBezTo>
                    <a:pt x="23" y="5"/>
                    <a:pt x="36" y="4"/>
                    <a:pt x="45" y="4"/>
                  </a:cubicBezTo>
                  <a:cubicBezTo>
                    <a:pt x="59" y="3"/>
                    <a:pt x="61" y="3"/>
                    <a:pt x="60" y="2"/>
                  </a:cubicBezTo>
                  <a:cubicBezTo>
                    <a:pt x="59" y="0"/>
                    <a:pt x="2"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75" name="Freeform 768"/>
            <p:cNvSpPr/>
            <p:nvPr/>
          </p:nvSpPr>
          <p:spPr bwMode="auto">
            <a:xfrm>
              <a:off x="4747" y="2983"/>
              <a:ext cx="21" cy="280"/>
            </a:xfrm>
            <a:custGeom>
              <a:avLst/>
              <a:gdLst>
                <a:gd name="T0" fmla="*/ 3 w 5"/>
                <a:gd name="T1" fmla="*/ 54 h 68"/>
                <a:gd name="T2" fmla="*/ 4 w 5"/>
                <a:gd name="T3" fmla="*/ 3 h 68"/>
                <a:gd name="T4" fmla="*/ 3 w 5"/>
                <a:gd name="T5" fmla="*/ 0 h 68"/>
                <a:gd name="T6" fmla="*/ 2 w 5"/>
                <a:gd name="T7" fmla="*/ 0 h 68"/>
                <a:gd name="T8" fmla="*/ 1 w 5"/>
                <a:gd name="T9" fmla="*/ 62 h 68"/>
                <a:gd name="T10" fmla="*/ 3 w 5"/>
                <a:gd name="T11" fmla="*/ 54 h 68"/>
              </a:gdLst>
              <a:ahLst/>
              <a:cxnLst>
                <a:cxn ang="0">
                  <a:pos x="T0" y="T1"/>
                </a:cxn>
                <a:cxn ang="0">
                  <a:pos x="T2" y="T3"/>
                </a:cxn>
                <a:cxn ang="0">
                  <a:pos x="T4" y="T5"/>
                </a:cxn>
                <a:cxn ang="0">
                  <a:pos x="T6" y="T7"/>
                </a:cxn>
                <a:cxn ang="0">
                  <a:pos x="T8" y="T9"/>
                </a:cxn>
                <a:cxn ang="0">
                  <a:pos x="T10" y="T11"/>
                </a:cxn>
              </a:cxnLst>
              <a:rect l="0" t="0" r="r" b="b"/>
              <a:pathLst>
                <a:path w="5" h="68">
                  <a:moveTo>
                    <a:pt x="3" y="54"/>
                  </a:moveTo>
                  <a:cubicBezTo>
                    <a:pt x="3" y="34"/>
                    <a:pt x="4" y="6"/>
                    <a:pt x="4" y="3"/>
                  </a:cubicBezTo>
                  <a:cubicBezTo>
                    <a:pt x="5" y="0"/>
                    <a:pt x="4" y="0"/>
                    <a:pt x="3" y="0"/>
                  </a:cubicBezTo>
                  <a:cubicBezTo>
                    <a:pt x="3" y="0"/>
                    <a:pt x="2" y="0"/>
                    <a:pt x="2" y="0"/>
                  </a:cubicBezTo>
                  <a:cubicBezTo>
                    <a:pt x="1" y="2"/>
                    <a:pt x="0" y="58"/>
                    <a:pt x="1" y="62"/>
                  </a:cubicBezTo>
                  <a:cubicBezTo>
                    <a:pt x="2" y="68"/>
                    <a:pt x="2" y="66"/>
                    <a:pt x="3"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76" name="Freeform 769"/>
            <p:cNvSpPr/>
            <p:nvPr/>
          </p:nvSpPr>
          <p:spPr bwMode="auto">
            <a:xfrm>
              <a:off x="4710" y="2967"/>
              <a:ext cx="17" cy="181"/>
            </a:xfrm>
            <a:custGeom>
              <a:avLst/>
              <a:gdLst>
                <a:gd name="T0" fmla="*/ 3 w 4"/>
                <a:gd name="T1" fmla="*/ 31 h 44"/>
                <a:gd name="T2" fmla="*/ 4 w 4"/>
                <a:gd name="T3" fmla="*/ 11 h 44"/>
                <a:gd name="T4" fmla="*/ 1 w 4"/>
                <a:gd name="T5" fmla="*/ 3 h 44"/>
                <a:gd name="T6" fmla="*/ 1 w 4"/>
                <a:gd name="T7" fmla="*/ 42 h 44"/>
                <a:gd name="T8" fmla="*/ 3 w 4"/>
                <a:gd name="T9" fmla="*/ 31 h 44"/>
              </a:gdLst>
              <a:ahLst/>
              <a:cxnLst>
                <a:cxn ang="0">
                  <a:pos x="T0" y="T1"/>
                </a:cxn>
                <a:cxn ang="0">
                  <a:pos x="T2" y="T3"/>
                </a:cxn>
                <a:cxn ang="0">
                  <a:pos x="T4" y="T5"/>
                </a:cxn>
                <a:cxn ang="0">
                  <a:pos x="T6" y="T7"/>
                </a:cxn>
                <a:cxn ang="0">
                  <a:pos x="T8" y="T9"/>
                </a:cxn>
              </a:cxnLst>
              <a:rect l="0" t="0" r="r" b="b"/>
              <a:pathLst>
                <a:path w="4" h="44">
                  <a:moveTo>
                    <a:pt x="3" y="31"/>
                  </a:moveTo>
                  <a:cubicBezTo>
                    <a:pt x="3" y="25"/>
                    <a:pt x="3" y="15"/>
                    <a:pt x="4" y="11"/>
                  </a:cubicBezTo>
                  <a:cubicBezTo>
                    <a:pt x="4" y="2"/>
                    <a:pt x="4" y="0"/>
                    <a:pt x="1" y="3"/>
                  </a:cubicBezTo>
                  <a:cubicBezTo>
                    <a:pt x="0" y="4"/>
                    <a:pt x="0" y="41"/>
                    <a:pt x="1" y="42"/>
                  </a:cubicBezTo>
                  <a:cubicBezTo>
                    <a:pt x="3" y="44"/>
                    <a:pt x="3" y="41"/>
                    <a:pt x="3"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77" name="Freeform 770"/>
            <p:cNvSpPr/>
            <p:nvPr/>
          </p:nvSpPr>
          <p:spPr bwMode="auto">
            <a:xfrm>
              <a:off x="6992" y="3296"/>
              <a:ext cx="57" cy="49"/>
            </a:xfrm>
            <a:custGeom>
              <a:avLst/>
              <a:gdLst>
                <a:gd name="T0" fmla="*/ 1 w 14"/>
                <a:gd name="T1" fmla="*/ 11 h 12"/>
                <a:gd name="T2" fmla="*/ 3 w 14"/>
                <a:gd name="T3" fmla="*/ 12 h 12"/>
                <a:gd name="T4" fmla="*/ 14 w 14"/>
                <a:gd name="T5" fmla="*/ 1 h 12"/>
                <a:gd name="T6" fmla="*/ 1 w 14"/>
                <a:gd name="T7" fmla="*/ 11 h 12"/>
              </a:gdLst>
              <a:ahLst/>
              <a:cxnLst>
                <a:cxn ang="0">
                  <a:pos x="T0" y="T1"/>
                </a:cxn>
                <a:cxn ang="0">
                  <a:pos x="T2" y="T3"/>
                </a:cxn>
                <a:cxn ang="0">
                  <a:pos x="T4" y="T5"/>
                </a:cxn>
                <a:cxn ang="0">
                  <a:pos x="T6" y="T7"/>
                </a:cxn>
              </a:cxnLst>
              <a:rect l="0" t="0" r="r" b="b"/>
              <a:pathLst>
                <a:path w="14" h="12">
                  <a:moveTo>
                    <a:pt x="1" y="11"/>
                  </a:moveTo>
                  <a:cubicBezTo>
                    <a:pt x="1" y="12"/>
                    <a:pt x="2" y="12"/>
                    <a:pt x="3" y="12"/>
                  </a:cubicBezTo>
                  <a:cubicBezTo>
                    <a:pt x="4" y="12"/>
                    <a:pt x="14" y="2"/>
                    <a:pt x="14" y="1"/>
                  </a:cubicBezTo>
                  <a:cubicBezTo>
                    <a:pt x="12" y="0"/>
                    <a:pt x="0" y="9"/>
                    <a:pt x="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78" name="Freeform 771"/>
            <p:cNvSpPr/>
            <p:nvPr/>
          </p:nvSpPr>
          <p:spPr bwMode="auto">
            <a:xfrm>
              <a:off x="4784" y="3361"/>
              <a:ext cx="41" cy="41"/>
            </a:xfrm>
            <a:custGeom>
              <a:avLst/>
              <a:gdLst>
                <a:gd name="T0" fmla="*/ 7 w 10"/>
                <a:gd name="T1" fmla="*/ 1 h 10"/>
                <a:gd name="T2" fmla="*/ 0 w 10"/>
                <a:gd name="T3" fmla="*/ 7 h 10"/>
                <a:gd name="T4" fmla="*/ 9 w 10"/>
                <a:gd name="T5" fmla="*/ 4 h 10"/>
                <a:gd name="T6" fmla="*/ 7 w 10"/>
                <a:gd name="T7" fmla="*/ 1 h 10"/>
              </a:gdLst>
              <a:ahLst/>
              <a:cxnLst>
                <a:cxn ang="0">
                  <a:pos x="T0" y="T1"/>
                </a:cxn>
                <a:cxn ang="0">
                  <a:pos x="T2" y="T3"/>
                </a:cxn>
                <a:cxn ang="0">
                  <a:pos x="T4" y="T5"/>
                </a:cxn>
                <a:cxn ang="0">
                  <a:pos x="T6" y="T7"/>
                </a:cxn>
              </a:cxnLst>
              <a:rect l="0" t="0" r="r" b="b"/>
              <a:pathLst>
                <a:path w="10" h="10">
                  <a:moveTo>
                    <a:pt x="7" y="1"/>
                  </a:moveTo>
                  <a:cubicBezTo>
                    <a:pt x="3" y="2"/>
                    <a:pt x="0" y="5"/>
                    <a:pt x="0" y="7"/>
                  </a:cubicBezTo>
                  <a:cubicBezTo>
                    <a:pt x="2" y="10"/>
                    <a:pt x="6" y="8"/>
                    <a:pt x="9" y="4"/>
                  </a:cubicBezTo>
                  <a:cubicBezTo>
                    <a:pt x="10" y="1"/>
                    <a:pt x="10" y="0"/>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79" name="Freeform 772"/>
            <p:cNvSpPr/>
            <p:nvPr/>
          </p:nvSpPr>
          <p:spPr bwMode="auto">
            <a:xfrm>
              <a:off x="6017" y="3402"/>
              <a:ext cx="33" cy="25"/>
            </a:xfrm>
            <a:custGeom>
              <a:avLst/>
              <a:gdLst>
                <a:gd name="T0" fmla="*/ 3 w 8"/>
                <a:gd name="T1" fmla="*/ 0 h 6"/>
                <a:gd name="T2" fmla="*/ 2 w 8"/>
                <a:gd name="T3" fmla="*/ 4 h 6"/>
                <a:gd name="T4" fmla="*/ 7 w 8"/>
                <a:gd name="T5" fmla="*/ 4 h 6"/>
                <a:gd name="T6" fmla="*/ 3 w 8"/>
                <a:gd name="T7" fmla="*/ 0 h 6"/>
              </a:gdLst>
              <a:ahLst/>
              <a:cxnLst>
                <a:cxn ang="0">
                  <a:pos x="T0" y="T1"/>
                </a:cxn>
                <a:cxn ang="0">
                  <a:pos x="T2" y="T3"/>
                </a:cxn>
                <a:cxn ang="0">
                  <a:pos x="T4" y="T5"/>
                </a:cxn>
                <a:cxn ang="0">
                  <a:pos x="T6" y="T7"/>
                </a:cxn>
              </a:cxnLst>
              <a:rect l="0" t="0" r="r" b="b"/>
              <a:pathLst>
                <a:path w="8" h="6">
                  <a:moveTo>
                    <a:pt x="3" y="0"/>
                  </a:moveTo>
                  <a:cubicBezTo>
                    <a:pt x="1" y="0"/>
                    <a:pt x="0" y="2"/>
                    <a:pt x="2" y="4"/>
                  </a:cubicBezTo>
                  <a:cubicBezTo>
                    <a:pt x="3" y="5"/>
                    <a:pt x="6" y="6"/>
                    <a:pt x="7" y="4"/>
                  </a:cubicBezTo>
                  <a:cubicBezTo>
                    <a:pt x="8" y="3"/>
                    <a:pt x="6"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80" name="Freeform 773"/>
            <p:cNvSpPr/>
            <p:nvPr/>
          </p:nvSpPr>
          <p:spPr bwMode="auto">
            <a:xfrm>
              <a:off x="4821" y="3406"/>
              <a:ext cx="33" cy="25"/>
            </a:xfrm>
            <a:custGeom>
              <a:avLst/>
              <a:gdLst>
                <a:gd name="T0" fmla="*/ 6 w 8"/>
                <a:gd name="T1" fmla="*/ 0 h 6"/>
                <a:gd name="T2" fmla="*/ 2 w 8"/>
                <a:gd name="T3" fmla="*/ 1 h 6"/>
                <a:gd name="T4" fmla="*/ 1 w 8"/>
                <a:gd name="T5" fmla="*/ 5 h 6"/>
                <a:gd name="T6" fmla="*/ 3 w 8"/>
                <a:gd name="T7" fmla="*/ 6 h 6"/>
                <a:gd name="T8" fmla="*/ 8 w 8"/>
                <a:gd name="T9" fmla="*/ 1 h 6"/>
                <a:gd name="T10" fmla="*/ 6 w 8"/>
                <a:gd name="T11" fmla="*/ 0 h 6"/>
              </a:gdLst>
              <a:ahLst/>
              <a:cxnLst>
                <a:cxn ang="0">
                  <a:pos x="T0" y="T1"/>
                </a:cxn>
                <a:cxn ang="0">
                  <a:pos x="T2" y="T3"/>
                </a:cxn>
                <a:cxn ang="0">
                  <a:pos x="T4" y="T5"/>
                </a:cxn>
                <a:cxn ang="0">
                  <a:pos x="T6" y="T7"/>
                </a:cxn>
                <a:cxn ang="0">
                  <a:pos x="T8" y="T9"/>
                </a:cxn>
                <a:cxn ang="0">
                  <a:pos x="T10" y="T11"/>
                </a:cxn>
              </a:cxnLst>
              <a:rect l="0" t="0" r="r" b="b"/>
              <a:pathLst>
                <a:path w="8" h="6">
                  <a:moveTo>
                    <a:pt x="6" y="0"/>
                  </a:moveTo>
                  <a:cubicBezTo>
                    <a:pt x="5" y="1"/>
                    <a:pt x="3" y="1"/>
                    <a:pt x="2" y="1"/>
                  </a:cubicBezTo>
                  <a:cubicBezTo>
                    <a:pt x="1" y="1"/>
                    <a:pt x="0" y="4"/>
                    <a:pt x="1" y="5"/>
                  </a:cubicBezTo>
                  <a:cubicBezTo>
                    <a:pt x="2" y="6"/>
                    <a:pt x="3" y="6"/>
                    <a:pt x="3" y="6"/>
                  </a:cubicBezTo>
                  <a:cubicBezTo>
                    <a:pt x="5" y="6"/>
                    <a:pt x="8" y="2"/>
                    <a:pt x="8" y="1"/>
                  </a:cubicBezTo>
                  <a:cubicBezTo>
                    <a:pt x="8" y="0"/>
                    <a:pt x="8"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81" name="Freeform 774"/>
            <p:cNvSpPr/>
            <p:nvPr/>
          </p:nvSpPr>
          <p:spPr bwMode="auto">
            <a:xfrm>
              <a:off x="3645" y="1460"/>
              <a:ext cx="17" cy="33"/>
            </a:xfrm>
            <a:custGeom>
              <a:avLst/>
              <a:gdLst>
                <a:gd name="T0" fmla="*/ 3 w 4"/>
                <a:gd name="T1" fmla="*/ 6 h 8"/>
                <a:gd name="T2" fmla="*/ 2 w 4"/>
                <a:gd name="T3" fmla="*/ 0 h 8"/>
                <a:gd name="T4" fmla="*/ 1 w 4"/>
                <a:gd name="T5" fmla="*/ 5 h 8"/>
                <a:gd name="T6" fmla="*/ 3 w 4"/>
                <a:gd name="T7" fmla="*/ 6 h 8"/>
              </a:gdLst>
              <a:ahLst/>
              <a:cxnLst>
                <a:cxn ang="0">
                  <a:pos x="T0" y="T1"/>
                </a:cxn>
                <a:cxn ang="0">
                  <a:pos x="T2" y="T3"/>
                </a:cxn>
                <a:cxn ang="0">
                  <a:pos x="T4" y="T5"/>
                </a:cxn>
                <a:cxn ang="0">
                  <a:pos x="T6" y="T7"/>
                </a:cxn>
              </a:cxnLst>
              <a:rect l="0" t="0" r="r" b="b"/>
              <a:pathLst>
                <a:path w="4" h="8">
                  <a:moveTo>
                    <a:pt x="3" y="6"/>
                  </a:moveTo>
                  <a:cubicBezTo>
                    <a:pt x="4" y="4"/>
                    <a:pt x="3" y="0"/>
                    <a:pt x="2" y="0"/>
                  </a:cubicBezTo>
                  <a:cubicBezTo>
                    <a:pt x="0" y="0"/>
                    <a:pt x="0" y="3"/>
                    <a:pt x="1" y="5"/>
                  </a:cubicBezTo>
                  <a:cubicBezTo>
                    <a:pt x="2" y="8"/>
                    <a:pt x="2" y="8"/>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82" name="Freeform 775"/>
            <p:cNvSpPr/>
            <p:nvPr/>
          </p:nvSpPr>
          <p:spPr bwMode="auto">
            <a:xfrm>
              <a:off x="4653" y="2901"/>
              <a:ext cx="164" cy="423"/>
            </a:xfrm>
            <a:custGeom>
              <a:avLst/>
              <a:gdLst>
                <a:gd name="T0" fmla="*/ 37 w 40"/>
                <a:gd name="T1" fmla="*/ 96 h 103"/>
                <a:gd name="T2" fmla="*/ 22 w 40"/>
                <a:gd name="T3" fmla="*/ 92 h 103"/>
                <a:gd name="T4" fmla="*/ 13 w 40"/>
                <a:gd name="T5" fmla="*/ 91 h 103"/>
                <a:gd name="T6" fmla="*/ 7 w 40"/>
                <a:gd name="T7" fmla="*/ 92 h 103"/>
                <a:gd name="T8" fmla="*/ 5 w 40"/>
                <a:gd name="T9" fmla="*/ 92 h 103"/>
                <a:gd name="T10" fmla="*/ 4 w 40"/>
                <a:gd name="T11" fmla="*/ 45 h 103"/>
                <a:gd name="T12" fmla="*/ 2 w 40"/>
                <a:gd name="T13" fmla="*/ 0 h 103"/>
                <a:gd name="T14" fmla="*/ 1 w 40"/>
                <a:gd name="T15" fmla="*/ 47 h 103"/>
                <a:gd name="T16" fmla="*/ 1 w 40"/>
                <a:gd name="T17" fmla="*/ 95 h 103"/>
                <a:gd name="T18" fmla="*/ 0 w 40"/>
                <a:gd name="T19" fmla="*/ 98 h 103"/>
                <a:gd name="T20" fmla="*/ 6 w 40"/>
                <a:gd name="T21" fmla="*/ 97 h 103"/>
                <a:gd name="T22" fmla="*/ 12 w 40"/>
                <a:gd name="T23" fmla="*/ 96 h 103"/>
                <a:gd name="T24" fmla="*/ 18 w 40"/>
                <a:gd name="T25" fmla="*/ 96 h 103"/>
                <a:gd name="T26" fmla="*/ 29 w 40"/>
                <a:gd name="T27" fmla="*/ 99 h 103"/>
                <a:gd name="T28" fmla="*/ 29 w 40"/>
                <a:gd name="T29" fmla="*/ 102 h 103"/>
                <a:gd name="T30" fmla="*/ 31 w 40"/>
                <a:gd name="T31" fmla="*/ 103 h 103"/>
                <a:gd name="T32" fmla="*/ 36 w 40"/>
                <a:gd name="T33" fmla="*/ 101 h 103"/>
                <a:gd name="T34" fmla="*/ 37 w 40"/>
                <a:gd name="T35" fmla="*/ 9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103">
                  <a:moveTo>
                    <a:pt x="37" y="96"/>
                  </a:moveTo>
                  <a:cubicBezTo>
                    <a:pt x="33" y="93"/>
                    <a:pt x="31" y="93"/>
                    <a:pt x="22" y="92"/>
                  </a:cubicBezTo>
                  <a:cubicBezTo>
                    <a:pt x="19" y="92"/>
                    <a:pt x="15" y="91"/>
                    <a:pt x="13" y="91"/>
                  </a:cubicBezTo>
                  <a:cubicBezTo>
                    <a:pt x="11" y="91"/>
                    <a:pt x="8" y="91"/>
                    <a:pt x="7" y="92"/>
                  </a:cubicBezTo>
                  <a:cubicBezTo>
                    <a:pt x="6" y="92"/>
                    <a:pt x="5" y="92"/>
                    <a:pt x="5" y="92"/>
                  </a:cubicBezTo>
                  <a:cubicBezTo>
                    <a:pt x="5" y="91"/>
                    <a:pt x="4" y="71"/>
                    <a:pt x="4" y="45"/>
                  </a:cubicBezTo>
                  <a:cubicBezTo>
                    <a:pt x="3" y="5"/>
                    <a:pt x="3" y="0"/>
                    <a:pt x="2" y="0"/>
                  </a:cubicBezTo>
                  <a:cubicBezTo>
                    <a:pt x="0" y="0"/>
                    <a:pt x="0" y="6"/>
                    <a:pt x="1" y="47"/>
                  </a:cubicBezTo>
                  <a:cubicBezTo>
                    <a:pt x="1" y="78"/>
                    <a:pt x="1" y="94"/>
                    <a:pt x="1" y="95"/>
                  </a:cubicBezTo>
                  <a:cubicBezTo>
                    <a:pt x="0" y="96"/>
                    <a:pt x="0" y="98"/>
                    <a:pt x="0" y="98"/>
                  </a:cubicBezTo>
                  <a:cubicBezTo>
                    <a:pt x="1" y="99"/>
                    <a:pt x="2" y="99"/>
                    <a:pt x="6" y="97"/>
                  </a:cubicBezTo>
                  <a:cubicBezTo>
                    <a:pt x="10" y="94"/>
                    <a:pt x="11" y="94"/>
                    <a:pt x="12" y="96"/>
                  </a:cubicBezTo>
                  <a:cubicBezTo>
                    <a:pt x="13" y="97"/>
                    <a:pt x="14" y="97"/>
                    <a:pt x="18" y="96"/>
                  </a:cubicBezTo>
                  <a:cubicBezTo>
                    <a:pt x="29" y="94"/>
                    <a:pt x="34" y="96"/>
                    <a:pt x="29" y="99"/>
                  </a:cubicBezTo>
                  <a:cubicBezTo>
                    <a:pt x="28" y="99"/>
                    <a:pt x="28" y="101"/>
                    <a:pt x="29" y="102"/>
                  </a:cubicBezTo>
                  <a:cubicBezTo>
                    <a:pt x="29" y="103"/>
                    <a:pt x="30" y="103"/>
                    <a:pt x="31" y="103"/>
                  </a:cubicBezTo>
                  <a:cubicBezTo>
                    <a:pt x="32" y="102"/>
                    <a:pt x="34" y="102"/>
                    <a:pt x="36" y="101"/>
                  </a:cubicBezTo>
                  <a:cubicBezTo>
                    <a:pt x="40" y="101"/>
                    <a:pt x="40" y="99"/>
                    <a:pt x="3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83" name="Freeform 776"/>
            <p:cNvSpPr/>
            <p:nvPr/>
          </p:nvSpPr>
          <p:spPr bwMode="auto">
            <a:xfrm>
              <a:off x="7508" y="2692"/>
              <a:ext cx="37" cy="464"/>
            </a:xfrm>
            <a:custGeom>
              <a:avLst/>
              <a:gdLst>
                <a:gd name="T0" fmla="*/ 5 w 9"/>
                <a:gd name="T1" fmla="*/ 56 h 113"/>
                <a:gd name="T2" fmla="*/ 2 w 9"/>
                <a:gd name="T3" fmla="*/ 2 h 113"/>
                <a:gd name="T4" fmla="*/ 1 w 9"/>
                <a:gd name="T5" fmla="*/ 32 h 113"/>
                <a:gd name="T6" fmla="*/ 6 w 9"/>
                <a:gd name="T7" fmla="*/ 109 h 113"/>
                <a:gd name="T8" fmla="*/ 8 w 9"/>
                <a:gd name="T9" fmla="*/ 113 h 113"/>
                <a:gd name="T10" fmla="*/ 8 w 9"/>
                <a:gd name="T11" fmla="*/ 109 h 113"/>
                <a:gd name="T12" fmla="*/ 5 w 9"/>
                <a:gd name="T13" fmla="*/ 56 h 113"/>
              </a:gdLst>
              <a:ahLst/>
              <a:cxnLst>
                <a:cxn ang="0">
                  <a:pos x="T0" y="T1"/>
                </a:cxn>
                <a:cxn ang="0">
                  <a:pos x="T2" y="T3"/>
                </a:cxn>
                <a:cxn ang="0">
                  <a:pos x="T4" y="T5"/>
                </a:cxn>
                <a:cxn ang="0">
                  <a:pos x="T6" y="T7"/>
                </a:cxn>
                <a:cxn ang="0">
                  <a:pos x="T8" y="T9"/>
                </a:cxn>
                <a:cxn ang="0">
                  <a:pos x="T10" y="T11"/>
                </a:cxn>
                <a:cxn ang="0">
                  <a:pos x="T12" y="T13"/>
                </a:cxn>
              </a:cxnLst>
              <a:rect l="0" t="0" r="r" b="b"/>
              <a:pathLst>
                <a:path w="9" h="113">
                  <a:moveTo>
                    <a:pt x="5" y="56"/>
                  </a:moveTo>
                  <a:cubicBezTo>
                    <a:pt x="3" y="9"/>
                    <a:pt x="3" y="3"/>
                    <a:pt x="2" y="2"/>
                  </a:cubicBezTo>
                  <a:cubicBezTo>
                    <a:pt x="0" y="0"/>
                    <a:pt x="0" y="5"/>
                    <a:pt x="1" y="32"/>
                  </a:cubicBezTo>
                  <a:cubicBezTo>
                    <a:pt x="4" y="85"/>
                    <a:pt x="4" y="96"/>
                    <a:pt x="6" y="109"/>
                  </a:cubicBezTo>
                  <a:cubicBezTo>
                    <a:pt x="7" y="111"/>
                    <a:pt x="7" y="113"/>
                    <a:pt x="8" y="113"/>
                  </a:cubicBezTo>
                  <a:cubicBezTo>
                    <a:pt x="8" y="113"/>
                    <a:pt x="9" y="111"/>
                    <a:pt x="8" y="109"/>
                  </a:cubicBezTo>
                  <a:cubicBezTo>
                    <a:pt x="7" y="100"/>
                    <a:pt x="6" y="87"/>
                    <a:pt x="5"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84" name="Freeform 777"/>
            <p:cNvSpPr/>
            <p:nvPr/>
          </p:nvSpPr>
          <p:spPr bwMode="auto">
            <a:xfrm>
              <a:off x="5599" y="3029"/>
              <a:ext cx="21" cy="316"/>
            </a:xfrm>
            <a:custGeom>
              <a:avLst/>
              <a:gdLst>
                <a:gd name="T0" fmla="*/ 3 w 5"/>
                <a:gd name="T1" fmla="*/ 76 h 77"/>
                <a:gd name="T2" fmla="*/ 4 w 5"/>
                <a:gd name="T3" fmla="*/ 60 h 77"/>
                <a:gd name="T4" fmla="*/ 4 w 5"/>
                <a:gd name="T5" fmla="*/ 42 h 77"/>
                <a:gd name="T6" fmla="*/ 4 w 5"/>
                <a:gd name="T7" fmla="*/ 22 h 77"/>
                <a:gd name="T8" fmla="*/ 2 w 5"/>
                <a:gd name="T9" fmla="*/ 7 h 77"/>
                <a:gd name="T10" fmla="*/ 1 w 5"/>
                <a:gd name="T11" fmla="*/ 75 h 77"/>
                <a:gd name="T12" fmla="*/ 3 w 5"/>
                <a:gd name="T13" fmla="*/ 76 h 77"/>
              </a:gdLst>
              <a:ahLst/>
              <a:cxnLst>
                <a:cxn ang="0">
                  <a:pos x="T0" y="T1"/>
                </a:cxn>
                <a:cxn ang="0">
                  <a:pos x="T2" y="T3"/>
                </a:cxn>
                <a:cxn ang="0">
                  <a:pos x="T4" y="T5"/>
                </a:cxn>
                <a:cxn ang="0">
                  <a:pos x="T6" y="T7"/>
                </a:cxn>
                <a:cxn ang="0">
                  <a:pos x="T8" y="T9"/>
                </a:cxn>
                <a:cxn ang="0">
                  <a:pos x="T10" y="T11"/>
                </a:cxn>
                <a:cxn ang="0">
                  <a:pos x="T12" y="T13"/>
                </a:cxn>
              </a:cxnLst>
              <a:rect l="0" t="0" r="r" b="b"/>
              <a:pathLst>
                <a:path w="5" h="77">
                  <a:moveTo>
                    <a:pt x="3" y="76"/>
                  </a:moveTo>
                  <a:cubicBezTo>
                    <a:pt x="4" y="76"/>
                    <a:pt x="4" y="71"/>
                    <a:pt x="4" y="60"/>
                  </a:cubicBezTo>
                  <a:cubicBezTo>
                    <a:pt x="4" y="51"/>
                    <a:pt x="4" y="43"/>
                    <a:pt x="4" y="42"/>
                  </a:cubicBezTo>
                  <a:cubicBezTo>
                    <a:pt x="5" y="40"/>
                    <a:pt x="5" y="31"/>
                    <a:pt x="4" y="22"/>
                  </a:cubicBezTo>
                  <a:cubicBezTo>
                    <a:pt x="4" y="4"/>
                    <a:pt x="3" y="0"/>
                    <a:pt x="2" y="7"/>
                  </a:cubicBezTo>
                  <a:cubicBezTo>
                    <a:pt x="0" y="14"/>
                    <a:pt x="0" y="72"/>
                    <a:pt x="1" y="75"/>
                  </a:cubicBezTo>
                  <a:cubicBezTo>
                    <a:pt x="1" y="76"/>
                    <a:pt x="2" y="77"/>
                    <a:pt x="3"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85" name="Freeform 778"/>
            <p:cNvSpPr/>
            <p:nvPr/>
          </p:nvSpPr>
          <p:spPr bwMode="auto">
            <a:xfrm>
              <a:off x="5632" y="3189"/>
              <a:ext cx="24" cy="164"/>
            </a:xfrm>
            <a:custGeom>
              <a:avLst/>
              <a:gdLst>
                <a:gd name="T0" fmla="*/ 1 w 6"/>
                <a:gd name="T1" fmla="*/ 28 h 40"/>
                <a:gd name="T2" fmla="*/ 2 w 6"/>
                <a:gd name="T3" fmla="*/ 40 h 40"/>
                <a:gd name="T4" fmla="*/ 4 w 6"/>
                <a:gd name="T5" fmla="*/ 39 h 40"/>
                <a:gd name="T6" fmla="*/ 5 w 6"/>
                <a:gd name="T7" fmla="*/ 27 h 40"/>
                <a:gd name="T8" fmla="*/ 5 w 6"/>
                <a:gd name="T9" fmla="*/ 9 h 40"/>
                <a:gd name="T10" fmla="*/ 4 w 6"/>
                <a:gd name="T11" fmla="*/ 3 h 40"/>
                <a:gd name="T12" fmla="*/ 1 w 6"/>
                <a:gd name="T13" fmla="*/ 28 h 40"/>
              </a:gdLst>
              <a:ahLst/>
              <a:cxnLst>
                <a:cxn ang="0">
                  <a:pos x="T0" y="T1"/>
                </a:cxn>
                <a:cxn ang="0">
                  <a:pos x="T2" y="T3"/>
                </a:cxn>
                <a:cxn ang="0">
                  <a:pos x="T4" y="T5"/>
                </a:cxn>
                <a:cxn ang="0">
                  <a:pos x="T6" y="T7"/>
                </a:cxn>
                <a:cxn ang="0">
                  <a:pos x="T8" y="T9"/>
                </a:cxn>
                <a:cxn ang="0">
                  <a:pos x="T10" y="T11"/>
                </a:cxn>
                <a:cxn ang="0">
                  <a:pos x="T12" y="T13"/>
                </a:cxn>
              </a:cxnLst>
              <a:rect l="0" t="0" r="r" b="b"/>
              <a:pathLst>
                <a:path w="6" h="40">
                  <a:moveTo>
                    <a:pt x="1" y="28"/>
                  </a:moveTo>
                  <a:cubicBezTo>
                    <a:pt x="1" y="34"/>
                    <a:pt x="2" y="39"/>
                    <a:pt x="2" y="40"/>
                  </a:cubicBezTo>
                  <a:cubicBezTo>
                    <a:pt x="2" y="40"/>
                    <a:pt x="3" y="40"/>
                    <a:pt x="4" y="39"/>
                  </a:cubicBezTo>
                  <a:cubicBezTo>
                    <a:pt x="5" y="39"/>
                    <a:pt x="5" y="36"/>
                    <a:pt x="5" y="27"/>
                  </a:cubicBezTo>
                  <a:cubicBezTo>
                    <a:pt x="4" y="20"/>
                    <a:pt x="4" y="14"/>
                    <a:pt x="5" y="9"/>
                  </a:cubicBezTo>
                  <a:cubicBezTo>
                    <a:pt x="6" y="2"/>
                    <a:pt x="6" y="0"/>
                    <a:pt x="4" y="3"/>
                  </a:cubicBezTo>
                  <a:cubicBezTo>
                    <a:pt x="1" y="7"/>
                    <a:pt x="0" y="17"/>
                    <a:pt x="1"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86" name="Freeform 779"/>
            <p:cNvSpPr/>
            <p:nvPr/>
          </p:nvSpPr>
          <p:spPr bwMode="auto">
            <a:xfrm>
              <a:off x="7434" y="2335"/>
              <a:ext cx="29" cy="291"/>
            </a:xfrm>
            <a:custGeom>
              <a:avLst/>
              <a:gdLst>
                <a:gd name="T0" fmla="*/ 5 w 7"/>
                <a:gd name="T1" fmla="*/ 32 h 71"/>
                <a:gd name="T2" fmla="*/ 4 w 7"/>
                <a:gd name="T3" fmla="*/ 1 h 71"/>
                <a:gd name="T4" fmla="*/ 2 w 7"/>
                <a:gd name="T5" fmla="*/ 1 h 71"/>
                <a:gd name="T6" fmla="*/ 1 w 7"/>
                <a:gd name="T7" fmla="*/ 29 h 71"/>
                <a:gd name="T8" fmla="*/ 2 w 7"/>
                <a:gd name="T9" fmla="*/ 59 h 71"/>
                <a:gd name="T10" fmla="*/ 5 w 7"/>
                <a:gd name="T11" fmla="*/ 70 h 71"/>
                <a:gd name="T12" fmla="*/ 6 w 7"/>
                <a:gd name="T13" fmla="*/ 71 h 71"/>
                <a:gd name="T14" fmla="*/ 6 w 7"/>
                <a:gd name="T15" fmla="*/ 67 h 71"/>
                <a:gd name="T16" fmla="*/ 5 w 7"/>
                <a:gd name="T17"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1">
                  <a:moveTo>
                    <a:pt x="5" y="32"/>
                  </a:moveTo>
                  <a:cubicBezTo>
                    <a:pt x="5" y="15"/>
                    <a:pt x="4" y="1"/>
                    <a:pt x="4" y="1"/>
                  </a:cubicBezTo>
                  <a:cubicBezTo>
                    <a:pt x="3" y="0"/>
                    <a:pt x="3" y="0"/>
                    <a:pt x="2" y="1"/>
                  </a:cubicBezTo>
                  <a:cubicBezTo>
                    <a:pt x="0" y="2"/>
                    <a:pt x="0" y="6"/>
                    <a:pt x="1" y="29"/>
                  </a:cubicBezTo>
                  <a:cubicBezTo>
                    <a:pt x="2" y="43"/>
                    <a:pt x="2" y="57"/>
                    <a:pt x="2" y="59"/>
                  </a:cubicBezTo>
                  <a:cubicBezTo>
                    <a:pt x="3" y="64"/>
                    <a:pt x="4" y="70"/>
                    <a:pt x="5" y="70"/>
                  </a:cubicBezTo>
                  <a:cubicBezTo>
                    <a:pt x="5" y="71"/>
                    <a:pt x="5" y="71"/>
                    <a:pt x="6" y="71"/>
                  </a:cubicBezTo>
                  <a:cubicBezTo>
                    <a:pt x="7" y="71"/>
                    <a:pt x="7" y="70"/>
                    <a:pt x="6" y="67"/>
                  </a:cubicBezTo>
                  <a:cubicBezTo>
                    <a:pt x="6" y="65"/>
                    <a:pt x="5" y="50"/>
                    <a:pt x="5"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87" name="Freeform 780"/>
            <p:cNvSpPr/>
            <p:nvPr/>
          </p:nvSpPr>
          <p:spPr bwMode="auto">
            <a:xfrm>
              <a:off x="7025" y="3411"/>
              <a:ext cx="233" cy="57"/>
            </a:xfrm>
            <a:custGeom>
              <a:avLst/>
              <a:gdLst>
                <a:gd name="T0" fmla="*/ 34 w 57"/>
                <a:gd name="T1" fmla="*/ 7 h 14"/>
                <a:gd name="T2" fmla="*/ 24 w 57"/>
                <a:gd name="T3" fmla="*/ 4 h 14"/>
                <a:gd name="T4" fmla="*/ 13 w 57"/>
                <a:gd name="T5" fmla="*/ 2 h 14"/>
                <a:gd name="T6" fmla="*/ 0 w 57"/>
                <a:gd name="T7" fmla="*/ 8 h 14"/>
                <a:gd name="T8" fmla="*/ 9 w 57"/>
                <a:gd name="T9" fmla="*/ 7 h 14"/>
                <a:gd name="T10" fmla="*/ 20 w 57"/>
                <a:gd name="T11" fmla="*/ 6 h 14"/>
                <a:gd name="T12" fmla="*/ 34 w 57"/>
                <a:gd name="T13" fmla="*/ 11 h 14"/>
                <a:gd name="T14" fmla="*/ 48 w 57"/>
                <a:gd name="T15" fmla="*/ 12 h 14"/>
                <a:gd name="T16" fmla="*/ 52 w 57"/>
                <a:gd name="T17" fmla="*/ 12 h 14"/>
                <a:gd name="T18" fmla="*/ 34 w 57"/>
                <a:gd name="T19"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14">
                  <a:moveTo>
                    <a:pt x="34" y="7"/>
                  </a:moveTo>
                  <a:cubicBezTo>
                    <a:pt x="26" y="6"/>
                    <a:pt x="25" y="6"/>
                    <a:pt x="24" y="4"/>
                  </a:cubicBezTo>
                  <a:cubicBezTo>
                    <a:pt x="23" y="1"/>
                    <a:pt x="19" y="0"/>
                    <a:pt x="13" y="2"/>
                  </a:cubicBezTo>
                  <a:cubicBezTo>
                    <a:pt x="7" y="3"/>
                    <a:pt x="0" y="7"/>
                    <a:pt x="0" y="8"/>
                  </a:cubicBezTo>
                  <a:cubicBezTo>
                    <a:pt x="0" y="11"/>
                    <a:pt x="3" y="10"/>
                    <a:pt x="9" y="7"/>
                  </a:cubicBezTo>
                  <a:cubicBezTo>
                    <a:pt x="17" y="4"/>
                    <a:pt x="21" y="3"/>
                    <a:pt x="20" y="6"/>
                  </a:cubicBezTo>
                  <a:cubicBezTo>
                    <a:pt x="19" y="10"/>
                    <a:pt x="21" y="11"/>
                    <a:pt x="34" y="11"/>
                  </a:cubicBezTo>
                  <a:cubicBezTo>
                    <a:pt x="45" y="11"/>
                    <a:pt x="47" y="11"/>
                    <a:pt x="48" y="12"/>
                  </a:cubicBezTo>
                  <a:cubicBezTo>
                    <a:pt x="50" y="14"/>
                    <a:pt x="50" y="14"/>
                    <a:pt x="52" y="12"/>
                  </a:cubicBezTo>
                  <a:cubicBezTo>
                    <a:pt x="57" y="8"/>
                    <a:pt x="55" y="8"/>
                    <a:pt x="3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88" name="Freeform 781"/>
            <p:cNvSpPr/>
            <p:nvPr/>
          </p:nvSpPr>
          <p:spPr bwMode="auto">
            <a:xfrm>
              <a:off x="6943" y="3390"/>
              <a:ext cx="114" cy="66"/>
            </a:xfrm>
            <a:custGeom>
              <a:avLst/>
              <a:gdLst>
                <a:gd name="T0" fmla="*/ 26 w 28"/>
                <a:gd name="T1" fmla="*/ 0 h 16"/>
                <a:gd name="T2" fmla="*/ 4 w 28"/>
                <a:gd name="T3" fmla="*/ 10 h 16"/>
                <a:gd name="T4" fmla="*/ 1 w 28"/>
                <a:gd name="T5" fmla="*/ 15 h 16"/>
                <a:gd name="T6" fmla="*/ 6 w 28"/>
                <a:gd name="T7" fmla="*/ 14 h 16"/>
                <a:gd name="T8" fmla="*/ 16 w 28"/>
                <a:gd name="T9" fmla="*/ 8 h 16"/>
                <a:gd name="T10" fmla="*/ 26 w 28"/>
                <a:gd name="T11" fmla="*/ 0 h 16"/>
              </a:gdLst>
              <a:ahLst/>
              <a:cxnLst>
                <a:cxn ang="0">
                  <a:pos x="T0" y="T1"/>
                </a:cxn>
                <a:cxn ang="0">
                  <a:pos x="T2" y="T3"/>
                </a:cxn>
                <a:cxn ang="0">
                  <a:pos x="T4" y="T5"/>
                </a:cxn>
                <a:cxn ang="0">
                  <a:pos x="T6" y="T7"/>
                </a:cxn>
                <a:cxn ang="0">
                  <a:pos x="T8" y="T9"/>
                </a:cxn>
                <a:cxn ang="0">
                  <a:pos x="T10" y="T11"/>
                </a:cxn>
              </a:cxnLst>
              <a:rect l="0" t="0" r="r" b="b"/>
              <a:pathLst>
                <a:path w="28" h="16">
                  <a:moveTo>
                    <a:pt x="26" y="0"/>
                  </a:moveTo>
                  <a:cubicBezTo>
                    <a:pt x="24" y="0"/>
                    <a:pt x="7" y="8"/>
                    <a:pt x="4" y="10"/>
                  </a:cubicBezTo>
                  <a:cubicBezTo>
                    <a:pt x="0" y="13"/>
                    <a:pt x="0" y="14"/>
                    <a:pt x="1" y="15"/>
                  </a:cubicBezTo>
                  <a:cubicBezTo>
                    <a:pt x="2" y="16"/>
                    <a:pt x="4" y="15"/>
                    <a:pt x="6" y="14"/>
                  </a:cubicBezTo>
                  <a:cubicBezTo>
                    <a:pt x="7" y="13"/>
                    <a:pt x="12" y="10"/>
                    <a:pt x="16" y="8"/>
                  </a:cubicBezTo>
                  <a:cubicBezTo>
                    <a:pt x="22" y="4"/>
                    <a:pt x="28" y="0"/>
                    <a:pt x="2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89" name="Freeform 782"/>
            <p:cNvSpPr/>
            <p:nvPr/>
          </p:nvSpPr>
          <p:spPr bwMode="auto">
            <a:xfrm>
              <a:off x="2605" y="1094"/>
              <a:ext cx="45" cy="13"/>
            </a:xfrm>
            <a:custGeom>
              <a:avLst/>
              <a:gdLst>
                <a:gd name="T0" fmla="*/ 1 w 11"/>
                <a:gd name="T1" fmla="*/ 2 h 3"/>
                <a:gd name="T2" fmla="*/ 9 w 11"/>
                <a:gd name="T3" fmla="*/ 1 h 3"/>
                <a:gd name="T4" fmla="*/ 4 w 11"/>
                <a:gd name="T5" fmla="*/ 0 h 3"/>
                <a:gd name="T6" fmla="*/ 1 w 11"/>
                <a:gd name="T7" fmla="*/ 2 h 3"/>
              </a:gdLst>
              <a:ahLst/>
              <a:cxnLst>
                <a:cxn ang="0">
                  <a:pos x="T0" y="T1"/>
                </a:cxn>
                <a:cxn ang="0">
                  <a:pos x="T2" y="T3"/>
                </a:cxn>
                <a:cxn ang="0">
                  <a:pos x="T4" y="T5"/>
                </a:cxn>
                <a:cxn ang="0">
                  <a:pos x="T6" y="T7"/>
                </a:cxn>
              </a:cxnLst>
              <a:rect l="0" t="0" r="r" b="b"/>
              <a:pathLst>
                <a:path w="11" h="3">
                  <a:moveTo>
                    <a:pt x="1" y="2"/>
                  </a:moveTo>
                  <a:cubicBezTo>
                    <a:pt x="3" y="3"/>
                    <a:pt x="8" y="2"/>
                    <a:pt x="9" y="1"/>
                  </a:cubicBezTo>
                  <a:cubicBezTo>
                    <a:pt x="11" y="0"/>
                    <a:pt x="8" y="0"/>
                    <a:pt x="4" y="0"/>
                  </a:cubicBezTo>
                  <a:cubicBezTo>
                    <a:pt x="0" y="1"/>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90" name="Freeform 783"/>
            <p:cNvSpPr/>
            <p:nvPr/>
          </p:nvSpPr>
          <p:spPr bwMode="auto">
            <a:xfrm>
              <a:off x="5628" y="3061"/>
              <a:ext cx="16" cy="132"/>
            </a:xfrm>
            <a:custGeom>
              <a:avLst/>
              <a:gdLst>
                <a:gd name="T0" fmla="*/ 3 w 4"/>
                <a:gd name="T1" fmla="*/ 32 h 32"/>
                <a:gd name="T2" fmla="*/ 3 w 4"/>
                <a:gd name="T3" fmla="*/ 30 h 32"/>
                <a:gd name="T4" fmla="*/ 3 w 4"/>
                <a:gd name="T5" fmla="*/ 9 h 32"/>
                <a:gd name="T6" fmla="*/ 1 w 4"/>
                <a:gd name="T7" fmla="*/ 14 h 32"/>
                <a:gd name="T8" fmla="*/ 1 w 4"/>
                <a:gd name="T9" fmla="*/ 31 h 32"/>
                <a:gd name="T10" fmla="*/ 3 w 4"/>
                <a:gd name="T11" fmla="*/ 32 h 32"/>
              </a:gdLst>
              <a:ahLst/>
              <a:cxnLst>
                <a:cxn ang="0">
                  <a:pos x="T0" y="T1"/>
                </a:cxn>
                <a:cxn ang="0">
                  <a:pos x="T2" y="T3"/>
                </a:cxn>
                <a:cxn ang="0">
                  <a:pos x="T4" y="T5"/>
                </a:cxn>
                <a:cxn ang="0">
                  <a:pos x="T6" y="T7"/>
                </a:cxn>
                <a:cxn ang="0">
                  <a:pos x="T8" y="T9"/>
                </a:cxn>
                <a:cxn ang="0">
                  <a:pos x="T10" y="T11"/>
                </a:cxn>
              </a:cxnLst>
              <a:rect l="0" t="0" r="r" b="b"/>
              <a:pathLst>
                <a:path w="4" h="32">
                  <a:moveTo>
                    <a:pt x="3" y="32"/>
                  </a:moveTo>
                  <a:cubicBezTo>
                    <a:pt x="4" y="32"/>
                    <a:pt x="4" y="32"/>
                    <a:pt x="3" y="30"/>
                  </a:cubicBezTo>
                  <a:cubicBezTo>
                    <a:pt x="2" y="27"/>
                    <a:pt x="2" y="21"/>
                    <a:pt x="3" y="9"/>
                  </a:cubicBezTo>
                  <a:cubicBezTo>
                    <a:pt x="4" y="0"/>
                    <a:pt x="3" y="2"/>
                    <a:pt x="1" y="14"/>
                  </a:cubicBezTo>
                  <a:cubicBezTo>
                    <a:pt x="0" y="20"/>
                    <a:pt x="0" y="27"/>
                    <a:pt x="1" y="31"/>
                  </a:cubicBezTo>
                  <a:cubicBezTo>
                    <a:pt x="1" y="32"/>
                    <a:pt x="2" y="32"/>
                    <a:pt x="3"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91" name="Freeform 784"/>
            <p:cNvSpPr/>
            <p:nvPr/>
          </p:nvSpPr>
          <p:spPr bwMode="auto">
            <a:xfrm>
              <a:off x="2392" y="1378"/>
              <a:ext cx="4" cy="8"/>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1" y="2"/>
                    <a:pt x="1" y="2"/>
                    <a:pt x="1" y="2"/>
                  </a:cubicBezTo>
                  <a:cubicBezTo>
                    <a:pt x="0"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93" name="Freeform 786"/>
            <p:cNvSpPr/>
            <p:nvPr/>
          </p:nvSpPr>
          <p:spPr bwMode="auto">
            <a:xfrm>
              <a:off x="438" y="1238"/>
              <a:ext cx="389" cy="41"/>
            </a:xfrm>
            <a:custGeom>
              <a:avLst/>
              <a:gdLst>
                <a:gd name="T0" fmla="*/ 82 w 95"/>
                <a:gd name="T1" fmla="*/ 4 h 10"/>
                <a:gd name="T2" fmla="*/ 55 w 95"/>
                <a:gd name="T3" fmla="*/ 3 h 10"/>
                <a:gd name="T4" fmla="*/ 24 w 95"/>
                <a:gd name="T5" fmla="*/ 1 h 10"/>
                <a:gd name="T6" fmla="*/ 8 w 95"/>
                <a:gd name="T7" fmla="*/ 2 h 10"/>
                <a:gd name="T8" fmla="*/ 24 w 95"/>
                <a:gd name="T9" fmla="*/ 4 h 10"/>
                <a:gd name="T10" fmla="*/ 43 w 95"/>
                <a:gd name="T11" fmla="*/ 4 h 10"/>
                <a:gd name="T12" fmla="*/ 26 w 95"/>
                <a:gd name="T13" fmla="*/ 5 h 10"/>
                <a:gd name="T14" fmla="*/ 0 w 95"/>
                <a:gd name="T15" fmla="*/ 8 h 10"/>
                <a:gd name="T16" fmla="*/ 4 w 95"/>
                <a:gd name="T17" fmla="*/ 9 h 10"/>
                <a:gd name="T18" fmla="*/ 92 w 95"/>
                <a:gd name="T19" fmla="*/ 6 h 10"/>
                <a:gd name="T20" fmla="*/ 82 w 95"/>
                <a:gd name="T21"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0">
                  <a:moveTo>
                    <a:pt x="82" y="4"/>
                  </a:moveTo>
                  <a:cubicBezTo>
                    <a:pt x="74" y="4"/>
                    <a:pt x="67" y="4"/>
                    <a:pt x="55" y="3"/>
                  </a:cubicBezTo>
                  <a:cubicBezTo>
                    <a:pt x="46" y="2"/>
                    <a:pt x="32" y="1"/>
                    <a:pt x="24" y="1"/>
                  </a:cubicBezTo>
                  <a:cubicBezTo>
                    <a:pt x="9" y="0"/>
                    <a:pt x="8" y="0"/>
                    <a:pt x="8" y="2"/>
                  </a:cubicBezTo>
                  <a:cubicBezTo>
                    <a:pt x="8" y="4"/>
                    <a:pt x="9" y="4"/>
                    <a:pt x="24" y="4"/>
                  </a:cubicBezTo>
                  <a:cubicBezTo>
                    <a:pt x="32" y="4"/>
                    <a:pt x="41" y="4"/>
                    <a:pt x="43" y="4"/>
                  </a:cubicBezTo>
                  <a:cubicBezTo>
                    <a:pt x="45" y="5"/>
                    <a:pt x="40" y="5"/>
                    <a:pt x="26" y="5"/>
                  </a:cubicBezTo>
                  <a:cubicBezTo>
                    <a:pt x="6" y="6"/>
                    <a:pt x="0" y="6"/>
                    <a:pt x="0" y="8"/>
                  </a:cubicBezTo>
                  <a:cubicBezTo>
                    <a:pt x="0" y="8"/>
                    <a:pt x="2" y="9"/>
                    <a:pt x="4" y="9"/>
                  </a:cubicBezTo>
                  <a:cubicBezTo>
                    <a:pt x="13" y="10"/>
                    <a:pt x="90" y="7"/>
                    <a:pt x="92" y="6"/>
                  </a:cubicBezTo>
                  <a:cubicBezTo>
                    <a:pt x="95" y="4"/>
                    <a:pt x="92" y="3"/>
                    <a:pt x="8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sp>
          <p:nvSpPr>
            <p:cNvPr id="94" name="Freeform 787"/>
            <p:cNvSpPr/>
            <p:nvPr/>
          </p:nvSpPr>
          <p:spPr bwMode="auto">
            <a:xfrm>
              <a:off x="434" y="1012"/>
              <a:ext cx="357" cy="17"/>
            </a:xfrm>
            <a:custGeom>
              <a:avLst/>
              <a:gdLst>
                <a:gd name="T0" fmla="*/ 76 w 87"/>
                <a:gd name="T1" fmla="*/ 4 h 4"/>
                <a:gd name="T2" fmla="*/ 86 w 87"/>
                <a:gd name="T3" fmla="*/ 4 h 4"/>
                <a:gd name="T4" fmla="*/ 87 w 87"/>
                <a:gd name="T5" fmla="*/ 3 h 4"/>
                <a:gd name="T6" fmla="*/ 86 w 87"/>
                <a:gd name="T7" fmla="*/ 2 h 4"/>
                <a:gd name="T8" fmla="*/ 29 w 87"/>
                <a:gd name="T9" fmla="*/ 0 h 4"/>
                <a:gd name="T10" fmla="*/ 38 w 87"/>
                <a:gd name="T11" fmla="*/ 2 h 4"/>
                <a:gd name="T12" fmla="*/ 76 w 87"/>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7" h="4">
                  <a:moveTo>
                    <a:pt x="76" y="4"/>
                  </a:moveTo>
                  <a:cubicBezTo>
                    <a:pt x="81" y="4"/>
                    <a:pt x="85" y="4"/>
                    <a:pt x="86" y="4"/>
                  </a:cubicBezTo>
                  <a:cubicBezTo>
                    <a:pt x="87" y="4"/>
                    <a:pt x="87" y="4"/>
                    <a:pt x="87" y="3"/>
                  </a:cubicBezTo>
                  <a:cubicBezTo>
                    <a:pt x="87" y="3"/>
                    <a:pt x="87" y="2"/>
                    <a:pt x="86" y="2"/>
                  </a:cubicBezTo>
                  <a:cubicBezTo>
                    <a:pt x="83" y="1"/>
                    <a:pt x="45" y="0"/>
                    <a:pt x="29" y="0"/>
                  </a:cubicBezTo>
                  <a:cubicBezTo>
                    <a:pt x="0" y="0"/>
                    <a:pt x="6" y="2"/>
                    <a:pt x="38" y="2"/>
                  </a:cubicBezTo>
                  <a:cubicBezTo>
                    <a:pt x="54" y="3"/>
                    <a:pt x="71" y="3"/>
                    <a:pt x="7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ea typeface="腾祥铁山楷书简" panose="01010104010101010101" charset="-122"/>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98800" y="914400"/>
            <a:ext cx="9799200" cy="2570400"/>
          </a:xfrm>
        </p:spPr>
        <p:txBody>
          <a:bodyPr lIns="90000" tIns="46800" rIns="90000" bIns="46800" anchor="b" anchorCtr="0">
            <a:normAutofit/>
          </a:bodyPr>
          <a:lstStyle>
            <a:lvl1pPr algn="ctr">
              <a:defRPr sz="6000"/>
            </a:lvl1pPr>
          </a:lstStyle>
          <a:p>
            <a:pPr fontAlgn="auto"/>
            <a:r>
              <a:rPr lang="zh-CN" altLang="en-US" strike="noStrike" noProof="1"/>
              <a:t>单击此处编辑标题</a:t>
            </a:r>
          </a:p>
        </p:txBody>
      </p:sp>
      <p:sp>
        <p:nvSpPr>
          <p:cNvPr id="3" name="副标题 2"/>
          <p:cNvSpPr>
            <a:spLocks noGrp="1"/>
          </p:cNvSpPr>
          <p:nvPr>
            <p:ph type="subTitle" idx="1" hasCustomPrompt="1"/>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单击此处编辑副标题</a:t>
            </a:r>
          </a:p>
        </p:txBody>
      </p:sp>
      <p:sp>
        <p:nvSpPr>
          <p:cNvPr id="4" name="日期占位符 3"/>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t>2024-09-07</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608400" y="1490400"/>
            <a:ext cx="10969200" cy="4759200"/>
          </a:xfrm>
        </p:spPr>
        <p:txBody>
          <a:bodyPr vert="horz" lIns="90000" tIns="46800" rIns="90000" bIns="46800" rtlCol="0">
            <a:normAutofit/>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t>2024-09-07</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990800" y="3848400"/>
            <a:ext cx="7768800" cy="766800"/>
          </a:xfrm>
        </p:spPr>
        <p:txBody>
          <a:bodyPr lIns="90000" tIns="46800" rIns="90000" bIns="46800" anchor="b" anchorCtr="0">
            <a:normAutofit/>
          </a:bodyPr>
          <a:lstStyle>
            <a:lvl1pPr>
              <a:defRPr sz="4400"/>
            </a:lvl1pPr>
          </a:lstStyle>
          <a:p>
            <a:pPr fontAlgn="auto"/>
            <a:r>
              <a:rPr lang="zh-CN" altLang="en-US" strike="noStrike" noProof="1"/>
              <a:t>单击此处编辑标题</a:t>
            </a:r>
          </a:p>
        </p:txBody>
      </p:sp>
      <p:sp>
        <p:nvSpPr>
          <p:cNvPr id="3" name="文本占位符 2"/>
          <p:cNvSpPr>
            <a:spLocks noGrp="1"/>
          </p:cNvSpPr>
          <p:nvPr>
            <p:ph type="body" idx="1" hasCustomPrompt="1"/>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单击此处编辑文本</a:t>
            </a:r>
          </a:p>
        </p:txBody>
      </p:sp>
      <p:sp>
        <p:nvSpPr>
          <p:cNvPr id="4" name="日期占位符 3"/>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t>2024-09-07</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8400" y="1501200"/>
            <a:ext cx="5176800" cy="4748400"/>
          </a:xfrm>
        </p:spPr>
        <p:txBody>
          <a:bodyPr vert="horz" lIns="90000" tIns="46800" rIns="90000" bIns="46800" rtlCol="0">
            <a:normAutofit/>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411600" y="1501200"/>
            <a:ext cx="5176800" cy="4748400"/>
          </a:xfrm>
        </p:spPr>
        <p:txBody>
          <a:bodyPr lIns="90000" tIns="46800" rIns="90000" bIns="46800">
            <a:normAutofit/>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4"/>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t>2024-09-07</a:t>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hasCustomPrompt="1"/>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单击此处编辑文本</a:t>
            </a:r>
          </a:p>
        </p:txBody>
      </p:sp>
      <p:sp>
        <p:nvSpPr>
          <p:cNvPr id="4" name="内容占位符 3"/>
          <p:cNvSpPr>
            <a:spLocks noGrp="1"/>
          </p:cNvSpPr>
          <p:nvPr>
            <p:ph sz="half" idx="2"/>
          </p:nvPr>
        </p:nvSpPr>
        <p:spPr>
          <a:xfrm>
            <a:off x="608400" y="1854000"/>
            <a:ext cx="5342400" cy="4395600"/>
          </a:xfrm>
        </p:spPr>
        <p:txBody>
          <a:bodyPr vert="horz" lIns="101600" tIns="0" rIns="82550" bIns="0" rtlCol="0">
            <a:normAutofit/>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5" name="文本占位符 4"/>
          <p:cNvSpPr>
            <a:spLocks noGrp="1"/>
          </p:cNvSpPr>
          <p:nvPr>
            <p:ph type="body" sz="quarter" idx="3" hasCustomPrompt="1"/>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单击此处编辑文本</a:t>
            </a:r>
          </a:p>
        </p:txBody>
      </p:sp>
      <p:sp>
        <p:nvSpPr>
          <p:cNvPr id="6" name="内容占位符 5"/>
          <p:cNvSpPr>
            <a:spLocks noGrp="1"/>
          </p:cNvSpPr>
          <p:nvPr>
            <p:ph sz="quarter" idx="4"/>
          </p:nvPr>
        </p:nvSpPr>
        <p:spPr>
          <a:xfrm>
            <a:off x="6235750" y="1854000"/>
            <a:ext cx="5342400" cy="4395600"/>
          </a:xfrm>
        </p:spPr>
        <p:txBody>
          <a:bodyPr vert="horz" lIns="101600" tIns="0" rIns="82550" bIns="0" rtlCol="0">
            <a:normAutofit/>
          </a:bodyPr>
          <a:lstStyle/>
          <a:p>
            <a:pPr lvl="0" fontAlgn="auto"/>
            <a:r>
              <a:rPr lang="zh-CN" altLang="en-US" strike="noStrike" noProof="1" smtClean="0"/>
              <a:t>单击此处编辑母版文本样式</a:t>
            </a:r>
          </a:p>
          <a:p>
            <a:pPr lvl="1" fontAlgn="auto"/>
            <a:r>
              <a:rPr lang="zh-CN" altLang="en-US" strike="noStrike" noProof="1" smtClean="0"/>
              <a:t>第二级</a:t>
            </a:r>
          </a:p>
          <a:p>
            <a:pPr lvl="2" fontAlgn="auto"/>
            <a:r>
              <a:rPr lang="zh-CN" altLang="en-US" strike="noStrike" noProof="1" smtClean="0"/>
              <a:t>第三级</a:t>
            </a:r>
          </a:p>
          <a:p>
            <a:pPr lvl="3" fontAlgn="auto"/>
            <a:r>
              <a:rPr lang="zh-CN" altLang="en-US" strike="noStrike" noProof="1" smtClean="0"/>
              <a:t>第四级</a:t>
            </a:r>
          </a:p>
          <a:p>
            <a:pPr lvl="4" fontAlgn="auto"/>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t>2024-09-07</a:t>
            </a:fld>
            <a:endParaRPr lang="zh-CN" altLang="en-US" strike="noStrike" noProof="1"/>
          </a:p>
        </p:txBody>
      </p:sp>
      <p:sp>
        <p:nvSpPr>
          <p:cNvPr id="8" name="页脚占位符 7"/>
          <p:cNvSpPr>
            <a:spLocks noGrp="1"/>
          </p:cNvSpPr>
          <p:nvPr>
            <p:ph type="ftr" sz="quarter" idx="11"/>
          </p:nvPr>
        </p:nvSpPr>
        <p:spPr/>
        <p:txBody>
          <a:bodyPr/>
          <a:lstStyle/>
          <a:p>
            <a:pPr fontAlgn="auto"/>
            <a:endParaRPr lang="zh-CN" altLang="en-US" strike="noStrike" noProof="1"/>
          </a:p>
        </p:txBody>
      </p:sp>
      <p:sp>
        <p:nvSpPr>
          <p:cNvPr id="9" name="灯片编号占位符 8"/>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p>
            <a:pPr lvl="0"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t>2024-09-07</a:t>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t>2024-09-07</a:t>
            </a:fld>
            <a:endParaRPr lang="zh-CN" altLang="en-US" strike="noStrike" noProof="1"/>
          </a:p>
        </p:txBody>
      </p:sp>
      <p:sp>
        <p:nvSpPr>
          <p:cNvPr id="3" name="页脚占位符 2"/>
          <p:cNvSpPr>
            <a:spLocks noGrp="1"/>
          </p:cNvSpPr>
          <p:nvPr>
            <p:ph type="ftr" sz="quarter" idx="11"/>
          </p:nvPr>
        </p:nvSpPr>
        <p:spPr/>
        <p:txBody>
          <a:bodyPr/>
          <a:lstStyle/>
          <a:p>
            <a:pPr fontAlgn="auto"/>
            <a:endParaRPr lang="zh-CN" altLang="en-US" strike="noStrike" noProof="1"/>
          </a:p>
        </p:txBody>
      </p:sp>
      <p:sp>
        <p:nvSpPr>
          <p:cNvPr id="4" name="灯片编号占位符 3"/>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2024-09-07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330" y="1555115"/>
            <a:ext cx="5233035" cy="4608195"/>
          </a:xfrm>
        </p:spPr>
        <p:txBody>
          <a:bodyPr vert="horz" lIns="90000" tIns="46800" rIns="90000" bIns="46800" rtlCol="0">
            <a:normAutofit/>
          </a:bodyPr>
          <a:lstStyle>
            <a:lvl1pPr>
              <a:buNone/>
              <a:defRPr sz="1600"/>
            </a:lvl1pPr>
          </a:lstStyle>
          <a:p>
            <a:pPr lvl="0" fontAlgn="auto"/>
            <a:endParaRPr lang="zh-CN" altLang="en-US" strike="noStrike" noProof="1"/>
          </a:p>
        </p:txBody>
      </p:sp>
      <p:sp>
        <p:nvSpPr>
          <p:cNvPr id="4" name="文本占位符 3"/>
          <p:cNvSpPr>
            <a:spLocks noGrp="1"/>
          </p:cNvSpPr>
          <p:nvPr>
            <p:ph type="body" sz="half" idx="2"/>
          </p:nvPr>
        </p:nvSpPr>
        <p:spPr>
          <a:xfrm>
            <a:off x="6350400" y="1555200"/>
            <a:ext cx="5227200" cy="4608000"/>
          </a:xfrm>
        </p:spPr>
        <p:txBody>
          <a:bodyPr vert="horz" lIns="90000" tIns="46800" rIns="90000" bIns="46800" rtlCol="0">
            <a:normAutofit/>
          </a:bodyPr>
          <a:lstStyle>
            <a:lvl1pPr>
              <a:buNone/>
              <a:defRPr sz="1600"/>
            </a:lvl1pPr>
          </a:lstStyle>
          <a:p>
            <a:pPr lvl="0" fontAlgn="auto"/>
            <a:r>
              <a:rPr lang="zh-CN" altLang="en-US" strike="noStrike" noProof="1" smtClean="0"/>
              <a:t>单击此处编辑母版文本样式</a:t>
            </a:r>
            <a:endParaRPr lang="zh-CN" altLang="en-US" strike="noStrike" noProof="1"/>
          </a:p>
        </p:txBody>
      </p:sp>
      <p:sp>
        <p:nvSpPr>
          <p:cNvPr id="9" name="标题 8"/>
          <p:cNvSpPr>
            <a:spLocks noGrp="1"/>
          </p:cNvSpPr>
          <p:nvPr>
            <p:ph type="title"/>
          </p:nvPr>
        </p:nvSpPr>
        <p:spPr/>
        <p:txBody>
          <a:bodyPr/>
          <a:lstStyle/>
          <a:p>
            <a:pPr fontAlgn="auto"/>
            <a:r>
              <a:rPr lang="zh-CN" altLang="en-US" strike="noStrike" noProof="1"/>
              <a:t>单击此处编辑母版标题样式</a:t>
            </a:r>
          </a:p>
        </p:txBody>
      </p:sp>
      <p:sp>
        <p:nvSpPr>
          <p:cNvPr id="2" name="日期占位符 1"/>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t>2024-09-07</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234800" y="914400"/>
            <a:ext cx="1044000" cy="5029200"/>
          </a:xfrm>
        </p:spPr>
        <p:txBody>
          <a:bodyPr vert="eaVert" lIns="90000" tIns="46800" rIns="90000" bIns="46800" rtlCol="0" anchor="ctr" anchorCtr="0">
            <a:normAutofit/>
          </a:bodyPr>
          <a:lstStyle>
            <a:lvl1pPr>
              <a:buNone/>
              <a:defRPr sz="2800"/>
            </a:lvl1pPr>
          </a:lstStyle>
          <a:p>
            <a:pPr lvl="0" fontAlgn="auto"/>
            <a:r>
              <a:rPr lang="zh-CN" altLang="en-US" strike="noStrike" noProof="1" smtClean="0"/>
              <a:t>单击此处编辑标题</a:t>
            </a:r>
            <a:endParaRPr lang="zh-CN" altLang="en-US" strike="noStrike" noProof="1"/>
          </a:p>
        </p:txBody>
      </p:sp>
      <p:sp>
        <p:nvSpPr>
          <p:cNvPr id="3" name="竖排文字占位符 2"/>
          <p:cNvSpPr>
            <a:spLocks noGrp="1"/>
          </p:cNvSpPr>
          <p:nvPr>
            <p:ph type="body" orient="vert" idx="1"/>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760FBDFE-C587-4B4C-A407-44438C67B59E}" type="datetimeFigureOut">
              <a:rPr lang="zh-CN" altLang="en-US" strike="noStrike" noProof="1" smtClean="0">
                <a:latin typeface="+mn-lt"/>
                <a:ea typeface="+mn-ea"/>
                <a:cs typeface="+mn-cs"/>
              </a:rPr>
              <a:t>2024-09-07</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9AE70B2-8BF9-45C0-BB95-33D1B9D3A854}"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774000"/>
            <a:ext cx="10972800" cy="5482800"/>
          </a:xfrm>
        </p:spPr>
        <p:txBody>
          <a:body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2" name="日期占位符 1"/>
          <p:cNvSpPr>
            <a:spLocks noGrp="1"/>
          </p:cNvSpPr>
          <p:nvPr>
            <p:ph type="dt" sz="half" idx="14"/>
          </p:nvPr>
        </p:nvSpPr>
        <p:spPr/>
        <p:txBody>
          <a:bodyPr/>
          <a:lstStyle/>
          <a:p>
            <a:pPr fontAlgn="auto"/>
            <a:fld id="{760FBDFE-C587-4B4C-A407-44438C67B59E}" type="datetimeFigureOut">
              <a:rPr lang="zh-CN" altLang="en-US" strike="noStrike" noProof="1" smtClean="0">
                <a:latin typeface="+mn-lt"/>
                <a:ea typeface="+mn-ea"/>
                <a:cs typeface="+mn-cs"/>
              </a:rPr>
              <a:t>2024-09-07</a:t>
            </a:fld>
            <a:endParaRPr lang="zh-CN" altLang="en-US" strike="noStrike" noProof="1"/>
          </a:p>
        </p:txBody>
      </p:sp>
      <p:sp>
        <p:nvSpPr>
          <p:cNvPr id="3" name="页脚占位符 2"/>
          <p:cNvSpPr>
            <a:spLocks noGrp="1"/>
          </p:cNvSpPr>
          <p:nvPr>
            <p:ph type="ftr" sz="quarter" idx="15"/>
          </p:nvPr>
        </p:nvSpPr>
        <p:spPr/>
        <p:txBody>
          <a:bodyPr/>
          <a:lstStyle/>
          <a:p>
            <a:pPr fontAlgn="auto"/>
            <a:endParaRPr lang="zh-CN" altLang="en-US" strike="noStrike" noProof="1"/>
          </a:p>
        </p:txBody>
      </p:sp>
      <p:sp>
        <p:nvSpPr>
          <p:cNvPr id="4" name="灯片编号占位符 3"/>
          <p:cNvSpPr>
            <a:spLocks noGrp="1"/>
          </p:cNvSpPr>
          <p:nvPr>
            <p:ph type="sldNum" sz="quarter" idx="16"/>
          </p:nvPr>
        </p:nvSpPr>
        <p:spPr/>
        <p:txBody>
          <a:bodyPr/>
          <a:lstStyle/>
          <a:p>
            <a:pPr fontAlgn="auto"/>
            <a:fld id="{49AE70B2-8BF9-45C0-BB95-33D1B9D3A854}"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198800" y="2484000"/>
            <a:ext cx="9799200" cy="1018800"/>
          </a:xfrm>
        </p:spPr>
        <p:txBody>
          <a:bodyPr vert="horz" lIns="90000" tIns="46800" rIns="90000" bIns="46800" rtlCol="0" anchor="t" anchorCtr="0">
            <a:normAutofit/>
          </a:bodyPr>
          <a:lstStyle>
            <a:lvl1pPr algn="ctr">
              <a:defRPr sz="6000"/>
            </a:lvl1pPr>
          </a:lstStyle>
          <a:p>
            <a:pPr lvl="0" fontAlgn="auto"/>
            <a:r>
              <a:rPr lang="zh-CN" altLang="en-US" strike="noStrike" noProof="1" smtClean="0"/>
              <a:t>单击此处编辑标题</a:t>
            </a:r>
            <a:endParaRPr lang="zh-CN" altLang="en-US" strike="noStrike" noProof="1"/>
          </a:p>
        </p:txBody>
      </p:sp>
      <p:sp>
        <p:nvSpPr>
          <p:cNvPr id="7" name="文本占位符 6"/>
          <p:cNvSpPr>
            <a:spLocks noGrp="1"/>
          </p:cNvSpPr>
          <p:nvPr>
            <p:ph type="body" sz="quarter" idx="13"/>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fontAlgn="auto"/>
            <a:r>
              <a:rPr lang="zh-CN" altLang="en-US" strike="noStrike" noProof="1"/>
              <a:t>单击此处编辑母版文本样式</a:t>
            </a:r>
          </a:p>
        </p:txBody>
      </p:sp>
      <p:sp>
        <p:nvSpPr>
          <p:cNvPr id="3" name="日期占位符 2"/>
          <p:cNvSpPr>
            <a:spLocks noGrp="1"/>
          </p:cNvSpPr>
          <p:nvPr>
            <p:ph type="dt" sz="half" idx="14"/>
          </p:nvPr>
        </p:nvSpPr>
        <p:spPr/>
        <p:txBody>
          <a:bodyPr/>
          <a:lstStyle/>
          <a:p>
            <a:pPr fontAlgn="auto"/>
            <a:fld id="{760FBDFE-C587-4B4C-A407-44438C67B59E}" type="datetimeFigureOut">
              <a:rPr lang="zh-CN" altLang="en-US" strike="noStrike" noProof="1" smtClean="0">
                <a:latin typeface="+mn-lt"/>
                <a:ea typeface="+mn-ea"/>
                <a:cs typeface="+mn-cs"/>
              </a:rPr>
              <a:t>2024-09-07</a:t>
            </a:fld>
            <a:endParaRPr lang="zh-CN" altLang="en-US" strike="noStrike" noProof="1"/>
          </a:p>
        </p:txBody>
      </p:sp>
      <p:sp>
        <p:nvSpPr>
          <p:cNvPr id="4" name="页脚占位符 3"/>
          <p:cNvSpPr>
            <a:spLocks noGrp="1"/>
          </p:cNvSpPr>
          <p:nvPr>
            <p:ph type="ftr" sz="quarter" idx="15"/>
          </p:nvPr>
        </p:nvSpPr>
        <p:spPr/>
        <p:txBody>
          <a:bodyPr/>
          <a:lstStyle/>
          <a:p>
            <a:pPr fontAlgn="auto"/>
            <a:endParaRPr lang="zh-CN" altLang="en-US" strike="noStrike" noProof="1"/>
          </a:p>
        </p:txBody>
      </p:sp>
      <p:sp>
        <p:nvSpPr>
          <p:cNvPr id="5" name="灯片编号占位符 4"/>
          <p:cNvSpPr>
            <a:spLocks noGrp="1"/>
          </p:cNvSpPr>
          <p:nvPr>
            <p:ph type="sldNum" sz="quarter" idx="16"/>
          </p:nvPr>
        </p:nvSpPr>
        <p:spPr/>
        <p:txBody>
          <a:bodyPr/>
          <a:lstStyle/>
          <a:p>
            <a:pPr fontAlgn="auto"/>
            <a:fld id="{49AE70B2-8BF9-45C0-BB95-33D1B9D3A854}"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2024-09-07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2024-09-07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2024-09-07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2024-09-07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2024-09-07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2024-09-07</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2024-09-07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6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tags" Target="../tags/tag69.xml"/><Relationship Id="rId2" Type="http://schemas.openxmlformats.org/officeDocument/2006/relationships/slideLayout" Target="../slideLayouts/slideLayout14.xml"/><Relationship Id="rId16" Type="http://schemas.openxmlformats.org/officeDocument/2006/relationships/tags" Target="../tags/tag6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6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21"/>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2024-09-07</a:t>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
        <p:nvSpPr>
          <p:cNvPr id="7" name="矩形 6"/>
          <p:cNvSpPr/>
          <p:nvPr userDrawn="1">
            <p:custDataLst>
              <p:tags r:id="rId20"/>
            </p:custDataLst>
          </p:nvPr>
        </p:nvSpPr>
        <p:spPr>
          <a:xfrm>
            <a:off x="0" y="44450"/>
            <a:ext cx="12226925" cy="681355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13"/>
            </p:custDataLst>
          </p:nvPr>
        </p:nvSpPr>
        <p:spPr>
          <a:xfrm>
            <a:off x="608013" y="608013"/>
            <a:ext cx="10969625" cy="706437"/>
          </a:xfrm>
          <a:prstGeom prst="rect">
            <a:avLst/>
          </a:prstGeom>
          <a:noFill/>
          <a:ln w="9525">
            <a:noFill/>
          </a:ln>
        </p:spPr>
        <p:txBody>
          <a:bodyPr vert="horz" lIns="90170" tIns="46990" rIns="90170" bIns="46990" anchor="ctr" anchorCtr="0"/>
          <a:lstStyle/>
          <a:p>
            <a:pPr lvl="0"/>
            <a:r>
              <a:rPr lang="zh-CN" altLang="en-US" dirty="0"/>
              <a:t>单击此处编辑母版标题样式</a:t>
            </a:r>
          </a:p>
        </p:txBody>
      </p:sp>
      <p:sp>
        <p:nvSpPr>
          <p:cNvPr id="1027" name="文本占位符 2"/>
          <p:cNvSpPr>
            <a:spLocks noGrp="1"/>
          </p:cNvSpPr>
          <p:nvPr>
            <p:ph type="body"/>
            <p:custDataLst>
              <p:tags r:id="rId14"/>
            </p:custDataLst>
          </p:nvPr>
        </p:nvSpPr>
        <p:spPr>
          <a:xfrm>
            <a:off x="608013" y="1490663"/>
            <a:ext cx="10969625" cy="4759325"/>
          </a:xfrm>
          <a:prstGeom prst="rect">
            <a:avLst/>
          </a:prstGeom>
          <a:noFill/>
          <a:ln w="9525">
            <a:noFill/>
          </a:ln>
        </p:spPr>
        <p:txBody>
          <a:bodyPr vert="horz" lIns="90000" tIns="46800" rIns="90000" bIns="46800" anchor="t" anchorCtr="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12775" y="6315075"/>
            <a:ext cx="2698750" cy="315913"/>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pPr fontAlgn="auto"/>
            <a:fld id="{760FBDFE-C587-4B4C-A407-44438C67B59E}" type="datetimeFigureOut">
              <a:rPr lang="zh-CN" altLang="en-US" strike="noStrike" noProof="1" smtClean="0">
                <a:latin typeface="+mn-lt"/>
                <a:ea typeface="+mn-ea"/>
                <a:cs typeface="+mn-cs"/>
              </a:rPr>
              <a:t>2024-09-07</a:t>
            </a:fld>
            <a:endParaRPr lang="zh-CN" altLang="en-US" strike="noStrike" noProof="1"/>
          </a:p>
        </p:txBody>
      </p:sp>
      <p:sp>
        <p:nvSpPr>
          <p:cNvPr id="5" name="页脚占位符 4"/>
          <p:cNvSpPr>
            <a:spLocks noGrp="1"/>
          </p:cNvSpPr>
          <p:nvPr>
            <p:ph type="ftr" sz="quarter" idx="3"/>
            <p:custDataLst>
              <p:tags r:id="rId16"/>
            </p:custDataLst>
          </p:nvPr>
        </p:nvSpPr>
        <p:spPr>
          <a:xfrm>
            <a:off x="4116388" y="6315075"/>
            <a:ext cx="3959225" cy="315913"/>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custDataLst>
              <p:tags r:id="rId17"/>
            </p:custDataLst>
          </p:nvPr>
        </p:nvSpPr>
        <p:spPr>
          <a:xfrm>
            <a:off x="8877300" y="6315075"/>
            <a:ext cx="2700338" cy="315913"/>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pPr fontAlgn="auto"/>
            <a:fld id="{49AE70B2-8BF9-45C0-BB95-33D1B9D3A854}" type="slidenum">
              <a:rPr lang="zh-CN" altLang="en-US" strike="noStrike" noProof="1" smtClean="0">
                <a:latin typeface="+mn-lt"/>
                <a:ea typeface="+mn-ea"/>
                <a:cs typeface="+mn-cs"/>
              </a:rPr>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8.xml"/></Relationships>
</file>

<file path=ppt/slides/_rels/slide15.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image" Target="../media/image9.png"/><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99.xml"/><Relationship Id="rId3" Type="http://schemas.openxmlformats.org/officeDocument/2006/relationships/tags" Target="../tags/tag94.xml"/><Relationship Id="rId7" Type="http://schemas.openxmlformats.org/officeDocument/2006/relationships/tags" Target="../tags/tag98.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image" Target="../media/image11.svg"/><Relationship Id="rId5" Type="http://schemas.openxmlformats.org/officeDocument/2006/relationships/tags" Target="../tags/tag96.xml"/><Relationship Id="rId10" Type="http://schemas.openxmlformats.org/officeDocument/2006/relationships/image" Target="../media/image10.png"/><Relationship Id="rId4" Type="http://schemas.openxmlformats.org/officeDocument/2006/relationships/tags" Target="../tags/tag95.xml"/><Relationship Id="rId9"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2.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2.xml"/></Relationships>
</file>

<file path=ppt/slides/_rels/slide21.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image" Target="../media/image13.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12.png"/><Relationship Id="rId5" Type="http://schemas.openxmlformats.org/officeDocument/2006/relationships/slideLayout" Target="../slideLayouts/slideLayout2.xml"/><Relationship Id="rId4" Type="http://schemas.openxmlformats.org/officeDocument/2006/relationships/tags" Target="../tags/tag109.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7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8.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4"/>
          <a:stretch>
            <a:fillRect/>
          </a:stretch>
        </p:blipFill>
        <p:spPr>
          <a:xfrm>
            <a:off x="2263140" y="9525"/>
            <a:ext cx="5859145" cy="6848475"/>
          </a:xfrm>
          <a:prstGeom prst="rect">
            <a:avLst/>
          </a:prstGeom>
        </p:spPr>
      </p:pic>
      <p:sp>
        <p:nvSpPr>
          <p:cNvPr id="3" name="文本框 2"/>
          <p:cNvSpPr txBox="1"/>
          <p:nvPr/>
        </p:nvSpPr>
        <p:spPr>
          <a:xfrm>
            <a:off x="8122285" y="2705735"/>
            <a:ext cx="3949065" cy="2061210"/>
          </a:xfrm>
          <a:prstGeom prst="rect">
            <a:avLst/>
          </a:prstGeom>
          <a:noFill/>
        </p:spPr>
        <p:txBody>
          <a:bodyPr wrap="square" rtlCol="0">
            <a:spAutoFit/>
          </a:bodyPr>
          <a:lstStyle/>
          <a:p>
            <a:r>
              <a:rPr lang="zh-CN" altLang="en-US" sz="3200" b="1">
                <a:sym typeface="+mn-ea"/>
              </a:rPr>
              <a:t>清代，维护黄河堤坝要求周期性地征发徭役。这是农民在服徭役、加固堤坝的场景。</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0" y="0"/>
            <a:ext cx="12192000" cy="520700"/>
          </a:xfrm>
          <a:solidFill>
            <a:schemeClr val="accent5">
              <a:lumMod val="50000"/>
              <a:alpha val="81000"/>
            </a:schemeClr>
          </a:solidFill>
        </p:spPr>
        <p:txBody>
          <a:bodyPr>
            <a:noAutofit/>
          </a:bodyPr>
          <a:lstStyle/>
          <a:p>
            <a:r>
              <a:rPr lang="zh-CN" altLang="en-US" sz="2800">
                <a:solidFill>
                  <a:schemeClr val="bg1"/>
                </a:solidFill>
              </a:rPr>
              <a:t>一、中国古代赋税制度的更迭及其对社会经济的影响</a:t>
            </a:r>
          </a:p>
        </p:txBody>
      </p:sp>
      <p:pic>
        <p:nvPicPr>
          <p:cNvPr id="4" name="图片 3"/>
          <p:cNvPicPr>
            <a:picLocks noChangeAspect="1"/>
          </p:cNvPicPr>
          <p:nvPr>
            <p:custDataLst>
              <p:tags r:id="rId2"/>
            </p:custDataLst>
          </p:nvPr>
        </p:nvPicPr>
        <p:blipFill>
          <a:blip r:embed="rId4"/>
          <a:stretch>
            <a:fillRect/>
          </a:stretch>
        </p:blipFill>
        <p:spPr>
          <a:xfrm>
            <a:off x="8039735" y="792480"/>
            <a:ext cx="3779520" cy="5691505"/>
          </a:xfrm>
          <a:prstGeom prst="rect">
            <a:avLst/>
          </a:prstGeom>
        </p:spPr>
      </p:pic>
      <p:sp>
        <p:nvSpPr>
          <p:cNvPr id="5" name="文本框 4"/>
          <p:cNvSpPr txBox="1"/>
          <p:nvPr/>
        </p:nvSpPr>
        <p:spPr>
          <a:xfrm>
            <a:off x="8294370" y="6025515"/>
            <a:ext cx="3454400" cy="460375"/>
          </a:xfrm>
          <a:prstGeom prst="rect">
            <a:avLst/>
          </a:prstGeom>
          <a:solidFill>
            <a:schemeClr val="accent5">
              <a:lumMod val="40000"/>
              <a:lumOff val="60000"/>
            </a:schemeClr>
          </a:solidFill>
        </p:spPr>
        <p:txBody>
          <a:bodyPr wrap="square" rtlCol="0">
            <a:spAutoFit/>
          </a:bodyPr>
          <a:lstStyle/>
          <a:p>
            <a:pPr algn="ctr"/>
            <a:r>
              <a:rPr lang="zh-CN" altLang="en-US" sz="2400" b="1"/>
              <a:t>（明）张居正画像</a:t>
            </a:r>
          </a:p>
        </p:txBody>
      </p:sp>
      <p:pic>
        <p:nvPicPr>
          <p:cNvPr id="7" name="图片 6" descr="QQ截图20240907084313"/>
          <p:cNvPicPr>
            <a:picLocks noChangeAspect="1"/>
          </p:cNvPicPr>
          <p:nvPr/>
        </p:nvPicPr>
        <p:blipFill>
          <a:blip r:embed="rId5"/>
          <a:stretch>
            <a:fillRect/>
          </a:stretch>
        </p:blipFill>
        <p:spPr>
          <a:xfrm>
            <a:off x="62230" y="929005"/>
            <a:ext cx="8019415" cy="5096510"/>
          </a:xfrm>
          <a:prstGeom prst="rect">
            <a:avLst/>
          </a:prstGeom>
        </p:spPr>
      </p:pic>
      <p:grpSp>
        <p:nvGrpSpPr>
          <p:cNvPr id="10" name="组合 9"/>
          <p:cNvGrpSpPr/>
          <p:nvPr/>
        </p:nvGrpSpPr>
        <p:grpSpPr>
          <a:xfrm>
            <a:off x="2883535" y="1856105"/>
            <a:ext cx="4979670" cy="4738370"/>
            <a:chOff x="4541" y="2923"/>
            <a:chExt cx="7842" cy="7462"/>
          </a:xfrm>
        </p:grpSpPr>
        <p:pic>
          <p:nvPicPr>
            <p:cNvPr id="8" name="图片 7" descr="QQ截图20240907084643"/>
            <p:cNvPicPr>
              <a:picLocks noChangeAspect="1"/>
            </p:cNvPicPr>
            <p:nvPr/>
          </p:nvPicPr>
          <p:blipFill>
            <a:blip r:embed="rId6"/>
            <a:stretch>
              <a:fillRect/>
            </a:stretch>
          </p:blipFill>
          <p:spPr>
            <a:xfrm>
              <a:off x="4541" y="2923"/>
              <a:ext cx="7842" cy="7376"/>
            </a:xfrm>
            <a:prstGeom prst="rect">
              <a:avLst/>
            </a:prstGeom>
          </p:spPr>
        </p:pic>
        <p:sp>
          <p:nvSpPr>
            <p:cNvPr id="9" name="文本框 8"/>
            <p:cNvSpPr txBox="1"/>
            <p:nvPr/>
          </p:nvSpPr>
          <p:spPr>
            <a:xfrm>
              <a:off x="5452" y="9661"/>
              <a:ext cx="4870" cy="725"/>
            </a:xfrm>
            <a:prstGeom prst="rect">
              <a:avLst/>
            </a:prstGeom>
            <a:solidFill>
              <a:schemeClr val="accent5">
                <a:lumMod val="40000"/>
                <a:lumOff val="60000"/>
              </a:schemeClr>
            </a:solidFill>
          </p:spPr>
          <p:txBody>
            <a:bodyPr wrap="square" rtlCol="0">
              <a:spAutoFit/>
            </a:bodyPr>
            <a:lstStyle/>
            <a:p>
              <a:pPr lvl="0" algn="ctr">
                <a:buClrTx/>
                <a:buSzTx/>
                <a:buFontTx/>
              </a:pPr>
              <a:r>
                <a:rPr lang="zh-CN" altLang="en-US" sz="2400" b="1">
                  <a:sym typeface="+mn-ea"/>
                </a:rPr>
                <a:t>明前期锦衣卫印</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868680"/>
            <a:ext cx="12095480" cy="3908425"/>
          </a:xfrm>
        </p:spPr>
        <p:txBody>
          <a:bodyPr>
            <a:noAutofit/>
          </a:bodyPr>
          <a:lstStyle/>
          <a:p>
            <a:pPr marL="0" indent="0" algn="just">
              <a:lnSpc>
                <a:spcPct val="100000"/>
              </a:lnSpc>
              <a:spcAft>
                <a:spcPts val="0"/>
              </a:spcAft>
              <a:buNone/>
            </a:pPr>
            <a:r>
              <a:rPr lang="zh-CN" altLang="en-US" sz="3600">
                <a:solidFill>
                  <a:schemeClr val="tx1"/>
                </a:solidFill>
                <a:latin typeface="方正黑体简体" panose="02000000000000000000" charset="-122"/>
                <a:ea typeface="方正黑体简体" panose="02000000000000000000" charset="-122"/>
                <a:cs typeface="方正黑体简体" panose="02000000000000000000" charset="-122"/>
              </a:rPr>
              <a:t>明朝中期，国家掌握的土地和户口数额锐减。</a:t>
            </a:r>
            <a:r>
              <a:rPr lang="en-US" altLang="zh-CN" sz="3600">
                <a:solidFill>
                  <a:schemeClr val="tx1"/>
                </a:solidFill>
                <a:latin typeface="方正黑体简体" panose="02000000000000000000" charset="-122"/>
                <a:ea typeface="方正黑体简体" panose="02000000000000000000" charset="-122"/>
                <a:cs typeface="方正黑体简体" panose="02000000000000000000" charset="-122"/>
              </a:rPr>
              <a:t>......</a:t>
            </a:r>
            <a:r>
              <a:rPr lang="zh-CN" altLang="en-US" sz="3600">
                <a:solidFill>
                  <a:schemeClr val="tx1"/>
                </a:solidFill>
                <a:latin typeface="方正黑体简体" panose="02000000000000000000" charset="-122"/>
                <a:ea typeface="方正黑体简体" panose="02000000000000000000" charset="-122"/>
                <a:cs typeface="方正黑体简体" panose="02000000000000000000" charset="-122"/>
              </a:rPr>
              <a:t>万历九年(1581年) ，在清丈土地的基础上，“总括一州县之赋税，量地计丁，丁粮毕输于官。一岁之役,官为金募。力差,则计其工食之费,量为增减;银差,则计其交纳之费,加以增耗。凡额办、派办、京库岁需与存留，供亿诸费,以及土贡方物，悉并为一条，皆计田征银，折办于官”。</a:t>
            </a:r>
            <a:r>
              <a:rPr lang="en-US" altLang="zh-CN" sz="3200">
                <a:solidFill>
                  <a:schemeClr val="tx1"/>
                </a:solidFill>
                <a:latin typeface="方正黑体简体" panose="02000000000000000000" charset="-122"/>
                <a:ea typeface="方正黑体简体" panose="02000000000000000000" charset="-122"/>
                <a:cs typeface="方正黑体简体" panose="02000000000000000000" charset="-122"/>
              </a:rPr>
              <a:t>——</a:t>
            </a:r>
            <a:r>
              <a:rPr lang="zh-CN" altLang="en-US" sz="3200">
                <a:solidFill>
                  <a:schemeClr val="tx1"/>
                </a:solidFill>
                <a:latin typeface="方正黑体简体" panose="02000000000000000000" charset="-122"/>
                <a:ea typeface="方正黑体简体" panose="02000000000000000000" charset="-122"/>
                <a:cs typeface="方正黑体简体" panose="02000000000000000000" charset="-122"/>
              </a:rPr>
              <a:t>摘编自 《张文忠公全集》</a:t>
            </a:r>
          </a:p>
        </p:txBody>
      </p:sp>
      <p:sp>
        <p:nvSpPr>
          <p:cNvPr id="6" name="标题 5"/>
          <p:cNvSpPr>
            <a:spLocks noGrp="1"/>
          </p:cNvSpPr>
          <p:nvPr>
            <p:ph type="title"/>
            <p:custDataLst>
              <p:tags r:id="rId1"/>
            </p:custDataLst>
          </p:nvPr>
        </p:nvSpPr>
        <p:spPr>
          <a:xfrm>
            <a:off x="0" y="0"/>
            <a:ext cx="12192000" cy="554990"/>
          </a:xfrm>
          <a:solidFill>
            <a:schemeClr val="accent5">
              <a:lumMod val="50000"/>
              <a:alpha val="81000"/>
            </a:schemeClr>
          </a:solidFill>
        </p:spPr>
        <p:txBody>
          <a:bodyPr/>
          <a:lstStyle/>
          <a:p>
            <a:r>
              <a:rPr lang="zh-CN" altLang="en-US" sz="2800">
                <a:solidFill>
                  <a:schemeClr val="bg1"/>
                </a:solidFill>
              </a:rPr>
              <a:t>一、中国古代赋税制度的更迭及其对社会经济的影响</a:t>
            </a:r>
          </a:p>
        </p:txBody>
      </p:sp>
      <p:sp>
        <p:nvSpPr>
          <p:cNvPr id="2" name="文本框 1"/>
          <p:cNvSpPr txBox="1"/>
          <p:nvPr/>
        </p:nvSpPr>
        <p:spPr>
          <a:xfrm>
            <a:off x="306070" y="5202555"/>
            <a:ext cx="11537315" cy="1445260"/>
          </a:xfrm>
          <a:prstGeom prst="rect">
            <a:avLst/>
          </a:prstGeom>
          <a:noFill/>
        </p:spPr>
        <p:txBody>
          <a:bodyPr wrap="square" rtlCol="0">
            <a:spAutoFit/>
          </a:bodyPr>
          <a:lstStyle/>
          <a:p>
            <a:r>
              <a:rPr lang="zh-CN" altLang="en-US" sz="4400" b="1"/>
              <a:t>结合所学，概述明代中期一条鞭法实施的背景与影响。</a:t>
            </a:r>
          </a:p>
        </p:txBody>
      </p:sp>
      <p:sp>
        <p:nvSpPr>
          <p:cNvPr id="4" name="矩形 3"/>
          <p:cNvSpPr/>
          <p:nvPr/>
        </p:nvSpPr>
        <p:spPr>
          <a:xfrm>
            <a:off x="158115" y="1063625"/>
            <a:ext cx="11937365" cy="1814830"/>
          </a:xfrm>
          <a:prstGeom prst="rect">
            <a:avLst/>
          </a:prstGeom>
          <a:solidFill>
            <a:schemeClr val="accent1">
              <a:alpha val="84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4000">
                <a:effectLst>
                  <a:outerShdw blurRad="38100" dist="38100" dir="2700000" algn="tl">
                    <a:srgbClr val="000000">
                      <a:alpha val="43137"/>
                    </a:srgbClr>
                  </a:outerShdw>
                </a:effectLst>
                <a:latin typeface="方正黑体简体" panose="02000000000000000000" charset="-122"/>
                <a:ea typeface="方正黑体简体" panose="02000000000000000000" charset="-122"/>
              </a:rPr>
              <a:t>背景：君主专制的强化；马尼拉大帆船贸易出现，白银的内流；政治腐败，国家掌控的土地和户口减少。</a:t>
            </a:r>
          </a:p>
        </p:txBody>
      </p:sp>
      <p:sp>
        <p:nvSpPr>
          <p:cNvPr id="5" name="矩形 4"/>
          <p:cNvSpPr/>
          <p:nvPr/>
        </p:nvSpPr>
        <p:spPr>
          <a:xfrm>
            <a:off x="157480" y="3236595"/>
            <a:ext cx="11938000" cy="2600960"/>
          </a:xfrm>
          <a:prstGeom prst="rect">
            <a:avLst/>
          </a:prstGeom>
          <a:solidFill>
            <a:schemeClr val="accent6">
              <a:lumMod val="50000"/>
              <a:alpha val="81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4000">
                <a:effectLst>
                  <a:outerShdw blurRad="38100" dist="38100" dir="2700000" algn="tl">
                    <a:srgbClr val="000000">
                      <a:alpha val="43137"/>
                    </a:srgbClr>
                  </a:outerShdw>
                </a:effectLst>
                <a:latin typeface="方正黑体简体" panose="02000000000000000000" charset="-122"/>
                <a:ea typeface="方正黑体简体" panose="02000000000000000000" charset="-122"/>
              </a:rPr>
              <a:t>影响：增加财政收入；促进商品经济的发展，有利于资本主义萌芽的产生；</a:t>
            </a:r>
            <a:r>
              <a:rPr lang="zh-CN" altLang="en-US" sz="4000">
                <a:latin typeface="方正黑体简体" panose="02000000000000000000" charset="-122"/>
                <a:ea typeface="方正黑体简体" panose="02000000000000000000" charset="-122"/>
                <a:sym typeface="+mn-ea"/>
              </a:rPr>
              <a:t>封建国家对农民的人身控制放松；</a:t>
            </a:r>
            <a:r>
              <a:rPr lang="zh-CN" altLang="en-US" sz="4000">
                <a:effectLst>
                  <a:outerShdw blurRad="38100" dist="38100" dir="2700000" algn="tl">
                    <a:srgbClr val="000000">
                      <a:alpha val="43137"/>
                    </a:srgbClr>
                  </a:outerShdw>
                </a:effectLst>
                <a:latin typeface="方正黑体简体" panose="02000000000000000000" charset="-122"/>
                <a:ea typeface="方正黑体简体" panose="02000000000000000000" charset="-122"/>
              </a:rPr>
              <a:t>顺应了白银货币化的潮流；未能挽救明朝的统治危机。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bldLvl="0" animBg="1"/>
      <p:bldP spid="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54000" y="1102360"/>
            <a:ext cx="11565890" cy="5077460"/>
          </a:xfrm>
          <a:prstGeom prst="rect">
            <a:avLst/>
          </a:prstGeom>
          <a:noFill/>
        </p:spPr>
        <p:txBody>
          <a:bodyPr wrap="square" rtlCol="0">
            <a:spAutoFit/>
          </a:bodyPr>
          <a:lstStyle/>
          <a:p>
            <a:r>
              <a:rPr lang="zh-CN" altLang="en-US" sz="3600">
                <a:latin typeface="方正黑体简体" panose="02000000000000000000" charset="-122"/>
                <a:ea typeface="方正黑体简体" panose="02000000000000000000" charset="-122"/>
                <a:cs typeface="方正黑体简体" panose="02000000000000000000" charset="-122"/>
              </a:rPr>
              <a:t>（2022·辽宁省丹东市高三上期末教学质量监测·4）《旧唐书·食货志》记载：“凡丁，岁役二旬，若不役，则收其庸，每日三尺（绢布，二旬合计六丈）”，而唐代每户一年的户调为“绢二丈、绵三两或布二丈五尺、麻三斤”。这说明唐代（　　）</a:t>
            </a:r>
          </a:p>
          <a:p>
            <a:r>
              <a:rPr lang="zh-CN" altLang="en-US" sz="3600">
                <a:latin typeface="方正黑体简体" panose="02000000000000000000" charset="-122"/>
                <a:ea typeface="方正黑体简体" panose="02000000000000000000" charset="-122"/>
                <a:cs typeface="方正黑体简体" panose="02000000000000000000" charset="-122"/>
              </a:rPr>
              <a:t>A．实行“有役无赋”的税制           </a:t>
            </a:r>
          </a:p>
          <a:p>
            <a:r>
              <a:rPr lang="zh-CN" altLang="en-US" sz="3600">
                <a:latin typeface="方正黑体简体" panose="02000000000000000000" charset="-122"/>
                <a:ea typeface="方正黑体简体" panose="02000000000000000000" charset="-122"/>
                <a:cs typeface="方正黑体简体" panose="02000000000000000000" charset="-122"/>
              </a:rPr>
              <a:t>B．通过免除赋役保障农时</a:t>
            </a:r>
          </a:p>
          <a:p>
            <a:r>
              <a:rPr lang="zh-CN" altLang="en-US" sz="3600">
                <a:latin typeface="方正黑体简体" panose="02000000000000000000" charset="-122"/>
                <a:ea typeface="方正黑体简体" panose="02000000000000000000" charset="-122"/>
                <a:cs typeface="方正黑体简体" panose="02000000000000000000" charset="-122"/>
              </a:rPr>
              <a:t>C．百姓的赋税负担愈加沉重           </a:t>
            </a:r>
          </a:p>
          <a:p>
            <a:r>
              <a:rPr lang="zh-CN" altLang="en-US" sz="3600">
                <a:latin typeface="方正黑体简体" panose="02000000000000000000" charset="-122"/>
                <a:ea typeface="方正黑体简体" panose="02000000000000000000" charset="-122"/>
                <a:cs typeface="方正黑体简体" panose="02000000000000000000" charset="-122"/>
              </a:rPr>
              <a:t>D．税制中力役仍然较沉重</a:t>
            </a:r>
          </a:p>
        </p:txBody>
      </p:sp>
      <p:sp>
        <p:nvSpPr>
          <p:cNvPr id="6" name="文本框 5"/>
          <p:cNvSpPr txBox="1"/>
          <p:nvPr/>
        </p:nvSpPr>
        <p:spPr>
          <a:xfrm>
            <a:off x="8315325" y="4370070"/>
            <a:ext cx="2719070" cy="645160"/>
          </a:xfrm>
          <a:prstGeom prst="rect">
            <a:avLst/>
          </a:prstGeom>
          <a:noFill/>
        </p:spPr>
        <p:txBody>
          <a:bodyPr wrap="square" rtlCol="0" anchor="t">
            <a:spAutoFit/>
          </a:bodyPr>
          <a:lstStyle/>
          <a:p>
            <a:r>
              <a:rPr lang="zh-CN" altLang="en-US" sz="3600">
                <a:latin typeface="方正黑体简体" panose="02000000000000000000" charset="-122"/>
                <a:ea typeface="方正黑体简体" panose="02000000000000000000" charset="-122"/>
                <a:cs typeface="方正黑体简体" panose="02000000000000000000" charset="-122"/>
                <a:sym typeface="+mn-ea"/>
              </a:rPr>
              <a:t>【答案】D</a:t>
            </a:r>
          </a:p>
        </p:txBody>
      </p:sp>
      <p:sp>
        <p:nvSpPr>
          <p:cNvPr id="7" name="文本框 6"/>
          <p:cNvSpPr txBox="1"/>
          <p:nvPr/>
        </p:nvSpPr>
        <p:spPr>
          <a:xfrm>
            <a:off x="541020" y="178435"/>
            <a:ext cx="2697480" cy="706755"/>
          </a:xfrm>
          <a:prstGeom prst="rect">
            <a:avLst/>
          </a:prstGeom>
          <a:solidFill>
            <a:schemeClr val="accent2">
              <a:lumMod val="50000"/>
            </a:schemeClr>
          </a:solidFill>
        </p:spPr>
        <p:txBody>
          <a:bodyPr wrap="square" rtlCol="0">
            <a:spAutoFit/>
          </a:bodyPr>
          <a:lstStyle/>
          <a:p>
            <a:pPr algn="ctr"/>
            <a:r>
              <a:rPr lang="zh-CN" altLang="en-US" sz="4000" b="1">
                <a:solidFill>
                  <a:srgbClr val="FFFF00"/>
                </a:solidFill>
                <a:effectLst>
                  <a:outerShdw blurRad="38100" dist="38100" dir="2700000" algn="tl">
                    <a:srgbClr val="000000">
                      <a:alpha val="43137"/>
                    </a:srgbClr>
                  </a:outerShdw>
                </a:effectLst>
              </a:rPr>
              <a:t>素养测评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0" y="0"/>
            <a:ext cx="12192000" cy="577850"/>
          </a:xfrm>
          <a:solidFill>
            <a:schemeClr val="accent1">
              <a:lumMod val="50000"/>
              <a:alpha val="71000"/>
            </a:schemeClr>
          </a:solidFill>
        </p:spPr>
        <p:txBody>
          <a:bodyPr/>
          <a:lstStyle/>
          <a:p>
            <a:r>
              <a:rPr lang="zh-CN" altLang="en-US" sz="2800">
                <a:solidFill>
                  <a:schemeClr val="bg1"/>
                </a:solidFill>
              </a:rPr>
              <a:t>二、关税与个人所得税：社会经济领域的治理手段</a:t>
            </a:r>
          </a:p>
        </p:txBody>
      </p:sp>
      <p:sp>
        <p:nvSpPr>
          <p:cNvPr id="6" name="文本框 5"/>
          <p:cNvSpPr txBox="1"/>
          <p:nvPr/>
        </p:nvSpPr>
        <p:spPr>
          <a:xfrm>
            <a:off x="306705" y="668020"/>
            <a:ext cx="10280015" cy="645160"/>
          </a:xfrm>
          <a:prstGeom prst="rect">
            <a:avLst/>
          </a:prstGeom>
          <a:noFill/>
        </p:spPr>
        <p:txBody>
          <a:bodyPr wrap="square" rtlCol="0">
            <a:spAutoFit/>
          </a:bodyPr>
          <a:lstStyle/>
          <a:p>
            <a:r>
              <a:rPr lang="zh-CN" altLang="en-US" sz="3600" b="1">
                <a:latin typeface="方正黑体简体" panose="02000000000000000000" charset="-122"/>
                <a:ea typeface="方正黑体简体" panose="02000000000000000000" charset="-122"/>
              </a:rPr>
              <a:t>中国最早的关税出现在西周时期。</a:t>
            </a:r>
          </a:p>
        </p:txBody>
      </p:sp>
      <p:sp>
        <p:nvSpPr>
          <p:cNvPr id="8" name="文本框 7"/>
          <p:cNvSpPr txBox="1"/>
          <p:nvPr/>
        </p:nvSpPr>
        <p:spPr>
          <a:xfrm>
            <a:off x="158115" y="1313180"/>
            <a:ext cx="11786235" cy="2553335"/>
          </a:xfrm>
          <a:prstGeom prst="rect">
            <a:avLst/>
          </a:prstGeom>
          <a:noFill/>
        </p:spPr>
        <p:txBody>
          <a:bodyPr wrap="square" rtlCol="0">
            <a:spAutoFit/>
          </a:bodyPr>
          <a:lstStyle/>
          <a:p>
            <a:pPr algn="ctr"/>
            <a:r>
              <a:rPr lang="zh-CN" altLang="en-US" sz="4000" b="1">
                <a:latin typeface="方正黑体简体" panose="02000000000000000000" charset="-122"/>
                <a:ea typeface="方正黑体简体" panose="02000000000000000000" charset="-122"/>
              </a:rPr>
              <a:t>市舶司</a:t>
            </a:r>
            <a:endParaRPr lang="zh-CN" altLang="en-US" sz="4000">
              <a:latin typeface="方正黑体简体" panose="02000000000000000000" charset="-122"/>
              <a:ea typeface="方正黑体简体" panose="02000000000000000000" charset="-122"/>
            </a:endParaRPr>
          </a:p>
          <a:p>
            <a:pPr algn="just"/>
            <a:r>
              <a:rPr lang="zh-CN" altLang="en-US" sz="4000">
                <a:latin typeface="方正黑体简体" panose="02000000000000000000" charset="-122"/>
                <a:ea typeface="方正黑体简体" panose="02000000000000000000" charset="-122"/>
              </a:rPr>
              <a:t>市舶司是中国在宋、元、及明初在各海港设立的管理海上对外贸易的官府，相当于海关。是中国古代管理对外贸易的机关。其前身为唐代的市舶使。</a:t>
            </a:r>
          </a:p>
        </p:txBody>
      </p:sp>
      <p:sp>
        <p:nvSpPr>
          <p:cNvPr id="2" name="文本框 1"/>
          <p:cNvSpPr txBox="1"/>
          <p:nvPr/>
        </p:nvSpPr>
        <p:spPr>
          <a:xfrm>
            <a:off x="306705" y="4601845"/>
            <a:ext cx="11441430" cy="1198880"/>
          </a:xfrm>
          <a:prstGeom prst="rect">
            <a:avLst/>
          </a:prstGeom>
          <a:noFill/>
          <a:ln w="19050">
            <a:solidFill>
              <a:srgbClr val="0070C0"/>
            </a:solidFill>
          </a:ln>
        </p:spPr>
        <p:txBody>
          <a:bodyPr wrap="square" rtlCol="0">
            <a:spAutoFit/>
          </a:bodyPr>
          <a:lstStyle/>
          <a:p>
            <a:pPr algn="just"/>
            <a:r>
              <a:rPr lang="zh-CN" altLang="en-US" sz="3600">
                <a:latin typeface="方正黑体简体" panose="02000000000000000000" charset="-122"/>
                <a:ea typeface="方正黑体简体" panose="02000000000000000000" charset="-122"/>
              </a:rPr>
              <a:t>关税制度古已有之，中国一直享有完全的关税自主权，但在近代经历了丧失和收回的曲折历程。</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表格 25"/>
          <p:cNvGraphicFramePr/>
          <p:nvPr>
            <p:custDataLst>
              <p:tags r:id="rId1"/>
            </p:custDataLst>
          </p:nvPr>
        </p:nvGraphicFramePr>
        <p:xfrm>
          <a:off x="212725" y="269875"/>
          <a:ext cx="11773535" cy="6126480"/>
        </p:xfrm>
        <a:graphic>
          <a:graphicData uri="http://schemas.openxmlformats.org/drawingml/2006/table">
            <a:tbl>
              <a:tblPr firstRow="1" bandRow="1">
                <a:tableStyleId>{5C22544A-7EE6-4342-B048-85BDC9FD1C3A}</a:tableStyleId>
              </a:tblPr>
              <a:tblGrid>
                <a:gridCol w="2004695"/>
                <a:gridCol w="1794510"/>
                <a:gridCol w="1760855"/>
                <a:gridCol w="1176655"/>
                <a:gridCol w="1338580"/>
                <a:gridCol w="2065655"/>
                <a:gridCol w="1632585"/>
              </a:tblGrid>
              <a:tr h="381000">
                <a:tc gridSpan="7">
                  <a:txBody>
                    <a:bodyPr/>
                    <a:lstStyle/>
                    <a:p>
                      <a:pPr algn="ctr">
                        <a:buNone/>
                      </a:pPr>
                      <a:r>
                        <a:rPr lang="zh-CN" altLang="en-US" sz="2400">
                          <a:solidFill>
                            <a:schemeClr val="tx1"/>
                          </a:solidFill>
                          <a:latin typeface="方正黑体简体" panose="02000000000000000000" charset="-122"/>
                          <a:ea typeface="方正黑体简体" panose="02000000000000000000" charset="-122"/>
                        </a:rPr>
                        <a:t>近代中国关税发展历程一览表</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20000"/>
                        <a:lumOff val="80000"/>
                      </a:schemeClr>
                    </a:solidFill>
                  </a:tcPr>
                </a:tc>
                <a:tc hMerge="1">
                  <a:txBody>
                    <a:bodyPr/>
                    <a:lstStyle/>
                    <a:p>
                      <a:endParaRPr lang="zh-CN"/>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hMerge="1">
                  <a:txBody>
                    <a:bodyPr/>
                    <a:lstStyle/>
                    <a:p>
                      <a:endParaRPr lang="zh-CN"/>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hMerge="1">
                  <a:txBody>
                    <a:bodyPr/>
                    <a:lstStyle/>
                    <a:p>
                      <a:endParaRPr lang="zh-CN"/>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hMerge="1">
                  <a:txBody>
                    <a:bodyPr/>
                    <a:lstStyle/>
                    <a:p>
                      <a:endParaRPr lang="zh-CN"/>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hMerge="1">
                  <a:txBody>
                    <a:bodyPr/>
                    <a:lstStyle/>
                    <a:p>
                      <a:endParaRPr lang="zh-CN"/>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hMerge="1">
                  <a:txBody>
                    <a:bodyPr/>
                    <a:lstStyle/>
                    <a:p>
                      <a:endParaRPr lang="zh-CN"/>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81000">
                <a:tc>
                  <a:txBody>
                    <a:bodyPr/>
                    <a:lstStyle/>
                    <a:p>
                      <a:pPr algn="ctr">
                        <a:buNone/>
                      </a:pPr>
                      <a:r>
                        <a:rPr lang="zh-CN" altLang="en-US" sz="2400" b="1">
                          <a:latin typeface="方正黑体简体" panose="02000000000000000000" charset="-122"/>
                          <a:ea typeface="方正黑体简体" panose="02000000000000000000" charset="-122"/>
                          <a:sym typeface="+mn-ea"/>
                        </a:rPr>
                        <a:t>鸦片战争后</a:t>
                      </a:r>
                      <a:endParaRPr lang="zh-CN" altLang="en-US" sz="2400" b="1">
                        <a:solidFill>
                          <a:schemeClr val="tx1"/>
                        </a:solidFill>
                        <a:latin typeface="方正黑体简体" panose="02000000000000000000" charset="-122"/>
                        <a:ea typeface="方正黑体简体" panose="02000000000000000000" charset="-122"/>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5">
                        <a:lumMod val="20000"/>
                        <a:lumOff val="80000"/>
                      </a:schemeClr>
                    </a:solidFill>
                  </a:tcPr>
                </a:tc>
                <a:tc>
                  <a:txBody>
                    <a:bodyPr/>
                    <a:lstStyle/>
                    <a:p>
                      <a:pPr algn="ctr">
                        <a:buNone/>
                      </a:pPr>
                      <a:r>
                        <a:rPr lang="zh-CN" altLang="en-US" sz="2400" b="1">
                          <a:latin typeface="方正黑体简体" panose="02000000000000000000" charset="-122"/>
                          <a:ea typeface="方正黑体简体" panose="02000000000000000000" charset="-122"/>
                          <a:sym typeface="+mn-ea"/>
                        </a:rPr>
                        <a:t>甲午战争后</a:t>
                      </a:r>
                      <a:endParaRPr lang="zh-CN" altLang="en-US" sz="2400" b="1">
                        <a:solidFill>
                          <a:schemeClr val="tx1"/>
                        </a:solidFill>
                        <a:latin typeface="方正黑体简体" panose="02000000000000000000" charset="-122"/>
                        <a:ea typeface="方正黑体简体" panose="02000000000000000000" charset="-122"/>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5">
                        <a:lumMod val="20000"/>
                        <a:lumOff val="80000"/>
                      </a:schemeClr>
                    </a:solidFill>
                  </a:tcPr>
                </a:tc>
                <a:tc>
                  <a:txBody>
                    <a:bodyPr/>
                    <a:lstStyle/>
                    <a:p>
                      <a:pPr algn="ctr">
                        <a:buNone/>
                      </a:pPr>
                      <a:r>
                        <a:rPr lang="zh-CN" altLang="en-US" sz="2400" b="1">
                          <a:latin typeface="方正黑体简体" panose="02000000000000000000" charset="-122"/>
                          <a:ea typeface="方正黑体简体" panose="02000000000000000000" charset="-122"/>
                          <a:sym typeface="+mn-ea"/>
                        </a:rPr>
                        <a:t>八国联军侵华后</a:t>
                      </a:r>
                      <a:endParaRPr lang="zh-CN" altLang="en-US" sz="2400" b="1">
                        <a:solidFill>
                          <a:schemeClr val="tx1"/>
                        </a:solidFill>
                        <a:latin typeface="方正黑体简体" panose="02000000000000000000" charset="-122"/>
                        <a:ea typeface="方正黑体简体" panose="02000000000000000000" charset="-122"/>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5">
                        <a:lumMod val="20000"/>
                        <a:lumOff val="80000"/>
                      </a:schemeClr>
                    </a:solidFill>
                  </a:tcPr>
                </a:tc>
                <a:tc>
                  <a:txBody>
                    <a:bodyPr/>
                    <a:lstStyle/>
                    <a:p>
                      <a:pPr algn="ctr">
                        <a:buNone/>
                      </a:pPr>
                      <a:r>
                        <a:rPr lang="zh-CN" altLang="en-US" sz="2400" b="1">
                          <a:latin typeface="方正黑体简体" panose="02000000000000000000" charset="-122"/>
                          <a:ea typeface="方正黑体简体" panose="02000000000000000000" charset="-122"/>
                          <a:sym typeface="+mn-ea"/>
                        </a:rPr>
                        <a:t>北洋政府时期</a:t>
                      </a:r>
                      <a:endParaRPr lang="zh-CN" altLang="en-US" sz="2400" b="1">
                        <a:solidFill>
                          <a:schemeClr val="tx1"/>
                        </a:solidFill>
                        <a:latin typeface="方正黑体简体" panose="02000000000000000000" charset="-122"/>
                        <a:ea typeface="方正黑体简体" panose="02000000000000000000" charset="-122"/>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5">
                        <a:lumMod val="20000"/>
                        <a:lumOff val="80000"/>
                      </a:schemeClr>
                    </a:solidFill>
                  </a:tcPr>
                </a:tc>
                <a:tc>
                  <a:txBody>
                    <a:bodyPr/>
                    <a:lstStyle/>
                    <a:p>
                      <a:pPr algn="ctr">
                        <a:buNone/>
                      </a:pPr>
                      <a:r>
                        <a:rPr lang="zh-CN" altLang="en-US" sz="2400" b="1">
                          <a:latin typeface="方正黑体简体" panose="02000000000000000000" charset="-122"/>
                          <a:ea typeface="方正黑体简体" panose="02000000000000000000" charset="-122"/>
                          <a:sym typeface="+mn-ea"/>
                        </a:rPr>
                        <a:t>国民政府时期</a:t>
                      </a:r>
                      <a:endParaRPr lang="zh-CN" altLang="en-US" sz="2400" b="1">
                        <a:solidFill>
                          <a:schemeClr val="tx1"/>
                        </a:solidFill>
                        <a:latin typeface="方正黑体简体" panose="02000000000000000000" charset="-122"/>
                        <a:ea typeface="方正黑体简体" panose="02000000000000000000" charset="-122"/>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5">
                        <a:lumMod val="20000"/>
                        <a:lumOff val="80000"/>
                      </a:schemeClr>
                    </a:solidFill>
                  </a:tcPr>
                </a:tc>
                <a:tc>
                  <a:txBody>
                    <a:bodyPr/>
                    <a:lstStyle/>
                    <a:p>
                      <a:pPr algn="ctr">
                        <a:buNone/>
                      </a:pPr>
                      <a:r>
                        <a:rPr lang="zh-CN" altLang="en-US" sz="2400" b="1">
                          <a:latin typeface="方正黑体简体" panose="02000000000000000000" charset="-122"/>
                          <a:ea typeface="方正黑体简体" panose="02000000000000000000" charset="-122"/>
                          <a:sym typeface="+mn-ea"/>
                        </a:rPr>
                        <a:t>抗日战争爆发后</a:t>
                      </a:r>
                      <a:endParaRPr lang="zh-CN" altLang="en-US" sz="2400" b="1">
                        <a:solidFill>
                          <a:schemeClr val="tx1"/>
                        </a:solidFill>
                        <a:latin typeface="方正黑体简体" panose="02000000000000000000" charset="-122"/>
                        <a:ea typeface="方正黑体简体" panose="02000000000000000000" charset="-122"/>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5">
                        <a:lumMod val="20000"/>
                        <a:lumOff val="80000"/>
                      </a:schemeClr>
                    </a:solidFill>
                  </a:tcPr>
                </a:tc>
                <a:tc>
                  <a:txBody>
                    <a:bodyPr/>
                    <a:lstStyle/>
                    <a:p>
                      <a:pPr algn="ctr">
                        <a:buNone/>
                      </a:pPr>
                      <a:r>
                        <a:rPr lang="zh-CN" altLang="en-US" sz="2400" b="1">
                          <a:latin typeface="方正黑体简体" panose="02000000000000000000" charset="-122"/>
                          <a:ea typeface="方正黑体简体" panose="02000000000000000000" charset="-122"/>
                          <a:cs typeface="方正黑体简体" panose="02000000000000000000" charset="-122"/>
                          <a:sym typeface="+mn-ea"/>
                        </a:rPr>
                        <a:t>1946年8月</a:t>
                      </a:r>
                      <a:endParaRPr lang="zh-CN" altLang="en-US" sz="2400" b="1">
                        <a:solidFill>
                          <a:schemeClr val="tx1"/>
                        </a:solidFill>
                        <a:latin typeface="方正黑体简体" panose="02000000000000000000" charset="-122"/>
                        <a:ea typeface="方正黑体简体" panose="02000000000000000000" charset="-122"/>
                        <a:cs typeface="方正黑体简体" panose="02000000000000000000" charset="-122"/>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5">
                        <a:lumMod val="20000"/>
                        <a:lumOff val="80000"/>
                      </a:schemeClr>
                    </a:solidFill>
                  </a:tcPr>
                </a:tc>
              </a:tr>
              <a:tr h="1143000">
                <a:tc>
                  <a:txBody>
                    <a:bodyPr/>
                    <a:lstStyle/>
                    <a:p>
                      <a:pPr algn="ctr">
                        <a:buNone/>
                      </a:pPr>
                      <a:r>
                        <a:rPr lang="zh-CN" altLang="en-US" sz="2400" b="1">
                          <a:latin typeface="方正黑体简体" panose="02000000000000000000" charset="-122"/>
                          <a:ea typeface="方正黑体简体" panose="02000000000000000000" charset="-122"/>
                          <a:cs typeface="方正黑体简体" panose="02000000000000000000" charset="-122"/>
                          <a:sym typeface="+mn-ea"/>
                        </a:rPr>
                        <a:t>《南京条约》规定，英商在中国“应纳进口、出口货税，饷费，均宜秉公议定则例”，成为中国丧失关税自主权和确立协定关税制度的开端。</a:t>
                      </a:r>
                      <a:endParaRPr lang="zh-CN" altLang="en-US" sz="2400" b="1">
                        <a:solidFill>
                          <a:schemeClr val="tx1"/>
                        </a:solidFill>
                        <a:latin typeface="方正黑体简体" panose="02000000000000000000" charset="-122"/>
                        <a:ea typeface="方正黑体简体" panose="02000000000000000000" charset="-122"/>
                        <a:cs typeface="方正黑体简体" panose="02000000000000000000" charset="-122"/>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r>
                        <a:rPr lang="zh-CN" altLang="en-US" sz="2400" b="1">
                          <a:latin typeface="方正黑体简体" panose="02000000000000000000" charset="-122"/>
                          <a:ea typeface="方正黑体简体" panose="02000000000000000000" charset="-122"/>
                          <a:cs typeface="方正黑体简体" panose="02000000000000000000" charset="-122"/>
                          <a:sym typeface="+mn-ea"/>
                        </a:rPr>
                        <a:t>中日签订的《中日通商行船条约》共同确定了日本享有了与英、美、法相等的关税待遇，具体表现为5%的关税和2.5%的子口税的税率。</a:t>
                      </a:r>
                      <a:endParaRPr lang="zh-CN" altLang="en-US" sz="2400" b="1">
                        <a:solidFill>
                          <a:schemeClr val="tx1"/>
                        </a:solidFill>
                        <a:latin typeface="方正黑体简体" panose="02000000000000000000" charset="-122"/>
                        <a:ea typeface="方正黑体简体" panose="02000000000000000000" charset="-122"/>
                        <a:cs typeface="方正黑体简体" panose="02000000000000000000" charset="-122"/>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r>
                        <a:rPr lang="zh-CN" altLang="en-US" sz="2400" b="1">
                          <a:latin typeface="方正黑体简体" panose="02000000000000000000" charset="-122"/>
                          <a:ea typeface="方正黑体简体" panose="02000000000000000000" charset="-122"/>
                          <a:cs typeface="方正黑体简体" panose="02000000000000000000" charset="-122"/>
                          <a:sym typeface="+mn-ea"/>
                        </a:rPr>
                        <a:t>《辛丑条约》后，列强为了让清政府有能力偿还债务，加紧对关税的征收，严厉打击偷税漏税，税务负担最终落在中国百姓的背上。</a:t>
                      </a:r>
                    </a:p>
                    <a:p>
                      <a:pPr algn="ctr">
                        <a:buNone/>
                      </a:pPr>
                      <a:endParaRPr lang="zh-CN" altLang="en-US" sz="2400" b="1">
                        <a:solidFill>
                          <a:schemeClr val="tx1"/>
                        </a:solidFill>
                        <a:latin typeface="方正黑体简体" panose="02000000000000000000" charset="-122"/>
                        <a:ea typeface="方正黑体简体" panose="02000000000000000000" charset="-122"/>
                        <a:cs typeface="方正黑体简体" panose="02000000000000000000" charset="-122"/>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r>
                        <a:rPr lang="zh-CN" altLang="en-US" sz="2400" b="1">
                          <a:latin typeface="方正黑体简体" panose="02000000000000000000" charset="-122"/>
                          <a:ea typeface="方正黑体简体" panose="02000000000000000000" charset="-122"/>
                          <a:cs typeface="方正黑体简体" panose="02000000000000000000" charset="-122"/>
                          <a:sym typeface="+mn-ea"/>
                        </a:rPr>
                        <a:t>在帝国主义列强干预下，沿用清末关税制度。</a:t>
                      </a:r>
                    </a:p>
                    <a:p>
                      <a:pPr algn="ctr">
                        <a:buNone/>
                      </a:pPr>
                      <a:endParaRPr lang="zh-CN" altLang="en-US" sz="2400" b="1">
                        <a:solidFill>
                          <a:schemeClr val="tx1"/>
                        </a:solidFill>
                        <a:latin typeface="方正黑体简体" panose="02000000000000000000" charset="-122"/>
                        <a:ea typeface="方正黑体简体" panose="02000000000000000000" charset="-122"/>
                        <a:cs typeface="方正黑体简体" panose="02000000000000000000" charset="-122"/>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r>
                        <a:rPr lang="zh-CN" altLang="en-US" sz="2400" b="1">
                          <a:latin typeface="方正黑体简体" panose="02000000000000000000" charset="-122"/>
                          <a:ea typeface="方正黑体简体" panose="02000000000000000000" charset="-122"/>
                          <a:cs typeface="方正黑体简体" panose="02000000000000000000" charset="-122"/>
                          <a:sym typeface="+mn-ea"/>
                        </a:rPr>
                        <a:t>1928年，国民政府宣告关税自主，并公布固定进口关税暂行条例，自1929年2月1日施行。</a:t>
                      </a:r>
                      <a:endParaRPr lang="zh-CN" altLang="en-US" sz="2400" b="1">
                        <a:solidFill>
                          <a:schemeClr val="tx1"/>
                        </a:solidFill>
                        <a:latin typeface="方正黑体简体" panose="02000000000000000000" charset="-122"/>
                        <a:ea typeface="方正黑体简体" panose="02000000000000000000" charset="-122"/>
                        <a:cs typeface="方正黑体简体" panose="02000000000000000000" charset="-122"/>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r>
                        <a:rPr lang="zh-CN" altLang="en-US" sz="2400" b="1">
                          <a:latin typeface="方正黑体简体" panose="02000000000000000000" charset="-122"/>
                          <a:ea typeface="方正黑体简体" panose="02000000000000000000" charset="-122"/>
                          <a:cs typeface="方正黑体简体" panose="02000000000000000000" charset="-122"/>
                          <a:sym typeface="+mn-ea"/>
                        </a:rPr>
                        <a:t>制定了战时关税政策，对医药、交通器材等实行减免税；日用必需品按原税率的1／3征收；奢侈品与非必需品则禁止进口。战后税则恢复1934年旧制。</a:t>
                      </a:r>
                      <a:endParaRPr lang="zh-CN" altLang="en-US" sz="2400" b="1">
                        <a:solidFill>
                          <a:schemeClr val="tx1"/>
                        </a:solidFill>
                        <a:latin typeface="方正黑体简体" panose="02000000000000000000" charset="-122"/>
                        <a:ea typeface="方正黑体简体" panose="02000000000000000000" charset="-122"/>
                        <a:cs typeface="方正黑体简体" panose="02000000000000000000" charset="-122"/>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r>
                        <a:rPr lang="zh-CN" altLang="en-US" sz="2400" b="1">
                          <a:latin typeface="方正黑体简体" panose="02000000000000000000" charset="-122"/>
                          <a:ea typeface="方正黑体简体" panose="02000000000000000000" charset="-122"/>
                          <a:sym typeface="+mn-ea"/>
                        </a:rPr>
                        <a:t>国民政府重新修订关税税则，对进口货物分别实行免税、减征、重税和寓禁于征的政策。</a:t>
                      </a:r>
                      <a:endParaRPr lang="zh-CN" altLang="en-US" sz="2400" b="1">
                        <a:solidFill>
                          <a:schemeClr val="tx1"/>
                        </a:solidFill>
                        <a:latin typeface="方正黑体简体" panose="02000000000000000000" charset="-122"/>
                        <a:ea typeface="方正黑体简体" panose="02000000000000000000" charset="-122"/>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49070" y="738505"/>
            <a:ext cx="3747770" cy="5536375"/>
            <a:chOff x="14972" y="1709"/>
            <a:chExt cx="3996" cy="6222"/>
          </a:xfrm>
        </p:grpSpPr>
        <p:pic>
          <p:nvPicPr>
            <p:cNvPr id="114" name="图片 113"/>
            <p:cNvPicPr/>
            <p:nvPr>
              <p:custDataLst>
                <p:tags r:id="rId2"/>
              </p:custDataLst>
            </p:nvPr>
          </p:nvPicPr>
          <p:blipFill>
            <a:blip r:embed="rId5"/>
            <a:stretch>
              <a:fillRect/>
            </a:stretch>
          </p:blipFill>
          <p:spPr>
            <a:xfrm>
              <a:off x="14972" y="1709"/>
              <a:ext cx="3996" cy="5151"/>
            </a:xfrm>
            <a:prstGeom prst="rect">
              <a:avLst/>
            </a:prstGeom>
            <a:noFill/>
            <a:ln w="9525">
              <a:solidFill>
                <a:schemeClr val="tx2"/>
              </a:solidFill>
            </a:ln>
          </p:spPr>
        </p:pic>
        <p:sp>
          <p:nvSpPr>
            <p:cNvPr id="6" name="文本框 5"/>
            <p:cNvSpPr txBox="1"/>
            <p:nvPr>
              <p:custDataLst>
                <p:tags r:id="rId3"/>
              </p:custDataLst>
            </p:nvPr>
          </p:nvSpPr>
          <p:spPr>
            <a:xfrm>
              <a:off x="14973" y="6860"/>
              <a:ext cx="3995" cy="1071"/>
            </a:xfrm>
            <a:prstGeom prst="rect">
              <a:avLst/>
            </a:prstGeom>
            <a:noFill/>
            <a:ln>
              <a:solidFill>
                <a:schemeClr val="tx2"/>
              </a:solidFill>
            </a:ln>
          </p:spPr>
          <p:txBody>
            <a:bodyPr wrap="square" rtlCol="0">
              <a:spAutoFit/>
            </a:bodyPr>
            <a:lstStyle/>
            <a:p>
              <a:pPr algn="ctr"/>
              <a:r>
                <a:rPr lang="zh-CN" altLang="en-US" sz="2800" b="1"/>
                <a:t>晚清时期执掌中国海关最久的人。</a:t>
              </a:r>
            </a:p>
          </p:txBody>
        </p:sp>
      </p:grpSp>
      <p:sp>
        <p:nvSpPr>
          <p:cNvPr id="4" name="标题 3"/>
          <p:cNvSpPr>
            <a:spLocks noGrp="1"/>
          </p:cNvSpPr>
          <p:nvPr>
            <p:ph type="title"/>
            <p:custDataLst>
              <p:tags r:id="rId1"/>
            </p:custDataLst>
          </p:nvPr>
        </p:nvSpPr>
        <p:spPr>
          <a:xfrm>
            <a:off x="0" y="0"/>
            <a:ext cx="12192000" cy="519430"/>
          </a:xfrm>
          <a:solidFill>
            <a:schemeClr val="accent1">
              <a:lumMod val="50000"/>
              <a:alpha val="71000"/>
            </a:schemeClr>
          </a:solidFill>
        </p:spPr>
        <p:txBody>
          <a:bodyPr>
            <a:normAutofit fontScale="90000"/>
          </a:bodyPr>
          <a:lstStyle/>
          <a:p>
            <a:r>
              <a:rPr lang="zh-CN" altLang="en-US" sz="2800">
                <a:solidFill>
                  <a:schemeClr val="bg1"/>
                </a:solidFill>
              </a:rPr>
              <a:t>二、关税与个人所得税：社会经济领域的治理手段</a:t>
            </a:r>
          </a:p>
        </p:txBody>
      </p:sp>
      <p:sp>
        <p:nvSpPr>
          <p:cNvPr id="3" name="文本框 2"/>
          <p:cNvSpPr txBox="1"/>
          <p:nvPr/>
        </p:nvSpPr>
        <p:spPr>
          <a:xfrm>
            <a:off x="5513070" y="840105"/>
            <a:ext cx="6287770" cy="5015865"/>
          </a:xfrm>
          <a:prstGeom prst="rect">
            <a:avLst/>
          </a:prstGeom>
          <a:noFill/>
        </p:spPr>
        <p:txBody>
          <a:bodyPr wrap="square" rtlCol="0">
            <a:spAutoFit/>
          </a:bodyPr>
          <a:lstStyle/>
          <a:p>
            <a:pPr algn="ctr"/>
            <a:r>
              <a:rPr lang="zh-CN" altLang="en-US" sz="3200">
                <a:latin typeface="方正黑体简体" panose="02000000000000000000" charset="-122"/>
                <a:ea typeface="方正黑体简体" panose="02000000000000000000" charset="-122"/>
                <a:cs typeface="方正黑体简体" panose="02000000000000000000" charset="-122"/>
              </a:rPr>
              <a:t>晚清中国海关总税务司赫德</a:t>
            </a:r>
          </a:p>
          <a:p>
            <a:pPr algn="just"/>
            <a:r>
              <a:rPr lang="zh-CN" altLang="en-US" sz="3200">
                <a:latin typeface="方正黑体简体" panose="02000000000000000000" charset="-122"/>
                <a:ea typeface="方正黑体简体" panose="02000000000000000000" charset="-122"/>
                <a:cs typeface="方正黑体简体" panose="02000000000000000000" charset="-122"/>
              </a:rPr>
              <a:t>罗伯特·赫德，英国人。他于1854年来到中国，1863年正式担任海关总税务司，1908年离职回国。赫德担任晚清海关总税务司近半个世纪，任内创建了税收、统计、浚港、检疫等一整套海关管理制度和现代邮政系统。他把持中国海关大权，一定程度上维护了英国等西方列强的利益。</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58115" y="5257165"/>
            <a:ext cx="11898630" cy="1198880"/>
          </a:xfrm>
          <a:prstGeom prst="rect">
            <a:avLst/>
          </a:prstGeom>
          <a:noFill/>
        </p:spPr>
        <p:txBody>
          <a:bodyPr wrap="square" rtlCol="0">
            <a:spAutoFit/>
          </a:bodyPr>
          <a:lstStyle/>
          <a:p>
            <a:r>
              <a:rPr lang="zh-CN" altLang="en-US" sz="3600" b="1">
                <a:latin typeface="方正黑体简体" panose="02000000000000000000" charset="-122"/>
                <a:ea typeface="方正黑体简体" panose="02000000000000000000" charset="-122"/>
              </a:rPr>
              <a:t>依据材料，结合所学，分析晚清时期关税征收的改变带来的影响及其局限性。</a:t>
            </a:r>
          </a:p>
        </p:txBody>
      </p:sp>
      <p:sp>
        <p:nvSpPr>
          <p:cNvPr id="2" name="标题 1"/>
          <p:cNvSpPr>
            <a:spLocks noGrp="1"/>
          </p:cNvSpPr>
          <p:nvPr>
            <p:ph type="title"/>
          </p:nvPr>
        </p:nvSpPr>
        <p:spPr>
          <a:xfrm>
            <a:off x="0" y="0"/>
            <a:ext cx="12192000" cy="511810"/>
          </a:xfrm>
          <a:solidFill>
            <a:schemeClr val="accent1">
              <a:lumMod val="50000"/>
              <a:alpha val="71000"/>
            </a:schemeClr>
          </a:solidFill>
        </p:spPr>
        <p:txBody>
          <a:bodyPr>
            <a:normAutofit fontScale="90000"/>
          </a:bodyPr>
          <a:lstStyle/>
          <a:p>
            <a:r>
              <a:rPr lang="zh-CN" altLang="en-US" sz="2800">
                <a:solidFill>
                  <a:schemeClr val="bg1"/>
                </a:solidFill>
              </a:rPr>
              <a:t>二、关税与个人所得税：社会经济领域的治理手段</a:t>
            </a:r>
          </a:p>
        </p:txBody>
      </p:sp>
      <p:sp>
        <p:nvSpPr>
          <p:cNvPr id="3" name="内容占位符 2"/>
          <p:cNvSpPr>
            <a:spLocks noGrp="1"/>
          </p:cNvSpPr>
          <p:nvPr>
            <p:ph idx="1"/>
          </p:nvPr>
        </p:nvSpPr>
        <p:spPr>
          <a:xfrm>
            <a:off x="92710" y="620395"/>
            <a:ext cx="11964035" cy="3936365"/>
          </a:xfrm>
        </p:spPr>
        <p:txBody>
          <a:bodyPr>
            <a:noAutofit/>
          </a:bodyPr>
          <a:lstStyle/>
          <a:p>
            <a:pPr marL="0" indent="0" algn="just">
              <a:lnSpc>
                <a:spcPct val="100000"/>
              </a:lnSpc>
              <a:spcAft>
                <a:spcPts val="0"/>
              </a:spcAft>
              <a:buNone/>
            </a:pPr>
            <a:r>
              <a:rPr lang="zh-CN" altLang="en-US" sz="3600">
                <a:solidFill>
                  <a:schemeClr val="tx1"/>
                </a:solidFill>
                <a:latin typeface="方正黑体简体" panose="02000000000000000000" charset="-122"/>
                <a:ea typeface="方正黑体简体" panose="02000000000000000000" charset="-122"/>
                <a:cs typeface="方正黑体简体" panose="02000000000000000000" charset="-122"/>
              </a:rPr>
              <a:t>晚清财政体制发生巨大变化，</a:t>
            </a:r>
            <a:r>
              <a:rPr lang="en-US" altLang="zh-CN" sz="3600">
                <a:solidFill>
                  <a:schemeClr val="tx1"/>
                </a:solidFill>
                <a:latin typeface="方正黑体简体" panose="02000000000000000000" charset="-122"/>
                <a:ea typeface="方正黑体简体" panose="02000000000000000000" charset="-122"/>
                <a:cs typeface="方正黑体简体" panose="02000000000000000000" charset="-122"/>
              </a:rPr>
              <a:t>.....</a:t>
            </a:r>
            <a:r>
              <a:rPr lang="zh-CN" altLang="en-US" sz="3600">
                <a:solidFill>
                  <a:schemeClr val="tx1"/>
                </a:solidFill>
                <a:latin typeface="方正黑体简体" panose="02000000000000000000" charset="-122"/>
                <a:ea typeface="方正黑体简体" panose="02000000000000000000" charset="-122"/>
                <a:cs typeface="方正黑体简体" panose="02000000000000000000" charset="-122"/>
              </a:rPr>
              <a:t>同治时期的洋关税征收异军突起，成功扭转了咸丰时期关税征收的被动局面，与此同时,关税和厘金收入均超过田赋，成为这一时期最重要的财政收入来源，从根本改变了清朝旧有的以田赋税收为主体的农业型财政税收结构,开始</a:t>
            </a:r>
            <a:r>
              <a:rPr lang="zh-CN" altLang="en-US" sz="3600" b="1">
                <a:solidFill>
                  <a:schemeClr val="tx1"/>
                </a:solidFill>
                <a:latin typeface="方正黑体简体" panose="02000000000000000000" charset="-122"/>
                <a:ea typeface="方正黑体简体" panose="02000000000000000000" charset="-122"/>
                <a:cs typeface="方正黑体简体" panose="02000000000000000000" charset="-122"/>
              </a:rPr>
              <a:t>向以关税和厘金为代表的商业型税收结构转变,这一过程可以称为清代财政的近代化转型。</a:t>
            </a:r>
            <a:r>
              <a:rPr lang="en-US" altLang="zh-CN" sz="2800">
                <a:solidFill>
                  <a:schemeClr val="tx1"/>
                </a:solidFill>
                <a:latin typeface="方正黑体简体" panose="02000000000000000000" charset="-122"/>
                <a:ea typeface="方正黑体简体" panose="02000000000000000000" charset="-122"/>
                <a:cs typeface="方正黑体简体" panose="02000000000000000000" charset="-122"/>
              </a:rPr>
              <a:t>——</a:t>
            </a:r>
            <a:r>
              <a:rPr lang="zh-CN" altLang="en-US" sz="2800">
                <a:solidFill>
                  <a:schemeClr val="tx1"/>
                </a:solidFill>
                <a:latin typeface="方正黑体简体" panose="02000000000000000000" charset="-122"/>
                <a:ea typeface="方正黑体简体" panose="02000000000000000000" charset="-122"/>
                <a:cs typeface="方正黑体简体" panose="02000000000000000000" charset="-122"/>
              </a:rPr>
              <a:t>摘编自倪玉平《晚清财政税收的近代化转型一以同治朝的关税财政为例》</a:t>
            </a:r>
          </a:p>
        </p:txBody>
      </p:sp>
      <p:sp>
        <p:nvSpPr>
          <p:cNvPr id="4" name="文本框 3"/>
          <p:cNvSpPr txBox="1"/>
          <p:nvPr/>
        </p:nvSpPr>
        <p:spPr>
          <a:xfrm>
            <a:off x="158115" y="2005965"/>
            <a:ext cx="11574780" cy="1938020"/>
          </a:xfrm>
          <a:prstGeom prst="rect">
            <a:avLst/>
          </a:prstGeom>
          <a:solidFill>
            <a:schemeClr val="accent2">
              <a:lumMod val="50000"/>
              <a:alpha val="75000"/>
            </a:schemeClr>
          </a:solidFill>
        </p:spPr>
        <p:txBody>
          <a:bodyPr wrap="square" rtlCol="0">
            <a:spAutoFit/>
          </a:bodyPr>
          <a:lstStyle/>
          <a:p>
            <a:pPr algn="just"/>
            <a:r>
              <a:rPr lang="zh-CN" altLang="en-US" sz="4000">
                <a:solidFill>
                  <a:srgbClr val="FFFF00"/>
                </a:solidFill>
                <a:effectLst>
                  <a:outerShdw blurRad="38100" dist="38100" dir="2700000" algn="tl">
                    <a:srgbClr val="000000">
                      <a:alpha val="43137"/>
                    </a:srgbClr>
                  </a:outerShdw>
                </a:effectLst>
                <a:latin typeface="方正黑体简体" panose="02000000000000000000" charset="-122"/>
                <a:ea typeface="方正黑体简体" panose="02000000000000000000" charset="-122"/>
                <a:cs typeface="方正黑体简体" panose="02000000000000000000" charset="-122"/>
                <a:sym typeface="+mn-ea"/>
              </a:rPr>
              <a:t>影响：促进</a:t>
            </a:r>
            <a:r>
              <a:rPr lang="en-US" altLang="zh-CN" sz="4000">
                <a:solidFill>
                  <a:srgbClr val="FFFF00"/>
                </a:solidFill>
                <a:effectLst>
                  <a:outerShdw blurRad="38100" dist="38100" dir="2700000" algn="tl">
                    <a:srgbClr val="000000">
                      <a:alpha val="43137"/>
                    </a:srgbClr>
                  </a:outerShdw>
                </a:effectLst>
                <a:latin typeface="方正黑体简体" panose="02000000000000000000" charset="-122"/>
                <a:ea typeface="方正黑体简体" panose="02000000000000000000" charset="-122"/>
                <a:cs typeface="方正黑体简体" panose="02000000000000000000" charset="-122"/>
                <a:sym typeface="+mn-ea"/>
              </a:rPr>
              <a:t>“</a:t>
            </a:r>
            <a:r>
              <a:rPr lang="zh-CN" altLang="en-US" sz="4000">
                <a:solidFill>
                  <a:srgbClr val="FFFF00"/>
                </a:solidFill>
                <a:effectLst>
                  <a:outerShdw blurRad="38100" dist="38100" dir="2700000" algn="tl">
                    <a:srgbClr val="000000">
                      <a:alpha val="43137"/>
                    </a:srgbClr>
                  </a:outerShdw>
                </a:effectLst>
                <a:latin typeface="方正黑体简体" panose="02000000000000000000" charset="-122"/>
                <a:ea typeface="方正黑体简体" panose="02000000000000000000" charset="-122"/>
                <a:cs typeface="方正黑体简体" panose="02000000000000000000" charset="-122"/>
                <a:sym typeface="+mn-ea"/>
              </a:rPr>
              <a:t>同治中兴</a:t>
            </a:r>
            <a:r>
              <a:rPr lang="en-US" altLang="zh-CN" sz="4000">
                <a:solidFill>
                  <a:srgbClr val="FFFF00"/>
                </a:solidFill>
                <a:effectLst>
                  <a:outerShdw blurRad="38100" dist="38100" dir="2700000" algn="tl">
                    <a:srgbClr val="000000">
                      <a:alpha val="43137"/>
                    </a:srgbClr>
                  </a:outerShdw>
                </a:effectLst>
                <a:latin typeface="方正黑体简体" panose="02000000000000000000" charset="-122"/>
                <a:ea typeface="方正黑体简体" panose="02000000000000000000" charset="-122"/>
                <a:cs typeface="方正黑体简体" panose="02000000000000000000" charset="-122"/>
                <a:sym typeface="+mn-ea"/>
              </a:rPr>
              <a:t>”</a:t>
            </a:r>
            <a:r>
              <a:rPr lang="zh-CN" altLang="en-US" sz="4000">
                <a:solidFill>
                  <a:srgbClr val="FFFF00"/>
                </a:solidFill>
                <a:effectLst>
                  <a:outerShdw blurRad="38100" dist="38100" dir="2700000" algn="tl">
                    <a:srgbClr val="000000">
                      <a:alpha val="43137"/>
                    </a:srgbClr>
                  </a:outerShdw>
                </a:effectLst>
                <a:latin typeface="方正黑体简体" panose="02000000000000000000" charset="-122"/>
                <a:ea typeface="方正黑体简体" panose="02000000000000000000" charset="-122"/>
                <a:cs typeface="方正黑体简体" panose="02000000000000000000" charset="-122"/>
                <a:sym typeface="+mn-ea"/>
              </a:rPr>
              <a:t>局面的出现；促进经济的近代化。局限：不能改变经济领域</a:t>
            </a:r>
            <a:r>
              <a:rPr lang="en-US" altLang="zh-CN" sz="4000">
                <a:solidFill>
                  <a:srgbClr val="FFFF00"/>
                </a:solidFill>
                <a:effectLst>
                  <a:outerShdw blurRad="38100" dist="38100" dir="2700000" algn="tl">
                    <a:srgbClr val="000000">
                      <a:alpha val="43137"/>
                    </a:srgbClr>
                  </a:outerShdw>
                </a:effectLst>
                <a:latin typeface="方正黑体简体" panose="02000000000000000000" charset="-122"/>
                <a:ea typeface="方正黑体简体" panose="02000000000000000000" charset="-122"/>
                <a:cs typeface="方正黑体简体" panose="02000000000000000000" charset="-122"/>
                <a:sym typeface="+mn-ea"/>
              </a:rPr>
              <a:t>“</a:t>
            </a:r>
            <a:r>
              <a:rPr lang="zh-CN" altLang="en-US" sz="4000">
                <a:solidFill>
                  <a:srgbClr val="FFFF00"/>
                </a:solidFill>
                <a:effectLst>
                  <a:outerShdw blurRad="38100" dist="38100" dir="2700000" algn="tl">
                    <a:srgbClr val="000000">
                      <a:alpha val="43137"/>
                    </a:srgbClr>
                  </a:outerShdw>
                </a:effectLst>
                <a:latin typeface="方正黑体简体" panose="02000000000000000000" charset="-122"/>
                <a:ea typeface="方正黑体简体" panose="02000000000000000000" charset="-122"/>
                <a:cs typeface="方正黑体简体" panose="02000000000000000000" charset="-122"/>
                <a:sym typeface="+mn-ea"/>
              </a:rPr>
              <a:t>入超</a:t>
            </a:r>
            <a:r>
              <a:rPr lang="en-US" altLang="zh-CN" sz="4000">
                <a:solidFill>
                  <a:srgbClr val="FFFF00"/>
                </a:solidFill>
                <a:effectLst>
                  <a:outerShdw blurRad="38100" dist="38100" dir="2700000" algn="tl">
                    <a:srgbClr val="000000">
                      <a:alpha val="43137"/>
                    </a:srgbClr>
                  </a:outerShdw>
                </a:effectLst>
                <a:latin typeface="方正黑体简体" panose="02000000000000000000" charset="-122"/>
                <a:ea typeface="方正黑体简体" panose="02000000000000000000" charset="-122"/>
                <a:cs typeface="方正黑体简体" panose="02000000000000000000" charset="-122"/>
                <a:sym typeface="+mn-ea"/>
              </a:rPr>
              <a:t>”</a:t>
            </a:r>
            <a:r>
              <a:rPr lang="zh-CN" altLang="en-US" sz="4000">
                <a:solidFill>
                  <a:srgbClr val="FFFF00"/>
                </a:solidFill>
                <a:effectLst>
                  <a:outerShdw blurRad="38100" dist="38100" dir="2700000" algn="tl">
                    <a:srgbClr val="000000">
                      <a:alpha val="43137"/>
                    </a:srgbClr>
                  </a:outerShdw>
                </a:effectLst>
                <a:latin typeface="方正黑体简体" panose="02000000000000000000" charset="-122"/>
                <a:ea typeface="方正黑体简体" panose="02000000000000000000" charset="-122"/>
                <a:cs typeface="方正黑体简体" panose="02000000000000000000" charset="-122"/>
                <a:sym typeface="+mn-ea"/>
              </a:rPr>
              <a:t>的被动局面；无法实现关税自主。</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3b333634393139323bd4b2"/>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414780" y="2263140"/>
            <a:ext cx="215900" cy="215900"/>
          </a:xfrm>
          <a:prstGeom prst="rect">
            <a:avLst/>
          </a:prstGeom>
        </p:spPr>
      </p:pic>
      <p:pic>
        <p:nvPicPr>
          <p:cNvPr id="12" name="图片 11" descr="3b333634393139323bd4b2"/>
          <p:cNvPicPr>
            <a:picLocks noChangeAspect="1"/>
          </p:cNvPicPr>
          <p:nvPr>
            <p:custDataLst>
              <p:tags r:id="rId2"/>
            </p:custDataLst>
          </p:nvPr>
        </p:nvPicPr>
        <p:blipFill>
          <a:blip r:embed="rId10">
            <a:extLst>
              <a:ext uri="{96DAC541-7B7A-43D3-8B79-37D633B846F1}">
                <asvg:svgBlip xmlns:asvg="http://schemas.microsoft.com/office/drawing/2016/SVG/main" xmlns="" r:embed="rId11"/>
              </a:ext>
            </a:extLst>
          </a:blip>
          <a:stretch>
            <a:fillRect/>
          </a:stretch>
        </p:blipFill>
        <p:spPr>
          <a:xfrm>
            <a:off x="1414780" y="3138170"/>
            <a:ext cx="215900" cy="215900"/>
          </a:xfrm>
          <a:prstGeom prst="rect">
            <a:avLst/>
          </a:prstGeom>
        </p:spPr>
      </p:pic>
      <p:pic>
        <p:nvPicPr>
          <p:cNvPr id="13" name="图片 12" descr="3b333634393139323bd4b2"/>
          <p:cNvPicPr>
            <a:picLocks noChangeAspect="1"/>
          </p:cNvPicPr>
          <p:nvPr>
            <p:custDataLst>
              <p:tags r:id="rId3"/>
            </p:custDataLst>
          </p:nvPr>
        </p:nvPicPr>
        <p:blipFill>
          <a:blip r:embed="rId10">
            <a:extLst>
              <a:ext uri="{96DAC541-7B7A-43D3-8B79-37D633B846F1}">
                <asvg:svgBlip xmlns:asvg="http://schemas.microsoft.com/office/drawing/2016/SVG/main" xmlns="" r:embed="rId11"/>
              </a:ext>
            </a:extLst>
          </a:blip>
          <a:stretch>
            <a:fillRect/>
          </a:stretch>
        </p:blipFill>
        <p:spPr>
          <a:xfrm>
            <a:off x="1414780" y="3914140"/>
            <a:ext cx="215900" cy="215900"/>
          </a:xfrm>
          <a:prstGeom prst="rect">
            <a:avLst/>
          </a:prstGeom>
        </p:spPr>
      </p:pic>
      <p:pic>
        <p:nvPicPr>
          <p:cNvPr id="14" name="图片 13" descr="3b333634393139323bd4b2"/>
          <p:cNvPicPr>
            <a:picLocks noChangeAspect="1"/>
          </p:cNvPicPr>
          <p:nvPr>
            <p:custDataLst>
              <p:tags r:id="rId4"/>
            </p:custDataLst>
          </p:nvPr>
        </p:nvPicPr>
        <p:blipFill>
          <a:blip r:embed="rId10">
            <a:extLst>
              <a:ext uri="{96DAC541-7B7A-43D3-8B79-37D633B846F1}">
                <asvg:svgBlip xmlns:asvg="http://schemas.microsoft.com/office/drawing/2016/SVG/main" xmlns="" r:embed="rId11"/>
              </a:ext>
            </a:extLst>
          </a:blip>
          <a:stretch>
            <a:fillRect/>
          </a:stretch>
        </p:blipFill>
        <p:spPr>
          <a:xfrm>
            <a:off x="1414780" y="4930140"/>
            <a:ext cx="215900" cy="215900"/>
          </a:xfrm>
          <a:prstGeom prst="rect">
            <a:avLst/>
          </a:prstGeom>
        </p:spPr>
      </p:pic>
      <p:grpSp>
        <p:nvGrpSpPr>
          <p:cNvPr id="2" name="组合 1"/>
          <p:cNvGrpSpPr/>
          <p:nvPr/>
        </p:nvGrpSpPr>
        <p:grpSpPr>
          <a:xfrm>
            <a:off x="119380" y="1367155"/>
            <a:ext cx="11828145" cy="4949190"/>
            <a:chOff x="188" y="2153"/>
            <a:chExt cx="18627" cy="7794"/>
          </a:xfrm>
        </p:grpSpPr>
        <p:sp>
          <p:nvSpPr>
            <p:cNvPr id="6" name="文本框 5"/>
            <p:cNvSpPr txBox="1"/>
            <p:nvPr/>
          </p:nvSpPr>
          <p:spPr>
            <a:xfrm>
              <a:off x="366" y="2153"/>
              <a:ext cx="7783" cy="957"/>
            </a:xfrm>
            <a:prstGeom prst="rect">
              <a:avLst/>
            </a:prstGeom>
            <a:noFill/>
          </p:spPr>
          <p:txBody>
            <a:bodyPr wrap="square" rtlCol="0" anchor="t">
              <a:spAutoFit/>
            </a:bodyPr>
            <a:lstStyle/>
            <a:p>
              <a:pPr>
                <a:lnSpc>
                  <a:spcPct val="120000"/>
                </a:lnSpc>
              </a:pPr>
              <a:r>
                <a:rPr lang="zh-CN" altLang="en-US" sz="2800" b="1">
                  <a:solidFill>
                    <a:srgbClr val="765A32"/>
                  </a:solidFill>
                  <a:latin typeface="华文中宋" panose="02010600040101010101" charset="-122"/>
                  <a:ea typeface="华文中宋" panose="02010600040101010101" charset="-122"/>
                  <a:cs typeface="华文中宋" panose="02010600040101010101" charset="-122"/>
                  <a:sym typeface="+mn-ea"/>
                </a:rPr>
                <a:t>收回关税自主权的斗争</a:t>
              </a:r>
            </a:p>
          </p:txBody>
        </p:sp>
        <p:sp>
          <p:nvSpPr>
            <p:cNvPr id="15" name="文本框 14"/>
            <p:cNvSpPr txBox="1"/>
            <p:nvPr/>
          </p:nvSpPr>
          <p:spPr>
            <a:xfrm>
              <a:off x="188" y="3253"/>
              <a:ext cx="2380" cy="1501"/>
            </a:xfrm>
            <a:prstGeom prst="rect">
              <a:avLst/>
            </a:prstGeom>
            <a:noFill/>
          </p:spPr>
          <p:txBody>
            <a:bodyPr wrap="square" rtlCol="0">
              <a:spAutoFit/>
            </a:bodyPr>
            <a:lstStyle/>
            <a:p>
              <a:pPr algn="ctr"/>
              <a:r>
                <a:rPr lang="zh-CN" altLang="en-US" sz="2800" b="1">
                  <a:solidFill>
                    <a:srgbClr val="63412C"/>
                  </a:solidFill>
                  <a:latin typeface="华文仿宋" panose="02010600040101010101" charset="-122"/>
                  <a:ea typeface="华文仿宋" panose="02010600040101010101" charset="-122"/>
                </a:rPr>
                <a:t>国民大革命</a:t>
              </a:r>
            </a:p>
          </p:txBody>
        </p:sp>
        <p:sp>
          <p:nvSpPr>
            <p:cNvPr id="7" name="文本框 6"/>
            <p:cNvSpPr txBox="1"/>
            <p:nvPr/>
          </p:nvSpPr>
          <p:spPr>
            <a:xfrm>
              <a:off x="2751" y="3253"/>
              <a:ext cx="15749" cy="1501"/>
            </a:xfrm>
            <a:prstGeom prst="rect">
              <a:avLst/>
            </a:prstGeom>
            <a:noFill/>
          </p:spPr>
          <p:txBody>
            <a:bodyPr wrap="square" rtlCol="0" anchor="t">
              <a:spAutoFit/>
            </a:bodyPr>
            <a:lstStyle/>
            <a:p>
              <a:pPr indent="0">
                <a:spcBef>
                  <a:spcPct val="0"/>
                </a:spcBef>
                <a:spcAft>
                  <a:spcPct val="0"/>
                </a:spcAft>
              </a:pPr>
              <a:r>
                <a:rPr sz="2800" err="1">
                  <a:solidFill>
                    <a:srgbClr val="C00000"/>
                  </a:solidFill>
                  <a:latin typeface="华文中宋" panose="02010600040101010101" charset="-122"/>
                  <a:ea typeface="华文中宋" panose="02010600040101010101" charset="-122"/>
                  <a:sym typeface="+mn-ea"/>
                </a:rPr>
                <a:t>中国共产党</a:t>
              </a:r>
              <a:r>
                <a:rPr sz="2800" err="1">
                  <a:latin typeface="华文中宋" panose="02010600040101010101" charset="-122"/>
                  <a:ea typeface="华文中宋" panose="02010600040101010101" charset="-122"/>
                  <a:sym typeface="+mn-ea"/>
                </a:rPr>
                <a:t>和</a:t>
              </a:r>
              <a:r>
                <a:rPr sz="2800" err="1">
                  <a:solidFill>
                    <a:srgbClr val="C00000"/>
                  </a:solidFill>
                  <a:latin typeface="华文中宋" panose="02010600040101010101" charset="-122"/>
                  <a:ea typeface="华文中宋" panose="02010600040101010101" charset="-122"/>
                  <a:sym typeface="+mn-ea"/>
                </a:rPr>
                <a:t>中国国民党</a:t>
              </a:r>
              <a:r>
                <a:rPr sz="2800" err="1">
                  <a:latin typeface="华文中宋" panose="02010600040101010101" charset="-122"/>
                  <a:ea typeface="华文中宋" panose="02010600040101010101" charset="-122"/>
                  <a:sym typeface="+mn-ea"/>
                </a:rPr>
                <a:t>都明确提出</a:t>
              </a:r>
              <a:r>
                <a:rPr sz="2800" err="1">
                  <a:solidFill>
                    <a:srgbClr val="C00000"/>
                  </a:solidFill>
                  <a:latin typeface="华文中宋" panose="02010600040101010101" charset="-122"/>
                  <a:ea typeface="华文中宋" panose="02010600040101010101" charset="-122"/>
                  <a:sym typeface="+mn-ea"/>
                </a:rPr>
                <a:t>废除不平等条约</a:t>
              </a:r>
              <a:r>
                <a:rPr sz="2800" err="1">
                  <a:latin typeface="华文中宋" panose="02010600040101010101" charset="-122"/>
                  <a:ea typeface="华文中宋" panose="02010600040101010101" charset="-122"/>
                  <a:sym typeface="+mn-ea"/>
                </a:rPr>
                <a:t>，要求</a:t>
              </a:r>
              <a:r>
                <a:rPr sz="2800" err="1">
                  <a:solidFill>
                    <a:srgbClr val="C00000"/>
                  </a:solidFill>
                  <a:latin typeface="华文中宋" panose="02010600040101010101" charset="-122"/>
                  <a:ea typeface="华文中宋" panose="02010600040101010101" charset="-122"/>
                  <a:sym typeface="+mn-ea"/>
                </a:rPr>
                <a:t>关税自主</a:t>
              </a:r>
              <a:r>
                <a:rPr sz="2800" err="1">
                  <a:latin typeface="华文中宋" panose="02010600040101010101" charset="-122"/>
                  <a:ea typeface="华文中宋" panose="02010600040101010101" charset="-122"/>
                  <a:sym typeface="+mn-ea"/>
                </a:rPr>
                <a:t>的主张。</a:t>
              </a:r>
              <a:endParaRPr lang="zh-CN" altLang="en-US" sz="2800" err="1">
                <a:latin typeface="华文中宋" panose="02010600040101010101" charset="-122"/>
                <a:ea typeface="华文中宋" panose="02010600040101010101" charset="-122"/>
                <a:sym typeface="+mn-ea"/>
              </a:endParaRPr>
            </a:p>
          </p:txBody>
        </p:sp>
        <p:sp>
          <p:nvSpPr>
            <p:cNvPr id="16" name="文本框 15"/>
            <p:cNvSpPr txBox="1"/>
            <p:nvPr>
              <p:custDataLst>
                <p:tags r:id="rId6"/>
              </p:custDataLst>
            </p:nvPr>
          </p:nvSpPr>
          <p:spPr>
            <a:xfrm>
              <a:off x="188" y="4754"/>
              <a:ext cx="2380" cy="822"/>
            </a:xfrm>
            <a:prstGeom prst="rect">
              <a:avLst/>
            </a:prstGeom>
            <a:noFill/>
          </p:spPr>
          <p:txBody>
            <a:bodyPr wrap="square" rtlCol="0">
              <a:spAutoFit/>
            </a:bodyPr>
            <a:lstStyle/>
            <a:p>
              <a:pPr algn="ctr"/>
              <a:r>
                <a:rPr lang="en-US" altLang="zh-CN" sz="2800" b="1">
                  <a:solidFill>
                    <a:srgbClr val="63412C"/>
                  </a:solidFill>
                  <a:latin typeface="华文仿宋" panose="02010600040101010101" charset="-122"/>
                  <a:ea typeface="华文仿宋" panose="02010600040101010101" charset="-122"/>
                </a:rPr>
                <a:t>1927</a:t>
              </a:r>
              <a:r>
                <a:rPr lang="zh-CN" altLang="en-US" sz="2800" b="1">
                  <a:solidFill>
                    <a:srgbClr val="63412C"/>
                  </a:solidFill>
                  <a:latin typeface="华文仿宋" panose="02010600040101010101" charset="-122"/>
                  <a:ea typeface="华文仿宋" panose="02010600040101010101" charset="-122"/>
                </a:rPr>
                <a:t>年</a:t>
              </a:r>
            </a:p>
          </p:txBody>
        </p:sp>
        <p:sp>
          <p:nvSpPr>
            <p:cNvPr id="18" name="文本框 17"/>
            <p:cNvSpPr txBox="1"/>
            <p:nvPr>
              <p:custDataLst>
                <p:tags r:id="rId7"/>
              </p:custDataLst>
            </p:nvPr>
          </p:nvSpPr>
          <p:spPr>
            <a:xfrm>
              <a:off x="188" y="6050"/>
              <a:ext cx="2380" cy="822"/>
            </a:xfrm>
            <a:prstGeom prst="rect">
              <a:avLst/>
            </a:prstGeom>
            <a:noFill/>
          </p:spPr>
          <p:txBody>
            <a:bodyPr wrap="square" rtlCol="0">
              <a:spAutoFit/>
            </a:bodyPr>
            <a:lstStyle/>
            <a:p>
              <a:pPr algn="ctr"/>
              <a:r>
                <a:rPr lang="en-US" altLang="zh-CN" sz="2800" b="1">
                  <a:solidFill>
                    <a:srgbClr val="63412C"/>
                  </a:solidFill>
                  <a:latin typeface="华文仿宋" panose="02010600040101010101" charset="-122"/>
                  <a:ea typeface="华文仿宋" panose="02010600040101010101" charset="-122"/>
                </a:rPr>
                <a:t>1928</a:t>
              </a:r>
              <a:r>
                <a:rPr lang="zh-CN" altLang="en-US" sz="2800" b="1">
                  <a:solidFill>
                    <a:srgbClr val="63412C"/>
                  </a:solidFill>
                  <a:latin typeface="华文仿宋" panose="02010600040101010101" charset="-122"/>
                  <a:ea typeface="华文仿宋" panose="02010600040101010101" charset="-122"/>
                </a:rPr>
                <a:t>年</a:t>
              </a:r>
            </a:p>
          </p:txBody>
        </p:sp>
        <p:sp>
          <p:nvSpPr>
            <p:cNvPr id="19" name="文本框 18"/>
            <p:cNvSpPr txBox="1"/>
            <p:nvPr>
              <p:custDataLst>
                <p:tags r:id="rId8"/>
              </p:custDataLst>
            </p:nvPr>
          </p:nvSpPr>
          <p:spPr>
            <a:xfrm>
              <a:off x="188" y="7523"/>
              <a:ext cx="2380" cy="822"/>
            </a:xfrm>
            <a:prstGeom prst="rect">
              <a:avLst/>
            </a:prstGeom>
            <a:noFill/>
          </p:spPr>
          <p:txBody>
            <a:bodyPr wrap="square" rtlCol="0">
              <a:spAutoFit/>
            </a:bodyPr>
            <a:lstStyle/>
            <a:p>
              <a:pPr algn="ctr"/>
              <a:r>
                <a:rPr lang="en-US" altLang="zh-CN" sz="2800" b="1">
                  <a:solidFill>
                    <a:srgbClr val="63412C"/>
                  </a:solidFill>
                  <a:latin typeface="华文仿宋" panose="02010600040101010101" charset="-122"/>
                  <a:ea typeface="华文仿宋" panose="02010600040101010101" charset="-122"/>
                </a:rPr>
                <a:t>1930</a:t>
              </a:r>
              <a:r>
                <a:rPr lang="zh-CN" altLang="en-US" sz="2800" b="1">
                  <a:solidFill>
                    <a:srgbClr val="63412C"/>
                  </a:solidFill>
                  <a:latin typeface="华文仿宋" panose="02010600040101010101" charset="-122"/>
                  <a:ea typeface="华文仿宋" panose="02010600040101010101" charset="-122"/>
                </a:rPr>
                <a:t>年</a:t>
              </a:r>
            </a:p>
          </p:txBody>
        </p:sp>
        <p:cxnSp>
          <p:nvCxnSpPr>
            <p:cNvPr id="8" name="直接箭头连接符 7"/>
            <p:cNvCxnSpPr/>
            <p:nvPr/>
          </p:nvCxnSpPr>
          <p:spPr>
            <a:xfrm>
              <a:off x="2390" y="3259"/>
              <a:ext cx="14" cy="5107"/>
            </a:xfrm>
            <a:prstGeom prst="straightConnector1">
              <a:avLst/>
            </a:prstGeom>
            <a:ln>
              <a:solidFill>
                <a:srgbClr val="82572D"/>
              </a:solidFill>
              <a:tailEnd type="arrow"/>
            </a:ln>
          </p:spPr>
          <p:style>
            <a:lnRef idx="2">
              <a:schemeClr val="accent1"/>
            </a:lnRef>
            <a:fillRef idx="0">
              <a:srgbClr val="FFFFFF"/>
            </a:fillRef>
            <a:effectRef idx="0">
              <a:srgbClr val="FFFFFF"/>
            </a:effectRef>
            <a:fontRef idx="minor">
              <a:schemeClr val="tx1"/>
            </a:fontRef>
          </p:style>
        </p:cxnSp>
        <p:sp>
          <p:nvSpPr>
            <p:cNvPr id="20" name="文本框 19"/>
            <p:cNvSpPr txBox="1"/>
            <p:nvPr/>
          </p:nvSpPr>
          <p:spPr>
            <a:xfrm>
              <a:off x="2751" y="4812"/>
              <a:ext cx="15882" cy="822"/>
            </a:xfrm>
            <a:prstGeom prst="rect">
              <a:avLst/>
            </a:prstGeom>
            <a:noFill/>
          </p:spPr>
          <p:txBody>
            <a:bodyPr wrap="square" rtlCol="0" anchor="t">
              <a:spAutoFit/>
            </a:bodyPr>
            <a:lstStyle/>
            <a:p>
              <a:r>
                <a:rPr lang="zh-CN" altLang="en-US" sz="2800" spc="75">
                  <a:solidFill>
                    <a:schemeClr val="tx1"/>
                  </a:solidFill>
                  <a:latin typeface="华文中宋" panose="02010600040101010101" charset="-122"/>
                  <a:ea typeface="华文中宋" panose="02010600040101010101" charset="-122"/>
                  <a:sym typeface="+mn-ea"/>
                </a:rPr>
                <a:t>南京国民政府</a:t>
              </a:r>
              <a:r>
                <a:rPr lang="zh-CN" altLang="en-US" sz="2800" spc="75">
                  <a:solidFill>
                    <a:srgbClr val="C00000"/>
                  </a:solidFill>
                  <a:latin typeface="华文中宋" panose="02010600040101010101" charset="-122"/>
                  <a:ea typeface="华文中宋" panose="02010600040101010101" charset="-122"/>
                  <a:sym typeface="+mn-ea"/>
                </a:rPr>
                <a:t>宣告关税自主</a:t>
              </a:r>
              <a:r>
                <a:rPr lang="zh-CN" altLang="en-US" sz="2800" spc="75">
                  <a:solidFill>
                    <a:schemeClr val="tx1"/>
                  </a:solidFill>
                  <a:latin typeface="华文中宋" panose="02010600040101010101" charset="-122"/>
                  <a:ea typeface="华文中宋" panose="02010600040101010101" charset="-122"/>
                  <a:sym typeface="+mn-ea"/>
                </a:rPr>
                <a:t>，并公布国定《进口税暂行条例》</a:t>
              </a:r>
            </a:p>
          </p:txBody>
        </p:sp>
        <p:sp>
          <p:nvSpPr>
            <p:cNvPr id="21" name="文本框 20"/>
            <p:cNvSpPr txBox="1"/>
            <p:nvPr/>
          </p:nvSpPr>
          <p:spPr>
            <a:xfrm>
              <a:off x="2751" y="5850"/>
              <a:ext cx="16065" cy="1501"/>
            </a:xfrm>
            <a:prstGeom prst="rect">
              <a:avLst/>
            </a:prstGeom>
            <a:noFill/>
          </p:spPr>
          <p:txBody>
            <a:bodyPr wrap="square" rtlCol="0" anchor="t">
              <a:spAutoFit/>
            </a:bodyPr>
            <a:lstStyle/>
            <a:p>
              <a:r>
                <a:rPr sz="2800" err="1">
                  <a:uFillTx/>
                  <a:latin typeface="华文中宋" panose="02010600040101010101" charset="-122"/>
                  <a:ea typeface="华文中宋" panose="02010600040101010101" charset="-122"/>
                  <a:cs typeface="华文中宋" panose="02010600040101010101" charset="-122"/>
                  <a:sym typeface="+mn-ea"/>
                </a:rPr>
                <a:t>发表</a:t>
              </a:r>
              <a:r>
                <a:rPr sz="2800" err="1">
                  <a:solidFill>
                    <a:srgbClr val="C00000"/>
                  </a:solidFill>
                  <a:uFillTx/>
                  <a:latin typeface="华文中宋" panose="02010600040101010101" charset="-122"/>
                  <a:ea typeface="华文中宋" panose="02010600040101010101" charset="-122"/>
                  <a:cs typeface="华文中宋" panose="02010600040101010101" charset="-122"/>
                  <a:sym typeface="+mn-ea"/>
                </a:rPr>
                <a:t>“改订新约”</a:t>
              </a:r>
              <a:r>
                <a:rPr sz="2800" err="1">
                  <a:uFillTx/>
                  <a:latin typeface="华文中宋" panose="02010600040101010101" charset="-122"/>
                  <a:ea typeface="华文中宋" panose="02010600040101010101" charset="-122"/>
                  <a:cs typeface="华文中宋" panose="02010600040101010101" charset="-122"/>
                  <a:sym typeface="+mn-ea"/>
                </a:rPr>
                <a:t>的对外宣言，</a:t>
              </a:r>
              <a:r>
                <a:rPr sz="2800" err="1">
                  <a:solidFill>
                    <a:srgbClr val="C00000"/>
                  </a:solidFill>
                  <a:uFillTx/>
                  <a:latin typeface="华文中宋" panose="02010600040101010101" charset="-122"/>
                  <a:ea typeface="华文中宋" panose="02010600040101010101" charset="-122"/>
                  <a:cs typeface="华文中宋" panose="02010600040101010101" charset="-122"/>
                  <a:sym typeface="+mn-ea"/>
                </a:rPr>
                <a:t>要求关税自主</a:t>
              </a:r>
              <a:r>
                <a:rPr sz="2800" err="1">
                  <a:uFillTx/>
                  <a:latin typeface="华文中宋" panose="02010600040101010101" charset="-122"/>
                  <a:ea typeface="华文中宋" panose="02010600040101010101" charset="-122"/>
                  <a:cs typeface="华文中宋" panose="02010600040101010101" charset="-122"/>
                  <a:sym typeface="+mn-ea"/>
                </a:rPr>
                <a:t>。与美国签订《中美关税条约》，又陆续同意大利、英国等国缔结新约。</a:t>
              </a:r>
              <a:endParaRPr lang="zh-CN" altLang="en-US" sz="2800" err="1">
                <a:uFillTx/>
                <a:latin typeface="华文中宋" panose="02010600040101010101" charset="-122"/>
                <a:ea typeface="华文中宋" panose="02010600040101010101" charset="-122"/>
                <a:cs typeface="华文中宋" panose="02010600040101010101" charset="-122"/>
                <a:sym typeface="+mn-ea"/>
              </a:endParaRPr>
            </a:p>
          </p:txBody>
        </p:sp>
        <p:sp>
          <p:nvSpPr>
            <p:cNvPr id="22" name="文本框 21"/>
            <p:cNvSpPr txBox="1"/>
            <p:nvPr/>
          </p:nvSpPr>
          <p:spPr>
            <a:xfrm>
              <a:off x="2568" y="7567"/>
              <a:ext cx="9600" cy="822"/>
            </a:xfrm>
            <a:prstGeom prst="rect">
              <a:avLst/>
            </a:prstGeom>
            <a:noFill/>
          </p:spPr>
          <p:txBody>
            <a:bodyPr wrap="square" rtlCol="0" anchor="t">
              <a:spAutoFit/>
            </a:bodyPr>
            <a:lstStyle/>
            <a:p>
              <a:r>
                <a:rPr sz="2800" err="1">
                  <a:latin typeface="华文中宋" panose="02010600040101010101" charset="-122"/>
                  <a:ea typeface="华文中宋" panose="02010600040101010101" charset="-122"/>
                  <a:sym typeface="+mn-ea"/>
                </a:rPr>
                <a:t>日本同意《中日关税协定》</a:t>
              </a:r>
              <a:endParaRPr lang="zh-CN" altLang="en-US" sz="2800" err="1">
                <a:latin typeface="华文中宋" panose="02010600040101010101" charset="-122"/>
                <a:ea typeface="华文中宋" panose="02010600040101010101" charset="-122"/>
                <a:sym typeface="+mn-ea"/>
              </a:endParaRPr>
            </a:p>
          </p:txBody>
        </p:sp>
        <p:sp>
          <p:nvSpPr>
            <p:cNvPr id="23" name="文本框 22"/>
            <p:cNvSpPr txBox="1"/>
            <p:nvPr/>
          </p:nvSpPr>
          <p:spPr>
            <a:xfrm>
              <a:off x="531" y="8447"/>
              <a:ext cx="18101" cy="1501"/>
            </a:xfrm>
            <a:prstGeom prst="rect">
              <a:avLst/>
            </a:prstGeom>
            <a:noFill/>
            <a:ln w="12700" cmpd="sng">
              <a:noFill/>
              <a:prstDash val="solid"/>
            </a:ln>
          </p:spPr>
          <p:txBody>
            <a:bodyPr wrap="square" rtlCol="0" anchor="t">
              <a:spAutoFit/>
            </a:bodyPr>
            <a:lstStyle/>
            <a:p>
              <a:r>
                <a:rPr sz="2800" b="1" err="1">
                  <a:solidFill>
                    <a:srgbClr val="63412C"/>
                  </a:solidFill>
                  <a:latin typeface="华文中宋" panose="02010600040101010101" charset="-122"/>
                  <a:ea typeface="华文中宋" panose="02010600040101010101" charset="-122"/>
                  <a:cs typeface="楷体" panose="02010609060101010101" charset="-122"/>
                  <a:sym typeface="+mn-ea"/>
                </a:rPr>
                <a:t>结果：</a:t>
              </a:r>
              <a:r>
                <a:rPr sz="2800" err="1">
                  <a:latin typeface="华文中宋" panose="02010600040101010101" charset="-122"/>
                  <a:ea typeface="华文中宋" panose="02010600040101010101" charset="-122"/>
                  <a:cs typeface="楷体" panose="02010609060101010101" charset="-122"/>
                  <a:sym typeface="+mn-ea"/>
                </a:rPr>
                <a:t>国民政府通过这些措施，在</a:t>
              </a:r>
              <a:r>
                <a:rPr sz="2800" err="1">
                  <a:solidFill>
                    <a:srgbClr val="C00000"/>
                  </a:solidFill>
                  <a:latin typeface="华文中宋" panose="02010600040101010101" charset="-122"/>
                  <a:ea typeface="华文中宋" panose="02010600040101010101" charset="-122"/>
                  <a:cs typeface="楷体" panose="02010609060101010101" charset="-122"/>
                  <a:sym typeface="+mn-ea"/>
                </a:rPr>
                <a:t>关税自主权上取得进展</a:t>
              </a:r>
              <a:r>
                <a:rPr sz="2800" err="1">
                  <a:latin typeface="华文中宋" panose="02010600040101010101" charset="-122"/>
                  <a:ea typeface="华文中宋" panose="02010600040101010101" charset="-122"/>
                  <a:cs typeface="楷体" panose="02010609060101010101" charset="-122"/>
                  <a:sym typeface="+mn-ea"/>
                </a:rPr>
                <a:t>，但仍</a:t>
              </a:r>
              <a:r>
                <a:rPr sz="2800" err="1">
                  <a:solidFill>
                    <a:srgbClr val="C00000"/>
                  </a:solidFill>
                  <a:latin typeface="华文中宋" panose="02010600040101010101" charset="-122"/>
                  <a:ea typeface="华文中宋" panose="02010600040101010101" charset="-122"/>
                  <a:cs typeface="楷体" panose="02010609060101010101" charset="-122"/>
                  <a:sym typeface="+mn-ea"/>
                </a:rPr>
                <a:t>不能完全自主地制定</a:t>
              </a:r>
              <a:r>
                <a:rPr lang="zh-CN" sz="2800" err="1">
                  <a:solidFill>
                    <a:srgbClr val="C00000"/>
                  </a:solidFill>
                  <a:latin typeface="华文中宋" panose="02010600040101010101" charset="-122"/>
                  <a:ea typeface="华文中宋" panose="02010600040101010101" charset="-122"/>
                  <a:cs typeface="楷体" panose="02010609060101010101" charset="-122"/>
                  <a:sym typeface="+mn-ea"/>
                </a:rPr>
                <a:t>税率</a:t>
              </a:r>
              <a:r>
                <a:rPr sz="2800" err="1">
                  <a:latin typeface="华文中宋" panose="02010600040101010101" charset="-122"/>
                  <a:ea typeface="华文中宋" panose="02010600040101010101" charset="-122"/>
                  <a:cs typeface="楷体" panose="02010609060101010101" charset="-122"/>
                  <a:sym typeface="+mn-ea"/>
                </a:rPr>
                <a:t>。</a:t>
              </a:r>
              <a:endParaRPr lang="zh-CN" altLang="en-US" sz="2800" err="1">
                <a:latin typeface="华文中宋" panose="02010600040101010101" charset="-122"/>
                <a:ea typeface="华文中宋" panose="02010600040101010101" charset="-122"/>
                <a:cs typeface="楷体" panose="02010609060101010101" charset="-122"/>
                <a:sym typeface="+mn-ea"/>
              </a:endParaRPr>
            </a:p>
          </p:txBody>
        </p:sp>
      </p:grpSp>
      <p:sp>
        <p:nvSpPr>
          <p:cNvPr id="5" name="标题 4"/>
          <p:cNvSpPr>
            <a:spLocks noGrp="1"/>
          </p:cNvSpPr>
          <p:nvPr>
            <p:ph type="title"/>
            <p:custDataLst>
              <p:tags r:id="rId5"/>
            </p:custDataLst>
          </p:nvPr>
        </p:nvSpPr>
        <p:spPr>
          <a:xfrm>
            <a:off x="0" y="0"/>
            <a:ext cx="12192000" cy="544830"/>
          </a:xfrm>
          <a:solidFill>
            <a:schemeClr val="accent1">
              <a:lumMod val="50000"/>
              <a:alpha val="71000"/>
            </a:schemeClr>
          </a:solidFill>
        </p:spPr>
        <p:txBody>
          <a:bodyPr>
            <a:noAutofit/>
          </a:bodyPr>
          <a:lstStyle/>
          <a:p>
            <a:r>
              <a:rPr lang="zh-CN" altLang="en-US" sz="2800">
                <a:solidFill>
                  <a:schemeClr val="bg1"/>
                </a:solidFill>
              </a:rPr>
              <a:t>二、关税与个人所得税：社会经济领域的治理手段</a:t>
            </a: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a:xfrm>
            <a:off x="0" y="0"/>
            <a:ext cx="12192000" cy="544830"/>
          </a:xfrm>
          <a:solidFill>
            <a:schemeClr val="accent1">
              <a:lumMod val="50000"/>
              <a:alpha val="71000"/>
            </a:schemeClr>
          </a:solidFill>
        </p:spPr>
        <p:txBody>
          <a:bodyPr>
            <a:noAutofit/>
          </a:bodyPr>
          <a:lstStyle/>
          <a:p>
            <a:r>
              <a:rPr lang="zh-CN" altLang="en-US" sz="2800">
                <a:solidFill>
                  <a:schemeClr val="bg1"/>
                </a:solidFill>
              </a:rPr>
              <a:t>二、关税与个人所得税：社会经济领域的治理手段</a:t>
            </a:r>
          </a:p>
        </p:txBody>
      </p:sp>
      <p:sp>
        <p:nvSpPr>
          <p:cNvPr id="2" name="文本框 1"/>
          <p:cNvSpPr txBox="1"/>
          <p:nvPr/>
        </p:nvSpPr>
        <p:spPr>
          <a:xfrm>
            <a:off x="71755" y="632460"/>
            <a:ext cx="11873865" cy="3969385"/>
          </a:xfrm>
          <a:prstGeom prst="rect">
            <a:avLst/>
          </a:prstGeom>
          <a:noFill/>
        </p:spPr>
        <p:txBody>
          <a:bodyPr wrap="square" rtlCol="0">
            <a:spAutoFit/>
          </a:bodyPr>
          <a:lstStyle/>
          <a:p>
            <a:pPr algn="just"/>
            <a:r>
              <a:rPr lang="zh-CN" altLang="en-US" sz="3600">
                <a:latin typeface="方正黑体简体" panose="02000000000000000000" charset="-122"/>
                <a:ea typeface="方正黑体简体" panose="02000000000000000000" charset="-122"/>
                <a:cs typeface="方正黑体简体" panose="02000000000000000000" charset="-122"/>
              </a:rPr>
              <a:t>1927年7月，美国率先与中国达成整理中美两国关税关系之条约，宣布承认中国的关税自主权，随后德、比、意、英、法、日等迅速仿效。各国虽然承认了中国的关税自主，但中国海关行政管理权仍操纵在外国人手中，新税率的确定仍然受到种种限制。由于英、美等国不愿放弃领事裁判权，相应的双边交涉迟迟没有结果(1943年才得以实现) 。</a:t>
            </a:r>
            <a:r>
              <a:rPr lang="zh-CN" altLang="en-US" sz="2800">
                <a:latin typeface="方正黑体简体" panose="02000000000000000000" charset="-122"/>
                <a:ea typeface="方正黑体简体" panose="02000000000000000000" charset="-122"/>
                <a:cs typeface="方正黑体简体" panose="02000000000000000000" charset="-122"/>
              </a:rPr>
              <a:t>——摘编自高等教育出版社《中国近代史》</a:t>
            </a:r>
          </a:p>
        </p:txBody>
      </p:sp>
      <p:sp>
        <p:nvSpPr>
          <p:cNvPr id="5" name="文本框 4"/>
          <p:cNvSpPr txBox="1"/>
          <p:nvPr/>
        </p:nvSpPr>
        <p:spPr>
          <a:xfrm>
            <a:off x="259080" y="4925695"/>
            <a:ext cx="11686540" cy="1322070"/>
          </a:xfrm>
          <a:prstGeom prst="rect">
            <a:avLst/>
          </a:prstGeom>
          <a:noFill/>
        </p:spPr>
        <p:txBody>
          <a:bodyPr wrap="square" rtlCol="0">
            <a:spAutoFit/>
          </a:bodyPr>
          <a:lstStyle/>
          <a:p>
            <a:pPr algn="just"/>
            <a:r>
              <a:rPr lang="zh-CN" altLang="en-US" sz="4000" b="1">
                <a:latin typeface="方正黑体简体" panose="02000000000000000000" charset="-122"/>
                <a:ea typeface="方正黑体简体" panose="02000000000000000000" charset="-122"/>
                <a:cs typeface="方正黑体简体" panose="02000000000000000000" charset="-122"/>
                <a:sym typeface="+mn-ea"/>
              </a:rPr>
              <a:t>根据材料和所学知识，指出南京国民政府掀起改订新约运动的效果和局限性。</a:t>
            </a:r>
          </a:p>
        </p:txBody>
      </p:sp>
      <p:sp>
        <p:nvSpPr>
          <p:cNvPr id="6" name="文本框 5"/>
          <p:cNvSpPr txBox="1"/>
          <p:nvPr/>
        </p:nvSpPr>
        <p:spPr>
          <a:xfrm>
            <a:off x="159385" y="1364615"/>
            <a:ext cx="11873230" cy="2861310"/>
          </a:xfrm>
          <a:prstGeom prst="rect">
            <a:avLst/>
          </a:prstGeom>
          <a:solidFill>
            <a:schemeClr val="accent2">
              <a:lumMod val="50000"/>
              <a:alpha val="70000"/>
            </a:schemeClr>
          </a:solidFill>
        </p:spPr>
        <p:txBody>
          <a:bodyPr wrap="square" rtlCol="0">
            <a:spAutoFit/>
          </a:bodyPr>
          <a:lstStyle/>
          <a:p>
            <a:r>
              <a:rPr lang="zh-CN" altLang="en-US" sz="3600" b="1">
                <a:solidFill>
                  <a:srgbClr val="FFFF00"/>
                </a:solidFill>
                <a:effectLst>
                  <a:outerShdw blurRad="38100" dist="38100" dir="2700000" algn="tl">
                    <a:srgbClr val="000000">
                      <a:alpha val="43137"/>
                    </a:srgbClr>
                  </a:outerShdw>
                </a:effectLst>
                <a:latin typeface="方正黑体简体" panose="02000000000000000000" charset="-122"/>
                <a:ea typeface="方正黑体简体" panose="02000000000000000000" charset="-122"/>
                <a:cs typeface="方正黑体简体" panose="02000000000000000000" charset="-122"/>
              </a:rPr>
              <a:t>效果:形式上实现了关税自主;收回了一些租界主权;增加了财政税收; 一定程度上打击了帝国主义;缓和经济危机给中国的冲击等。</a:t>
            </a:r>
          </a:p>
          <a:p>
            <a:r>
              <a:rPr lang="zh-CN" altLang="en-US" sz="3600" b="1">
                <a:solidFill>
                  <a:srgbClr val="FFFF00"/>
                </a:solidFill>
                <a:effectLst>
                  <a:outerShdw blurRad="38100" dist="38100" dir="2700000" algn="tl">
                    <a:srgbClr val="000000">
                      <a:alpha val="43137"/>
                    </a:srgbClr>
                  </a:outerShdw>
                </a:effectLst>
                <a:latin typeface="方正黑体简体" panose="02000000000000000000" charset="-122"/>
                <a:ea typeface="方正黑体简体" panose="02000000000000000000" charset="-122"/>
                <a:cs typeface="方正黑体简体" panose="02000000000000000000" charset="-122"/>
              </a:rPr>
              <a:t>局限性:反帝存在妥协性;没有实现真正的关税自主;领事裁判权废除不了了之;很多租界和租借地主权未能收回。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descr="QQ截图20240907092656"/>
          <p:cNvPicPr>
            <a:picLocks noGrp="1" noChangeAspect="1"/>
          </p:cNvPicPr>
          <p:nvPr>
            <p:ph idx="1"/>
          </p:nvPr>
        </p:nvPicPr>
        <p:blipFill>
          <a:blip r:embed="rId3"/>
          <a:stretch>
            <a:fillRect/>
          </a:stretch>
        </p:blipFill>
        <p:spPr>
          <a:xfrm>
            <a:off x="6854190" y="1642745"/>
            <a:ext cx="5236210" cy="3773805"/>
          </a:xfrm>
          <a:prstGeom prst="rect">
            <a:avLst/>
          </a:prstGeom>
        </p:spPr>
      </p:pic>
      <p:sp>
        <p:nvSpPr>
          <p:cNvPr id="4" name="标题 3"/>
          <p:cNvSpPr>
            <a:spLocks noGrp="1"/>
          </p:cNvSpPr>
          <p:nvPr>
            <p:ph type="title"/>
            <p:custDataLst>
              <p:tags r:id="rId1"/>
            </p:custDataLst>
          </p:nvPr>
        </p:nvSpPr>
        <p:spPr>
          <a:xfrm>
            <a:off x="0" y="0"/>
            <a:ext cx="12192000" cy="486410"/>
          </a:xfrm>
          <a:solidFill>
            <a:schemeClr val="accent1">
              <a:lumMod val="50000"/>
              <a:alpha val="71000"/>
            </a:schemeClr>
          </a:solidFill>
        </p:spPr>
        <p:txBody>
          <a:bodyPr>
            <a:noAutofit/>
          </a:bodyPr>
          <a:lstStyle/>
          <a:p>
            <a:r>
              <a:rPr lang="zh-CN" altLang="en-US" sz="2400">
                <a:solidFill>
                  <a:schemeClr val="bg1"/>
                </a:solidFill>
              </a:rPr>
              <a:t>二、关税与个人所得税：社会经济领域的治理手段</a:t>
            </a:r>
          </a:p>
        </p:txBody>
      </p:sp>
      <p:sp>
        <p:nvSpPr>
          <p:cNvPr id="2" name="文本框 1"/>
          <p:cNvSpPr txBox="1"/>
          <p:nvPr/>
        </p:nvSpPr>
        <p:spPr>
          <a:xfrm>
            <a:off x="194945" y="486410"/>
            <a:ext cx="11997055" cy="583565"/>
          </a:xfrm>
          <a:prstGeom prst="rect">
            <a:avLst/>
          </a:prstGeom>
          <a:noFill/>
        </p:spPr>
        <p:txBody>
          <a:bodyPr wrap="square" rtlCol="0" anchor="t">
            <a:spAutoFit/>
          </a:bodyPr>
          <a:lstStyle/>
          <a:p>
            <a:pPr algn="just"/>
            <a:r>
              <a:rPr lang="zh-CN" altLang="en-US" sz="3200">
                <a:latin typeface="方正黑体简体" panose="02000000000000000000" charset="-122"/>
                <a:ea typeface="方正黑体简体" panose="02000000000000000000" charset="-122"/>
                <a:sym typeface="+mn-ea"/>
              </a:rPr>
              <a:t>新中国实行了有利于国家发展的关税制度和个人所得税制度。</a:t>
            </a:r>
          </a:p>
        </p:txBody>
      </p:sp>
      <p:sp>
        <p:nvSpPr>
          <p:cNvPr id="3" name="文本框 2"/>
          <p:cNvSpPr txBox="1"/>
          <p:nvPr/>
        </p:nvSpPr>
        <p:spPr>
          <a:xfrm>
            <a:off x="448945" y="1202690"/>
            <a:ext cx="6189345" cy="4523105"/>
          </a:xfrm>
          <a:prstGeom prst="rect">
            <a:avLst/>
          </a:prstGeom>
          <a:noFill/>
          <a:ln w="19050">
            <a:solidFill>
              <a:schemeClr val="accent5">
                <a:lumMod val="75000"/>
              </a:schemeClr>
            </a:solidFill>
          </a:ln>
        </p:spPr>
        <p:txBody>
          <a:bodyPr wrap="square" rtlCol="0" anchor="t">
            <a:spAutoFit/>
          </a:bodyPr>
          <a:lstStyle/>
          <a:p>
            <a:pPr algn="ctr"/>
            <a:r>
              <a:rPr lang="zh-CN" altLang="en-US" sz="3200" b="1">
                <a:latin typeface="方正黑体简体" panose="02000000000000000000" charset="-122"/>
                <a:ea typeface="方正黑体简体" panose="02000000000000000000" charset="-122"/>
                <a:cs typeface="方正黑体简体" panose="02000000000000000000" charset="-122"/>
                <a:sym typeface="+mn-ea"/>
              </a:rPr>
              <a:t>新中国关税发展的四大阶段</a:t>
            </a:r>
          </a:p>
          <a:p>
            <a:pPr indent="0" algn="just">
              <a:buNone/>
            </a:pPr>
            <a:r>
              <a:rPr lang="en-US" altLang="zh-CN" sz="3200" b="1">
                <a:latin typeface="方正黑体简体" panose="02000000000000000000" charset="-122"/>
                <a:ea typeface="方正黑体简体" panose="02000000000000000000" charset="-122"/>
                <a:cs typeface="方正黑体简体" panose="02000000000000000000" charset="-122"/>
                <a:sym typeface="+mn-ea"/>
              </a:rPr>
              <a:t>1.</a:t>
            </a:r>
            <a:r>
              <a:rPr lang="zh-CN" altLang="en-US" sz="3200" b="1">
                <a:latin typeface="方正黑体简体" panose="02000000000000000000" charset="-122"/>
                <a:ea typeface="方正黑体简体" panose="02000000000000000000" charset="-122"/>
                <a:cs typeface="方正黑体简体" panose="02000000000000000000" charset="-122"/>
                <a:sym typeface="+mn-ea"/>
              </a:rPr>
              <a:t>恢复关税主权与制度初创</a:t>
            </a:r>
          </a:p>
          <a:p>
            <a:pPr algn="just"/>
            <a:r>
              <a:rPr lang="zh-CN" altLang="en-US" sz="3200" b="1">
                <a:latin typeface="方正黑体简体" panose="02000000000000000000" charset="-122"/>
                <a:ea typeface="方正黑体简体" panose="02000000000000000000" charset="-122"/>
                <a:cs typeface="方正黑体简体" panose="02000000000000000000" charset="-122"/>
                <a:sym typeface="+mn-ea"/>
              </a:rPr>
              <a:t>（1949 - 1978年）</a:t>
            </a:r>
          </a:p>
          <a:p>
            <a:pPr algn="just"/>
            <a:r>
              <a:rPr lang="en-US" altLang="zh-CN" sz="3200" b="1">
                <a:latin typeface="方正黑体简体" panose="02000000000000000000" charset="-122"/>
                <a:ea typeface="方正黑体简体" panose="02000000000000000000" charset="-122"/>
                <a:cs typeface="方正黑体简体" panose="02000000000000000000" charset="-122"/>
                <a:sym typeface="+mn-ea"/>
              </a:rPr>
              <a:t>2.</a:t>
            </a:r>
            <a:r>
              <a:rPr lang="zh-CN" altLang="en-US" sz="3200" b="1">
                <a:latin typeface="方正黑体简体" panose="02000000000000000000" charset="-122"/>
                <a:ea typeface="方正黑体简体" panose="02000000000000000000" charset="-122"/>
                <a:cs typeface="方正黑体简体" panose="02000000000000000000" charset="-122"/>
                <a:sym typeface="+mn-ea"/>
              </a:rPr>
              <a:t>改革关税体制以支持改革开放（1979 - 2000年）</a:t>
            </a:r>
          </a:p>
          <a:p>
            <a:pPr algn="just"/>
            <a:r>
              <a:rPr lang="en-US" altLang="zh-CN" sz="3200" b="1">
                <a:latin typeface="方正黑体简体" panose="02000000000000000000" charset="-122"/>
                <a:ea typeface="方正黑体简体" panose="02000000000000000000" charset="-122"/>
                <a:cs typeface="方正黑体简体" panose="02000000000000000000" charset="-122"/>
                <a:sym typeface="+mn-ea"/>
              </a:rPr>
              <a:t>3.</a:t>
            </a:r>
            <a:r>
              <a:rPr lang="zh-CN" altLang="en-US" sz="3200" b="1">
                <a:latin typeface="方正黑体简体" panose="02000000000000000000" charset="-122"/>
                <a:ea typeface="方正黑体简体" panose="02000000000000000000" charset="-122"/>
                <a:cs typeface="方正黑体简体" panose="02000000000000000000" charset="-122"/>
                <a:sym typeface="+mn-ea"/>
              </a:rPr>
              <a:t>履行入世承诺与助力经贸发展（2001 - 2012年）</a:t>
            </a:r>
          </a:p>
          <a:p>
            <a:pPr algn="just"/>
            <a:r>
              <a:rPr lang="en-US" altLang="zh-CN" sz="3200" b="1">
                <a:latin typeface="方正黑体简体" panose="02000000000000000000" charset="-122"/>
                <a:ea typeface="方正黑体简体" panose="02000000000000000000" charset="-122"/>
                <a:cs typeface="方正黑体简体" panose="02000000000000000000" charset="-122"/>
                <a:sym typeface="+mn-ea"/>
              </a:rPr>
              <a:t>4.</a:t>
            </a:r>
            <a:r>
              <a:rPr lang="zh-CN" altLang="en-US" sz="3200" b="1">
                <a:latin typeface="方正黑体简体" panose="02000000000000000000" charset="-122"/>
                <a:ea typeface="方正黑体简体" panose="02000000000000000000" charset="-122"/>
                <a:cs typeface="方正黑体简体" panose="02000000000000000000" charset="-122"/>
                <a:sym typeface="+mn-ea"/>
              </a:rPr>
              <a:t>适应新时代发展与进一步开放（2012年至今）</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zh-CN" altLang="en-US">
                <a:latin typeface="方正黑体简体" panose="02000000000000000000" charset="-122"/>
                <a:ea typeface="方正黑体简体" panose="02000000000000000000" charset="-122"/>
                <a:cs typeface="方正黑体简体" panose="02000000000000000000" charset="-122"/>
              </a:rPr>
              <a:t>从社会经济的发展看</a:t>
            </a:r>
            <a:br>
              <a:rPr lang="zh-CN" altLang="en-US">
                <a:latin typeface="方正黑体简体" panose="02000000000000000000" charset="-122"/>
                <a:ea typeface="方正黑体简体" panose="02000000000000000000" charset="-122"/>
                <a:cs typeface="方正黑体简体" panose="02000000000000000000" charset="-122"/>
              </a:rPr>
            </a:br>
            <a:r>
              <a:rPr lang="en-US" altLang="zh-CN">
                <a:latin typeface="方正黑体简体" panose="02000000000000000000" charset="-122"/>
                <a:ea typeface="方正黑体简体" panose="02000000000000000000" charset="-122"/>
                <a:cs typeface="方正黑体简体" panose="02000000000000000000" charset="-122"/>
              </a:rPr>
              <a:t>——</a:t>
            </a:r>
            <a:r>
              <a:rPr lang="zh-CN" altLang="en-US">
                <a:latin typeface="方正黑体简体" panose="02000000000000000000" charset="-122"/>
                <a:ea typeface="方正黑体简体" panose="02000000000000000000" charset="-122"/>
                <a:cs typeface="方正黑体简体" panose="02000000000000000000" charset="-122"/>
              </a:rPr>
              <a:t>中国赋税制度的演变</a:t>
            </a:r>
          </a:p>
        </p:txBody>
      </p:sp>
      <p:sp>
        <p:nvSpPr>
          <p:cNvPr id="2052" name="文本框 2"/>
          <p:cNvSpPr txBox="1"/>
          <p:nvPr>
            <p:custDataLst>
              <p:tags r:id="rId3"/>
            </p:custDataLst>
          </p:nvPr>
        </p:nvSpPr>
        <p:spPr>
          <a:xfrm>
            <a:off x="4199890" y="3950970"/>
            <a:ext cx="3404235" cy="583565"/>
          </a:xfrm>
          <a:prstGeom prst="rect">
            <a:avLst/>
          </a:prstGeom>
          <a:noFill/>
          <a:ln w="9525">
            <a:noFill/>
          </a:ln>
        </p:spPr>
        <p:txBody>
          <a:bodyPr wrap="square" anchor="t" anchorCtr="0">
            <a:spAutoFit/>
          </a:bodyPr>
          <a:lstStyle/>
          <a:p>
            <a:pPr algn="ctr"/>
            <a:r>
              <a:rPr lang="zh-CN" altLang="en-US" sz="3200" b="1">
                <a:latin typeface="Arial" panose="020B0604020202020204" pitchFamily="34" charset="0"/>
                <a:ea typeface="微软雅黑" panose="020B0503020204020204" charset="-122"/>
              </a:rPr>
              <a:t>授课人：甘胜开</a:t>
            </a:r>
          </a:p>
        </p:txBody>
      </p:sp>
      <p:sp>
        <p:nvSpPr>
          <p:cNvPr id="3" name="文本框 2"/>
          <p:cNvSpPr txBox="1"/>
          <p:nvPr/>
        </p:nvSpPr>
        <p:spPr>
          <a:xfrm>
            <a:off x="-13335" y="4819015"/>
            <a:ext cx="12114530" cy="1198880"/>
          </a:xfrm>
          <a:prstGeom prst="rect">
            <a:avLst/>
          </a:prstGeom>
          <a:noFill/>
        </p:spPr>
        <p:txBody>
          <a:bodyPr wrap="square" rtlCol="0">
            <a:spAutoFit/>
          </a:bodyPr>
          <a:lstStyle/>
          <a:p>
            <a:r>
              <a:rPr lang="zh-CN" altLang="en-US" sz="3600">
                <a:latin typeface="方正黑体简体" panose="02000000000000000000" charset="-122"/>
                <a:ea typeface="方正黑体简体" panose="02000000000000000000" charset="-122"/>
              </a:rPr>
              <a:t>【课程标准】了解中国古代赋税制度的演变；了解关税、个人所得税制度的产生及其在中国的实行。</a:t>
            </a:r>
          </a:p>
        </p:txBody>
      </p:sp>
      <p:sp>
        <p:nvSpPr>
          <p:cNvPr id="4" name="文本框 3"/>
          <p:cNvSpPr txBox="1"/>
          <p:nvPr/>
        </p:nvSpPr>
        <p:spPr>
          <a:xfrm>
            <a:off x="73025" y="5368925"/>
            <a:ext cx="12118975" cy="1198880"/>
          </a:xfrm>
          <a:prstGeom prst="rect">
            <a:avLst/>
          </a:prstGeom>
          <a:solidFill>
            <a:schemeClr val="accent6">
              <a:lumMod val="50000"/>
            </a:schemeClr>
          </a:solidFill>
        </p:spPr>
        <p:txBody>
          <a:bodyPr wrap="square" rtlCol="0">
            <a:spAutoFit/>
          </a:bodyPr>
          <a:lstStyle/>
          <a:p>
            <a:r>
              <a:rPr lang="zh-CN" altLang="en-US" sz="3600" b="1">
                <a:solidFill>
                  <a:schemeClr val="bg2"/>
                </a:solidFill>
                <a:latin typeface="方正黑体简体" panose="02000000000000000000" charset="-122"/>
                <a:ea typeface="方正黑体简体" panose="02000000000000000000" charset="-122"/>
              </a:rPr>
              <a:t>重点：关税制度的起源与演变。难点：中国古代赋税制度的发展过程。</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3355" y="544830"/>
            <a:ext cx="11870690" cy="4610100"/>
          </a:xfrm>
        </p:spPr>
        <p:txBody>
          <a:bodyPr>
            <a:noAutofit/>
          </a:bodyPr>
          <a:lstStyle/>
          <a:p>
            <a:pPr marL="0" indent="0">
              <a:lnSpc>
                <a:spcPct val="100000"/>
              </a:lnSpc>
              <a:spcAft>
                <a:spcPts val="0"/>
              </a:spcAft>
              <a:buNone/>
            </a:pPr>
            <a:r>
              <a:rPr lang="zh-CN" altLang="en-US" sz="3600">
                <a:solidFill>
                  <a:schemeClr val="tx1"/>
                </a:solidFill>
                <a:latin typeface="方正黑体简体" panose="02000000000000000000" charset="-122"/>
                <a:ea typeface="方正黑体简体" panose="02000000000000000000" charset="-122"/>
                <a:cs typeface="方正黑体简体" panose="02000000000000000000" charset="-122"/>
              </a:rPr>
              <a:t>1950年3月，中央人民政府政务院发布《关于关税政策和海关工作的决定》,同年12月又公布了《关于设立海关原则和调整全国海关机构的指示》。1951年上半年，《中华人民共和国暂行海关法》 《中华人民共和国海关进出口税则》 及其实施条例相继颁布实施。第一部体现国家主权的海关法和海关进出口税则的颁布实施表明了一个基本事实,那就是中国海关主权完全收回。从此以后，近代以来我国落入西方列强之手的海关正式回到了人民手中，这为我国开展对外贸易和维护海洋权益创造了良好条件。</a:t>
            </a:r>
            <a:r>
              <a:rPr lang="en-US" altLang="zh-CN" sz="2800">
                <a:solidFill>
                  <a:schemeClr val="tx1"/>
                </a:solidFill>
                <a:latin typeface="方正黑体简体" panose="02000000000000000000" charset="-122"/>
                <a:ea typeface="方正黑体简体" panose="02000000000000000000" charset="-122"/>
                <a:cs typeface="方正黑体简体" panose="02000000000000000000" charset="-122"/>
              </a:rPr>
              <a:t>——</a:t>
            </a:r>
            <a:r>
              <a:rPr lang="zh-CN" altLang="en-US" sz="2800">
                <a:solidFill>
                  <a:schemeClr val="tx1"/>
                </a:solidFill>
                <a:latin typeface="方正黑体简体" panose="02000000000000000000" charset="-122"/>
                <a:ea typeface="方正黑体简体" panose="02000000000000000000" charset="-122"/>
                <a:cs typeface="方正黑体简体" panose="02000000000000000000" charset="-122"/>
              </a:rPr>
              <a:t>摘编自魏青松 《中国共产党海洋强国战略思想研究》</a:t>
            </a:r>
          </a:p>
        </p:txBody>
      </p:sp>
      <p:sp>
        <p:nvSpPr>
          <p:cNvPr id="4" name="标题 3"/>
          <p:cNvSpPr>
            <a:spLocks noGrp="1"/>
          </p:cNvSpPr>
          <p:nvPr>
            <p:ph type="title"/>
            <p:custDataLst>
              <p:tags r:id="rId1"/>
            </p:custDataLst>
          </p:nvPr>
        </p:nvSpPr>
        <p:spPr>
          <a:xfrm>
            <a:off x="0" y="0"/>
            <a:ext cx="12192000" cy="544830"/>
          </a:xfrm>
          <a:solidFill>
            <a:schemeClr val="accent1">
              <a:lumMod val="50000"/>
              <a:alpha val="71000"/>
            </a:schemeClr>
          </a:solidFill>
        </p:spPr>
        <p:txBody>
          <a:bodyPr>
            <a:noAutofit/>
          </a:bodyPr>
          <a:lstStyle/>
          <a:p>
            <a:r>
              <a:rPr lang="zh-CN" altLang="en-US" sz="2800">
                <a:solidFill>
                  <a:schemeClr val="bg1"/>
                </a:solidFill>
              </a:rPr>
              <a:t>二、关税与个人所得税：社会经济领域的治理手段</a:t>
            </a:r>
          </a:p>
        </p:txBody>
      </p:sp>
      <p:sp>
        <p:nvSpPr>
          <p:cNvPr id="5" name="文本框 4"/>
          <p:cNvSpPr txBox="1"/>
          <p:nvPr/>
        </p:nvSpPr>
        <p:spPr>
          <a:xfrm>
            <a:off x="0" y="5998845"/>
            <a:ext cx="12192635" cy="645160"/>
          </a:xfrm>
          <a:prstGeom prst="rect">
            <a:avLst/>
          </a:prstGeom>
          <a:solidFill>
            <a:schemeClr val="accent2">
              <a:lumMod val="50000"/>
            </a:schemeClr>
          </a:solidFill>
        </p:spPr>
        <p:txBody>
          <a:bodyPr wrap="square" rtlCol="0">
            <a:spAutoFit/>
          </a:bodyPr>
          <a:lstStyle/>
          <a:p>
            <a:pPr algn="ctr"/>
            <a:r>
              <a:rPr lang="zh-CN" altLang="en-US" sz="3600" b="1">
                <a:solidFill>
                  <a:srgbClr val="FFFF00"/>
                </a:solidFill>
              </a:rPr>
              <a:t>简述新中国关税制度的作用。</a:t>
            </a:r>
          </a:p>
        </p:txBody>
      </p:sp>
      <p:sp>
        <p:nvSpPr>
          <p:cNvPr id="6" name="矩形 5"/>
          <p:cNvSpPr/>
          <p:nvPr/>
        </p:nvSpPr>
        <p:spPr>
          <a:xfrm>
            <a:off x="106045" y="2345055"/>
            <a:ext cx="11809095" cy="1444625"/>
          </a:xfrm>
          <a:prstGeom prst="rect">
            <a:avLst/>
          </a:prstGeom>
          <a:solidFill>
            <a:schemeClr val="accent2">
              <a:lumMod val="50000"/>
              <a:alpha val="83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4400">
                <a:effectLst>
                  <a:outerShdw blurRad="38100" dist="38100" dir="2700000" algn="tl">
                    <a:srgbClr val="000000">
                      <a:alpha val="43137"/>
                    </a:srgbClr>
                  </a:outerShdw>
                </a:effectLst>
                <a:latin typeface="方正黑体简体" panose="02000000000000000000" charset="-122"/>
                <a:ea typeface="方正黑体简体" panose="02000000000000000000" charset="-122"/>
              </a:rPr>
              <a:t>促进国民经济的恢复和发展；加强了人民政府在社会经济领域的调控能力。</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custDataLst>
              <p:tags r:id="rId2"/>
            </p:custDataLst>
          </p:nvPr>
        </p:nvSpPr>
        <p:spPr>
          <a:xfrm>
            <a:off x="317500" y="890270"/>
            <a:ext cx="3045460" cy="645160"/>
          </a:xfrm>
          <a:prstGeom prst="rect">
            <a:avLst/>
          </a:prstGeom>
          <a:noFill/>
        </p:spPr>
        <p:txBody>
          <a:bodyPr wrap="square" rtlCol="0" anchor="t">
            <a:spAutoFit/>
          </a:bodyPr>
          <a:lstStyle/>
          <a:p>
            <a:r>
              <a:rPr lang="zh-CN" altLang="en-US" sz="3600" b="1">
                <a:solidFill>
                  <a:srgbClr val="765A32"/>
                </a:solidFill>
                <a:latin typeface="华文中宋" panose="02010600040101010101" charset="-122"/>
                <a:ea typeface="华文中宋" panose="02010600040101010101" charset="-122"/>
                <a:cs typeface="华文新魏" panose="02010800040101010101" charset="-122"/>
                <a:sym typeface="+mn-ea"/>
              </a:rPr>
              <a:t>个人所得税</a:t>
            </a:r>
          </a:p>
        </p:txBody>
      </p:sp>
      <p:sp>
        <p:nvSpPr>
          <p:cNvPr id="17" name="圆角矩形 16"/>
          <p:cNvSpPr/>
          <p:nvPr/>
        </p:nvSpPr>
        <p:spPr>
          <a:xfrm>
            <a:off x="317500" y="1547495"/>
            <a:ext cx="3322320" cy="502285"/>
          </a:xfrm>
          <a:prstGeom prst="roundRect">
            <a:avLst/>
          </a:prstGeom>
          <a:solidFill>
            <a:srgbClr val="9D8E7A"/>
          </a:solidFill>
          <a:ln w="12700" cmpd="sng">
            <a:solidFill>
              <a:srgbClr val="82572D"/>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a:latin typeface="华文中宋" panose="02010600040101010101" charset="-122"/>
                <a:ea typeface="华文中宋" panose="02010600040101010101" charset="-122"/>
              </a:rPr>
              <a:t>北洋政府时期</a:t>
            </a:r>
          </a:p>
        </p:txBody>
      </p:sp>
      <p:sp>
        <p:nvSpPr>
          <p:cNvPr id="18" name="矩形 47"/>
          <p:cNvSpPr>
            <a:spLocks noChangeArrowheads="1"/>
          </p:cNvSpPr>
          <p:nvPr/>
        </p:nvSpPr>
        <p:spPr bwMode="auto">
          <a:xfrm>
            <a:off x="3767530" y="1495264"/>
            <a:ext cx="8075704"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1" tIns="45706" rIns="91411" bIns="4570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a:lnSpc>
                <a:spcPct val="120000"/>
              </a:lnSpc>
              <a:spcBef>
                <a:spcPct val="0"/>
              </a:spcBef>
              <a:buNone/>
            </a:pPr>
            <a:r>
              <a:rPr lang="zh-CN" altLang="en-US" sz="2800">
                <a:latin typeface="华文中宋" panose="02010600040101010101" charset="-122"/>
                <a:ea typeface="华文中宋" panose="02010600040101010101" charset="-122"/>
                <a:cs typeface="华文中宋" panose="02010600040101010101" charset="-122"/>
                <a:sym typeface="微软雅黑" panose="020B0503020204020204" charset="-122"/>
              </a:rPr>
              <a:t>1914年北洋政府制订了所得税条例，并没有实施</a:t>
            </a:r>
          </a:p>
        </p:txBody>
      </p:sp>
      <p:sp>
        <p:nvSpPr>
          <p:cNvPr id="2" name="圆角矩形 1"/>
          <p:cNvSpPr/>
          <p:nvPr/>
        </p:nvSpPr>
        <p:spPr>
          <a:xfrm>
            <a:off x="317500" y="2204085"/>
            <a:ext cx="3322320" cy="502285"/>
          </a:xfrm>
          <a:prstGeom prst="roundRect">
            <a:avLst/>
          </a:prstGeom>
          <a:solidFill>
            <a:srgbClr val="9D8E7A"/>
          </a:solidFill>
          <a:ln w="12700" cmpd="sng">
            <a:solidFill>
              <a:srgbClr val="82572D"/>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a:latin typeface="华文中宋" panose="02010600040101010101" charset="-122"/>
                <a:ea typeface="华文中宋" panose="02010600040101010101" charset="-122"/>
              </a:rPr>
              <a:t>南京国民政府时期</a:t>
            </a:r>
          </a:p>
        </p:txBody>
      </p:sp>
      <p:sp>
        <p:nvSpPr>
          <p:cNvPr id="20" name="矩形 47"/>
          <p:cNvSpPr>
            <a:spLocks noChangeArrowheads="1"/>
          </p:cNvSpPr>
          <p:nvPr/>
        </p:nvSpPr>
        <p:spPr bwMode="auto">
          <a:xfrm>
            <a:off x="3767455" y="2098675"/>
            <a:ext cx="8244840" cy="112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1" tIns="45706" rIns="91411" bIns="4570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a:lnSpc>
                <a:spcPct val="120000"/>
              </a:lnSpc>
              <a:spcBef>
                <a:spcPct val="0"/>
              </a:spcBef>
              <a:buNone/>
            </a:pPr>
            <a:r>
              <a:rPr lang="zh-CN" altLang="en-US" sz="2800">
                <a:latin typeface="华文中宋" panose="02010600040101010101" charset="-122"/>
                <a:ea typeface="华文中宋" panose="02010600040101010101" charset="-122"/>
                <a:cs typeface="华文中宋" panose="02010600040101010101" charset="-122"/>
                <a:sym typeface="微软雅黑" panose="020B0503020204020204" charset="-122"/>
              </a:rPr>
              <a:t>1936年国民政府相继公布了所得税暂行条例，开始征收个人所得税</a:t>
            </a:r>
          </a:p>
        </p:txBody>
      </p:sp>
      <p:sp>
        <p:nvSpPr>
          <p:cNvPr id="5" name="圆角矩形 4"/>
          <p:cNvSpPr/>
          <p:nvPr/>
        </p:nvSpPr>
        <p:spPr>
          <a:xfrm>
            <a:off x="317500" y="3221990"/>
            <a:ext cx="3322320" cy="502285"/>
          </a:xfrm>
          <a:prstGeom prst="roundRect">
            <a:avLst/>
          </a:prstGeom>
          <a:solidFill>
            <a:srgbClr val="9D8E7A"/>
          </a:solidFill>
          <a:ln w="12700" cmpd="sng">
            <a:solidFill>
              <a:srgbClr val="82572D"/>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a:latin typeface="华文中宋" panose="02010600040101010101" charset="-122"/>
                <a:ea typeface="华文中宋" panose="02010600040101010101" charset="-122"/>
              </a:rPr>
              <a:t>新中国成立后</a:t>
            </a:r>
          </a:p>
        </p:txBody>
      </p:sp>
      <p:sp>
        <p:nvSpPr>
          <p:cNvPr id="22" name="矩形 47"/>
          <p:cNvSpPr>
            <a:spLocks noChangeArrowheads="1"/>
          </p:cNvSpPr>
          <p:nvPr/>
        </p:nvSpPr>
        <p:spPr bwMode="auto">
          <a:xfrm>
            <a:off x="3767530" y="3218275"/>
            <a:ext cx="823315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1" tIns="45706" rIns="91411" bIns="4570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a:lnSpc>
                <a:spcPct val="120000"/>
              </a:lnSpc>
              <a:spcBef>
                <a:spcPct val="0"/>
              </a:spcBef>
              <a:buNone/>
            </a:pPr>
            <a:r>
              <a:rPr lang="zh-CN" altLang="en-US" sz="2800">
                <a:latin typeface="华文中宋" panose="02010600040101010101" charset="-122"/>
                <a:ea typeface="华文中宋" panose="02010600040101010101" charset="-122"/>
                <a:sym typeface="微软雅黑" panose="020B0503020204020204" charset="-122"/>
              </a:rPr>
              <a:t>计划经济体制之下，没有征收个人所得税</a:t>
            </a:r>
          </a:p>
        </p:txBody>
      </p:sp>
      <p:sp>
        <p:nvSpPr>
          <p:cNvPr id="6" name="圆角矩形 5"/>
          <p:cNvSpPr/>
          <p:nvPr/>
        </p:nvSpPr>
        <p:spPr>
          <a:xfrm>
            <a:off x="317500" y="3914775"/>
            <a:ext cx="3322320" cy="502285"/>
          </a:xfrm>
          <a:prstGeom prst="roundRect">
            <a:avLst/>
          </a:prstGeom>
          <a:solidFill>
            <a:srgbClr val="9D8E7A"/>
          </a:solidFill>
          <a:ln w="12700" cmpd="sng">
            <a:solidFill>
              <a:srgbClr val="82572D"/>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800">
                <a:latin typeface="华文中宋" panose="02010600040101010101" charset="-122"/>
                <a:ea typeface="华文中宋" panose="02010600040101010101" charset="-122"/>
              </a:rPr>
              <a:t>改革开放以来</a:t>
            </a:r>
          </a:p>
        </p:txBody>
      </p:sp>
      <p:sp>
        <p:nvSpPr>
          <p:cNvPr id="24" name="矩形 47"/>
          <p:cNvSpPr>
            <a:spLocks noChangeArrowheads="1"/>
          </p:cNvSpPr>
          <p:nvPr/>
        </p:nvSpPr>
        <p:spPr bwMode="auto">
          <a:xfrm>
            <a:off x="3767455" y="3828415"/>
            <a:ext cx="8234045" cy="1123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1" tIns="45706" rIns="91411" bIns="4570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l">
              <a:lnSpc>
                <a:spcPct val="120000"/>
              </a:lnSpc>
              <a:spcBef>
                <a:spcPct val="0"/>
              </a:spcBef>
              <a:buNone/>
            </a:pPr>
            <a:r>
              <a:rPr lang="zh-CN" altLang="en-US" sz="2800">
                <a:latin typeface="华文中宋" panose="02010600040101010101" charset="-122"/>
                <a:ea typeface="华文中宋" panose="02010600040101010101" charset="-122"/>
                <a:cs typeface="华文中宋" panose="02010600040101010101" charset="-122"/>
                <a:sym typeface="微软雅黑" panose="020B0503020204020204" charset="-122"/>
              </a:rPr>
              <a:t>1980年《中华人民共和国个人所得税法》，个人所得税制度正式确立。后经过数次修订完善。</a:t>
            </a:r>
          </a:p>
        </p:txBody>
      </p:sp>
      <p:sp>
        <p:nvSpPr>
          <p:cNvPr id="7" name="标题 6"/>
          <p:cNvSpPr>
            <a:spLocks noGrp="1"/>
          </p:cNvSpPr>
          <p:nvPr>
            <p:ph type="title"/>
            <p:custDataLst>
              <p:tags r:id="rId3"/>
            </p:custDataLst>
          </p:nvPr>
        </p:nvSpPr>
        <p:spPr>
          <a:xfrm>
            <a:off x="0" y="0"/>
            <a:ext cx="12192000" cy="544830"/>
          </a:xfrm>
          <a:solidFill>
            <a:schemeClr val="accent1">
              <a:lumMod val="50000"/>
              <a:alpha val="71000"/>
            </a:schemeClr>
          </a:solidFill>
        </p:spPr>
        <p:txBody>
          <a:bodyPr>
            <a:noAutofit/>
          </a:bodyPr>
          <a:lstStyle/>
          <a:p>
            <a:r>
              <a:rPr lang="zh-CN" altLang="en-US" sz="2800">
                <a:solidFill>
                  <a:schemeClr val="bg1"/>
                </a:solidFill>
              </a:rPr>
              <a:t>二、关税与个人所得税：社会经济领域的治理手段</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7" grpId="0" bldLvl="0" animBg="1"/>
      <p:bldP spid="17" grpId="1" animBg="1"/>
      <p:bldP spid="18" grpId="0"/>
      <p:bldP spid="18" grpId="1"/>
      <p:bldP spid="2" grpId="0" bldLvl="0" animBg="1"/>
      <p:bldP spid="2" grpId="1" animBg="1"/>
      <p:bldP spid="20" grpId="0"/>
      <p:bldP spid="20" grpId="1"/>
      <p:bldP spid="5" grpId="0" bldLvl="0" animBg="1"/>
      <p:bldP spid="5" grpId="1" animBg="1"/>
      <p:bldP spid="22" grpId="0"/>
      <p:bldP spid="22" grpId="1"/>
      <p:bldP spid="6" grpId="0" bldLvl="0" animBg="1"/>
      <p:bldP spid="6" grpId="1" animBg="1"/>
      <p:bldP spid="24" grpId="0"/>
      <p:bldP spid="2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2"/>
            </p:custDataLst>
          </p:nvPr>
        </p:nvPicPr>
        <p:blipFill>
          <a:blip r:embed="rId6"/>
          <a:stretch>
            <a:fillRect/>
          </a:stretch>
        </p:blipFill>
        <p:spPr>
          <a:xfrm>
            <a:off x="7135495" y="5080"/>
            <a:ext cx="3896995" cy="6852920"/>
          </a:xfrm>
          <a:prstGeom prst="rect">
            <a:avLst/>
          </a:prstGeom>
        </p:spPr>
      </p:pic>
      <p:pic>
        <p:nvPicPr>
          <p:cNvPr id="7" name="内容占位符 6" descr="QQ截图20240822140005"/>
          <p:cNvPicPr>
            <a:picLocks noGrp="1" noChangeAspect="1"/>
          </p:cNvPicPr>
          <p:nvPr>
            <p:ph idx="1"/>
            <p:custDataLst>
              <p:tags r:id="rId3"/>
            </p:custDataLst>
          </p:nvPr>
        </p:nvPicPr>
        <p:blipFill>
          <a:blip r:embed="rId7"/>
          <a:stretch>
            <a:fillRect/>
          </a:stretch>
        </p:blipFill>
        <p:spPr>
          <a:xfrm>
            <a:off x="300355" y="4445"/>
            <a:ext cx="6417945" cy="5886450"/>
          </a:xfrm>
          <a:prstGeom prst="rect">
            <a:avLst/>
          </a:prstGeom>
        </p:spPr>
      </p:pic>
      <p:sp>
        <p:nvSpPr>
          <p:cNvPr id="8" name="文本框 7"/>
          <p:cNvSpPr txBox="1"/>
          <p:nvPr/>
        </p:nvSpPr>
        <p:spPr>
          <a:xfrm>
            <a:off x="11032490" y="302260"/>
            <a:ext cx="613410" cy="6025515"/>
          </a:xfrm>
          <a:prstGeom prst="rect">
            <a:avLst/>
          </a:prstGeom>
          <a:solidFill>
            <a:schemeClr val="accent5">
              <a:lumMod val="40000"/>
              <a:lumOff val="60000"/>
            </a:schemeClr>
          </a:solidFill>
        </p:spPr>
        <p:txBody>
          <a:bodyPr vert="eaVert" wrap="square" rtlCol="0">
            <a:spAutoFit/>
          </a:bodyPr>
          <a:lstStyle/>
          <a:p>
            <a:pPr algn="ctr"/>
            <a:r>
              <a:rPr lang="en-US" altLang="zh-CN" sz="2800" b="1">
                <a:sym typeface="+mn-ea"/>
              </a:rPr>
              <a:t>20</a:t>
            </a:r>
            <a:r>
              <a:rPr lang="zh-CN" altLang="en-US" sz="2800" b="1">
                <a:sym typeface="+mn-ea"/>
              </a:rPr>
              <a:t>世纪80年代初期的上海南京路</a:t>
            </a:r>
          </a:p>
        </p:txBody>
      </p:sp>
      <p:sp>
        <p:nvSpPr>
          <p:cNvPr id="9" name="文本框 8"/>
          <p:cNvSpPr txBox="1"/>
          <p:nvPr>
            <p:custDataLst>
              <p:tags r:id="rId4"/>
            </p:custDataLst>
          </p:nvPr>
        </p:nvSpPr>
        <p:spPr>
          <a:xfrm>
            <a:off x="529590" y="5716270"/>
            <a:ext cx="6188710" cy="953135"/>
          </a:xfrm>
          <a:prstGeom prst="rect">
            <a:avLst/>
          </a:prstGeom>
          <a:solidFill>
            <a:schemeClr val="accent5">
              <a:lumMod val="40000"/>
              <a:lumOff val="60000"/>
            </a:schemeClr>
          </a:solidFill>
        </p:spPr>
        <p:txBody>
          <a:bodyPr wrap="square" rtlCol="0" anchor="t">
            <a:spAutoFit/>
          </a:bodyPr>
          <a:lstStyle/>
          <a:p>
            <a:r>
              <a:rPr lang="en-US" altLang="zh-CN" sz="2800" b="1"/>
              <a:t>80</a:t>
            </a:r>
            <a:r>
              <a:rPr lang="zh-CN" altLang="en-US" sz="2800" b="1"/>
              <a:t>年代人们购买录音机、电视机、洗衣机和电冰箱等消费品的热情。</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custDataLst>
              <p:tags r:id="rId1"/>
            </p:custDataLst>
          </p:nvPr>
        </p:nvSpPr>
        <p:spPr>
          <a:xfrm>
            <a:off x="0" y="0"/>
            <a:ext cx="12192000" cy="544830"/>
          </a:xfrm>
          <a:solidFill>
            <a:schemeClr val="accent1">
              <a:lumMod val="50000"/>
              <a:alpha val="71000"/>
            </a:schemeClr>
          </a:solidFill>
        </p:spPr>
        <p:txBody>
          <a:bodyPr>
            <a:noAutofit/>
          </a:bodyPr>
          <a:lstStyle/>
          <a:p>
            <a:r>
              <a:rPr lang="zh-CN" altLang="en-US" sz="2800">
                <a:solidFill>
                  <a:schemeClr val="bg1"/>
                </a:solidFill>
              </a:rPr>
              <a:t>二、关税与个人所得税：社会经济领域的治理手段</a:t>
            </a:r>
          </a:p>
        </p:txBody>
      </p:sp>
      <p:sp>
        <p:nvSpPr>
          <p:cNvPr id="8" name="内容占位符 7"/>
          <p:cNvSpPr>
            <a:spLocks noGrp="1"/>
          </p:cNvSpPr>
          <p:nvPr>
            <p:ph idx="1"/>
            <p:custDataLst>
              <p:tags r:id="rId2"/>
            </p:custDataLst>
          </p:nvPr>
        </p:nvSpPr>
        <p:spPr>
          <a:xfrm>
            <a:off x="194945" y="544830"/>
            <a:ext cx="11891645" cy="4408805"/>
          </a:xfrm>
        </p:spPr>
        <p:txBody>
          <a:bodyPr>
            <a:noAutofit/>
          </a:bodyPr>
          <a:lstStyle/>
          <a:p>
            <a:pPr marL="0" indent="0" algn="just">
              <a:lnSpc>
                <a:spcPct val="100000"/>
              </a:lnSpc>
              <a:spcAft>
                <a:spcPts val="0"/>
              </a:spcAft>
              <a:buNone/>
            </a:pPr>
            <a:r>
              <a:rPr lang="zh-CN" altLang="en-US" sz="3600">
                <a:solidFill>
                  <a:schemeClr val="tx1"/>
                </a:solidFill>
                <a:latin typeface="方正黑体简体" panose="02000000000000000000" charset="-122"/>
                <a:ea typeface="方正黑体简体" panose="02000000000000000000" charset="-122"/>
                <a:cs typeface="方正黑体简体" panose="02000000000000000000" charset="-122"/>
              </a:rPr>
              <a:t>国家税务总局近日发布的数据显示:个人所得税改革实施月，中国个人所得税减税316亿元，有6000多万税改前的纳税人不再缴纳工资薪金所得个人所得税。2018年10月1日个人所得税改革启动以来的首个申报期运行平稳，10月份发放的工资薪金所得和个体工商户取得的生产经营所得已完成申报。国家税务总局所得税司司长罗天舒介绍，10月领取工资薪金所得在2万元以下的纳税人，减税幅度都超过50%,占税改前纳税人总数的96.1%，减税金额达224亿元，占当月总减税规模的70.9%。</a:t>
            </a:r>
            <a:r>
              <a:rPr lang="en-US" altLang="zh-CN" sz="2800">
                <a:solidFill>
                  <a:schemeClr val="tx1"/>
                </a:solidFill>
                <a:latin typeface="方正黑体简体" panose="02000000000000000000" charset="-122"/>
                <a:ea typeface="方正黑体简体" panose="02000000000000000000" charset="-122"/>
                <a:cs typeface="方正黑体简体" panose="02000000000000000000" charset="-122"/>
              </a:rPr>
              <a:t>——</a:t>
            </a:r>
            <a:r>
              <a:rPr lang="zh-CN" altLang="en-US" sz="2800">
                <a:solidFill>
                  <a:schemeClr val="tx1"/>
                </a:solidFill>
                <a:latin typeface="方正黑体简体" panose="02000000000000000000" charset="-122"/>
                <a:ea typeface="方正黑体简体" panose="02000000000000000000" charset="-122"/>
                <a:cs typeface="方正黑体简体" panose="02000000000000000000" charset="-122"/>
              </a:rPr>
              <a:t>摘编自吴秋余《个税改革首月减税316亿元》</a:t>
            </a:r>
          </a:p>
        </p:txBody>
      </p:sp>
      <p:sp>
        <p:nvSpPr>
          <p:cNvPr id="9" name="文本框 8"/>
          <p:cNvSpPr txBox="1"/>
          <p:nvPr/>
        </p:nvSpPr>
        <p:spPr>
          <a:xfrm>
            <a:off x="115570" y="5923915"/>
            <a:ext cx="11970385" cy="706755"/>
          </a:xfrm>
          <a:prstGeom prst="rect">
            <a:avLst/>
          </a:prstGeom>
          <a:noFill/>
        </p:spPr>
        <p:txBody>
          <a:bodyPr wrap="square" rtlCol="0">
            <a:spAutoFit/>
          </a:bodyPr>
          <a:lstStyle/>
          <a:p>
            <a:pPr algn="ctr"/>
            <a:r>
              <a:rPr lang="zh-CN" altLang="en-US" sz="4000" b="1"/>
              <a:t>简述个人所得税制度改革的作用。</a:t>
            </a:r>
          </a:p>
        </p:txBody>
      </p:sp>
      <p:sp>
        <p:nvSpPr>
          <p:cNvPr id="10" name="矩形 9"/>
          <p:cNvSpPr/>
          <p:nvPr/>
        </p:nvSpPr>
        <p:spPr>
          <a:xfrm>
            <a:off x="115570" y="1792605"/>
            <a:ext cx="11971020" cy="2813685"/>
          </a:xfrm>
          <a:prstGeom prst="rect">
            <a:avLst/>
          </a:prstGeom>
          <a:solidFill>
            <a:schemeClr val="accent1">
              <a:alpha val="84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4400">
                <a:latin typeface="方正黑体简体" panose="02000000000000000000" charset="-122"/>
                <a:ea typeface="方正黑体简体" panose="02000000000000000000" charset="-122"/>
              </a:rPr>
              <a:t>推动社会主义市场经济的发展；调动生产者的积极性；缓和社会矛盾；降低投资者的生产和经营的成本。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15950" y="433070"/>
            <a:ext cx="1656715" cy="706755"/>
          </a:xfrm>
          <a:prstGeom prst="rect">
            <a:avLst/>
          </a:prstGeom>
          <a:noFill/>
        </p:spPr>
        <p:txBody>
          <a:bodyPr wrap="square" rtlCol="0">
            <a:spAutoFit/>
          </a:bodyPr>
          <a:lstStyle/>
          <a:p>
            <a:r>
              <a:rPr lang="zh-CN" altLang="en-US" sz="4000" b="1"/>
              <a:t>总结</a:t>
            </a:r>
          </a:p>
        </p:txBody>
      </p:sp>
      <p:sp>
        <p:nvSpPr>
          <p:cNvPr id="5" name="文本框 4"/>
          <p:cNvSpPr txBox="1"/>
          <p:nvPr/>
        </p:nvSpPr>
        <p:spPr>
          <a:xfrm>
            <a:off x="457200" y="1537970"/>
            <a:ext cx="11182985" cy="2799715"/>
          </a:xfrm>
          <a:prstGeom prst="rect">
            <a:avLst/>
          </a:prstGeom>
          <a:noFill/>
        </p:spPr>
        <p:txBody>
          <a:bodyPr wrap="square" rtlCol="0">
            <a:spAutoFit/>
          </a:bodyPr>
          <a:lstStyle/>
          <a:p>
            <a:r>
              <a:rPr lang="zh-CN" altLang="en-US" sz="4400">
                <a:latin typeface="方正黑体简体" panose="02000000000000000000" charset="-122"/>
                <a:ea typeface="方正黑体简体" panose="02000000000000000000" charset="-122"/>
              </a:rPr>
              <a:t>①中国古代赋税制度的更迭</a:t>
            </a:r>
          </a:p>
          <a:p>
            <a:r>
              <a:rPr lang="zh-CN" altLang="en-US" sz="4400">
                <a:latin typeface="方正黑体简体" panose="02000000000000000000" charset="-122"/>
                <a:ea typeface="方正黑体简体" panose="02000000000000000000" charset="-122"/>
              </a:rPr>
              <a:t>②赋税制度的影响</a:t>
            </a:r>
          </a:p>
          <a:p>
            <a:r>
              <a:rPr lang="zh-CN" altLang="en-US" sz="4400">
                <a:latin typeface="方正黑体简体" panose="02000000000000000000" charset="-122"/>
                <a:ea typeface="方正黑体简体" panose="02000000000000000000" charset="-122"/>
              </a:rPr>
              <a:t>③关税的起源和近代关税的演变</a:t>
            </a:r>
          </a:p>
          <a:p>
            <a:r>
              <a:rPr lang="zh-CN" altLang="en-US" sz="4400">
                <a:latin typeface="方正黑体简体" panose="02000000000000000000" charset="-122"/>
                <a:ea typeface="方正黑体简体" panose="02000000000000000000" charset="-122"/>
              </a:rPr>
              <a:t>④新中国的关税作用与个人所得税的作用</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0">
          <a:blip r:embed="rId4"/>
          <a:stretch>
            <a:fillRect/>
          </a:stretch>
        </a:blipFill>
        <a:effectLst/>
      </p:bgPr>
    </p:bg>
    <p:spTree>
      <p:nvGrpSpPr>
        <p:cNvPr id="1" name=""/>
        <p:cNvGrpSpPr/>
        <p:nvPr/>
      </p:nvGrpSpPr>
      <p:grpSpPr>
        <a:xfrm>
          <a:off x="0" y="0"/>
          <a:ext cx="0" cy="0"/>
          <a:chOff x="0" y="0"/>
          <a:chExt cx="0" cy="0"/>
        </a:xfrm>
      </p:grpSpPr>
      <p:sp>
        <p:nvSpPr>
          <p:cNvPr id="4" name="矩形 3"/>
          <p:cNvSpPr/>
          <p:nvPr>
            <p:custDataLst>
              <p:tags r:id="rId2"/>
            </p:custDataLst>
          </p:nvPr>
        </p:nvSpPr>
        <p:spPr>
          <a:xfrm>
            <a:off x="-31750" y="34925"/>
            <a:ext cx="12226925" cy="681355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 name="标题 1"/>
          <p:cNvSpPr>
            <a:spLocks noGrp="1"/>
          </p:cNvSpPr>
          <p:nvPr>
            <p:ph type="title"/>
          </p:nvPr>
        </p:nvSpPr>
        <p:spPr>
          <a:xfrm>
            <a:off x="4953000" y="2249488"/>
            <a:ext cx="2286000" cy="2149475"/>
          </a:xfrm>
          <a:ln w="38100">
            <a:solidFill>
              <a:schemeClr val="tx1"/>
            </a:solidFill>
          </a:ln>
        </p:spPr>
        <p:txBody>
          <a:bodyPr lIns="90000" tIns="46800" rIns="90000" bIns="46800" rtlCol="0" anchor="ctr" anchorCtr="0">
            <a:normAutofit fontScale="90000"/>
          </a:bodyPr>
          <a:lstStyle/>
          <a:p>
            <a:pPr marL="0" marR="0" indent="0" algn="ctr" defTabSz="914400" rtl="0" eaLnBrk="1" fontAlgn="auto" latinLnBrk="0" hangingPunct="1">
              <a:lnSpc>
                <a:spcPct val="100000"/>
              </a:lnSpc>
              <a:spcBef>
                <a:spcPct val="0"/>
              </a:spcBef>
              <a:spcAft>
                <a:spcPct val="0"/>
              </a:spcAft>
              <a:buClrTx/>
              <a:buSzTx/>
              <a:buFontTx/>
              <a:buNone/>
            </a:pPr>
            <a:r>
              <a:rPr kumimoji="0" lang="zh-CN" altLang="en-US" sz="8000" b="1" i="0" u="none" strike="noStrike" kern="1200" cap="none" spc="300" normalizeH="0" baseline="0" noProof="1">
                <a:solidFill>
                  <a:schemeClr val="tx1">
                    <a:lumMod val="85000"/>
                    <a:lumOff val="15000"/>
                  </a:schemeClr>
                </a:solidFill>
                <a:uFillTx/>
                <a:latin typeface="+mj-lt"/>
                <a:ea typeface="+mj-ea"/>
                <a:cs typeface="+mj-cs"/>
              </a:rPr>
              <a:t>感谢观看</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90210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rcRect l="8699" t="4554" r="11993" b="7041"/>
          <a:stretch>
            <a:fillRect/>
          </a:stretch>
        </p:blipFill>
        <p:spPr>
          <a:xfrm>
            <a:off x="9839325" y="4576445"/>
            <a:ext cx="2221230" cy="2158365"/>
          </a:xfrm>
          <a:prstGeom prst="ellipse">
            <a:avLst/>
          </a:prstGeom>
        </p:spPr>
      </p:pic>
      <p:grpSp>
        <p:nvGrpSpPr>
          <p:cNvPr id="7" name="组合 6"/>
          <p:cNvGrpSpPr/>
          <p:nvPr/>
        </p:nvGrpSpPr>
        <p:grpSpPr>
          <a:xfrm>
            <a:off x="553085" y="741680"/>
            <a:ext cx="10460990" cy="4544060"/>
            <a:chOff x="1019" y="315"/>
            <a:chExt cx="16474" cy="7156"/>
          </a:xfrm>
        </p:grpSpPr>
        <p:sp>
          <p:nvSpPr>
            <p:cNvPr id="4" name="文本框 3"/>
            <p:cNvSpPr txBox="1"/>
            <p:nvPr/>
          </p:nvSpPr>
          <p:spPr>
            <a:xfrm>
              <a:off x="2826" y="1988"/>
              <a:ext cx="14667" cy="2276"/>
            </a:xfrm>
            <a:prstGeom prst="rect">
              <a:avLst/>
            </a:prstGeom>
            <a:noFill/>
          </p:spPr>
          <p:txBody>
            <a:bodyPr wrap="square" rtlCol="0">
              <a:spAutoFit/>
            </a:bodyPr>
            <a:lstStyle/>
            <a:p>
              <a:r>
                <a:rPr lang="zh-CN" altLang="en-US" sz="4400" b="1"/>
                <a:t>一、中国古代赋税制度的更迭及其对社会经济的影响</a:t>
              </a:r>
            </a:p>
          </p:txBody>
        </p:sp>
        <p:sp>
          <p:nvSpPr>
            <p:cNvPr id="5" name="文本框 4"/>
            <p:cNvSpPr txBox="1"/>
            <p:nvPr/>
          </p:nvSpPr>
          <p:spPr>
            <a:xfrm>
              <a:off x="2825" y="5195"/>
              <a:ext cx="14668" cy="2276"/>
            </a:xfrm>
            <a:prstGeom prst="rect">
              <a:avLst/>
            </a:prstGeom>
            <a:noFill/>
          </p:spPr>
          <p:txBody>
            <a:bodyPr wrap="square" rtlCol="0">
              <a:spAutoFit/>
            </a:bodyPr>
            <a:lstStyle/>
            <a:p>
              <a:r>
                <a:rPr lang="zh-CN" altLang="en-US" sz="4400" b="1"/>
                <a:t>二、关税与个人所得税：社会经济领域的治理手段</a:t>
              </a:r>
            </a:p>
          </p:txBody>
        </p:sp>
        <p:sp>
          <p:nvSpPr>
            <p:cNvPr id="6" name="文本框 5"/>
            <p:cNvSpPr txBox="1"/>
            <p:nvPr/>
          </p:nvSpPr>
          <p:spPr>
            <a:xfrm>
              <a:off x="1019" y="315"/>
              <a:ext cx="2659" cy="1210"/>
            </a:xfrm>
            <a:prstGeom prst="rect">
              <a:avLst/>
            </a:prstGeom>
            <a:noFill/>
          </p:spPr>
          <p:txBody>
            <a:bodyPr wrap="square" rtlCol="0">
              <a:spAutoFit/>
            </a:bodyPr>
            <a:lstStyle/>
            <a:p>
              <a:r>
                <a:rPr lang="zh-CN" altLang="en-US" sz="4400" b="1"/>
                <a:t>目录</a:t>
              </a:r>
            </a:p>
          </p:txBody>
        </p:sp>
      </p:gr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0" y="0"/>
            <a:ext cx="12192000" cy="596900"/>
          </a:xfrm>
          <a:solidFill>
            <a:schemeClr val="accent5">
              <a:lumMod val="50000"/>
              <a:alpha val="73000"/>
            </a:schemeClr>
          </a:solidFill>
        </p:spPr>
        <p:txBody>
          <a:bodyPr/>
          <a:lstStyle/>
          <a:p>
            <a:r>
              <a:rPr lang="zh-CN" altLang="en-US" sz="2800">
                <a:solidFill>
                  <a:schemeClr val="bg1"/>
                </a:solidFill>
              </a:rPr>
              <a:t>一、中国古代赋税制度的更迭及其对社会经济的影响</a:t>
            </a:r>
          </a:p>
        </p:txBody>
      </p:sp>
      <p:sp>
        <p:nvSpPr>
          <p:cNvPr id="2" name="文本框 1"/>
          <p:cNvSpPr txBox="1"/>
          <p:nvPr/>
        </p:nvSpPr>
        <p:spPr>
          <a:xfrm>
            <a:off x="170180" y="974725"/>
            <a:ext cx="11851640" cy="1753235"/>
          </a:xfrm>
          <a:prstGeom prst="rect">
            <a:avLst/>
          </a:prstGeom>
          <a:noFill/>
        </p:spPr>
        <p:txBody>
          <a:bodyPr wrap="square" rtlCol="0">
            <a:spAutoFit/>
          </a:bodyPr>
          <a:lstStyle/>
          <a:p>
            <a:pPr indent="0" fontAlgn="auto">
              <a:lnSpc>
                <a:spcPct val="100000"/>
              </a:lnSpc>
            </a:pPr>
            <a:r>
              <a:rPr lang="zh-CN" altLang="en-US" sz="3600" b="1">
                <a:solidFill>
                  <a:srgbClr val="FF0000"/>
                </a:solidFill>
                <a:latin typeface="方正黑体简体" panose="02000000000000000000" charset="-122"/>
                <a:ea typeface="方正黑体简体" panose="02000000000000000000" charset="-122"/>
                <a:cs typeface="方正黑体简体" panose="02000000000000000000" charset="-122"/>
                <a:sym typeface="+mn-ea"/>
              </a:rPr>
              <a:t>赋税</a:t>
            </a:r>
            <a:r>
              <a:rPr lang="en-US" altLang="zh-CN" sz="3600" b="1">
                <a:solidFill>
                  <a:srgbClr val="FF0000"/>
                </a:solidFill>
                <a:latin typeface="方正黑体简体" panose="02000000000000000000" charset="-122"/>
                <a:ea typeface="方正黑体简体" panose="02000000000000000000" charset="-122"/>
                <a:cs typeface="方正黑体简体" panose="02000000000000000000" charset="-122"/>
                <a:sym typeface="+mn-ea"/>
              </a:rPr>
              <a:t>:</a:t>
            </a:r>
            <a:r>
              <a:rPr lang="zh-CN" altLang="en-US" sz="3600">
                <a:latin typeface="方正黑体简体" panose="02000000000000000000" charset="-122"/>
                <a:ea typeface="方正黑体简体" panose="02000000000000000000" charset="-122"/>
                <a:cs typeface="方正黑体简体" panose="02000000000000000000" charset="-122"/>
                <a:sym typeface="+mn-ea"/>
              </a:rPr>
              <a:t>为维护国家机器运转而强制、无偿地取得财政收入的一种手段。主要包括</a:t>
            </a:r>
            <a:r>
              <a:rPr lang="zh-CN" altLang="en-US" sz="3600" b="1">
                <a:solidFill>
                  <a:srgbClr val="FF0000"/>
                </a:solidFill>
                <a:latin typeface="方正黑体简体" panose="02000000000000000000" charset="-122"/>
                <a:ea typeface="方正黑体简体" panose="02000000000000000000" charset="-122"/>
                <a:cs typeface="方正黑体简体" panose="02000000000000000000" charset="-122"/>
                <a:sym typeface="+mn-ea"/>
              </a:rPr>
              <a:t>田赋(地税)、人头税（丁税、户税）、其它杂税。</a:t>
            </a:r>
            <a:endParaRPr lang="zh-CN" altLang="en-US" sz="3600">
              <a:latin typeface="方正黑体简体" panose="02000000000000000000" charset="-122"/>
              <a:ea typeface="方正黑体简体" panose="02000000000000000000" charset="-122"/>
              <a:cs typeface="方正黑体简体" panose="02000000000000000000" charset="-122"/>
              <a:sym typeface="+mn-ea"/>
            </a:endParaRPr>
          </a:p>
        </p:txBody>
      </p:sp>
      <p:sp>
        <p:nvSpPr>
          <p:cNvPr id="3" name="文本框 2"/>
          <p:cNvSpPr txBox="1"/>
          <p:nvPr/>
        </p:nvSpPr>
        <p:spPr>
          <a:xfrm>
            <a:off x="170180" y="2914650"/>
            <a:ext cx="5807075" cy="2306955"/>
          </a:xfrm>
          <a:prstGeom prst="rect">
            <a:avLst/>
          </a:prstGeom>
          <a:noFill/>
        </p:spPr>
        <p:txBody>
          <a:bodyPr wrap="square" rtlCol="0">
            <a:spAutoFit/>
          </a:bodyPr>
          <a:lstStyle/>
          <a:p>
            <a:pPr indent="0" fontAlgn="auto">
              <a:lnSpc>
                <a:spcPct val="100000"/>
              </a:lnSpc>
            </a:pPr>
            <a:r>
              <a:rPr lang="zh-CN" altLang="en-US" sz="3600" b="1">
                <a:solidFill>
                  <a:srgbClr val="0B5FD1"/>
                </a:solidFill>
                <a:latin typeface="方正黑体简体" panose="02000000000000000000" charset="-122"/>
                <a:ea typeface="方正黑体简体" panose="02000000000000000000" charset="-122"/>
                <a:sym typeface="+mn-ea"/>
              </a:rPr>
              <a:t>徭役：</a:t>
            </a:r>
            <a:r>
              <a:rPr lang="zh-CN" altLang="en-US" sz="3600">
                <a:latin typeface="方正黑体简体" panose="02000000000000000000" charset="-122"/>
                <a:ea typeface="方正黑体简体" panose="02000000000000000000" charset="-122"/>
                <a:sym typeface="+mn-ea"/>
              </a:rPr>
              <a:t>历代统治者强迫人民（主要是成年男子）从事的无偿劳役。主要包括</a:t>
            </a:r>
            <a:r>
              <a:rPr lang="zh-CN" altLang="en-US" sz="3600" b="1">
                <a:solidFill>
                  <a:srgbClr val="0B5FD1"/>
                </a:solidFill>
                <a:latin typeface="方正黑体简体" panose="02000000000000000000" charset="-122"/>
                <a:ea typeface="方正黑体简体" panose="02000000000000000000" charset="-122"/>
                <a:sym typeface="+mn-ea"/>
              </a:rPr>
              <a:t>兵役、力役、杂役。</a:t>
            </a:r>
            <a:endParaRPr lang="zh-CN" altLang="en-US" sz="3600">
              <a:latin typeface="方正黑体简体" panose="02000000000000000000" charset="-122"/>
              <a:ea typeface="方正黑体简体" panose="02000000000000000000" charset="-122"/>
            </a:endParaRPr>
          </a:p>
        </p:txBody>
      </p:sp>
      <p:pic>
        <p:nvPicPr>
          <p:cNvPr id="4" name="图片 3"/>
          <p:cNvPicPr>
            <a:picLocks noChangeAspect="1"/>
          </p:cNvPicPr>
          <p:nvPr/>
        </p:nvPicPr>
        <p:blipFill>
          <a:blip r:embed="rId3"/>
          <a:stretch>
            <a:fillRect/>
          </a:stretch>
        </p:blipFill>
        <p:spPr>
          <a:xfrm>
            <a:off x="6051550" y="2145665"/>
            <a:ext cx="6058535" cy="4488815"/>
          </a:xfrm>
          <a:prstGeom prst="round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47015" y="1045210"/>
            <a:ext cx="11717020" cy="3398520"/>
          </a:xfrm>
        </p:spPr>
        <p:txBody>
          <a:bodyPr>
            <a:noAutofit/>
          </a:bodyPr>
          <a:lstStyle/>
          <a:p>
            <a:pPr marL="0" indent="0">
              <a:lnSpc>
                <a:spcPct val="100000"/>
              </a:lnSpc>
              <a:spcAft>
                <a:spcPts val="0"/>
              </a:spcAft>
              <a:buNone/>
            </a:pPr>
            <a:r>
              <a:rPr lang="zh-CN" altLang="en-US" sz="4000">
                <a:solidFill>
                  <a:schemeClr val="tx1"/>
                </a:solidFill>
                <a:latin typeface="方正黑体简体" panose="02000000000000000000" charset="-122"/>
                <a:ea typeface="方正黑体简体" panose="02000000000000000000" charset="-122"/>
                <a:cs typeface="方正黑体简体" panose="02000000000000000000" charset="-122"/>
              </a:rPr>
              <a:t>一、中国古代赋税制度变革历程</a:t>
            </a:r>
          </a:p>
          <a:p>
            <a:pPr marL="0" indent="0">
              <a:lnSpc>
                <a:spcPct val="100000"/>
              </a:lnSpc>
              <a:spcAft>
                <a:spcPts val="0"/>
              </a:spcAft>
              <a:buNone/>
            </a:pPr>
            <a:r>
              <a:rPr lang="zh-CN" altLang="en-US" sz="4000">
                <a:solidFill>
                  <a:schemeClr val="tx1"/>
                </a:solidFill>
                <a:latin typeface="方正黑体简体" panose="02000000000000000000" charset="-122"/>
                <a:ea typeface="方正黑体简体" panose="02000000000000000000" charset="-122"/>
                <a:cs typeface="方正黑体简体" panose="02000000000000000000" charset="-122"/>
              </a:rPr>
              <a:t>1.劳役赋税向实物赋税的变革</a:t>
            </a:r>
          </a:p>
          <a:p>
            <a:pPr marL="0" indent="0">
              <a:lnSpc>
                <a:spcPct val="100000"/>
              </a:lnSpc>
              <a:spcAft>
                <a:spcPts val="0"/>
              </a:spcAft>
              <a:buNone/>
            </a:pPr>
            <a:r>
              <a:rPr lang="zh-CN" altLang="en-US" sz="4000">
                <a:solidFill>
                  <a:schemeClr val="tx1"/>
                </a:solidFill>
                <a:latin typeface="方正黑体简体" panose="02000000000000000000" charset="-122"/>
                <a:ea typeface="方正黑体简体" panose="02000000000000000000" charset="-122"/>
                <a:cs typeface="方正黑体简体" panose="02000000000000000000" charset="-122"/>
              </a:rPr>
              <a:t>2.实物赋税向货币赋税的变革</a:t>
            </a:r>
          </a:p>
          <a:p>
            <a:pPr marL="0" indent="0">
              <a:lnSpc>
                <a:spcPct val="100000"/>
              </a:lnSpc>
              <a:spcAft>
                <a:spcPts val="0"/>
              </a:spcAft>
              <a:buNone/>
            </a:pPr>
            <a:r>
              <a:rPr lang="zh-CN" altLang="en-US" sz="4000">
                <a:solidFill>
                  <a:schemeClr val="tx1"/>
                </a:solidFill>
                <a:latin typeface="方正黑体简体" panose="02000000000000000000" charset="-122"/>
                <a:ea typeface="方正黑体简体" panose="02000000000000000000" charset="-122"/>
                <a:cs typeface="方正黑体简体" panose="02000000000000000000" charset="-122"/>
              </a:rPr>
              <a:t>3.征管标准和方式的变革</a:t>
            </a:r>
          </a:p>
          <a:p>
            <a:pPr marL="0" indent="0">
              <a:lnSpc>
                <a:spcPct val="100000"/>
              </a:lnSpc>
              <a:spcAft>
                <a:spcPts val="0"/>
              </a:spcAft>
              <a:buNone/>
            </a:pPr>
            <a:r>
              <a:rPr lang="zh-CN" altLang="en-US" sz="4000">
                <a:solidFill>
                  <a:schemeClr val="tx1"/>
                </a:solidFill>
                <a:latin typeface="方正黑体简体" panose="02000000000000000000" charset="-122"/>
                <a:ea typeface="方正黑体简体" panose="02000000000000000000" charset="-122"/>
                <a:cs typeface="方正黑体简体" panose="02000000000000000000" charset="-122"/>
              </a:rPr>
              <a:t>4.赋税负担的变革</a:t>
            </a:r>
          </a:p>
          <a:p>
            <a:pPr marL="0" indent="0">
              <a:lnSpc>
                <a:spcPct val="100000"/>
              </a:lnSpc>
              <a:spcAft>
                <a:spcPts val="0"/>
              </a:spcAft>
              <a:buNone/>
            </a:pPr>
            <a:r>
              <a:rPr lang="en-US" altLang="zh-CN" sz="3200">
                <a:solidFill>
                  <a:schemeClr val="tx1"/>
                </a:solidFill>
                <a:latin typeface="方正黑体简体" panose="02000000000000000000" charset="-122"/>
                <a:ea typeface="方正黑体简体" panose="02000000000000000000" charset="-122"/>
                <a:cs typeface="方正黑体简体" panose="02000000000000000000" charset="-122"/>
              </a:rPr>
              <a:t>——</a:t>
            </a:r>
            <a:r>
              <a:rPr lang="zh-CN" altLang="en-US" sz="3200">
                <a:solidFill>
                  <a:schemeClr val="tx1"/>
                </a:solidFill>
                <a:latin typeface="方正黑体简体" panose="02000000000000000000" charset="-122"/>
                <a:ea typeface="方正黑体简体" panose="02000000000000000000" charset="-122"/>
                <a:cs typeface="方正黑体简体" panose="02000000000000000000" charset="-122"/>
              </a:rPr>
              <a:t>摘编自韩万渠 , 姜福洋的《中国古代赋税制度变革浅析》</a:t>
            </a:r>
          </a:p>
        </p:txBody>
      </p:sp>
      <p:sp>
        <p:nvSpPr>
          <p:cNvPr id="5" name="标题 4"/>
          <p:cNvSpPr>
            <a:spLocks noGrp="1"/>
          </p:cNvSpPr>
          <p:nvPr>
            <p:ph type="title"/>
            <p:custDataLst>
              <p:tags r:id="rId1"/>
            </p:custDataLst>
          </p:nvPr>
        </p:nvSpPr>
        <p:spPr>
          <a:xfrm>
            <a:off x="0" y="0"/>
            <a:ext cx="12192000" cy="588645"/>
          </a:xfrm>
          <a:solidFill>
            <a:schemeClr val="accent5">
              <a:lumMod val="50000"/>
              <a:alpha val="73000"/>
            </a:schemeClr>
          </a:solidFill>
        </p:spPr>
        <p:txBody>
          <a:bodyPr/>
          <a:lstStyle/>
          <a:p>
            <a:r>
              <a:rPr lang="zh-CN" altLang="en-US" sz="2800">
                <a:solidFill>
                  <a:schemeClr val="bg1"/>
                </a:solidFill>
              </a:rPr>
              <a:t>一、中国古代赋税制度的更迭及其对社会经济的影响</a:t>
            </a:r>
          </a:p>
        </p:txBody>
      </p:sp>
      <p:sp>
        <p:nvSpPr>
          <p:cNvPr id="4" name="文本框 3"/>
          <p:cNvSpPr txBox="1"/>
          <p:nvPr/>
        </p:nvSpPr>
        <p:spPr>
          <a:xfrm>
            <a:off x="159385" y="5025390"/>
            <a:ext cx="11908155" cy="1568450"/>
          </a:xfrm>
          <a:prstGeom prst="rect">
            <a:avLst/>
          </a:prstGeom>
          <a:solidFill>
            <a:schemeClr val="accent5">
              <a:lumMod val="40000"/>
              <a:lumOff val="60000"/>
            </a:schemeClr>
          </a:solidFill>
        </p:spPr>
        <p:txBody>
          <a:bodyPr wrap="square" rtlCol="0">
            <a:spAutoFit/>
          </a:bodyPr>
          <a:lstStyle/>
          <a:p>
            <a:r>
              <a:rPr lang="zh-CN" altLang="en-US" sz="3200">
                <a:latin typeface="方正黑体简体" panose="02000000000000000000" charset="-122"/>
                <a:ea typeface="方正黑体简体" panose="02000000000000000000" charset="-122"/>
                <a:cs typeface="方正黑体简体" panose="02000000000000000000" charset="-122"/>
              </a:rPr>
              <a:t>井田制里的“同养公田”体现在赋税制度上就是指劳役赋税。春秋时期“初税亩”的推行, 标志着劳役赋税制度向实物赋税制度的变革。</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50495" y="163830"/>
            <a:ext cx="11953240" cy="705485"/>
          </a:xfrm>
          <a:prstGeom prst="rect">
            <a:avLst/>
          </a:prstGeom>
          <a:solidFill>
            <a:srgbClr val="FFC000">
              <a:alpha val="26000"/>
            </a:srgbClr>
          </a:solidFill>
          <a:effectLst>
            <a:outerShdw blurRad="50800" dist="38100" dir="2700000" algn="tl" rotWithShape="0">
              <a:schemeClr val="accent5">
                <a:lumMod val="75000"/>
                <a:alpha val="40000"/>
              </a:schemeClr>
            </a:outerShdw>
            <a:softEdge rad="31750"/>
          </a:effectLst>
        </p:spPr>
        <p:txBody>
          <a:bodyPr wrap="square" rtlCol="0">
            <a:noAutofit/>
          </a:bodyPr>
          <a:lstStyle/>
          <a:p>
            <a:pPr indent="0" algn="ctr" fontAlgn="auto">
              <a:lnSpc>
                <a:spcPct val="125000"/>
              </a:lnSpc>
            </a:pPr>
            <a:r>
              <a:rPr lang="zh-CN" altLang="en-US" sz="4000" b="1" dirty="0">
                <a:solidFill>
                  <a:srgbClr val="002060"/>
                </a:solidFill>
                <a:latin typeface="方正黑体简体" panose="02000000000000000000" charset="-122"/>
                <a:ea typeface="方正黑体简体" panose="02000000000000000000" charset="-122"/>
                <a:cs typeface="Times New Roman" panose="02020603050405020304" charset="0"/>
                <a:sym typeface="腾祥铁山楷书简" panose="01010104010101010101" charset="-122"/>
              </a:rPr>
              <a:t>依据田赋、徭役、人头税的类别梳理教材基础史实。</a:t>
            </a:r>
          </a:p>
        </p:txBody>
      </p:sp>
      <p:graphicFrame>
        <p:nvGraphicFramePr>
          <p:cNvPr id="8" name="表格 7"/>
          <p:cNvGraphicFramePr/>
          <p:nvPr>
            <p:custDataLst>
              <p:tags r:id="rId1"/>
            </p:custDataLst>
          </p:nvPr>
        </p:nvGraphicFramePr>
        <p:xfrm>
          <a:off x="62865" y="1107440"/>
          <a:ext cx="12128500" cy="5672455"/>
        </p:xfrm>
        <a:graphic>
          <a:graphicData uri="http://schemas.openxmlformats.org/drawingml/2006/table">
            <a:tbl>
              <a:tblPr firstRow="1" bandRow="1">
                <a:tableStyleId>{68D230F3-CF80-4859-8CE7-A43EE81993B5}</a:tableStyleId>
              </a:tblPr>
              <a:tblGrid>
                <a:gridCol w="911860"/>
                <a:gridCol w="3555365"/>
                <a:gridCol w="4634230"/>
                <a:gridCol w="3027045"/>
              </a:tblGrid>
              <a:tr h="511810">
                <a:tc>
                  <a:txBody>
                    <a:bodyPr/>
                    <a:lstStyle/>
                    <a:p>
                      <a:pPr algn="ctr" fontAlgn="auto">
                        <a:lnSpc>
                          <a:spcPct val="140000"/>
                        </a:lnSpc>
                        <a:spcAft>
                          <a:spcPct val="0"/>
                        </a:spcAft>
                      </a:pPr>
                      <a:r>
                        <a:rPr lang="zh-CN" sz="2400" b="1" kern="100" dirty="0">
                          <a:solidFill>
                            <a:schemeClr val="tx1"/>
                          </a:solidFill>
                          <a:effectLst/>
                          <a:latin typeface="宋体" panose="02010600030101010101" pitchFamily="2" charset="-122"/>
                          <a:ea typeface="宋体" panose="02010600030101010101" pitchFamily="2" charset="-122"/>
                        </a:rPr>
                        <a:t>时期</a:t>
                      </a:r>
                      <a:endParaRPr lang="zh-CN" sz="2400" b="1" kern="100" dirty="0">
                        <a:solidFill>
                          <a:schemeClr val="tx1"/>
                        </a:solidFill>
                        <a:effectLst/>
                        <a:latin typeface="宋体" panose="02010600030101010101" pitchFamily="2" charset="-122"/>
                        <a:ea typeface="宋体" panose="02010600030101010101" pitchFamily="2" charset="-122"/>
                        <a:cs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40000"/>
                        </a:lnSpc>
                        <a:spcAft>
                          <a:spcPct val="0"/>
                        </a:spcAft>
                      </a:pPr>
                      <a:r>
                        <a:rPr lang="zh-CN" sz="2400" b="1" kern="100" dirty="0">
                          <a:solidFill>
                            <a:schemeClr val="tx1"/>
                          </a:solidFill>
                          <a:effectLst/>
                          <a:latin typeface="宋体" panose="02010600030101010101" pitchFamily="2" charset="-122"/>
                          <a:ea typeface="宋体" panose="02010600030101010101" pitchFamily="2" charset="-122"/>
                          <a:cs typeface="方正启体_GBK" panose="02000000000000000000" charset="-122"/>
                        </a:rPr>
                        <a:t>田赋（地税）</a:t>
                      </a: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40000"/>
                        </a:lnSpc>
                        <a:spcAft>
                          <a:spcPct val="0"/>
                        </a:spcAft>
                        <a:buNone/>
                      </a:pPr>
                      <a:r>
                        <a:rPr lang="zh-CN" altLang="en-US" sz="2400" b="1" kern="100" dirty="0">
                          <a:solidFill>
                            <a:schemeClr val="tx1"/>
                          </a:solidFill>
                          <a:effectLst/>
                          <a:latin typeface="宋体" panose="02010600030101010101" pitchFamily="2" charset="-122"/>
                          <a:ea typeface="宋体" panose="02010600030101010101" pitchFamily="2" charset="-122"/>
                          <a:cs typeface="方正启体_GBK" panose="02000000000000000000" charset="-122"/>
                        </a:rPr>
                        <a:t>徭役</a:t>
                      </a: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40000"/>
                        </a:lnSpc>
                        <a:spcAft>
                          <a:spcPct val="0"/>
                        </a:spcAft>
                        <a:buNone/>
                      </a:pPr>
                      <a:r>
                        <a:rPr lang="zh-CN" altLang="en-US" sz="2400" b="1" kern="100" dirty="0">
                          <a:solidFill>
                            <a:schemeClr val="tx1"/>
                          </a:solidFill>
                          <a:effectLst/>
                          <a:latin typeface="宋体" panose="02010600030101010101" pitchFamily="2" charset="-122"/>
                          <a:ea typeface="宋体" panose="02010600030101010101" pitchFamily="2" charset="-122"/>
                        </a:rPr>
                        <a:t>人头税（户税）</a:t>
                      </a:r>
                      <a:endParaRPr lang="zh-CN" altLang="en-US" sz="2400" b="1" kern="100" dirty="0">
                        <a:solidFill>
                          <a:schemeClr val="tx1"/>
                        </a:solidFill>
                        <a:effectLst/>
                        <a:latin typeface="宋体" panose="02010600030101010101" pitchFamily="2" charset="-122"/>
                        <a:ea typeface="宋体" panose="02010600030101010101" pitchFamily="2" charset="-122"/>
                        <a:cs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4355">
                <a:tc>
                  <a:txBody>
                    <a:bodyPr/>
                    <a:lstStyle/>
                    <a:p>
                      <a:pPr algn="ctr" fontAlgn="auto">
                        <a:lnSpc>
                          <a:spcPct val="140000"/>
                        </a:lnSpc>
                        <a:spcAft>
                          <a:spcPct val="0"/>
                        </a:spcAft>
                      </a:pPr>
                      <a:r>
                        <a:rPr lang="zh-CN" sz="2400" b="1" kern="100" dirty="0">
                          <a:solidFill>
                            <a:sysClr val="windowText" lastClr="000000"/>
                          </a:solidFill>
                          <a:effectLst/>
                          <a:latin typeface="宋体" panose="02010600030101010101" pitchFamily="2" charset="-122"/>
                          <a:ea typeface="宋体" panose="02010600030101010101" pitchFamily="2" charset="-122"/>
                        </a:rPr>
                        <a:t>秦</a:t>
                      </a:r>
                      <a:endParaRPr lang="zh-CN" sz="2400" b="1" kern="100" dirty="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40000"/>
                        </a:lnSpc>
                        <a:spcAft>
                          <a:spcPct val="0"/>
                        </a:spcAft>
                      </a:pPr>
                      <a:r>
                        <a:rPr lang="zh-CN" sz="2400" b="1" kern="100" dirty="0">
                          <a:solidFill>
                            <a:sysClr val="windowText" lastClr="000000"/>
                          </a:solidFill>
                          <a:effectLst/>
                          <a:latin typeface="宋体" panose="02010600030101010101" pitchFamily="2" charset="-122"/>
                          <a:ea typeface="宋体" panose="02010600030101010101" pitchFamily="2" charset="-122"/>
                          <a:sym typeface="方正启体_GBK" panose="02000000000000000000" charset="-122"/>
                        </a:rPr>
                        <a:t>泰半之税三分之二</a:t>
                      </a:r>
                      <a:endParaRPr lang="zh-CN" sz="2400" b="1" kern="100" dirty="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sym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40000"/>
                        </a:lnSpc>
                        <a:spcAft>
                          <a:spcPct val="0"/>
                        </a:spcAft>
                        <a:buNone/>
                      </a:pPr>
                      <a:r>
                        <a:rPr lang="zh-CN" sz="2400" b="1" kern="100" dirty="0">
                          <a:solidFill>
                            <a:sysClr val="windowText" lastClr="000000"/>
                          </a:solidFill>
                          <a:effectLst/>
                          <a:latin typeface="宋体" panose="02010600030101010101" pitchFamily="2" charset="-122"/>
                          <a:ea typeface="宋体" panose="02010600030101010101" pitchFamily="2" charset="-122"/>
                          <a:sym typeface="方正启体_GBK" panose="02000000000000000000" charset="-122"/>
                        </a:rPr>
                        <a:t>更卒、正卒、戍卒</a:t>
                      </a:r>
                      <a:endParaRPr lang="zh-CN" altLang="en-US" sz="2400" b="1" kern="100" dirty="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sym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40000"/>
                        </a:lnSpc>
                        <a:spcAft>
                          <a:spcPct val="0"/>
                        </a:spcAft>
                        <a:buNone/>
                      </a:pPr>
                      <a:r>
                        <a:rPr lang="zh-CN" altLang="en-US" sz="2400" b="1" kern="100">
                          <a:solidFill>
                            <a:sysClr val="windowText" lastClr="000000"/>
                          </a:solidFill>
                          <a:effectLst/>
                          <a:latin typeface="宋体" panose="02010600030101010101" pitchFamily="2" charset="-122"/>
                          <a:ea typeface="宋体" panose="02010600030101010101" pitchFamily="2" charset="-122"/>
                          <a:sym typeface="方正启体_GBK" panose="02000000000000000000" charset="-122"/>
                        </a:rPr>
                        <a:t>极重的口赋</a:t>
                      </a:r>
                      <a:endParaRPr lang="zh-CN" altLang="en-US" sz="2400" b="1" kern="10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sym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810">
                <a:tc>
                  <a:txBody>
                    <a:bodyPr/>
                    <a:lstStyle/>
                    <a:p>
                      <a:pPr algn="ctr" fontAlgn="auto">
                        <a:lnSpc>
                          <a:spcPct val="140000"/>
                        </a:lnSpc>
                        <a:spcAft>
                          <a:spcPct val="0"/>
                        </a:spcAft>
                        <a:buNone/>
                      </a:pPr>
                      <a:r>
                        <a:rPr lang="zh-CN" sz="2400" b="1" kern="100" dirty="0">
                          <a:solidFill>
                            <a:sysClr val="windowText" lastClr="000000"/>
                          </a:solidFill>
                          <a:effectLst/>
                          <a:latin typeface="宋体" panose="02010600030101010101" pitchFamily="2" charset="-122"/>
                          <a:ea typeface="宋体" panose="02010600030101010101" pitchFamily="2" charset="-122"/>
                          <a:sym typeface="+mn-ea"/>
                        </a:rPr>
                        <a:t>汉</a:t>
                      </a:r>
                      <a:endParaRPr lang="zh-CN" altLang="en-US" sz="2400" b="1" kern="100" dirty="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sym typeface="+mn-ea"/>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40000"/>
                        </a:lnSpc>
                        <a:spcAft>
                          <a:spcPct val="0"/>
                        </a:spcAft>
                        <a:buNone/>
                      </a:pPr>
                      <a:r>
                        <a:rPr lang="zh-CN" altLang="en-US" sz="2400" b="1" kern="100" dirty="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sym typeface="方正启体_GBK" panose="02000000000000000000" charset="-122"/>
                        </a:rPr>
                        <a:t>十五税一到三十税一</a:t>
                      </a: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40000"/>
                        </a:lnSpc>
                        <a:spcAft>
                          <a:spcPct val="0"/>
                        </a:spcAft>
                        <a:buNone/>
                      </a:pPr>
                      <a:r>
                        <a:rPr lang="zh-CN" sz="2400" b="1" kern="100" dirty="0">
                          <a:solidFill>
                            <a:sysClr val="windowText" lastClr="000000"/>
                          </a:solidFill>
                          <a:effectLst/>
                          <a:latin typeface="宋体" panose="02010600030101010101" pitchFamily="2" charset="-122"/>
                          <a:ea typeface="宋体" panose="02010600030101010101" pitchFamily="2" charset="-122"/>
                          <a:sym typeface="方正启体_GBK" panose="02000000000000000000" charset="-122"/>
                        </a:rPr>
                        <a:t>更卒、正卒、戍卒</a:t>
                      </a:r>
                      <a:endParaRPr lang="zh-CN" altLang="en-US" sz="2400" b="1" kern="100" dirty="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sym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40000"/>
                        </a:lnSpc>
                        <a:spcAft>
                          <a:spcPct val="0"/>
                        </a:spcAft>
                        <a:buNone/>
                      </a:pPr>
                      <a:r>
                        <a:rPr lang="zh-CN" altLang="en-US" sz="2400" b="1" kern="10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sym typeface="方正启体_GBK" panose="02000000000000000000" charset="-122"/>
                        </a:rPr>
                        <a:t>口赋、算赋</a:t>
                      </a: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810">
                <a:tc>
                  <a:txBody>
                    <a:bodyPr/>
                    <a:lstStyle/>
                    <a:p>
                      <a:pPr algn="ctr" fontAlgn="auto">
                        <a:lnSpc>
                          <a:spcPct val="140000"/>
                        </a:lnSpc>
                        <a:spcAft>
                          <a:spcPct val="0"/>
                        </a:spcAft>
                      </a:pPr>
                      <a:r>
                        <a:rPr lang="zh-CN" sz="2400" b="1" kern="100">
                          <a:solidFill>
                            <a:sysClr val="windowText" lastClr="000000"/>
                          </a:solidFill>
                          <a:effectLst/>
                          <a:latin typeface="宋体" panose="02010600030101010101" pitchFamily="2" charset="-122"/>
                          <a:ea typeface="宋体" panose="02010600030101010101" pitchFamily="2" charset="-122"/>
                        </a:rPr>
                        <a:t>隋</a:t>
                      </a:r>
                      <a:endParaRPr lang="zh-CN" sz="2400" b="1" kern="10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endParaRPr>
                    </a:p>
                  </a:txBody>
                  <a:tcPr marL="3785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40000"/>
                        </a:lnSpc>
                        <a:buNone/>
                      </a:pPr>
                      <a:r>
                        <a:rPr lang="zh-CN" sz="2400" b="1" kern="100">
                          <a:solidFill>
                            <a:sysClr val="windowText" lastClr="000000"/>
                          </a:solidFill>
                          <a:effectLst/>
                          <a:latin typeface="宋体" panose="02010600030101010101" pitchFamily="2" charset="-122"/>
                          <a:ea typeface="宋体" panose="02010600030101010101" pitchFamily="2" charset="-122"/>
                          <a:sym typeface="方正启体_GBK" panose="02000000000000000000" charset="-122"/>
                        </a:rPr>
                        <a:t>租（粟三石）</a:t>
                      </a:r>
                      <a:endParaRPr lang="zh-CN" sz="2400" b="1" kern="10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sym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40000"/>
                        </a:lnSpc>
                        <a:buNone/>
                      </a:pPr>
                      <a:r>
                        <a:rPr lang="zh-CN" sz="2400" b="1" kern="100" dirty="0">
                          <a:solidFill>
                            <a:sysClr val="windowText" lastClr="000000"/>
                          </a:solidFill>
                          <a:effectLst/>
                          <a:latin typeface="宋体" panose="02010600030101010101" pitchFamily="2" charset="-122"/>
                          <a:ea typeface="宋体" panose="02010600030101010101" pitchFamily="2" charset="-122"/>
                          <a:sym typeface="方正启体_GBK" panose="02000000000000000000" charset="-122"/>
                        </a:rPr>
                        <a:t>役（二旬）</a:t>
                      </a:r>
                      <a:endParaRPr lang="zh-CN" altLang="en-US" sz="2400" b="1" kern="100" dirty="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sym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40000"/>
                        </a:lnSpc>
                        <a:buNone/>
                      </a:pPr>
                      <a:r>
                        <a:rPr lang="zh-CN" sz="2400" b="1" kern="100" dirty="0">
                          <a:solidFill>
                            <a:sysClr val="windowText" lastClr="000000"/>
                          </a:solidFill>
                          <a:effectLst/>
                          <a:latin typeface="宋体" panose="02010600030101010101" pitchFamily="2" charset="-122"/>
                          <a:ea typeface="宋体" panose="02010600030101010101" pitchFamily="2" charset="-122"/>
                          <a:sym typeface="方正启体_GBK" panose="02000000000000000000" charset="-122"/>
                        </a:rPr>
                        <a:t>户调（绫绢布棉麻）</a:t>
                      </a:r>
                      <a:endParaRPr lang="zh-CN" altLang="en-US" sz="2400" b="1" kern="100" dirty="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sym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810">
                <a:tc>
                  <a:txBody>
                    <a:bodyPr/>
                    <a:lstStyle/>
                    <a:p>
                      <a:pPr algn="ctr" fontAlgn="auto">
                        <a:lnSpc>
                          <a:spcPct val="140000"/>
                        </a:lnSpc>
                        <a:spcAft>
                          <a:spcPct val="0"/>
                        </a:spcAft>
                      </a:pPr>
                      <a:r>
                        <a:rPr lang="zh-CN" sz="2400" b="1" kern="100">
                          <a:solidFill>
                            <a:sysClr val="windowText" lastClr="000000"/>
                          </a:solidFill>
                          <a:effectLst/>
                          <a:latin typeface="宋体" panose="02010600030101010101" pitchFamily="2" charset="-122"/>
                          <a:ea typeface="宋体" panose="02010600030101010101" pitchFamily="2" charset="-122"/>
                        </a:rPr>
                        <a:t>唐</a:t>
                      </a:r>
                      <a:r>
                        <a:rPr lang="zh-CN" sz="2400" b="1" kern="100">
                          <a:solidFill>
                            <a:sysClr val="windowText" lastClr="000000"/>
                          </a:solidFill>
                          <a:effectLst/>
                          <a:latin typeface="宋体" panose="02010600030101010101" pitchFamily="2" charset="-122"/>
                          <a:ea typeface="宋体" panose="02010600030101010101" pitchFamily="2" charset="-122"/>
                          <a:sym typeface="+mn-ea"/>
                        </a:rPr>
                        <a:t>初</a:t>
                      </a:r>
                      <a:endParaRPr lang="zh-CN" sz="2400" b="1" kern="10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sym typeface="+mn-ea"/>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40000"/>
                        </a:lnSpc>
                        <a:spcAft>
                          <a:spcPct val="0"/>
                        </a:spcAft>
                      </a:pPr>
                      <a:r>
                        <a:rPr lang="zh-CN" sz="2400" b="1" kern="100">
                          <a:solidFill>
                            <a:sysClr val="windowText" lastClr="000000"/>
                          </a:solidFill>
                          <a:effectLst/>
                          <a:latin typeface="宋体" panose="02010600030101010101" pitchFamily="2" charset="-122"/>
                          <a:ea typeface="宋体" panose="02010600030101010101" pitchFamily="2" charset="-122"/>
                          <a:sym typeface="方正启体_GBK" panose="02000000000000000000" charset="-122"/>
                        </a:rPr>
                        <a:t>租（粟二石）</a:t>
                      </a:r>
                      <a:endParaRPr lang="zh-CN" sz="2400" b="1" kern="10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sym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40000"/>
                        </a:lnSpc>
                        <a:spcAft>
                          <a:spcPct val="0"/>
                        </a:spcAft>
                        <a:buNone/>
                      </a:pPr>
                      <a:r>
                        <a:rPr lang="zh-CN" sz="2400" b="1" kern="100" dirty="0">
                          <a:solidFill>
                            <a:sysClr val="windowText" lastClr="000000"/>
                          </a:solidFill>
                          <a:effectLst/>
                          <a:latin typeface="宋体" panose="02010600030101010101" pitchFamily="2" charset="-122"/>
                          <a:ea typeface="宋体" panose="02010600030101010101" pitchFamily="2" charset="-122"/>
                          <a:sym typeface="方正启体_GBK" panose="02000000000000000000" charset="-122"/>
                        </a:rPr>
                        <a:t>差役（</a:t>
                      </a:r>
                      <a:r>
                        <a:rPr lang="en-US" altLang="zh-CN" sz="2400" b="1" kern="100" dirty="0">
                          <a:solidFill>
                            <a:sysClr val="windowText" lastClr="000000"/>
                          </a:solidFill>
                          <a:effectLst/>
                          <a:latin typeface="宋体" panose="02010600030101010101" pitchFamily="2" charset="-122"/>
                          <a:ea typeface="宋体" panose="02010600030101010101" pitchFamily="2" charset="-122"/>
                          <a:sym typeface="方正启体_GBK" panose="02000000000000000000" charset="-122"/>
                        </a:rPr>
                        <a:t>20</a:t>
                      </a:r>
                      <a:r>
                        <a:rPr lang="zh-CN" altLang="en-US" sz="2400" b="1" kern="100" dirty="0">
                          <a:solidFill>
                            <a:sysClr val="windowText" lastClr="000000"/>
                          </a:solidFill>
                          <a:effectLst/>
                          <a:latin typeface="宋体" panose="02010600030101010101" pitchFamily="2" charset="-122"/>
                          <a:ea typeface="宋体" panose="02010600030101010101" pitchFamily="2" charset="-122"/>
                          <a:sym typeface="方正启体_GBK" panose="02000000000000000000" charset="-122"/>
                        </a:rPr>
                        <a:t>日</a:t>
                      </a:r>
                      <a:r>
                        <a:rPr lang="zh-CN" sz="2400" b="1" kern="100" dirty="0">
                          <a:solidFill>
                            <a:sysClr val="windowText" lastClr="000000"/>
                          </a:solidFill>
                          <a:effectLst/>
                          <a:latin typeface="宋体" panose="02010600030101010101" pitchFamily="2" charset="-122"/>
                          <a:ea typeface="宋体" panose="02010600030101010101" pitchFamily="2" charset="-122"/>
                          <a:sym typeface="方正启体_GBK" panose="02000000000000000000" charset="-122"/>
                        </a:rPr>
                        <a:t>）、</a:t>
                      </a:r>
                      <a:r>
                        <a:rPr lang="zh-CN" altLang="en-US" sz="2400" b="1" kern="100">
                          <a:solidFill>
                            <a:srgbClr val="FF0000"/>
                          </a:solidFill>
                          <a:effectLst/>
                          <a:latin typeface="仿宋" panose="02010609060101010101" charset="-122"/>
                          <a:ea typeface="仿宋" panose="02010609060101010101" charset="-122"/>
                          <a:sym typeface="方正启体_GBK" panose="02000000000000000000" charset="-122"/>
                        </a:rPr>
                        <a:t>×</a:t>
                      </a:r>
                      <a:r>
                        <a:rPr lang="zh-CN" sz="2400" b="1" kern="100" dirty="0">
                          <a:solidFill>
                            <a:sysClr val="windowText" lastClr="000000"/>
                          </a:solidFill>
                          <a:effectLst/>
                          <a:latin typeface="宋体" panose="02010600030101010101" pitchFamily="2" charset="-122"/>
                          <a:ea typeface="宋体" panose="02010600030101010101" pitchFamily="2" charset="-122"/>
                          <a:sym typeface="方正启体_GBK" panose="02000000000000000000" charset="-122"/>
                        </a:rPr>
                        <a:t>庸（每日三尺）</a:t>
                      </a:r>
                      <a:endParaRPr lang="zh-CN" altLang="en-US" sz="2400" b="1" kern="100" dirty="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sym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40000"/>
                        </a:lnSpc>
                        <a:spcAft>
                          <a:spcPct val="0"/>
                        </a:spcAft>
                        <a:buNone/>
                      </a:pPr>
                      <a:r>
                        <a:rPr lang="zh-CN" sz="2400" b="1" kern="100" dirty="0">
                          <a:solidFill>
                            <a:sysClr val="windowText" lastClr="000000"/>
                          </a:solidFill>
                          <a:effectLst/>
                          <a:latin typeface="宋体" panose="02010600030101010101" pitchFamily="2" charset="-122"/>
                          <a:ea typeface="宋体" panose="02010600030101010101" pitchFamily="2" charset="-122"/>
                          <a:sym typeface="方正启体_GBK" panose="02000000000000000000" charset="-122"/>
                        </a:rPr>
                        <a:t>户调（绫绢布棉麻）</a:t>
                      </a:r>
                      <a:endParaRPr lang="zh-CN" altLang="en-US" sz="2400" b="1" kern="100" dirty="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sym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810">
                <a:tc>
                  <a:txBody>
                    <a:bodyPr/>
                    <a:lstStyle/>
                    <a:p>
                      <a:pPr algn="ctr" fontAlgn="auto">
                        <a:lnSpc>
                          <a:spcPct val="140000"/>
                        </a:lnSpc>
                        <a:spcAft>
                          <a:spcPct val="0"/>
                        </a:spcAft>
                      </a:pPr>
                      <a:r>
                        <a:rPr lang="zh-CN" sz="2400" b="1" kern="100">
                          <a:solidFill>
                            <a:sysClr val="windowText" lastClr="000000"/>
                          </a:solidFill>
                          <a:effectLst/>
                          <a:latin typeface="宋体" panose="02010600030101010101" pitchFamily="2" charset="-122"/>
                          <a:ea typeface="宋体" panose="02010600030101010101" pitchFamily="2" charset="-122"/>
                        </a:rPr>
                        <a:t>晚唐</a:t>
                      </a:r>
                      <a:endParaRPr lang="zh-CN" sz="2400" b="1" kern="10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40000"/>
                        </a:lnSpc>
                        <a:spcAft>
                          <a:spcPct val="0"/>
                        </a:spcAft>
                      </a:pPr>
                      <a:r>
                        <a:rPr lang="zh-CN" sz="2400" b="1" kern="100">
                          <a:solidFill>
                            <a:sysClr val="windowText" lastClr="000000"/>
                          </a:solidFill>
                          <a:effectLst/>
                          <a:latin typeface="宋体" panose="02010600030101010101" pitchFamily="2" charset="-122"/>
                          <a:ea typeface="宋体" panose="02010600030101010101" pitchFamily="2" charset="-122"/>
                          <a:sym typeface="方正启体_GBK" panose="02000000000000000000" charset="-122"/>
                        </a:rPr>
                        <a:t>地税（按田亩）</a:t>
                      </a:r>
                      <a:endParaRPr lang="zh-CN" sz="2400" b="1" kern="10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sym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40000"/>
                        </a:lnSpc>
                        <a:spcAft>
                          <a:spcPct val="0"/>
                        </a:spcAft>
                        <a:buNone/>
                      </a:pPr>
                      <a:r>
                        <a:rPr lang="zh-CN" altLang="en-US" sz="2400" b="1" kern="100">
                          <a:solidFill>
                            <a:srgbClr val="FF0000"/>
                          </a:solidFill>
                          <a:effectLst/>
                          <a:latin typeface="仿宋" panose="02010609060101010101" charset="-122"/>
                          <a:ea typeface="仿宋" panose="02010609060101010101" charset="-122"/>
                          <a:sym typeface="方正启体_GBK" panose="02000000000000000000" charset="-122"/>
                        </a:rPr>
                        <a:t>×两税法合并</a:t>
                      </a:r>
                      <a:endParaRPr lang="zh-CN" altLang="en-US" sz="2400" b="1" kern="100">
                        <a:solidFill>
                          <a:srgbClr val="FF0000"/>
                        </a:solidFill>
                        <a:effectLst/>
                        <a:latin typeface="仿宋" panose="02010609060101010101" charset="-122"/>
                        <a:ea typeface="仿宋" panose="02010609060101010101" charset="-122"/>
                        <a:cs typeface="方正启体_GBK" panose="02000000000000000000" charset="-122"/>
                        <a:sym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40000"/>
                        </a:lnSpc>
                        <a:spcAft>
                          <a:spcPct val="0"/>
                        </a:spcAft>
                        <a:buNone/>
                      </a:pPr>
                      <a:r>
                        <a:rPr lang="zh-CN" altLang="en-US" sz="2400" b="1" kern="100" dirty="0">
                          <a:solidFill>
                            <a:sysClr val="windowText" lastClr="000000"/>
                          </a:solidFill>
                          <a:effectLst/>
                          <a:latin typeface="宋体" panose="02010600030101010101" pitchFamily="2" charset="-122"/>
                          <a:ea typeface="宋体" panose="02010600030101010101" pitchFamily="2" charset="-122"/>
                          <a:sym typeface="方正启体_GBK" panose="02000000000000000000" charset="-122"/>
                        </a:rPr>
                        <a:t>户税（人丁资产）</a:t>
                      </a:r>
                      <a:endParaRPr lang="zh-CN" altLang="en-US" sz="2400" b="1" kern="100" dirty="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sym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810">
                <a:tc>
                  <a:txBody>
                    <a:bodyPr/>
                    <a:lstStyle/>
                    <a:p>
                      <a:pPr algn="ctr" fontAlgn="auto">
                        <a:lnSpc>
                          <a:spcPct val="140000"/>
                        </a:lnSpc>
                        <a:spcAft>
                          <a:spcPct val="0"/>
                        </a:spcAft>
                      </a:pPr>
                      <a:r>
                        <a:rPr lang="zh-CN" sz="2400" b="1" kern="100">
                          <a:solidFill>
                            <a:sysClr val="windowText" lastClr="000000"/>
                          </a:solidFill>
                          <a:effectLst/>
                          <a:latin typeface="宋体" panose="02010600030101010101" pitchFamily="2" charset="-122"/>
                          <a:ea typeface="宋体" panose="02010600030101010101" pitchFamily="2" charset="-122"/>
                        </a:rPr>
                        <a:t>宋</a:t>
                      </a:r>
                      <a:endParaRPr lang="zh-CN" sz="2400" b="1" kern="10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40000"/>
                        </a:lnSpc>
                        <a:spcAft>
                          <a:spcPct val="0"/>
                        </a:spcAft>
                      </a:pPr>
                      <a:r>
                        <a:rPr lang="zh-CN" sz="2400" b="1" kern="100">
                          <a:solidFill>
                            <a:sysClr val="windowText" lastClr="000000"/>
                          </a:solidFill>
                          <a:effectLst/>
                          <a:latin typeface="宋体" panose="02010600030101010101" pitchFamily="2" charset="-122"/>
                          <a:ea typeface="宋体" panose="02010600030101010101" pitchFamily="2" charset="-122"/>
                          <a:sym typeface="方正启体_GBK" panose="02000000000000000000" charset="-122"/>
                        </a:rPr>
                        <a:t>地税（按田亩）</a:t>
                      </a:r>
                      <a:endParaRPr lang="zh-CN" sz="2400" b="1" kern="10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sym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40000"/>
                        </a:lnSpc>
                        <a:spcAft>
                          <a:spcPct val="0"/>
                        </a:spcAft>
                        <a:buNone/>
                      </a:pPr>
                      <a:r>
                        <a:rPr lang="zh-CN" altLang="en-US" sz="2400" b="1" kern="100" dirty="0">
                          <a:solidFill>
                            <a:sysClr val="windowText" lastClr="000000"/>
                          </a:solidFill>
                          <a:effectLst/>
                          <a:latin typeface="宋体" panose="02010600030101010101" pitchFamily="2" charset="-122"/>
                          <a:ea typeface="宋体" panose="02010600030101010101" pitchFamily="2" charset="-122"/>
                          <a:sym typeface="方正启体_GBK" panose="02000000000000000000" charset="-122"/>
                        </a:rPr>
                        <a:t>差役、</a:t>
                      </a:r>
                      <a:r>
                        <a:rPr lang="zh-CN" altLang="en-US" sz="2400" b="1" kern="100">
                          <a:solidFill>
                            <a:srgbClr val="FF0000"/>
                          </a:solidFill>
                          <a:effectLst/>
                          <a:latin typeface="仿宋" panose="02010609060101010101" charset="-122"/>
                          <a:ea typeface="仿宋" panose="02010609060101010101" charset="-122"/>
                          <a:sym typeface="方正启体_GBK" panose="02000000000000000000" charset="-122"/>
                        </a:rPr>
                        <a:t>×</a:t>
                      </a:r>
                      <a:r>
                        <a:rPr lang="zh-CN" altLang="en-US" sz="2400" b="1" kern="100" dirty="0">
                          <a:solidFill>
                            <a:sysClr val="windowText" lastClr="000000"/>
                          </a:solidFill>
                          <a:effectLst/>
                          <a:latin typeface="宋体" panose="02010600030101010101" pitchFamily="2" charset="-122"/>
                          <a:ea typeface="宋体" panose="02010600030101010101" pitchFamily="2" charset="-122"/>
                          <a:sym typeface="方正启体_GBK" panose="02000000000000000000" charset="-122"/>
                        </a:rPr>
                        <a:t>免役法</a:t>
                      </a:r>
                      <a:endParaRPr lang="zh-CN" altLang="en-US" sz="2400" b="1" kern="100" dirty="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sym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40000"/>
                        </a:lnSpc>
                        <a:spcAft>
                          <a:spcPct val="0"/>
                        </a:spcAft>
                        <a:buNone/>
                      </a:pPr>
                      <a:r>
                        <a:rPr lang="zh-CN" altLang="en-US" sz="2400" b="1" kern="100" dirty="0">
                          <a:solidFill>
                            <a:sysClr val="windowText" lastClr="000000"/>
                          </a:solidFill>
                          <a:effectLst/>
                          <a:latin typeface="宋体" panose="02010600030101010101" pitchFamily="2" charset="-122"/>
                          <a:ea typeface="宋体" panose="02010600030101010101" pitchFamily="2" charset="-122"/>
                          <a:sym typeface="方正启体_GBK" panose="02000000000000000000" charset="-122"/>
                        </a:rPr>
                        <a:t>户税（人丁资产）</a:t>
                      </a:r>
                      <a:endParaRPr lang="zh-CN" altLang="en-US" sz="2400" b="1" kern="100" dirty="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sym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810">
                <a:tc>
                  <a:txBody>
                    <a:bodyPr/>
                    <a:lstStyle/>
                    <a:p>
                      <a:pPr algn="ctr" fontAlgn="auto">
                        <a:lnSpc>
                          <a:spcPct val="140000"/>
                        </a:lnSpc>
                        <a:spcAft>
                          <a:spcPct val="0"/>
                        </a:spcAft>
                      </a:pPr>
                      <a:r>
                        <a:rPr lang="zh-CN" sz="2400" b="1" kern="100">
                          <a:solidFill>
                            <a:sysClr val="windowText" lastClr="000000"/>
                          </a:solidFill>
                          <a:effectLst/>
                          <a:latin typeface="宋体" panose="02010600030101010101" pitchFamily="2" charset="-122"/>
                          <a:ea typeface="宋体" panose="02010600030101010101" pitchFamily="2" charset="-122"/>
                        </a:rPr>
                        <a:t>元</a:t>
                      </a:r>
                      <a:endParaRPr lang="zh-CN" sz="2400" b="1" kern="10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40000"/>
                        </a:lnSpc>
                        <a:spcAft>
                          <a:spcPct val="0"/>
                        </a:spcAft>
                      </a:pPr>
                      <a:r>
                        <a:rPr lang="zh-CN" sz="2400" b="1" kern="100">
                          <a:solidFill>
                            <a:sysClr val="windowText" lastClr="000000"/>
                          </a:solidFill>
                          <a:effectLst/>
                          <a:latin typeface="宋体" panose="02010600030101010101" pitchFamily="2" charset="-122"/>
                          <a:ea typeface="宋体" panose="02010600030101010101" pitchFamily="2" charset="-122"/>
                          <a:cs typeface="宋体" panose="02010600030101010101" pitchFamily="2" charset="-122"/>
                        </a:rPr>
                        <a:t>租</a:t>
                      </a:r>
                      <a:r>
                        <a:rPr lang="zh-CN" altLang="en-US" sz="2400" b="1" kern="100">
                          <a:solidFill>
                            <a:sysClr val="windowText" lastClr="000000"/>
                          </a:solidFill>
                          <a:effectLst/>
                          <a:latin typeface="宋体" panose="02010600030101010101" pitchFamily="2" charset="-122"/>
                          <a:ea typeface="宋体" panose="02010600030101010101" pitchFamily="2" charset="-122"/>
                          <a:cs typeface="宋体" panose="02010600030101010101" pitchFamily="2" charset="-122"/>
                        </a:rPr>
                        <a:t>（北）</a:t>
                      </a:r>
                      <a:r>
                        <a:rPr lang="zh-CN" sz="2400" b="1" kern="100">
                          <a:solidFill>
                            <a:sysClr val="windowText" lastClr="000000"/>
                          </a:solidFill>
                          <a:effectLst/>
                          <a:latin typeface="宋体" panose="02010600030101010101" pitchFamily="2" charset="-122"/>
                          <a:ea typeface="宋体" panose="02010600030101010101" pitchFamily="2" charset="-122"/>
                          <a:cs typeface="宋体" panose="02010600030101010101" pitchFamily="2" charset="-122"/>
                        </a:rPr>
                        <a:t>地税（南）</a:t>
                      </a: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40000"/>
                        </a:lnSpc>
                        <a:spcAft>
                          <a:spcPct val="0"/>
                        </a:spcAft>
                        <a:buNone/>
                      </a:pPr>
                      <a:r>
                        <a:rPr lang="zh-CN" altLang="en-US" sz="2400" b="1" kern="100" dirty="0">
                          <a:solidFill>
                            <a:sysClr val="windowText" lastClr="000000"/>
                          </a:solidFill>
                          <a:effectLst/>
                          <a:latin typeface="宋体" panose="02010600030101010101" pitchFamily="2" charset="-122"/>
                          <a:ea typeface="宋体" panose="02010600030101010101" pitchFamily="2" charset="-122"/>
                        </a:rPr>
                        <a:t>差役、</a:t>
                      </a:r>
                      <a:r>
                        <a:rPr lang="zh-CN" altLang="en-US" sz="2400" b="1" kern="100">
                          <a:solidFill>
                            <a:srgbClr val="FF0000"/>
                          </a:solidFill>
                          <a:effectLst/>
                          <a:latin typeface="仿宋" panose="02010609060101010101" charset="-122"/>
                          <a:ea typeface="仿宋" panose="02010609060101010101" charset="-122"/>
                          <a:sym typeface="方正启体_GBK" panose="02000000000000000000" charset="-122"/>
                        </a:rPr>
                        <a:t>×</a:t>
                      </a:r>
                      <a:r>
                        <a:rPr lang="zh-CN" altLang="en-US" sz="2400" b="1" kern="100" dirty="0">
                          <a:solidFill>
                            <a:sysClr val="windowText" lastClr="000000"/>
                          </a:solidFill>
                          <a:effectLst/>
                          <a:latin typeface="宋体" panose="02010600030101010101" pitchFamily="2" charset="-122"/>
                          <a:ea typeface="宋体" panose="02010600030101010101" pitchFamily="2" charset="-122"/>
                        </a:rPr>
                        <a:t>科差</a:t>
                      </a:r>
                      <a:endParaRPr lang="zh-CN" altLang="en-US" sz="2400" b="1" kern="100" dirty="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40000"/>
                        </a:lnSpc>
                        <a:spcAft>
                          <a:spcPct val="0"/>
                        </a:spcAft>
                        <a:buNone/>
                      </a:pPr>
                      <a:r>
                        <a:rPr lang="zh-CN" altLang="en-US" sz="2400" b="1" kern="100" dirty="0">
                          <a:solidFill>
                            <a:sysClr val="windowText" lastClr="000000"/>
                          </a:solidFill>
                          <a:effectLst/>
                          <a:latin typeface="宋体" panose="02010600030101010101" pitchFamily="2" charset="-122"/>
                          <a:ea typeface="宋体" panose="02010600030101010101" pitchFamily="2" charset="-122"/>
                          <a:cs typeface="宋体" panose="02010600030101010101" pitchFamily="2" charset="-122"/>
                        </a:rPr>
                        <a:t>调</a:t>
                      </a:r>
                      <a:r>
                        <a:rPr lang="zh-CN" altLang="en-US" sz="2400" b="1" kern="100">
                          <a:solidFill>
                            <a:sysClr val="windowText" lastClr="000000"/>
                          </a:solidFill>
                          <a:effectLst/>
                          <a:latin typeface="宋体" panose="02010600030101010101" pitchFamily="2" charset="-122"/>
                          <a:ea typeface="宋体" panose="02010600030101010101" pitchFamily="2" charset="-122"/>
                          <a:cs typeface="宋体" panose="02010600030101010101" pitchFamily="2" charset="-122"/>
                          <a:sym typeface="+mn-ea"/>
                        </a:rPr>
                        <a:t>（北）</a:t>
                      </a:r>
                      <a:r>
                        <a:rPr lang="zh-CN" altLang="en-US" sz="2400" b="1" kern="100" dirty="0">
                          <a:solidFill>
                            <a:sysClr val="windowText" lastClr="000000"/>
                          </a:solidFill>
                          <a:effectLst/>
                          <a:latin typeface="宋体" panose="02010600030101010101" pitchFamily="2" charset="-122"/>
                          <a:ea typeface="宋体" panose="02010600030101010101" pitchFamily="2" charset="-122"/>
                          <a:cs typeface="宋体" panose="02010600030101010101" pitchFamily="2" charset="-122"/>
                        </a:rPr>
                        <a:t>户税</a:t>
                      </a:r>
                      <a:r>
                        <a:rPr lang="zh-CN" sz="2400" b="1" kern="100">
                          <a:solidFill>
                            <a:sysClr val="windowText" lastClr="000000"/>
                          </a:solidFill>
                          <a:effectLst/>
                          <a:latin typeface="宋体" panose="02010600030101010101" pitchFamily="2" charset="-122"/>
                          <a:ea typeface="宋体" panose="02010600030101010101" pitchFamily="2" charset="-122"/>
                          <a:cs typeface="宋体" panose="02010600030101010101" pitchFamily="2" charset="-122"/>
                          <a:sym typeface="+mn-ea"/>
                        </a:rPr>
                        <a:t>（南）</a:t>
                      </a:r>
                      <a:endParaRPr lang="zh-CN" altLang="en-US" sz="2400" b="1" kern="100" dirty="0">
                        <a:solidFill>
                          <a:sysClr val="windowText" lastClr="000000"/>
                        </a:solidFill>
                        <a:effectLst/>
                        <a:latin typeface="宋体" panose="02010600030101010101" pitchFamily="2" charset="-122"/>
                        <a:ea typeface="宋体" panose="02010600030101010101" pitchFamily="2" charset="-122"/>
                        <a:cs typeface="宋体" panose="02010600030101010101" pitchFamily="2"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810">
                <a:tc>
                  <a:txBody>
                    <a:bodyPr/>
                    <a:lstStyle/>
                    <a:p>
                      <a:pPr algn="ctr" fontAlgn="auto">
                        <a:lnSpc>
                          <a:spcPct val="140000"/>
                        </a:lnSpc>
                        <a:spcAft>
                          <a:spcPct val="0"/>
                        </a:spcAft>
                      </a:pPr>
                      <a:r>
                        <a:rPr lang="zh-CN" sz="2400" b="1" kern="100">
                          <a:solidFill>
                            <a:sysClr val="windowText" lastClr="000000"/>
                          </a:solidFill>
                          <a:effectLst/>
                          <a:latin typeface="宋体" panose="02010600030101010101" pitchFamily="2" charset="-122"/>
                          <a:ea typeface="宋体" panose="02010600030101010101" pitchFamily="2" charset="-122"/>
                        </a:rPr>
                        <a:t>明初</a:t>
                      </a:r>
                      <a:endParaRPr lang="zh-CN" sz="2400" b="1" kern="10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40000"/>
                        </a:lnSpc>
                        <a:spcAft>
                          <a:spcPct val="0"/>
                        </a:spcAft>
                      </a:pPr>
                      <a:r>
                        <a:rPr lang="zh-CN" sz="2400" b="1" kern="100">
                          <a:solidFill>
                            <a:sysClr val="windowText" lastClr="000000"/>
                          </a:solidFill>
                          <a:effectLst/>
                          <a:latin typeface="宋体" panose="02010600030101010101" pitchFamily="2" charset="-122"/>
                          <a:ea typeface="宋体" panose="02010600030101010101" pitchFamily="2" charset="-122"/>
                          <a:sym typeface="方正启体_GBK" panose="02000000000000000000" charset="-122"/>
                        </a:rPr>
                        <a:t>地税（按田亩）</a:t>
                      </a:r>
                      <a:endParaRPr lang="en-US" altLang="zh-CN" sz="2400" b="1" kern="10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sym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40000"/>
                        </a:lnSpc>
                        <a:spcAft>
                          <a:spcPct val="0"/>
                        </a:spcAft>
                        <a:buNone/>
                      </a:pPr>
                      <a:r>
                        <a:rPr lang="zh-CN" altLang="en-US" sz="2400" b="1" kern="100">
                          <a:solidFill>
                            <a:sysClr val="windowText" lastClr="000000"/>
                          </a:solidFill>
                          <a:effectLst/>
                          <a:latin typeface="宋体" panose="02010600030101010101" pitchFamily="2" charset="-122"/>
                          <a:ea typeface="宋体" panose="02010600030101010101" pitchFamily="2" charset="-122"/>
                          <a:sym typeface="方正启体_GBK" panose="02000000000000000000" charset="-122"/>
                        </a:rPr>
                        <a:t>差役</a:t>
                      </a:r>
                      <a:endParaRPr lang="zh-CN" altLang="en-US" sz="2400" b="1" kern="100" dirty="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sym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40000"/>
                        </a:lnSpc>
                        <a:spcAft>
                          <a:spcPct val="0"/>
                        </a:spcAft>
                        <a:buNone/>
                      </a:pPr>
                      <a:r>
                        <a:rPr lang="zh-CN" altLang="en-US" sz="2400" b="1" kern="100" dirty="0">
                          <a:solidFill>
                            <a:sysClr val="windowText" lastClr="000000"/>
                          </a:solidFill>
                          <a:effectLst/>
                          <a:latin typeface="宋体" panose="02010600030101010101" pitchFamily="2" charset="-122"/>
                          <a:ea typeface="宋体" panose="02010600030101010101" pitchFamily="2" charset="-122"/>
                          <a:sym typeface="方正启体_GBK" panose="02000000000000000000" charset="-122"/>
                        </a:rPr>
                        <a:t>户税（人丁资产）</a:t>
                      </a:r>
                      <a:endParaRPr lang="en-US" altLang="zh-CN" sz="2400" b="1" kern="100" dirty="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sym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810">
                <a:tc>
                  <a:txBody>
                    <a:bodyPr/>
                    <a:lstStyle/>
                    <a:p>
                      <a:pPr algn="ctr" fontAlgn="auto">
                        <a:lnSpc>
                          <a:spcPct val="140000"/>
                        </a:lnSpc>
                        <a:spcAft>
                          <a:spcPct val="0"/>
                        </a:spcAft>
                        <a:buNone/>
                      </a:pPr>
                      <a:r>
                        <a:rPr lang="zh-CN" altLang="en-US" sz="2400" b="1" kern="10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rPr>
                        <a:t>晚明</a:t>
                      </a: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40000"/>
                        </a:lnSpc>
                        <a:spcAft>
                          <a:spcPct val="0"/>
                        </a:spcAft>
                        <a:buNone/>
                      </a:pPr>
                      <a:r>
                        <a:rPr lang="zh-CN" sz="2400" b="1" kern="100">
                          <a:solidFill>
                            <a:sysClr val="windowText" lastClr="000000"/>
                          </a:solidFill>
                          <a:effectLst/>
                          <a:latin typeface="宋体" panose="02010600030101010101" pitchFamily="2" charset="-122"/>
                          <a:ea typeface="宋体" panose="02010600030101010101" pitchFamily="2" charset="-122"/>
                          <a:sym typeface="方正启体_GBK" panose="02000000000000000000" charset="-122"/>
                        </a:rPr>
                        <a:t>地税（按田亩）</a:t>
                      </a:r>
                      <a:endParaRPr lang="en-US" altLang="zh-CN" sz="2400" b="1" kern="10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sym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40000"/>
                        </a:lnSpc>
                        <a:spcAft>
                          <a:spcPct val="0"/>
                        </a:spcAft>
                        <a:buNone/>
                      </a:pPr>
                      <a:r>
                        <a:rPr lang="zh-CN" altLang="en-US" sz="2400" b="1" kern="100">
                          <a:solidFill>
                            <a:srgbClr val="FF0000"/>
                          </a:solidFill>
                          <a:effectLst/>
                          <a:latin typeface="仿宋" panose="02010609060101010101" charset="-122"/>
                          <a:ea typeface="仿宋" panose="02010609060101010101" charset="-122"/>
                          <a:sym typeface="方正启体_GBK" panose="02000000000000000000" charset="-122"/>
                        </a:rPr>
                        <a:t>×一条鞭法合并</a:t>
                      </a:r>
                      <a:endParaRPr lang="zh-CN" altLang="en-US" sz="2400" b="1" kern="100" dirty="0">
                        <a:solidFill>
                          <a:srgbClr val="FF0000"/>
                        </a:solidFill>
                        <a:effectLst/>
                        <a:latin typeface="仿宋" panose="02010609060101010101" charset="-122"/>
                        <a:ea typeface="仿宋" panose="02010609060101010101" charset="-122"/>
                        <a:cs typeface="方正启体_GBK" panose="02000000000000000000" charset="-122"/>
                        <a:sym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40000"/>
                        </a:lnSpc>
                        <a:spcAft>
                          <a:spcPct val="0"/>
                        </a:spcAft>
                        <a:buNone/>
                      </a:pPr>
                      <a:r>
                        <a:rPr lang="zh-CN" altLang="en-US" sz="2400" b="1" kern="100" dirty="0">
                          <a:solidFill>
                            <a:sysClr val="windowText" lastClr="000000"/>
                          </a:solidFill>
                          <a:effectLst/>
                          <a:latin typeface="宋体" panose="02010600030101010101" pitchFamily="2" charset="-122"/>
                          <a:ea typeface="宋体" panose="02010600030101010101" pitchFamily="2" charset="-122"/>
                          <a:sym typeface="方正启体_GBK" panose="02000000000000000000" charset="-122"/>
                        </a:rPr>
                        <a:t>户税（合并征收）</a:t>
                      </a:r>
                      <a:endParaRPr lang="en-US" altLang="zh-CN" sz="2400" b="1" kern="100" dirty="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sym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1810">
                <a:tc>
                  <a:txBody>
                    <a:bodyPr/>
                    <a:lstStyle/>
                    <a:p>
                      <a:pPr algn="ctr" fontAlgn="auto">
                        <a:lnSpc>
                          <a:spcPct val="140000"/>
                        </a:lnSpc>
                        <a:spcAft>
                          <a:spcPct val="0"/>
                        </a:spcAft>
                      </a:pPr>
                      <a:r>
                        <a:rPr lang="zh-CN" sz="2400" b="1" kern="100">
                          <a:solidFill>
                            <a:sysClr val="windowText" lastClr="000000"/>
                          </a:solidFill>
                          <a:effectLst/>
                          <a:latin typeface="宋体" panose="02010600030101010101" pitchFamily="2" charset="-122"/>
                          <a:ea typeface="宋体" panose="02010600030101010101" pitchFamily="2" charset="-122"/>
                        </a:rPr>
                        <a:t>清</a:t>
                      </a:r>
                      <a:endParaRPr lang="zh-CN" sz="2400" b="1" kern="10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40000"/>
                        </a:lnSpc>
                        <a:spcAft>
                          <a:spcPct val="0"/>
                        </a:spcAft>
                        <a:buNone/>
                      </a:pPr>
                      <a:r>
                        <a:rPr lang="zh-CN" sz="2400" b="1" kern="100">
                          <a:solidFill>
                            <a:sysClr val="windowText" lastClr="000000"/>
                          </a:solidFill>
                          <a:effectLst/>
                          <a:latin typeface="宋体" panose="02010600030101010101" pitchFamily="2" charset="-122"/>
                          <a:ea typeface="宋体" panose="02010600030101010101" pitchFamily="2" charset="-122"/>
                          <a:sym typeface="方正启体_GBK" panose="02000000000000000000" charset="-122"/>
                        </a:rPr>
                        <a:t>地税（按田亩）</a:t>
                      </a:r>
                      <a:endParaRPr lang="en-US" altLang="zh-CN" sz="2400" b="1" kern="100">
                        <a:solidFill>
                          <a:sysClr val="windowText" lastClr="000000"/>
                        </a:solidFill>
                        <a:effectLst/>
                        <a:latin typeface="宋体" panose="02010600030101010101" pitchFamily="2" charset="-122"/>
                        <a:ea typeface="宋体" panose="02010600030101010101" pitchFamily="2" charset="-122"/>
                        <a:cs typeface="方正启体_GBK" panose="02000000000000000000" charset="-122"/>
                        <a:sym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40000"/>
                        </a:lnSpc>
                        <a:spcAft>
                          <a:spcPct val="0"/>
                        </a:spcAft>
                        <a:buNone/>
                      </a:pPr>
                      <a:r>
                        <a:rPr lang="zh-CN" altLang="en-US" sz="2400" b="1" kern="100">
                          <a:solidFill>
                            <a:srgbClr val="FF0000"/>
                          </a:solidFill>
                          <a:effectLst/>
                          <a:latin typeface="仿宋" panose="02010609060101010101" charset="-122"/>
                          <a:ea typeface="仿宋" panose="02010609060101010101" charset="-122"/>
                          <a:sym typeface="方正启体_GBK" panose="02000000000000000000" charset="-122"/>
                        </a:rPr>
                        <a:t>×</a:t>
                      </a:r>
                      <a:endParaRPr lang="zh-CN" altLang="en-US" sz="2400" b="1" kern="100" dirty="0">
                        <a:solidFill>
                          <a:srgbClr val="FF0000"/>
                        </a:solidFill>
                        <a:effectLst/>
                        <a:latin typeface="仿宋" panose="02010609060101010101" charset="-122"/>
                        <a:ea typeface="仿宋" panose="02010609060101010101" charset="-122"/>
                        <a:cs typeface="方正启体_GBK" panose="02000000000000000000" charset="-122"/>
                        <a:sym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auto">
                        <a:lnSpc>
                          <a:spcPct val="140000"/>
                        </a:lnSpc>
                        <a:spcAft>
                          <a:spcPct val="0"/>
                        </a:spcAft>
                        <a:buNone/>
                      </a:pPr>
                      <a:r>
                        <a:rPr lang="zh-CN" altLang="en-US" sz="2400" b="1" kern="100">
                          <a:solidFill>
                            <a:srgbClr val="FF0000"/>
                          </a:solidFill>
                          <a:effectLst/>
                          <a:latin typeface="仿宋" panose="02010609060101010101" charset="-122"/>
                          <a:ea typeface="仿宋" panose="02010609060101010101" charset="-122"/>
                          <a:sym typeface="方正启体_GBK" panose="02000000000000000000" charset="-122"/>
                        </a:rPr>
                        <a:t>×（摊丁入亩）</a:t>
                      </a:r>
                      <a:endParaRPr lang="en-US" altLang="zh-CN" sz="2400" b="1" kern="100" dirty="0">
                        <a:solidFill>
                          <a:srgbClr val="FF0000"/>
                        </a:solidFill>
                        <a:effectLst/>
                        <a:latin typeface="仿宋" panose="02010609060101010101" charset="-122"/>
                        <a:ea typeface="仿宋" panose="02010609060101010101" charset="-122"/>
                        <a:cs typeface="方正启体_GBK" panose="02000000000000000000" charset="-122"/>
                        <a:sym typeface="方正启体_GBK" panose="02000000000000000000" charset="-122"/>
                      </a:endParaRPr>
                    </a:p>
                  </a:txBody>
                  <a:tcPr marL="69194" marR="6919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矩形 1"/>
          <p:cNvSpPr/>
          <p:nvPr/>
        </p:nvSpPr>
        <p:spPr>
          <a:xfrm>
            <a:off x="977265" y="1621790"/>
            <a:ext cx="3552190" cy="5556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4530090" y="1621790"/>
            <a:ext cx="4631690" cy="55562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77265" y="2177415"/>
            <a:ext cx="3552190" cy="5003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164320" y="2177415"/>
            <a:ext cx="3027045" cy="49974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77265" y="3216275"/>
            <a:ext cx="3552190" cy="5016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530090" y="3216275"/>
            <a:ext cx="4635500" cy="5003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977900" y="3736975"/>
            <a:ext cx="3552190" cy="5016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9166225" y="3693795"/>
            <a:ext cx="3027045" cy="49974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530090" y="4236085"/>
            <a:ext cx="4635500" cy="5003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530090" y="4754245"/>
            <a:ext cx="4635500" cy="5003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9165590" y="4754880"/>
            <a:ext cx="3027045" cy="49974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530090" y="5757545"/>
            <a:ext cx="4635500" cy="5003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4530090" y="6292215"/>
            <a:ext cx="4635500" cy="50038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9165590" y="6292850"/>
            <a:ext cx="3027045" cy="49974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ppt_x"/>
                                          </p:val>
                                        </p:tav>
                                      </p:tavLst>
                                    </p:anim>
                                    <p:anim calcmode="lin" valueType="num">
                                      <p:cBhvr additive="base">
                                        <p:cTn id="13" dur="500"/>
                                        <p:tgtEl>
                                          <p:spTgt spid="3"/>
                                        </p:tgtEl>
                                        <p:attrNameLst>
                                          <p:attrName>ppt_y</p:attrName>
                                        </p:attrNameLst>
                                      </p:cBhvr>
                                      <p:tavLst>
                                        <p:tav tm="0">
                                          <p:val>
                                            <p:strVal val="ppt_y"/>
                                          </p:val>
                                        </p:tav>
                                        <p:tav tm="100000">
                                          <p:val>
                                            <p:strVal val="1+ppt_h/2"/>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5"/>
                                        </p:tgtEl>
                                        <p:attrNameLst>
                                          <p:attrName>ppt_x</p:attrName>
                                        </p:attrNameLst>
                                      </p:cBhvr>
                                      <p:tavLst>
                                        <p:tav tm="0">
                                          <p:val>
                                            <p:strVal val="ppt_x"/>
                                          </p:val>
                                        </p:tav>
                                        <p:tav tm="100000">
                                          <p:val>
                                            <p:strVal val="ppt_x"/>
                                          </p:val>
                                        </p:tav>
                                      </p:tavLst>
                                    </p:anim>
                                    <p:anim calcmode="lin" valueType="num">
                                      <p:cBhvr additive="base">
                                        <p:cTn id="19" dur="500"/>
                                        <p:tgtEl>
                                          <p:spTgt spid="5"/>
                                        </p:tgtEl>
                                        <p:attrNameLst>
                                          <p:attrName>ppt_y</p:attrName>
                                        </p:attrNameLst>
                                      </p:cBhvr>
                                      <p:tavLst>
                                        <p:tav tm="0">
                                          <p:val>
                                            <p:strVal val="ppt_y"/>
                                          </p:val>
                                        </p:tav>
                                        <p:tav tm="100000">
                                          <p:val>
                                            <p:strVal val="1+ppt_h/2"/>
                                          </p:val>
                                        </p:tav>
                                      </p:tavLst>
                                    </p:anim>
                                    <p:set>
                                      <p:cBhvr>
                                        <p:cTn id="20" dur="1" fill="hold">
                                          <p:stCondLst>
                                            <p:cond delay="499"/>
                                          </p:stCondLst>
                                        </p:cTn>
                                        <p:tgtEl>
                                          <p:spTgt spid="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7"/>
                                        </p:tgtEl>
                                        <p:attrNameLst>
                                          <p:attrName>ppt_x</p:attrName>
                                        </p:attrNameLst>
                                      </p:cBhvr>
                                      <p:tavLst>
                                        <p:tav tm="0">
                                          <p:val>
                                            <p:strVal val="ppt_x"/>
                                          </p:val>
                                        </p:tav>
                                        <p:tav tm="100000">
                                          <p:val>
                                            <p:strVal val="ppt_x"/>
                                          </p:val>
                                        </p:tav>
                                      </p:tavLst>
                                    </p:anim>
                                    <p:anim calcmode="lin" valueType="num">
                                      <p:cBhvr additive="base">
                                        <p:cTn id="25" dur="500"/>
                                        <p:tgtEl>
                                          <p:spTgt spid="7"/>
                                        </p:tgtEl>
                                        <p:attrNameLst>
                                          <p:attrName>ppt_y</p:attrName>
                                        </p:attrNameLst>
                                      </p:cBhvr>
                                      <p:tavLst>
                                        <p:tav tm="0">
                                          <p:val>
                                            <p:strVal val="ppt_y"/>
                                          </p:val>
                                        </p:tav>
                                        <p:tav tm="100000">
                                          <p:val>
                                            <p:strVal val="1+ppt_h/2"/>
                                          </p:val>
                                        </p:tav>
                                      </p:tavLst>
                                    </p:anim>
                                    <p:set>
                                      <p:cBhvr>
                                        <p:cTn id="26" dur="1" fill="hold">
                                          <p:stCondLst>
                                            <p:cond delay="4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9"/>
                                        </p:tgtEl>
                                        <p:attrNameLst>
                                          <p:attrName>ppt_x</p:attrName>
                                        </p:attrNameLst>
                                      </p:cBhvr>
                                      <p:tavLst>
                                        <p:tav tm="0">
                                          <p:val>
                                            <p:strVal val="ppt_x"/>
                                          </p:val>
                                        </p:tav>
                                        <p:tav tm="100000">
                                          <p:val>
                                            <p:strVal val="ppt_x"/>
                                          </p:val>
                                        </p:tav>
                                      </p:tavLst>
                                    </p:anim>
                                    <p:anim calcmode="lin" valueType="num">
                                      <p:cBhvr additive="base">
                                        <p:cTn id="31" dur="500"/>
                                        <p:tgtEl>
                                          <p:spTgt spid="9"/>
                                        </p:tgtEl>
                                        <p:attrNameLst>
                                          <p:attrName>ppt_y</p:attrName>
                                        </p:attrNameLst>
                                      </p:cBhvr>
                                      <p:tavLst>
                                        <p:tav tm="0">
                                          <p:val>
                                            <p:strVal val="ppt_y"/>
                                          </p:val>
                                        </p:tav>
                                        <p:tav tm="100000">
                                          <p:val>
                                            <p:strVal val="1+ppt_h/2"/>
                                          </p:val>
                                        </p:tav>
                                      </p:tavLst>
                                    </p:anim>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0" nodeType="clickEffect">
                                  <p:stCondLst>
                                    <p:cond delay="0"/>
                                  </p:stCondLst>
                                  <p:childTnLst>
                                    <p:anim calcmode="lin" valueType="num">
                                      <p:cBhvr additive="base">
                                        <p:cTn id="36" dur="500"/>
                                        <p:tgtEl>
                                          <p:spTgt spid="12"/>
                                        </p:tgtEl>
                                        <p:attrNameLst>
                                          <p:attrName>ppt_x</p:attrName>
                                        </p:attrNameLst>
                                      </p:cBhvr>
                                      <p:tavLst>
                                        <p:tav tm="0">
                                          <p:val>
                                            <p:strVal val="ppt_x"/>
                                          </p:val>
                                        </p:tav>
                                        <p:tav tm="100000">
                                          <p:val>
                                            <p:strVal val="ppt_x"/>
                                          </p:val>
                                        </p:tav>
                                      </p:tavLst>
                                    </p:anim>
                                    <p:anim calcmode="lin" valueType="num">
                                      <p:cBhvr additive="base">
                                        <p:cTn id="37" dur="500"/>
                                        <p:tgtEl>
                                          <p:spTgt spid="12"/>
                                        </p:tgtEl>
                                        <p:attrNameLst>
                                          <p:attrName>ppt_y</p:attrName>
                                        </p:attrNameLst>
                                      </p:cBhvr>
                                      <p:tavLst>
                                        <p:tav tm="0">
                                          <p:val>
                                            <p:strVal val="ppt_y"/>
                                          </p:val>
                                        </p:tav>
                                        <p:tav tm="100000">
                                          <p:val>
                                            <p:strVal val="1+ppt_h/2"/>
                                          </p:val>
                                        </p:tav>
                                      </p:tavLst>
                                    </p:anim>
                                    <p:set>
                                      <p:cBhvr>
                                        <p:cTn id="38" dur="1" fill="hold">
                                          <p:stCondLst>
                                            <p:cond delay="499"/>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0" nodeType="clickEffect">
                                  <p:stCondLst>
                                    <p:cond delay="0"/>
                                  </p:stCondLst>
                                  <p:childTnLst>
                                    <p:anim calcmode="lin" valueType="num">
                                      <p:cBhvr additive="base">
                                        <p:cTn id="42" dur="500"/>
                                        <p:tgtEl>
                                          <p:spTgt spid="13"/>
                                        </p:tgtEl>
                                        <p:attrNameLst>
                                          <p:attrName>ppt_x</p:attrName>
                                        </p:attrNameLst>
                                      </p:cBhvr>
                                      <p:tavLst>
                                        <p:tav tm="0">
                                          <p:val>
                                            <p:strVal val="ppt_x"/>
                                          </p:val>
                                        </p:tav>
                                        <p:tav tm="100000">
                                          <p:val>
                                            <p:strVal val="ppt_x"/>
                                          </p:val>
                                        </p:tav>
                                      </p:tavLst>
                                    </p:anim>
                                    <p:anim calcmode="lin" valueType="num">
                                      <p:cBhvr additive="base">
                                        <p:cTn id="43" dur="500"/>
                                        <p:tgtEl>
                                          <p:spTgt spid="13"/>
                                        </p:tgtEl>
                                        <p:attrNameLst>
                                          <p:attrName>ppt_y</p:attrName>
                                        </p:attrNameLst>
                                      </p:cBhvr>
                                      <p:tavLst>
                                        <p:tav tm="0">
                                          <p:val>
                                            <p:strVal val="ppt_y"/>
                                          </p:val>
                                        </p:tav>
                                        <p:tav tm="100000">
                                          <p:val>
                                            <p:strVal val="1+ppt_h/2"/>
                                          </p:val>
                                        </p:tav>
                                      </p:tavLst>
                                    </p:anim>
                                    <p:set>
                                      <p:cBhvr>
                                        <p:cTn id="44" dur="1" fill="hold">
                                          <p:stCondLst>
                                            <p:cond delay="499"/>
                                          </p:stCondLst>
                                        </p:cTn>
                                        <p:tgtEl>
                                          <p:spTgt spid="1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0" nodeType="clickEffect">
                                  <p:stCondLst>
                                    <p:cond delay="0"/>
                                  </p:stCondLst>
                                  <p:childTnLst>
                                    <p:anim calcmode="lin" valueType="num">
                                      <p:cBhvr additive="base">
                                        <p:cTn id="48" dur="500"/>
                                        <p:tgtEl>
                                          <p:spTgt spid="16"/>
                                        </p:tgtEl>
                                        <p:attrNameLst>
                                          <p:attrName>ppt_x</p:attrName>
                                        </p:attrNameLst>
                                      </p:cBhvr>
                                      <p:tavLst>
                                        <p:tav tm="0">
                                          <p:val>
                                            <p:strVal val="ppt_x"/>
                                          </p:val>
                                        </p:tav>
                                        <p:tav tm="100000">
                                          <p:val>
                                            <p:strVal val="ppt_x"/>
                                          </p:val>
                                        </p:tav>
                                      </p:tavLst>
                                    </p:anim>
                                    <p:anim calcmode="lin" valueType="num">
                                      <p:cBhvr additive="base">
                                        <p:cTn id="49" dur="500"/>
                                        <p:tgtEl>
                                          <p:spTgt spid="16"/>
                                        </p:tgtEl>
                                        <p:attrNameLst>
                                          <p:attrName>ppt_y</p:attrName>
                                        </p:attrNameLst>
                                      </p:cBhvr>
                                      <p:tavLst>
                                        <p:tav tm="0">
                                          <p:val>
                                            <p:strVal val="ppt_y"/>
                                          </p:val>
                                        </p:tav>
                                        <p:tav tm="100000">
                                          <p:val>
                                            <p:strVal val="1+ppt_h/2"/>
                                          </p:val>
                                        </p:tav>
                                      </p:tavLst>
                                    </p:anim>
                                    <p:set>
                                      <p:cBhvr>
                                        <p:cTn id="50" dur="1" fill="hold">
                                          <p:stCondLst>
                                            <p:cond delay="499"/>
                                          </p:stCondLst>
                                        </p:cTn>
                                        <p:tgtEl>
                                          <p:spTgt spid="1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0" nodeType="clickEffect">
                                  <p:stCondLst>
                                    <p:cond delay="0"/>
                                  </p:stCondLst>
                                  <p:childTnLst>
                                    <p:anim calcmode="lin" valueType="num">
                                      <p:cBhvr additive="base">
                                        <p:cTn id="54" dur="500"/>
                                        <p:tgtEl>
                                          <p:spTgt spid="17"/>
                                        </p:tgtEl>
                                        <p:attrNameLst>
                                          <p:attrName>ppt_x</p:attrName>
                                        </p:attrNameLst>
                                      </p:cBhvr>
                                      <p:tavLst>
                                        <p:tav tm="0">
                                          <p:val>
                                            <p:strVal val="ppt_x"/>
                                          </p:val>
                                        </p:tav>
                                        <p:tav tm="100000">
                                          <p:val>
                                            <p:strVal val="ppt_x"/>
                                          </p:val>
                                        </p:tav>
                                      </p:tavLst>
                                    </p:anim>
                                    <p:anim calcmode="lin" valueType="num">
                                      <p:cBhvr additive="base">
                                        <p:cTn id="55" dur="500"/>
                                        <p:tgtEl>
                                          <p:spTgt spid="17"/>
                                        </p:tgtEl>
                                        <p:attrNameLst>
                                          <p:attrName>ppt_y</p:attrName>
                                        </p:attrNameLst>
                                      </p:cBhvr>
                                      <p:tavLst>
                                        <p:tav tm="0">
                                          <p:val>
                                            <p:strVal val="ppt_y"/>
                                          </p:val>
                                        </p:tav>
                                        <p:tav tm="100000">
                                          <p:val>
                                            <p:strVal val="1+ppt_h/2"/>
                                          </p:val>
                                        </p:tav>
                                      </p:tavLst>
                                    </p:anim>
                                    <p:set>
                                      <p:cBhvr>
                                        <p:cTn id="56" dur="1" fill="hold">
                                          <p:stCondLst>
                                            <p:cond delay="499"/>
                                          </p:stCondLst>
                                        </p:cTn>
                                        <p:tgtEl>
                                          <p:spTgt spid="1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0" nodeType="clickEffect">
                                  <p:stCondLst>
                                    <p:cond delay="0"/>
                                  </p:stCondLst>
                                  <p:childTnLst>
                                    <p:anim calcmode="lin" valueType="num">
                                      <p:cBhvr additive="base">
                                        <p:cTn id="60" dur="500"/>
                                        <p:tgtEl>
                                          <p:spTgt spid="19"/>
                                        </p:tgtEl>
                                        <p:attrNameLst>
                                          <p:attrName>ppt_x</p:attrName>
                                        </p:attrNameLst>
                                      </p:cBhvr>
                                      <p:tavLst>
                                        <p:tav tm="0">
                                          <p:val>
                                            <p:strVal val="ppt_x"/>
                                          </p:val>
                                        </p:tav>
                                        <p:tav tm="100000">
                                          <p:val>
                                            <p:strVal val="ppt_x"/>
                                          </p:val>
                                        </p:tav>
                                      </p:tavLst>
                                    </p:anim>
                                    <p:anim calcmode="lin" valueType="num">
                                      <p:cBhvr additive="base">
                                        <p:cTn id="61" dur="500"/>
                                        <p:tgtEl>
                                          <p:spTgt spid="19"/>
                                        </p:tgtEl>
                                        <p:attrNameLst>
                                          <p:attrName>ppt_y</p:attrName>
                                        </p:attrNameLst>
                                      </p:cBhvr>
                                      <p:tavLst>
                                        <p:tav tm="0">
                                          <p:val>
                                            <p:strVal val="ppt_y"/>
                                          </p:val>
                                        </p:tav>
                                        <p:tav tm="100000">
                                          <p:val>
                                            <p:strVal val="1+ppt_h/2"/>
                                          </p:val>
                                        </p:tav>
                                      </p:tavLst>
                                    </p:anim>
                                    <p:set>
                                      <p:cBhvr>
                                        <p:cTn id="62" dur="1" fill="hold">
                                          <p:stCondLst>
                                            <p:cond delay="499"/>
                                          </p:stCondLst>
                                        </p:cTn>
                                        <p:tgtEl>
                                          <p:spTgt spid="1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0" nodeType="clickEffect">
                                  <p:stCondLst>
                                    <p:cond delay="0"/>
                                  </p:stCondLst>
                                  <p:childTnLst>
                                    <p:anim calcmode="lin" valueType="num">
                                      <p:cBhvr additive="base">
                                        <p:cTn id="66" dur="500"/>
                                        <p:tgtEl>
                                          <p:spTgt spid="20"/>
                                        </p:tgtEl>
                                        <p:attrNameLst>
                                          <p:attrName>ppt_x</p:attrName>
                                        </p:attrNameLst>
                                      </p:cBhvr>
                                      <p:tavLst>
                                        <p:tav tm="0">
                                          <p:val>
                                            <p:strVal val="ppt_x"/>
                                          </p:val>
                                        </p:tav>
                                        <p:tav tm="100000">
                                          <p:val>
                                            <p:strVal val="ppt_x"/>
                                          </p:val>
                                        </p:tav>
                                      </p:tavLst>
                                    </p:anim>
                                    <p:anim calcmode="lin" valueType="num">
                                      <p:cBhvr additive="base">
                                        <p:cTn id="67" dur="500"/>
                                        <p:tgtEl>
                                          <p:spTgt spid="20"/>
                                        </p:tgtEl>
                                        <p:attrNameLst>
                                          <p:attrName>ppt_y</p:attrName>
                                        </p:attrNameLst>
                                      </p:cBhvr>
                                      <p:tavLst>
                                        <p:tav tm="0">
                                          <p:val>
                                            <p:strVal val="ppt_y"/>
                                          </p:val>
                                        </p:tav>
                                        <p:tav tm="100000">
                                          <p:val>
                                            <p:strVal val="1+ppt_h/2"/>
                                          </p:val>
                                        </p:tav>
                                      </p:tavLst>
                                    </p:anim>
                                    <p:set>
                                      <p:cBhvr>
                                        <p:cTn id="68" dur="1" fill="hold">
                                          <p:stCondLst>
                                            <p:cond delay="499"/>
                                          </p:stCondLst>
                                        </p:cTn>
                                        <p:tgtEl>
                                          <p:spTgt spid="20"/>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xit" presetSubtype="4" fill="hold" grpId="0" nodeType="clickEffect">
                                  <p:stCondLst>
                                    <p:cond delay="0"/>
                                  </p:stCondLst>
                                  <p:childTnLst>
                                    <p:anim calcmode="lin" valueType="num">
                                      <p:cBhvr additive="base">
                                        <p:cTn id="72" dur="500"/>
                                        <p:tgtEl>
                                          <p:spTgt spid="22"/>
                                        </p:tgtEl>
                                        <p:attrNameLst>
                                          <p:attrName>ppt_x</p:attrName>
                                        </p:attrNameLst>
                                      </p:cBhvr>
                                      <p:tavLst>
                                        <p:tav tm="0">
                                          <p:val>
                                            <p:strVal val="ppt_x"/>
                                          </p:val>
                                        </p:tav>
                                        <p:tav tm="100000">
                                          <p:val>
                                            <p:strVal val="ppt_x"/>
                                          </p:val>
                                        </p:tav>
                                      </p:tavLst>
                                    </p:anim>
                                    <p:anim calcmode="lin" valueType="num">
                                      <p:cBhvr additive="base">
                                        <p:cTn id="73" dur="500"/>
                                        <p:tgtEl>
                                          <p:spTgt spid="22"/>
                                        </p:tgtEl>
                                        <p:attrNameLst>
                                          <p:attrName>ppt_y</p:attrName>
                                        </p:attrNameLst>
                                      </p:cBhvr>
                                      <p:tavLst>
                                        <p:tav tm="0">
                                          <p:val>
                                            <p:strVal val="ppt_y"/>
                                          </p:val>
                                        </p:tav>
                                        <p:tav tm="100000">
                                          <p:val>
                                            <p:strVal val="1+ppt_h/2"/>
                                          </p:val>
                                        </p:tav>
                                      </p:tavLst>
                                    </p:anim>
                                    <p:set>
                                      <p:cBhvr>
                                        <p:cTn id="74" dur="1" fill="hold">
                                          <p:stCondLst>
                                            <p:cond delay="499"/>
                                          </p:stCondLst>
                                        </p:cTn>
                                        <p:tgtEl>
                                          <p:spTgt spid="2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grpId="0" nodeType="clickEffect">
                                  <p:stCondLst>
                                    <p:cond delay="0"/>
                                  </p:stCondLst>
                                  <p:childTnLst>
                                    <p:anim calcmode="lin" valueType="num">
                                      <p:cBhvr additive="base">
                                        <p:cTn id="78" dur="500"/>
                                        <p:tgtEl>
                                          <p:spTgt spid="23"/>
                                        </p:tgtEl>
                                        <p:attrNameLst>
                                          <p:attrName>ppt_x</p:attrName>
                                        </p:attrNameLst>
                                      </p:cBhvr>
                                      <p:tavLst>
                                        <p:tav tm="0">
                                          <p:val>
                                            <p:strVal val="ppt_x"/>
                                          </p:val>
                                        </p:tav>
                                        <p:tav tm="100000">
                                          <p:val>
                                            <p:strVal val="ppt_x"/>
                                          </p:val>
                                        </p:tav>
                                      </p:tavLst>
                                    </p:anim>
                                    <p:anim calcmode="lin" valueType="num">
                                      <p:cBhvr additive="base">
                                        <p:cTn id="79" dur="500"/>
                                        <p:tgtEl>
                                          <p:spTgt spid="23"/>
                                        </p:tgtEl>
                                        <p:attrNameLst>
                                          <p:attrName>ppt_y</p:attrName>
                                        </p:attrNameLst>
                                      </p:cBhvr>
                                      <p:tavLst>
                                        <p:tav tm="0">
                                          <p:val>
                                            <p:strVal val="ppt_y"/>
                                          </p:val>
                                        </p:tav>
                                        <p:tav tm="100000">
                                          <p:val>
                                            <p:strVal val="1+ppt_h/2"/>
                                          </p:val>
                                        </p:tav>
                                      </p:tavLst>
                                    </p:anim>
                                    <p:set>
                                      <p:cBhvr>
                                        <p:cTn id="80" dur="1" fill="hold">
                                          <p:stCondLst>
                                            <p:cond delay="499"/>
                                          </p:stCondLst>
                                        </p:cTn>
                                        <p:tgtEl>
                                          <p:spTgt spid="23"/>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0" nodeType="clickEffect">
                                  <p:stCondLst>
                                    <p:cond delay="0"/>
                                  </p:stCondLst>
                                  <p:childTnLst>
                                    <p:anim calcmode="lin" valueType="num">
                                      <p:cBhvr additive="base">
                                        <p:cTn id="84" dur="500"/>
                                        <p:tgtEl>
                                          <p:spTgt spid="24"/>
                                        </p:tgtEl>
                                        <p:attrNameLst>
                                          <p:attrName>ppt_x</p:attrName>
                                        </p:attrNameLst>
                                      </p:cBhvr>
                                      <p:tavLst>
                                        <p:tav tm="0">
                                          <p:val>
                                            <p:strVal val="ppt_x"/>
                                          </p:val>
                                        </p:tav>
                                        <p:tav tm="100000">
                                          <p:val>
                                            <p:strVal val="ppt_x"/>
                                          </p:val>
                                        </p:tav>
                                      </p:tavLst>
                                    </p:anim>
                                    <p:anim calcmode="lin" valueType="num">
                                      <p:cBhvr additive="base">
                                        <p:cTn id="85" dur="500"/>
                                        <p:tgtEl>
                                          <p:spTgt spid="24"/>
                                        </p:tgtEl>
                                        <p:attrNameLst>
                                          <p:attrName>ppt_y</p:attrName>
                                        </p:attrNameLst>
                                      </p:cBhvr>
                                      <p:tavLst>
                                        <p:tav tm="0">
                                          <p:val>
                                            <p:strVal val="ppt_y"/>
                                          </p:val>
                                        </p:tav>
                                        <p:tav tm="100000">
                                          <p:val>
                                            <p:strVal val="1+ppt_h/2"/>
                                          </p:val>
                                        </p:tav>
                                      </p:tavLst>
                                    </p:anim>
                                    <p:set>
                                      <p:cBhvr>
                                        <p:cTn id="86"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3" grpId="0" bldLvl="0" animBg="1"/>
      <p:bldP spid="3" grpId="1" animBg="1"/>
      <p:bldP spid="5" grpId="0" bldLvl="0" animBg="1"/>
      <p:bldP spid="5" grpId="1" animBg="1"/>
      <p:bldP spid="7" grpId="0" bldLvl="0" animBg="1"/>
      <p:bldP spid="7" grpId="1" animBg="1"/>
      <p:bldP spid="9" grpId="0" bldLvl="0" animBg="1"/>
      <p:bldP spid="9" grpId="1" animBg="1"/>
      <p:bldP spid="12" grpId="0" bldLvl="0" animBg="1"/>
      <p:bldP spid="12" grpId="1" animBg="1"/>
      <p:bldP spid="13" grpId="0" bldLvl="0" animBg="1"/>
      <p:bldP spid="13" grpId="1" animBg="1"/>
      <p:bldP spid="16" grpId="0" bldLvl="0" animBg="1"/>
      <p:bldP spid="16" grpId="1" animBg="1"/>
      <p:bldP spid="17" grpId="0" bldLvl="0" animBg="1"/>
      <p:bldP spid="17" grpId="1" animBg="1"/>
      <p:bldP spid="19" grpId="0" bldLvl="0" animBg="1"/>
      <p:bldP spid="19" grpId="1" animBg="1"/>
      <p:bldP spid="20" grpId="0" bldLvl="0" animBg="1"/>
      <p:bldP spid="20" grpId="1" animBg="1"/>
      <p:bldP spid="22" grpId="0" bldLvl="0" animBg="1"/>
      <p:bldP spid="22" grpId="1" animBg="1"/>
      <p:bldP spid="23" grpId="0" bldLvl="0" animBg="1"/>
      <p:bldP spid="23" grpId="1" animBg="1"/>
      <p:bldP spid="24" grpId="0" bldLvl="0" animBg="1"/>
      <p:bldP spid="2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表格 19"/>
          <p:cNvGraphicFramePr/>
          <p:nvPr>
            <p:custDataLst>
              <p:tags r:id="rId1"/>
            </p:custDataLst>
          </p:nvPr>
        </p:nvGraphicFramePr>
        <p:xfrm>
          <a:off x="344170" y="1226820"/>
          <a:ext cx="11529060" cy="3590925"/>
        </p:xfrm>
        <a:graphic>
          <a:graphicData uri="http://schemas.openxmlformats.org/drawingml/2006/table">
            <a:tbl>
              <a:tblPr firstRow="1" bandRow="1">
                <a:tableStyleId>{5C22544A-7EE6-4342-B048-85BDC9FD1C3A}</a:tableStyleId>
              </a:tblPr>
              <a:tblGrid>
                <a:gridCol w="1633220"/>
                <a:gridCol w="9895840"/>
              </a:tblGrid>
              <a:tr h="573405">
                <a:tc>
                  <a:txBody>
                    <a:bodyPr/>
                    <a:lstStyle/>
                    <a:p>
                      <a:pPr algn="ctr">
                        <a:buNone/>
                      </a:pPr>
                      <a:r>
                        <a:rPr lang="zh-CN" altLang="en-US" sz="3200">
                          <a:solidFill>
                            <a:schemeClr val="tx1"/>
                          </a:solidFill>
                          <a:latin typeface="方正黑体简体" panose="02000000000000000000" charset="-122"/>
                          <a:ea typeface="方正黑体简体" panose="02000000000000000000" charset="-122"/>
                          <a:sym typeface="+mn-ea"/>
                        </a:rPr>
                        <a:t>总趋势</a:t>
                      </a:r>
                      <a:endParaRPr lang="zh-CN" altLang="en-US" sz="3200" b="1">
                        <a:solidFill>
                          <a:schemeClr val="tx1"/>
                        </a:solidFill>
                        <a:latin typeface="方正黑体简体" panose="02000000000000000000" charset="-122"/>
                        <a:ea typeface="方正黑体简体" panose="02000000000000000000" charset="-122"/>
                        <a:sym typeface="+mn-ea"/>
                      </a:endParaRPr>
                    </a:p>
                  </a:txBody>
                  <a:tcPr>
                    <a:solidFill>
                      <a:schemeClr val="accent4">
                        <a:lumMod val="20000"/>
                        <a:lumOff val="80000"/>
                      </a:schemeClr>
                    </a:solidFill>
                  </a:tcPr>
                </a:tc>
                <a:tc>
                  <a:txBody>
                    <a:bodyPr/>
                    <a:lstStyle/>
                    <a:p>
                      <a:pPr algn="ctr">
                        <a:buNone/>
                      </a:pPr>
                      <a:r>
                        <a:rPr lang="zh-CN" altLang="en-US" sz="2800">
                          <a:solidFill>
                            <a:srgbClr val="FF0000"/>
                          </a:solidFill>
                          <a:latin typeface="华文中宋" panose="02010600040101010101" charset="-122"/>
                          <a:ea typeface="华文中宋" panose="02010600040101010101" charset="-122"/>
                          <a:sym typeface="+mn-ea"/>
                        </a:rPr>
                        <a:t>与时俱进，趋于公正、合理</a:t>
                      </a:r>
                      <a:endParaRPr lang="zh-CN" altLang="en-US" sz="2800">
                        <a:solidFill>
                          <a:srgbClr val="FF0000"/>
                        </a:solidFill>
                        <a:latin typeface="华文中宋" panose="02010600040101010101" charset="-122"/>
                        <a:ea typeface="华文中宋" panose="02010600040101010101" charset="-122"/>
                      </a:endParaRPr>
                    </a:p>
                  </a:txBody>
                  <a:tcPr>
                    <a:solidFill>
                      <a:schemeClr val="accent2">
                        <a:lumMod val="20000"/>
                        <a:lumOff val="80000"/>
                      </a:schemeClr>
                    </a:solidFill>
                  </a:tcPr>
                </a:tc>
              </a:tr>
              <a:tr h="615315">
                <a:tc>
                  <a:txBody>
                    <a:bodyPr/>
                    <a:lstStyle/>
                    <a:p>
                      <a:pPr>
                        <a:buNone/>
                      </a:pPr>
                      <a:r>
                        <a:rPr lang="zh-CN" altLang="en-US" sz="2800" b="1">
                          <a:latin typeface="宋体" panose="02010600030101010101" pitchFamily="2" charset="-122"/>
                          <a:ea typeface="宋体" panose="02010600030101010101" pitchFamily="2" charset="-122"/>
                        </a:rPr>
                        <a:t>赋役种类</a:t>
                      </a:r>
                    </a:p>
                  </a:txBody>
                  <a:tcPr/>
                </a:tc>
                <a:tc>
                  <a:txBody>
                    <a:bodyPr/>
                    <a:lstStyle/>
                    <a:p>
                      <a:pPr algn="ctr">
                        <a:buNone/>
                      </a:pPr>
                      <a:r>
                        <a:rPr lang="zh-CN" altLang="en-US" sz="2800" b="1">
                          <a:solidFill>
                            <a:schemeClr val="tx1"/>
                          </a:solidFill>
                          <a:latin typeface="宋体" panose="02010600030101010101" pitchFamily="2" charset="-122"/>
                          <a:cs typeface="宋体" panose="02010600030101010101" pitchFamily="2" charset="-122"/>
                          <a:sym typeface="+mn-ea"/>
                        </a:rPr>
                        <a:t>繁杂</a:t>
                      </a:r>
                      <a:r>
                        <a:rPr lang="zh-CN" altLang="en-US" sz="2800" b="1">
                          <a:solidFill>
                            <a:schemeClr val="tx1"/>
                          </a:solidFill>
                          <a:latin typeface="宋体" panose="02010600030101010101" pitchFamily="2" charset="-122"/>
                          <a:cs typeface="宋体" panose="02010600030101010101" pitchFamily="2" charset="-122"/>
                          <a:sym typeface="Wingdings" panose="05000000000000000000" pitchFamily="2" charset="2"/>
                        </a:rPr>
                        <a:t></a:t>
                      </a:r>
                      <a:r>
                        <a:rPr lang="zh-CN" altLang="en-US" sz="2800" b="1">
                          <a:solidFill>
                            <a:schemeClr val="tx1"/>
                          </a:solidFill>
                          <a:latin typeface="宋体" panose="02010600030101010101" pitchFamily="2" charset="-122"/>
                          <a:cs typeface="宋体" panose="02010600030101010101" pitchFamily="2" charset="-122"/>
                          <a:sym typeface="+mn-ea"/>
                        </a:rPr>
                        <a:t>简单（一条鞭法为标志）</a:t>
                      </a:r>
                    </a:p>
                  </a:txBody>
                  <a:tcPr anchor="ctr"/>
                </a:tc>
              </a:tr>
              <a:tr h="459105">
                <a:tc>
                  <a:txBody>
                    <a:bodyPr/>
                    <a:lstStyle/>
                    <a:p>
                      <a:pPr>
                        <a:buNone/>
                      </a:pPr>
                      <a:r>
                        <a:rPr lang="zh-CN" altLang="en-US" sz="2800" b="1">
                          <a:latin typeface="宋体" panose="02010600030101010101" pitchFamily="2" charset="-122"/>
                          <a:ea typeface="宋体" panose="02010600030101010101" pitchFamily="2" charset="-122"/>
                          <a:sym typeface="+mn-ea"/>
                        </a:rPr>
                        <a:t>赋役形式</a:t>
                      </a:r>
                      <a:endParaRPr lang="zh-CN" altLang="en-US" sz="2800" b="1">
                        <a:latin typeface="宋体" panose="02010600030101010101" pitchFamily="2" charset="-122"/>
                        <a:ea typeface="宋体" panose="02010600030101010101" pitchFamily="2" charset="-122"/>
                      </a:endParaRPr>
                    </a:p>
                  </a:txBody>
                  <a:tcPr/>
                </a:tc>
                <a:tc>
                  <a:txBody>
                    <a:bodyPr/>
                    <a:lstStyle/>
                    <a:p>
                      <a:pPr algn="ctr">
                        <a:buNone/>
                      </a:pPr>
                      <a:r>
                        <a:rPr lang="zh-CN" altLang="en-US" sz="2800" b="1">
                          <a:latin typeface="宋体" panose="02010600030101010101" pitchFamily="2" charset="-122"/>
                          <a:cs typeface="宋体" panose="02010600030101010101" pitchFamily="2" charset="-122"/>
                          <a:sym typeface="+mn-ea"/>
                        </a:rPr>
                        <a:t>实物为主</a:t>
                      </a:r>
                      <a:r>
                        <a:rPr lang="zh-CN" altLang="en-US" sz="2800" b="1">
                          <a:latin typeface="宋体" panose="02010600030101010101" pitchFamily="2" charset="-122"/>
                          <a:cs typeface="宋体" panose="02010600030101010101" pitchFamily="2" charset="-122"/>
                          <a:sym typeface="Wingdings" panose="05000000000000000000" pitchFamily="2" charset="2"/>
                        </a:rPr>
                        <a:t></a:t>
                      </a:r>
                      <a:r>
                        <a:rPr lang="zh-CN" altLang="en-US" sz="2800" b="1">
                          <a:latin typeface="宋体" panose="02010600030101010101" pitchFamily="2" charset="-122"/>
                          <a:cs typeface="宋体" panose="02010600030101010101" pitchFamily="2" charset="-122"/>
                          <a:sym typeface="+mn-ea"/>
                        </a:rPr>
                        <a:t>货币为主</a:t>
                      </a:r>
                      <a:r>
                        <a:rPr sz="2800" b="1">
                          <a:latin typeface="宋体" panose="02010600030101010101" pitchFamily="2" charset="-122"/>
                          <a:cs typeface="宋体" panose="02010600030101010101" pitchFamily="2" charset="-122"/>
                          <a:sym typeface="+mn-ea"/>
                        </a:rPr>
                        <a:t>（一条鞭法为标志）</a:t>
                      </a:r>
                      <a:endParaRPr lang="zh-CN" altLang="en-US" sz="2800" b="1">
                        <a:latin typeface="宋体" panose="02010600030101010101" pitchFamily="2" charset="-122"/>
                        <a:cs typeface="宋体" panose="02010600030101010101" pitchFamily="2" charset="-122"/>
                        <a:sym typeface="+mn-ea"/>
                      </a:endParaRPr>
                    </a:p>
                  </a:txBody>
                  <a:tcPr anchor="ctr"/>
                </a:tc>
              </a:tr>
              <a:tr h="381000">
                <a:tc>
                  <a:txBody>
                    <a:bodyPr/>
                    <a:lstStyle/>
                    <a:p>
                      <a:pPr>
                        <a:buNone/>
                      </a:pPr>
                      <a:r>
                        <a:rPr lang="zh-CN" altLang="en-US" sz="2800" b="1">
                          <a:latin typeface="宋体" panose="02010600030101010101" pitchFamily="2" charset="-122"/>
                          <a:ea typeface="宋体" panose="02010600030101010101" pitchFamily="2" charset="-122"/>
                          <a:sym typeface="+mn-ea"/>
                        </a:rPr>
                        <a:t>征收依据</a:t>
                      </a:r>
                      <a:endParaRPr lang="zh-CN" altLang="en-US" sz="2800" b="1">
                        <a:latin typeface="宋体" panose="02010600030101010101" pitchFamily="2" charset="-122"/>
                        <a:ea typeface="宋体" panose="02010600030101010101" pitchFamily="2" charset="-122"/>
                      </a:endParaRPr>
                    </a:p>
                  </a:txBody>
                  <a:tcPr/>
                </a:tc>
                <a:tc>
                  <a:txBody>
                    <a:bodyPr/>
                    <a:lstStyle/>
                    <a:p>
                      <a:pPr algn="ctr">
                        <a:buNone/>
                      </a:pPr>
                      <a:r>
                        <a:rPr lang="zh-CN" altLang="en-US" sz="2800" b="1">
                          <a:solidFill>
                            <a:schemeClr val="tx1"/>
                          </a:solidFill>
                          <a:latin typeface="宋体" panose="02010600030101010101" pitchFamily="2" charset="-122"/>
                          <a:cs typeface="宋体" panose="02010600030101010101" pitchFamily="2" charset="-122"/>
                          <a:sym typeface="+mn-ea"/>
                        </a:rPr>
                        <a:t>人丁为主</a:t>
                      </a:r>
                      <a:r>
                        <a:rPr lang="zh-CN" altLang="en-US" sz="2800" b="1">
                          <a:solidFill>
                            <a:schemeClr val="tx1"/>
                          </a:solidFill>
                          <a:latin typeface="宋体" panose="02010600030101010101" pitchFamily="2" charset="-122"/>
                          <a:cs typeface="宋体" panose="02010600030101010101" pitchFamily="2" charset="-122"/>
                          <a:sym typeface="Wingdings" panose="05000000000000000000" pitchFamily="2" charset="2"/>
                        </a:rPr>
                        <a:t>资产</a:t>
                      </a:r>
                      <a:r>
                        <a:rPr lang="zh-CN" altLang="en-US" sz="2800" b="1">
                          <a:solidFill>
                            <a:schemeClr val="tx1"/>
                          </a:solidFill>
                          <a:latin typeface="宋体" panose="02010600030101010101" pitchFamily="2" charset="-122"/>
                          <a:cs typeface="宋体" panose="02010600030101010101" pitchFamily="2" charset="-122"/>
                          <a:sym typeface="+mn-ea"/>
                        </a:rPr>
                        <a:t>为主（两税法为标志）</a:t>
                      </a:r>
                    </a:p>
                  </a:txBody>
                  <a:tcPr anchor="ctr"/>
                </a:tc>
              </a:tr>
              <a:tr h="381000">
                <a:tc>
                  <a:txBody>
                    <a:bodyPr/>
                    <a:lstStyle/>
                    <a:p>
                      <a:pPr>
                        <a:buNone/>
                      </a:pPr>
                      <a:r>
                        <a:rPr lang="zh-CN" altLang="en-US" sz="2800" b="1">
                          <a:latin typeface="宋体" panose="02010600030101010101" pitchFamily="2" charset="-122"/>
                          <a:ea typeface="宋体" panose="02010600030101010101" pitchFamily="2" charset="-122"/>
                        </a:rPr>
                        <a:t>征收对象</a:t>
                      </a:r>
                    </a:p>
                  </a:txBody>
                  <a:tcPr/>
                </a:tc>
                <a:tc>
                  <a:txBody>
                    <a:bodyPr/>
                    <a:lstStyle/>
                    <a:p>
                      <a:pPr algn="ctr"/>
                      <a:r>
                        <a:rPr lang="zh-CN" altLang="en-US" sz="2800" b="1">
                          <a:latin typeface="宋体" panose="02010600030101010101" pitchFamily="2" charset="-122"/>
                          <a:cs typeface="宋体" panose="02010600030101010101" pitchFamily="2" charset="-122"/>
                          <a:sym typeface="+mn-ea"/>
                        </a:rPr>
                        <a:t>以农为主</a:t>
                      </a:r>
                      <a:r>
                        <a:rPr lang="zh-CN" altLang="en-US" sz="2800" b="1">
                          <a:latin typeface="宋体" panose="02010600030101010101" pitchFamily="2" charset="-122"/>
                          <a:cs typeface="宋体" panose="02010600030101010101" pitchFamily="2" charset="-122"/>
                          <a:sym typeface="Wingdings" panose="05000000000000000000" pitchFamily="2" charset="2"/>
                        </a:rPr>
                        <a:t></a:t>
                      </a:r>
                      <a:r>
                        <a:rPr lang="zh-CN" altLang="en-US" sz="2800" b="1">
                          <a:latin typeface="宋体" panose="02010600030101010101" pitchFamily="2" charset="-122"/>
                          <a:cs typeface="宋体" panose="02010600030101010101" pitchFamily="2" charset="-122"/>
                          <a:sym typeface="+mn-ea"/>
                        </a:rPr>
                        <a:t>农商并重（两税法为标志）</a:t>
                      </a:r>
                    </a:p>
                  </a:txBody>
                  <a:tcPr anchor="ctr"/>
                </a:tc>
              </a:tr>
              <a:tr h="381000">
                <a:tc>
                  <a:txBody>
                    <a:bodyPr/>
                    <a:lstStyle/>
                    <a:p>
                      <a:pPr>
                        <a:buNone/>
                      </a:pPr>
                      <a:r>
                        <a:rPr lang="zh-CN" altLang="en-US" sz="2800" b="1">
                          <a:latin typeface="宋体" panose="02010600030101010101" pitchFamily="2" charset="-122"/>
                          <a:ea typeface="宋体" panose="02010600030101010101" pitchFamily="2" charset="-122"/>
                        </a:rPr>
                        <a:t>徭役形式</a:t>
                      </a:r>
                    </a:p>
                  </a:txBody>
                  <a:tcPr/>
                </a:tc>
                <a:tc>
                  <a:txBody>
                    <a:bodyPr/>
                    <a:lstStyle/>
                    <a:p>
                      <a:pPr algn="ctr">
                        <a:buNone/>
                      </a:pPr>
                      <a:r>
                        <a:rPr sz="2800" b="1">
                          <a:solidFill>
                            <a:schemeClr val="tx1"/>
                          </a:solidFill>
                          <a:latin typeface="宋体" panose="02010600030101010101" pitchFamily="2" charset="-122"/>
                          <a:cs typeface="宋体" panose="02010600030101010101" pitchFamily="2" charset="-122"/>
                          <a:sym typeface="腾祥铁山楷书简" panose="01010104010101010101" charset="-122"/>
                        </a:rPr>
                        <a:t>徭役</a:t>
                      </a:r>
                      <a:r>
                        <a:rPr sz="2800" b="1">
                          <a:latin typeface="宋体" panose="02010600030101010101" pitchFamily="2" charset="-122"/>
                          <a:cs typeface="宋体" panose="02010600030101010101" pitchFamily="2" charset="-122"/>
                          <a:sym typeface="腾祥铁山楷书简" panose="01010104010101010101" charset="-122"/>
                        </a:rPr>
                        <a:t>货币化</a:t>
                      </a:r>
                      <a:r>
                        <a:rPr sz="2800" b="1">
                          <a:solidFill>
                            <a:schemeClr val="tx1"/>
                          </a:solidFill>
                          <a:latin typeface="宋体" panose="02010600030101010101" pitchFamily="2" charset="-122"/>
                          <a:cs typeface="宋体" panose="02010600030101010101" pitchFamily="2" charset="-122"/>
                          <a:sym typeface="腾祥铁山楷书简" panose="01010104010101010101" charset="-122"/>
                        </a:rPr>
                        <a:t>反复出现人身依附关系松弛</a:t>
                      </a:r>
                      <a:endParaRPr lang="zh-CN" altLang="en-US" sz="2800" b="1">
                        <a:solidFill>
                          <a:schemeClr val="tx1"/>
                        </a:solidFill>
                        <a:latin typeface="宋体" panose="02010600030101010101" pitchFamily="2" charset="-122"/>
                        <a:cs typeface="宋体" panose="02010600030101010101" pitchFamily="2" charset="-122"/>
                        <a:sym typeface="腾祥铁山楷书简" panose="01010104010101010101" charset="-122"/>
                      </a:endParaRPr>
                    </a:p>
                  </a:txBody>
                  <a:tcPr anchor="ctr"/>
                </a:tc>
              </a:tr>
            </a:tbl>
          </a:graphicData>
        </a:graphic>
      </p:graphicFrame>
      <p:sp>
        <p:nvSpPr>
          <p:cNvPr id="2" name="文本框 1"/>
          <p:cNvSpPr txBox="1"/>
          <p:nvPr/>
        </p:nvSpPr>
        <p:spPr>
          <a:xfrm>
            <a:off x="243840" y="4705985"/>
            <a:ext cx="11755755" cy="1938020"/>
          </a:xfrm>
          <a:prstGeom prst="rect">
            <a:avLst/>
          </a:prstGeom>
          <a:solidFill>
            <a:schemeClr val="accent5">
              <a:lumMod val="50000"/>
              <a:alpha val="67000"/>
            </a:schemeClr>
          </a:solidFill>
        </p:spPr>
        <p:txBody>
          <a:bodyPr wrap="square" rtlCol="0">
            <a:spAutoFit/>
          </a:bodyPr>
          <a:lstStyle/>
          <a:p>
            <a:r>
              <a:rPr lang="zh-CN" altLang="en-US" sz="4000" b="1">
                <a:solidFill>
                  <a:srgbClr val="FFFF00"/>
                </a:solidFill>
                <a:effectLst>
                  <a:outerShdw blurRad="38100" dist="38100" dir="2700000" algn="tl">
                    <a:srgbClr val="000000">
                      <a:alpha val="43137"/>
                    </a:srgbClr>
                  </a:outerShdw>
                </a:effectLst>
                <a:latin typeface="方正黑体简体" panose="02000000000000000000" charset="-122"/>
                <a:ea typeface="方正黑体简体" panose="02000000000000000000" charset="-122"/>
              </a:rPr>
              <a:t>原因：生产力水平提高，社会经济的不断发展（根本）；封建王朝为了增加财政收入（直接）；对外贸易的不断发展，白银内流（重要原因）</a:t>
            </a:r>
          </a:p>
        </p:txBody>
      </p:sp>
      <p:sp>
        <p:nvSpPr>
          <p:cNvPr id="3" name="文本框 2"/>
          <p:cNvSpPr txBox="1"/>
          <p:nvPr/>
        </p:nvSpPr>
        <p:spPr>
          <a:xfrm>
            <a:off x="243840" y="144780"/>
            <a:ext cx="11254105" cy="521970"/>
          </a:xfrm>
          <a:prstGeom prst="rect">
            <a:avLst/>
          </a:prstGeom>
          <a:solidFill>
            <a:schemeClr val="accent5">
              <a:lumMod val="75000"/>
            </a:schemeClr>
          </a:solidFill>
        </p:spPr>
        <p:txBody>
          <a:bodyPr wrap="square" rtlCol="0" anchor="t">
            <a:spAutoFit/>
          </a:bodyPr>
          <a:lstStyle/>
          <a:p>
            <a:pPr algn="ctr"/>
            <a:r>
              <a:rPr lang="zh-CN" altLang="en-US" sz="2800" b="1">
                <a:solidFill>
                  <a:srgbClr val="FFFF00"/>
                </a:solidFill>
                <a:effectLst>
                  <a:outerShdw blurRad="38100" dist="38100" dir="2700000" algn="tl">
                    <a:srgbClr val="000000">
                      <a:alpha val="43137"/>
                    </a:srgbClr>
                  </a:outerShdw>
                </a:effectLst>
                <a:sym typeface="+mn-ea"/>
              </a:rPr>
              <a:t>中国古代赋税制度发展的趋势和变化的原因。</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1"/>
            </p:custDataLst>
          </p:nvPr>
        </p:nvSpPr>
        <p:spPr>
          <a:xfrm>
            <a:off x="0" y="0"/>
            <a:ext cx="12192000" cy="518160"/>
          </a:xfrm>
          <a:solidFill>
            <a:schemeClr val="accent5">
              <a:lumMod val="50000"/>
              <a:alpha val="81000"/>
            </a:schemeClr>
          </a:solidFill>
        </p:spPr>
        <p:txBody>
          <a:bodyPr>
            <a:noAutofit/>
          </a:bodyPr>
          <a:lstStyle/>
          <a:p>
            <a:r>
              <a:rPr lang="zh-CN" altLang="en-US" sz="2800">
                <a:solidFill>
                  <a:schemeClr val="bg1"/>
                </a:solidFill>
              </a:rPr>
              <a:t>一、中国古代赋税制度的更迭及其对社会经济的影响</a:t>
            </a:r>
          </a:p>
        </p:txBody>
      </p:sp>
      <p:grpSp>
        <p:nvGrpSpPr>
          <p:cNvPr id="6" name="组合 5"/>
          <p:cNvGrpSpPr/>
          <p:nvPr/>
        </p:nvGrpSpPr>
        <p:grpSpPr>
          <a:xfrm>
            <a:off x="1271270" y="1975485"/>
            <a:ext cx="9517366" cy="4824588"/>
            <a:chOff x="1667" y="1458"/>
            <a:chExt cx="15322" cy="7865"/>
          </a:xfrm>
        </p:grpSpPr>
        <p:pic>
          <p:nvPicPr>
            <p:cNvPr id="21" name="图片 20"/>
            <p:cNvPicPr>
              <a:picLocks noChangeAspect="1"/>
            </p:cNvPicPr>
            <p:nvPr>
              <p:custDataLst>
                <p:tags r:id="rId3"/>
              </p:custDataLst>
            </p:nvPr>
          </p:nvPicPr>
          <p:blipFill>
            <a:blip r:embed="rId5"/>
            <a:stretch>
              <a:fillRect/>
            </a:stretch>
          </p:blipFill>
          <p:spPr>
            <a:xfrm>
              <a:off x="1667" y="1458"/>
              <a:ext cx="15321" cy="6813"/>
            </a:xfrm>
            <a:prstGeom prst="rect">
              <a:avLst/>
            </a:prstGeom>
          </p:spPr>
        </p:pic>
        <p:sp>
          <p:nvSpPr>
            <p:cNvPr id="4" name="文本框 3"/>
            <p:cNvSpPr txBox="1"/>
            <p:nvPr/>
          </p:nvSpPr>
          <p:spPr>
            <a:xfrm>
              <a:off x="1668" y="8271"/>
              <a:ext cx="15321" cy="1052"/>
            </a:xfrm>
            <a:prstGeom prst="rect">
              <a:avLst/>
            </a:prstGeom>
            <a:noFill/>
          </p:spPr>
          <p:txBody>
            <a:bodyPr wrap="square" rtlCol="0">
              <a:spAutoFit/>
            </a:bodyPr>
            <a:lstStyle/>
            <a:p>
              <a:pPr algn="ctr"/>
              <a:r>
                <a:rPr lang="zh-CN" altLang="en-US" sz="3600">
                  <a:latin typeface="方正黑体简体" panose="02000000000000000000" charset="-122"/>
                  <a:ea typeface="方正黑体简体" panose="02000000000000000000" charset="-122"/>
                </a:rPr>
                <a:t>两税法示意图</a:t>
              </a:r>
            </a:p>
          </p:txBody>
        </p:sp>
      </p:grpSp>
      <p:sp>
        <p:nvSpPr>
          <p:cNvPr id="7" name="文本框 6"/>
          <p:cNvSpPr txBox="1"/>
          <p:nvPr>
            <p:custDataLst>
              <p:tags r:id="rId2"/>
            </p:custDataLst>
          </p:nvPr>
        </p:nvSpPr>
        <p:spPr>
          <a:xfrm>
            <a:off x="200660" y="708660"/>
            <a:ext cx="11564620" cy="1076325"/>
          </a:xfrm>
          <a:prstGeom prst="rect">
            <a:avLst/>
          </a:prstGeom>
          <a:solidFill>
            <a:schemeClr val="accent3"/>
          </a:solidFill>
        </p:spPr>
        <p:txBody>
          <a:bodyPr wrap="square" rtlCol="0">
            <a:spAutoFit/>
          </a:bodyPr>
          <a:lstStyle/>
          <a:p>
            <a:pPr marL="0" indent="0">
              <a:buNone/>
            </a:pPr>
            <a:r>
              <a:rPr lang="zh-CN" altLang="en-US" sz="3200" b="1">
                <a:solidFill>
                  <a:schemeClr val="bg1"/>
                </a:solidFill>
                <a:latin typeface="方正黑体简体" panose="02000000000000000000" charset="-122"/>
                <a:ea typeface="方正黑体简体" panose="02000000000000000000" charset="-122"/>
                <a:cs typeface="方正黑体简体" panose="02000000000000000000" charset="-122"/>
                <a:sym typeface="+mn-ea"/>
              </a:rPr>
              <a:t>背景：</a:t>
            </a:r>
            <a:r>
              <a:rPr lang="zh-CN" altLang="en-US" sz="3200">
                <a:solidFill>
                  <a:schemeClr val="bg1"/>
                </a:solidFill>
                <a:latin typeface="方正黑体简体" panose="02000000000000000000" charset="-122"/>
                <a:ea typeface="方正黑体简体" panose="02000000000000000000" charset="-122"/>
                <a:cs typeface="方正黑体简体" panose="02000000000000000000" charset="-122"/>
                <a:sym typeface="+mn-ea"/>
              </a:rPr>
              <a:t>唐中期以后，土地兼并严重，均田制遭破坏，租庸调制难以维持，国家财政紧张。</a:t>
            </a:r>
            <a:r>
              <a:rPr lang="zh-CN" altLang="en-US" sz="3200" b="1">
                <a:solidFill>
                  <a:schemeClr val="bg1"/>
                </a:solidFill>
                <a:latin typeface="方正黑体简体" panose="02000000000000000000" charset="-122"/>
                <a:ea typeface="方正黑体简体" panose="02000000000000000000" charset="-122"/>
                <a:cs typeface="方正黑体简体" panose="02000000000000000000" charset="-122"/>
                <a:sym typeface="+mn-ea"/>
              </a:rPr>
              <a:t>提出者和实施者：</a:t>
            </a:r>
            <a:r>
              <a:rPr lang="zh-CN" altLang="en-US" sz="3200">
                <a:solidFill>
                  <a:schemeClr val="bg1"/>
                </a:solidFill>
                <a:latin typeface="方正黑体简体" panose="02000000000000000000" charset="-122"/>
                <a:ea typeface="方正黑体简体" panose="02000000000000000000" charset="-122"/>
                <a:cs typeface="方正黑体简体" panose="02000000000000000000" charset="-122"/>
                <a:sym typeface="+mn-ea"/>
              </a:rPr>
              <a:t>杨炎和唐德宗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5565" y="678815"/>
            <a:ext cx="12042775" cy="3230245"/>
          </a:xfrm>
          <a:prstGeom prst="rect">
            <a:avLst/>
          </a:prstGeom>
          <a:noFill/>
        </p:spPr>
        <p:txBody>
          <a:bodyPr wrap="square" rtlCol="0">
            <a:spAutoFit/>
          </a:bodyPr>
          <a:lstStyle/>
          <a:p>
            <a:pPr algn="just"/>
            <a:r>
              <a:rPr lang="zh-CN" altLang="en-US" sz="3600">
                <a:latin typeface="方正黑体简体" panose="02000000000000000000" charset="-122"/>
                <a:ea typeface="方正黑体简体" panose="02000000000000000000" charset="-122"/>
                <a:cs typeface="方正黑体简体" panose="02000000000000000000" charset="-122"/>
              </a:rPr>
              <a:t>国家定两税，本意在忧人。厥初防其淫”，明敕内外臣:税外加一物，皆以枉法论。奈何岁月久，贪吏得因循，浚我以求宠，敛索无冬春。......昨日输残税，因窥官库门。缯帛如山积，丝絮似云屯，号为羡余物，随月献至尊。夺我身上暖，买尔眼前恩，进入琼林库，岁久化为尘!</a:t>
            </a:r>
            <a:r>
              <a:rPr lang="zh-CN" altLang="en-US" sz="2400">
                <a:latin typeface="方正黑体简体" panose="02000000000000000000" charset="-122"/>
                <a:ea typeface="方正黑体简体" panose="02000000000000000000" charset="-122"/>
                <a:cs typeface="方正黑体简体" panose="02000000000000000000" charset="-122"/>
              </a:rPr>
              <a:t>——《白居易集》卷2《重赋》</a:t>
            </a:r>
          </a:p>
        </p:txBody>
      </p:sp>
      <p:sp>
        <p:nvSpPr>
          <p:cNvPr id="6" name="标题 5"/>
          <p:cNvSpPr>
            <a:spLocks noGrp="1"/>
          </p:cNvSpPr>
          <p:nvPr>
            <p:ph type="title"/>
            <p:custDataLst>
              <p:tags r:id="rId1"/>
            </p:custDataLst>
          </p:nvPr>
        </p:nvSpPr>
        <p:spPr>
          <a:xfrm>
            <a:off x="0" y="0"/>
            <a:ext cx="12192000" cy="520700"/>
          </a:xfrm>
          <a:solidFill>
            <a:schemeClr val="accent5">
              <a:lumMod val="50000"/>
              <a:alpha val="81000"/>
            </a:schemeClr>
          </a:solidFill>
        </p:spPr>
        <p:txBody>
          <a:bodyPr>
            <a:noAutofit/>
          </a:bodyPr>
          <a:lstStyle/>
          <a:p>
            <a:r>
              <a:rPr lang="zh-CN" altLang="en-US" sz="2800">
                <a:solidFill>
                  <a:schemeClr val="bg1"/>
                </a:solidFill>
              </a:rPr>
              <a:t>一、中国古代赋税制度的更迭及其对社会经济的影响</a:t>
            </a:r>
          </a:p>
        </p:txBody>
      </p:sp>
      <p:sp>
        <p:nvSpPr>
          <p:cNvPr id="7" name="文本框 6"/>
          <p:cNvSpPr txBox="1"/>
          <p:nvPr/>
        </p:nvSpPr>
        <p:spPr>
          <a:xfrm>
            <a:off x="2190115" y="5695950"/>
            <a:ext cx="9848850" cy="706755"/>
          </a:xfrm>
          <a:prstGeom prst="rect">
            <a:avLst/>
          </a:prstGeom>
          <a:noFill/>
        </p:spPr>
        <p:txBody>
          <a:bodyPr wrap="square" rtlCol="0">
            <a:spAutoFit/>
          </a:bodyPr>
          <a:lstStyle/>
          <a:p>
            <a:r>
              <a:rPr lang="zh-CN" altLang="en-US" sz="4000" b="1"/>
              <a:t>依据材料，结合所学，简述两税法的影响。</a:t>
            </a:r>
          </a:p>
        </p:txBody>
      </p:sp>
      <p:sp>
        <p:nvSpPr>
          <p:cNvPr id="9" name="文本框 8"/>
          <p:cNvSpPr txBox="1"/>
          <p:nvPr/>
        </p:nvSpPr>
        <p:spPr>
          <a:xfrm>
            <a:off x="0" y="3909060"/>
            <a:ext cx="12118340" cy="2122805"/>
          </a:xfrm>
          <a:prstGeom prst="rect">
            <a:avLst/>
          </a:prstGeom>
          <a:noFill/>
        </p:spPr>
        <p:txBody>
          <a:bodyPr wrap="square" rtlCol="0">
            <a:spAutoFit/>
          </a:bodyPr>
          <a:lstStyle/>
          <a:p>
            <a:r>
              <a:rPr lang="zh-CN" altLang="en-US" sz="3600">
                <a:latin typeface="方正黑体简体" panose="02000000000000000000" charset="-122"/>
                <a:ea typeface="方正黑体简体" panose="02000000000000000000" charset="-122"/>
                <a:cs typeface="方正黑体简体" panose="02000000000000000000" charset="-122"/>
                <a:sym typeface="+mn-ea"/>
              </a:rPr>
              <a:t>唐中叶是中国税制史上赋税结构发生重大变革的时代，两税法的实施,改变了重人头轻田赋的局面，使田赋在整个赋税总额中的比例突出。</a:t>
            </a:r>
            <a:r>
              <a:rPr lang="en-US" altLang="zh-CN" sz="2400">
                <a:latin typeface="方正黑体简体" panose="02000000000000000000" charset="-122"/>
                <a:ea typeface="方正黑体简体" panose="02000000000000000000" charset="-122"/>
                <a:cs typeface="方正黑体简体" panose="02000000000000000000" charset="-122"/>
                <a:sym typeface="+mn-ea"/>
              </a:rPr>
              <a:t>——</a:t>
            </a:r>
            <a:r>
              <a:rPr lang="zh-CN" altLang="en-US" sz="2400">
                <a:latin typeface="方正黑体简体" panose="02000000000000000000" charset="-122"/>
                <a:ea typeface="方正黑体简体" panose="02000000000000000000" charset="-122"/>
                <a:cs typeface="方正黑体简体" panose="02000000000000000000" charset="-122"/>
                <a:sym typeface="+mn-ea"/>
              </a:rPr>
              <a:t>摘编自顾銮斋《中西中古社会赋税结构演变的比较研究》</a:t>
            </a:r>
          </a:p>
        </p:txBody>
      </p:sp>
      <p:sp>
        <p:nvSpPr>
          <p:cNvPr id="8" name="内容占位符 7"/>
          <p:cNvSpPr>
            <a:spLocks noGrp="1"/>
          </p:cNvSpPr>
          <p:nvPr>
            <p:ph idx="1"/>
          </p:nvPr>
        </p:nvSpPr>
        <p:spPr>
          <a:xfrm>
            <a:off x="223520" y="1898650"/>
            <a:ext cx="11815445" cy="2831465"/>
          </a:xfrm>
          <a:solidFill>
            <a:schemeClr val="accent5">
              <a:lumMod val="50000"/>
              <a:alpha val="84000"/>
            </a:schemeClr>
          </a:solidFill>
          <a:ln>
            <a:noFill/>
          </a:ln>
        </p:spPr>
        <p:txBody>
          <a:bodyPr>
            <a:noAutofit/>
          </a:bodyPr>
          <a:lstStyle/>
          <a:p>
            <a:pPr marL="0" indent="0" algn="just">
              <a:lnSpc>
                <a:spcPct val="100000"/>
              </a:lnSpc>
              <a:spcAft>
                <a:spcPts val="0"/>
              </a:spcAft>
              <a:buNone/>
            </a:pPr>
            <a:r>
              <a:rPr lang="zh-CN" altLang="en-US" sz="3600" b="1">
                <a:solidFill>
                  <a:schemeClr val="bg1"/>
                </a:solidFill>
                <a:effectLst>
                  <a:outerShdw blurRad="38100" dist="38100" dir="2700000" algn="tl">
                    <a:srgbClr val="000000">
                      <a:alpha val="43137"/>
                    </a:srgbClr>
                  </a:outerShdw>
                </a:effectLst>
                <a:latin typeface="方正黑体简体" panose="02000000000000000000" charset="-122"/>
                <a:ea typeface="方正黑体简体" panose="02000000000000000000" charset="-122"/>
                <a:cs typeface="方正黑体简体" panose="02000000000000000000" charset="-122"/>
                <a:sym typeface="+mn-ea"/>
              </a:rPr>
              <a:t>影响：</a:t>
            </a:r>
            <a:r>
              <a:rPr lang="zh-CN" altLang="en-US" sz="3600">
                <a:solidFill>
                  <a:schemeClr val="bg1"/>
                </a:solidFill>
                <a:effectLst>
                  <a:outerShdw blurRad="38100" dist="38100" dir="2700000" algn="tl">
                    <a:srgbClr val="000000">
                      <a:alpha val="43137"/>
                    </a:srgbClr>
                  </a:outerShdw>
                </a:effectLst>
                <a:latin typeface="方正黑体简体" panose="02000000000000000000" charset="-122"/>
                <a:ea typeface="方正黑体简体" panose="02000000000000000000" charset="-122"/>
                <a:cs typeface="方正黑体简体" panose="02000000000000000000" charset="-122"/>
                <a:sym typeface="+mn-ea"/>
              </a:rPr>
              <a:t>①简化税收名目，扩大收税对象，保证国家的财政收入；（</a:t>
            </a:r>
            <a:r>
              <a:rPr lang="zh-CN" altLang="en-US" sz="3600" b="1">
                <a:solidFill>
                  <a:schemeClr val="bg1"/>
                </a:solidFill>
                <a:effectLst>
                  <a:outerShdw blurRad="38100" dist="38100" dir="2700000" algn="tl">
                    <a:srgbClr val="000000">
                      <a:alpha val="43137"/>
                    </a:srgbClr>
                  </a:outerShdw>
                </a:effectLst>
                <a:latin typeface="方正黑体简体" panose="02000000000000000000" charset="-122"/>
                <a:ea typeface="方正黑体简体" panose="02000000000000000000" charset="-122"/>
                <a:cs typeface="方正黑体简体" panose="02000000000000000000" charset="-122"/>
                <a:sym typeface="+mn-ea"/>
              </a:rPr>
              <a:t>短期：</a:t>
            </a:r>
            <a:r>
              <a:rPr lang="zh-CN" altLang="en-US" sz="3600">
                <a:solidFill>
                  <a:schemeClr val="bg1"/>
                </a:solidFill>
                <a:effectLst>
                  <a:outerShdw blurRad="38100" dist="38100" dir="2700000" algn="tl">
                    <a:srgbClr val="000000">
                      <a:alpha val="43137"/>
                    </a:srgbClr>
                  </a:outerShdw>
                </a:effectLst>
                <a:latin typeface="方正黑体简体" panose="02000000000000000000" charset="-122"/>
                <a:ea typeface="方正黑体简体" panose="02000000000000000000" charset="-122"/>
                <a:cs typeface="方正黑体简体" panose="02000000000000000000" charset="-122"/>
                <a:sym typeface="+mn-ea"/>
              </a:rPr>
              <a:t>减轻百姓负担。</a:t>
            </a:r>
            <a:r>
              <a:rPr lang="zh-CN" altLang="en-US" sz="3600" b="1">
                <a:solidFill>
                  <a:schemeClr val="bg1"/>
                </a:solidFill>
                <a:effectLst>
                  <a:outerShdw blurRad="38100" dist="38100" dir="2700000" algn="tl">
                    <a:srgbClr val="000000">
                      <a:alpha val="43137"/>
                    </a:srgbClr>
                  </a:outerShdw>
                </a:effectLst>
                <a:latin typeface="方正黑体简体" panose="02000000000000000000" charset="-122"/>
                <a:ea typeface="方正黑体简体" panose="02000000000000000000" charset="-122"/>
                <a:cs typeface="方正黑体简体" panose="02000000000000000000" charset="-122"/>
                <a:sym typeface="+mn-ea"/>
              </a:rPr>
              <a:t>长期：</a:t>
            </a:r>
            <a:r>
              <a:rPr lang="zh-CN" altLang="en-US" sz="3600">
                <a:solidFill>
                  <a:schemeClr val="bg1"/>
                </a:solidFill>
                <a:effectLst>
                  <a:outerShdw blurRad="38100" dist="38100" dir="2700000" algn="tl">
                    <a:srgbClr val="000000">
                      <a:alpha val="43137"/>
                    </a:srgbClr>
                  </a:outerShdw>
                </a:effectLst>
                <a:latin typeface="方正黑体简体" panose="02000000000000000000" charset="-122"/>
                <a:ea typeface="方正黑体简体" panose="02000000000000000000" charset="-122"/>
                <a:cs typeface="方正黑体简体" panose="02000000000000000000" charset="-122"/>
                <a:sym typeface="+mn-ea"/>
              </a:rPr>
              <a:t>加重百姓负担。）②改变了自战国以来以人丁为主的赋税制度，减轻政府对农民的人身控制，长远来看，有利于社会经济的发展；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additive="base">
                                        <p:cTn id="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8" grpId="1"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Tc3M2Y5NzIzMDFlZjAyY2Q4Njk5ODkyYjFjNzBiNTQ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8.xml><?xml version="1.0" encoding="utf-8"?>
<p:tagLst xmlns:a="http://schemas.openxmlformats.org/drawingml/2006/main" xmlns:r="http://schemas.openxmlformats.org/officeDocument/2006/relationships" xmlns:p="http://schemas.openxmlformats.org/presentationml/2006/main">
  <p:tag name="KSO_WM_UNIT_TABLE_BEAUTIFY" val="smartTable{b5b01c21-7802-46b9-9b6f-95b1994c56fe}"/>
  <p:tag name="TABLE_ENDDRAG_ORIGIN_RECT" val="923*165"/>
  <p:tag name="TABLE_ENDDRAG_RECT" val="4*87*923*165"/>
</p:tagLst>
</file>

<file path=ppt/tags/tag79.xml><?xml version="1.0" encoding="utf-8"?>
<p:tagLst xmlns:a="http://schemas.openxmlformats.org/drawingml/2006/main" xmlns:r="http://schemas.openxmlformats.org/officeDocument/2006/relationships" xmlns:p="http://schemas.openxmlformats.org/presentationml/2006/main">
  <p:tag name="KSO_WM_UNIT_TABLE_BEAUTIFY" val="smartTable{5d500051-0f7e-4a6b-9a48-c8343fd5ea9a}"/>
  <p:tag name="TABLE_ENDDRAG_ORIGIN_RECT" val="352*412"/>
  <p:tag name="TABLE_ENDDRAG_RECT" val="3*121*352*412"/>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2602</Words>
  <PresentationFormat>宽屏</PresentationFormat>
  <Paragraphs>179</Paragraphs>
  <Slides>26</Slides>
  <Notes>1</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26</vt:i4>
      </vt:variant>
    </vt:vector>
  </HeadingPairs>
  <TitlesOfParts>
    <vt:vector size="42" baseType="lpstr">
      <vt:lpstr>方正黑体简体</vt:lpstr>
      <vt:lpstr>方正启体_GBK</vt:lpstr>
      <vt:lpstr>仿宋</vt:lpstr>
      <vt:lpstr>华文仿宋</vt:lpstr>
      <vt:lpstr>华文新魏</vt:lpstr>
      <vt:lpstr>华文中宋</vt:lpstr>
      <vt:lpstr>楷体</vt:lpstr>
      <vt:lpstr>宋体</vt:lpstr>
      <vt:lpstr>腾祥铁山楷书简</vt:lpstr>
      <vt:lpstr>微软雅黑</vt:lpstr>
      <vt:lpstr>Arial</vt:lpstr>
      <vt:lpstr>Calibri</vt:lpstr>
      <vt:lpstr>Times New Roman</vt:lpstr>
      <vt:lpstr>Wingdings</vt:lpstr>
      <vt:lpstr>WPS</vt:lpstr>
      <vt:lpstr>Office 主题​​</vt:lpstr>
      <vt:lpstr>PowerPoint 演示文稿</vt:lpstr>
      <vt:lpstr>从社会经济的发展看 ——中国赋税制度的演变</vt:lpstr>
      <vt:lpstr>PowerPoint 演示文稿</vt:lpstr>
      <vt:lpstr>一、中国古代赋税制度的更迭及其对社会经济的影响</vt:lpstr>
      <vt:lpstr>一、中国古代赋税制度的更迭及其对社会经济的影响</vt:lpstr>
      <vt:lpstr>PowerPoint 演示文稿</vt:lpstr>
      <vt:lpstr>PowerPoint 演示文稿</vt:lpstr>
      <vt:lpstr>一、中国古代赋税制度的更迭及其对社会经济的影响</vt:lpstr>
      <vt:lpstr>一、中国古代赋税制度的更迭及其对社会经济的影响</vt:lpstr>
      <vt:lpstr>一、中国古代赋税制度的更迭及其对社会经济的影响</vt:lpstr>
      <vt:lpstr>一、中国古代赋税制度的更迭及其对社会经济的影响</vt:lpstr>
      <vt:lpstr>PowerPoint 演示文稿</vt:lpstr>
      <vt:lpstr>二、关税与个人所得税：社会经济领域的治理手段</vt:lpstr>
      <vt:lpstr>PowerPoint 演示文稿</vt:lpstr>
      <vt:lpstr>二、关税与个人所得税：社会经济领域的治理手段</vt:lpstr>
      <vt:lpstr>二、关税与个人所得税：社会经济领域的治理手段</vt:lpstr>
      <vt:lpstr>二、关税与个人所得税：社会经济领域的治理手段</vt:lpstr>
      <vt:lpstr>二、关税与个人所得税：社会经济领域的治理手段</vt:lpstr>
      <vt:lpstr>二、关税与个人所得税：社会经济领域的治理手段</vt:lpstr>
      <vt:lpstr>二、关税与个人所得税：社会经济领域的治理手段</vt:lpstr>
      <vt:lpstr>二、关税与个人所得税：社会经济领域的治理手段</vt:lpstr>
      <vt:lpstr>PowerPoint 演示文稿</vt:lpstr>
      <vt:lpstr>二、关税与个人所得税：社会经济领域的治理手段</vt:lpstr>
      <vt:lpstr>PowerPoint 演示文稿</vt:lpstr>
      <vt:lpstr>感谢观看</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2019-06-19T02:08:00Z</dcterms:created>
  <dcterms:modified xsi:type="dcterms:W3CDTF">2024-09-07T05:59:29Z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2052-12.1.0.15990</vt:lpwstr>
  </property>
  <property fmtid="{D5CDD505-2E9C-101B-9397-08002B2CF9AE}" pid="3" name="ICV">
    <vt:lpwstr>3A112E275C96454FB2C79EB11F92D038_11</vt:lpwstr>
  </property>
</Properties>
</file>