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notesMasterIdLst>
    <p:notesMasterId r:id="rId7"/>
  </p:notesMasterIdLst>
  <p:sldIdLst>
    <p:sldId id="256" r:id="rId5"/>
    <p:sldId id="349" r:id="rId6"/>
    <p:sldId id="362" r:id="rId8"/>
    <p:sldId id="367" r:id="rId9"/>
    <p:sldId id="340" r:id="rId10"/>
    <p:sldId id="330" r:id="rId11"/>
    <p:sldId id="374" r:id="rId12"/>
    <p:sldId id="332" r:id="rId13"/>
    <p:sldId id="333" r:id="rId14"/>
    <p:sldId id="375" r:id="rId15"/>
  </p:sldIdLst>
  <p:sldSz cx="12192000" cy="6858000"/>
  <p:notesSz cx="6858000" cy="9144000"/>
  <p:custDataLst>
    <p:tags r:id="rId2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76" userDrawn="1">
          <p15:clr>
            <a:srgbClr val="A4A3A4"/>
          </p15:clr>
        </p15:guide>
        <p15:guide id="2" pos="387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  <p:cmAuthor id="2" name="作者" initials="作" lastIdx="0" clrIdx="1"/>
  <p:cmAuthor id="3" name="fu zhizhang" initials="f" lastIdx="0" clrIdx="2"/>
  <p:cmAuthor id="4" name="Windows 用户" initials="W" lastIdx="8" clrIdx="0"/>
  <p:cmAuthor id="5" name="新课标第一网" initials="新" lastIdx="2" clrIdx="0"/>
  <p:cmAuthor id="0" name="Mia Vida Villanueva" initials="MVV" lastIdx="1" clrIdx="0"/>
  <p:cmAuthor id="7" name="1206988966@qq.com" initials="1" lastIdx="1" clrIdx="2"/>
  <p:cmAuthor id="8" name="姜伟光" initials="姜" lastIdx="1" clrIdx="0"/>
  <p:cmAuthor id="6" name="ming qiu" initials="m" lastIdx="17" clrIdx="1"/>
  <p:cmAuthor id="10" name="Lenovo" initials="L" lastIdx="1" clrIdx="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02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1976"/>
        <p:guide pos="3876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0" Type="http://schemas.openxmlformats.org/officeDocument/2006/relationships/tags" Target="tags/tag28.xml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3-13T07:46:56.243" idx="1">
    <p:pos x="5066" y="1752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124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25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3" Type="http://schemas.openxmlformats.org/officeDocument/2006/relationships/tags" Target="../tags/tag22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0242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r>
              <a:rPr lang="zh-CN" altLang="en-US"/>
              <a:t>这里可以跟学生解释清楚租调役和租庸调具体指什么租指地租、田赋，庸指代役钱，调指土产品。在追问租庸调为什么能够保证生产时间，因为若不异，可用庸代替。在追问为什么唐中后期开始实行两税法过渡到下一张</a:t>
            </a:r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3"/>
            </p:custDataLst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  <p:custDataLst>
              <p:tags r:id="rId5"/>
            </p:custDataLst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4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4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4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882" y="432000"/>
            <a:ext cx="10852237" cy="648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4" Type="http://schemas.openxmlformats.org/officeDocument/2006/relationships/theme" Target="../theme/theme3.xml"/><Relationship Id="rId13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标题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4099" name="文本占位符 1026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4.xml"/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3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3.xml"/><Relationship Id="rId8" Type="http://schemas.openxmlformats.org/officeDocument/2006/relationships/tags" Target="../tags/tag14.xml"/><Relationship Id="rId7" Type="http://schemas.openxmlformats.org/officeDocument/2006/relationships/tags" Target="../tags/tag13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4.xml"/><Relationship Id="rId8" Type="http://schemas.openxmlformats.org/officeDocument/2006/relationships/tags" Target="../tags/tag21.xml"/><Relationship Id="rId7" Type="http://schemas.openxmlformats.org/officeDocument/2006/relationships/tags" Target="../tags/tag20.x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image" Target="../media/image1.png"/><Relationship Id="rId10" Type="http://schemas.openxmlformats.org/officeDocument/2006/relationships/notesSlide" Target="../notesSlides/notesSlide2.xml"/><Relationship Id="rId1" Type="http://schemas.openxmlformats.org/officeDocument/2006/relationships/tags" Target="../tags/tag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文本框 2"/>
          <p:cNvSpPr txBox="1"/>
          <p:nvPr/>
        </p:nvSpPr>
        <p:spPr>
          <a:xfrm>
            <a:off x="2927985" y="836295"/>
            <a:ext cx="62001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第</a:t>
            </a:r>
            <a:r>
              <a:rPr lang="en-US" altLang="zh-CN" sz="28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16</a:t>
            </a:r>
            <a:r>
              <a:rPr lang="zh-CN" altLang="en-US" sz="28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课   中国古代赋税制度的演变</a:t>
            </a:r>
            <a:endParaRPr lang="zh-CN" altLang="en-US" sz="28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8193" name="文本框 99"/>
          <p:cNvSpPr txBox="1"/>
          <p:nvPr>
            <p:custDataLst>
              <p:tags r:id="rId1"/>
            </p:custDataLst>
          </p:nvPr>
        </p:nvSpPr>
        <p:spPr>
          <a:xfrm>
            <a:off x="767715" y="1844675"/>
            <a:ext cx="11000740" cy="1198880"/>
          </a:xfrm>
          <a:prstGeom prst="rect">
            <a:avLst/>
          </a:prstGeom>
          <a:noFill/>
          <a:ln w="9525">
            <a:noFill/>
            <a:prstDash val="sysDot"/>
          </a:ln>
        </p:spPr>
        <p:txBody>
          <a:bodyPr wrap="square" anchor="t" anchorCtr="0">
            <a:spAutoFit/>
          </a:bodyPr>
          <a:p>
            <a:pPr>
              <a:lnSpc>
                <a:spcPct val="150000"/>
              </a:lnSpc>
            </a:pPr>
            <a:r>
              <a:rPr lang="zh-CN" altLang="zh-CN" sz="24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【课程标准】</a:t>
            </a:r>
            <a:endParaRPr lang="zh-CN" altLang="zh-CN" sz="24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4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了解中国古代</a:t>
            </a:r>
            <a:r>
              <a:rPr lang="zh-CN" altLang="zh-CN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赋役制度</a:t>
            </a:r>
            <a:r>
              <a:rPr lang="zh-CN" altLang="zh-CN" sz="24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的演变以及</a:t>
            </a:r>
            <a:r>
              <a:rPr lang="zh-CN" altLang="zh-CN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关税、个人所得税制度</a:t>
            </a:r>
            <a:r>
              <a:rPr lang="zh-CN" altLang="zh-CN" sz="24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在中国的产生和实行。</a:t>
            </a:r>
            <a:endParaRPr lang="zh-CN" altLang="zh-CN" sz="24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0" y="0"/>
            <a:ext cx="50285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highlight>
                  <a:srgbClr val="FFFF00"/>
                </a:highligh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第五单元</a:t>
            </a:r>
            <a:r>
              <a:rPr lang="en-US" altLang="zh-CN" sz="2800" b="1">
                <a:highlight>
                  <a:srgbClr val="FFFF00"/>
                </a:highligh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lang="zh-CN" altLang="en-US" sz="2800" b="1">
                <a:highlight>
                  <a:srgbClr val="FFFF00"/>
                </a:highligh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货币与</a:t>
            </a:r>
            <a:r>
              <a:rPr lang="zh-CN" altLang="en-US" sz="2800" b="1">
                <a:highlight>
                  <a:srgbClr val="FFFF00"/>
                </a:highligh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赋税制度</a:t>
            </a:r>
            <a:endParaRPr lang="zh-CN" altLang="en-US" sz="2800" b="1">
              <a:highlight>
                <a:srgbClr val="FFFF00"/>
              </a:highligh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53060" y="4004945"/>
            <a:ext cx="1154557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>
              <a:lnSpc>
                <a:spcPct val="150000"/>
              </a:lnSpc>
            </a:pPr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赋役制度：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赋税和徭役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的合称。</a:t>
            </a:r>
            <a:r>
              <a:rPr lang="zh-CN" altLang="en-US" sz="2400" b="1">
                <a:highlight>
                  <a:srgbClr val="FFFF00"/>
                </a:highlight>
                <a:latin typeface="黑体" panose="02010609060101010101" charset="-122"/>
                <a:ea typeface="黑体" panose="02010609060101010101" charset="-122"/>
              </a:rPr>
              <a:t>赋税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指历代统治阶级用强制方法向人民征收的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实物、银钱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等；</a:t>
            </a:r>
            <a:r>
              <a:rPr lang="zh-CN" altLang="en-US" sz="2400" b="1">
                <a:highlight>
                  <a:srgbClr val="FFFF00"/>
                </a:highlight>
                <a:latin typeface="黑体" panose="02010609060101010101" charset="-122"/>
                <a:ea typeface="黑体" panose="02010609060101010101" charset="-122"/>
              </a:rPr>
              <a:t>徭役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即历代统治者强迫人民从事的</a:t>
            </a:r>
            <a:r>
              <a:rPr lang="zh-CN" altLang="en-US" sz="2400" b="1">
                <a:highlight>
                  <a:srgbClr val="FFFF00"/>
                </a:highlight>
                <a:latin typeface="黑体" panose="02010609060101010101" charset="-122"/>
                <a:ea typeface="黑体" panose="02010609060101010101" charset="-122"/>
              </a:rPr>
              <a:t>无偿劳役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，包括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军役、力役、杂役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等。</a:t>
            </a:r>
            <a:endParaRPr lang="zh-CN" altLang="en-US" sz="2400" b="1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67995" y="2541905"/>
            <a:ext cx="613410" cy="35991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800" b="1">
                <a:latin typeface="黑体" panose="02010609060101010101" charset="-122"/>
                <a:ea typeface="黑体" panose="02010609060101010101" charset="-122"/>
              </a:rPr>
              <a:t>中国赋税制度的演变</a:t>
            </a:r>
            <a:endParaRPr lang="zh-CN" altLang="en-US" sz="2800" b="1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81405" y="2101215"/>
            <a:ext cx="227330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中国古代</a:t>
            </a:r>
            <a:endParaRPr lang="zh-CN" altLang="en-US" sz="24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algn="ctr"/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的赋役制度</a:t>
            </a:r>
            <a:endParaRPr lang="zh-CN" altLang="en-US" sz="24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91285" y="5616575"/>
            <a:ext cx="18230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关税与个人</a:t>
            </a:r>
            <a:endParaRPr lang="zh-CN" altLang="en-US" sz="24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所得税制度</a:t>
            </a:r>
            <a:endParaRPr lang="zh-CN" altLang="en-US" sz="24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3354705" y="5598160"/>
            <a:ext cx="37039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rgbClr val="1D41D5"/>
                </a:solidFill>
                <a:latin typeface="黑体" panose="02010609060101010101" charset="-122"/>
                <a:ea typeface="黑体" panose="02010609060101010101" charset="-122"/>
              </a:rPr>
              <a:t>关税制度</a:t>
            </a:r>
            <a:endParaRPr lang="zh-CN" altLang="en-US" sz="2400" b="1">
              <a:solidFill>
                <a:srgbClr val="1D41D5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+mn-ea"/>
              <a:sym typeface="+mn-ea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3354705" y="6128385"/>
            <a:ext cx="25323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rgbClr val="1D41D5"/>
                </a:solidFill>
                <a:latin typeface="黑体" panose="02010609060101010101" charset="-122"/>
                <a:ea typeface="黑体" panose="02010609060101010101" charset="-122"/>
              </a:rPr>
              <a:t>个人所得税制度</a:t>
            </a:r>
            <a:endParaRPr lang="zh-CN" altLang="en-US" sz="2400" b="1">
              <a:solidFill>
                <a:srgbClr val="1D41D5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+mn-ea"/>
              <a:sym typeface="+mn-ea"/>
            </a:endParaRPr>
          </a:p>
        </p:txBody>
      </p:sp>
      <p:graphicFrame>
        <p:nvGraphicFramePr>
          <p:cNvPr id="27" name="表格 26"/>
          <p:cNvGraphicFramePr/>
          <p:nvPr>
            <p:custDataLst>
              <p:tags r:id="rId1"/>
            </p:custDataLst>
          </p:nvPr>
        </p:nvGraphicFramePr>
        <p:xfrm>
          <a:off x="3484245" y="93345"/>
          <a:ext cx="6573520" cy="438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4035"/>
                <a:gridCol w="334645"/>
                <a:gridCol w="868680"/>
                <a:gridCol w="4836160"/>
              </a:tblGrid>
              <a:tr h="0"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2400" b="1">
                          <a:latin typeface="黑体" panose="02010609060101010101" charset="-122"/>
                          <a:ea typeface="黑体" panose="02010609060101010101" charset="-122"/>
                          <a:cs typeface="宋体" panose="02010600030101010101" pitchFamily="2" charset="-122"/>
                        </a:rPr>
                        <a:t>朝代</a:t>
                      </a:r>
                      <a:endParaRPr lang="en-US" altLang="en-US" sz="2400" b="1"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2400" b="1">
                          <a:latin typeface="黑体" panose="02010609060101010101" charset="-122"/>
                          <a:ea typeface="黑体" panose="02010609060101010101" charset="-122"/>
                          <a:cs typeface="宋体" panose="02010600030101010101" pitchFamily="2" charset="-122"/>
                        </a:rPr>
                        <a:t>赋役制度</a:t>
                      </a:r>
                      <a:endParaRPr lang="en-US" altLang="en-US" sz="2400" b="1"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2400" b="1">
                          <a:solidFill>
                            <a:srgbClr val="1D41D5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宋体" panose="02010600030101010101" pitchFamily="2" charset="-122"/>
                        </a:rPr>
                        <a:t>秦汉</a:t>
                      </a:r>
                      <a:endParaRPr lang="en-US" altLang="en-US" sz="2400" b="1">
                        <a:solidFill>
                          <a:srgbClr val="1D41D5"/>
                        </a:solidFill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endParaRPr lang="en-US" altLang="en-US" sz="2400" b="1"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endParaRPr lang="en-US" altLang="en-US" sz="2400" b="1"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2400" b="1">
                          <a:solidFill>
                            <a:srgbClr val="1D41D5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魏晋-隋</a:t>
                      </a:r>
                      <a:endParaRPr lang="en-US" altLang="en-US" sz="2400" b="1">
                        <a:solidFill>
                          <a:srgbClr val="1D41D5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endParaRPr lang="en-US" altLang="en-US" sz="2400" b="1"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2400" b="1">
                          <a:solidFill>
                            <a:srgbClr val="1D41D5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宋体" panose="02010600030101010101" pitchFamily="2" charset="-122"/>
                        </a:rPr>
                        <a:t>唐</a:t>
                      </a:r>
                      <a:endParaRPr lang="en-US" altLang="en-US" sz="2400" b="1">
                        <a:solidFill>
                          <a:srgbClr val="1D41D5"/>
                        </a:solidFill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宋体" panose="02010600030101010101" pitchFamily="2" charset="-122"/>
                        </a:rPr>
                        <a:t>前期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endParaRPr lang="en-US" altLang="en-US" sz="2400" b="1"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78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宋体" panose="02010600030101010101" pitchFamily="2" charset="-122"/>
                        </a:rPr>
                        <a:t>中后期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endParaRPr lang="en-US" altLang="en-US" sz="2400" b="1">
                        <a:solidFill>
                          <a:srgbClr val="FF0000"/>
                        </a:solidFill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2400" b="1">
                          <a:solidFill>
                            <a:srgbClr val="1D41D5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宋体" panose="02010600030101010101" pitchFamily="2" charset="-122"/>
                        </a:rPr>
                        <a:t>宋</a:t>
                      </a:r>
                      <a:endParaRPr lang="en-US" altLang="en-US" sz="2400" b="1">
                        <a:solidFill>
                          <a:srgbClr val="1D41D5"/>
                        </a:solidFill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endParaRPr lang="en-US" altLang="en-US" sz="2400" b="1"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2400" b="1">
                          <a:solidFill>
                            <a:srgbClr val="1D41D5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宋体" panose="02010600030101010101" pitchFamily="2" charset="-122"/>
                        </a:rPr>
                        <a:t>元</a:t>
                      </a:r>
                      <a:endParaRPr lang="en-US" altLang="en-US" sz="2400" b="1">
                        <a:solidFill>
                          <a:srgbClr val="1D41D5"/>
                        </a:solidFill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endParaRPr lang="en-US" altLang="en-US" sz="2400" b="1">
                        <a:latin typeface="黑体" panose="02010609060101010101" charset="-122"/>
                        <a:ea typeface="黑体" panose="02010609060101010101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3" gridSpan="2"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2400" b="1">
                          <a:solidFill>
                            <a:srgbClr val="1D41D5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宋体" panose="02010600030101010101" pitchFamily="2" charset="-122"/>
                        </a:rPr>
                        <a:t>明</a:t>
                      </a:r>
                      <a:endParaRPr lang="en-US" altLang="en-US" sz="2400" b="1">
                        <a:solidFill>
                          <a:srgbClr val="1D41D5"/>
                        </a:solidFill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宋体" panose="02010600030101010101" pitchFamily="2" charset="-122"/>
                        </a:rPr>
                        <a:t>明初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endParaRPr lang="en-US" altLang="en-US" sz="2400" b="1"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2"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hMerge="1" v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宋体" panose="02010600030101010101" pitchFamily="2" charset="-122"/>
                        </a:rPr>
                        <a:t>正统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endParaRPr lang="en-US" altLang="en-US" sz="2400" b="1"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2"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宋体" panose="02010600030101010101" pitchFamily="2" charset="-122"/>
                        </a:rPr>
                        <a:t>后期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endParaRPr lang="en-US" sz="2400" b="1">
                        <a:solidFill>
                          <a:srgbClr val="FF0000"/>
                        </a:solidFill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2400" b="1">
                          <a:solidFill>
                            <a:srgbClr val="1D41D5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宋体" panose="02010600030101010101" pitchFamily="2" charset="-122"/>
                        </a:rPr>
                        <a:t>清</a:t>
                      </a:r>
                      <a:endParaRPr lang="en-US" altLang="en-US" sz="2400" b="1">
                        <a:solidFill>
                          <a:srgbClr val="1D41D5"/>
                        </a:solidFill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endParaRPr lang="en-US" sz="2400" b="1">
                        <a:solidFill>
                          <a:srgbClr val="FF0000"/>
                        </a:solidFill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" name="文本框 27"/>
          <p:cNvSpPr txBox="1"/>
          <p:nvPr/>
        </p:nvSpPr>
        <p:spPr>
          <a:xfrm>
            <a:off x="5362575" y="469900"/>
            <a:ext cx="454469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  <a:sym typeface="+mn-ea"/>
              </a:rPr>
              <a:t>田赋、人头税、财产税</a:t>
            </a:r>
            <a:endParaRPr lang="en-US" sz="2400">
              <a:latin typeface="黑体" panose="02010609060101010101" charset="-122"/>
              <a:ea typeface="黑体" panose="02010609060101010101" charset="-122"/>
              <a:cs typeface="宋体" panose="02010600030101010101" pitchFamily="2" charset="-122"/>
            </a:endParaRPr>
          </a:p>
          <a:p>
            <a:pPr algn="ctr">
              <a:lnSpc>
                <a:spcPct val="120000"/>
              </a:lnSpc>
            </a:pPr>
            <a:r>
              <a:rPr lang="en-US" sz="240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  <a:sym typeface="+mn-ea"/>
              </a:rPr>
              <a:t>徭役：更卒、正卒、戍卒</a:t>
            </a:r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7086600" y="1350010"/>
            <a:ext cx="1141095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  <a:sym typeface="+mn-ea"/>
              </a:rPr>
              <a:t>租调役</a:t>
            </a:r>
            <a:endParaRPr lang="en-US" altLang="en-US" sz="2400">
              <a:latin typeface="黑体" panose="02010609060101010101" charset="-122"/>
              <a:ea typeface="黑体" panose="02010609060101010101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781800" y="1755775"/>
            <a:ext cx="1445895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  <a:sym typeface="+mn-ea"/>
              </a:rPr>
              <a:t>租庸调制</a:t>
            </a:r>
            <a:endParaRPr lang="en-US" altLang="en-US" sz="2400">
              <a:latin typeface="黑体" panose="02010609060101010101" charset="-122"/>
              <a:ea typeface="黑体" panose="02010609060101010101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6976110" y="2181225"/>
            <a:ext cx="1207770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  <a:sym typeface="+mn-ea"/>
              </a:rPr>
              <a:t>两税法</a:t>
            </a:r>
            <a:endParaRPr lang="en-US" altLang="en-US" sz="24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6324600" y="2664460"/>
            <a:ext cx="2413635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  <a:sym typeface="+mn-ea"/>
              </a:rPr>
              <a:t>两税法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  <a:sym typeface="+mn-ea"/>
              </a:rPr>
              <a:t>；</a:t>
            </a:r>
            <a:r>
              <a:rPr lang="en-US" sz="2400"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  <a:sym typeface="+mn-ea"/>
              </a:rPr>
              <a:t>募役法</a:t>
            </a:r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5714365" y="3107690"/>
            <a:ext cx="3840480" cy="5340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租庸调与两税法，“科差”</a:t>
            </a:r>
            <a:endParaRPr lang="zh-CN" altLang="en-US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6934200" y="3573145"/>
            <a:ext cx="1161415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  <a:sym typeface="+mn-ea"/>
              </a:rPr>
              <a:t>两税法</a:t>
            </a:r>
            <a:endParaRPr lang="en-US" altLang="en-US" sz="2400">
              <a:latin typeface="黑体" panose="02010609060101010101" charset="-122"/>
              <a:ea typeface="黑体" panose="02010609060101010101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6934200" y="3978910"/>
            <a:ext cx="1161415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  <a:sym typeface="+mn-ea"/>
              </a:rPr>
              <a:t>金花银</a:t>
            </a:r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6779260" y="4415790"/>
            <a:ext cx="1514475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20000"/>
              </a:lnSpc>
              <a:buClrTx/>
              <a:buSzTx/>
              <a:buFontTx/>
            </a:pPr>
            <a:r>
              <a:rPr 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  <a:sym typeface="+mn-ea"/>
              </a:rPr>
              <a:t>一条鞭法</a:t>
            </a:r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6823075" y="4830445"/>
            <a:ext cx="1470660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20000"/>
              </a:lnSpc>
              <a:buClrTx/>
              <a:buSzTx/>
              <a:buFontTx/>
            </a:pPr>
            <a:r>
              <a:rPr 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  <a:sym typeface="+mn-ea"/>
              </a:rPr>
              <a:t>摊丁入亩</a:t>
            </a:r>
            <a:endParaRPr lang="en-US" altLang="en-US" sz="24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>
            <p:custDataLst>
              <p:tags r:id="rId2"/>
            </p:custDataLst>
          </p:nvPr>
        </p:nvSpPr>
        <p:spPr>
          <a:xfrm>
            <a:off x="619125" y="300355"/>
            <a:ext cx="1715770" cy="52197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8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本课小结</a:t>
            </a:r>
            <a:endParaRPr lang="zh-CN" altLang="en-US" sz="28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sym typeface="+mn-ea"/>
            </a:endParaRPr>
          </a:p>
        </p:txBody>
      </p:sp>
      <p:sp>
        <p:nvSpPr>
          <p:cNvPr id="14" name="AutoShape 7"/>
          <p:cNvSpPr/>
          <p:nvPr/>
        </p:nvSpPr>
        <p:spPr bwMode="auto">
          <a:xfrm>
            <a:off x="1022985" y="2374265"/>
            <a:ext cx="292735" cy="3753485"/>
          </a:xfrm>
          <a:prstGeom prst="leftBrace">
            <a:avLst>
              <a:gd name="adj1" fmla="val 125000"/>
              <a:gd name="adj2" fmla="val 50000"/>
            </a:avLst>
          </a:prstGeom>
          <a:noFill/>
          <a:ln w="22225" cmpd="sng">
            <a:solidFill>
              <a:schemeClr val="tx1"/>
            </a:solidFill>
            <a:rou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方正宋刻本秀楷简体" panose="02000000000000000000" charset="-122"/>
              <a:ea typeface="方正宋刻本秀楷简体" panose="02000000000000000000" charset="-122"/>
              <a:cs typeface="+mn-cs"/>
            </a:endParaRPr>
          </a:p>
        </p:txBody>
      </p:sp>
      <p:sp>
        <p:nvSpPr>
          <p:cNvPr id="17" name="AutoShape 7"/>
          <p:cNvSpPr/>
          <p:nvPr/>
        </p:nvSpPr>
        <p:spPr bwMode="auto">
          <a:xfrm>
            <a:off x="3214370" y="5617210"/>
            <a:ext cx="76200" cy="829310"/>
          </a:xfrm>
          <a:prstGeom prst="leftBrace">
            <a:avLst>
              <a:gd name="adj1" fmla="val 125000"/>
              <a:gd name="adj2" fmla="val 50000"/>
            </a:avLst>
          </a:prstGeom>
          <a:noFill/>
          <a:ln w="22225" cmpd="sng">
            <a:solidFill>
              <a:schemeClr val="tx1"/>
            </a:solidFill>
            <a:rou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方正宋刻本秀楷简体" panose="02000000000000000000" charset="-122"/>
              <a:ea typeface="方正宋刻本秀楷简体" panose="02000000000000000000" charset="-122"/>
              <a:cs typeface="+mn-cs"/>
            </a:endParaRPr>
          </a:p>
        </p:txBody>
      </p:sp>
    </p:spTree>
    <p:custDataLst>
      <p:tags r:id="rId3"/>
    </p:custData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2.xml><?xml version="1.0" encoding="utf-8"?>
<p:sld xmlns:a14="http://schemas.microsoft.com/office/drawing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330835" y="1196340"/>
          <a:ext cx="11328400" cy="53066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5960"/>
                <a:gridCol w="10632440"/>
              </a:tblGrid>
              <a:tr h="41973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000" b="1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时期  </a:t>
                      </a:r>
                      <a:endParaRPr lang="zh-CN" altLang="en-US" sz="2000" b="1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40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       </a:t>
                      </a:r>
                      <a:r>
                        <a:rPr lang="zh-CN" altLang="en-US" sz="2000" b="1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赋役制度的</a:t>
                      </a:r>
                      <a:r>
                        <a:rPr lang="zh-CN" altLang="en-US" sz="2000" b="1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演变</a:t>
                      </a:r>
                      <a:endParaRPr lang="zh-CN" altLang="en-US" sz="2000" b="1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03632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000" b="1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秦汉</a:t>
                      </a:r>
                      <a:endParaRPr lang="zh-CN" altLang="en-US" sz="2000" b="1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  <a:sym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0863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000" b="1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隋</a:t>
                      </a:r>
                      <a:endParaRPr lang="zh-CN" altLang="en-US" sz="2000" b="1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  <a:sym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0927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000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唐</a:t>
                      </a:r>
                      <a:endParaRPr lang="zh-CN" altLang="en-US" sz="2000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08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000" b="1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宋</a:t>
                      </a:r>
                      <a:endParaRPr lang="zh-CN" altLang="en-US" sz="2000" b="1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  <a:sym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3596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000" b="1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元</a:t>
                      </a:r>
                      <a:endParaRPr lang="zh-CN" altLang="en-US" sz="2000" b="1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  <a:sym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>
                        <a:buNone/>
                      </a:pPr>
                      <a:endParaRPr lang="zh-CN" altLang="en-US" sz="24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919480">
                <a:tc>
                  <a:txBody>
                    <a:bodyPr/>
                    <a:p>
                      <a:pPr>
                        <a:buNone/>
                      </a:pPr>
                      <a:endParaRPr lang="zh-CN" altLang="en-US" sz="2000" b="1">
                        <a:latin typeface="黑体" panose="02010609060101010101" charset="-122"/>
                        <a:ea typeface="黑体" panose="02010609060101010101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000" b="1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明</a:t>
                      </a:r>
                      <a:endParaRPr lang="zh-CN" altLang="en-US" sz="2000" b="1">
                        <a:latin typeface="黑体" panose="02010609060101010101" charset="-122"/>
                        <a:ea typeface="黑体" panose="02010609060101010101" charset="-122"/>
                        <a:sym typeface="+mn-ea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4483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000">
                          <a:latin typeface="黑体" panose="02010609060101010101" charset="-122"/>
                          <a:ea typeface="黑体" panose="02010609060101010101" charset="-122"/>
                        </a:rPr>
                        <a:t>清</a:t>
                      </a:r>
                      <a:endParaRPr lang="zh-CN" altLang="en-US" sz="20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193" name="文本框 11"/>
          <p:cNvSpPr txBox="1"/>
          <p:nvPr/>
        </p:nvSpPr>
        <p:spPr>
          <a:xfrm>
            <a:off x="1055370" y="1656080"/>
            <a:ext cx="10373360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b="1">
                <a:latin typeface="Calibri" panose="020F0502020204030204" charset="0"/>
                <a:ea typeface="黑体" panose="02010609060101010101" charset="-122"/>
              </a:rPr>
              <a:t>①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微软雅黑" panose="020B0503020204020204" charset="-122"/>
              </a:rPr>
              <a:t>赋役包括：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微软雅黑" panose="020B0503020204020204" charset="-122"/>
              </a:rPr>
              <a:t>田赋、人头税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、徭役</a:t>
            </a:r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，田赋税率</a:t>
            </a:r>
            <a:r>
              <a:rPr lang="zh-CN" altLang="en-US" sz="2000" b="1">
                <a:solidFill>
                  <a:srgbClr val="1D41D5"/>
                </a:solidFill>
                <a:latin typeface="黑体" panose="02010609060101010101" charset="-122"/>
                <a:ea typeface="黑体" panose="02010609060101010101" charset="-122"/>
                <a:cs typeface="微软雅黑" panose="020B0503020204020204" charset="-122"/>
              </a:rPr>
              <a:t>秦朝极高，</a:t>
            </a:r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汉朝</a:t>
            </a:r>
            <a:r>
              <a:rPr lang="zh-CN" altLang="en-US" sz="2000" b="1">
                <a:solidFill>
                  <a:srgbClr val="1D41D5"/>
                </a:solidFill>
                <a:latin typeface="黑体" panose="02010609060101010101" charset="-122"/>
                <a:ea typeface="黑体" panose="02010609060101010101" charset="-122"/>
                <a:cs typeface="微软雅黑" panose="020B0503020204020204" charset="-122"/>
              </a:rPr>
              <a:t>大大降低。</a:t>
            </a:r>
            <a:endParaRPr lang="zh-CN" altLang="en-US" sz="2000" b="1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9278" name="文本框 14"/>
          <p:cNvSpPr txBox="1"/>
          <p:nvPr/>
        </p:nvSpPr>
        <p:spPr>
          <a:xfrm>
            <a:off x="-24765" y="-27305"/>
            <a:ext cx="51333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一、中国古代的赋役制度</a:t>
            </a:r>
            <a:endParaRPr lang="zh-CN" altLang="en-US" sz="28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" name="文本框 23555"/>
          <p:cNvSpPr txBox="1">
            <a:spLocks noChangeArrowheads="1"/>
          </p:cNvSpPr>
          <p:nvPr/>
        </p:nvSpPr>
        <p:spPr bwMode="auto">
          <a:xfrm>
            <a:off x="1127760" y="6011545"/>
            <a:ext cx="10229215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zh-CN" sz="20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康熙时</a:t>
            </a:r>
            <a:r>
              <a:rPr 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“</a:t>
            </a:r>
            <a:r>
              <a:rPr lang="zh-CN" sz="20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滋生人丁，永不加赋</a:t>
            </a:r>
            <a:r>
              <a:rPr 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”</a:t>
            </a:r>
            <a:r>
              <a:rPr lang="zh-CN" altLang="en-US" sz="20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；雍正帝</a:t>
            </a:r>
            <a:r>
              <a:rPr lang="en-US" altLang="zh-CN" sz="20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“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摊丁入亩</a:t>
            </a:r>
            <a:r>
              <a:rPr lang="en-US" altLang="zh-CN" sz="20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”</a:t>
            </a:r>
            <a:r>
              <a:rPr lang="zh-CN" altLang="en-US" sz="2000" b="1">
                <a:highlight>
                  <a:srgbClr val="FFFF00"/>
                </a:highligh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（约</a:t>
            </a:r>
            <a:r>
              <a:rPr lang="en-US" altLang="zh-CN" sz="2000" b="1">
                <a:highlight>
                  <a:srgbClr val="FFFF00"/>
                </a:highligh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2000</a:t>
            </a:r>
            <a:r>
              <a:rPr lang="zh-CN" altLang="en-US" sz="2000" b="1">
                <a:highlight>
                  <a:srgbClr val="FFFF00"/>
                </a:highligh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年的人头税彻底废除）</a:t>
            </a:r>
            <a:endParaRPr lang="zh-CN" altLang="en-US" sz="2000" b="1">
              <a:highlight>
                <a:srgbClr val="FFFF00"/>
              </a:highligh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11860" y="5012690"/>
            <a:ext cx="7468870" cy="949325"/>
          </a:xfrm>
          <a:prstGeom prst="rect">
            <a:avLst/>
          </a:prstGeom>
        </p:spPr>
        <p:txBody>
          <a:bodyPr wrap="square">
            <a:noAutofit/>
          </a:bodyPr>
          <a:p>
            <a:pPr lvl="0" indent="266700" algn="l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 smtClean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①明初：赋税</a:t>
            </a:r>
            <a:r>
              <a:rPr lang="zh-CN" altLang="en-US" sz="2000" b="1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分</a:t>
            </a:r>
            <a:r>
              <a:rPr lang="zh-CN" altLang="en-US" sz="2000" b="1" dirty="0">
                <a:solidFill>
                  <a:srgbClr val="1D41D5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夏税、秋粮</a:t>
            </a:r>
            <a:r>
              <a:rPr lang="zh-CN" altLang="en-US" sz="2000" b="1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两次征收，所征主要是米麦实物</a:t>
            </a:r>
            <a:r>
              <a:rPr lang="zh-CN" altLang="en-US" sz="2000" b="1" dirty="0" smtClean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。</a:t>
            </a:r>
            <a:endParaRPr lang="en-US" altLang="zh-CN" sz="2000" b="1" dirty="0" smtClean="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lvl="0" indent="266700" algn="l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②</a:t>
            </a:r>
            <a:r>
              <a:rPr lang="zh-CN" altLang="en-US" sz="2000" b="1" dirty="0" smtClean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正统</a:t>
            </a:r>
            <a:r>
              <a:rPr lang="zh-CN" altLang="en-US" sz="2000" b="1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年</a:t>
            </a:r>
            <a:r>
              <a:rPr lang="zh-CN" altLang="en-US" sz="2000" b="1" dirty="0" smtClean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间：江南</a:t>
            </a:r>
            <a:r>
              <a:rPr lang="zh-CN" altLang="en-US" sz="2000" b="1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部分税粮折银征收送赴北京，称“</a:t>
            </a:r>
            <a:r>
              <a:rPr lang="zh-CN" altLang="en-US" sz="2000" b="1" dirty="0">
                <a:solidFill>
                  <a:srgbClr val="1D41D5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金花银</a:t>
            </a:r>
            <a:r>
              <a:rPr lang="zh-CN" altLang="en-US" sz="2000" b="1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”</a:t>
            </a:r>
            <a:r>
              <a:rPr lang="zh-CN" altLang="en-US" sz="2000" b="1" dirty="0" smtClean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。</a:t>
            </a:r>
            <a:endParaRPr lang="en-US" altLang="zh-CN" sz="2000" b="1" dirty="0" smtClean="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lvl="0" indent="266700" algn="l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 smtClean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③明朝后期：</a:t>
            </a:r>
            <a:r>
              <a:rPr lang="zh-CN" altLang="en-US" sz="2000" b="1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张居正在全国推行</a:t>
            </a:r>
            <a:r>
              <a:rPr lang="zh-CN" altLang="en-US" sz="20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一条鞭法</a:t>
            </a:r>
            <a:r>
              <a:rPr lang="zh-CN" altLang="en-US" sz="2000" b="1" dirty="0" smtClean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。</a:t>
            </a:r>
            <a:endParaRPr lang="zh-CN" altLang="en-US" sz="2000" b="1" dirty="0" smtClean="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39470" y="4220845"/>
            <a:ext cx="9409430" cy="706755"/>
          </a:xfrm>
          <a:prstGeom prst="rect">
            <a:avLst/>
          </a:prstGeom>
        </p:spPr>
        <p:txBody>
          <a:bodyPr wrap="square">
            <a:spAutoFit/>
          </a:bodyPr>
          <a:p>
            <a:pPr lvl="0" indent="2667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Songti SC"/>
              </a:rPr>
              <a:t>袭唐的租庸调与两税法</a:t>
            </a:r>
            <a:r>
              <a:rPr lang="zh-CN" altLang="en-US" sz="2000" b="1" dirty="0" smtClean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Songti SC"/>
              </a:rPr>
              <a:t>，分别</a:t>
            </a:r>
            <a:r>
              <a:rPr lang="zh-CN" altLang="en-US" sz="2000" b="1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Songti SC"/>
              </a:rPr>
              <a:t>施行于</a:t>
            </a:r>
            <a:r>
              <a:rPr lang="zh-CN" altLang="en-US" sz="2000" b="1" dirty="0" smtClean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Songti SC"/>
                <a:sym typeface="+mn-ea"/>
              </a:rPr>
              <a:t>南</a:t>
            </a:r>
            <a:r>
              <a:rPr lang="zh-CN" altLang="en-US" sz="2000" b="1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Songti SC"/>
              </a:rPr>
              <a:t>北方。</a:t>
            </a:r>
            <a:endParaRPr lang="en-US" altLang="zh-CN" sz="2000" b="1" dirty="0" smtClean="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Songti SC"/>
            </a:endParaRPr>
          </a:p>
          <a:p>
            <a:pPr lvl="0" indent="2667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 smtClean="0">
                <a:solidFill>
                  <a:srgbClr val="1D41D5"/>
                </a:solidFill>
                <a:latin typeface="黑体" panose="02010609060101010101" charset="-122"/>
                <a:ea typeface="黑体" panose="02010609060101010101" charset="-122"/>
                <a:cs typeface="Songti SC"/>
              </a:rPr>
              <a:t>北方：</a:t>
            </a:r>
            <a:r>
              <a:rPr lang="zh-CN" altLang="en-US" sz="2000" b="1" dirty="0" smtClean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Songti SC"/>
              </a:rPr>
              <a:t>征</a:t>
            </a:r>
            <a:r>
              <a:rPr lang="zh-CN" altLang="en-US" sz="2000" b="1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Songti SC"/>
              </a:rPr>
              <a:t>丁</a:t>
            </a:r>
            <a:r>
              <a:rPr lang="zh-CN" altLang="en-US" sz="2000" b="1" dirty="0" smtClean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Songti SC"/>
              </a:rPr>
              <a:t>税、地税；</a:t>
            </a:r>
            <a:r>
              <a:rPr lang="zh-CN" altLang="en-US" sz="2000" b="1" dirty="0" smtClean="0">
                <a:solidFill>
                  <a:srgbClr val="1D41D5"/>
                </a:solidFill>
                <a:latin typeface="黑体" panose="02010609060101010101" charset="-122"/>
                <a:ea typeface="黑体" panose="02010609060101010101" charset="-122"/>
                <a:cs typeface="Songti SC"/>
              </a:rPr>
              <a:t>南方：</a:t>
            </a:r>
            <a:r>
              <a:rPr lang="zh-CN" altLang="en-US" sz="2000" b="1" dirty="0" smtClean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Songti SC"/>
              </a:rPr>
              <a:t>征夏税、秋粮。</a:t>
            </a:r>
            <a:r>
              <a:rPr lang="zh-CN" altLang="en-US" sz="2000" b="1" dirty="0">
                <a:solidFill>
                  <a:srgbClr val="1D41D5"/>
                </a:solidFill>
                <a:latin typeface="黑体" panose="02010609060101010101" charset="-122"/>
                <a:ea typeface="黑体" panose="02010609060101010101" charset="-122"/>
                <a:cs typeface="Songti SC"/>
              </a:rPr>
              <a:t>科</a:t>
            </a:r>
            <a:r>
              <a:rPr lang="zh-CN" altLang="en-US" sz="2000" b="1" dirty="0" smtClean="0">
                <a:solidFill>
                  <a:srgbClr val="1D41D5"/>
                </a:solidFill>
                <a:latin typeface="黑体" panose="02010609060101010101" charset="-122"/>
                <a:ea typeface="黑体" panose="02010609060101010101" charset="-122"/>
                <a:cs typeface="Songti SC"/>
              </a:rPr>
              <a:t>差</a:t>
            </a:r>
            <a:r>
              <a:rPr lang="zh-CN" altLang="en-US" sz="2000" b="1" dirty="0" smtClean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Songti SC"/>
              </a:rPr>
              <a:t>：</a:t>
            </a:r>
            <a:r>
              <a:rPr lang="zh-CN" altLang="en-US" sz="2000" b="1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按户之上下征收丝和</a:t>
            </a:r>
            <a:r>
              <a:rPr lang="zh-CN" altLang="en-US" sz="2000" b="1" dirty="0" smtClean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银两</a:t>
            </a:r>
            <a:r>
              <a:rPr lang="zh-CN" altLang="en-US" sz="2000" b="1" dirty="0" smtClean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Songti SC"/>
              </a:rPr>
              <a:t>。</a:t>
            </a:r>
            <a:endParaRPr lang="zh-CN" altLang="en-US" sz="2000" b="1" dirty="0" smtClean="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Songti SC"/>
            </a:endParaRPr>
          </a:p>
        </p:txBody>
      </p:sp>
      <p:sp>
        <p:nvSpPr>
          <p:cNvPr id="26626" name="文本框 23555"/>
          <p:cNvSpPr txBox="1">
            <a:spLocks noChangeArrowheads="1"/>
          </p:cNvSpPr>
          <p:nvPr/>
        </p:nvSpPr>
        <p:spPr bwMode="auto">
          <a:xfrm>
            <a:off x="983615" y="3772535"/>
            <a:ext cx="1089660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zh-CN" altLang="en-US" sz="2000" b="1">
                <a:latin typeface="黑体" panose="02010609060101010101" charset="-122"/>
                <a:ea typeface="黑体" panose="02010609060101010101" charset="-122"/>
                <a:cs typeface="微软雅黑" panose="020B0503020204020204" charset="-122"/>
              </a:rPr>
              <a:t>袭唐制，行两税法，北宋中期王安石推行</a:t>
            </a:r>
            <a:r>
              <a:rPr lang="zh-CN" altLang="en-US" sz="2000" b="1">
                <a:solidFill>
                  <a:srgbClr val="1D41D5"/>
                </a:solidFill>
                <a:latin typeface="黑体" panose="02010609060101010101" charset="-122"/>
                <a:ea typeface="黑体" panose="02010609060101010101" charset="-122"/>
                <a:cs typeface="微软雅黑" panose="020B0503020204020204" charset="-122"/>
              </a:rPr>
              <a:t>募役法（百姓缴纳免役钱、助役钱，官府募人代役）</a:t>
            </a:r>
            <a:endParaRPr lang="zh-CN" altLang="en-US" sz="2000" b="1">
              <a:latin typeface="黑体" panose="02010609060101010101" charset="-122"/>
              <a:ea typeface="黑体" panose="02010609060101010101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55370" y="3226435"/>
            <a:ext cx="10518140" cy="3956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zh-CN" altLang="en-US" sz="20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前期：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租庸调制</a:t>
            </a:r>
            <a:r>
              <a:rPr lang="en-US" altLang="zh-CN" sz="2000" b="1">
                <a:solidFill>
                  <a:srgbClr val="1D41D5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lang="zh-CN" altLang="en-US" sz="20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中期：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两税法</a:t>
            </a:r>
            <a:r>
              <a:rPr lang="zh-CN" altLang="en-US" sz="2000" b="1">
                <a:solidFill>
                  <a:schemeClr val="tx1"/>
                </a:solidFill>
                <a:highlight>
                  <a:srgbClr val="FFFF00"/>
                </a:highligh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（</a:t>
            </a:r>
            <a:r>
              <a:rPr lang="zh-CN" altLang="en-US" sz="2000" b="1">
                <a:highlight>
                  <a:srgbClr val="FFFF00"/>
                </a:highligh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780年，分户税和地税，按户等纳钱，按地亩纳粮。</a:t>
            </a:r>
            <a:r>
              <a:rPr lang="zh-CN" altLang="en-US" sz="2400" b="1">
                <a:highlight>
                  <a:srgbClr val="FFFF00"/>
                </a:highlight>
                <a:latin typeface="微软雅黑" panose="020B0503020204020204" charset="-122"/>
                <a:ea typeface="微软雅黑" panose="020B0503020204020204" charset="-122"/>
              </a:rPr>
              <a:t>）</a:t>
            </a:r>
            <a:endParaRPr lang="zh-CN" altLang="en-US" sz="2400" b="1">
              <a:highlight>
                <a:srgbClr val="FFFF00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55370" y="2787650"/>
            <a:ext cx="666813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废除苛捐杂税，主要向民众征收</a:t>
            </a:r>
            <a:r>
              <a:rPr lang="zh-CN" altLang="en-US" sz="2000" b="1">
                <a:solidFill>
                  <a:srgbClr val="1D41D5"/>
                </a:solidFill>
                <a:latin typeface="黑体" panose="02010609060101010101" charset="-122"/>
                <a:ea typeface="黑体" panose="02010609060101010101" charset="-122"/>
                <a:cs typeface="微软雅黑" panose="020B0503020204020204" charset="-122"/>
              </a:rPr>
              <a:t>租调</a:t>
            </a:r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，征派</a:t>
            </a:r>
            <a:r>
              <a:rPr lang="zh-CN" altLang="en-US" sz="2000" b="1">
                <a:solidFill>
                  <a:srgbClr val="1D41D5"/>
                </a:solidFill>
                <a:latin typeface="黑体" panose="02010609060101010101" charset="-122"/>
                <a:ea typeface="黑体" panose="02010609060101010101" charset="-122"/>
                <a:cs typeface="微软雅黑" panose="020B0503020204020204" charset="-122"/>
              </a:rPr>
              <a:t>力役</a:t>
            </a:r>
            <a:endParaRPr lang="zh-CN" altLang="en-US" sz="2000" b="1">
              <a:solidFill>
                <a:srgbClr val="1D41D5"/>
              </a:solidFill>
              <a:latin typeface="黑体" panose="02010609060101010101" charset="-122"/>
              <a:ea typeface="黑体" panose="02010609060101010101" charset="-122"/>
              <a:cs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55370" y="2013585"/>
            <a:ext cx="588708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②汉朝人头税分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口赋和算赋</a:t>
            </a:r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；汉朝征收</a:t>
            </a:r>
            <a:r>
              <a:rPr lang="zh-CN" altLang="en-US" sz="2000" b="1">
                <a:solidFill>
                  <a:srgbClr val="1D41D5"/>
                </a:solidFill>
                <a:latin typeface="黑体" panose="02010609060101010101" charset="-122"/>
                <a:ea typeface="黑体" panose="02010609060101010101" charset="-122"/>
                <a:cs typeface="微软雅黑" panose="020B0503020204020204" charset="-122"/>
              </a:rPr>
              <a:t>财产税</a:t>
            </a:r>
            <a:endParaRPr lang="zh-CN" altLang="en-US" sz="2000" b="1">
              <a:solidFill>
                <a:srgbClr val="1D41D5"/>
              </a:solidFill>
              <a:latin typeface="黑体" panose="02010609060101010101" charset="-122"/>
              <a:ea typeface="黑体" panose="02010609060101010101" charset="-122"/>
              <a:cs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55370" y="2348865"/>
            <a:ext cx="1044321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latin typeface="黑体" panose="02010609060101010101" charset="-122"/>
                <a:ea typeface="黑体" panose="02010609060101010101" charset="-122"/>
              </a:rPr>
              <a:t>③徭役：更卒（本郡或县一个月）、正卒（郡国和京城服兵役两年）、戍卒（边塞屯戍一年）</a:t>
            </a:r>
            <a:endParaRPr lang="zh-CN" altLang="en-US" sz="2000" b="1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7625" y="548640"/>
            <a:ext cx="57499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自主学习</a:t>
            </a:r>
            <a:r>
              <a:rPr lang="en-US" altLang="zh-CN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：根据教材</a:t>
            </a:r>
            <a:r>
              <a:rPr lang="en-US" altLang="zh-CN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P93-95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，填写下表</a:t>
            </a:r>
            <a:endParaRPr lang="zh-CN" altLang="en-US" sz="24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240145" y="541020"/>
            <a:ext cx="5333365" cy="4603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合作探究一：古代赋役制度演变趋势？</a:t>
            </a:r>
            <a:endParaRPr lang="zh-CN" altLang="en-US" sz="2400" b="1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942455" y="1177925"/>
            <a:ext cx="3568065" cy="4603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赋税种类：由繁多到简化</a:t>
            </a:r>
            <a:endParaRPr lang="zh-CN" altLang="en-US" sz="2400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12825" y="5008245"/>
            <a:ext cx="10646410" cy="9220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p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张居正在全国推行一条鞭法：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（</a:t>
            </a:r>
            <a:r>
              <a:rPr lang="en-US" altLang="zh-CN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1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）田赋折银征收。田赋中除政府所需要征收的米、麦实物外，其余所有实物均折银征收。（</a:t>
            </a:r>
            <a:r>
              <a:rPr lang="en-US" altLang="zh-CN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2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）徭役折银上纳。所有名目的徭役，皆折成银两。原来，各种名目的徭役主要由人丁负担，现在改为按人丁和田粮两者摊派。改革以后必须的诸役负担，由官府雇人承应。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3" grpId="1"/>
      <p:bldP spid="6193" grpId="2"/>
      <p:bldP spid="6" grpId="0"/>
      <p:bldP spid="9" grpId="0"/>
      <p:bldP spid="4" grpId="0"/>
      <p:bldP spid="7" grpId="0"/>
      <p:bldP spid="26626" grpId="0"/>
      <p:bldP spid="8" grpId="0"/>
      <p:bldP spid="3" grpId="0"/>
      <p:bldP spid="12" grpId="1" animBg="1"/>
      <p:bldP spid="13" grpId="1" animBg="1"/>
      <p:bldP spid="5" grpId="0" animBg="1"/>
      <p:bldP spid="5" grpId="1" animBg="1"/>
      <p:bldP spid="10" grpId="0"/>
      <p:bldP spid="12" grpId="2" animBg="1"/>
      <p:bldP spid="13" grpId="2" animBg="1"/>
    </p:bldLst>
  </p:timing>
</p:sld>
</file>

<file path=ppt/slides/slide3.xml><?xml version="1.0" encoding="utf-8"?>
<p:sld xmlns:a14="http://schemas.microsoft.com/office/drawing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78" name="文本框 14"/>
          <p:cNvSpPr txBox="1"/>
          <p:nvPr/>
        </p:nvSpPr>
        <p:spPr>
          <a:xfrm>
            <a:off x="-24765" y="55880"/>
            <a:ext cx="51333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一、中国古代的赋役制度</a:t>
            </a:r>
            <a:endParaRPr lang="zh-CN" altLang="en-US" sz="28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295775" y="116205"/>
            <a:ext cx="5333365" cy="4603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合作探究一：古代赋役制度演变趋势？</a:t>
            </a:r>
            <a:endParaRPr lang="zh-CN" altLang="en-US" sz="2400" b="1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91770" y="4936490"/>
            <a:ext cx="3568065" cy="3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70C0"/>
                </a:solidFill>
              </a14:hiddenFill>
            </a:ext>
          </a:extLst>
        </p:spPr>
        <p:txBody>
          <a:bodyPr wrap="square" rtlCol="0">
            <a:spAutoFit/>
          </a:bodyPr>
          <a:p>
            <a:r>
              <a:rPr lang="en-US" altLang="zh-CN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、赋税种类：由繁多到简化</a:t>
            </a:r>
            <a:endParaRPr lang="zh-CN" altLang="en-US" sz="20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1770" y="908685"/>
            <a:ext cx="11782425" cy="4027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pPr indent="457200">
              <a:lnSpc>
                <a:spcPct val="100000"/>
              </a:lnSpc>
            </a:pP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唐初，将赋税征收对象定为</a:t>
            </a:r>
            <a:r>
              <a:rPr lang="en-US" alt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21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至</a:t>
            </a:r>
            <a:r>
              <a:rPr lang="en-US" alt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59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岁的成年男子。除租、调外，男子不去服徭役的可以纳绢或布代役，称为庸。</a:t>
            </a:r>
            <a:endParaRPr lang="en-US" altLang="zh-CN" sz="20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457200">
              <a:lnSpc>
                <a:spcPct val="100000"/>
              </a:lnSpc>
            </a:pPr>
            <a:r>
              <a:rPr lang="en-US" alt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780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年，唐德宗接受宰相杨炎的建议，实行两税法，规定：每户按人丁和资产缴纳户税，按田亩缴纳地税，取消租庸调和一切杂税、杂役；一年分夏季和秋季两次纳税。</a:t>
            </a:r>
            <a:endParaRPr lang="zh-CN" altLang="en-US" sz="20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457200">
              <a:lnSpc>
                <a:spcPct val="100000"/>
              </a:lnSpc>
            </a:pP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宋承唐制，征收两税……</a:t>
            </a:r>
            <a:endParaRPr lang="zh-CN" altLang="en-US" sz="20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457200">
              <a:lnSpc>
                <a:spcPct val="100000"/>
              </a:lnSpc>
            </a:pP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明初赋税分夏税、秋粮两次征收……</a:t>
            </a:r>
            <a:endParaRPr lang="zh-CN" altLang="en-US" sz="20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张居正在全国推行一条鞭法：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（</a:t>
            </a:r>
            <a:r>
              <a:rPr lang="en-US" alt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1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）田赋折银征收。田赋中除政府所需要征收的米、麦实物外，其余所有实物均折银征收。（</a:t>
            </a:r>
            <a:r>
              <a:rPr lang="en-US" alt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2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）徭役折银上纳。所有名目的徭役，皆折成银两。原来，各种名目的徭役主要由人丁负担，现在改为按人丁和田粮两者摊派。改革以后必须的诸役负担，由官府雇人承应。</a:t>
            </a:r>
            <a:endParaRPr lang="zh-CN" altLang="en-US" sz="20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（</a:t>
            </a:r>
            <a:r>
              <a:rPr lang="en-US" alt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3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）赋、役银合并征收。将田赋银和由丁、田共同承担的徭役银合并征收。</a:t>
            </a:r>
            <a:endParaRPr lang="zh-CN" altLang="en-US" sz="20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（</a:t>
            </a:r>
            <a:r>
              <a:rPr lang="en-US" alt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4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）赋、役银合并征收后，直接交与地方官府。</a:t>
            </a:r>
            <a:endParaRPr lang="zh-CN" altLang="en-US" sz="20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457200">
              <a:lnSpc>
                <a:spcPct val="100000"/>
              </a:lnSpc>
            </a:pP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雍正即位后，将丁银分摊到田赋中，称</a:t>
            </a:r>
            <a:r>
              <a:rPr lang="en-US" alt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“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摊丁入亩</a:t>
            </a:r>
            <a:r>
              <a:rPr lang="en-US" alt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”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（把固定下来的康熙五十年的丁银即人丁</a:t>
            </a:r>
            <a:r>
              <a:rPr lang="en-US" alt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2462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万、丁银</a:t>
            </a:r>
            <a:r>
              <a:rPr lang="en-US" alt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335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万余两，以与具体丁户相脱离的方式全部摊入田赋银中征收）。</a:t>
            </a:r>
            <a:endParaRPr lang="zh-CN" altLang="en-US" sz="20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223385" y="5982970"/>
            <a:ext cx="6174105" cy="3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70C0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4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、征税标准：人丁为主逐渐向以田亩为主过渡</a:t>
            </a:r>
            <a:endParaRPr lang="zh-CN" altLang="en-US" sz="20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99515" y="5301615"/>
            <a:ext cx="6034405" cy="3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70C0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2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、征税方式：由实物地租逐渐向货币地租发展</a:t>
            </a:r>
            <a:endParaRPr lang="zh-CN" altLang="en-US" sz="20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711450" y="5659120"/>
            <a:ext cx="5679440" cy="3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70C0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3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、征税时间：由不定时逐渐发展为基本定时</a:t>
            </a:r>
            <a:endParaRPr lang="zh-CN" altLang="en-US" sz="20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303520" y="6381750"/>
            <a:ext cx="6530340" cy="3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70C0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5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、人身控制：封建国家对农民的人身控制逐渐松弛</a:t>
            </a:r>
            <a:endParaRPr lang="zh-CN" altLang="en-US" sz="20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1" animBg="1"/>
      <p:bldP spid="13" grpId="1" animBg="1"/>
      <p:bldP spid="3" grpId="0" bldLvl="0" animBg="1"/>
      <p:bldP spid="4" grpId="0" bldLvl="0" animBg="1"/>
      <p:bldP spid="5" grpId="0" bldLvl="0" animBg="1"/>
      <p:bldP spid="6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78" name="文本框 14"/>
          <p:cNvSpPr txBox="1"/>
          <p:nvPr/>
        </p:nvSpPr>
        <p:spPr>
          <a:xfrm>
            <a:off x="0" y="-27305"/>
            <a:ext cx="51333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一、中国古代的赋役制度</a:t>
            </a:r>
            <a:endParaRPr lang="zh-CN" altLang="en-US" sz="28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2395" y="908685"/>
            <a:ext cx="11820525" cy="56813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pPr indent="457200" fontAlgn="auto">
              <a:lnSpc>
                <a:spcPct val="100000"/>
              </a:lnSpc>
            </a:pPr>
            <a:r>
              <a:rPr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唐前期，继续推行北魏以来的“均田制”。在此基础上，实行租庸调制，“有田则有租（田租），有家则有调（纳绢布等），有身则有庸（每丁每年服力役二旬，若不服役则纳布帛等代替）”。庸和调在整个国家财政中占据重要地位。唐中期以后，</a:t>
            </a:r>
            <a:r>
              <a:rPr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随着人口增加，土地兼并加剧，均田制急剧崩坏，租庸调制难以维持。</a:t>
            </a:r>
            <a:r>
              <a:rPr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“有幼未成丁，而承袭世资，家累千金者，乃薄赋之；又有年齿已壮，而身居穷约，家无置锥者，乃厚赋之，岂不背谬！”百姓举家逃亡，规避赋税，被称为“客户”。</a:t>
            </a:r>
            <a:endParaRPr sz="24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457200" fontAlgn="auto">
              <a:lnSpc>
                <a:spcPct val="100000"/>
              </a:lnSpc>
            </a:pPr>
            <a:r>
              <a:rPr lang="en-US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                 </a:t>
            </a:r>
            <a:r>
              <a:rPr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——摘编自白寿彝总主编《中国通史》等</a:t>
            </a:r>
            <a:r>
              <a:rPr lang="en-US" altLang="zh-CN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 </a:t>
            </a:r>
            <a:endParaRPr lang="en-US" altLang="zh-CN" sz="24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457200" fontAlgn="auto">
              <a:lnSpc>
                <a:spcPct val="100000"/>
              </a:lnSpc>
            </a:pPr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整顿赋役制度、扭转财政危机是张居正改革的重点。他认为，</a:t>
            </a:r>
            <a:r>
              <a:rPr lang="en-US" altLang="zh-CN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“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豪民隐占田地，逃避赋税，</a:t>
            </a:r>
            <a:r>
              <a:rPr lang="en-US" altLang="zh-CN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“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豪民有田不赋，贫民曲输为累。民穷逃亡，故额顿减</a:t>
            </a:r>
            <a:r>
              <a:rPr lang="en-US" altLang="zh-CN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”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。致使政府财政危机日益加深。</a:t>
            </a:r>
            <a:r>
              <a:rPr lang="en-US" altLang="zh-CN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              -----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朱绍侯</a:t>
            </a:r>
            <a:r>
              <a:rPr lang="en-US" altLang="zh-CN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齐涛</a:t>
            </a:r>
            <a:r>
              <a:rPr lang="en-US" altLang="zh-CN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 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王育济《中国古代史》下册</a:t>
            </a:r>
            <a:r>
              <a:rPr lang="en-US" altLang="zh-CN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</a:t>
            </a:r>
            <a:endParaRPr lang="en-US" altLang="zh-CN" sz="24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457200" fontAlgn="auto">
              <a:lnSpc>
                <a:spcPct val="100000"/>
              </a:lnSpc>
            </a:pPr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清初赋役的征派仍以地亩、人丁为依据。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由于官僚豪绅隐匿土田和下层百姓的流移，地亩、人丁的确切数字总是难以查清。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特别是随着地权的日益集中和人口的不断增长，丁役或丁役货币化的丁银便成为广大贫民的沉重负担，不断引发百姓逃亡，直接影响了政府的财政收入。</a:t>
            </a:r>
            <a:r>
              <a:rPr lang="en-US" altLang="zh-CN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          </a:t>
            </a:r>
            <a:r>
              <a:rPr lang="en-US" altLang="zh-CN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-----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朱绍侯</a:t>
            </a:r>
            <a:r>
              <a:rPr lang="en-US" altLang="zh-CN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齐涛</a:t>
            </a:r>
            <a:r>
              <a:rPr lang="en-US" altLang="zh-CN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 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王育济《中国古代史》下册</a:t>
            </a:r>
            <a:r>
              <a:rPr lang="en-US" altLang="zh-CN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  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                 </a:t>
            </a:r>
            <a:r>
              <a:rPr lang="en-US" altLang="zh-CN" sz="24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                                                                          </a:t>
            </a:r>
            <a:endParaRPr lang="zh-CN" altLang="en-US" sz="240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63525" y="448310"/>
            <a:ext cx="116078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思考</a:t>
            </a:r>
            <a:r>
              <a:rPr lang="en-US" altLang="zh-CN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：结合材料和所学，简析古代赋税制度变化的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原因？</a:t>
            </a:r>
            <a:endParaRPr lang="zh-CN" altLang="en-US" sz="24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9008110" y="2421255"/>
            <a:ext cx="2704465" cy="444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263525" y="2727325"/>
            <a:ext cx="11377295" cy="6731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263525" y="3141345"/>
            <a:ext cx="7056755" cy="444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9228455" y="4220845"/>
            <a:ext cx="2704465" cy="444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5533390" y="5300980"/>
            <a:ext cx="5747385" cy="3746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V="1">
            <a:off x="191770" y="6093460"/>
            <a:ext cx="2704465" cy="444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111125" y="3136265"/>
            <a:ext cx="11837035" cy="8877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Autofit/>
          </a:bodyPr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主要原因：土地制度的变化；土地兼并；</a:t>
            </a:r>
            <a:endParaRPr lang="zh-CN" altLang="en-US" sz="24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</a:t>
            </a:r>
            <a:r>
              <a:rPr lang="en-US" altLang="zh-CN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        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政府财政困难；社会阶级矛盾尖锐</a:t>
            </a:r>
            <a:r>
              <a:rPr lang="en-US" altLang="zh-CN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....</a:t>
            </a:r>
            <a:endParaRPr lang="en-US" altLang="zh-CN" sz="24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335280" y="1629410"/>
            <a:ext cx="1154176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/>
              <a:t>      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在中国封建社会漫长的历史发展过程中，</a:t>
            </a:r>
            <a:r>
              <a:rPr lang="zh-CN" altLang="en-US" sz="24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曾经有过许多次的赋役变革，而唐中期的</a:t>
            </a:r>
            <a:r>
              <a:rPr lang="zh-CN" altLang="en-US" sz="2400" b="1">
                <a:solidFill>
                  <a:schemeClr val="tx1"/>
                </a:solidFill>
                <a:highlight>
                  <a:srgbClr val="FFFF00"/>
                </a:highlight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两税法</a:t>
            </a:r>
            <a:r>
              <a:rPr lang="zh-CN" altLang="en-US" sz="24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、明中后期的</a:t>
            </a:r>
            <a:r>
              <a:rPr lang="zh-CN" altLang="en-US" sz="2400" b="1">
                <a:solidFill>
                  <a:schemeClr val="tx1"/>
                </a:solidFill>
                <a:highlight>
                  <a:srgbClr val="FFFF00"/>
                </a:highlight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一条鞭法</a:t>
            </a:r>
            <a:r>
              <a:rPr lang="zh-CN" altLang="en-US" sz="24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、清朝前期的</a:t>
            </a:r>
            <a:r>
              <a:rPr lang="zh-CN" altLang="en-US" sz="2400" b="1">
                <a:solidFill>
                  <a:schemeClr val="tx1"/>
                </a:solidFill>
                <a:highlight>
                  <a:srgbClr val="FFFF00"/>
                </a:highlight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摊丁入亩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则是这些赋税变革中力度最大的三次。它们的实施不仅对稳定当时的社会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经济秩序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、增加国家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财政收入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、减轻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人民负担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，缓和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阶级矛盾，人身控制松弛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起到了重要作用，而且还对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后来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的社会经济发展、赋税制度变化产生了巨大影响，堪称中国古代赋税制度变革的三大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里程碑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</a:rPr>
              <a:t>。</a:t>
            </a:r>
            <a:endParaRPr lang="zh-CN" altLang="en-US" sz="2400" b="1">
              <a:latin typeface="黑体" panose="02010609060101010101" charset="-122"/>
              <a:ea typeface="黑体" panose="02010609060101010101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文本框 14"/>
          <p:cNvSpPr txBox="1"/>
          <p:nvPr>
            <p:custDataLst>
              <p:tags r:id="rId1"/>
            </p:custDataLst>
          </p:nvPr>
        </p:nvSpPr>
        <p:spPr>
          <a:xfrm>
            <a:off x="17463" y="-33337"/>
            <a:ext cx="976947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微软雅黑" panose="020B0503020204020204" charset="-122"/>
              </a:rPr>
              <a:t>二、中国关税与个人所得税制度</a:t>
            </a:r>
            <a:endParaRPr lang="zh-CN" altLang="en-US" sz="28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微软雅黑" panose="020B0503020204020204" charset="-122"/>
            </a:endParaRPr>
          </a:p>
        </p:txBody>
      </p:sp>
      <p:sp>
        <p:nvSpPr>
          <p:cNvPr id="38" name="文本框 37"/>
          <p:cNvSpPr txBox="1"/>
          <p:nvPr>
            <p:custDataLst>
              <p:tags r:id="rId2"/>
            </p:custDataLst>
          </p:nvPr>
        </p:nvSpPr>
        <p:spPr>
          <a:xfrm>
            <a:off x="119380" y="908685"/>
            <a:ext cx="42271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、中国关税起源与演变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1" name="矩形 40"/>
          <p:cNvSpPr/>
          <p:nvPr>
            <p:custDataLst>
              <p:tags r:id="rId3"/>
            </p:custDataLst>
          </p:nvPr>
        </p:nvSpPr>
        <p:spPr>
          <a:xfrm>
            <a:off x="119380" y="487680"/>
            <a:ext cx="10755630" cy="39878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p>
            <a:r>
              <a:rPr lang="zh-CN" altLang="en-US" sz="2000" b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关税：海关代表国家，依据国家的关税政策、税法及进出口税则，对进出关境的物品征收的税。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aphicFrame>
        <p:nvGraphicFramePr>
          <p:cNvPr id="42" name="表格 41"/>
          <p:cNvGraphicFramePr/>
          <p:nvPr>
            <p:custDataLst>
              <p:tags r:id="rId4"/>
            </p:custDataLst>
          </p:nvPr>
        </p:nvGraphicFramePr>
        <p:xfrm>
          <a:off x="263525" y="1412558"/>
          <a:ext cx="11791950" cy="52698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5950"/>
                <a:gridCol w="9906000"/>
              </a:tblGrid>
              <a:tr h="32385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0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zh-CN" sz="20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时间</a:t>
                      </a:r>
                      <a:r>
                        <a:rPr lang="zh-CN" altLang="en-US" sz="20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endParaRPr lang="zh-CN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0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                 </a:t>
                      </a:r>
                      <a:r>
                        <a:rPr lang="zh-CN" altLang="en-US" sz="20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关税起源与演变</a:t>
                      </a:r>
                      <a:endParaRPr lang="zh-CN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5179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0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西周</a:t>
                      </a:r>
                      <a:endParaRPr lang="zh-CN" altLang="en-US" sz="20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033780">
                <a:tc>
                  <a:txBody>
                    <a:bodyPr/>
                    <a:p>
                      <a:pPr>
                        <a:buNone/>
                      </a:pPr>
                      <a:endParaRPr lang="zh-CN" altLang="en-US" sz="20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0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鸦片战争前后</a:t>
                      </a:r>
                      <a:endParaRPr lang="zh-CN" altLang="en-US" sz="20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4925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000" b="1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国民革命时期</a:t>
                      </a:r>
                      <a:endParaRPr lang="zh-CN" altLang="en-US" sz="2000" b="1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000" b="1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  </a:t>
                      </a:r>
                      <a:r>
                        <a:rPr lang="zh-CN" altLang="en-US" sz="2000" b="1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中国共产党和国民党都明确提出废除不平等条约、要求关税自主的主张。</a:t>
                      </a:r>
                      <a:endParaRPr lang="zh-CN" altLang="en-US" sz="2000" b="1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348740">
                <a:tc>
                  <a:txBody>
                    <a:bodyPr/>
                    <a:p>
                      <a:pPr>
                        <a:buNone/>
                      </a:pPr>
                      <a:endParaRPr lang="zh-CN" altLang="en-US" sz="2000" b="1"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0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国民政府时期</a:t>
                      </a:r>
                      <a:endParaRPr lang="zh-CN" altLang="en-US" sz="20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7884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0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新中国成立后</a:t>
                      </a:r>
                      <a:endParaRPr lang="zh-CN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58825">
                <a:tc>
                  <a:txBody>
                    <a:bodyPr/>
                    <a:p>
                      <a:pPr>
                        <a:buNone/>
                      </a:pPr>
                      <a:endParaRPr lang="zh-CN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20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改革开放后</a:t>
                      </a:r>
                      <a:endParaRPr lang="zh-CN" altLang="en-US" sz="2000" b="1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3" name="文本框 42"/>
          <p:cNvSpPr txBox="1"/>
          <p:nvPr/>
        </p:nvSpPr>
        <p:spPr>
          <a:xfrm>
            <a:off x="4655820" y="1845310"/>
            <a:ext cx="33972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</a:rPr>
              <a:t>中国的关税出现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2567305" y="2331085"/>
            <a:ext cx="8095615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buNone/>
            </a:pP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前，完全的关税自主权；后，开始丧失关税自主权（</a:t>
            </a: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《南京条约》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）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buNone/>
            </a:pPr>
            <a:endParaRPr lang="zh-CN" altLang="en-US" sz="2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2567305" y="2637155"/>
            <a:ext cx="896747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buNone/>
            </a:pP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《望厦条约》、《黄埔条约》</a:t>
            </a: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强化列强的协定关税权，</a:t>
            </a:r>
            <a:r>
              <a:rPr lang="zh-CN" altLang="en-US" sz="20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中国失去调整税率的权力，海关大权长期把持在外国人手中。</a:t>
            </a:r>
            <a:endParaRPr lang="zh-CN" altLang="en-US" sz="20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2813050" y="3717290"/>
            <a:ext cx="83616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1927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年国民政府成立后，宣告关税自主，公布国定《进口税暂行条例》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2783205" y="4077335"/>
            <a:ext cx="980186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1928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年，国民政府发表</a:t>
            </a:r>
            <a:r>
              <a:rPr lang="en-US" altLang="zh-CN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改订新约</a:t>
            </a:r>
            <a:r>
              <a:rPr lang="en-US" altLang="zh-CN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的对外宣言，先与美国签订《中美关税条约》，后与意大利、英国等国缔结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友好通商条约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或新的关税条约。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2964180" y="4725670"/>
            <a:ext cx="82105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1930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年，日本同意《中日关税协定》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479425" y="5373370"/>
            <a:ext cx="14897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真正收回关税自主权</a:t>
            </a:r>
            <a:endParaRPr lang="zh-CN" altLang="en-US" sz="1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2063115" y="5094605"/>
            <a:ext cx="99561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</a:rPr>
              <a:t>《中华人民共和国海关进出口税则》及其实施条例，是</a:t>
            </a: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新中国第一部独立的专门的海关税法，统一了全国关税制度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2267585" y="5949315"/>
            <a:ext cx="958405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1985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颁布《中华人民共和国进出口关税条例》和《中华人民共和国海关进出口税则》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2279650" y="6309360"/>
            <a:ext cx="493141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1987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年通过《中华人民共和国海关法》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7031990" y="1228725"/>
            <a:ext cx="5024120" cy="10147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关税出现后，一直存在国内关税与国境关税并立现象。中国到</a:t>
            </a:r>
            <a:r>
              <a:rPr lang="en-US" altLang="zh-CN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1931</a:t>
            </a: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</a:t>
            </a:r>
            <a:r>
              <a:rPr lang="zh-CN" altLang="en-US" sz="20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才正式宣布废除国内关税，实行统一国境关税。</a:t>
            </a:r>
            <a:endParaRPr lang="zh-CN" altLang="en-US" sz="20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19405" y="2276475"/>
            <a:ext cx="11737340" cy="1406525"/>
          </a:xfrm>
          <a:prstGeom prst="rect">
            <a:avLst/>
          </a:prstGeom>
          <a:solidFill>
            <a:srgbClr val="EAF3B0"/>
          </a:solidFill>
        </p:spPr>
        <p:txBody>
          <a:bodyPr wrap="square" rtlCol="0" anchor="t">
            <a:noAutofit/>
          </a:bodyPr>
          <a:p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①危害国家主权和财政收入；      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360680" indent="-360680"/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②便利列强对华倾销商品，掠夺原料，不利于民族工商业发展；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413385" indent="-413385"/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③客观上推动海关管理近代化，加速自然经济解体；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19405" y="5949315"/>
            <a:ext cx="11736070" cy="7327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 anchor="t">
            <a:noAutofit/>
          </a:bodyPr>
          <a:p>
            <a:pPr algn="ctr" fontAlgn="auto">
              <a:lnSpc>
                <a:spcPct val="150000"/>
              </a:lnSpc>
              <a:buClrTx/>
              <a:buSzTx/>
              <a:buFontTx/>
            </a:pPr>
            <a:r>
              <a:rPr lang="zh-CN" altLang="en-US" b="1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 </a:t>
            </a:r>
            <a:r>
              <a:rPr lang="zh-CN" altLang="en-US" sz="2400" b="1" smtClean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维护国家主权，促进国民经济和对外贸易的发展，增加财政收入。</a:t>
            </a:r>
            <a:endParaRPr lang="zh-CN" altLang="en-US" sz="2400" b="1" smtClean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3" grpId="1"/>
      <p:bldP spid="44" grpId="0"/>
      <p:bldP spid="44" grpId="1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53" grpId="0" bldLvl="0" animBg="1"/>
      <p:bldP spid="53" grpId="1" animBg="1"/>
      <p:bldP spid="3" grpId="0" bldLvl="0" animBg="1"/>
      <p:bldP spid="2" grpId="0" bldLvl="0" animBg="1"/>
    </p:bldLst>
  </p:timing>
</p:sld>
</file>

<file path=ppt/slides/slide7.xml><?xml version="1.0" encoding="utf-8"?>
<p:sld xmlns:a14="http://schemas.microsoft.com/office/drawing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78" name="文本框 14"/>
          <p:cNvSpPr txBox="1"/>
          <p:nvPr/>
        </p:nvSpPr>
        <p:spPr>
          <a:xfrm>
            <a:off x="-24765" y="55880"/>
            <a:ext cx="67684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二、关税与个人所得税制度的起源与</a:t>
            </a:r>
            <a:r>
              <a:rPr lang="zh-CN" altLang="en-US" sz="28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演变</a:t>
            </a:r>
            <a:endParaRPr lang="zh-CN" altLang="en-US" sz="28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35280" y="621030"/>
            <a:ext cx="11306810" cy="8299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p>
            <a:pPr algn="ctr"/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合作探究二：根据材料并结合所学，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分析南京国民政府改定新约、进行关税改革的原因，并说明其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影响。</a:t>
            </a:r>
            <a:endParaRPr lang="zh-CN" altLang="en-US" sz="2400" b="1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62255" y="1629410"/>
            <a:ext cx="11782425" cy="20104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pPr indent="457200">
              <a:lnSpc>
                <a:spcPct val="100000"/>
              </a:lnSpc>
            </a:pPr>
            <a:r>
              <a:rPr lang="en-US" alt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1927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年，刚刚成立的国民政府迫于经济上的迫切需求，发起关税自主运动，广大民众的民族主义情绪高涨。西方列强面对日益高涨的反对帝国主义的浪潮，不得不作一些让步，南京国民政府遂开始了关税改革。</a:t>
            </a:r>
            <a:r>
              <a:rPr lang="en-US" alt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1928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年</a:t>
            </a:r>
            <a:r>
              <a:rPr lang="en-US" alt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7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月，美国首先承认中国关税自主。随后各欧洲主要强国相继承认中国关税自主。其后国民政府多次修订关税税则，提高了煤油、汽油、羊毛、毛制品、化学产品、机器等货物的进口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税率。</a:t>
            </a:r>
            <a:endParaRPr lang="zh-CN" altLang="en-US" sz="20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457200">
              <a:lnSpc>
                <a:spcPct val="100000"/>
              </a:lnSpc>
            </a:pP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关税从极低的水平提高到相对较高的水平，关税收入也大为增加，从</a:t>
            </a:r>
            <a:r>
              <a:rPr lang="en-US" alt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1928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年的</a:t>
            </a:r>
            <a:r>
              <a:rPr lang="en-US" alt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13400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万银元上升到</a:t>
            </a:r>
            <a:r>
              <a:rPr lang="en-US" alt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1931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年的</a:t>
            </a:r>
            <a:r>
              <a:rPr lang="en-US" alt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33800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万银元，在以后的几年中始终保持在</a:t>
            </a:r>
            <a:r>
              <a:rPr lang="en-US" alt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亿银元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左右。</a:t>
            </a:r>
            <a:endParaRPr lang="zh-CN" altLang="en-US" sz="20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15415" y="3860800"/>
            <a:ext cx="8113395" cy="1014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70C0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原因：中国人民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民族意识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的觉醒，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主权意识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的增强；</a:t>
            </a:r>
            <a:endParaRPr lang="zh-CN" altLang="en-US" sz="20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algn="l">
              <a:buClrTx/>
              <a:buSzTx/>
              <a:buFontTx/>
            </a:pPr>
            <a:r>
              <a:rPr lang="en-US" alt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      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民族工业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的发展；</a:t>
            </a:r>
            <a:endParaRPr lang="zh-CN" altLang="en-US" sz="20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algn="l">
              <a:buClrTx/>
              <a:buSzTx/>
              <a:buFontTx/>
            </a:pPr>
            <a:r>
              <a:rPr lang="en-US" alt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      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南京国民政府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增加财政收入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，提升形象，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巩固统治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的需要。</a:t>
            </a:r>
            <a:endParaRPr lang="zh-CN" altLang="en-US" sz="20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27785" y="5062855"/>
            <a:ext cx="10716895" cy="160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0070C0"/>
                </a:solidFill>
              </a14:hiddenFill>
            </a:ext>
          </a:extLst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影响：积极性：一定程度上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争取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到了作为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主权国家的地位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，是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中国近代外交史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上的进步；</a:t>
            </a:r>
            <a:endParaRPr lang="zh-CN" altLang="en-US" sz="20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algn="l">
              <a:buClrTx/>
              <a:buSzTx/>
              <a:buFontTx/>
            </a:pP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en-US" alt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             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一定程度上升华民众反帝情绪，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强化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了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民族意识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；有利于民族工商业的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发展；</a:t>
            </a:r>
            <a:endParaRPr lang="zh-CN" altLang="en-US" sz="20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algn="l">
              <a:buClrTx/>
              <a:buSzTx/>
              <a:buFontTx/>
            </a:pP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en-US" alt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             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增加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了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关税收入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；</a:t>
            </a:r>
            <a:endParaRPr lang="zh-CN" altLang="en-US" sz="20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algn="l">
              <a:buClrTx/>
              <a:buSzTx/>
              <a:buFontTx/>
            </a:pP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en-US" altLang="zh-CN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     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消极性：并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没有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从根本上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取消帝国主义的在华特权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，仍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未使中国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成为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独立自主</a:t>
            </a:r>
            <a:r>
              <a:rPr lang="zh-CN" altLang="en-US" sz="20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的国家。</a:t>
            </a:r>
            <a:endParaRPr lang="zh-CN" altLang="en-US" sz="20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algn="l">
              <a:buClrTx/>
              <a:buSzTx/>
              <a:buFontTx/>
            </a:pPr>
            <a:r>
              <a:rPr lang="zh-CN" altLang="en-US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en-US" altLang="zh-CN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         </a:t>
            </a:r>
            <a:endParaRPr lang="zh-CN" altLang="en-US" sz="20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algn="l">
              <a:buClrTx/>
              <a:buSzTx/>
              <a:buFontTx/>
            </a:pPr>
            <a:r>
              <a:rPr lang="en-US" altLang="zh-CN" sz="20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              </a:t>
            </a:r>
            <a:endParaRPr lang="en-US" altLang="zh-CN" sz="20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1" animBg="1"/>
      <p:bldP spid="5" grpId="0" bldLvl="0" animBg="1"/>
      <p:bldP spid="6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6332" name="Rectangle 76"/>
          <p:cNvSpPr/>
          <p:nvPr>
            <p:custDataLst>
              <p:tags r:id="rId1"/>
            </p:custDataLst>
          </p:nvPr>
        </p:nvSpPr>
        <p:spPr>
          <a:xfrm>
            <a:off x="46990" y="1844675"/>
            <a:ext cx="12025630" cy="319214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4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（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1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）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1914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年，北洋政府制定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________________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，其中包括征收个人所得税，但没有实施。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等线" panose="02010600030101010101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（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2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）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1936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年国民政府公布了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__________________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，开始征收个人所得税。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等线" panose="02010600030101010101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（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3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）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1949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年，在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_________________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下，没有征收个人所得税。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等线" panose="02010600030101010101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（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4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）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1980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年，通过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____________________________________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，个人所得税制度正式确立。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等线" panose="02010600030101010101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（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5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）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《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中华人民共和国个人所得税法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》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不断修订完善，更符合社会发展需要，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等线" panose="02010600030101010101" charset="-122"/>
              </a:rPr>
              <a:t>有利于调节个人收入和实现社会稳定。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等线" panose="02010600030101010101" charset="-122"/>
            </a:endParaRPr>
          </a:p>
        </p:txBody>
      </p:sp>
      <p:sp>
        <p:nvSpPr>
          <p:cNvPr id="96333" name="Rectangle 77"/>
          <p:cNvSpPr/>
          <p:nvPr>
            <p:custDataLst>
              <p:tags r:id="rId2"/>
            </p:custDataLst>
          </p:nvPr>
        </p:nvSpPr>
        <p:spPr>
          <a:xfrm>
            <a:off x="4446588" y="1700530"/>
            <a:ext cx="1706880" cy="58928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lnSpc>
                <a:spcPct val="135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等线" panose="02010600030101010101" charset="-122"/>
              </a:rPr>
              <a:t>所得税条例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等线" panose="02010600030101010101" charset="-122"/>
            </a:endParaRPr>
          </a:p>
        </p:txBody>
      </p:sp>
      <p:sp>
        <p:nvSpPr>
          <p:cNvPr id="96334" name="Rectangle 78"/>
          <p:cNvSpPr/>
          <p:nvPr>
            <p:custDataLst>
              <p:tags r:id="rId3"/>
            </p:custDataLst>
          </p:nvPr>
        </p:nvSpPr>
        <p:spPr>
          <a:xfrm>
            <a:off x="4223068" y="2348865"/>
            <a:ext cx="23164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2400" b="1">
                <a:solidFill>
                  <a:srgbClr val="CC0000"/>
                </a:solidFill>
                <a:latin typeface="微软雅黑" panose="020B0503020204020204" charset="-122"/>
                <a:ea typeface="微软雅黑" panose="020B0503020204020204" charset="-122"/>
                <a:sym typeface="等线" panose="02010600030101010101" charset="-122"/>
              </a:rPr>
              <a:t>所得税暂行条例</a:t>
            </a:r>
            <a:endParaRPr lang="zh-CN" altLang="en-US" sz="2400" b="1">
              <a:solidFill>
                <a:srgbClr val="CC0000"/>
              </a:solidFill>
              <a:latin typeface="微软雅黑" panose="020B0503020204020204" charset="-122"/>
              <a:ea typeface="微软雅黑" panose="020B0503020204020204" charset="-122"/>
              <a:sym typeface="等线" panose="02010600030101010101" charset="-122"/>
            </a:endParaRPr>
          </a:p>
        </p:txBody>
      </p:sp>
      <p:sp>
        <p:nvSpPr>
          <p:cNvPr id="96335" name="Rectangle 79"/>
          <p:cNvSpPr/>
          <p:nvPr>
            <p:custDataLst>
              <p:tags r:id="rId4"/>
            </p:custDataLst>
          </p:nvPr>
        </p:nvSpPr>
        <p:spPr>
          <a:xfrm>
            <a:off x="2495233" y="2852738"/>
            <a:ext cx="20116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2400" b="1">
                <a:solidFill>
                  <a:srgbClr val="CC0000"/>
                </a:solidFill>
                <a:latin typeface="微软雅黑" panose="020B0503020204020204" charset="-122"/>
                <a:ea typeface="微软雅黑" panose="020B0503020204020204" charset="-122"/>
                <a:sym typeface="等线" panose="02010600030101010101" charset="-122"/>
              </a:rPr>
              <a:t>计划经济体制</a:t>
            </a:r>
            <a:endParaRPr lang="zh-CN" altLang="en-US" sz="2400" b="1">
              <a:solidFill>
                <a:srgbClr val="CC0000"/>
              </a:solidFill>
              <a:latin typeface="微软雅黑" panose="020B0503020204020204" charset="-122"/>
              <a:ea typeface="微软雅黑" panose="020B0503020204020204" charset="-122"/>
              <a:sym typeface="等线" panose="02010600030101010101" charset="-122"/>
            </a:endParaRPr>
          </a:p>
        </p:txBody>
      </p:sp>
      <p:sp>
        <p:nvSpPr>
          <p:cNvPr id="96336" name="Rectangle 80"/>
          <p:cNvSpPr/>
          <p:nvPr>
            <p:custDataLst>
              <p:tags r:id="rId5"/>
            </p:custDataLst>
          </p:nvPr>
        </p:nvSpPr>
        <p:spPr>
          <a:xfrm>
            <a:off x="2855595" y="3416300"/>
            <a:ext cx="47548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2400" b="1">
                <a:solidFill>
                  <a:srgbClr val="CC0000"/>
                </a:solidFill>
                <a:latin typeface="微软雅黑" panose="020B0503020204020204" charset="-122"/>
                <a:ea typeface="微软雅黑" panose="020B0503020204020204" charset="-122"/>
                <a:sym typeface="等线" panose="02010600030101010101" charset="-122"/>
              </a:rPr>
              <a:t>《</a:t>
            </a:r>
            <a:r>
              <a:rPr lang="zh-CN" altLang="en-US" sz="2400" b="1">
                <a:solidFill>
                  <a:srgbClr val="CC0000"/>
                </a:solidFill>
                <a:latin typeface="微软雅黑" panose="020B0503020204020204" charset="-122"/>
                <a:ea typeface="微软雅黑" panose="020B0503020204020204" charset="-122"/>
                <a:sym typeface="等线" panose="02010600030101010101" charset="-122"/>
              </a:rPr>
              <a:t>中华人民共和国个人所得税法</a:t>
            </a:r>
            <a:r>
              <a:rPr lang="en-US" altLang="zh-CN" sz="2400" b="1">
                <a:solidFill>
                  <a:srgbClr val="CC0000"/>
                </a:solidFill>
                <a:latin typeface="微软雅黑" panose="020B0503020204020204" charset="-122"/>
                <a:ea typeface="微软雅黑" panose="020B0503020204020204" charset="-122"/>
                <a:sym typeface="等线" panose="02010600030101010101" charset="-122"/>
              </a:rPr>
              <a:t>》</a:t>
            </a:r>
            <a:endParaRPr lang="en-US" altLang="zh-CN" sz="2400" b="1">
              <a:solidFill>
                <a:srgbClr val="CC0000"/>
              </a:solidFill>
              <a:latin typeface="微软雅黑" panose="020B0503020204020204" charset="-122"/>
              <a:ea typeface="微软雅黑" panose="020B0503020204020204" charset="-122"/>
              <a:sym typeface="等线" panose="02010600030101010101" charset="-122"/>
            </a:endParaRPr>
          </a:p>
        </p:txBody>
      </p:sp>
      <p:sp>
        <p:nvSpPr>
          <p:cNvPr id="20482" name="文本框 14"/>
          <p:cNvSpPr txBox="1"/>
          <p:nvPr>
            <p:custDataLst>
              <p:tags r:id="rId6"/>
            </p:custDataLst>
          </p:nvPr>
        </p:nvSpPr>
        <p:spPr>
          <a:xfrm>
            <a:off x="46673" y="44133"/>
            <a:ext cx="976947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8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微软雅黑" panose="020B0503020204020204" charset="-122"/>
              </a:rPr>
              <a:t>二、中国关税与个人所得税制度</a:t>
            </a:r>
            <a:endParaRPr lang="zh-CN" altLang="en-US" sz="28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微软雅黑" panose="020B0503020204020204" charset="-122"/>
            </a:endParaRPr>
          </a:p>
        </p:txBody>
      </p:sp>
      <p:sp>
        <p:nvSpPr>
          <p:cNvPr id="24578" name="文本框 14"/>
          <p:cNvSpPr txBox="1"/>
          <p:nvPr>
            <p:custDataLst>
              <p:tags r:id="rId7"/>
            </p:custDataLst>
          </p:nvPr>
        </p:nvSpPr>
        <p:spPr>
          <a:xfrm>
            <a:off x="119380" y="676910"/>
            <a:ext cx="552386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2、个人所得税制度起源与演变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8"/>
            </p:custDataLst>
          </p:nvPr>
        </p:nvSpPr>
        <p:spPr>
          <a:xfrm>
            <a:off x="263524" y="1340485"/>
            <a:ext cx="9302767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概念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：以纳税人个人取得的各项应税所得为征收对象的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税种。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332" grpId="0"/>
      <p:bldP spid="96333" grpId="0"/>
      <p:bldP spid="96334" grpId="0"/>
      <p:bldP spid="96335" grpId="0"/>
      <p:bldP spid="96336" grpId="0"/>
    </p:bldLst>
  </p:timing>
</p:sld>
</file>

<file path=ppt/slides/slide9.xml><?xml version="1.0" encoding="utf-8"?>
<p:sld xmlns:mc="http://schemas.openxmlformats.org/markup-compatibility/2006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图片 2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80110" y="85725"/>
            <a:ext cx="9998075" cy="4098290"/>
          </a:xfrm>
          <a:prstGeom prst="rect">
            <a:avLst/>
          </a:prstGeom>
        </p:spPr>
      </p:pic>
      <p:sp>
        <p:nvSpPr>
          <p:cNvPr id="29" name="流程图: 可选过程 28"/>
          <p:cNvSpPr/>
          <p:nvPr>
            <p:custDataLst>
              <p:tags r:id="rId3"/>
            </p:custDataLst>
          </p:nvPr>
        </p:nvSpPr>
        <p:spPr>
          <a:xfrm>
            <a:off x="106276" y="4184085"/>
            <a:ext cx="10981374" cy="408827"/>
          </a:xfrm>
          <a:prstGeom prst="flowChartAlternate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vertOverflow="overflow" horzOverflow="overflow" vert="horz" wrap="square" lIns="0" tIns="0" rIns="0" bIns="0" numCol="1" spcCol="38100" rtlCol="0" anchor="ctr" forceAA="0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Helvetica Neue Medium"/>
              </a:rPr>
              <a:t>思考</a:t>
            </a:r>
            <a:r>
              <a:rPr lang="en-US" altLang="zh-CN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Helvetica Neue Medium"/>
              </a:rPr>
              <a:t>1</a:t>
            </a:r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Helvetica Neue Medium"/>
              </a:rPr>
              <a:t>：</a:t>
            </a: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Helvetica Neue Medium"/>
              </a:rPr>
              <a:t>为什么直到</a:t>
            </a:r>
            <a:r>
              <a:rPr kumimoji="0" lang="en-US" altLang="zh-CN" sz="2400" b="1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Helvetica Neue Medium"/>
              </a:rPr>
              <a:t>1980</a:t>
            </a: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Helvetica Neue Medium"/>
              </a:rPr>
              <a:t>年中国才颁布《中华人民共和国个人所得税法》</a:t>
            </a: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Helvetica Neue Medium"/>
            </a:endParaRPr>
          </a:p>
        </p:txBody>
      </p:sp>
      <p:sp>
        <p:nvSpPr>
          <p:cNvPr id="30" name="文本框 29"/>
          <p:cNvSpPr txBox="1"/>
          <p:nvPr>
            <p:custDataLst>
              <p:tags r:id="rId4"/>
            </p:custDataLst>
          </p:nvPr>
        </p:nvSpPr>
        <p:spPr>
          <a:xfrm>
            <a:off x="1127355" y="4725032"/>
            <a:ext cx="11706275" cy="840105"/>
          </a:xfrm>
          <a:prstGeom prst="rect">
            <a:avLst/>
          </a:prstGeom>
          <a:noFill/>
          <a:ln w="38100" cap="flat">
            <a:noFill/>
            <a:prstDash val="lgDashDotDot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50800" tIns="50800" rIns="50800" bIns="50800" numCol="1" spcCol="38100" rtlCol="0" anchor="t" forceAA="0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宋体" panose="02010600040101010101" charset="-122"/>
                <a:sym typeface="Helvetica Neue" panose="02000503000000020004"/>
              </a:rPr>
              <a:t>在</a:t>
            </a: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cs typeface="宋体" panose="02010600030101010101" pitchFamily="2" charset="-122"/>
                <a:sym typeface="Helvetica Neue" panose="02000503000000020004"/>
              </a:rPr>
              <a:t>个人和家庭收入整体差别不大的计划经济时代，没有征收的必要；</a:t>
            </a:r>
            <a:endParaRPr kumimoji="0" lang="en-US" altLang="zh-CN" sz="2400" b="1" i="0" u="none" strike="noStrike" cap="none" spc="0" normalizeH="0" baseline="0">
              <a:ln>
                <a:noFill/>
              </a:ln>
              <a:solidFill>
                <a:srgbClr val="FF0000"/>
              </a:solidFill>
              <a:effectLst/>
              <a:uFillTx/>
              <a:latin typeface="宋体" panose="02010600030101010101" pitchFamily="2" charset="-122"/>
              <a:cs typeface="宋体" panose="02010600030101010101" pitchFamily="2" charset="-122"/>
              <a:sym typeface="Helvetica Neue" panose="02000503000000020004"/>
            </a:endParaRPr>
          </a:p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cs typeface="宋体" panose="02010600030101010101" pitchFamily="2" charset="-122"/>
                <a:sym typeface="Helvetica Neue" panose="02000503000000020004"/>
              </a:rPr>
              <a:t>改革开放后的1980年，随着中国社会经济的发展，中国才制定颁行。</a:t>
            </a: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00"/>
              </a:solidFill>
              <a:effectLst/>
              <a:uFillTx/>
              <a:latin typeface="宋体" panose="02010600030101010101" pitchFamily="2" charset="-122"/>
              <a:cs typeface="宋体" panose="02010600030101010101" pitchFamily="2" charset="-122"/>
              <a:sym typeface="Helvetica Neue" panose="02000503000000020004"/>
            </a:endParaRPr>
          </a:p>
        </p:txBody>
      </p:sp>
      <p:sp>
        <p:nvSpPr>
          <p:cNvPr id="12" name="文本框 11"/>
          <p:cNvSpPr txBox="1"/>
          <p:nvPr>
            <p:custDataLst>
              <p:tags r:id="rId5"/>
            </p:custDataLst>
          </p:nvPr>
        </p:nvSpPr>
        <p:spPr>
          <a:xfrm>
            <a:off x="119610" y="5589087"/>
            <a:ext cx="9878157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宋体" panose="02010600040101010101" charset="-122"/>
                <a:sym typeface="Helvetica Neue" panose="02000503000000020004"/>
              </a:rPr>
              <a:t>思考</a:t>
            </a: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宋体" panose="02010600040101010101" charset="-122"/>
                <a:sym typeface="Helvetica Neue" panose="02000503000000020004"/>
              </a:rPr>
              <a:t>2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宋体" panose="02010600040101010101" charset="-122"/>
                <a:sym typeface="Helvetica Neue" panose="02000503000000020004"/>
              </a:rPr>
              <a:t>：个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宋体" panose="02010600040101010101" charset="-122"/>
                <a:sym typeface="Helvetica Neue" panose="02000503000000020004"/>
              </a:rPr>
              <a:t>税起征点的变迁呈现什么趋势，说明了什么？</a:t>
            </a:r>
            <a:endParaRPr kumimoji="0" lang="en-US" altLang="zh-CN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宋体" panose="02010600040101010101" charset="-122"/>
              <a:sym typeface="Helvetica Neue" panose="02000503000000020004"/>
            </a:endParaRPr>
          </a:p>
        </p:txBody>
      </p:sp>
      <p:sp>
        <p:nvSpPr>
          <p:cNvPr id="13" name="文本框 12"/>
          <p:cNvSpPr txBox="1"/>
          <p:nvPr>
            <p:custDataLst>
              <p:tags r:id="rId6"/>
            </p:custDataLst>
          </p:nvPr>
        </p:nvSpPr>
        <p:spPr>
          <a:xfrm>
            <a:off x="2832870" y="6106330"/>
            <a:ext cx="2065290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cs typeface="华文宋体" panose="02010600040101010101" charset="-122"/>
                <a:sym typeface="Helvetica Neue" panose="02000503000000020004"/>
              </a:rPr>
              <a:t>不断提高</a:t>
            </a: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宋体" panose="02010600030101010101" pitchFamily="2" charset="-122"/>
              <a:cs typeface="华文宋体" panose="02010600040101010101" charset="-122"/>
              <a:sym typeface="Helvetica Neue" panose="02000503000000020004"/>
            </a:endParaRPr>
          </a:p>
        </p:txBody>
      </p:sp>
      <p:sp>
        <p:nvSpPr>
          <p:cNvPr id="14" name="文本框 13"/>
          <p:cNvSpPr txBox="1"/>
          <p:nvPr>
            <p:custDataLst>
              <p:tags r:id="rId7"/>
            </p:custDataLst>
          </p:nvPr>
        </p:nvSpPr>
        <p:spPr>
          <a:xfrm>
            <a:off x="6095911" y="6105936"/>
            <a:ext cx="5688632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cs typeface="华文宋体" panose="02010600040101010101" charset="-122"/>
                <a:sym typeface="Helvetica Neue" panose="02000503000000020004"/>
              </a:rPr>
              <a:t>人民生活水平的提高</a:t>
            </a: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宋体" panose="02010600030101010101" pitchFamily="2" charset="-122"/>
              <a:cs typeface="华文宋体" panose="02010600040101010101" charset="-122"/>
              <a:sym typeface="Helvetica Neue" panose="02000503000000020004"/>
            </a:endParaRPr>
          </a:p>
        </p:txBody>
      </p:sp>
    </p:spTree>
    <p:custDataLst>
      <p:tags r:id="rId8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  <p:bldP spid="13" grpId="0"/>
      <p:bldP spid="13" grpId="1"/>
      <p:bldP spid="14" grpId="0"/>
      <p:bldP spid="14" grpId="1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AS_UNIQUEID" val="5178"/>
</p:tagLst>
</file>

<file path=ppt/tags/tag11.xml><?xml version="1.0" encoding="utf-8"?>
<p:tagLst xmlns:p="http://schemas.openxmlformats.org/presentationml/2006/main">
  <p:tag name="AS_UNIQUEID" val="5179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AS_UNIQUEID" val="1808"/>
  <p:tag name="KSO_WM_BEAUTIFY_FLAG" val=""/>
</p:tagLst>
</file>

<file path=ppt/tags/tag15.xml><?xml version="1.0" encoding="utf-8"?>
<p:tagLst xmlns:p="http://schemas.openxmlformats.org/presentationml/2006/main">
  <p:tag name="AS_UNIQUEID" val="1833"/>
  <p:tag name="KSO_WM_UNIT_PLACING_PICTURE_USER_VIEWPORT" val="{&quot;height&quot;:8011,&quot;width&quot;:8967}"/>
</p:tagLst>
</file>

<file path=ppt/tags/tag16.xml><?xml version="1.0" encoding="utf-8"?>
<p:tagLst xmlns:p="http://schemas.openxmlformats.org/presentationml/2006/main">
  <p:tag name="AS_UNIQUEID" val="1834"/>
</p:tagLst>
</file>

<file path=ppt/tags/tag17.xml><?xml version="1.0" encoding="utf-8"?>
<p:tagLst xmlns:p="http://schemas.openxmlformats.org/presentationml/2006/main">
  <p:tag name="AS_UNIQUEID" val="1835"/>
</p:tagLst>
</file>

<file path=ppt/tags/tag18.xml><?xml version="1.0" encoding="utf-8"?>
<p:tagLst xmlns:p="http://schemas.openxmlformats.org/presentationml/2006/main">
  <p:tag name="AS_UNIQUEID" val="1841"/>
</p:tagLst>
</file>

<file path=ppt/tags/tag19.xml><?xml version="1.0" encoding="utf-8"?>
<p:tagLst xmlns:p="http://schemas.openxmlformats.org/presentationml/2006/main">
  <p:tag name="AS_UNIQUEID" val="1842"/>
</p:tagLst>
</file>

<file path=ppt/tags/tag2.xml><?xml version="1.0" encoding="utf-8"?>
<p:tagLst xmlns:p="http://schemas.openxmlformats.org/presentationml/2006/main">
  <p:tag name="KSO_WM_UNIT_TABLE_BEAUTIFY" val="smartTable{dac7107f-52b2-4ec0-a5c6-5f2191c6ce2a}"/>
  <p:tag name="TABLE_ENDDRAG_ORIGIN_RECT" val="892*439"/>
  <p:tag name="TABLE_ENDDRAG_RECT" val="32*85*892*439"/>
</p:tagLst>
</file>

<file path=ppt/tags/tag20.xml><?xml version="1.0" encoding="utf-8"?>
<p:tagLst xmlns:p="http://schemas.openxmlformats.org/presentationml/2006/main">
  <p:tag name="AS_UNIQUEID" val="1843"/>
</p:tagLst>
</file>

<file path=ppt/tags/tag21.xml><?xml version="1.0" encoding="utf-8"?>
<p:tagLst xmlns:p="http://schemas.openxmlformats.org/presentationml/2006/main">
  <p:tag name="KSO_WM_TEMPLATE_CATEGORY" val="custom"/>
  <p:tag name="KSO_WM_TEMPLATE_INDEX" val="20202808"/>
</p:tagLst>
</file>

<file path=ppt/tags/tag22.xml><?xml version="1.0" encoding="utf-8"?>
<p:tagLst xmlns:p="http://schemas.openxmlformats.org/presentationml/2006/main">
  <p:tag name="AS_UNIQUEID" val="1828"/>
</p:tagLst>
</file>

<file path=ppt/tags/tag23.xml><?xml version="1.0" encoding="utf-8"?>
<p:tagLst xmlns:p="http://schemas.openxmlformats.org/presentationml/2006/main">
  <p:tag name="AS_UNIQUEID" val="1829"/>
</p:tagLst>
</file>

<file path=ppt/tags/tag24.xml><?xml version="1.0" encoding="utf-8"?>
<p:tagLst xmlns:p="http://schemas.openxmlformats.org/presentationml/2006/main">
  <p:tag name="AS_UNIQUEID" val="1830"/>
</p:tagLst>
</file>

<file path=ppt/tags/tag25.xml><?xml version="1.0" encoding="utf-8"?>
<p:tagLst xmlns:p="http://schemas.openxmlformats.org/presentationml/2006/main">
  <p:tag name="KSO_WM_UNIT_TABLE_BEAUTIFY" val="smartTable{8591fe2f-0933-4977-9dac-1879d9d402c5}"/>
  <p:tag name="TABLE_ENDDRAG_ORIGIN_RECT" val="517*604"/>
  <p:tag name="TABLE_ENDDRAG_RECT" val="47*74*517*604"/>
</p:tagLst>
</file>

<file path=ppt/tags/tag26.xml><?xml version="1.0" encoding="utf-8"?>
<p:tagLst xmlns:p="http://schemas.openxmlformats.org/presentationml/2006/main">
  <p:tag name="AS_UNIQUEID" val="1805"/>
</p:tagLst>
</file>

<file path=ppt/tags/tag27.xml><?xml version="1.0" encoding="utf-8"?>
<p:tagLst xmlns:p="http://schemas.openxmlformats.org/presentationml/2006/main">
  <p:tag name="KSO_WM_TEMPLATE_CATEGORY" val="custom"/>
  <p:tag name="KSO_WM_TEMPLATE_INDEX" val="20202808"/>
</p:tagLst>
</file>

<file path=ppt/tags/tag28.xml><?xml version="1.0" encoding="utf-8"?>
<p:tagLst xmlns:p="http://schemas.openxmlformats.org/presentationml/2006/main">
  <p:tag name="KSO_WPP_MARK_KEY" val="c8df6c3c-1361-46a8-a04b-00e35af12c69"/>
  <p:tag name="COMMONDATA" val="eyJoZGlkIjoiY2RlYjVkYzk3MDRhZDhjODIyZmQ4MGMxYzQ3Nzk4ZWUifQ=="/>
  <p:tag name="commondata" val="eyJoZGlkIjoiYjc0ZDI5ZDU5ZTQ3MDcwOTMzNzBkOTllNTU4YWJmMzUifQ==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AS_UNIQUEID" val="1419"/>
  <p:tag name="KSO_WM_BEAUTIFY_FLAG" val=""/>
</p:tagLst>
</file>

<file path=ppt/tags/tag6.xml><?xml version="1.0" encoding="utf-8"?>
<p:tagLst xmlns:p="http://schemas.openxmlformats.org/presentationml/2006/main">
  <p:tag name="KSO_WM_UNIT_TABLE_BEAUTIFY" val="smartTable{25b0dcc8-b249-49ca-9697-058d8104c622}"/>
  <p:tag name="KSO_WM_BEAUTIFY_FLAG" val=""/>
</p:tagLst>
</file>

<file path=ppt/tags/tag7.xml><?xml version="1.0" encoding="utf-8"?>
<p:tagLst xmlns:p="http://schemas.openxmlformats.org/presentationml/2006/main">
  <p:tag name="AS_UNIQUEID" val="5175"/>
</p:tagLst>
</file>

<file path=ppt/tags/tag8.xml><?xml version="1.0" encoding="utf-8"?>
<p:tagLst xmlns:p="http://schemas.openxmlformats.org/presentationml/2006/main">
  <p:tag name="AS_UNIQUEID" val="5176"/>
</p:tagLst>
</file>

<file path=ppt/tags/tag9.xml><?xml version="1.0" encoding="utf-8"?>
<p:tagLst xmlns:p="http://schemas.openxmlformats.org/presentationml/2006/main">
  <p:tag name="AS_UNIQUEID" val="5177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otalTime>0</ap:TotalTime>
  <ap:Words>4033</ap:Words>
  <ap:PresentationFormat/>
  <ap:Paragraphs>304</ap:Paragraphs>
  <ap:Slides>10</ap:Slides>
  <ap:Notes>0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18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10</vt:i4>
      </vt:variant>
    </vt:vector>
  </ap:HeadingPairs>
  <ap:TitlesOfParts>
    <vt:vector baseType="lpstr" size="31">
      <vt:lpstr>Arial</vt:lpstr>
      <vt:lpstr>宋体</vt:lpstr>
      <vt:lpstr>Wingdings</vt:lpstr>
      <vt:lpstr>黑体</vt:lpstr>
      <vt:lpstr>Calibri</vt:lpstr>
      <vt:lpstr>微软雅黑</vt:lpstr>
      <vt:lpstr>Songti SC</vt:lpstr>
      <vt:lpstr>Segoe Print</vt:lpstr>
      <vt:lpstr>楷体</vt:lpstr>
      <vt:lpstr>仿宋</vt:lpstr>
      <vt:lpstr>等线</vt:lpstr>
      <vt:lpstr>华文楷体</vt:lpstr>
      <vt:lpstr>Helvetica Neue Medium</vt:lpstr>
      <vt:lpstr>华文中宋</vt:lpstr>
      <vt:lpstr>华文宋体</vt:lpstr>
      <vt:lpstr>Helvetica Neue</vt:lpstr>
      <vt:lpstr>方正宋刻本秀楷简体</vt:lpstr>
      <vt:lpstr>Arial Unicode MS</vt:lpstr>
      <vt:lpstr>默认设计模板</vt:lpstr>
      <vt:lpstr>1_默认设计模板</vt:lpstr>
      <vt:lpstr>3_默认设计模板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ap:TitlesOfParts>
  <ap:LinksUpToDate>false</ap:LinksUpToDate>
  <ap:SharedDoc>false</ap:SharedDoc>
  <ap:HyperlinksChanged>false</ap:HyperlinksChanged>
  <ap:AppVersion>100.001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terms:created xsi:type="dcterms:W3CDTF">2023-02-09T01:22:00.0000000Z</dcterms:created>
  <dcterms:modified xsi:type="dcterms:W3CDTF">2024-08-22T23:33:36.0000000Z</dcterms:modified>
  <dc:creator/>
  <revision/>
</coreProperties>
</file>

<file path=docProps/custom.xml><?xml version="1.0" encoding="utf-8"?>
<op:Properties xmlns:vt="http://schemas.openxmlformats.org/officeDocument/2006/docPropsVTypes" xmlns:op="http://schemas.openxmlformats.org/officeDocument/2006/custom-properties">
  <op:property fmtid="{D5CDD505-2E9C-101B-9397-08002B2CF9AE}" pid="2" name="KSOProductBuildVer">
    <vt:lpwstr>2052-12.1.0.17857</vt:lpwstr>
  </op:property>
  <op:property fmtid="{D5CDD505-2E9C-101B-9397-08002B2CF9AE}" pid="3" name="ICV">
    <vt:lpwstr>C4A08FB595E041A5A853D9D941368626_13</vt:lpwstr>
  </op:property>
</op:Properties>
</file>