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tags/tag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6" r:id="rId2"/>
  </p:sldMasterIdLst>
  <p:notesMasterIdLst>
    <p:notesMasterId r:id="rId25"/>
  </p:notesMasterIdLst>
  <p:sldIdLst>
    <p:sldId id="371" r:id="rId3"/>
    <p:sldId id="259" r:id="rId4"/>
    <p:sldId id="361" r:id="rId5"/>
    <p:sldId id="373" r:id="rId6"/>
    <p:sldId id="313" r:id="rId7"/>
    <p:sldId id="305" r:id="rId8"/>
    <p:sldId id="331" r:id="rId9"/>
    <p:sldId id="332" r:id="rId10"/>
    <p:sldId id="374" r:id="rId11"/>
    <p:sldId id="375" r:id="rId12"/>
    <p:sldId id="265" r:id="rId13"/>
    <p:sldId id="380" r:id="rId14"/>
    <p:sldId id="359" r:id="rId15"/>
    <p:sldId id="376" r:id="rId16"/>
    <p:sldId id="365" r:id="rId17"/>
    <p:sldId id="377" r:id="rId18"/>
    <p:sldId id="381" r:id="rId19"/>
    <p:sldId id="360" r:id="rId20"/>
    <p:sldId id="364" r:id="rId21"/>
    <p:sldId id="379" r:id="rId22"/>
    <p:sldId id="382" r:id="rId23"/>
    <p:sldId id="36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FE42C5E-EAC4-4A33-9E91-CA4E0AB7477D}">
          <p14:sldIdLst>
            <p14:sldId id="371"/>
            <p14:sldId id="259"/>
            <p14:sldId id="361"/>
            <p14:sldId id="373"/>
            <p14:sldId id="313"/>
            <p14:sldId id="305"/>
            <p14:sldId id="331"/>
            <p14:sldId id="332"/>
            <p14:sldId id="374"/>
            <p14:sldId id="375"/>
            <p14:sldId id="265"/>
            <p14:sldId id="380"/>
            <p14:sldId id="359"/>
            <p14:sldId id="376"/>
            <p14:sldId id="365"/>
            <p14:sldId id="377"/>
            <p14:sldId id="381"/>
            <p14:sldId id="360"/>
            <p14:sldId id="364"/>
            <p14:sldId id="379"/>
            <p14:sldId id="382"/>
            <p14:sldId id="366"/>
          </p14:sldIdLst>
        </p14:section>
        <p14:section name="标注页" id="{5C78C044-A55F-4B15-861D-E67A5B156E03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179"/>
    <a:srgbClr val="D0AC44"/>
    <a:srgbClr val="666666"/>
    <a:srgbClr val="FF1A00"/>
    <a:srgbClr val="FCDEA1"/>
    <a:srgbClr val="F0B503"/>
    <a:srgbClr val="FFFFFF"/>
    <a:srgbClr val="F8D592"/>
    <a:srgbClr val="760000"/>
    <a:srgbClr val="F9C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10" autoAdjust="0"/>
  </p:normalViewPr>
  <p:slideViewPr>
    <p:cSldViewPr snapToGrid="0" showGuides="1">
      <p:cViewPr varScale="1">
        <p:scale>
          <a:sx n="114" d="100"/>
          <a:sy n="114" d="100"/>
        </p:scale>
        <p:origin x="41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95" b="1" i="0" u="none" strike="noStrike" kern="1200" cap="all" spc="100" normalizeH="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中国古代农民负担曲线图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34925" cap="rnd">
              <a:solidFill>
                <a:schemeClr val="lt1"/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none"/>
          </c:marker>
          <c:cat>
            <c:strRef>
              <c:f>Sheet1!$B$2:$J$2</c:f>
              <c:strCache>
                <c:ptCount val="9"/>
                <c:pt idx="0">
                  <c:v>秦</c:v>
                </c:pt>
                <c:pt idx="1">
                  <c:v>西汉前期</c:v>
                </c:pt>
                <c:pt idx="2">
                  <c:v>东汉前期</c:v>
                </c:pt>
                <c:pt idx="3">
                  <c:v>南北朝</c:v>
                </c:pt>
                <c:pt idx="4">
                  <c:v>隋唐前期</c:v>
                </c:pt>
                <c:pt idx="5">
                  <c:v>五代至宋</c:v>
                </c:pt>
                <c:pt idx="6">
                  <c:v>元</c:v>
                </c:pt>
                <c:pt idx="7">
                  <c:v>明代前期</c:v>
                </c:pt>
                <c:pt idx="8">
                  <c:v>清代中期</c:v>
                </c:pt>
              </c:strCache>
            </c:strRef>
          </c:cat>
          <c:val>
            <c:numRef>
              <c:f>Sheet1!$B$3:$J$3</c:f>
              <c:numCache>
                <c:formatCode>General</c:formatCode>
                <c:ptCount val="9"/>
                <c:pt idx="0">
                  <c:v>900</c:v>
                </c:pt>
                <c:pt idx="1">
                  <c:v>200</c:v>
                </c:pt>
                <c:pt idx="2">
                  <c:v>250</c:v>
                </c:pt>
                <c:pt idx="3">
                  <c:v>700</c:v>
                </c:pt>
                <c:pt idx="4">
                  <c:v>300</c:v>
                </c:pt>
                <c:pt idx="5">
                  <c:v>750</c:v>
                </c:pt>
                <c:pt idx="6">
                  <c:v>800</c:v>
                </c:pt>
                <c:pt idx="7">
                  <c:v>350</c:v>
                </c:pt>
                <c:pt idx="8">
                  <c:v>360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E3A-46FD-A58D-FB6F71FB4B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905494112"/>
        <c:axId val="821928272"/>
      </c:lineChart>
      <c:catAx>
        <c:axId val="90549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1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1928272"/>
        <c:crosses val="autoZero"/>
        <c:auto val="1"/>
        <c:lblAlgn val="ctr"/>
        <c:lblOffset val="100"/>
        <c:noMultiLvlLbl val="0"/>
      </c:catAx>
      <c:valAx>
        <c:axId val="821928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5494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5">
        <a:lumMod val="50000"/>
      </a:schemeClr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7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8BD67A5D-1E02-488B-A5AD-3894BE9E7EF3}" type="datetimeFigureOut">
              <a:rPr lang="zh-CN" altLang="en-US" smtClean="0"/>
              <a:pPr/>
              <a:t>2023/11/28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fld id="{345707C8-79F9-45C4-B6B2-6C3782DA4A4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9648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Heavy" panose="02020900000000000000" pitchFamily="18" charset="-122"/>
        <a:ea typeface="思源宋体 CN Heavy" panose="020209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637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6576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0769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2664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0323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853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43836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9927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65436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1343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81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9332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699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6279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7830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5511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088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1348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593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5707C8-79F9-45C4-B6B2-6C3782DA4A4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1877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 hidden="1">
            <a:extLst>
              <a:ext uri="{FF2B5EF4-FFF2-40B4-BE49-F238E27FC236}">
                <a16:creationId xmlns:a16="http://schemas.microsoft.com/office/drawing/2014/main" id="{4A35B6DA-897F-4630-9893-4554B54E71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80" name="图片 1079" descr="建筑的摆设布局&#10;&#10;中度可信度描述已自动生成">
            <a:extLst>
              <a:ext uri="{FF2B5EF4-FFF2-40B4-BE49-F238E27FC236}">
                <a16:creationId xmlns:a16="http://schemas.microsoft.com/office/drawing/2014/main" id="{3D7067B9-85EB-1AE3-EC78-0A846F0249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98788" l="455" r="99432">
                        <a14:foregroundMark x1="3386" y1="65333" x2="97500" y2="59111"/>
                        <a14:foregroundMark x1="5000" y1="76889" x2="93886" y2="77778"/>
                        <a14:foregroundMark x1="477" y1="53535" x2="1523" y2="78182"/>
                        <a14:foregroundMark x1="1614" y1="89091" x2="41364" y2="92929"/>
                        <a14:foregroundMark x1="41364" y1="92929" x2="83705" y2="91232"/>
                        <a14:foregroundMark x1="99591" y1="56808" x2="98591" y2="79515"/>
                        <a14:foregroundMark x1="98591" y1="79515" x2="74068" y2="97495"/>
                        <a14:foregroundMark x1="74068" y1="97495" x2="70977" y2="98828"/>
                        <a14:foregroundMark x1="99432" y1="54667" x2="98795" y2="91960"/>
                        <a14:backgroundMark x1="70386" y1="25778" x2="93636" y2="32000"/>
                        <a14:backgroundMark x1="74136" y1="43354" x2="62636" y2="193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55" b="27868"/>
          <a:stretch/>
        </p:blipFill>
        <p:spPr>
          <a:xfrm>
            <a:off x="-2692315" y="3516696"/>
            <a:ext cx="17576630" cy="4278782"/>
          </a:xfrm>
          <a:custGeom>
            <a:avLst/>
            <a:gdLst>
              <a:gd name="connsiteX0" fmla="*/ 0 w 12192000"/>
              <a:gd name="connsiteY0" fmla="*/ 0 h 2967971"/>
              <a:gd name="connsiteX1" fmla="*/ 12192000 w 12192000"/>
              <a:gd name="connsiteY1" fmla="*/ 0 h 2967971"/>
              <a:gd name="connsiteX2" fmla="*/ 12192000 w 12192000"/>
              <a:gd name="connsiteY2" fmla="*/ 2967971 h 2967971"/>
              <a:gd name="connsiteX3" fmla="*/ 0 w 12192000"/>
              <a:gd name="connsiteY3" fmla="*/ 2967971 h 296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67971">
                <a:moveTo>
                  <a:pt x="0" y="0"/>
                </a:moveTo>
                <a:lnTo>
                  <a:pt x="12192000" y="0"/>
                </a:lnTo>
                <a:lnTo>
                  <a:pt x="12192000" y="2967971"/>
                </a:lnTo>
                <a:lnTo>
                  <a:pt x="0" y="29679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7856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0879F0-46AF-D910-9CF3-2DA2E29EB11A}"/>
              </a:ext>
            </a:extLst>
          </p:cNvPr>
          <p:cNvGrpSpPr/>
          <p:nvPr userDrawn="1"/>
        </p:nvGrpSpPr>
        <p:grpSpPr>
          <a:xfrm>
            <a:off x="592948" y="507386"/>
            <a:ext cx="1970460" cy="2354424"/>
            <a:chOff x="592948" y="481789"/>
            <a:chExt cx="1970460" cy="235442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31665F8-6923-7A7D-AC9F-7BE184AAC7FF}"/>
                </a:ext>
              </a:extLst>
            </p:cNvPr>
            <p:cNvSpPr txBox="1"/>
            <p:nvPr/>
          </p:nvSpPr>
          <p:spPr>
            <a:xfrm flipH="1">
              <a:off x="592948" y="481789"/>
              <a:ext cx="914400" cy="1316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i="1" dirty="0">
                  <a:solidFill>
                    <a:schemeClr val="accent1"/>
                  </a:solidFill>
                  <a:effectLst>
                    <a:outerShdw blurRad="139700" dist="38100" dir="2700000" algn="tl" rotWithShape="0">
                      <a:prstClr val="black">
                        <a:alpha val="18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74C3A00-4903-FDEE-26C2-EB17879719AC}"/>
                </a:ext>
              </a:extLst>
            </p:cNvPr>
            <p:cNvSpPr txBox="1"/>
            <p:nvPr/>
          </p:nvSpPr>
          <p:spPr>
            <a:xfrm flipH="1">
              <a:off x="1007577" y="1526174"/>
              <a:ext cx="914464" cy="1310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b="1" i="1" dirty="0">
                  <a:solidFill>
                    <a:schemeClr val="accent1"/>
                  </a:solidFill>
                  <a:effectLst>
                    <a:outerShdw blurRad="139700" dist="38100" dir="2700000" algn="tl" rotWithShape="0">
                      <a:prstClr val="black">
                        <a:alpha val="18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录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39016FE-EE23-4C11-73BB-E4B04A4EB756}"/>
                </a:ext>
              </a:extLst>
            </p:cNvPr>
            <p:cNvSpPr txBox="1"/>
            <p:nvPr/>
          </p:nvSpPr>
          <p:spPr>
            <a:xfrm>
              <a:off x="1379537" y="1356180"/>
              <a:ext cx="1183871" cy="327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en-US" altLang="zh-CN" sz="1400" i="1" dirty="0">
                  <a:solidFill>
                    <a:schemeClr val="accent1"/>
                  </a:solidFill>
                </a:rPr>
                <a:t>CONTENTS</a:t>
              </a:r>
            </a:p>
          </p:txBody>
        </p:sp>
      </p:grpSp>
      <p:pic>
        <p:nvPicPr>
          <p:cNvPr id="15" name="图片 14" descr="建筑的设计&#10;&#10;中度可信度描述已自动生成">
            <a:extLst>
              <a:ext uri="{FF2B5EF4-FFF2-40B4-BE49-F238E27FC236}">
                <a16:creationId xmlns:a16="http://schemas.microsoft.com/office/drawing/2014/main" id="{CF2315F1-5D41-89ED-B16B-6FE056F58F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14" b="97335" l="137" r="99509">
                        <a14:foregroundMark x1="7753" y1="79572" x2="74993" y2="83811"/>
                        <a14:foregroundMark x1="74993" y1="83811" x2="99509" y2="83084"/>
                        <a14:foregroundMark x1="5378" y1="75696" x2="3849" y2="85143"/>
                        <a14:foregroundMark x1="3849" y1="85143" x2="11411" y2="90311"/>
                        <a14:foregroundMark x1="11411" y1="90311" x2="37510" y2="88090"/>
                        <a14:foregroundMark x1="37510" y1="88090" x2="86050" y2="88494"/>
                        <a14:foregroundMark x1="86050" y1="88494" x2="96751" y2="88252"/>
                        <a14:foregroundMark x1="7371" y1="70690" x2="137" y2="75495"/>
                        <a14:foregroundMark x1="2621" y1="90311" x2="58968" y2="94752"/>
                        <a14:foregroundMark x1="58968" y1="94752" x2="91592" y2="90755"/>
                        <a14:foregroundMark x1="91592" y1="90755" x2="98253" y2="91239"/>
                        <a14:foregroundMark x1="38630" y1="68672" x2="43544" y2="79330"/>
                        <a14:foregroundMark x1="43544" y1="79330" x2="43871" y2="81227"/>
                        <a14:foregroundMark x1="43380" y1="71619" x2="34616" y2="79209"/>
                        <a14:foregroundMark x1="59623" y1="69035" x2="59623" y2="69035"/>
                        <a14:foregroundMark x1="73382" y1="68874" x2="99372" y2="68107"/>
                        <a14:foregroundMark x1="99372" y1="68107" x2="99372" y2="68107"/>
                        <a14:foregroundMark x1="70871" y1="69035" x2="70871" y2="69035"/>
                        <a14:foregroundMark x1="1365" y1="90674" x2="1365" y2="90674"/>
                        <a14:foregroundMark x1="3112" y1="95277" x2="3112" y2="95277"/>
                        <a14:foregroundMark x1="24761" y1="95277" x2="24761" y2="95277"/>
                        <a14:foregroundMark x1="6880" y1="97335" x2="90500" y2="92329"/>
                        <a14:foregroundMark x1="90500" y1="92329" x2="90500" y2="92329"/>
                        <a14:foregroundMark x1="4505" y1="85668" x2="79006" y2="94752"/>
                        <a14:foregroundMark x1="79006" y1="94752" x2="97488" y2="90674"/>
                        <a14:foregroundMark x1="47256" y1="71457" x2="98007" y2="76988"/>
                        <a14:backgroundMark x1="9009" y1="35567" x2="63391" y2="28260"/>
                        <a14:backgroundMark x1="63391" y1="28260" x2="97379" y2="37990"/>
                        <a14:backgroundMark x1="1747" y1="61082" x2="18837" y2="46468"/>
                        <a14:backgroundMark x1="18837" y1="46468" x2="23314" y2="36375"/>
                        <a14:backgroundMark x1="23314" y1="36375" x2="17663" y2="38151"/>
                        <a14:backgroundMark x1="17663" y1="38151" x2="1993" y2="49253"/>
                        <a14:backgroundMark x1="1993" y1="49253" x2="1993" y2="49253"/>
                        <a14:backgroundMark x1="63746" y1="38353" x2="80262" y2="50908"/>
                        <a14:backgroundMark x1="80262" y1="50908" x2="80262" y2="50908"/>
                        <a14:backgroundMark x1="64128" y1="50384" x2="95741" y2="49253"/>
                        <a14:backgroundMark x1="95741" y1="49253" x2="95741" y2="49253"/>
                        <a14:backgroundMark x1="52880" y1="57771" x2="52880" y2="57771"/>
                        <a14:backgroundMark x1="30658" y1="42794" x2="30658" y2="42794"/>
                        <a14:backgroundMark x1="28911" y1="42430" x2="28911" y2="42430"/>
                        <a14:backgroundMark x1="32842" y1="41946" x2="32842" y2="41946"/>
                        <a14:backgroundMark x1="34589" y1="38232" x2="34589" y2="38232"/>
                        <a14:backgroundMark x1="32924" y1="41663" x2="32924" y2="41663"/>
                        <a14:backgroundMark x1="32405" y1="39725" x2="32405" y2="39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105" b="8403"/>
          <a:stretch/>
        </p:blipFill>
        <p:spPr>
          <a:xfrm>
            <a:off x="1" y="2201152"/>
            <a:ext cx="12191996" cy="465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34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墙上挂着一幅画&#10;&#10;中度可信度描述已自动生成">
            <a:extLst>
              <a:ext uri="{FF2B5EF4-FFF2-40B4-BE49-F238E27FC236}">
                <a16:creationId xmlns:a16="http://schemas.microsoft.com/office/drawing/2014/main" id="{1A11470D-E636-B9AD-B80C-0B45E655B6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91" b="98263" l="485" r="98909">
                        <a14:foregroundMark x1="8061" y1="36889" x2="19030" y2="66747"/>
                        <a14:foregroundMark x1="91515" y1="39475" x2="83818" y2="65333"/>
                        <a14:foregroundMark x1="83818" y1="65333" x2="83818" y2="65333"/>
                        <a14:foregroundMark x1="8242" y1="32162" x2="19212" y2="51475"/>
                        <a14:foregroundMark x1="19212" y1="51475" x2="14545" y2="58384"/>
                        <a14:foregroundMark x1="14545" y1="58384" x2="2788" y2="9374"/>
                        <a14:foregroundMark x1="2788" y1="9374" x2="8485" y2="16929"/>
                        <a14:foregroundMark x1="8485" y1="16929" x2="24061" y2="87919"/>
                        <a14:foregroundMark x1="24061" y1="87919" x2="27939" y2="92525"/>
                        <a14:foregroundMark x1="27939" y1="92525" x2="35273" y2="87677"/>
                        <a14:foregroundMark x1="35273" y1="87677" x2="33576" y2="79838"/>
                        <a14:foregroundMark x1="33576" y1="79838" x2="9394" y2="82222"/>
                        <a14:foregroundMark x1="9394" y1="82222" x2="6121" y2="91313"/>
                        <a14:foregroundMark x1="6121" y1="91313" x2="30182" y2="92727"/>
                        <a14:foregroundMark x1="30182" y1="92727" x2="25455" y2="90869"/>
                        <a14:foregroundMark x1="25455" y1="90869" x2="78788" y2="93131"/>
                        <a14:foregroundMark x1="78788" y1="93131" x2="83212" y2="88848"/>
                        <a14:foregroundMark x1="83212" y1="88848" x2="85212" y2="66869"/>
                        <a14:foregroundMark x1="85212" y1="66869" x2="67636" y2="86667"/>
                        <a14:foregroundMark x1="67636" y1="86667" x2="80061" y2="69131"/>
                        <a14:foregroundMark x1="80061" y1="69131" x2="53939" y2="88727"/>
                        <a14:foregroundMark x1="53939" y1="88727" x2="60121" y2="83596"/>
                        <a14:foregroundMark x1="60121" y1="83596" x2="70606" y2="63717"/>
                        <a14:foregroundMark x1="70606" y1="63717" x2="63697" y2="71596"/>
                        <a14:foregroundMark x1="63697" y1="71596" x2="52667" y2="88727"/>
                        <a14:foregroundMark x1="52667" y1="88727" x2="48242" y2="90263"/>
                        <a14:foregroundMark x1="48242" y1="90263" x2="36182" y2="73091"/>
                        <a14:foregroundMark x1="36182" y1="73091" x2="36000" y2="68808"/>
                        <a14:foregroundMark x1="36000" y1="68808" x2="41152" y2="77697"/>
                        <a14:foregroundMark x1="41152" y1="77697" x2="42303" y2="84566"/>
                        <a14:foregroundMark x1="16182" y1="37778" x2="34061" y2="82909"/>
                        <a14:foregroundMark x1="34061" y1="82909" x2="34061" y2="82909"/>
                        <a14:foregroundMark x1="5576" y1="39838" x2="6909" y2="91111"/>
                        <a14:foregroundMark x1="7091" y1="92162" x2="85758" y2="91515"/>
                        <a14:foregroundMark x1="85758" y1="91515" x2="85758" y2="91515"/>
                        <a14:foregroundMark x1="7697" y1="95475" x2="96909" y2="94465"/>
                        <a14:foregroundMark x1="94606" y1="60727" x2="98364" y2="14586"/>
                        <a14:foregroundMark x1="98364" y1="14586" x2="82485" y2="44323"/>
                        <a14:foregroundMark x1="4424" y1="36646" x2="2364" y2="89899"/>
                        <a14:foregroundMark x1="2364" y1="89899" x2="3939" y2="93051"/>
                        <a14:foregroundMark x1="3939" y1="93051" x2="84485" y2="98263"/>
                        <a14:foregroundMark x1="84485" y1="98263" x2="10970" y2="98303"/>
                        <a14:foregroundMark x1="11515" y1="14586" x2="485" y2="1091"/>
                        <a14:foregroundMark x1="4727" y1="3434" x2="19818" y2="28121"/>
                        <a14:foregroundMark x1="19818" y1="28121" x2="39939" y2="71394"/>
                        <a14:foregroundMark x1="39939" y1="71394" x2="40000" y2="71232"/>
                        <a14:foregroundMark x1="98727" y1="6263" x2="98909" y2="9131"/>
                        <a14:foregroundMark x1="98909" y1="9131" x2="96788" y2="14263"/>
                        <a14:foregroundMark x1="96788" y1="14263" x2="88303" y2="24566"/>
                        <a14:foregroundMark x1="88303" y1="24566" x2="76970" y2="50869"/>
                        <a14:foregroundMark x1="76970" y1="50869" x2="72364" y2="54828"/>
                        <a14:foregroundMark x1="72364" y1="54828" x2="71273" y2="58707"/>
                        <a14:foregroundMark x1="71273" y1="58707" x2="66970" y2="63030"/>
                        <a14:foregroundMark x1="66970" y1="63030" x2="65333" y2="68566"/>
                        <a14:foregroundMark x1="65333" y1="68566" x2="65758" y2="70586"/>
                        <a14:foregroundMark x1="98242" y1="2586" x2="98242" y2="2586"/>
                        <a14:foregroundMark x1="97758" y1="2909" x2="97758" y2="2909"/>
                        <a14:foregroundMark x1="92970" y1="10747" x2="92970" y2="10747"/>
                        <a14:foregroundMark x1="66727" y1="61091" x2="66727" y2="61091"/>
                        <a14:foregroundMark x1="67273" y1="59758" x2="67273" y2="59758"/>
                        <a14:foregroundMark x1="68970" y1="55919" x2="68970" y2="55919"/>
                        <a14:foregroundMark x1="69758" y1="56242" x2="67273" y2="58869"/>
                        <a14:foregroundMark x1="67273" y1="58869" x2="62485" y2="68768"/>
                        <a14:foregroundMark x1="22061" y1="27556" x2="22061" y2="27556"/>
                        <a14:foregroundMark x1="25758" y1="36444" x2="25758" y2="36444"/>
                        <a14:foregroundMark x1="25394" y1="35273" x2="25394" y2="35273"/>
                        <a14:foregroundMark x1="24909" y1="33737" x2="24909" y2="33737"/>
                        <a14:foregroundMark x1="27576" y1="39919" x2="27576" y2="39919"/>
                        <a14:foregroundMark x1="29697" y1="44040" x2="29697" y2="44040"/>
                        <a14:foregroundMark x1="25818" y1="36404" x2="25818" y2="36404"/>
                        <a14:foregroundMark x1="31636" y1="49010" x2="31636" y2="49010"/>
                        <a14:foregroundMark x1="32424" y1="50343" x2="32424" y2="50343"/>
                        <a14:foregroundMark x1="32000" y1="49253" x2="32000" y2="49253"/>
                        <a14:foregroundMark x1="30848" y1="46384" x2="30848" y2="46384"/>
                        <a14:foregroundMark x1="25939" y1="36404" x2="25939" y2="36404"/>
                        <a14:foregroundMark x1="23030" y1="29253" x2="23030" y2="29253"/>
                        <a14:foregroundMark x1="38303" y1="63394" x2="38303" y2="63394"/>
                        <a14:foregroundMark x1="38667" y1="64162" x2="38667" y2="64162"/>
                        <a14:foregroundMark x1="62485" y1="68242" x2="62485" y2="68242"/>
                        <a14:foregroundMark x1="62727" y1="67758" x2="62727" y2="67758"/>
                        <a14:foregroundMark x1="63515" y1="67071" x2="63515" y2="67071"/>
                        <a14:backgroundMark x1="24061" y1="13172" x2="51030" y2="84485"/>
                        <a14:backgroundMark x1="51030" y1="84485" x2="73091" y2="13212"/>
                        <a14:backgroundMark x1="73091" y1="13212" x2="25333" y2="11879"/>
                        <a14:backgroundMark x1="25333" y1="11879" x2="36485" y2="16283"/>
                        <a14:backgroundMark x1="36485" y1="16283" x2="65333" y2="22182"/>
                        <a14:backgroundMark x1="65333" y1="22182" x2="83091" y2="16444"/>
                        <a14:backgroundMark x1="83091" y1="16444" x2="85636" y2="10828"/>
                        <a14:backgroundMark x1="85636" y1="10828" x2="24727" y2="10061"/>
                        <a14:backgroundMark x1="24727" y1="10061" x2="21394" y2="12364"/>
                        <a14:backgroundMark x1="21394" y1="12364" x2="21758" y2="17697"/>
                        <a14:backgroundMark x1="21758" y1="17697" x2="28727" y2="25980"/>
                        <a14:backgroundMark x1="28727" y1="25980" x2="69333" y2="37778"/>
                        <a14:backgroundMark x1="69333" y1="37778" x2="76667" y2="28848"/>
                        <a14:backgroundMark x1="76667" y1="28848" x2="78242" y2="21253"/>
                        <a14:backgroundMark x1="78242" y1="21253" x2="78242" y2="21253"/>
                      </a14:backgroundRemoval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04" t="28301" b="34199"/>
          <a:stretch/>
        </p:blipFill>
        <p:spPr>
          <a:xfrm>
            <a:off x="0" y="0"/>
            <a:ext cx="121920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97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FAC6C391-7AE8-61B7-0E54-2C14C4A96133}"/>
              </a:ext>
            </a:extLst>
          </p:cNvPr>
          <p:cNvSpPr/>
          <p:nvPr userDrawn="1"/>
        </p:nvSpPr>
        <p:spPr>
          <a:xfrm>
            <a:off x="0" y="-1"/>
            <a:ext cx="12192000" cy="1028699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06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256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131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2" r:id="rId2"/>
    <p:sldLayoutId id="2147483664" r:id="rId3"/>
    <p:sldLayoutId id="2147483660" r:id="rId4"/>
    <p:sldLayoutId id="2147483665" r:id="rId5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5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69013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建筑的设计&#10;&#10;中度可信度描述已自动生成">
            <a:extLst>
              <a:ext uri="{FF2B5EF4-FFF2-40B4-BE49-F238E27FC236}">
                <a16:creationId xmlns:a16="http://schemas.microsoft.com/office/drawing/2014/main" id="{35FAC3B7-3859-974F-62C0-D8A78F6A08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14" b="97335" l="137" r="99509">
                        <a14:foregroundMark x1="7753" y1="79572" x2="74993" y2="83811"/>
                        <a14:foregroundMark x1="74993" y1="83811" x2="99509" y2="83084"/>
                        <a14:foregroundMark x1="5378" y1="75696" x2="3849" y2="85143"/>
                        <a14:foregroundMark x1="3849" y1="85143" x2="11411" y2="90311"/>
                        <a14:foregroundMark x1="11411" y1="90311" x2="37510" y2="88090"/>
                        <a14:foregroundMark x1="37510" y1="88090" x2="86050" y2="88494"/>
                        <a14:foregroundMark x1="86050" y1="88494" x2="96751" y2="88252"/>
                        <a14:foregroundMark x1="7371" y1="70690" x2="137" y2="75495"/>
                        <a14:foregroundMark x1="2621" y1="90311" x2="58968" y2="94752"/>
                        <a14:foregroundMark x1="58968" y1="94752" x2="91592" y2="90755"/>
                        <a14:foregroundMark x1="91592" y1="90755" x2="98253" y2="91239"/>
                        <a14:foregroundMark x1="38630" y1="68672" x2="43544" y2="79330"/>
                        <a14:foregroundMark x1="43544" y1="79330" x2="43871" y2="81227"/>
                        <a14:foregroundMark x1="43380" y1="71619" x2="34616" y2="79209"/>
                        <a14:foregroundMark x1="59623" y1="69035" x2="59623" y2="69035"/>
                        <a14:foregroundMark x1="73382" y1="68874" x2="99372" y2="68107"/>
                        <a14:foregroundMark x1="99372" y1="68107" x2="99372" y2="68107"/>
                        <a14:foregroundMark x1="70871" y1="69035" x2="70871" y2="69035"/>
                        <a14:foregroundMark x1="1365" y1="90674" x2="1365" y2="90674"/>
                        <a14:foregroundMark x1="3112" y1="95277" x2="3112" y2="95277"/>
                        <a14:foregroundMark x1="24761" y1="95277" x2="24761" y2="95277"/>
                        <a14:foregroundMark x1="6880" y1="97335" x2="90500" y2="92329"/>
                        <a14:foregroundMark x1="90500" y1="92329" x2="90500" y2="92329"/>
                        <a14:foregroundMark x1="4505" y1="85668" x2="79006" y2="94752"/>
                        <a14:foregroundMark x1="79006" y1="94752" x2="97488" y2="90674"/>
                        <a14:foregroundMark x1="47256" y1="71457" x2="98007" y2="76988"/>
                        <a14:backgroundMark x1="9009" y1="35567" x2="63391" y2="28260"/>
                        <a14:backgroundMark x1="63391" y1="28260" x2="97379" y2="37990"/>
                        <a14:backgroundMark x1="1747" y1="61082" x2="18837" y2="46468"/>
                        <a14:backgroundMark x1="18837" y1="46468" x2="23314" y2="36375"/>
                        <a14:backgroundMark x1="23314" y1="36375" x2="17663" y2="38151"/>
                        <a14:backgroundMark x1="17663" y1="38151" x2="1993" y2="49253"/>
                        <a14:backgroundMark x1="1993" y1="49253" x2="1993" y2="49253"/>
                        <a14:backgroundMark x1="63746" y1="38353" x2="80262" y2="50908"/>
                        <a14:backgroundMark x1="80262" y1="50908" x2="80262" y2="50908"/>
                        <a14:backgroundMark x1="64128" y1="50384" x2="95741" y2="49253"/>
                        <a14:backgroundMark x1="95741" y1="49253" x2="95741" y2="49253"/>
                        <a14:backgroundMark x1="52880" y1="57771" x2="52880" y2="57771"/>
                        <a14:backgroundMark x1="30658" y1="42794" x2="30658" y2="42794"/>
                        <a14:backgroundMark x1="28911" y1="42430" x2="28911" y2="42430"/>
                        <a14:backgroundMark x1="32842" y1="41946" x2="32842" y2="41946"/>
                        <a14:backgroundMark x1="34589" y1="38232" x2="34589" y2="38232"/>
                        <a14:backgroundMark x1="32924" y1="41663" x2="32924" y2="41663"/>
                        <a14:backgroundMark x1="32405" y1="39725" x2="32405" y2="39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105" b="8403"/>
          <a:stretch/>
        </p:blipFill>
        <p:spPr>
          <a:xfrm>
            <a:off x="1" y="2201152"/>
            <a:ext cx="12191996" cy="46568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CC645A-E7ED-E353-83AE-94E6D81922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2" t="8821" r="3884" b="7855"/>
          <a:stretch/>
        </p:blipFill>
        <p:spPr>
          <a:xfrm>
            <a:off x="7901255" y="0"/>
            <a:ext cx="3888367" cy="4118993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7FB4BDB-966D-58DB-F317-C3069172B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20344" cy="3429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90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7C4FED43-0163-BD99-BE48-3E3E40B3E196}"/>
              </a:ext>
            </a:extLst>
          </p:cNvPr>
          <p:cNvGrpSpPr/>
          <p:nvPr/>
        </p:nvGrpSpPr>
        <p:grpSpPr>
          <a:xfrm>
            <a:off x="774219" y="1358900"/>
            <a:ext cx="2217659" cy="458715"/>
            <a:chOff x="774218" y="641090"/>
            <a:chExt cx="2217659" cy="458715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3C1C7FA-3F85-84E8-A8E7-21922FE442E5}"/>
                </a:ext>
              </a:extLst>
            </p:cNvPr>
            <p:cNvSpPr txBox="1"/>
            <p:nvPr/>
          </p:nvSpPr>
          <p:spPr>
            <a:xfrm>
              <a:off x="1081125" y="641090"/>
              <a:ext cx="1910752" cy="458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清：永不加赋</a:t>
              </a: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8240C416-68C8-F6F1-BF00-CE9FFCFFB6C0}"/>
                </a:ext>
              </a:extLst>
            </p:cNvPr>
            <p:cNvGrpSpPr/>
            <p:nvPr/>
          </p:nvGrpSpPr>
          <p:grpSpPr>
            <a:xfrm>
              <a:off x="774218" y="761086"/>
              <a:ext cx="213658" cy="213658"/>
              <a:chOff x="774218" y="761086"/>
              <a:chExt cx="213658" cy="213658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5A161CF-AED9-8A86-90EF-A312F24BBE4A}"/>
                  </a:ext>
                </a:extLst>
              </p:cNvPr>
              <p:cNvSpPr/>
              <p:nvPr/>
            </p:nvSpPr>
            <p:spPr>
              <a:xfrm>
                <a:off x="774218" y="761086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B3BC8F1C-387A-0389-B5DD-144C1208702A}"/>
                  </a:ext>
                </a:extLst>
              </p:cNvPr>
              <p:cNvSpPr/>
              <p:nvPr/>
            </p:nvSpPr>
            <p:spPr>
              <a:xfrm>
                <a:off x="832680" y="819548"/>
                <a:ext cx="96735" cy="96735"/>
              </a:xfrm>
              <a:prstGeom prst="ellipse">
                <a:avLst/>
              </a:prstGeom>
              <a:solidFill>
                <a:schemeClr val="accent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3923808-5A9A-19F1-FF4B-F9083D1B9D71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3A5743C-DF7B-E43D-69FA-1EF5AC6E76F0}"/>
                </a:ext>
              </a:extLst>
            </p:cNvPr>
            <p:cNvGrpSpPr/>
            <p:nvPr/>
          </p:nvGrpSpPr>
          <p:grpSpPr>
            <a:xfrm>
              <a:off x="758621" y="266167"/>
              <a:ext cx="4006326" cy="636072"/>
              <a:chOff x="758621" y="266167"/>
              <a:chExt cx="4006326" cy="636072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80C4C7D9-0327-A6E8-FE85-DA6B7D217D58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712877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探究：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《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卖田说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》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69855C1D-5595-68C6-065F-172107F3D589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7CBB017-52CF-0584-A33E-FA3E0708142F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01DBB8FE-2F74-C37E-0255-B5A93881D5E4}"/>
                </a:ext>
              </a:extLst>
            </p:cNvPr>
            <p:cNvCxnSpPr>
              <a:cxnSpLocks/>
            </p:cNvCxnSpPr>
            <p:nvPr/>
          </p:nvCxnSpPr>
          <p:spPr>
            <a:xfrm>
              <a:off x="2013995" y="786398"/>
              <a:ext cx="95049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721EC15-481A-7BE7-1F6A-99BD9ACD1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9192"/>
            <a:ext cx="2940986" cy="407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4CEE259-8B87-68F3-4A4C-1CF2841006F8}"/>
              </a:ext>
            </a:extLst>
          </p:cNvPr>
          <p:cNvSpPr txBox="1"/>
          <p:nvPr/>
        </p:nvSpPr>
        <p:spPr>
          <a:xfrm>
            <a:off x="1" y="6217280"/>
            <a:ext cx="2940986" cy="39645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李调元</a:t>
            </a:r>
            <a:r>
              <a:rPr lang="en-US" altLang="zh-CN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VS</a:t>
            </a:r>
            <a:r>
              <a:rPr lang="zh-CN" altLang="en-US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王泽润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A97684-F72E-2033-0C39-FC1DE4C4F541}"/>
              </a:ext>
            </a:extLst>
          </p:cNvPr>
          <p:cNvSpPr txBox="1"/>
          <p:nvPr/>
        </p:nvSpPr>
        <p:spPr>
          <a:xfrm>
            <a:off x="3085127" y="1121171"/>
            <a:ext cx="8981367" cy="15696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 “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千缗可压田一百亩。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既足食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，以免家室之饥寒，又无粮，以免官役之追呼。业主虽与平分，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佃者尚余小半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。终岁勤劳，撑节之外，积储粟豆花布，茅隆之中，畜养鸡鸭猪犬。冠昏丧祭，量力为之。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稍有余财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，买牛生犊。奚为而不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乐也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。</a:t>
            </a: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”               ——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老王</a:t>
            </a:r>
            <a:endParaRPr lang="zh-CN" altLang="zh-CN" sz="2400" dirty="0">
              <a:solidFill>
                <a:srgbClr val="191919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5059E6-1A96-49A1-7FB4-AB38BE481CAE}"/>
              </a:ext>
            </a:extLst>
          </p:cNvPr>
          <p:cNvSpPr txBox="1"/>
          <p:nvPr/>
        </p:nvSpPr>
        <p:spPr>
          <a:xfrm>
            <a:off x="3085126" y="3090450"/>
            <a:ext cx="8981367" cy="195438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是又不然。君尝为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达官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，有直声，官犹待以礼也。租有家丁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代完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，粮差不敢追也。又例免差徭，里正不敢及门也。所冀者，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须世世子孙读书做官耳！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若一日无官，诚恐亦与我辈等也。</a:t>
            </a: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”                                                                                       </a:t>
            </a:r>
          </a:p>
          <a:p>
            <a:pPr algn="r"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老王</a:t>
            </a:r>
            <a:endParaRPr lang="zh-CN" altLang="zh-CN" sz="2400" dirty="0">
              <a:solidFill>
                <a:srgbClr val="191919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55E9D3-4F58-7CC6-E95F-6B4BE2579F19}"/>
              </a:ext>
            </a:extLst>
          </p:cNvPr>
          <p:cNvSpPr txBox="1"/>
          <p:nvPr/>
        </p:nvSpPr>
        <p:spPr>
          <a:xfrm>
            <a:off x="3626102" y="5287861"/>
            <a:ext cx="7696322" cy="7837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 </a:t>
            </a:r>
            <a:endParaRPr lang="zh-CN" altLang="en-US" sz="4400" dirty="0">
              <a:solidFill>
                <a:srgbClr val="FF0000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8471" y="5143191"/>
            <a:ext cx="7931583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960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矩形 141">
            <a:extLst>
              <a:ext uri="{FF2B5EF4-FFF2-40B4-BE49-F238E27FC236}">
                <a16:creationId xmlns:a16="http://schemas.microsoft.com/office/drawing/2014/main" id="{D09E323F-B66A-140F-BBB0-F43DA3B560D3}"/>
              </a:ext>
            </a:extLst>
          </p:cNvPr>
          <p:cNvSpPr/>
          <p:nvPr/>
        </p:nvSpPr>
        <p:spPr>
          <a:xfrm>
            <a:off x="1377734" y="4269791"/>
            <a:ext cx="968317" cy="209308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403298B3-772C-5249-4C6D-804954706AF1}"/>
              </a:ext>
            </a:extLst>
          </p:cNvPr>
          <p:cNvSpPr/>
          <p:nvPr/>
        </p:nvSpPr>
        <p:spPr>
          <a:xfrm>
            <a:off x="9784564" y="1638659"/>
            <a:ext cx="968317" cy="209308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DE10F968-FFF4-3F7D-9545-59DD46CD7C82}"/>
              </a:ext>
            </a:extLst>
          </p:cNvPr>
          <p:cNvGrpSpPr/>
          <p:nvPr/>
        </p:nvGrpSpPr>
        <p:grpSpPr>
          <a:xfrm>
            <a:off x="758621" y="266167"/>
            <a:ext cx="10760279" cy="641586"/>
            <a:chOff x="758621" y="266167"/>
            <a:chExt cx="10760279" cy="641586"/>
          </a:xfrm>
        </p:grpSpPr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94DD0977-7A41-8AC5-10F5-FA4C718C3885}"/>
                </a:ext>
              </a:extLst>
            </p:cNvPr>
            <p:cNvGrpSpPr/>
            <p:nvPr/>
          </p:nvGrpSpPr>
          <p:grpSpPr>
            <a:xfrm>
              <a:off x="758621" y="266167"/>
              <a:ext cx="9419384" cy="641586"/>
              <a:chOff x="758621" y="266167"/>
              <a:chExt cx="9419384" cy="641586"/>
            </a:xfrm>
          </p:grpSpPr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0DA9F81A-9B88-91BA-ED7E-C468A22751D9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9125935" cy="641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讨论：找规律、说原因</a:t>
                </a: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ABAC7439-8A15-C314-4C68-888A7301E9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305A017B-3144-549D-B469-BF92FCAD4D4C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id="{2F41A529-8AE8-1AE6-FB56-1263458BFF4B}"/>
                </a:ext>
              </a:extLst>
            </p:cNvPr>
            <p:cNvCxnSpPr>
              <a:cxnSpLocks/>
            </p:cNvCxnSpPr>
            <p:nvPr/>
          </p:nvCxnSpPr>
          <p:spPr>
            <a:xfrm>
              <a:off x="2013995" y="786398"/>
              <a:ext cx="95049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60061C72-F83D-7716-F995-5DBDFA818E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54536"/>
              </p:ext>
            </p:extLst>
          </p:nvPr>
        </p:nvGraphicFramePr>
        <p:xfrm>
          <a:off x="1552353" y="1029942"/>
          <a:ext cx="9504905" cy="3625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3A5A6C6A-6B24-634A-91D1-F5324D52B8CB}"/>
              </a:ext>
            </a:extLst>
          </p:cNvPr>
          <p:cNvSpPr txBox="1"/>
          <p:nvPr/>
        </p:nvSpPr>
        <p:spPr>
          <a:xfrm>
            <a:off x="248310" y="4744615"/>
            <a:ext cx="5247055" cy="204254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封建专制皇权不断强化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官僚系统不断膨胀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腐败加剧，层层盘剥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徭役负担无休无止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正税之外随意增加杂税</a:t>
            </a:r>
            <a:endParaRPr lang="en-US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理想信念丧失！！！忘却了“以民为本”！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6BDA77-C6CB-91DD-2167-005EAA47B756}"/>
              </a:ext>
            </a:extLst>
          </p:cNvPr>
          <p:cNvSpPr txBox="1"/>
          <p:nvPr/>
        </p:nvSpPr>
        <p:spPr>
          <a:xfrm>
            <a:off x="6517341" y="5167435"/>
            <a:ext cx="3801035" cy="13842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古代农民负担呈现朝代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前轻后重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的趋势</a:t>
            </a:r>
            <a:endParaRPr lang="en-US" altLang="zh-CN" sz="2400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动乱年代往往较重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2DC313-E04B-7885-8F8D-9142E40ED7FB}"/>
              </a:ext>
            </a:extLst>
          </p:cNvPr>
          <p:cNvSpPr txBox="1"/>
          <p:nvPr/>
        </p:nvSpPr>
        <p:spPr>
          <a:xfrm>
            <a:off x="4191673" y="4655279"/>
            <a:ext cx="6865585" cy="32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整理自赵云旗</a:t>
            </a: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中国封建社会农民负担研究</a:t>
            </a: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zh-CN" altLang="en-US" sz="1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544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94DD0977-7A41-8AC5-10F5-FA4C718C3885}"/>
              </a:ext>
            </a:extLst>
          </p:cNvPr>
          <p:cNvGrpSpPr/>
          <p:nvPr/>
        </p:nvGrpSpPr>
        <p:grpSpPr>
          <a:xfrm>
            <a:off x="758621" y="266167"/>
            <a:ext cx="9419384" cy="641586"/>
            <a:chOff x="758621" y="266167"/>
            <a:chExt cx="9419384" cy="641586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DA9F81A-9B88-91BA-ED7E-C468A22751D9}"/>
                </a:ext>
              </a:extLst>
            </p:cNvPr>
            <p:cNvSpPr txBox="1"/>
            <p:nvPr/>
          </p:nvSpPr>
          <p:spPr>
            <a:xfrm>
              <a:off x="1052070" y="266167"/>
              <a:ext cx="9125935" cy="64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农耕时代</a:t>
              </a: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ABAC7439-8A15-C314-4C68-888A7301E9A8}"/>
                </a:ext>
              </a:extLst>
            </p:cNvPr>
            <p:cNvSpPr/>
            <p:nvPr/>
          </p:nvSpPr>
          <p:spPr>
            <a:xfrm>
              <a:off x="758621" y="477374"/>
              <a:ext cx="213658" cy="213658"/>
            </a:xfrm>
            <a:prstGeom prst="ellipse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305A017B-3144-549D-B469-BF92FCAD4D4C}"/>
                </a:ext>
              </a:extLst>
            </p:cNvPr>
            <p:cNvSpPr/>
            <p:nvPr/>
          </p:nvSpPr>
          <p:spPr>
            <a:xfrm>
              <a:off x="817083" y="535836"/>
              <a:ext cx="96735" cy="96735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DEB4A04-81BA-E395-5AB5-BEC5C92D2760}"/>
              </a:ext>
            </a:extLst>
          </p:cNvPr>
          <p:cNvSpPr txBox="1"/>
          <p:nvPr/>
        </p:nvSpPr>
        <p:spPr>
          <a:xfrm>
            <a:off x="2801923" y="266167"/>
            <a:ext cx="3625003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</a:rPr>
              <a:t>帝国“牧”民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02F2B3F-71E7-6ADA-92CA-30FE3B926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873" y="1216607"/>
            <a:ext cx="5655127" cy="379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《长安十二时辰》中的大唐红木家具 - 知乎">
            <a:extLst>
              <a:ext uri="{FF2B5EF4-FFF2-40B4-BE49-F238E27FC236}">
                <a16:creationId xmlns:a16="http://schemas.microsoft.com/office/drawing/2014/main" id="{C62B447E-1C4B-E69F-1D75-339FD46A5B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r="13853"/>
          <a:stretch/>
        </p:blipFill>
        <p:spPr bwMode="auto">
          <a:xfrm>
            <a:off x="0" y="1216606"/>
            <a:ext cx="6235843" cy="379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42CA6B-F60D-18DA-B33A-DF7ADF72F82B}"/>
              </a:ext>
            </a:extLst>
          </p:cNvPr>
          <p:cNvSpPr txBox="1"/>
          <p:nvPr/>
        </p:nvSpPr>
        <p:spPr>
          <a:xfrm>
            <a:off x="7415868" y="5317285"/>
            <a:ext cx="4102216" cy="1169551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至正三年（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PingFang SC"/>
              </a:rPr>
              <a:t>1343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年），卫辉、忻州大饥，</a:t>
            </a:r>
            <a:r>
              <a:rPr lang="zh-CN" altLang="en-US" sz="1400" b="1" i="0" dirty="0">
                <a:solidFill>
                  <a:schemeClr val="bg1"/>
                </a:solidFill>
                <a:effectLst/>
                <a:latin typeface="PingFang SC"/>
              </a:rPr>
              <a:t>人相食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。</a:t>
            </a:r>
          </a:p>
          <a:p>
            <a:pPr algn="just"/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至正十四年（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PingFang SC"/>
              </a:rPr>
              <a:t>1354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年）春，郡皆大饥，</a:t>
            </a:r>
            <a:r>
              <a:rPr lang="zh-CN" altLang="en-US" sz="1400" b="1" i="0" dirty="0">
                <a:solidFill>
                  <a:schemeClr val="bg1"/>
                </a:solidFill>
                <a:effectLst/>
                <a:latin typeface="PingFang SC"/>
              </a:rPr>
              <a:t>人相食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。</a:t>
            </a:r>
          </a:p>
          <a:p>
            <a:pPr algn="just"/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至正十八年（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PingFang SC"/>
              </a:rPr>
              <a:t>1358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年）冬，京师大饥，</a:t>
            </a:r>
            <a:r>
              <a:rPr lang="zh-CN" altLang="en-US" sz="1400" b="1" i="0" dirty="0">
                <a:solidFill>
                  <a:schemeClr val="bg1"/>
                </a:solidFill>
                <a:effectLst/>
                <a:latin typeface="PingFang SC"/>
              </a:rPr>
              <a:t>人相食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。</a:t>
            </a:r>
          </a:p>
          <a:p>
            <a:pPr algn="just"/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至正十九年（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PingFang SC"/>
              </a:rPr>
              <a:t>1359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年）河南诸县皆大饥，</a:t>
            </a:r>
            <a:r>
              <a:rPr lang="zh-CN" altLang="en-US" sz="1400" b="1" i="0" dirty="0">
                <a:solidFill>
                  <a:schemeClr val="bg1"/>
                </a:solidFill>
                <a:effectLst/>
                <a:latin typeface="PingFang SC"/>
              </a:rPr>
              <a:t>人相食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PingFang SC"/>
              </a:rPr>
              <a:t>。</a:t>
            </a:r>
            <a:endParaRPr lang="en-US" altLang="zh-CN" sz="1400" b="0" i="0" dirty="0">
              <a:solidFill>
                <a:schemeClr val="bg1"/>
              </a:solidFill>
              <a:effectLst/>
              <a:latin typeface="PingFang SC"/>
            </a:endParaRPr>
          </a:p>
          <a:p>
            <a:pPr algn="r"/>
            <a:r>
              <a:rPr lang="en-US" altLang="zh-CN" sz="1400" dirty="0">
                <a:solidFill>
                  <a:schemeClr val="bg1"/>
                </a:solidFill>
                <a:latin typeface="PingFang SC"/>
              </a:rPr>
              <a:t>——《</a:t>
            </a:r>
            <a:r>
              <a:rPr lang="zh-CN" altLang="en-US" sz="1400" dirty="0">
                <a:solidFill>
                  <a:schemeClr val="bg1"/>
                </a:solidFill>
                <a:latin typeface="PingFang SC"/>
              </a:rPr>
              <a:t>元史</a:t>
            </a:r>
            <a:r>
              <a:rPr lang="en-US" altLang="zh-CN" sz="1400" dirty="0">
                <a:solidFill>
                  <a:schemeClr val="bg1"/>
                </a:solidFill>
                <a:latin typeface="PingFang SC"/>
              </a:rPr>
              <a:t>》</a:t>
            </a:r>
            <a:endParaRPr lang="zh-CN" altLang="en-US" sz="1400" b="0" i="0" dirty="0">
              <a:solidFill>
                <a:schemeClr val="bg1"/>
              </a:solidFill>
              <a:effectLst/>
              <a:latin typeface="PingFang SC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8C3E0D-8752-FDE5-41B1-D14CAB78E3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3146" y="5527123"/>
            <a:ext cx="3633531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40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6C9D465-43ED-C8FF-4CF2-EC643EF6AFDB}"/>
              </a:ext>
            </a:extLst>
          </p:cNvPr>
          <p:cNvSpPr txBox="1"/>
          <p:nvPr/>
        </p:nvSpPr>
        <p:spPr>
          <a:xfrm>
            <a:off x="5709806" y="751953"/>
            <a:ext cx="800219" cy="904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accent1"/>
                </a:solidFill>
                <a:effectLst>
                  <a:outerShdw blurRad="723900" dist="190500" dir="2700000" algn="tl">
                    <a:srgbClr val="000000">
                      <a:alpha val="24000"/>
                    </a:srgbClr>
                  </a:outerShdw>
                </a:effectLst>
                <a:latin typeface="+mj-ea"/>
                <a:ea typeface="+mj-ea"/>
              </a:rPr>
              <a:t>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904CC4-46EC-A3C3-77F2-E3E63453E0AB}"/>
              </a:ext>
            </a:extLst>
          </p:cNvPr>
          <p:cNvSpPr txBox="1"/>
          <p:nvPr/>
        </p:nvSpPr>
        <p:spPr>
          <a:xfrm flipH="1">
            <a:off x="5648250" y="2408063"/>
            <a:ext cx="923330" cy="347121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chemeClr val="accent1"/>
                </a:solidFill>
                <a:effectLst/>
                <a:latin typeface="+mj-ea"/>
                <a:ea typeface="+mj-ea"/>
                <a:cs typeface="阿里巴巴普惠体 Medium" panose="00020600040101010101" pitchFamily="18" charset="-122"/>
              </a:rPr>
              <a:t>海洋时代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09E09F-FF33-B6B7-70BD-2905C6D1419E}"/>
              </a:ext>
            </a:extLst>
          </p:cNvPr>
          <p:cNvCxnSpPr>
            <a:cxnSpLocks/>
          </p:cNvCxnSpPr>
          <p:nvPr/>
        </p:nvCxnSpPr>
        <p:spPr>
          <a:xfrm>
            <a:off x="5988047" y="2032087"/>
            <a:ext cx="243736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365" y="2408063"/>
            <a:ext cx="777724" cy="359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5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7F8A24-B633-043F-CE62-91E356BB4BC3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E059722-271F-BFA0-7B68-6AFE91667AD1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ABFE9E-93BF-DA87-6C39-1B69DB9C8F2B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海洋时代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80F8B22-F08F-A3D0-5026-6BA09AFF86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2C6FCAD-BF7C-7BF4-4BC2-9AD351AEAEF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CBBFF5C-2230-E1E7-87A0-7171F3506756}"/>
                </a:ext>
              </a:extLst>
            </p:cNvPr>
            <p:cNvCxnSpPr>
              <a:cxnSpLocks/>
            </p:cNvCxnSpPr>
            <p:nvPr/>
          </p:nvCxnSpPr>
          <p:spPr>
            <a:xfrm>
              <a:off x="2702560" y="786398"/>
              <a:ext cx="8816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8EB66B3-CB68-72AF-1D0E-6E161117A1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18" y="1152802"/>
            <a:ext cx="10835754" cy="331728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7F0A886-34AC-4566-DB0E-6C20ADB0266F}"/>
              </a:ext>
            </a:extLst>
          </p:cNvPr>
          <p:cNvSpPr txBox="1"/>
          <p:nvPr/>
        </p:nvSpPr>
        <p:spPr>
          <a:xfrm>
            <a:off x="20287" y="4535428"/>
            <a:ext cx="12108960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问题：结合时代背景，晚清赋税发生了什么变化？为什么？</a:t>
            </a:r>
            <a:endParaRPr lang="en-US" altLang="zh-CN" sz="3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4CF80D-67A5-252F-6A81-6FAE4405B496}"/>
              </a:ext>
            </a:extLst>
          </p:cNvPr>
          <p:cNvSpPr txBox="1"/>
          <p:nvPr/>
        </p:nvSpPr>
        <p:spPr>
          <a:xfrm>
            <a:off x="20287" y="5637726"/>
            <a:ext cx="10299370" cy="95410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田赋下降、关税上升</a:t>
            </a:r>
            <a:endParaRPr lang="en-US" altLang="zh-CN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工商业发展，中外贸易频繁，中国被卷入资本主义世界市场</a:t>
            </a:r>
            <a:endParaRPr lang="en-US" altLang="zh-CN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A2A855D-CB35-0678-6441-ABA4147C09AE}"/>
              </a:ext>
            </a:extLst>
          </p:cNvPr>
          <p:cNvSpPr/>
          <p:nvPr/>
        </p:nvSpPr>
        <p:spPr>
          <a:xfrm>
            <a:off x="2877670" y="1665460"/>
            <a:ext cx="896471" cy="23327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C5896D1-122C-10E5-8FFD-A2D099BF589C}"/>
              </a:ext>
            </a:extLst>
          </p:cNvPr>
          <p:cNvSpPr/>
          <p:nvPr/>
        </p:nvSpPr>
        <p:spPr>
          <a:xfrm>
            <a:off x="10121153" y="1665460"/>
            <a:ext cx="896471" cy="233279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7F8A24-B633-043F-CE62-91E356BB4BC3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E059722-271F-BFA0-7B68-6AFE91667AD1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ABFE9E-93BF-DA87-6C39-1B69DB9C8F2B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协定关税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80F8B22-F08F-A3D0-5026-6BA09AFF86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2C6FCAD-BF7C-7BF4-4BC2-9AD351AEAEF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CBBFF5C-2230-E1E7-87A0-7171F3506756}"/>
                </a:ext>
              </a:extLst>
            </p:cNvPr>
            <p:cNvCxnSpPr>
              <a:cxnSpLocks/>
            </p:cNvCxnSpPr>
            <p:nvPr/>
          </p:nvCxnSpPr>
          <p:spPr>
            <a:xfrm>
              <a:off x="2702560" y="786398"/>
              <a:ext cx="8816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图片">
            <a:extLst>
              <a:ext uri="{FF2B5EF4-FFF2-40B4-BE49-F238E27FC236}">
                <a16:creationId xmlns:a16="http://schemas.microsoft.com/office/drawing/2014/main" id="{AE8C80B3-6899-0B30-24C1-80C9FDB5BF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4960"/>
            <a:ext cx="6509464" cy="49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2FD3409-45F3-7629-CBF4-4A606C2F163C}"/>
              </a:ext>
            </a:extLst>
          </p:cNvPr>
          <p:cNvSpPr txBox="1"/>
          <p:nvPr/>
        </p:nvSpPr>
        <p:spPr>
          <a:xfrm>
            <a:off x="6533626" y="1054960"/>
            <a:ext cx="5623420" cy="107721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问题：该现象如何产生？给近代中国带来什么影响？</a:t>
            </a:r>
            <a:endParaRPr lang="en-US" altLang="zh-CN" sz="3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B50EBC-312F-D0CA-D208-F79CBF581DA2}"/>
              </a:ext>
            </a:extLst>
          </p:cNvPr>
          <p:cNvSpPr txBox="1"/>
          <p:nvPr/>
        </p:nvSpPr>
        <p:spPr>
          <a:xfrm>
            <a:off x="6533626" y="2132178"/>
            <a:ext cx="5623420" cy="224676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鸦片战争</a:t>
            </a:r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南京条约</a:t>
            </a:r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中国丧失关税自主权</a:t>
            </a:r>
            <a:endParaRPr lang="en-US" altLang="zh-CN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加剧列强经济侵略</a:t>
            </a:r>
            <a:endParaRPr lang="en-US" altLang="zh-CN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阻碍民族经济发展</a:t>
            </a:r>
            <a:endParaRPr lang="en-US" altLang="zh-CN" sz="28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也促进了中国税收近代化</a:t>
            </a:r>
            <a:endParaRPr lang="en-US" altLang="zh-CN" sz="28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167CF602-64ED-C91C-BEF6-85DAD4C5C2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413" y="4413174"/>
            <a:ext cx="2457974" cy="24006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BA7A35D-0637-DE80-E34F-171013E8C1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9208"/>
          <a:stretch/>
        </p:blipFill>
        <p:spPr>
          <a:xfrm>
            <a:off x="9345336" y="4368955"/>
            <a:ext cx="2669097" cy="248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65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7F8A24-B633-043F-CE62-91E356BB4BC3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E059722-271F-BFA0-7B68-6AFE91667AD1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ABFE9E-93BF-DA87-6C39-1B69DB9C8F2B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收回利权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80F8B22-F08F-A3D0-5026-6BA09AFF86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2C6FCAD-BF7C-7BF4-4BC2-9AD351AEAEF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CBBFF5C-2230-E1E7-87A0-7171F3506756}"/>
                </a:ext>
              </a:extLst>
            </p:cNvPr>
            <p:cNvCxnSpPr>
              <a:cxnSpLocks/>
            </p:cNvCxnSpPr>
            <p:nvPr/>
          </p:nvCxnSpPr>
          <p:spPr>
            <a:xfrm>
              <a:off x="2702560" y="786398"/>
              <a:ext cx="8816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2EE7ACB-B625-5CCE-8C6C-08137A0D7459}"/>
              </a:ext>
            </a:extLst>
          </p:cNvPr>
          <p:cNvSpPr txBox="1"/>
          <p:nvPr/>
        </p:nvSpPr>
        <p:spPr>
          <a:xfrm>
            <a:off x="0" y="976736"/>
            <a:ext cx="12127684" cy="302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1919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年，巴黎和会上，</a:t>
            </a:r>
            <a:r>
              <a:rPr lang="zh-CN" altLang="en-US" sz="2000" b="0" i="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北洋政府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首次提交了要求“恢复关税自主权”的提案。</a:t>
            </a:r>
            <a:endParaRPr lang="en-US" altLang="zh-CN" sz="2000" b="0" i="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1921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年，</a:t>
            </a:r>
            <a:r>
              <a:rPr lang="zh-CN" altLang="en-US" sz="2000" b="0" i="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彭德怀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在湖南秘密组织“救贫会”，提出“废除不平等条约，收回海关、租界，取消领事裁判权”。</a:t>
            </a:r>
            <a:endParaRPr lang="en-US" altLang="zh-CN" sz="2000" b="0" i="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1922~1925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年，</a:t>
            </a:r>
            <a:r>
              <a:rPr lang="zh-CN" altLang="en-US" sz="2000" b="0" i="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北洋政府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在华盛顿会议等第二、第三次提出关税自主，宣告失败。</a:t>
            </a:r>
            <a:endParaRPr lang="en-US" altLang="zh-CN" sz="2000" b="0" i="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1927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年，</a:t>
            </a:r>
            <a:r>
              <a:rPr lang="zh-CN" altLang="en-US" sz="2000" b="0" i="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南京国民政府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外交部长伍朝枢发表收回关税自主权的宣言</a:t>
            </a:r>
            <a:r>
              <a:rPr lang="en-US" altLang="zh-CN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遭到列强的</a:t>
            </a:r>
            <a:r>
              <a:rPr lang="zh-CN" altLang="en-US" sz="2000" b="0" i="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强烈反对</a:t>
            </a:r>
            <a:r>
              <a:rPr lang="zh-CN" altLang="en-US" sz="2000" b="0" i="0" dirty="0">
                <a:solidFill>
                  <a:srgbClr val="00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000" b="0" i="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1928</a:t>
            </a:r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，南京国民政府掀起“改订新约”运动，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财政部长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宋子文、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外交部长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王正廷经过与列强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艰苦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的谈判，除日本外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均与中国缔结了平等互惠的关税新约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, 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允许中国恢复关税自主权。</a:t>
            </a:r>
            <a:endParaRPr lang="en-US" altLang="zh-CN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1930</a:t>
            </a:r>
            <a:r>
              <a:rPr lang="zh-CN" altLang="en-US" sz="20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年，迫于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国际压力，日本也终于同意了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中日关税协议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》……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至此，除人事权外，中国</a:t>
            </a:r>
            <a:r>
              <a:rPr lang="zh-CN" altLang="en-US" sz="2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形式上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收回了关税自主权！                                                                                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吴正俊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旧中国收回关税自主权的艰难历程</a:t>
            </a:r>
            <a:r>
              <a:rPr lang="en-US" altLang="zh-CN" sz="20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</p:txBody>
      </p:sp>
      <p:pic>
        <p:nvPicPr>
          <p:cNvPr id="2050" name="Picture 2" descr="图片">
            <a:extLst>
              <a:ext uri="{FF2B5EF4-FFF2-40B4-BE49-F238E27FC236}">
                <a16:creationId xmlns:a16="http://schemas.microsoft.com/office/drawing/2014/main" id="{4208C783-4B88-B7B4-FCEB-C84EEE7DE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692" y="4426692"/>
            <a:ext cx="2895992" cy="180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EC96AB80-CF1A-FCF2-07BB-252DCD39892C}"/>
              </a:ext>
            </a:extLst>
          </p:cNvPr>
          <p:cNvSpPr txBox="1"/>
          <p:nvPr/>
        </p:nvSpPr>
        <p:spPr>
          <a:xfrm>
            <a:off x="9296008" y="6236687"/>
            <a:ext cx="2767361" cy="587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0" i="0" dirty="0"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（“改订新约”运动中国驻美大使魏道明在华盛顿签订平等条约）</a:t>
            </a:r>
            <a:endParaRPr lang="zh-CN" altLang="en-US" sz="1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C743E7-786A-77BB-DFA9-8D0260D4932E}"/>
              </a:ext>
            </a:extLst>
          </p:cNvPr>
          <p:cNvSpPr txBox="1"/>
          <p:nvPr/>
        </p:nvSpPr>
        <p:spPr>
          <a:xfrm>
            <a:off x="-1" y="4825107"/>
            <a:ext cx="9023045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问题：中国人前赴后继收回利权的原因？</a:t>
            </a:r>
            <a:endParaRPr lang="en-US" altLang="zh-CN" sz="2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FD86FF-FBDC-2252-B810-0B143AB206D3}"/>
              </a:ext>
            </a:extLst>
          </p:cNvPr>
          <p:cNvSpPr txBox="1"/>
          <p:nvPr/>
        </p:nvSpPr>
        <p:spPr>
          <a:xfrm>
            <a:off x="0" y="5286772"/>
            <a:ext cx="9023045" cy="156966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①民族意识觉醒，主权意识增强；</a:t>
            </a:r>
            <a:r>
              <a:rPr lang="en-US" altLang="zh-CN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②政府增加财政收入的需要</a:t>
            </a:r>
            <a:r>
              <a:rPr lang="en-US" altLang="zh-CN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;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endParaRPr lang="en-US" altLang="zh-CN" sz="2400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③民族工业的发展；</a:t>
            </a:r>
            <a:endParaRPr lang="en-US" altLang="zh-CN" sz="2400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④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政府提升形象</a:t>
            </a:r>
            <a:r>
              <a:rPr lang="zh-CN" altLang="en-US" sz="24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巩固统治</a:t>
            </a: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的需要。</a:t>
            </a:r>
          </a:p>
        </p:txBody>
      </p:sp>
    </p:spTree>
    <p:extLst>
      <p:ext uri="{BB962C8B-B14F-4D97-AF65-F5344CB8AC3E}">
        <p14:creationId xmlns:p14="http://schemas.microsoft.com/office/powerpoint/2010/main" val="31413896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矩形 142">
            <a:extLst>
              <a:ext uri="{FF2B5EF4-FFF2-40B4-BE49-F238E27FC236}">
                <a16:creationId xmlns:a16="http://schemas.microsoft.com/office/drawing/2014/main" id="{403298B3-772C-5249-4C6D-804954706AF1}"/>
              </a:ext>
            </a:extLst>
          </p:cNvPr>
          <p:cNvSpPr/>
          <p:nvPr/>
        </p:nvSpPr>
        <p:spPr>
          <a:xfrm>
            <a:off x="9784564" y="1638659"/>
            <a:ext cx="968317" cy="209308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94DD0977-7A41-8AC5-10F5-FA4C718C3885}"/>
              </a:ext>
            </a:extLst>
          </p:cNvPr>
          <p:cNvGrpSpPr/>
          <p:nvPr/>
        </p:nvGrpSpPr>
        <p:grpSpPr>
          <a:xfrm>
            <a:off x="758621" y="266167"/>
            <a:ext cx="9419384" cy="641586"/>
            <a:chOff x="758621" y="266167"/>
            <a:chExt cx="9419384" cy="641586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DA9F81A-9B88-91BA-ED7E-C468A22751D9}"/>
                </a:ext>
              </a:extLst>
            </p:cNvPr>
            <p:cNvSpPr txBox="1"/>
            <p:nvPr/>
          </p:nvSpPr>
          <p:spPr>
            <a:xfrm>
              <a:off x="1052070" y="266167"/>
              <a:ext cx="9125935" cy="64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海洋时代</a:t>
              </a: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ABAC7439-8A15-C314-4C68-888A7301E9A8}"/>
                </a:ext>
              </a:extLst>
            </p:cNvPr>
            <p:cNvSpPr/>
            <p:nvPr/>
          </p:nvSpPr>
          <p:spPr>
            <a:xfrm>
              <a:off x="758621" y="477374"/>
              <a:ext cx="213658" cy="213658"/>
            </a:xfrm>
            <a:prstGeom prst="ellipse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305A017B-3144-549D-B469-BF92FCAD4D4C}"/>
                </a:ext>
              </a:extLst>
            </p:cNvPr>
            <p:cNvSpPr/>
            <p:nvPr/>
          </p:nvSpPr>
          <p:spPr>
            <a:xfrm>
              <a:off x="817083" y="535836"/>
              <a:ext cx="96735" cy="96735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DEB4A04-81BA-E395-5AB5-BEC5C92D2760}"/>
              </a:ext>
            </a:extLst>
          </p:cNvPr>
          <p:cNvSpPr txBox="1"/>
          <p:nvPr/>
        </p:nvSpPr>
        <p:spPr>
          <a:xfrm>
            <a:off x="2801923" y="266167"/>
            <a:ext cx="3481431" cy="637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</a:rPr>
              <a:t>弱国“志”民</a:t>
            </a:r>
          </a:p>
        </p:txBody>
      </p:sp>
      <p:pic>
        <p:nvPicPr>
          <p:cNvPr id="6146" name="Picture 2" descr="Campaign &amp; Movement: 五四运动是哪种“运动”？">
            <a:extLst>
              <a:ext uri="{FF2B5EF4-FFF2-40B4-BE49-F238E27FC236}">
                <a16:creationId xmlns:a16="http://schemas.microsoft.com/office/drawing/2014/main" id="{DE996856-B4EA-F11B-B5F8-BFC1AD3FC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52" y="3612733"/>
            <a:ext cx="47625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《革命者》：艺术意蕴书写广阔历史与深厚使命 | 文娱排行榜">
            <a:extLst>
              <a:ext uri="{FF2B5EF4-FFF2-40B4-BE49-F238E27FC236}">
                <a16:creationId xmlns:a16="http://schemas.microsoft.com/office/drawing/2014/main" id="{31DCAF5F-D9CB-BBD6-06BE-07DC52285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096" y="3612733"/>
            <a:ext cx="5679929" cy="318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82DA7E-DDC9-1F13-9932-71A93751ACA7}"/>
              </a:ext>
            </a:extLst>
          </p:cNvPr>
          <p:cNvSpPr txBox="1">
            <a:spLocks/>
          </p:cNvSpPr>
          <p:nvPr/>
        </p:nvSpPr>
        <p:spPr>
          <a:xfrm>
            <a:off x="-805" y="985730"/>
            <a:ext cx="12177951" cy="22595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121899" tIns="60949" rIns="121899" bIns="60949" rtlCol="0">
            <a:noAutofit/>
          </a:bodyPr>
          <a:lstStyle>
            <a:lvl1pPr marL="457120" indent="-457120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“目前艰难境界，哪能阻抑我们民族生命的前进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我们应该拿出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雄健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的精神，高唱着进行的曲调，在这</a:t>
            </a:r>
            <a:r>
              <a:rPr lang="zh-CN" altLang="en-US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悲壮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歌声中，走过这崎岖险阻的道路。”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                                             </a:t>
            </a:r>
            <a:r>
              <a:rPr lang="en-US" altLang="zh-CN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3200" dirty="0">
                <a:latin typeface="华文隶书" panose="02010800040101010101" pitchFamily="2" charset="-122"/>
                <a:ea typeface="华文隶书" panose="02010800040101010101" pitchFamily="2" charset="-122"/>
              </a:rPr>
              <a:t>李大钊</a:t>
            </a:r>
          </a:p>
          <a:p>
            <a:pPr marL="0" indent="0">
              <a:buNone/>
            </a:pPr>
            <a:endParaRPr lang="en-US" altLang="zh-CN" sz="2400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93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6C9D465-43ED-C8FF-4CF2-EC643EF6AFDB}"/>
              </a:ext>
            </a:extLst>
          </p:cNvPr>
          <p:cNvSpPr txBox="1"/>
          <p:nvPr/>
        </p:nvSpPr>
        <p:spPr>
          <a:xfrm>
            <a:off x="5709806" y="751953"/>
            <a:ext cx="800219" cy="904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accent1"/>
                </a:solidFill>
                <a:effectLst>
                  <a:outerShdw blurRad="723900" dist="190500" dir="2700000" algn="tl">
                    <a:srgbClr val="000000">
                      <a:alpha val="24000"/>
                    </a:srgbClr>
                  </a:outerShdw>
                </a:effectLst>
                <a:latin typeface="+mj-ea"/>
                <a:ea typeface="+mj-ea"/>
              </a:rPr>
              <a:t>叁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904CC4-46EC-A3C3-77F2-E3E63453E0AB}"/>
              </a:ext>
            </a:extLst>
          </p:cNvPr>
          <p:cNvSpPr txBox="1"/>
          <p:nvPr/>
        </p:nvSpPr>
        <p:spPr>
          <a:xfrm flipH="1">
            <a:off x="5648250" y="2408063"/>
            <a:ext cx="923330" cy="347121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chemeClr val="accent1"/>
                </a:solidFill>
                <a:effectLst/>
                <a:latin typeface="+mj-ea"/>
                <a:ea typeface="+mj-ea"/>
                <a:cs typeface="阿里巴巴普惠体 Medium" panose="00020600040101010101" pitchFamily="18" charset="-122"/>
              </a:rPr>
              <a:t>全新时代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09E09F-FF33-B6B7-70BD-2905C6D1419E}"/>
              </a:ext>
            </a:extLst>
          </p:cNvPr>
          <p:cNvCxnSpPr>
            <a:cxnSpLocks/>
          </p:cNvCxnSpPr>
          <p:nvPr/>
        </p:nvCxnSpPr>
        <p:spPr>
          <a:xfrm>
            <a:off x="5988047" y="2032087"/>
            <a:ext cx="243736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072" y="2408063"/>
            <a:ext cx="528734" cy="355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4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7F8A24-B633-043F-CE62-91E356BB4BC3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E059722-271F-BFA0-7B68-6AFE91667AD1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ABFE9E-93BF-DA87-6C39-1B69DB9C8F2B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时代变迁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80F8B22-F08F-A3D0-5026-6BA09AFF86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2C6FCAD-BF7C-7BF4-4BC2-9AD351AEAEF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CBBFF5C-2230-E1E7-87A0-7171F3506756}"/>
                </a:ext>
              </a:extLst>
            </p:cNvPr>
            <p:cNvCxnSpPr>
              <a:cxnSpLocks/>
            </p:cNvCxnSpPr>
            <p:nvPr/>
          </p:nvCxnSpPr>
          <p:spPr>
            <a:xfrm>
              <a:off x="2702560" y="786398"/>
              <a:ext cx="8816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2" descr="中华人民共和国海关关徽组合">
            <a:extLst>
              <a:ext uri="{FF2B5EF4-FFF2-40B4-BE49-F238E27FC236}">
                <a16:creationId xmlns:a16="http://schemas.microsoft.com/office/drawing/2014/main" id="{9868191A-C5EB-68D2-9CC4-E53A4150F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718" y="2018164"/>
            <a:ext cx="5035414" cy="314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77AEF97-47AD-6691-8AEA-28E55F3D623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279" y="1501196"/>
            <a:ext cx="3557776" cy="386002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4CEE259-8B87-68F3-4A4C-1CF2841006F8}"/>
              </a:ext>
            </a:extLst>
          </p:cNvPr>
          <p:cNvSpPr txBox="1"/>
          <p:nvPr/>
        </p:nvSpPr>
        <p:spPr>
          <a:xfrm>
            <a:off x="1332412" y="5353623"/>
            <a:ext cx="2940986" cy="63299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关卡林立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CEE259-8B87-68F3-4A4C-1CF2841006F8}"/>
              </a:ext>
            </a:extLst>
          </p:cNvPr>
          <p:cNvSpPr txBox="1"/>
          <p:nvPr/>
        </p:nvSpPr>
        <p:spPr>
          <a:xfrm>
            <a:off x="6873241" y="5361216"/>
            <a:ext cx="2940986" cy="56541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开放贸易</a:t>
            </a:r>
          </a:p>
        </p:txBody>
      </p:sp>
    </p:spTree>
    <p:extLst>
      <p:ext uri="{BB962C8B-B14F-4D97-AF65-F5344CB8AC3E}">
        <p14:creationId xmlns:p14="http://schemas.microsoft.com/office/powerpoint/2010/main" val="29709433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文本框 1103">
            <a:extLst>
              <a:ext uri="{FF2B5EF4-FFF2-40B4-BE49-F238E27FC236}">
                <a16:creationId xmlns:a16="http://schemas.microsoft.com/office/drawing/2014/main" id="{0343D8DF-6776-F396-20EF-5616BE94F93B}"/>
              </a:ext>
            </a:extLst>
          </p:cNvPr>
          <p:cNvSpPr txBox="1"/>
          <p:nvPr/>
        </p:nvSpPr>
        <p:spPr>
          <a:xfrm>
            <a:off x="4112140" y="1029056"/>
            <a:ext cx="3386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spcBef>
                <a:spcPts val="1000"/>
              </a:spcBef>
            </a:pPr>
            <a:r>
              <a:rPr lang="en-US" altLang="zh-CN" sz="2000" b="1" spc="150" dirty="0">
                <a:solidFill>
                  <a:schemeClr val="accent1"/>
                </a:solidFill>
                <a:latin typeface="+mn-ea"/>
                <a:cs typeface="阿里巴巴普惠体 Medium" panose="00020600040101010101" pitchFamily="18" charset="-122"/>
              </a:rPr>
              <a:t>&gt;</a:t>
            </a:r>
            <a:r>
              <a:rPr lang="zh-CN" altLang="en-US" sz="2000" b="1" spc="150" dirty="0">
                <a:solidFill>
                  <a:schemeClr val="accent1"/>
                </a:solidFill>
                <a:latin typeface="+mn-ea"/>
                <a:cs typeface="阿里巴巴普惠体 Medium" panose="00020600040101010101" pitchFamily="18" charset="-122"/>
              </a:rPr>
              <a:t>第</a:t>
            </a:r>
            <a:r>
              <a:rPr lang="en-US" altLang="zh-CN" sz="2000" b="1" spc="150" dirty="0">
                <a:solidFill>
                  <a:schemeClr val="accent1"/>
                </a:solidFill>
                <a:latin typeface="+mn-ea"/>
                <a:cs typeface="阿里巴巴普惠体 Medium" panose="00020600040101010101" pitchFamily="18" charset="-122"/>
              </a:rPr>
              <a:t>16</a:t>
            </a:r>
            <a:r>
              <a:rPr lang="zh-CN" altLang="en-US" sz="2000" b="1" spc="150" dirty="0">
                <a:solidFill>
                  <a:schemeClr val="accent1"/>
                </a:solidFill>
                <a:latin typeface="+mn-ea"/>
                <a:cs typeface="阿里巴巴普惠体 Medium" panose="00020600040101010101" pitchFamily="18" charset="-122"/>
              </a:rPr>
              <a:t>课</a:t>
            </a:r>
            <a:r>
              <a:rPr lang="en-US" altLang="zh-CN" sz="2000" b="1" spc="150" dirty="0">
                <a:solidFill>
                  <a:schemeClr val="accent1"/>
                </a:solidFill>
                <a:latin typeface="+mn-ea"/>
                <a:cs typeface="阿里巴巴普惠体 Medium" panose="00020600040101010101" pitchFamily="18" charset="-122"/>
              </a:rPr>
              <a:t>&lt;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95" y="1429166"/>
            <a:ext cx="10620152" cy="22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16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:p14="http://schemas.microsoft.com/office/powerpoint/2010/main" xmlns:a16="http://schemas.microsoft.com/office/drawing/2014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47F8A24-B633-043F-CE62-91E356BB4BC3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E059722-271F-BFA0-7B68-6AFE91667AD1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EABFE9E-93BF-DA87-6C39-1B69DB9C8F2B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赋税变化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A80F8B22-F08F-A3D0-5026-6BA09AFF86A8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2C6FCAD-BF7C-7BF4-4BC2-9AD351AEAEF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ECBBFF5C-2230-E1E7-87A0-7171F3506756}"/>
                </a:ext>
              </a:extLst>
            </p:cNvPr>
            <p:cNvCxnSpPr>
              <a:cxnSpLocks/>
            </p:cNvCxnSpPr>
            <p:nvPr/>
          </p:nvCxnSpPr>
          <p:spPr>
            <a:xfrm>
              <a:off x="2702560" y="786398"/>
              <a:ext cx="88163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8" name="Picture 2">
            <a:extLst>
              <a:ext uri="{FF2B5EF4-FFF2-40B4-BE49-F238E27FC236}">
                <a16:creationId xmlns:a16="http://schemas.microsoft.com/office/drawing/2014/main" id="{214B5B05-3A0B-CE8B-ADDC-E9A0A56AE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20" y="1306630"/>
            <a:ext cx="3528291" cy="391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F184F82-CB57-62A0-0887-DDF924C33136}"/>
              </a:ext>
            </a:extLst>
          </p:cNvPr>
          <p:cNvSpPr txBox="1"/>
          <p:nvPr/>
        </p:nvSpPr>
        <p:spPr>
          <a:xfrm>
            <a:off x="758620" y="5226341"/>
            <a:ext cx="3528291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告别田赋鼎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zh-CN" altLang="en-US" sz="2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736E8D4-C723-180B-B56C-4033913D66A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610525" y="1306630"/>
            <a:ext cx="4512817" cy="402546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0246834-B4EA-FE94-22CB-8C30E1C79C4F}"/>
              </a:ext>
            </a:extLst>
          </p:cNvPr>
          <p:cNvSpPr txBox="1"/>
          <p:nvPr/>
        </p:nvSpPr>
        <p:spPr>
          <a:xfrm>
            <a:off x="0" y="5671150"/>
            <a:ext cx="9023045" cy="12003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①农民负担减轻、鼓励农业发展</a:t>
            </a:r>
            <a:endParaRPr lang="en-US" altLang="zh-CN" sz="2400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②调节贫富差距，增加财政收入</a:t>
            </a:r>
            <a:endParaRPr lang="en-US" altLang="zh-CN" sz="2400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FFFF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③人民生活水平提高、维护社会稳定</a:t>
            </a:r>
            <a:endParaRPr lang="en-US" altLang="zh-CN" sz="2400" dirty="0">
              <a:solidFill>
                <a:srgbClr val="FFFF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7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00206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矩形 142">
            <a:extLst>
              <a:ext uri="{FF2B5EF4-FFF2-40B4-BE49-F238E27FC236}">
                <a16:creationId xmlns:a16="http://schemas.microsoft.com/office/drawing/2014/main" id="{403298B3-772C-5249-4C6D-804954706AF1}"/>
              </a:ext>
            </a:extLst>
          </p:cNvPr>
          <p:cNvSpPr/>
          <p:nvPr/>
        </p:nvSpPr>
        <p:spPr>
          <a:xfrm>
            <a:off x="9784564" y="1638659"/>
            <a:ext cx="968317" cy="209308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94DD0977-7A41-8AC5-10F5-FA4C718C3885}"/>
              </a:ext>
            </a:extLst>
          </p:cNvPr>
          <p:cNvGrpSpPr/>
          <p:nvPr/>
        </p:nvGrpSpPr>
        <p:grpSpPr>
          <a:xfrm>
            <a:off x="758621" y="266167"/>
            <a:ext cx="9419384" cy="641586"/>
            <a:chOff x="758621" y="266167"/>
            <a:chExt cx="9419384" cy="641586"/>
          </a:xfrm>
        </p:grpSpPr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DA9F81A-9B88-91BA-ED7E-C468A22751D9}"/>
                </a:ext>
              </a:extLst>
            </p:cNvPr>
            <p:cNvSpPr txBox="1"/>
            <p:nvPr/>
          </p:nvSpPr>
          <p:spPr>
            <a:xfrm>
              <a:off x="1052070" y="266167"/>
              <a:ext cx="9125935" cy="64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全新时代</a:t>
              </a: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ABAC7439-8A15-C314-4C68-888A7301E9A8}"/>
                </a:ext>
              </a:extLst>
            </p:cNvPr>
            <p:cNvSpPr/>
            <p:nvPr/>
          </p:nvSpPr>
          <p:spPr>
            <a:xfrm>
              <a:off x="758621" y="477374"/>
              <a:ext cx="213658" cy="213658"/>
            </a:xfrm>
            <a:prstGeom prst="ellipse">
              <a:avLst/>
            </a:prstGeom>
            <a:noFill/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305A017B-3144-549D-B469-BF92FCAD4D4C}"/>
                </a:ext>
              </a:extLst>
            </p:cNvPr>
            <p:cNvSpPr/>
            <p:nvPr/>
          </p:nvSpPr>
          <p:spPr>
            <a:xfrm>
              <a:off x="817083" y="535836"/>
              <a:ext cx="96735" cy="96735"/>
            </a:xfrm>
            <a:prstGeom prst="ellipse">
              <a:avLst/>
            </a:prstGeom>
            <a:solidFill>
              <a:schemeClr val="bg1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DEB4A04-81BA-E395-5AB5-BEC5C92D2760}"/>
              </a:ext>
            </a:extLst>
          </p:cNvPr>
          <p:cNvSpPr txBox="1"/>
          <p:nvPr/>
        </p:nvSpPr>
        <p:spPr>
          <a:xfrm>
            <a:off x="2801923" y="266167"/>
            <a:ext cx="3481431" cy="637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</a:rPr>
              <a:t>——</a:t>
            </a:r>
            <a:r>
              <a:rPr lang="zh-CN" altLang="en-US" sz="3200" dirty="0">
                <a:solidFill>
                  <a:schemeClr val="bg1"/>
                </a:solidFill>
              </a:rPr>
              <a:t>强国富民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84898B-F36A-76FE-06F2-DB2A5957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03" y="1024845"/>
            <a:ext cx="10347593" cy="583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2351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建党100年100大事件100红馆（51）_时政_中国小康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" y="-119"/>
            <a:ext cx="12192211" cy="6858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50E5A20-9FC9-2F79-FFDB-576D6B3E1F85}"/>
              </a:ext>
            </a:extLst>
          </p:cNvPr>
          <p:cNvSpPr txBox="1"/>
          <p:nvPr/>
        </p:nvSpPr>
        <p:spPr>
          <a:xfrm>
            <a:off x="999309" y="-119"/>
            <a:ext cx="10324011" cy="26827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endParaRPr lang="en-US" altLang="zh-CN" sz="8000" b="1" spc="150" dirty="0">
              <a:solidFill>
                <a:schemeClr val="accent1"/>
              </a:solidFill>
              <a:effectLst>
                <a:outerShdw blurRad="50800" dist="50800" dir="2700001" rotWithShape="0">
                  <a:srgbClr val="560502">
                    <a:alpha val="12000"/>
                  </a:srgbClr>
                </a:outerShdw>
              </a:effectLst>
              <a:latin typeface="电商字体" panose="00020600040101010101" pitchFamily="18" charset="-122"/>
              <a:ea typeface="电商字体" panose="00020600040101010101" pitchFamily="18" charset="-122"/>
              <a:cs typeface="阿里巴巴普惠体 Medium" panose="00020600040101010101" pitchFamily="18" charset="-122"/>
            </a:endParaRPr>
          </a:p>
          <a:p>
            <a:pPr algn="ctr">
              <a:spcBef>
                <a:spcPts val="1000"/>
              </a:spcBef>
            </a:pPr>
            <a:endParaRPr lang="en-US" altLang="zh-CN" sz="8000" b="1" spc="150" dirty="0">
              <a:solidFill>
                <a:schemeClr val="accent1"/>
              </a:solidFill>
              <a:effectLst>
                <a:outerShdw blurRad="50800" dist="50800" dir="2700001" rotWithShape="0">
                  <a:srgbClr val="560502">
                    <a:alpha val="12000"/>
                  </a:srgbClr>
                </a:outerShdw>
              </a:effectLst>
              <a:latin typeface="电商字体" panose="00020600040101010101" pitchFamily="18" charset="-122"/>
              <a:ea typeface="电商字体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43D8DF-6776-F396-20EF-5616BE94F93B}"/>
              </a:ext>
            </a:extLst>
          </p:cNvPr>
          <p:cNvSpPr txBox="1"/>
          <p:nvPr/>
        </p:nvSpPr>
        <p:spPr>
          <a:xfrm>
            <a:off x="8118299" y="1992847"/>
            <a:ext cx="3386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000"/>
              </a:spcBef>
            </a:pPr>
            <a:r>
              <a:rPr lang="en-US" altLang="zh-CN" sz="4800" b="1" spc="150" dirty="0">
                <a:latin typeface="华文行楷" panose="02010800040101010101" pitchFamily="2" charset="-122"/>
                <a:ea typeface="华文行楷" panose="02010800040101010101" pitchFamily="2" charset="-122"/>
                <a:cs typeface="阿里巴巴普惠体 Medium" panose="00020600040101010101" pitchFamily="18" charset="-122"/>
              </a:rPr>
              <a:t>——</a:t>
            </a:r>
            <a:r>
              <a:rPr lang="zh-CN" altLang="en-US" sz="4800" b="1" spc="150" dirty="0">
                <a:latin typeface="华文行楷" panose="02010800040101010101" pitchFamily="2" charset="-122"/>
                <a:ea typeface="华文行楷" panose="02010800040101010101" pitchFamily="2" charset="-122"/>
                <a:cs typeface="阿里巴巴普惠体 Medium" panose="00020600040101010101" pitchFamily="18" charset="-122"/>
              </a:rPr>
              <a:t>习近平</a:t>
            </a:r>
            <a:endParaRPr lang="en-US" altLang="zh-CN" sz="4800" b="1" spc="150" dirty="0">
              <a:latin typeface="华文行楷" panose="02010800040101010101" pitchFamily="2" charset="-122"/>
              <a:ea typeface="华文行楷" panose="02010800040101010101" pitchFamily="2" charset="-122"/>
              <a:cs typeface="阿里巴巴普惠体 Medium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6046" y="-287803"/>
            <a:ext cx="7559695" cy="35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6F3224F-469A-294C-1E32-2113FAACEDF6}"/>
              </a:ext>
            </a:extLst>
          </p:cNvPr>
          <p:cNvGrpSpPr/>
          <p:nvPr/>
        </p:nvGrpSpPr>
        <p:grpSpPr>
          <a:xfrm>
            <a:off x="1" y="1554210"/>
            <a:ext cx="12192000" cy="5303791"/>
            <a:chOff x="1" y="1554210"/>
            <a:chExt cx="12192000" cy="5303791"/>
          </a:xfrm>
        </p:grpSpPr>
        <p:pic>
          <p:nvPicPr>
            <p:cNvPr id="24" name="图片 23" descr="图片包含 水, 大, 地毯, 站&#10;&#10;描述已自动生成">
              <a:extLst>
                <a:ext uri="{FF2B5EF4-FFF2-40B4-BE49-F238E27FC236}">
                  <a16:creationId xmlns:a16="http://schemas.microsoft.com/office/drawing/2014/main" id="{C8FA4CC3-0FBC-F4DA-5BC8-376592E90B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00" r="31565" b="1694"/>
            <a:stretch/>
          </p:blipFill>
          <p:spPr>
            <a:xfrm>
              <a:off x="7164752" y="1554211"/>
              <a:ext cx="5027249" cy="4826641"/>
            </a:xfrm>
            <a:custGeom>
              <a:avLst/>
              <a:gdLst>
                <a:gd name="connsiteX0" fmla="*/ 0 w 5027249"/>
                <a:gd name="connsiteY0" fmla="*/ 0 h 4826641"/>
                <a:gd name="connsiteX1" fmla="*/ 5027249 w 5027249"/>
                <a:gd name="connsiteY1" fmla="*/ 0 h 4826641"/>
                <a:gd name="connsiteX2" fmla="*/ 5027249 w 5027249"/>
                <a:gd name="connsiteY2" fmla="*/ 4826641 h 4826641"/>
                <a:gd name="connsiteX3" fmla="*/ 0 w 5027249"/>
                <a:gd name="connsiteY3" fmla="*/ 4826641 h 4826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7249" h="4826641">
                  <a:moveTo>
                    <a:pt x="0" y="0"/>
                  </a:moveTo>
                  <a:lnTo>
                    <a:pt x="5027249" y="0"/>
                  </a:lnTo>
                  <a:lnTo>
                    <a:pt x="5027249" y="4826641"/>
                  </a:lnTo>
                  <a:lnTo>
                    <a:pt x="0" y="4826641"/>
                  </a:lnTo>
                  <a:close/>
                </a:path>
              </a:pathLst>
            </a:custGeom>
          </p:spPr>
        </p:pic>
        <p:pic>
          <p:nvPicPr>
            <p:cNvPr id="17" name="图片 16" descr="图片包含 水, 大, 地毯, 站&#10;&#10;描述已自动生成">
              <a:extLst>
                <a:ext uri="{FF2B5EF4-FFF2-40B4-BE49-F238E27FC236}">
                  <a16:creationId xmlns:a16="http://schemas.microsoft.com/office/drawing/2014/main" id="{B63C0E81-3A2D-1F26-9FAB-326B988C26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00" b="769"/>
            <a:stretch/>
          </p:blipFill>
          <p:spPr>
            <a:xfrm>
              <a:off x="1" y="1554210"/>
              <a:ext cx="7346024" cy="4871980"/>
            </a:xfrm>
            <a:custGeom>
              <a:avLst/>
              <a:gdLst>
                <a:gd name="connsiteX0" fmla="*/ 0 w 12191995"/>
                <a:gd name="connsiteY0" fmla="*/ 0 h 5441062"/>
                <a:gd name="connsiteX1" fmla="*/ 12191995 w 12191995"/>
                <a:gd name="connsiteY1" fmla="*/ 0 h 5441062"/>
                <a:gd name="connsiteX2" fmla="*/ 12191995 w 12191995"/>
                <a:gd name="connsiteY2" fmla="*/ 5441062 h 5441062"/>
                <a:gd name="connsiteX3" fmla="*/ 0 w 12191995"/>
                <a:gd name="connsiteY3" fmla="*/ 5441062 h 54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1995" h="5441062">
                  <a:moveTo>
                    <a:pt x="0" y="0"/>
                  </a:moveTo>
                  <a:lnTo>
                    <a:pt x="12191995" y="0"/>
                  </a:lnTo>
                  <a:lnTo>
                    <a:pt x="12191995" y="5441062"/>
                  </a:lnTo>
                  <a:lnTo>
                    <a:pt x="0" y="5441062"/>
                  </a:lnTo>
                  <a:close/>
                </a:path>
              </a:pathLst>
            </a:custGeom>
          </p:spPr>
        </p:pic>
        <p:pic>
          <p:nvPicPr>
            <p:cNvPr id="29" name="图片 28" descr="图片包含 水, 大, 地毯, 站&#10;&#10;描述已自动生成">
              <a:extLst>
                <a:ext uri="{FF2B5EF4-FFF2-40B4-BE49-F238E27FC236}">
                  <a16:creationId xmlns:a16="http://schemas.microsoft.com/office/drawing/2014/main" id="{B263047B-B4E9-54D1-57B3-626D2DEFBD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154" b="31996"/>
            <a:stretch/>
          </p:blipFill>
          <p:spPr>
            <a:xfrm>
              <a:off x="7584" y="2943852"/>
              <a:ext cx="12184416" cy="3914149"/>
            </a:xfrm>
            <a:custGeom>
              <a:avLst/>
              <a:gdLst>
                <a:gd name="connsiteX0" fmla="*/ 0 w 12184416"/>
                <a:gd name="connsiteY0" fmla="*/ 0 h 3914149"/>
                <a:gd name="connsiteX1" fmla="*/ 12184416 w 12184416"/>
                <a:gd name="connsiteY1" fmla="*/ 0 h 3914149"/>
                <a:gd name="connsiteX2" fmla="*/ 12184416 w 12184416"/>
                <a:gd name="connsiteY2" fmla="*/ 3914149 h 3914149"/>
                <a:gd name="connsiteX3" fmla="*/ 0 w 12184416"/>
                <a:gd name="connsiteY3" fmla="*/ 3914149 h 391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4416" h="3914149">
                  <a:moveTo>
                    <a:pt x="0" y="0"/>
                  </a:moveTo>
                  <a:lnTo>
                    <a:pt x="12184416" y="0"/>
                  </a:lnTo>
                  <a:lnTo>
                    <a:pt x="12184416" y="3914149"/>
                  </a:lnTo>
                  <a:lnTo>
                    <a:pt x="0" y="3914149"/>
                  </a:lnTo>
                  <a:close/>
                </a:path>
              </a:pathLst>
            </a:custGeom>
          </p:spPr>
        </p:pic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CC5C82-CCFB-4FF0-5DFE-AEE4D00DDB44}"/>
              </a:ext>
            </a:extLst>
          </p:cNvPr>
          <p:cNvSpPr txBox="1"/>
          <p:nvPr/>
        </p:nvSpPr>
        <p:spPr>
          <a:xfrm>
            <a:off x="4283963" y="469381"/>
            <a:ext cx="2313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zh-CN" altLang="en-US" sz="4000" b="1" spc="150" dirty="0">
                <a:solidFill>
                  <a:schemeClr val="accent1"/>
                </a:solidFill>
                <a:effectLst>
                  <a:outerShdw blurRad="50800" dist="50800" dir="2700001" rotWithShape="0">
                    <a:srgbClr val="560502">
                      <a:alpha val="12000"/>
                    </a:srgb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Medium" panose="00020600040101010101" pitchFamily="18" charset="-122"/>
              </a:rPr>
              <a:t>课程标准</a:t>
            </a:r>
            <a:endParaRPr lang="en-US" altLang="zh-CN" sz="4000" b="1" spc="150" dirty="0">
              <a:solidFill>
                <a:schemeClr val="accent1"/>
              </a:solidFill>
              <a:effectLst>
                <a:outerShdw blurRad="50800" dist="50800" dir="2700001" rotWithShape="0">
                  <a:srgbClr val="560502">
                    <a:alpha val="12000"/>
                  </a:srgb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88D2681-D7DE-3BE2-931F-97ABD9A3D819}"/>
              </a:ext>
            </a:extLst>
          </p:cNvPr>
          <p:cNvSpPr txBox="1"/>
          <p:nvPr/>
        </p:nvSpPr>
        <p:spPr>
          <a:xfrm>
            <a:off x="1081125" y="3572177"/>
            <a:ext cx="9846664" cy="98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800" dirty="0">
                <a:solidFill>
                  <a:srgbClr val="FFFF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4800" dirty="0">
                <a:solidFill>
                  <a:srgbClr val="FFFFFF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了解中国古代赋税制度的演变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299957-979B-59CE-595D-EB6690A36E67}"/>
              </a:ext>
            </a:extLst>
          </p:cNvPr>
          <p:cNvSpPr txBox="1"/>
          <p:nvPr/>
        </p:nvSpPr>
        <p:spPr>
          <a:xfrm>
            <a:off x="1081125" y="4655890"/>
            <a:ext cx="10067844" cy="194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48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8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了解关税、个人所得税制度的产生及其在中国的实行</a:t>
            </a:r>
          </a:p>
        </p:txBody>
      </p:sp>
    </p:spTree>
    <p:extLst>
      <p:ext uri="{BB962C8B-B14F-4D97-AF65-F5344CB8AC3E}">
        <p14:creationId xmlns:p14="http://schemas.microsoft.com/office/powerpoint/2010/main" val="418301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建筑的设计&#10;&#10;中度可信度描述已自动生成">
            <a:extLst>
              <a:ext uri="{FF2B5EF4-FFF2-40B4-BE49-F238E27FC236}">
                <a16:creationId xmlns:a16="http://schemas.microsoft.com/office/drawing/2014/main" id="{35FAC3B7-3859-974F-62C0-D8A78F6A08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714" b="97335" l="137" r="99509">
                        <a14:foregroundMark x1="7753" y1="79572" x2="74993" y2="83811"/>
                        <a14:foregroundMark x1="74993" y1="83811" x2="99509" y2="83084"/>
                        <a14:foregroundMark x1="5378" y1="75696" x2="3849" y2="85143"/>
                        <a14:foregroundMark x1="3849" y1="85143" x2="11411" y2="90311"/>
                        <a14:foregroundMark x1="11411" y1="90311" x2="37510" y2="88090"/>
                        <a14:foregroundMark x1="37510" y1="88090" x2="86050" y2="88494"/>
                        <a14:foregroundMark x1="86050" y1="88494" x2="96751" y2="88252"/>
                        <a14:foregroundMark x1="7371" y1="70690" x2="137" y2="75495"/>
                        <a14:foregroundMark x1="2621" y1="90311" x2="58968" y2="94752"/>
                        <a14:foregroundMark x1="58968" y1="94752" x2="91592" y2="90755"/>
                        <a14:foregroundMark x1="91592" y1="90755" x2="98253" y2="91239"/>
                        <a14:foregroundMark x1="38630" y1="68672" x2="43544" y2="79330"/>
                        <a14:foregroundMark x1="43544" y1="79330" x2="43871" y2="81227"/>
                        <a14:foregroundMark x1="43380" y1="71619" x2="34616" y2="79209"/>
                        <a14:foregroundMark x1="59623" y1="69035" x2="59623" y2="69035"/>
                        <a14:foregroundMark x1="73382" y1="68874" x2="99372" y2="68107"/>
                        <a14:foregroundMark x1="99372" y1="68107" x2="99372" y2="68107"/>
                        <a14:foregroundMark x1="70871" y1="69035" x2="70871" y2="69035"/>
                        <a14:foregroundMark x1="1365" y1="90674" x2="1365" y2="90674"/>
                        <a14:foregroundMark x1="3112" y1="95277" x2="3112" y2="95277"/>
                        <a14:foregroundMark x1="24761" y1="95277" x2="24761" y2="95277"/>
                        <a14:foregroundMark x1="6880" y1="97335" x2="90500" y2="92329"/>
                        <a14:foregroundMark x1="90500" y1="92329" x2="90500" y2="92329"/>
                        <a14:foregroundMark x1="4505" y1="85668" x2="79006" y2="94752"/>
                        <a14:foregroundMark x1="79006" y1="94752" x2="97488" y2="90674"/>
                        <a14:foregroundMark x1="47256" y1="71457" x2="98007" y2="76988"/>
                        <a14:backgroundMark x1="9009" y1="35567" x2="63391" y2="28260"/>
                        <a14:backgroundMark x1="63391" y1="28260" x2="97379" y2="37990"/>
                        <a14:backgroundMark x1="1747" y1="61082" x2="18837" y2="46468"/>
                        <a14:backgroundMark x1="18837" y1="46468" x2="23314" y2="36375"/>
                        <a14:backgroundMark x1="23314" y1="36375" x2="17663" y2="38151"/>
                        <a14:backgroundMark x1="17663" y1="38151" x2="1993" y2="49253"/>
                        <a14:backgroundMark x1="1993" y1="49253" x2="1993" y2="49253"/>
                        <a14:backgroundMark x1="63746" y1="38353" x2="80262" y2="50908"/>
                        <a14:backgroundMark x1="80262" y1="50908" x2="80262" y2="50908"/>
                        <a14:backgroundMark x1="64128" y1="50384" x2="95741" y2="49253"/>
                        <a14:backgroundMark x1="95741" y1="49253" x2="95741" y2="49253"/>
                        <a14:backgroundMark x1="52880" y1="57771" x2="52880" y2="57771"/>
                        <a14:backgroundMark x1="30658" y1="42794" x2="30658" y2="42794"/>
                        <a14:backgroundMark x1="28911" y1="42430" x2="28911" y2="42430"/>
                        <a14:backgroundMark x1="32842" y1="41946" x2="32842" y2="41946"/>
                        <a14:backgroundMark x1="34589" y1="38232" x2="34589" y2="38232"/>
                        <a14:backgroundMark x1="32924" y1="41663" x2="32924" y2="41663"/>
                        <a14:backgroundMark x1="32405" y1="39725" x2="32405" y2="39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105" b="8403"/>
          <a:stretch/>
        </p:blipFill>
        <p:spPr>
          <a:xfrm>
            <a:off x="1" y="2449194"/>
            <a:ext cx="12191996" cy="440880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B99819-3605-44A2-5E94-7F09C7847513}"/>
              </a:ext>
            </a:extLst>
          </p:cNvPr>
          <p:cNvSpPr txBox="1"/>
          <p:nvPr/>
        </p:nvSpPr>
        <p:spPr>
          <a:xfrm>
            <a:off x="167779" y="251670"/>
            <a:ext cx="11845255" cy="127419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“所谓赋税，就是国家不付任何报酬，而向居民取得东西。”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列宁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“世界上只有两件事是不可避免的，那就是税收和死亡。” </a:t>
            </a:r>
            <a:r>
              <a:rPr lang="en-US" altLang="zh-CN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本杰明</a:t>
            </a:r>
            <a:r>
              <a:rPr lang="en-US" altLang="zh-CN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富兰克林</a:t>
            </a:r>
            <a:r>
              <a:rPr lang="en-US" altLang="zh-CN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征税的艺术，是尽可能多地拔取鹅毛，而让鹅的叫声最小。</a:t>
            </a:r>
            <a:r>
              <a:rPr lang="zh-CN" altLang="en-US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” </a:t>
            </a:r>
            <a:r>
              <a:rPr lang="en-US" altLang="zh-CN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b="0" i="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柯贝尔</a:t>
            </a:r>
            <a:endParaRPr lang="en-US" altLang="zh-CN" sz="2400" b="0" i="0" dirty="0"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121376-4C25-B675-11B6-2C01DCD634A6}"/>
              </a:ext>
            </a:extLst>
          </p:cNvPr>
          <p:cNvSpPr/>
          <p:nvPr/>
        </p:nvSpPr>
        <p:spPr>
          <a:xfrm>
            <a:off x="178966" y="1525865"/>
            <a:ext cx="118452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无偿性、强制性、残酷性、适度性</a:t>
            </a:r>
            <a:r>
              <a:rPr lang="en-US" altLang="zh-CN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47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建筑的摆设布局&#10;&#10;中度可信度描述已自动生成">
            <a:extLst>
              <a:ext uri="{FF2B5EF4-FFF2-40B4-BE49-F238E27FC236}">
                <a16:creationId xmlns:a16="http://schemas.microsoft.com/office/drawing/2014/main" id="{FE5E5DB9-2CAF-5E9C-238F-DD86F096A1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0" b="34278"/>
          <a:stretch/>
        </p:blipFill>
        <p:spPr>
          <a:xfrm>
            <a:off x="5052734" y="4682118"/>
            <a:ext cx="7139266" cy="1903150"/>
          </a:xfrm>
          <a:prstGeom prst="rect">
            <a:avLst/>
          </a:prstGeom>
        </p:spPr>
      </p:pic>
      <p:sp>
        <p:nvSpPr>
          <p:cNvPr id="103" name="矩形 102">
            <a:extLst>
              <a:ext uri="{FF2B5EF4-FFF2-40B4-BE49-F238E27FC236}">
                <a16:creationId xmlns:a16="http://schemas.microsoft.com/office/drawing/2014/main" id="{539A52BB-5842-4EA0-0FE1-14E37CE8820B}"/>
              </a:ext>
            </a:extLst>
          </p:cNvPr>
          <p:cNvSpPr/>
          <p:nvPr/>
        </p:nvSpPr>
        <p:spPr>
          <a:xfrm>
            <a:off x="2042160" y="4682117"/>
            <a:ext cx="4448094" cy="1903151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DBBAB6F-39D9-3523-8738-66BCF3A16BF0}"/>
              </a:ext>
            </a:extLst>
          </p:cNvPr>
          <p:cNvSpPr/>
          <p:nvPr/>
        </p:nvSpPr>
        <p:spPr>
          <a:xfrm>
            <a:off x="660399" y="0"/>
            <a:ext cx="2214639" cy="6858000"/>
          </a:xfrm>
          <a:prstGeom prst="rect">
            <a:avLst/>
          </a:prstGeom>
          <a:solidFill>
            <a:schemeClr val="accent4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pic>
        <p:nvPicPr>
          <p:cNvPr id="57" name="图片 56" descr="人的雕塑&#10;&#10;描述已自动生成">
            <a:extLst>
              <a:ext uri="{FF2B5EF4-FFF2-40B4-BE49-F238E27FC236}">
                <a16:creationId xmlns:a16="http://schemas.microsoft.com/office/drawing/2014/main" id="{839EC22F-1659-2D13-64D8-E0230BEF73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0" b="97980" l="10000" r="95394">
                        <a14:foregroundMark x1="88970" y1="52646" x2="94485" y2="69010"/>
                        <a14:foregroundMark x1="94485" y1="69010" x2="92545" y2="88606"/>
                        <a14:foregroundMark x1="92545" y1="88606" x2="15636" y2="96768"/>
                        <a14:foregroundMark x1="62788" y1="19434" x2="79697" y2="60848"/>
                        <a14:foregroundMark x1="79697" y1="60848" x2="78364" y2="85172"/>
                        <a14:foregroundMark x1="50626" y1="69977" x2="50545" y2="73697"/>
                        <a14:foregroundMark x1="51697" y1="21293" x2="50640" y2="69391"/>
                        <a14:foregroundMark x1="95030" y1="59273" x2="95394" y2="81212"/>
                        <a14:foregroundMark x1="95394" y1="81212" x2="89697" y2="97980"/>
                        <a14:foregroundMark x1="36364" y1="35919" x2="36364" y2="35919"/>
                        <a14:foregroundMark x1="41394" y1="41657" x2="41394" y2="41657"/>
                        <a14:foregroundMark x1="36485" y1="34909" x2="39515" y2="32121"/>
                        <a14:foregroundMark x1="40848" y1="42343" x2="41818" y2="38990"/>
                        <a14:backgroundMark x1="14667" y1="53212" x2="34667" y2="40768"/>
                        <a14:backgroundMark x1="42727" y1="82545" x2="42727" y2="82545"/>
                        <a14:backgroundMark x1="48545" y1="70869" x2="48545" y2="70869"/>
                        <a14:backgroundMark x1="43515" y1="82545" x2="43515" y2="82545"/>
                        <a14:backgroundMark x1="18424" y1="80687" x2="18424" y2="80687"/>
                        <a14:backgroundMark x1="12364" y1="80323" x2="18667" y2="80162"/>
                        <a14:backgroundMark x1="39697" y1="86263" x2="39697" y2="86061"/>
                        <a14:backgroundMark x1="42970" y1="83394" x2="45455" y2="75758"/>
                        <a14:backgroundMark x1="45455" y1="75758" x2="49333" y2="71071"/>
                        <a14:backgroundMark x1="51212" y1="70384" x2="50909" y2="69939"/>
                        <a14:backgroundMark x1="50424" y1="70586" x2="50424" y2="70586"/>
                        <a14:backgroundMark x1="49879" y1="70384" x2="49879" y2="70384"/>
                        <a14:backgroundMark x1="50000" y1="71192" x2="50788" y2="70667"/>
                        <a14:backgroundMark x1="50000" y1="69697" x2="50788" y2="70222"/>
                        <a14:backgroundMark x1="50788" y1="69778" x2="50121" y2="69616"/>
                        <a14:backgroundMark x1="50667" y1="69939" x2="50424" y2="696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454962"/>
            <a:ext cx="4268691" cy="6403037"/>
          </a:xfrm>
          <a:prstGeom prst="rect">
            <a:avLst/>
          </a:prstGeom>
        </p:spPr>
      </p:pic>
      <p:sp>
        <p:nvSpPr>
          <p:cNvPr id="105" name="矩形 104">
            <a:extLst>
              <a:ext uri="{FF2B5EF4-FFF2-40B4-BE49-F238E27FC236}">
                <a16:creationId xmlns:a16="http://schemas.microsoft.com/office/drawing/2014/main" id="{8734D089-FFB2-8BD6-8FA5-6E19C3164F53}"/>
              </a:ext>
            </a:extLst>
          </p:cNvPr>
          <p:cNvSpPr/>
          <p:nvPr/>
        </p:nvSpPr>
        <p:spPr>
          <a:xfrm>
            <a:off x="0" y="-1"/>
            <a:ext cx="12192000" cy="1028699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96B8991-432A-C5CC-F491-048F14266A22}"/>
              </a:ext>
            </a:extLst>
          </p:cNvPr>
          <p:cNvGrpSpPr/>
          <p:nvPr/>
        </p:nvGrpSpPr>
        <p:grpSpPr>
          <a:xfrm>
            <a:off x="8305305" y="1247308"/>
            <a:ext cx="1181862" cy="3216199"/>
            <a:chOff x="6669841" y="2397973"/>
            <a:chExt cx="1181862" cy="321619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B58255F-FBB6-CDF8-6EE5-952F904C1A30}"/>
                </a:ext>
              </a:extLst>
            </p:cNvPr>
            <p:cNvSpPr txBox="1"/>
            <p:nvPr/>
          </p:nvSpPr>
          <p:spPr>
            <a:xfrm>
              <a:off x="6669841" y="2670093"/>
              <a:ext cx="1181862" cy="294407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5400" b="1" dirty="0">
                  <a:solidFill>
                    <a:schemeClr val="accent1"/>
                  </a:solidFill>
                  <a:latin typeface="+mj-ea"/>
                  <a:ea typeface="+mj-ea"/>
                </a:rPr>
                <a:t>全新时代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6D7F2FC-F296-2CAA-3E48-B88AA47AB592}"/>
                </a:ext>
              </a:extLst>
            </p:cNvPr>
            <p:cNvGrpSpPr/>
            <p:nvPr/>
          </p:nvGrpSpPr>
          <p:grpSpPr>
            <a:xfrm>
              <a:off x="7106963" y="2397973"/>
              <a:ext cx="213658" cy="213658"/>
              <a:chOff x="7066368" y="1967545"/>
              <a:chExt cx="213658" cy="213658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534C5E92-6E2B-CA72-D284-A71F629BD6E2}"/>
                  </a:ext>
                </a:extLst>
              </p:cNvPr>
              <p:cNvSpPr/>
              <p:nvPr/>
            </p:nvSpPr>
            <p:spPr>
              <a:xfrm>
                <a:off x="7066368" y="1967545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9305BD3E-0611-49A8-DA98-DD6CA68BC37C}"/>
                  </a:ext>
                </a:extLst>
              </p:cNvPr>
              <p:cNvSpPr/>
              <p:nvPr/>
            </p:nvSpPr>
            <p:spPr>
              <a:xfrm>
                <a:off x="7124830" y="2026007"/>
                <a:ext cx="96735" cy="96735"/>
              </a:xfrm>
              <a:prstGeom prst="ellipse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A9922BA-C671-5916-3E88-91AC45BFB26A}"/>
              </a:ext>
            </a:extLst>
          </p:cNvPr>
          <p:cNvGrpSpPr/>
          <p:nvPr/>
        </p:nvGrpSpPr>
        <p:grpSpPr>
          <a:xfrm>
            <a:off x="6011000" y="1247308"/>
            <a:ext cx="1181862" cy="3216199"/>
            <a:chOff x="6669841" y="2397973"/>
            <a:chExt cx="1181862" cy="321619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66BCEB0-6D14-99B2-12A0-93593D9AF827}"/>
                </a:ext>
              </a:extLst>
            </p:cNvPr>
            <p:cNvSpPr txBox="1"/>
            <p:nvPr/>
          </p:nvSpPr>
          <p:spPr>
            <a:xfrm>
              <a:off x="6669841" y="2670093"/>
              <a:ext cx="1181862" cy="294407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5400" b="1" dirty="0">
                  <a:solidFill>
                    <a:schemeClr val="accent1"/>
                  </a:solidFill>
                  <a:latin typeface="+mj-ea"/>
                  <a:ea typeface="+mj-ea"/>
                </a:rPr>
                <a:t>海洋时代</a:t>
              </a: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DACD88DC-5B3B-8077-D8E5-E4574EE37522}"/>
                </a:ext>
              </a:extLst>
            </p:cNvPr>
            <p:cNvGrpSpPr/>
            <p:nvPr/>
          </p:nvGrpSpPr>
          <p:grpSpPr>
            <a:xfrm>
              <a:off x="7106963" y="2397973"/>
              <a:ext cx="213658" cy="213658"/>
              <a:chOff x="7066368" y="1967545"/>
              <a:chExt cx="213658" cy="213658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B919817-A1F7-5D43-2442-9D5D211561BE}"/>
                  </a:ext>
                </a:extLst>
              </p:cNvPr>
              <p:cNvSpPr/>
              <p:nvPr/>
            </p:nvSpPr>
            <p:spPr>
              <a:xfrm>
                <a:off x="7066368" y="1967545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AE13D78-BECA-908B-E56A-2200ACC25715}"/>
                  </a:ext>
                </a:extLst>
              </p:cNvPr>
              <p:cNvSpPr/>
              <p:nvPr/>
            </p:nvSpPr>
            <p:spPr>
              <a:xfrm>
                <a:off x="7124830" y="2026007"/>
                <a:ext cx="96735" cy="96735"/>
              </a:xfrm>
              <a:prstGeom prst="ellipse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B5D346-E873-26FD-A03B-2F8C5D69B5D7}"/>
              </a:ext>
            </a:extLst>
          </p:cNvPr>
          <p:cNvGrpSpPr/>
          <p:nvPr/>
        </p:nvGrpSpPr>
        <p:grpSpPr>
          <a:xfrm>
            <a:off x="3716695" y="1247308"/>
            <a:ext cx="1181862" cy="3216199"/>
            <a:chOff x="6669841" y="2397973"/>
            <a:chExt cx="1181862" cy="321619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43E9B76D-C0BD-8B81-59F4-90DEC70B4CCC}"/>
                </a:ext>
              </a:extLst>
            </p:cNvPr>
            <p:cNvSpPr txBox="1"/>
            <p:nvPr/>
          </p:nvSpPr>
          <p:spPr>
            <a:xfrm>
              <a:off x="6669841" y="2670093"/>
              <a:ext cx="1181862" cy="2944079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5400" b="1" dirty="0">
                  <a:solidFill>
                    <a:schemeClr val="accent1"/>
                  </a:solidFill>
                  <a:latin typeface="+mj-ea"/>
                  <a:ea typeface="+mj-ea"/>
                </a:rPr>
                <a:t>农耕时代</a:t>
              </a: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6644A99C-6E06-CD11-0418-F95C2C5DA01D}"/>
                </a:ext>
              </a:extLst>
            </p:cNvPr>
            <p:cNvGrpSpPr/>
            <p:nvPr/>
          </p:nvGrpSpPr>
          <p:grpSpPr>
            <a:xfrm>
              <a:off x="7106963" y="2397973"/>
              <a:ext cx="213658" cy="213658"/>
              <a:chOff x="7066368" y="1967545"/>
              <a:chExt cx="213658" cy="213658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E6B5835-0A11-E613-CB0D-9C28EEEC5D88}"/>
                  </a:ext>
                </a:extLst>
              </p:cNvPr>
              <p:cNvSpPr/>
              <p:nvPr/>
            </p:nvSpPr>
            <p:spPr>
              <a:xfrm>
                <a:off x="7066368" y="1967545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19D6309-F586-53BE-D0CA-985D14F9E583}"/>
                  </a:ext>
                </a:extLst>
              </p:cNvPr>
              <p:cNvSpPr/>
              <p:nvPr/>
            </p:nvSpPr>
            <p:spPr>
              <a:xfrm>
                <a:off x="7124830" y="2026007"/>
                <a:ext cx="96735" cy="96735"/>
              </a:xfrm>
              <a:prstGeom prst="ellipse">
                <a:avLst/>
              </a:prstGeom>
              <a:solidFill>
                <a:schemeClr val="accent1"/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932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6C9D465-43ED-C8FF-4CF2-EC643EF6AFDB}"/>
              </a:ext>
            </a:extLst>
          </p:cNvPr>
          <p:cNvSpPr txBox="1"/>
          <p:nvPr/>
        </p:nvSpPr>
        <p:spPr>
          <a:xfrm>
            <a:off x="5709806" y="751953"/>
            <a:ext cx="800219" cy="904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dirty="0">
                <a:solidFill>
                  <a:schemeClr val="accent1"/>
                </a:solidFill>
                <a:effectLst>
                  <a:outerShdw blurRad="723900" dist="190500" dir="2700000" algn="tl">
                    <a:srgbClr val="000000">
                      <a:alpha val="24000"/>
                    </a:srgbClr>
                  </a:outerShdw>
                </a:effectLst>
                <a:latin typeface="+mj-ea"/>
                <a:ea typeface="+mj-ea"/>
              </a:rPr>
              <a:t>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6904CC4-46EC-A3C3-77F2-E3E63453E0AB}"/>
              </a:ext>
            </a:extLst>
          </p:cNvPr>
          <p:cNvSpPr txBox="1"/>
          <p:nvPr/>
        </p:nvSpPr>
        <p:spPr>
          <a:xfrm flipH="1">
            <a:off x="5648250" y="2408063"/>
            <a:ext cx="923330" cy="3471213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chemeClr val="accent1"/>
                </a:solidFill>
                <a:effectLst/>
                <a:latin typeface="+mj-ea"/>
                <a:ea typeface="+mj-ea"/>
                <a:cs typeface="阿里巴巴普惠体 Medium" panose="00020600040101010101" pitchFamily="18" charset="-122"/>
              </a:rPr>
              <a:t>农耕时代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09E09F-FF33-B6B7-70BD-2905C6D1419E}"/>
              </a:ext>
            </a:extLst>
          </p:cNvPr>
          <p:cNvCxnSpPr>
            <a:cxnSpLocks/>
          </p:cNvCxnSpPr>
          <p:nvPr/>
        </p:nvCxnSpPr>
        <p:spPr>
          <a:xfrm>
            <a:off x="5988047" y="2032087"/>
            <a:ext cx="243736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872" y="1818988"/>
            <a:ext cx="701101" cy="406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9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2F2EB9E2-7E14-5871-D23A-0F4221358F20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B23D1E4C-6E9A-7432-EDB9-C62347DE98A5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A5FB9DB5-F3AE-9494-0A1B-FEA2C7F18000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概况</a:t>
                </a: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92B64394-3122-6526-FD4A-DD60CAD7B7C3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AFAD530-C73D-52B4-FBEE-00A74A45A3B4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DDEEFB03-F5DA-DFA0-A374-D6219C486195}"/>
                </a:ext>
              </a:extLst>
            </p:cNvPr>
            <p:cNvCxnSpPr>
              <a:cxnSpLocks/>
            </p:cNvCxnSpPr>
            <p:nvPr/>
          </p:nvCxnSpPr>
          <p:spPr>
            <a:xfrm>
              <a:off x="2013995" y="786398"/>
              <a:ext cx="95049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044D85EB-4607-1306-7E66-420C6135C37A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19972951"/>
              </p:ext>
            </p:extLst>
          </p:nvPr>
        </p:nvGraphicFramePr>
        <p:xfrm>
          <a:off x="200275" y="1306630"/>
          <a:ext cx="11795983" cy="52117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5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1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5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87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9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59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4584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时期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主要赋税制度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标准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形式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趋势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0041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秦汉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田赋、人头税、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人丁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、田亩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实物为主</a:t>
                      </a:r>
                    </a:p>
                  </a:txBody>
                  <a:tcPr anchor="ctr" anchorCtr="1"/>
                </a:tc>
                <a:tc rowSpan="6"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1.</a:t>
                      </a:r>
                      <a:r>
                        <a:rPr lang="zh-CN" altLang="en-US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征收标准：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人丁为主→                     为主</a:t>
                      </a:r>
                      <a:endParaRPr lang="en-US" altLang="zh-CN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2.征收方式：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实物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→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3.</a:t>
                      </a:r>
                      <a:r>
                        <a:rPr lang="zh-CN" altLang="en-US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征收种类：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繁杂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→</a:t>
                      </a:r>
                      <a:endParaRPr lang="en-US" altLang="zh-CN" sz="2400" dirty="0">
                        <a:latin typeface="华文楷体" panose="02010600040101010101" charset="-122"/>
                        <a:ea typeface="华文楷体" panose="02010600040101010101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4.</a:t>
                      </a:r>
                      <a:r>
                        <a:rPr lang="zh-CN" altLang="en-US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征收时间：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不定时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→定时</a:t>
                      </a:r>
                      <a:endParaRPr lang="en-US" altLang="zh-CN" sz="2400" dirty="0">
                        <a:latin typeface="华文楷体" panose="02010600040101010101" charset="-122"/>
                        <a:ea typeface="华文楷体" panose="02010600040101010101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5.</a:t>
                      </a:r>
                      <a:r>
                        <a:rPr lang="zh-CN" altLang="en-US" sz="2400" dirty="0">
                          <a:highlight>
                            <a:srgbClr val="FFFF00"/>
                          </a:highlight>
                          <a:latin typeface="华文楷体" panose="02010600040101010101" charset="-122"/>
                          <a:ea typeface="华文楷体" panose="02010600040101010101" charset="-122"/>
                        </a:rPr>
                        <a:t>徭役变化：</a:t>
                      </a: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服役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→</a:t>
                      </a:r>
                      <a:endParaRPr lang="en-US" altLang="zh-CN" sz="2400" dirty="0">
                        <a:latin typeface="华文楷体" panose="02010600040101010101" charset="-122"/>
                        <a:ea typeface="华文楷体" panose="02010600040101010101" charset="-122"/>
                        <a:sym typeface="+mn-ea"/>
                      </a:endParaRPr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84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唐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初期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租庸调制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人丁、田亩</a:t>
                      </a: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22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中期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实物为主</a:t>
                      </a: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393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宋元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“苛捐杂税”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田亩、人丁、资产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实物</a:t>
                      </a:r>
                      <a:r>
                        <a:rPr lang="en-US" altLang="zh-CN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+</a:t>
                      </a: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货币</a:t>
                      </a: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5482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明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  <a:sym typeface="+mn-ea"/>
                        </a:rPr>
                        <a:t>田亩、人丁</a:t>
                      </a: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7401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华文楷体" panose="02010600040101010101" charset="-122"/>
                          <a:ea typeface="华文楷体" panose="02010600040101010101" charset="-122"/>
                        </a:rPr>
                        <a:t>清</a:t>
                      </a:r>
                    </a:p>
                  </a:txBody>
                  <a:tcPr anchor="ctr" anchorCtr="1"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华文楷体" panose="02010600040101010101" charset="-122"/>
                        <a:ea typeface="华文楷体" panose="02010600040101010101" charset="-122"/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华文楷体" panose="02010600040101010101" charset="-122"/>
                          <a:ea typeface="华文楷体" panose="02010600040101010101" charset="-122"/>
                        </a:rPr>
                        <a:t>货币为主</a:t>
                      </a:r>
                    </a:p>
                  </a:txBody>
                  <a:tcPr anchor="ctr" anchorCtr="1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1A905E23-1FB1-FF25-E1A0-F287C086C7E1}"/>
              </a:ext>
            </a:extLst>
          </p:cNvPr>
          <p:cNvSpPr txBox="1"/>
          <p:nvPr/>
        </p:nvSpPr>
        <p:spPr>
          <a:xfrm>
            <a:off x="2065977" y="3481024"/>
            <a:ext cx="1727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两税法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A1A03F-573C-5809-DAAB-DAEFC53BD082}"/>
              </a:ext>
            </a:extLst>
          </p:cNvPr>
          <p:cNvSpPr txBox="1"/>
          <p:nvPr/>
        </p:nvSpPr>
        <p:spPr>
          <a:xfrm>
            <a:off x="2230016" y="5215812"/>
            <a:ext cx="1511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一条鞭法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730B73-1D82-7B49-D568-835E5EFCAE38}"/>
              </a:ext>
            </a:extLst>
          </p:cNvPr>
          <p:cNvSpPr txBox="1"/>
          <p:nvPr/>
        </p:nvSpPr>
        <p:spPr>
          <a:xfrm>
            <a:off x="2117962" y="5886254"/>
            <a:ext cx="1623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摊丁入亩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3E8644-983B-8854-7CA1-F8A1CE651623}"/>
              </a:ext>
            </a:extLst>
          </p:cNvPr>
          <p:cNvSpPr txBox="1"/>
          <p:nvPr/>
        </p:nvSpPr>
        <p:spPr>
          <a:xfrm>
            <a:off x="4464923" y="3296359"/>
            <a:ext cx="1727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田亩、人丁、</a:t>
            </a: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资产</a:t>
            </a:r>
            <a:endParaRPr lang="zh-CN" altLang="en-US" sz="2400" dirty="0">
              <a:solidFill>
                <a:schemeClr val="accent1">
                  <a:lumMod val="60000"/>
                  <a:lumOff val="4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C3CDFD-C79B-9276-639D-FA1A510CFE9E}"/>
              </a:ext>
            </a:extLst>
          </p:cNvPr>
          <p:cNvSpPr txBox="1"/>
          <p:nvPr/>
        </p:nvSpPr>
        <p:spPr>
          <a:xfrm>
            <a:off x="6410131" y="5215812"/>
            <a:ext cx="1511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货币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</a:rPr>
              <a:t>为主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0797553-9BC1-E870-26E2-97F5BEED8B44}"/>
              </a:ext>
            </a:extLst>
          </p:cNvPr>
          <p:cNvSpPr txBox="1"/>
          <p:nvPr/>
        </p:nvSpPr>
        <p:spPr>
          <a:xfrm>
            <a:off x="6410131" y="2724539"/>
            <a:ext cx="1511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实物</a:t>
            </a: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为主</a:t>
            </a:r>
            <a:endParaRPr lang="zh-CN" altLang="en-US" sz="24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C6C409-75CD-EE40-4605-94115719884D}"/>
              </a:ext>
            </a:extLst>
          </p:cNvPr>
          <p:cNvSpPr txBox="1"/>
          <p:nvPr/>
        </p:nvSpPr>
        <p:spPr>
          <a:xfrm>
            <a:off x="4464923" y="5886254"/>
            <a:ext cx="1623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田亩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0DD0931-AE86-C738-AE8D-61CC40F7637A}"/>
              </a:ext>
            </a:extLst>
          </p:cNvPr>
          <p:cNvSpPr txBox="1"/>
          <p:nvPr/>
        </p:nvSpPr>
        <p:spPr>
          <a:xfrm>
            <a:off x="9041363" y="2939143"/>
            <a:ext cx="1250302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货币</a:t>
            </a:r>
            <a:endParaRPr lang="zh-CN" altLang="en-US" sz="24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810016-73BD-B366-44D9-5030A53975A3}"/>
              </a:ext>
            </a:extLst>
          </p:cNvPr>
          <p:cNvSpPr txBox="1"/>
          <p:nvPr/>
        </p:nvSpPr>
        <p:spPr>
          <a:xfrm>
            <a:off x="9041363" y="3648269"/>
            <a:ext cx="1045029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简化</a:t>
            </a:r>
            <a:endParaRPr lang="zh-CN" altLang="en-US" sz="2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01657B7-FF2D-03A9-3FE3-70A8F42CA487}"/>
              </a:ext>
            </a:extLst>
          </p:cNvPr>
          <p:cNvSpPr txBox="1"/>
          <p:nvPr/>
        </p:nvSpPr>
        <p:spPr>
          <a:xfrm>
            <a:off x="9022702" y="5080129"/>
            <a:ext cx="1623527" cy="50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charset="-122"/>
                <a:ea typeface="华文楷体" panose="02010600040101010101" charset="-122"/>
                <a:sym typeface="+mn-ea"/>
              </a:rPr>
              <a:t>代役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9666514" y="2151146"/>
            <a:ext cx="176751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土地和财产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312065" y="3952646"/>
            <a:ext cx="1347371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312066" y="5684058"/>
            <a:ext cx="1347371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312066" y="6352622"/>
            <a:ext cx="1347371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4464923" y="4127356"/>
            <a:ext cx="155338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654984" y="6347919"/>
            <a:ext cx="1347371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9783805" y="2623346"/>
            <a:ext cx="1529654" cy="799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9022702" y="3388153"/>
            <a:ext cx="81176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9022702" y="4092343"/>
            <a:ext cx="81176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9041363" y="5529139"/>
            <a:ext cx="81176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2312065" y="2623345"/>
            <a:ext cx="1347371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357846" y="2151146"/>
            <a:ext cx="1227908" cy="472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dirty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</a:rPr>
              <a:t>徭役</a:t>
            </a: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6414029" y="3186203"/>
            <a:ext cx="155338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6410131" y="5684058"/>
            <a:ext cx="1553383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9773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3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id="{03923808-5A9A-19F1-FF4B-F9083D1B9D71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3A5743C-DF7B-E43D-69FA-1EF5AC6E76F0}"/>
                </a:ext>
              </a:extLst>
            </p:cNvPr>
            <p:cNvGrpSpPr/>
            <p:nvPr/>
          </p:nvGrpSpPr>
          <p:grpSpPr>
            <a:xfrm>
              <a:off x="758621" y="266167"/>
              <a:ext cx="3674344" cy="636072"/>
              <a:chOff x="758621" y="266167"/>
              <a:chExt cx="3674344" cy="636072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80C4C7D9-0327-A6E8-FE85-DA6B7D217D58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380895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探究</a:t>
                </a: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69855C1D-5595-68C6-065F-172107F3D589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7CBB017-52CF-0584-A33E-FA3E0708142F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01DBB8FE-2F74-C37E-0255-B5A93881D5E4}"/>
                </a:ext>
              </a:extLst>
            </p:cNvPr>
            <p:cNvCxnSpPr>
              <a:cxnSpLocks/>
            </p:cNvCxnSpPr>
            <p:nvPr/>
          </p:nvCxnSpPr>
          <p:spPr>
            <a:xfrm>
              <a:off x="2013995" y="786398"/>
              <a:ext cx="95049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04BC2C4-D190-94DA-E3B9-B65A51A18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818" y="1036913"/>
            <a:ext cx="7061981" cy="36695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AFBA60-4D3C-179A-AF2E-4CFAA74A8ECC}"/>
              </a:ext>
            </a:extLst>
          </p:cNvPr>
          <p:cNvSpPr txBox="1"/>
          <p:nvPr/>
        </p:nvSpPr>
        <p:spPr>
          <a:xfrm>
            <a:off x="3169626" y="178413"/>
            <a:ext cx="3204204" cy="59792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汉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：“轻徭薄赋”</a:t>
            </a:r>
            <a:endParaRPr lang="zh-CN" altLang="en-US" sz="20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F104C3-2FBA-FE72-91CE-101A8860A5C5}"/>
              </a:ext>
            </a:extLst>
          </p:cNvPr>
          <p:cNvSpPr txBox="1"/>
          <p:nvPr/>
        </p:nvSpPr>
        <p:spPr>
          <a:xfrm>
            <a:off x="2013995" y="4598894"/>
            <a:ext cx="6865585" cy="328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整理自</a:t>
            </a: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汉书</a:t>
            </a: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•</a:t>
            </a:r>
            <a:r>
              <a:rPr lang="zh-CN" altLang="en-US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食货志</a:t>
            </a:r>
            <a:r>
              <a:rPr lang="en-US" altLang="zh-CN" sz="1400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endParaRPr lang="zh-CN" altLang="en-US" sz="1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FBF2F2-D618-4754-642F-F1A598899719}"/>
              </a:ext>
            </a:extLst>
          </p:cNvPr>
          <p:cNvSpPr txBox="1"/>
          <p:nvPr/>
        </p:nvSpPr>
        <p:spPr>
          <a:xfrm>
            <a:off x="0" y="4994384"/>
            <a:ext cx="12192000" cy="58477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问题：从以上数据你能发现什么现象？</a:t>
            </a:r>
            <a:endParaRPr lang="en-US" altLang="zh-CN" sz="32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41A9C0-AE5B-038F-1A81-1A91CE1BE017}"/>
              </a:ext>
            </a:extLst>
          </p:cNvPr>
          <p:cNvSpPr/>
          <p:nvPr/>
        </p:nvSpPr>
        <p:spPr>
          <a:xfrm>
            <a:off x="2013995" y="3429000"/>
            <a:ext cx="6717629" cy="1035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B9E7A56-C681-4D29-E4FF-E520E4185418}"/>
              </a:ext>
            </a:extLst>
          </p:cNvPr>
          <p:cNvSpPr/>
          <p:nvPr/>
        </p:nvSpPr>
        <p:spPr>
          <a:xfrm>
            <a:off x="6176682" y="1428376"/>
            <a:ext cx="896471" cy="30358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1434A9B-3D40-222A-7B7F-CBF77E60CEDB}"/>
              </a:ext>
            </a:extLst>
          </p:cNvPr>
          <p:cNvSpPr/>
          <p:nvPr/>
        </p:nvSpPr>
        <p:spPr>
          <a:xfrm>
            <a:off x="7073153" y="1428376"/>
            <a:ext cx="896471" cy="30358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025090-7C59-1E9C-1F8E-61D90D656CA5}"/>
              </a:ext>
            </a:extLst>
          </p:cNvPr>
          <p:cNvSpPr txBox="1"/>
          <p:nvPr/>
        </p:nvSpPr>
        <p:spPr>
          <a:xfrm>
            <a:off x="2742517" y="5645776"/>
            <a:ext cx="5316071" cy="120032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汉朝田赋较轻，但人头税很重</a:t>
            </a:r>
            <a:endParaRPr lang="en-US" altLang="zh-CN" sz="24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自耕农、佃农生活艰难，容易破产</a:t>
            </a:r>
            <a:endParaRPr lang="en-US" altLang="zh-CN" sz="24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所谓“轻徭薄赋”，名不副实</a:t>
            </a:r>
            <a:endParaRPr lang="en-US" altLang="zh-CN" sz="24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4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7C4FED43-0163-BD99-BE48-3E3E40B3E196}"/>
              </a:ext>
            </a:extLst>
          </p:cNvPr>
          <p:cNvGrpSpPr/>
          <p:nvPr/>
        </p:nvGrpSpPr>
        <p:grpSpPr>
          <a:xfrm>
            <a:off x="645459" y="1358900"/>
            <a:ext cx="2295527" cy="458715"/>
            <a:chOff x="774218" y="641090"/>
            <a:chExt cx="2217659" cy="458715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83C1C7FA-3F85-84E8-A8E7-21922FE442E5}"/>
                </a:ext>
              </a:extLst>
            </p:cNvPr>
            <p:cNvSpPr txBox="1"/>
            <p:nvPr/>
          </p:nvSpPr>
          <p:spPr>
            <a:xfrm>
              <a:off x="1081125" y="641090"/>
              <a:ext cx="1910752" cy="4587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清：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“永不加赋”</a:t>
              </a:r>
              <a:endParaRPr lang="zh-CN" altLang="en-US" sz="20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8240C416-68C8-F6F1-BF00-CE9FFCFFB6C0}"/>
                </a:ext>
              </a:extLst>
            </p:cNvPr>
            <p:cNvGrpSpPr/>
            <p:nvPr/>
          </p:nvGrpSpPr>
          <p:grpSpPr>
            <a:xfrm>
              <a:off x="774218" y="761086"/>
              <a:ext cx="213658" cy="213658"/>
              <a:chOff x="774218" y="761086"/>
              <a:chExt cx="213658" cy="213658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75A161CF-AED9-8A86-90EF-A312F24BBE4A}"/>
                  </a:ext>
                </a:extLst>
              </p:cNvPr>
              <p:cNvSpPr/>
              <p:nvPr/>
            </p:nvSpPr>
            <p:spPr>
              <a:xfrm>
                <a:off x="774218" y="761086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B3BC8F1C-387A-0389-B5DD-144C1208702A}"/>
                  </a:ext>
                </a:extLst>
              </p:cNvPr>
              <p:cNvSpPr/>
              <p:nvPr/>
            </p:nvSpPr>
            <p:spPr>
              <a:xfrm>
                <a:off x="832680" y="819548"/>
                <a:ext cx="96735" cy="96735"/>
              </a:xfrm>
              <a:prstGeom prst="ellipse">
                <a:avLst/>
              </a:prstGeom>
              <a:solidFill>
                <a:schemeClr val="accent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3923808-5A9A-19F1-FF4B-F9083D1B9D71}"/>
              </a:ext>
            </a:extLst>
          </p:cNvPr>
          <p:cNvGrpSpPr/>
          <p:nvPr/>
        </p:nvGrpSpPr>
        <p:grpSpPr>
          <a:xfrm>
            <a:off x="758621" y="266167"/>
            <a:ext cx="10760279" cy="636072"/>
            <a:chOff x="758621" y="266167"/>
            <a:chExt cx="10760279" cy="636072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3A5743C-DF7B-E43D-69FA-1EF5AC6E76F0}"/>
                </a:ext>
              </a:extLst>
            </p:cNvPr>
            <p:cNvGrpSpPr/>
            <p:nvPr/>
          </p:nvGrpSpPr>
          <p:grpSpPr>
            <a:xfrm>
              <a:off x="758621" y="266167"/>
              <a:ext cx="4006326" cy="636072"/>
              <a:chOff x="758621" y="266167"/>
              <a:chExt cx="4006326" cy="636072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80C4C7D9-0327-A6E8-FE85-DA6B7D217D58}"/>
                  </a:ext>
                </a:extLst>
              </p:cNvPr>
              <p:cNvSpPr txBox="1"/>
              <p:nvPr/>
            </p:nvSpPr>
            <p:spPr>
              <a:xfrm>
                <a:off x="1052070" y="266167"/>
                <a:ext cx="3712877" cy="636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探究：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《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卖田说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+mj-ea"/>
                    <a:ea typeface="+mj-ea"/>
                  </a:rPr>
                  <a:t>》</a:t>
                </a:r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69855C1D-5595-68C6-065F-172107F3D589}"/>
                  </a:ext>
                </a:extLst>
              </p:cNvPr>
              <p:cNvSpPr/>
              <p:nvPr/>
            </p:nvSpPr>
            <p:spPr>
              <a:xfrm>
                <a:off x="758621" y="477374"/>
                <a:ext cx="213658" cy="213658"/>
              </a:xfrm>
              <a:prstGeom prst="ellipse">
                <a:avLst/>
              </a:prstGeom>
              <a:noFill/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7CBB017-52CF-0584-A33E-FA3E0708142F}"/>
                  </a:ext>
                </a:extLst>
              </p:cNvPr>
              <p:cNvSpPr/>
              <p:nvPr/>
            </p:nvSpPr>
            <p:spPr>
              <a:xfrm>
                <a:off x="817083" y="535836"/>
                <a:ext cx="96735" cy="96735"/>
              </a:xfrm>
              <a:prstGeom prst="ellipse">
                <a:avLst/>
              </a:prstGeom>
              <a:solidFill>
                <a:schemeClr val="bg1"/>
              </a:solidFill>
              <a:ln w="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01DBB8FE-2F74-C37E-0255-B5A93881D5E4}"/>
                </a:ext>
              </a:extLst>
            </p:cNvPr>
            <p:cNvCxnSpPr>
              <a:cxnSpLocks/>
            </p:cNvCxnSpPr>
            <p:nvPr/>
          </p:nvCxnSpPr>
          <p:spPr>
            <a:xfrm>
              <a:off x="2013995" y="786398"/>
              <a:ext cx="95049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721EC15-481A-7BE7-1F6A-99BD9ACD1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9192"/>
            <a:ext cx="2940986" cy="407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4CEE259-8B87-68F3-4A4C-1CF2841006F8}"/>
              </a:ext>
            </a:extLst>
          </p:cNvPr>
          <p:cNvSpPr txBox="1"/>
          <p:nvPr/>
        </p:nvSpPr>
        <p:spPr>
          <a:xfrm>
            <a:off x="1" y="6217280"/>
            <a:ext cx="2940986" cy="39645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李调元</a:t>
            </a:r>
            <a:r>
              <a:rPr lang="en-US" altLang="zh-CN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VS</a:t>
            </a:r>
            <a:r>
              <a:rPr lang="zh-CN" altLang="en-US" dirty="0">
                <a:solidFill>
                  <a:srgbClr val="00206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王泽润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A97684-F72E-2033-0C39-FC1DE4C4F541}"/>
              </a:ext>
            </a:extLst>
          </p:cNvPr>
          <p:cNvSpPr txBox="1"/>
          <p:nvPr/>
        </p:nvSpPr>
        <p:spPr>
          <a:xfrm>
            <a:off x="3380763" y="1155730"/>
            <a:ext cx="8548382" cy="120032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“</a:t>
            </a:r>
            <a:r>
              <a:rPr lang="zh-CN" altLang="zh-CN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盖买田则田为己有，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已为政</a:t>
            </a:r>
            <a:r>
              <a:rPr lang="zh-CN" altLang="zh-CN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，永久付之子孙；佃田则田为人有，</a:t>
            </a:r>
            <a:r>
              <a:rPr lang="zh-CN" altLang="zh-CN" sz="2400" dirty="0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人为政</a:t>
            </a:r>
            <a:r>
              <a:rPr lang="zh-CN" altLang="zh-CN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，予夺听之业主，然则人何乐乎卖己田，而佃人之田哉？</a:t>
            </a:r>
            <a:r>
              <a:rPr lang="en-US" altLang="zh-CN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”                                                                    ——</a:t>
            </a:r>
            <a:r>
              <a:rPr lang="zh-CN" altLang="en-US" sz="2400" dirty="0">
                <a:solidFill>
                  <a:srgbClr val="191919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李调元</a:t>
            </a:r>
            <a:endParaRPr lang="zh-CN" altLang="zh-CN" sz="2400" dirty="0">
              <a:effectLst/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5059E6-1A96-49A1-7FB4-AB38BE481CAE}"/>
              </a:ext>
            </a:extLst>
          </p:cNvPr>
          <p:cNvSpPr txBox="1"/>
          <p:nvPr/>
        </p:nvSpPr>
        <p:spPr>
          <a:xfrm>
            <a:off x="3380763" y="2444766"/>
            <a:ext cx="8548382" cy="306237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 “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计十亩之田</a:t>
            </a: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每十亩征银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三分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，每分加平三分三厘，则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一钱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矣。虽各家应完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犹可支也。而官府每遇大役，则按粮令乡保加派，每钱加至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一两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，犹可支也。每岁加派十次、二十次不等，则叠至十两、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二十两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矣。凡遇过差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、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公馆、驿马、酒水、门包、长随、书吏、衙役、夫轿，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皆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于是乎出。而乡约又借官</a:t>
            </a:r>
            <a:r>
              <a:rPr lang="zh-CN" altLang="zh-CN" sz="24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私派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，凡自用、置田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、</a:t>
            </a:r>
            <a:r>
              <a:rPr lang="zh-CN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修屋、饮食、衣服，亦于是乎出。</a:t>
            </a: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”                                                                </a:t>
            </a:r>
          </a:p>
          <a:p>
            <a:pPr algn="r">
              <a:spcBef>
                <a:spcPts val="755"/>
              </a:spcBef>
              <a:spcAft>
                <a:spcPts val="2160"/>
              </a:spcAft>
            </a:pPr>
            <a:r>
              <a:rPr lang="en-US" altLang="zh-CN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 ——</a:t>
            </a:r>
            <a:r>
              <a:rPr lang="zh-CN" altLang="en-US" sz="2400" dirty="0">
                <a:solidFill>
                  <a:srgbClr val="191919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rial" panose="020B0604020202020204" pitchFamily="34" charset="0"/>
              </a:rPr>
              <a:t>老王</a:t>
            </a:r>
            <a:endParaRPr lang="zh-CN" altLang="zh-CN" sz="2400" dirty="0">
              <a:solidFill>
                <a:srgbClr val="191919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42B5E4-551C-CDA5-7525-D2A0F21D0095}"/>
              </a:ext>
            </a:extLst>
          </p:cNvPr>
          <p:cNvSpPr txBox="1"/>
          <p:nvPr/>
        </p:nvSpPr>
        <p:spPr>
          <a:xfrm>
            <a:off x="3724714" y="5686970"/>
            <a:ext cx="7696322" cy="7837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4400" dirty="0">
              <a:solidFill>
                <a:srgbClr val="FF0000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5931" y="5565463"/>
            <a:ext cx="8492464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063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1"/>
  <p:tag name="KSO_WM_BEAUTIFY_FLAG" val=""/>
  <p:tag name="KSO_WM_UNIT_TABLE_BEAUTIFY" val="smartTable{6313633b-52bb-4efc-9f5d-ba712aae1155}"/>
  <p:tag name="TABLE_ENDDRAG_ORIGIN_RECT" val="860*345"/>
  <p:tag name="TABLE_ENDDRAG_RECT" val="54*119*860*3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4"/>
  <p:tag name="KSO_WM_UNIT_PLACING_PICTURE_USER_VIEWPORT" val="{&quot;height&quot;:8011,&quot;width&quot;:8967}"/>
</p:tagLst>
</file>

<file path=ppt/theme/theme1.xml><?xml version="1.0" encoding="utf-8"?>
<a:theme xmlns:a="http://schemas.openxmlformats.org/drawingml/2006/main" name="1_Office 主题​​">
  <a:themeElements>
    <a:clrScheme name="故宫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760000"/>
      </a:accent1>
      <a:accent2>
        <a:srgbClr val="7B2E07"/>
      </a:accent2>
      <a:accent3>
        <a:srgbClr val="F8B267"/>
      </a:accent3>
      <a:accent4>
        <a:srgbClr val="EFEFEF"/>
      </a:accent4>
      <a:accent5>
        <a:srgbClr val="0B5C6E"/>
      </a:accent5>
      <a:accent6>
        <a:srgbClr val="2F9985"/>
      </a:accent6>
      <a:hlink>
        <a:srgbClr val="CC9900"/>
      </a:hlink>
      <a:folHlink>
        <a:srgbClr val="96A9A9"/>
      </a:folHlink>
    </a:clrScheme>
    <a:fontScheme name="自定义 3">
      <a:majorFont>
        <a:latin typeface="Roboto Bold"/>
        <a:ea typeface="思源宋体 CN Heavy"/>
        <a:cs typeface=""/>
      </a:majorFont>
      <a:minorFont>
        <a:latin typeface="Roboto Light"/>
        <a:ea typeface="思源宋体 CN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0">
          <a:noFill/>
        </a:ln>
      </a:spPr>
      <a:bodyPr wrap="square" rtlCol="0" anchor="ctr">
        <a:noAutofit/>
      </a:bodyPr>
      <a:lstStyle>
        <a:defPPr algn="ctr">
          <a:defRPr sz="3200" dirty="0">
            <a:solidFill>
              <a:schemeClr val="accent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spAutoFit/>
      </a:bodyPr>
      <a:lstStyle>
        <a:defPPr algn="just">
          <a:lnSpc>
            <a:spcPct val="120000"/>
          </a:lnSpc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常用主题.pptx" id="{D1C13821-6DD0-42B8-950A-1393E17F124B}" vid="{2CDB9E82-33BC-40DC-83E0-240F89790561}"/>
    </a:ext>
  </a:extLst>
</a:theme>
</file>

<file path=ppt/theme/theme2.xml><?xml version="1.0" encoding="utf-8"?>
<a:theme xmlns:a="http://schemas.openxmlformats.org/drawingml/2006/main" name="1_Office 主题">
  <a:themeElements>
    <a:clrScheme name="蓝色 II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0DD"/>
      </a:accent1>
      <a:accent2>
        <a:srgbClr val="1B9AEE"/>
      </a:accent2>
      <a:accent3>
        <a:srgbClr val="E4E6EA"/>
      </a:accent3>
      <a:accent4>
        <a:srgbClr val="FFD772"/>
      </a:accent4>
      <a:accent5>
        <a:srgbClr val="A1DFFF"/>
      </a:accent5>
      <a:accent6>
        <a:srgbClr val="FFD8E9"/>
      </a:accent6>
      <a:hlink>
        <a:srgbClr val="F84D4D"/>
      </a:hlink>
      <a:folHlink>
        <a:srgbClr val="BFBFBF"/>
      </a:folHlink>
    </a:clrScheme>
    <a:fontScheme name="cupm0qeb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23452</TotalTime>
  <Words>1282</Words>
  <Application>Microsoft Office PowerPoint</Application>
  <PresentationFormat>宽屏</PresentationFormat>
  <Paragraphs>160</Paragraphs>
  <Slides>22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PingFang SC</vt:lpstr>
      <vt:lpstr>电商字体</vt:lpstr>
      <vt:lpstr>华文楷体</vt:lpstr>
      <vt:lpstr>华文隶书</vt:lpstr>
      <vt:lpstr>华文新魏</vt:lpstr>
      <vt:lpstr>华文行楷</vt:lpstr>
      <vt:lpstr>华文中宋</vt:lpstr>
      <vt:lpstr>楷体</vt:lpstr>
      <vt:lpstr>思源宋体 CN Heavy</vt:lpstr>
      <vt:lpstr>思源宋体 CN Light</vt:lpstr>
      <vt:lpstr>微软雅黑</vt:lpstr>
      <vt:lpstr>文鼎霹雳体</vt:lpstr>
      <vt:lpstr>Arial</vt:lpstr>
      <vt:lpstr>Roboto Light</vt:lpstr>
      <vt:lpstr>1_Office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鑫</dc:creator>
  <cp:lastModifiedBy>sdfz</cp:lastModifiedBy>
  <cp:revision>48</cp:revision>
  <dcterms:created xsi:type="dcterms:W3CDTF">2021-09-28T15:05:31Z</dcterms:created>
  <dcterms:modified xsi:type="dcterms:W3CDTF">2023-11-27T23:41:32Z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ContentBits">
    <vt:lpwstr>0</vt:lpwstr>
  </property>
  <property fmtid="{D5CDD505-2E9C-101B-9397-08002B2CF9AE}" pid="4" name="MSIP_Label_f42aa342-8706-4288-bd11-ebb85995028c_SetDate">
    <vt:lpwstr>2021-09-29T05:22:45Z</vt:lpwstr>
  </property>
  <property fmtid="{D5CDD505-2E9C-101B-9397-08002B2CF9AE}" pid="5" name="MSIP_Label_f42aa342-8706-4288-bd11-ebb85995028c_ActionId">
    <vt:lpwstr>fa34b972-6cb6-416a-9cc2-5f074293d483</vt:lpwstr>
  </property>
  <property fmtid="{D5CDD505-2E9C-101B-9397-08002B2CF9AE}" pid="6" name="MSIP_Label_f42aa342-8706-4288-bd11-ebb85995028c_Name">
    <vt:lpwstr>Internal</vt:lpwstr>
  </property>
  <property fmtid="{D5CDD505-2E9C-101B-9397-08002B2CF9AE}" pid="7" name="MSIP_Label_f42aa342-8706-4288-bd11-ebb85995028c_SiteId">
    <vt:lpwstr>72f988bf-86f1-41af-91ab-2d7cd011db47</vt:lpwstr>
  </property>
  <property fmtid="{D5CDD505-2E9C-101B-9397-08002B2CF9AE}" pid="8" name="MSIP_Label_f42aa342-8706-4288-bd11-ebb85995028c_Method">
    <vt:lpwstr>Standard</vt:lpwstr>
  </property>
</Properties>
</file>