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000000"/>
    <a:srgbClr val="FFFFFF"/>
    <a:srgbClr val="009900"/>
    <a:srgbClr val="66FF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9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5"/>
          <p:cNvSpPr/>
          <p:nvPr>
            <p:custDataLst>
              <p:tags r:id="rId2"/>
            </p:custDataLst>
          </p:nvPr>
        </p:nvSpPr>
        <p:spPr>
          <a:xfrm rot="13818227">
            <a:off x="8009493" y="3597564"/>
            <a:ext cx="312439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7286575" y="3636576"/>
            <a:ext cx="1856568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628650" y="2429510"/>
            <a:ext cx="7886700" cy="1249045"/>
          </a:xfrm>
          <a:noFill/>
        </p:spPr>
        <p:txBody>
          <a:bodyPr wrap="square" rtlCol="0" anchor="t">
            <a:normAutofit/>
          </a:bodyPr>
          <a:lstStyle>
            <a:lvl1pPr>
              <a:defRPr lang="zh-CN" altLang="en-US" sz="5400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ea"/>
                <a:ea typeface="+mj-ea"/>
                <a:cs typeface="+mn-ea"/>
                <a:sym typeface="+mn-lt"/>
              </a:defRPr>
            </a:lvl1pPr>
          </a:lstStyle>
          <a:p>
            <a:pPr marL="0" lvl="0" defTabSz="1218565"/>
            <a:r>
              <a:rPr sz="6000" dirty="0">
                <a:sym typeface="+mn-ea"/>
              </a:rPr>
              <a:t>单击此处编辑母版标题样式</a:t>
            </a:r>
            <a:endParaRPr lang="zh-CN" altLang="en-US" sz="6000" b="1" dirty="0">
              <a:gradFill flip="none" rotWithShape="1"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3500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  <a:tileRect/>
              </a:gradFill>
              <a:latin typeface="微软雅黑" panose="020B0503020204020204" pitchFamily="2" charset="-122"/>
              <a:ea typeface="微软雅黑" panose="020B0503020204020204" pitchFamily="2" charset="-122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78656" y="939800"/>
            <a:ext cx="7886700" cy="1248410"/>
          </a:xfrm>
          <a:noFill/>
        </p:spPr>
        <p:txBody>
          <a:bodyPr wrap="square" rtlCol="0" anchor="b">
            <a:normAutofit/>
          </a:bodyPr>
          <a:lstStyle>
            <a:lvl1pPr marL="0" indent="0">
              <a:buNone/>
              <a:def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/>
            <a:r>
              <a:rPr>
                <a:sym typeface="+mn-ea"/>
              </a:rPr>
              <a:t>单击此处编辑母版副标题样式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668655" y="4946650"/>
            <a:ext cx="4332446" cy="1244600"/>
          </a:xfrm>
        </p:spPr>
        <p:txBody>
          <a:bodyPr wrap="square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350" b="1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公司名占位符</a:t>
            </a:r>
            <a:endParaRPr lang="en-US" altLang="zh-CN" sz="1800" b="1" dirty="0">
              <a:gradFill flip="none" rotWithShape="1"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3500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  <a:tileRect/>
              </a:gra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1065796" y="3809565"/>
            <a:ext cx="3895226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1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署名占位符</a:t>
            </a:r>
            <a:endParaRPr lang="zh-CN" altLang="en-US" b="1" dirty="0">
              <a:gradFill flip="none" rotWithShape="1"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30000">
                    <a:schemeClr val="accent2"/>
                  </a:gs>
                  <a:gs pos="100000">
                    <a:schemeClr val="accent1"/>
                  </a:gs>
                </a:gsLst>
                <a:lin ang="3000000" scaled="0"/>
                <a:tileRect/>
              </a:gra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628649" y="3845565"/>
            <a:ext cx="324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995680"/>
            <a:ext cx="3230880" cy="2914015"/>
          </a:xfrm>
        </p:spPr>
        <p:txBody>
          <a:bodyPr wrap="square" anchor="b">
            <a:normAutofit/>
          </a:bodyPr>
          <a:lstStyle>
            <a:lvl1pPr algn="ctr">
              <a:defRPr sz="54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892227" y="4160452"/>
            <a:ext cx="1442343" cy="261049"/>
          </a:xfrm>
          <a:custGeom>
            <a:avLst/>
            <a:gdLst/>
            <a:ahLst/>
            <a:cxnLst/>
            <a:rect l="l" t="t" r="r" b="b"/>
            <a:pathLst>
              <a:path w="1923124" h="261049">
                <a:moveTo>
                  <a:pt x="377632" y="28738"/>
                </a:moveTo>
                <a:cubicBezTo>
                  <a:pt x="354000" y="28738"/>
                  <a:pt x="333665" y="36854"/>
                  <a:pt x="316629" y="53088"/>
                </a:cubicBezTo>
                <a:cubicBezTo>
                  <a:pt x="299593" y="69321"/>
                  <a:pt x="291075" y="96424"/>
                  <a:pt x="291075" y="134397"/>
                </a:cubicBezTo>
                <a:cubicBezTo>
                  <a:pt x="291075" y="164798"/>
                  <a:pt x="299249" y="188746"/>
                  <a:pt x="315597" y="206241"/>
                </a:cubicBezTo>
                <a:cubicBezTo>
                  <a:pt x="331944" y="223736"/>
                  <a:pt x="352451" y="232484"/>
                  <a:pt x="377116" y="232484"/>
                </a:cubicBezTo>
                <a:cubicBezTo>
                  <a:pt x="402240" y="232484"/>
                  <a:pt x="422919" y="223650"/>
                  <a:pt x="439152" y="205983"/>
                </a:cubicBezTo>
                <a:cubicBezTo>
                  <a:pt x="455385" y="188316"/>
                  <a:pt x="463502" y="163249"/>
                  <a:pt x="463502" y="130783"/>
                </a:cubicBezTo>
                <a:cubicBezTo>
                  <a:pt x="463502" y="110248"/>
                  <a:pt x="460031" y="92322"/>
                  <a:pt x="453091" y="77007"/>
                </a:cubicBezTo>
                <a:cubicBezTo>
                  <a:pt x="446150" y="61692"/>
                  <a:pt x="435997" y="49818"/>
                  <a:pt x="422632" y="41386"/>
                </a:cubicBezTo>
                <a:cubicBezTo>
                  <a:pt x="409267" y="32954"/>
                  <a:pt x="394267" y="28738"/>
                  <a:pt x="377632" y="28738"/>
                </a:cubicBezTo>
                <a:close/>
                <a:moveTo>
                  <a:pt x="1495657" y="4474"/>
                </a:moveTo>
                <a:lnTo>
                  <a:pt x="1695617" y="4474"/>
                </a:lnTo>
                <a:lnTo>
                  <a:pt x="1695617" y="34245"/>
                </a:lnTo>
                <a:lnTo>
                  <a:pt x="1612157" y="34245"/>
                </a:lnTo>
                <a:lnTo>
                  <a:pt x="1612157" y="256747"/>
                </a:lnTo>
                <a:lnTo>
                  <a:pt x="1578773" y="256747"/>
                </a:lnTo>
                <a:lnTo>
                  <a:pt x="1578773" y="34245"/>
                </a:lnTo>
                <a:lnTo>
                  <a:pt x="1495657" y="34245"/>
                </a:lnTo>
                <a:close/>
                <a:moveTo>
                  <a:pt x="1257067" y="4474"/>
                </a:moveTo>
                <a:lnTo>
                  <a:pt x="1291312" y="4474"/>
                </a:lnTo>
                <a:lnTo>
                  <a:pt x="1423815" y="202541"/>
                </a:lnTo>
                <a:lnTo>
                  <a:pt x="1423815" y="4474"/>
                </a:lnTo>
                <a:lnTo>
                  <a:pt x="1455822" y="4474"/>
                </a:lnTo>
                <a:lnTo>
                  <a:pt x="1455822" y="256747"/>
                </a:lnTo>
                <a:lnTo>
                  <a:pt x="1421578" y="256747"/>
                </a:lnTo>
                <a:lnTo>
                  <a:pt x="1289074" y="58508"/>
                </a:lnTo>
                <a:lnTo>
                  <a:pt x="1289074" y="256747"/>
                </a:lnTo>
                <a:lnTo>
                  <a:pt x="1257067" y="256747"/>
                </a:lnTo>
                <a:close/>
                <a:moveTo>
                  <a:pt x="1019974" y="4474"/>
                </a:moveTo>
                <a:lnTo>
                  <a:pt x="1202382" y="4474"/>
                </a:lnTo>
                <a:lnTo>
                  <a:pt x="1202382" y="34245"/>
                </a:lnTo>
                <a:lnTo>
                  <a:pt x="1053358" y="34245"/>
                </a:lnTo>
                <a:lnTo>
                  <a:pt x="1053358" y="111510"/>
                </a:lnTo>
                <a:lnTo>
                  <a:pt x="1192917" y="111510"/>
                </a:lnTo>
                <a:lnTo>
                  <a:pt x="1192917" y="141108"/>
                </a:lnTo>
                <a:lnTo>
                  <a:pt x="1053358" y="141108"/>
                </a:lnTo>
                <a:lnTo>
                  <a:pt x="1053358" y="226977"/>
                </a:lnTo>
                <a:lnTo>
                  <a:pt x="1208233" y="226977"/>
                </a:lnTo>
                <a:lnTo>
                  <a:pt x="1208233" y="256747"/>
                </a:lnTo>
                <a:lnTo>
                  <a:pt x="1019974" y="256747"/>
                </a:lnTo>
                <a:close/>
                <a:moveTo>
                  <a:pt x="781282" y="4474"/>
                </a:moveTo>
                <a:lnTo>
                  <a:pt x="981242" y="4474"/>
                </a:lnTo>
                <a:lnTo>
                  <a:pt x="981242" y="34245"/>
                </a:lnTo>
                <a:lnTo>
                  <a:pt x="897782" y="34245"/>
                </a:lnTo>
                <a:lnTo>
                  <a:pt x="897782" y="256747"/>
                </a:lnTo>
                <a:lnTo>
                  <a:pt x="864398" y="256747"/>
                </a:lnTo>
                <a:lnTo>
                  <a:pt x="864398" y="34245"/>
                </a:lnTo>
                <a:lnTo>
                  <a:pt x="781282" y="34245"/>
                </a:lnTo>
                <a:close/>
                <a:moveTo>
                  <a:pt x="542692" y="4474"/>
                </a:moveTo>
                <a:lnTo>
                  <a:pt x="576936" y="4474"/>
                </a:lnTo>
                <a:lnTo>
                  <a:pt x="709440" y="202541"/>
                </a:lnTo>
                <a:lnTo>
                  <a:pt x="709440" y="4474"/>
                </a:lnTo>
                <a:lnTo>
                  <a:pt x="741447" y="4474"/>
                </a:lnTo>
                <a:lnTo>
                  <a:pt x="741447" y="256747"/>
                </a:lnTo>
                <a:lnTo>
                  <a:pt x="707203" y="256747"/>
                </a:lnTo>
                <a:lnTo>
                  <a:pt x="574699" y="58508"/>
                </a:lnTo>
                <a:lnTo>
                  <a:pt x="574699" y="256747"/>
                </a:lnTo>
                <a:lnTo>
                  <a:pt x="542692" y="256747"/>
                </a:lnTo>
                <a:close/>
                <a:moveTo>
                  <a:pt x="1820735" y="172"/>
                </a:moveTo>
                <a:cubicBezTo>
                  <a:pt x="1839435" y="172"/>
                  <a:pt x="1855926" y="3184"/>
                  <a:pt x="1870209" y="9207"/>
                </a:cubicBezTo>
                <a:cubicBezTo>
                  <a:pt x="1884492" y="15229"/>
                  <a:pt x="1895476" y="24092"/>
                  <a:pt x="1903163" y="35793"/>
                </a:cubicBezTo>
                <a:cubicBezTo>
                  <a:pt x="1910849" y="47495"/>
                  <a:pt x="1914979" y="60745"/>
                  <a:pt x="1915552" y="75544"/>
                </a:cubicBezTo>
                <a:lnTo>
                  <a:pt x="1883545" y="77954"/>
                </a:lnTo>
                <a:cubicBezTo>
                  <a:pt x="1881824" y="62007"/>
                  <a:pt x="1876002" y="49961"/>
                  <a:pt x="1866079" y="41816"/>
                </a:cubicBezTo>
                <a:cubicBezTo>
                  <a:pt x="1856155" y="33671"/>
                  <a:pt x="1841500" y="29598"/>
                  <a:pt x="1822112" y="29598"/>
                </a:cubicBezTo>
                <a:cubicBezTo>
                  <a:pt x="1801921" y="29598"/>
                  <a:pt x="1787208" y="33298"/>
                  <a:pt x="1777973" y="40698"/>
                </a:cubicBezTo>
                <a:cubicBezTo>
                  <a:pt x="1768737" y="48097"/>
                  <a:pt x="1764120" y="57017"/>
                  <a:pt x="1764120" y="67456"/>
                </a:cubicBezTo>
                <a:cubicBezTo>
                  <a:pt x="1764120" y="76519"/>
                  <a:pt x="1767389" y="83976"/>
                  <a:pt x="1773929" y="89827"/>
                </a:cubicBezTo>
                <a:cubicBezTo>
                  <a:pt x="1780353" y="95678"/>
                  <a:pt x="1797131" y="101672"/>
                  <a:pt x="1824263" y="107810"/>
                </a:cubicBezTo>
                <a:cubicBezTo>
                  <a:pt x="1851394" y="113947"/>
                  <a:pt x="1870008" y="119311"/>
                  <a:pt x="1880103" y="123900"/>
                </a:cubicBezTo>
                <a:cubicBezTo>
                  <a:pt x="1894788" y="130668"/>
                  <a:pt x="1905629" y="139244"/>
                  <a:pt x="1912627" y="149626"/>
                </a:cubicBezTo>
                <a:cubicBezTo>
                  <a:pt x="1919625" y="160008"/>
                  <a:pt x="1923124" y="171968"/>
                  <a:pt x="1923124" y="185505"/>
                </a:cubicBezTo>
                <a:cubicBezTo>
                  <a:pt x="1923124" y="198928"/>
                  <a:pt x="1919281" y="211576"/>
                  <a:pt x="1911595" y="223449"/>
                </a:cubicBezTo>
                <a:cubicBezTo>
                  <a:pt x="1903908" y="235323"/>
                  <a:pt x="1892866" y="244558"/>
                  <a:pt x="1878469" y="251155"/>
                </a:cubicBezTo>
                <a:cubicBezTo>
                  <a:pt x="1864071" y="257751"/>
                  <a:pt x="1847867" y="261049"/>
                  <a:pt x="1829855" y="261049"/>
                </a:cubicBezTo>
                <a:cubicBezTo>
                  <a:pt x="1807026" y="261049"/>
                  <a:pt x="1787896" y="257722"/>
                  <a:pt x="1772466" y="251069"/>
                </a:cubicBezTo>
                <a:cubicBezTo>
                  <a:pt x="1757036" y="244415"/>
                  <a:pt x="1744933" y="234405"/>
                  <a:pt x="1736156" y="221040"/>
                </a:cubicBezTo>
                <a:cubicBezTo>
                  <a:pt x="1727380" y="207675"/>
                  <a:pt x="1722763" y="192560"/>
                  <a:pt x="1722304" y="175696"/>
                </a:cubicBezTo>
                <a:lnTo>
                  <a:pt x="1753795" y="172943"/>
                </a:lnTo>
                <a:cubicBezTo>
                  <a:pt x="1755286" y="185562"/>
                  <a:pt x="1758757" y="195916"/>
                  <a:pt x="1764206" y="204004"/>
                </a:cubicBezTo>
                <a:cubicBezTo>
                  <a:pt x="1769655" y="212092"/>
                  <a:pt x="1778116" y="218631"/>
                  <a:pt x="1789588" y="223621"/>
                </a:cubicBezTo>
                <a:cubicBezTo>
                  <a:pt x="1801060" y="228612"/>
                  <a:pt x="1813967" y="231107"/>
                  <a:pt x="1828307" y="231107"/>
                </a:cubicBezTo>
                <a:cubicBezTo>
                  <a:pt x="1841041" y="231107"/>
                  <a:pt x="1852283" y="229214"/>
                  <a:pt x="1862035" y="225428"/>
                </a:cubicBezTo>
                <a:cubicBezTo>
                  <a:pt x="1871786" y="221642"/>
                  <a:pt x="1879042" y="216451"/>
                  <a:pt x="1883803" y="209855"/>
                </a:cubicBezTo>
                <a:cubicBezTo>
                  <a:pt x="1888564" y="203258"/>
                  <a:pt x="1890945" y="196059"/>
                  <a:pt x="1890945" y="188258"/>
                </a:cubicBezTo>
                <a:cubicBezTo>
                  <a:pt x="1890945" y="180343"/>
                  <a:pt x="1888650" y="173431"/>
                  <a:pt x="1884061" y="167522"/>
                </a:cubicBezTo>
                <a:cubicBezTo>
                  <a:pt x="1879472" y="161614"/>
                  <a:pt x="1871901" y="156653"/>
                  <a:pt x="1861347" y="152637"/>
                </a:cubicBezTo>
                <a:cubicBezTo>
                  <a:pt x="1854578" y="149999"/>
                  <a:pt x="1839607" y="145897"/>
                  <a:pt x="1816433" y="140333"/>
                </a:cubicBezTo>
                <a:cubicBezTo>
                  <a:pt x="1793259" y="134769"/>
                  <a:pt x="1777026" y="129521"/>
                  <a:pt x="1767734" y="124588"/>
                </a:cubicBezTo>
                <a:cubicBezTo>
                  <a:pt x="1755688" y="118278"/>
                  <a:pt x="1746711" y="110448"/>
                  <a:pt x="1740803" y="101099"/>
                </a:cubicBezTo>
                <a:cubicBezTo>
                  <a:pt x="1734895" y="91749"/>
                  <a:pt x="1731940" y="81280"/>
                  <a:pt x="1731940" y="69694"/>
                </a:cubicBezTo>
                <a:cubicBezTo>
                  <a:pt x="1731940" y="56959"/>
                  <a:pt x="1735554" y="45057"/>
                  <a:pt x="1742782" y="33986"/>
                </a:cubicBezTo>
                <a:cubicBezTo>
                  <a:pt x="1750009" y="22916"/>
                  <a:pt x="1760563" y="14512"/>
                  <a:pt x="1774445" y="8776"/>
                </a:cubicBezTo>
                <a:cubicBezTo>
                  <a:pt x="1788326" y="3040"/>
                  <a:pt x="1803756" y="172"/>
                  <a:pt x="1820735" y="172"/>
                </a:cubicBezTo>
                <a:close/>
                <a:moveTo>
                  <a:pt x="119081" y="172"/>
                </a:moveTo>
                <a:cubicBezTo>
                  <a:pt x="144319" y="172"/>
                  <a:pt x="165543" y="6597"/>
                  <a:pt x="182751" y="19445"/>
                </a:cubicBezTo>
                <a:cubicBezTo>
                  <a:pt x="199959" y="32294"/>
                  <a:pt x="211948" y="50363"/>
                  <a:pt x="218716" y="73651"/>
                </a:cubicBezTo>
                <a:lnTo>
                  <a:pt x="185849" y="81395"/>
                </a:lnTo>
                <a:cubicBezTo>
                  <a:pt x="179998" y="63040"/>
                  <a:pt x="171509" y="49675"/>
                  <a:pt x="160380" y="41300"/>
                </a:cubicBezTo>
                <a:cubicBezTo>
                  <a:pt x="149252" y="32925"/>
                  <a:pt x="135257" y="28738"/>
                  <a:pt x="118392" y="28738"/>
                </a:cubicBezTo>
                <a:cubicBezTo>
                  <a:pt x="99004" y="28738"/>
                  <a:pt x="82800" y="33384"/>
                  <a:pt x="69779" y="42677"/>
                </a:cubicBezTo>
                <a:cubicBezTo>
                  <a:pt x="56758" y="51969"/>
                  <a:pt x="47609" y="64445"/>
                  <a:pt x="42332" y="80105"/>
                </a:cubicBezTo>
                <a:cubicBezTo>
                  <a:pt x="37055" y="95764"/>
                  <a:pt x="34416" y="111911"/>
                  <a:pt x="34416" y="128546"/>
                </a:cubicBezTo>
                <a:cubicBezTo>
                  <a:pt x="34416" y="149999"/>
                  <a:pt x="37542" y="168727"/>
                  <a:pt x="43795" y="184731"/>
                </a:cubicBezTo>
                <a:cubicBezTo>
                  <a:pt x="50047" y="200734"/>
                  <a:pt x="59769" y="212694"/>
                  <a:pt x="72963" y="220610"/>
                </a:cubicBezTo>
                <a:cubicBezTo>
                  <a:pt x="86156" y="228526"/>
                  <a:pt x="100438" y="232484"/>
                  <a:pt x="115811" y="232484"/>
                </a:cubicBezTo>
                <a:cubicBezTo>
                  <a:pt x="134511" y="232484"/>
                  <a:pt x="150342" y="227092"/>
                  <a:pt x="163306" y="216308"/>
                </a:cubicBezTo>
                <a:cubicBezTo>
                  <a:pt x="176269" y="205524"/>
                  <a:pt x="185046" y="189520"/>
                  <a:pt x="189634" y="168297"/>
                </a:cubicBezTo>
                <a:lnTo>
                  <a:pt x="223018" y="176729"/>
                </a:lnTo>
                <a:cubicBezTo>
                  <a:pt x="216020" y="204147"/>
                  <a:pt x="203430" y="225055"/>
                  <a:pt x="185246" y="239453"/>
                </a:cubicBezTo>
                <a:cubicBezTo>
                  <a:pt x="167063" y="253850"/>
                  <a:pt x="144836" y="261049"/>
                  <a:pt x="118564" y="261049"/>
                </a:cubicBezTo>
                <a:cubicBezTo>
                  <a:pt x="91375" y="261049"/>
                  <a:pt x="69263" y="255514"/>
                  <a:pt x="52226" y="244443"/>
                </a:cubicBezTo>
                <a:cubicBezTo>
                  <a:pt x="35191" y="233373"/>
                  <a:pt x="22227" y="217340"/>
                  <a:pt x="13336" y="196346"/>
                </a:cubicBezTo>
                <a:cubicBezTo>
                  <a:pt x="4445" y="175352"/>
                  <a:pt x="0" y="152809"/>
                  <a:pt x="0" y="128718"/>
                </a:cubicBezTo>
                <a:cubicBezTo>
                  <a:pt x="0" y="102447"/>
                  <a:pt x="5019" y="79531"/>
                  <a:pt x="15057" y="59971"/>
                </a:cubicBezTo>
                <a:cubicBezTo>
                  <a:pt x="25095" y="40411"/>
                  <a:pt x="39378" y="25554"/>
                  <a:pt x="57905" y="15402"/>
                </a:cubicBezTo>
                <a:cubicBezTo>
                  <a:pt x="76433" y="5249"/>
                  <a:pt x="96825" y="172"/>
                  <a:pt x="119081" y="172"/>
                </a:cubicBezTo>
                <a:close/>
                <a:moveTo>
                  <a:pt x="377460" y="0"/>
                </a:moveTo>
                <a:cubicBezTo>
                  <a:pt x="400749" y="0"/>
                  <a:pt x="421743" y="5564"/>
                  <a:pt x="440442" y="16692"/>
                </a:cubicBezTo>
                <a:cubicBezTo>
                  <a:pt x="459142" y="27820"/>
                  <a:pt x="473396" y="43336"/>
                  <a:pt x="483205" y="63240"/>
                </a:cubicBezTo>
                <a:cubicBezTo>
                  <a:pt x="493014" y="83145"/>
                  <a:pt x="497918" y="105716"/>
                  <a:pt x="497918" y="130955"/>
                </a:cubicBezTo>
                <a:cubicBezTo>
                  <a:pt x="497918" y="156538"/>
                  <a:pt x="492756" y="179425"/>
                  <a:pt x="482431" y="199616"/>
                </a:cubicBezTo>
                <a:cubicBezTo>
                  <a:pt x="472106" y="219807"/>
                  <a:pt x="457479" y="235094"/>
                  <a:pt x="438549" y="245476"/>
                </a:cubicBezTo>
                <a:cubicBezTo>
                  <a:pt x="419620" y="255858"/>
                  <a:pt x="399200" y="261049"/>
                  <a:pt x="377288" y="261049"/>
                </a:cubicBezTo>
                <a:cubicBezTo>
                  <a:pt x="353541" y="261049"/>
                  <a:pt x="332317" y="255313"/>
                  <a:pt x="313618" y="243841"/>
                </a:cubicBezTo>
                <a:cubicBezTo>
                  <a:pt x="294918" y="232369"/>
                  <a:pt x="280750" y="216709"/>
                  <a:pt x="271113" y="196863"/>
                </a:cubicBezTo>
                <a:cubicBezTo>
                  <a:pt x="261477" y="177016"/>
                  <a:pt x="256658" y="156022"/>
                  <a:pt x="256658" y="133880"/>
                </a:cubicBezTo>
                <a:cubicBezTo>
                  <a:pt x="256658" y="92007"/>
                  <a:pt x="267901" y="59225"/>
                  <a:pt x="290387" y="35535"/>
                </a:cubicBezTo>
                <a:cubicBezTo>
                  <a:pt x="312872" y="11845"/>
                  <a:pt x="341896" y="0"/>
                  <a:pt x="37746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35000">
                <a:schemeClr val="accent2"/>
              </a:gs>
              <a:gs pos="100000">
                <a:schemeClr val="accent1"/>
              </a:gs>
            </a:gsLst>
            <a:lin ang="30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>
            <a:lvl1pPr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  <a:lvl2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zh-CN" altLang="en-US" sz="2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5"/>
          <p:cNvSpPr/>
          <p:nvPr>
            <p:custDataLst>
              <p:tags r:id="rId2"/>
            </p:custDataLst>
          </p:nvPr>
        </p:nvSpPr>
        <p:spPr>
          <a:xfrm rot="13818227">
            <a:off x="8133012" y="3946656"/>
            <a:ext cx="278444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7488751" y="3981423"/>
            <a:ext cx="1654565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13" name="等腰三角形 15"/>
          <p:cNvSpPr/>
          <p:nvPr>
            <p:custDataLst>
              <p:tags r:id="rId5"/>
            </p:custDataLst>
          </p:nvPr>
        </p:nvSpPr>
        <p:spPr>
          <a:xfrm rot="3018227">
            <a:off x="732847" y="580746"/>
            <a:ext cx="278444" cy="2335043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 rot="10800000">
            <a:off x="988" y="4445"/>
            <a:ext cx="1654565" cy="2876577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144905" y="3274695"/>
            <a:ext cx="6858000" cy="2646680"/>
          </a:xfrm>
        </p:spPr>
        <p:txBody>
          <a:bodyPr wrap="square" anchor="t" anchorCtr="0">
            <a:normAutofit/>
          </a:bodyPr>
          <a:lstStyle>
            <a:lvl1pPr algn="ctr">
              <a:defRPr sz="450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143000" y="307340"/>
            <a:ext cx="6858000" cy="2759710"/>
          </a:xfr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375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197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01750"/>
            <a:ext cx="399288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60045"/>
            <a:ext cx="7888129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2197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21970" y="1875099"/>
            <a:ext cx="399288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875099"/>
            <a:ext cx="3992880" cy="4300276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360045"/>
            <a:ext cx="8101489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126" y="360045"/>
            <a:ext cx="7887653" cy="864235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21970" y="1301750"/>
            <a:ext cx="8099316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5"/>
          <p:cNvSpPr/>
          <p:nvPr>
            <p:custDataLst>
              <p:tags r:id="rId2"/>
            </p:custDataLst>
          </p:nvPr>
        </p:nvSpPr>
        <p:spPr>
          <a:xfrm rot="13818227">
            <a:off x="8009493" y="3597564"/>
            <a:ext cx="312439" cy="2620125"/>
          </a:xfrm>
          <a:custGeom>
            <a:avLst/>
            <a:gdLst>
              <a:gd name="connsiteX0" fmla="*/ 0 w 290384"/>
              <a:gd name="connsiteY0" fmla="*/ 1623154 h 1623154"/>
              <a:gd name="connsiteX1" fmla="*/ 145192 w 290384"/>
              <a:gd name="connsiteY1" fmla="*/ 0 h 1623154"/>
              <a:gd name="connsiteX2" fmla="*/ 290384 w 290384"/>
              <a:gd name="connsiteY2" fmla="*/ 1623154 h 1623154"/>
              <a:gd name="connsiteX3" fmla="*/ 0 w 290384"/>
              <a:gd name="connsiteY3" fmla="*/ 1623154 h 1623154"/>
              <a:gd name="connsiteX0-1" fmla="*/ 0 w 554115"/>
              <a:gd name="connsiteY0-2" fmla="*/ 1623154 h 2423897"/>
              <a:gd name="connsiteX1-3" fmla="*/ 145192 w 554115"/>
              <a:gd name="connsiteY1-4" fmla="*/ 0 h 2423897"/>
              <a:gd name="connsiteX2-5" fmla="*/ 554115 w 554115"/>
              <a:gd name="connsiteY2-6" fmla="*/ 2423897 h 2423897"/>
              <a:gd name="connsiteX3-7" fmla="*/ 0 w 554115"/>
              <a:gd name="connsiteY3-8" fmla="*/ 1623154 h 2423897"/>
              <a:gd name="connsiteX0-9" fmla="*/ 0 w 696358"/>
              <a:gd name="connsiteY0-10" fmla="*/ 2495406 h 2495406"/>
              <a:gd name="connsiteX1-11" fmla="*/ 287435 w 696358"/>
              <a:gd name="connsiteY1-12" fmla="*/ 0 h 2495406"/>
              <a:gd name="connsiteX2-13" fmla="*/ 696358 w 696358"/>
              <a:gd name="connsiteY2-14" fmla="*/ 2423897 h 2495406"/>
              <a:gd name="connsiteX3-15" fmla="*/ 0 w 696358"/>
              <a:gd name="connsiteY3-16" fmla="*/ 2495406 h 2495406"/>
              <a:gd name="connsiteX0-17" fmla="*/ 0 w 696358"/>
              <a:gd name="connsiteY0-18" fmla="*/ 2223416 h 2223416"/>
              <a:gd name="connsiteX1-19" fmla="*/ 272100 w 696358"/>
              <a:gd name="connsiteY1-20" fmla="*/ 0 h 2223416"/>
              <a:gd name="connsiteX2-21" fmla="*/ 696358 w 696358"/>
              <a:gd name="connsiteY2-22" fmla="*/ 2151907 h 2223416"/>
              <a:gd name="connsiteX3-23" fmla="*/ 0 w 696358"/>
              <a:gd name="connsiteY3-24" fmla="*/ 2223416 h 2223416"/>
              <a:gd name="connsiteX0-25" fmla="*/ 5271 w 701629"/>
              <a:gd name="connsiteY0-26" fmla="*/ 2223416 h 2223416"/>
              <a:gd name="connsiteX1-27" fmla="*/ 277371 w 701629"/>
              <a:gd name="connsiteY1-28" fmla="*/ 0 h 2223416"/>
              <a:gd name="connsiteX2-29" fmla="*/ 701629 w 701629"/>
              <a:gd name="connsiteY2-30" fmla="*/ 2151907 h 2223416"/>
              <a:gd name="connsiteX3-31" fmla="*/ 5271 w 701629"/>
              <a:gd name="connsiteY3-32" fmla="*/ 2223416 h 2223416"/>
              <a:gd name="connsiteX0-33" fmla="*/ 5271 w 701629"/>
              <a:gd name="connsiteY0-34" fmla="*/ 2223416 h 2495503"/>
              <a:gd name="connsiteX1-35" fmla="*/ 277371 w 701629"/>
              <a:gd name="connsiteY1-36" fmla="*/ 0 h 2495503"/>
              <a:gd name="connsiteX2-37" fmla="*/ 701629 w 701629"/>
              <a:gd name="connsiteY2-38" fmla="*/ 2151907 h 2495503"/>
              <a:gd name="connsiteX3-39" fmla="*/ 5271 w 701629"/>
              <a:gd name="connsiteY3-40" fmla="*/ 2223416 h 2495503"/>
              <a:gd name="connsiteX0-41" fmla="*/ 5271 w 564476"/>
              <a:gd name="connsiteY0-42" fmla="*/ 2223416 h 2609599"/>
              <a:gd name="connsiteX1-43" fmla="*/ 277371 w 564476"/>
              <a:gd name="connsiteY1-44" fmla="*/ 0 h 2609599"/>
              <a:gd name="connsiteX2-45" fmla="*/ 564476 w 564476"/>
              <a:gd name="connsiteY2-46" fmla="*/ 2496083 h 2609599"/>
              <a:gd name="connsiteX3-47" fmla="*/ 5271 w 564476"/>
              <a:gd name="connsiteY3-48" fmla="*/ 2223416 h 2609599"/>
              <a:gd name="connsiteX0-49" fmla="*/ 5271 w 387336"/>
              <a:gd name="connsiteY0-50" fmla="*/ 2223416 h 2547200"/>
              <a:gd name="connsiteX1-51" fmla="*/ 277371 w 387336"/>
              <a:gd name="connsiteY1-52" fmla="*/ 0 h 2547200"/>
              <a:gd name="connsiteX2-53" fmla="*/ 387336 w 387336"/>
              <a:gd name="connsiteY2-54" fmla="*/ 2336659 h 2547200"/>
              <a:gd name="connsiteX3-55" fmla="*/ 5271 w 387336"/>
              <a:gd name="connsiteY3-56" fmla="*/ 2223416 h 2547200"/>
              <a:gd name="connsiteX0-57" fmla="*/ 4724 w 416585"/>
              <a:gd name="connsiteY0-58" fmla="*/ 2266767 h 2576790"/>
              <a:gd name="connsiteX1-59" fmla="*/ 306620 w 416585"/>
              <a:gd name="connsiteY1-60" fmla="*/ 0 h 2576790"/>
              <a:gd name="connsiteX2-61" fmla="*/ 416585 w 416585"/>
              <a:gd name="connsiteY2-62" fmla="*/ 2336659 h 2576790"/>
              <a:gd name="connsiteX3-63" fmla="*/ 4724 w 416585"/>
              <a:gd name="connsiteY3-64" fmla="*/ 2266767 h 2576790"/>
              <a:gd name="connsiteX0-65" fmla="*/ 4724 w 416585"/>
              <a:gd name="connsiteY0-66" fmla="*/ 2266767 h 2620125"/>
              <a:gd name="connsiteX1-67" fmla="*/ 306620 w 416585"/>
              <a:gd name="connsiteY1-68" fmla="*/ 0 h 2620125"/>
              <a:gd name="connsiteX2-69" fmla="*/ 416585 w 416585"/>
              <a:gd name="connsiteY2-70" fmla="*/ 2336659 h 2620125"/>
              <a:gd name="connsiteX3-71" fmla="*/ 4724 w 416585"/>
              <a:gd name="connsiteY3-72" fmla="*/ 2266767 h 2620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585" h="2620125">
                <a:moveTo>
                  <a:pt x="4724" y="2266767"/>
                </a:moveTo>
                <a:cubicBezTo>
                  <a:pt x="-37600" y="1477099"/>
                  <a:pt x="215920" y="741139"/>
                  <a:pt x="306620" y="0"/>
                </a:cubicBezTo>
                <a:lnTo>
                  <a:pt x="416585" y="2336659"/>
                </a:lnTo>
                <a:cubicBezTo>
                  <a:pt x="327450" y="2516325"/>
                  <a:pt x="366164" y="2907341"/>
                  <a:pt x="4724" y="22667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28575">
            <a:noFill/>
          </a:ln>
          <a:effectLst>
            <a:glow>
              <a:schemeClr val="tx1">
                <a:alpha val="2000"/>
              </a:schemeClr>
            </a:glow>
            <a:outerShdw blurRad="406400" dist="50800" dir="5400000" algn="ctr" rotWithShape="0">
              <a:srgbClr val="000000">
                <a:alpha val="43137"/>
              </a:srgb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3" t="52925"/>
          <a:stretch>
            <a:fillRect/>
          </a:stretch>
        </p:blipFill>
        <p:spPr>
          <a:xfrm>
            <a:off x="7286575" y="3636576"/>
            <a:ext cx="1856568" cy="3227774"/>
          </a:xfrm>
          <a:custGeom>
            <a:avLst/>
            <a:gdLst>
              <a:gd name="connsiteX0" fmla="*/ 2475424 w 2475424"/>
              <a:gd name="connsiteY0" fmla="*/ 0 h 3227774"/>
              <a:gd name="connsiteX1" fmla="*/ 2475424 w 2475424"/>
              <a:gd name="connsiteY1" fmla="*/ 3227774 h 3227774"/>
              <a:gd name="connsiteX2" fmla="*/ 0 w 2475424"/>
              <a:gd name="connsiteY2" fmla="*/ 3227774 h 3227774"/>
              <a:gd name="connsiteX3" fmla="*/ 130248 w 2475424"/>
              <a:gd name="connsiteY3" fmla="*/ 3220104 h 3227774"/>
              <a:gd name="connsiteX4" fmla="*/ 299163 w 2475424"/>
              <a:gd name="connsiteY4" fmla="*/ 1869687 h 3227774"/>
              <a:gd name="connsiteX5" fmla="*/ 2438452 w 2475424"/>
              <a:gd name="connsiteY5" fmla="*/ 179447 h 32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5424" h="3227774">
                <a:moveTo>
                  <a:pt x="2475424" y="0"/>
                </a:moveTo>
                <a:lnTo>
                  <a:pt x="2475424" y="3227774"/>
                </a:lnTo>
                <a:lnTo>
                  <a:pt x="0" y="3227774"/>
                </a:lnTo>
                <a:lnTo>
                  <a:pt x="130248" y="3220104"/>
                </a:lnTo>
                <a:cubicBezTo>
                  <a:pt x="961732" y="3145615"/>
                  <a:pt x="1023033" y="2778241"/>
                  <a:pt x="299163" y="1869687"/>
                </a:cubicBezTo>
                <a:cubicBezTo>
                  <a:pt x="1106497" y="1359631"/>
                  <a:pt x="2186576" y="1062514"/>
                  <a:pt x="2438452" y="179447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629126" y="212725"/>
            <a:ext cx="7886224" cy="2973070"/>
          </a:xfr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1218565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500" b="1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  <a:tileRect/>
                </a:gradFill>
                <a:latin typeface="+mj-ea"/>
                <a:ea typeface="+mj-ea"/>
                <a:cs typeface="+mn-ea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69131" y="5288280"/>
            <a:ext cx="5486400" cy="89471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135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70000"/>
                        <a:lumOff val="3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公司名占位符</a:t>
            </a:r>
            <a:endParaRPr>
              <a:sym typeface="+mn-ea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82993" y="3674110"/>
            <a:ext cx="7432834" cy="120396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1500" b="1" i="0" u="none" strike="noStrike" kern="1200" cap="none" spc="0" normalizeH="0" baseline="0" noProof="1" dirty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35000">
                      <a:schemeClr val="accent2"/>
                    </a:gs>
                    <a:gs pos="100000">
                      <a:schemeClr val="accent1"/>
                    </a:gs>
                  </a:gsLst>
                  <a:lin ang="3000000" scaled="0"/>
                </a:gradFill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署名占位符</a:t>
            </a:r>
            <a:endParaRPr>
              <a:sym typeface="+mn-ea"/>
            </a:endParaRPr>
          </a:p>
        </p:txBody>
      </p:sp>
      <p:sp>
        <p:nvSpPr>
          <p:cNvPr id="9" name="iconfont-10342-506410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629125" y="3603245"/>
            <a:ext cx="324000" cy="432000"/>
          </a:xfrm>
          <a:custGeom>
            <a:avLst/>
            <a:gdLst>
              <a:gd name="T0" fmla="*/ 4360 w 8720"/>
              <a:gd name="T1" fmla="*/ 8720 h 8720"/>
              <a:gd name="T2" fmla="*/ 0 w 8720"/>
              <a:gd name="T3" fmla="*/ 4360 h 8720"/>
              <a:gd name="T4" fmla="*/ 4360 w 8720"/>
              <a:gd name="T5" fmla="*/ 0 h 8720"/>
              <a:gd name="T6" fmla="*/ 8720 w 8720"/>
              <a:gd name="T7" fmla="*/ 4360 h 8720"/>
              <a:gd name="T8" fmla="*/ 4360 w 8720"/>
              <a:gd name="T9" fmla="*/ 8720 h 8720"/>
              <a:gd name="T10" fmla="*/ 6520 w 8720"/>
              <a:gd name="T11" fmla="*/ 5320 h 8720"/>
              <a:gd name="T12" fmla="*/ 6120 w 8720"/>
              <a:gd name="T13" fmla="*/ 5160 h 8720"/>
              <a:gd name="T14" fmla="*/ 5040 w 8720"/>
              <a:gd name="T15" fmla="*/ 4680 h 8720"/>
              <a:gd name="T16" fmla="*/ 5240 w 8720"/>
              <a:gd name="T17" fmla="*/ 4120 h 8720"/>
              <a:gd name="T18" fmla="*/ 5520 w 8720"/>
              <a:gd name="T19" fmla="*/ 2600 h 8720"/>
              <a:gd name="T20" fmla="*/ 4440 w 8720"/>
              <a:gd name="T21" fmla="*/ 1800 h 8720"/>
              <a:gd name="T22" fmla="*/ 3360 w 8720"/>
              <a:gd name="T23" fmla="*/ 2600 h 8720"/>
              <a:gd name="T24" fmla="*/ 3640 w 8720"/>
              <a:gd name="T25" fmla="*/ 4120 h 8720"/>
              <a:gd name="T26" fmla="*/ 3840 w 8720"/>
              <a:gd name="T27" fmla="*/ 4680 h 8720"/>
              <a:gd name="T28" fmla="*/ 2760 w 8720"/>
              <a:gd name="T29" fmla="*/ 5160 h 8720"/>
              <a:gd name="T30" fmla="*/ 2360 w 8720"/>
              <a:gd name="T31" fmla="*/ 5320 h 8720"/>
              <a:gd name="T32" fmla="*/ 2240 w 8720"/>
              <a:gd name="T33" fmla="*/ 6520 h 8720"/>
              <a:gd name="T34" fmla="*/ 6600 w 8720"/>
              <a:gd name="T35" fmla="*/ 6520 h 8720"/>
              <a:gd name="T36" fmla="*/ 6520 w 8720"/>
              <a:gd name="T37" fmla="*/ 5320 h 8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20" h="8720">
                <a:moveTo>
                  <a:pt x="4360" y="8720"/>
                </a:moveTo>
                <a:cubicBezTo>
                  <a:pt x="1960" y="8720"/>
                  <a:pt x="0" y="6760"/>
                  <a:pt x="0" y="4360"/>
                </a:cubicBezTo>
                <a:cubicBezTo>
                  <a:pt x="0" y="1960"/>
                  <a:pt x="1960" y="0"/>
                  <a:pt x="4360" y="0"/>
                </a:cubicBezTo>
                <a:cubicBezTo>
                  <a:pt x="6760" y="0"/>
                  <a:pt x="8720" y="1960"/>
                  <a:pt x="8720" y="4360"/>
                </a:cubicBezTo>
                <a:cubicBezTo>
                  <a:pt x="8720" y="6760"/>
                  <a:pt x="6760" y="8720"/>
                  <a:pt x="4360" y="8720"/>
                </a:cubicBezTo>
                <a:close/>
                <a:moveTo>
                  <a:pt x="6520" y="5320"/>
                </a:moveTo>
                <a:cubicBezTo>
                  <a:pt x="6400" y="5240"/>
                  <a:pt x="6280" y="5200"/>
                  <a:pt x="6120" y="5160"/>
                </a:cubicBezTo>
                <a:cubicBezTo>
                  <a:pt x="5760" y="5080"/>
                  <a:pt x="5320" y="5040"/>
                  <a:pt x="5040" y="4680"/>
                </a:cubicBezTo>
                <a:cubicBezTo>
                  <a:pt x="5040" y="4680"/>
                  <a:pt x="4880" y="4520"/>
                  <a:pt x="5240" y="4120"/>
                </a:cubicBezTo>
                <a:cubicBezTo>
                  <a:pt x="5600" y="3720"/>
                  <a:pt x="5600" y="3080"/>
                  <a:pt x="5520" y="2600"/>
                </a:cubicBezTo>
                <a:cubicBezTo>
                  <a:pt x="5440" y="2120"/>
                  <a:pt x="4960" y="1800"/>
                  <a:pt x="4440" y="1800"/>
                </a:cubicBezTo>
                <a:cubicBezTo>
                  <a:pt x="3920" y="1800"/>
                  <a:pt x="3440" y="2120"/>
                  <a:pt x="3360" y="2600"/>
                </a:cubicBezTo>
                <a:cubicBezTo>
                  <a:pt x="3280" y="3080"/>
                  <a:pt x="3320" y="3720"/>
                  <a:pt x="3640" y="4120"/>
                </a:cubicBezTo>
                <a:cubicBezTo>
                  <a:pt x="4000" y="4520"/>
                  <a:pt x="3840" y="4680"/>
                  <a:pt x="3840" y="4680"/>
                </a:cubicBezTo>
                <a:cubicBezTo>
                  <a:pt x="3560" y="5040"/>
                  <a:pt x="3120" y="5080"/>
                  <a:pt x="2760" y="5160"/>
                </a:cubicBezTo>
                <a:cubicBezTo>
                  <a:pt x="2600" y="5200"/>
                  <a:pt x="2480" y="5240"/>
                  <a:pt x="2360" y="5320"/>
                </a:cubicBezTo>
                <a:cubicBezTo>
                  <a:pt x="2120" y="5440"/>
                  <a:pt x="2240" y="6520"/>
                  <a:pt x="2240" y="6520"/>
                </a:cubicBezTo>
                <a:lnTo>
                  <a:pt x="6600" y="6520"/>
                </a:lnTo>
                <a:cubicBezTo>
                  <a:pt x="6520" y="6520"/>
                  <a:pt x="6600" y="5480"/>
                  <a:pt x="6520" y="53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00"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1025"/>
          <p:cNvSpPr txBox="1"/>
          <p:nvPr/>
        </p:nvSpPr>
        <p:spPr>
          <a:xfrm>
            <a:off x="0" y="6604000"/>
            <a:ext cx="25336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0"/>
            <a:r>
              <a:rPr lang="en-US" altLang="zh-CN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Copyright 2004-2015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21970" y="360000"/>
            <a:ext cx="8100000" cy="72000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21970" y="1301749"/>
            <a:ext cx="81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52197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565487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  <a:lumOff val="20000"/>
                </a:schemeClr>
              </a:gs>
              <a:gs pos="50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p>
            <a:pPr algn="ctr"/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gradFill>
            <a:gsLst>
              <a:gs pos="0">
                <a:schemeClr val="accent2">
                  <a:lumMod val="70000"/>
                  <a:lumOff val="30000"/>
                </a:schemeClr>
              </a:gs>
              <a:gs pos="35000">
                <a:schemeClr val="accent2"/>
              </a:gs>
              <a:gs pos="100000">
                <a:schemeClr val="accent1"/>
              </a:gs>
            </a:gsLst>
            <a:lin ang="3000000" scaled="0"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7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4.xml"/><Relationship Id="rId2" Type="http://schemas.openxmlformats.org/officeDocument/2006/relationships/image" Target="../media/image17.jpeg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5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86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7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8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9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90.xml"/><Relationship Id="rId2" Type="http://schemas.openxmlformats.org/officeDocument/2006/relationships/image" Target="../media/image25.jpeg"/><Relationship Id="rId1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9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7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7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79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2.xml"/><Relationship Id="rId2" Type="http://schemas.openxmlformats.org/officeDocument/2006/relationships/image" Target="../media/image9.png"/><Relationship Id="rId1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900113" y="981075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（一）、固体药品的取用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323850" y="188913"/>
            <a:ext cx="54006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  <a:buSzTx/>
              <a:buFontTx/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五、实验基本操作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1835150" y="1773238"/>
            <a:ext cx="5978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1、取用药品的“三不”原则：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2627313" y="2492375"/>
            <a:ext cx="2016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0000"/>
                </a:solidFill>
                <a:latin typeface="Verdana" panose="020B0604030504040204" pitchFamily="2" charset="0"/>
                <a:ea typeface="黑体" panose="02010609060101010101" charset="-122"/>
              </a:rPr>
              <a:t>不接触、</a:t>
            </a:r>
            <a:endParaRPr lang="zh-CN" altLang="en-US" sz="3200" b="1" dirty="0">
              <a:solidFill>
                <a:srgbClr val="FF0000"/>
              </a:solidFill>
              <a:latin typeface="Verdana" panose="020B0604030504040204" pitchFamily="2" charset="0"/>
              <a:ea typeface="黑体" panose="02010609060101010101" charset="-122"/>
            </a:endParaRPr>
          </a:p>
        </p:txBody>
      </p:sp>
      <p:pic>
        <p:nvPicPr>
          <p:cNvPr id="5126" name="图片 5125"/>
          <p:cNvPicPr>
            <a:picLocks noChangeAspect="1"/>
          </p:cNvPicPr>
          <p:nvPr/>
        </p:nvPicPr>
        <p:blipFill>
          <a:blip r:embed="rId1"/>
          <a:srcRect l="9517" t="5734" r="4759" b="2835"/>
          <a:stretch>
            <a:fillRect/>
          </a:stretch>
        </p:blipFill>
        <p:spPr>
          <a:xfrm>
            <a:off x="539750" y="3646488"/>
            <a:ext cx="2309813" cy="2735262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7" name="图片 5126"/>
          <p:cNvPicPr>
            <a:picLocks noChangeAspect="1"/>
          </p:cNvPicPr>
          <p:nvPr/>
        </p:nvPicPr>
        <p:blipFill>
          <a:blip r:embed="rId2"/>
          <a:srcRect l="7166" t="2837" r="3543" b="5612"/>
          <a:stretch>
            <a:fillRect/>
          </a:stretch>
        </p:blipFill>
        <p:spPr>
          <a:xfrm>
            <a:off x="3160713" y="3644900"/>
            <a:ext cx="2706687" cy="270827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8" name="图片 5127"/>
          <p:cNvPicPr>
            <a:picLocks noChangeAspect="1"/>
          </p:cNvPicPr>
          <p:nvPr/>
        </p:nvPicPr>
        <p:blipFill>
          <a:blip r:embed="rId3"/>
          <a:srcRect l="10568" t="2835" r="13092" b="5588"/>
          <a:stretch>
            <a:fillRect/>
          </a:stretch>
        </p:blipFill>
        <p:spPr>
          <a:xfrm>
            <a:off x="6083300" y="3644900"/>
            <a:ext cx="2706688" cy="270827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9" name="矩形 5128"/>
          <p:cNvSpPr/>
          <p:nvPr/>
        </p:nvSpPr>
        <p:spPr>
          <a:xfrm>
            <a:off x="4067175" y="249237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Verdana" panose="020B0604030504040204" pitchFamily="2" charset="0"/>
                <a:ea typeface="黑体" panose="02010609060101010101" charset="-122"/>
              </a:rPr>
              <a:t>不猛闻、</a:t>
            </a:r>
            <a:endParaRPr lang="zh-CN" altLang="en-US" sz="3200" b="1" dirty="0">
              <a:solidFill>
                <a:srgbClr val="FF0000"/>
              </a:solidFill>
              <a:latin typeface="Verdana" panose="020B0604030504040204" pitchFamily="2" charset="0"/>
              <a:ea typeface="黑体" panose="02010609060101010101" charset="-122"/>
            </a:endParaRPr>
          </a:p>
        </p:txBody>
      </p:sp>
      <p:sp>
        <p:nvSpPr>
          <p:cNvPr id="5130" name="矩形 5129"/>
          <p:cNvSpPr/>
          <p:nvPr/>
        </p:nvSpPr>
        <p:spPr>
          <a:xfrm>
            <a:off x="5580063" y="249237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Verdana" panose="020B0604030504040204" pitchFamily="2" charset="0"/>
                <a:ea typeface="黑体" panose="02010609060101010101" charset="-122"/>
              </a:rPr>
              <a:t>不品尝。</a:t>
            </a:r>
            <a:endParaRPr lang="zh-CN" altLang="en-US" sz="3200" b="1" dirty="0">
              <a:solidFill>
                <a:srgbClr val="FF0000"/>
              </a:solidFill>
              <a:latin typeface="Verdana" panose="020B0604030504040204" pitchFamily="2" charset="0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9" grpId="0"/>
      <p:bldP spid="5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文本框 14337"/>
          <p:cNvSpPr txBox="1"/>
          <p:nvPr/>
        </p:nvSpPr>
        <p:spPr>
          <a:xfrm>
            <a:off x="107950" y="117475"/>
            <a:ext cx="3022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（3）火焰：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39" name="图片 14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909638"/>
            <a:ext cx="79375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文本框 14339"/>
          <p:cNvSpPr txBox="1"/>
          <p:nvPr/>
        </p:nvSpPr>
        <p:spPr>
          <a:xfrm>
            <a:off x="682625" y="909638"/>
            <a:ext cx="82454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1、仔细观察酒精灯的火焰，你可以发现火焰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 可分为外焰、内焰和焰心三层。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14341" name="图片 14340" descr="1-10-3"/>
          <p:cNvPicPr>
            <a:picLocks noChangeAspect="1"/>
          </p:cNvPicPr>
          <p:nvPr/>
        </p:nvPicPr>
        <p:blipFill>
          <a:blip r:embed="rId2">
            <a:lum bright="-17993" contrast="6000"/>
          </a:blip>
          <a:srcRect l="17290" t="11281" r="13692"/>
          <a:stretch>
            <a:fillRect/>
          </a:stretch>
        </p:blipFill>
        <p:spPr>
          <a:xfrm>
            <a:off x="6372225" y="2565400"/>
            <a:ext cx="2592388" cy="353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文本框 14341"/>
          <p:cNvSpPr txBox="1"/>
          <p:nvPr/>
        </p:nvSpPr>
        <p:spPr>
          <a:xfrm>
            <a:off x="682625" y="2205038"/>
            <a:ext cx="561657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2. 将1根小木棒放到酒精灯焰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 心位置约3秒钟，然后迅速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拿出，观察小木棒的颜色变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化，并将所观察到的现象记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录在下表中。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755650" y="4941888"/>
            <a:ext cx="56165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3. 比较小木棒在酒精灯火焰的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不同部位加热时的现象，判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  断火焰三部分温度的高低。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  <p:bldP spid="14340" grpId="0" bldLvl="0"/>
      <p:bldP spid="14342" grpId="0" bldLvl="0"/>
      <p:bldP spid="1434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5362" name="表格 15361"/>
          <p:cNvGraphicFramePr/>
          <p:nvPr/>
        </p:nvGraphicFramePr>
        <p:xfrm>
          <a:off x="323850" y="333375"/>
          <a:ext cx="5903913" cy="3243263"/>
        </p:xfrm>
        <a:graphic>
          <a:graphicData uri="http://schemas.openxmlformats.org/drawingml/2006/table">
            <a:tbl>
              <a:tblPr/>
              <a:tblGrid>
                <a:gridCol w="2997200"/>
                <a:gridCol w="2906713"/>
              </a:tblGrid>
              <a:tr h="114776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_GB2312" pitchFamily="1" charset="-122"/>
                        </a:rPr>
                        <a:t>小木棒所处的部位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>
                          <a:ea typeface="楷体_GB2312" pitchFamily="1" charset="-122"/>
                        </a:rPr>
                        <a:t>小木棒的颜色变化</a:t>
                      </a:r>
                      <a:endParaRPr lang="zh-CN" altLang="en-US" sz="3200" b="1">
                        <a:ea typeface="楷体_GB2312" pitchFamily="1" charset="-122"/>
                      </a:endParaRPr>
                    </a:p>
                  </a:txBody>
                  <a:tcPr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/>
                        <a:t>焰心</a:t>
                      </a:r>
                      <a:endParaRPr lang="zh-CN" altLang="en-US" sz="3200" b="1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/>
                        <a:t>内焰</a:t>
                      </a:r>
                      <a:endParaRPr lang="zh-CN" altLang="en-US" sz="3200" b="1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/>
                        <a:t>外焰</a:t>
                      </a:r>
                      <a:endParaRPr lang="zh-CN" altLang="en-US" sz="3200" b="1"/>
                    </a:p>
                  </a:txBody>
                  <a:tcPr vert="horz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/>
                    </a:p>
                  </a:txBody>
                  <a:tcPr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9" name="矩形 15378"/>
          <p:cNvSpPr/>
          <p:nvPr/>
        </p:nvSpPr>
        <p:spPr>
          <a:xfrm>
            <a:off x="1547813" y="3933825"/>
            <a:ext cx="7272337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各层火焰中，温度最高的是外焰；温度最低的是焰心；温度居中的内焰。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0" name="矩形 15379"/>
          <p:cNvSpPr/>
          <p:nvPr/>
        </p:nvSpPr>
        <p:spPr>
          <a:xfrm>
            <a:off x="4211638" y="1557338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不变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1" name="矩形 15380"/>
          <p:cNvSpPr/>
          <p:nvPr/>
        </p:nvSpPr>
        <p:spPr>
          <a:xfrm>
            <a:off x="4067175" y="2276475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浅黑色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82" name="矩形 15381"/>
          <p:cNvSpPr/>
          <p:nvPr/>
        </p:nvSpPr>
        <p:spPr>
          <a:xfrm>
            <a:off x="4067175" y="2925763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焦黑色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83" name="图片 15382" descr="1-10-4"/>
          <p:cNvPicPr>
            <a:picLocks noChangeAspect="1"/>
          </p:cNvPicPr>
          <p:nvPr/>
        </p:nvPicPr>
        <p:blipFill>
          <a:blip r:embed="rId1"/>
          <a:srcRect t="11713" b="12367"/>
          <a:stretch>
            <a:fillRect/>
          </a:stretch>
        </p:blipFill>
        <p:spPr>
          <a:xfrm>
            <a:off x="6804025" y="260350"/>
            <a:ext cx="2022475" cy="331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4" name="文本框 15383"/>
          <p:cNvSpPr txBox="1"/>
          <p:nvPr/>
        </p:nvSpPr>
        <p:spPr>
          <a:xfrm>
            <a:off x="323850" y="3933825"/>
            <a:ext cx="14398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结论：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85" name="文本框 15384"/>
          <p:cNvSpPr txBox="1"/>
          <p:nvPr/>
        </p:nvSpPr>
        <p:spPr>
          <a:xfrm>
            <a:off x="971550" y="5445125"/>
            <a:ext cx="79216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所以，用酒精灯加热物体时，用外焰加热。物体在外焰处温度升高最快。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bldLvl="0"/>
      <p:bldP spid="15381" grpId="0" bldLvl="0"/>
      <p:bldP spid="15382" grpId="0" bldLvl="0"/>
      <p:bldP spid="15384" grpId="0" bldLvl="0"/>
      <p:bldP spid="15379" grpId="0" bldLvl="0"/>
      <p:bldP spid="1538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107950" y="44450"/>
            <a:ext cx="61928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（4）、酒精灯的使用注意事项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387" name="矩形 16386"/>
          <p:cNvSpPr/>
          <p:nvPr/>
        </p:nvSpPr>
        <p:spPr>
          <a:xfrm>
            <a:off x="466725" y="836613"/>
            <a:ext cx="78486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① 酒精量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不超过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酒精灯容积的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2/3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不少于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酒精灯容积的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1/4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矩形 16387"/>
          <p:cNvSpPr/>
          <p:nvPr/>
        </p:nvSpPr>
        <p:spPr>
          <a:xfrm>
            <a:off x="466725" y="2060575"/>
            <a:ext cx="72739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② 添加酒精时，用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漏斗添加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466725" y="2925763"/>
            <a:ext cx="8067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③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绝对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禁止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向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燃着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的酒精灯内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添加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466725" y="3789363"/>
            <a:ext cx="5041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④ 应用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火柴点燃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酒精灯。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矩形 16390"/>
          <p:cNvSpPr/>
          <p:nvPr/>
        </p:nvSpPr>
        <p:spPr>
          <a:xfrm>
            <a:off x="466725" y="4581525"/>
            <a:ext cx="84264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⑤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绝对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禁止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用燃着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的酒精灯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点燃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另一酒精灯。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6392" name="对象 16391"/>
          <p:cNvGraphicFramePr>
            <a:graphicFrameLocks noChangeAspect="1"/>
          </p:cNvGraphicFramePr>
          <p:nvPr/>
        </p:nvGraphicFramePr>
        <p:xfrm>
          <a:off x="7235825" y="693738"/>
          <a:ext cx="13239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828800" imgH="1005840" progId="PBrush">
                  <p:embed/>
                </p:oleObj>
              </mc:Choice>
              <mc:Fallback>
                <p:oleObj name="" r:id="rId1" imgW="1828800" imgH="100584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rcRect l="55428" r="2051"/>
                      <a:stretch>
                        <a:fillRect/>
                      </a:stretch>
                    </p:blipFill>
                    <p:spPr>
                      <a:xfrm>
                        <a:off x="7235825" y="693738"/>
                        <a:ext cx="1323975" cy="172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图片 16392" descr="1[1]"/>
          <p:cNvPicPr>
            <a:picLocks noChangeAspect="1"/>
          </p:cNvPicPr>
          <p:nvPr/>
        </p:nvPicPr>
        <p:blipFill>
          <a:blip r:embed="rId3"/>
          <a:srcRect t="27753" r="40431" b="4591"/>
          <a:stretch>
            <a:fillRect/>
          </a:stretch>
        </p:blipFill>
        <p:spPr>
          <a:xfrm>
            <a:off x="2627313" y="5229225"/>
            <a:ext cx="4200525" cy="14795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323850" y="188913"/>
            <a:ext cx="84232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⑥ 给玻璃仪器加热时，应先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擦干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仪器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外壁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水珠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。用烧杯加热需垫上石棉网。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323850" y="1557338"/>
            <a:ext cx="7343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⑦ 给物质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加热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时应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用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酒精灯的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外焰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矩形 17411"/>
          <p:cNvSpPr/>
          <p:nvPr/>
        </p:nvSpPr>
        <p:spPr>
          <a:xfrm>
            <a:off x="2068513" y="3162935"/>
            <a:ext cx="309880" cy="8147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lang="zh-CN" altLang="en-US" sz="1100" dirty="0">
              <a:latin typeface="Arial" panose="020B0604020202020204" pitchFamily="34" charset="0"/>
              <a:ea typeface="隶书" panose="02010509060101010101" pitchFamily="1" charset="-122"/>
            </a:endParaRPr>
          </a:p>
          <a:p>
            <a:pPr eaLnBrk="0" hangingPunct="0"/>
            <a:b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矩形 17412"/>
          <p:cNvSpPr/>
          <p:nvPr/>
        </p:nvSpPr>
        <p:spPr>
          <a:xfrm>
            <a:off x="395288" y="3644900"/>
            <a:ext cx="8569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⑨ 熄灭酒精灯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用灯帽盖灭，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切不可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用嘴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吹灭。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矩形 17413"/>
          <p:cNvSpPr/>
          <p:nvPr/>
        </p:nvSpPr>
        <p:spPr>
          <a:xfrm>
            <a:off x="323850" y="2565400"/>
            <a:ext cx="86741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⑧ 加热时玻璃仪器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不要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与酒精灯的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灯芯接触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矩形 17414"/>
          <p:cNvSpPr/>
          <p:nvPr/>
        </p:nvSpPr>
        <p:spPr>
          <a:xfrm>
            <a:off x="395288" y="5157788"/>
            <a:ext cx="6408737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⑩ 如果碰倒酒精灯并导致燃烧，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应立即用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湿抹布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沙土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扑灭。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6" name="图片 17415" descr="20110330115350133[1]"/>
          <p:cNvPicPr>
            <a:picLocks noChangeAspect="1"/>
          </p:cNvPicPr>
          <p:nvPr/>
        </p:nvPicPr>
        <p:blipFill>
          <a:blip r:embed="rId1"/>
          <a:srcRect t="31525" b="6783"/>
          <a:stretch>
            <a:fillRect/>
          </a:stretch>
        </p:blipFill>
        <p:spPr>
          <a:xfrm>
            <a:off x="6588125" y="4510088"/>
            <a:ext cx="2376488" cy="1944687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3" grpId="0"/>
      <p:bldP spid="17414" grpId="0"/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107950" y="117475"/>
            <a:ext cx="61198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（5）给试管加热注意事项：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pic>
        <p:nvPicPr>
          <p:cNvPr id="18435" name="图片 18434" descr="加热试管"/>
          <p:cNvPicPr>
            <a:picLocks noChangeAspect="1"/>
          </p:cNvPicPr>
          <p:nvPr/>
        </p:nvPicPr>
        <p:blipFill>
          <a:blip r:embed="rId1"/>
          <a:srcRect r="6357" b="2669"/>
          <a:stretch>
            <a:fillRect/>
          </a:stretch>
        </p:blipFill>
        <p:spPr>
          <a:xfrm>
            <a:off x="6986588" y="4149725"/>
            <a:ext cx="2046287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文本框 18435"/>
          <p:cNvSpPr txBox="1"/>
          <p:nvPr/>
        </p:nvSpPr>
        <p:spPr>
          <a:xfrm>
            <a:off x="539750" y="5805488"/>
            <a:ext cx="70564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④加热时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管口不要对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着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别人或自己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611188" y="909638"/>
            <a:ext cx="8137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①试管中所盛的试剂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不能超过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试管的</a:t>
            </a:r>
            <a:r>
              <a:rPr lang="en-US" altLang="zh-CN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1/3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8" name="矩形 18437"/>
          <p:cNvSpPr/>
          <p:nvPr/>
        </p:nvSpPr>
        <p:spPr>
          <a:xfrm>
            <a:off x="611188" y="1774825"/>
            <a:ext cx="83486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②试管可以加热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,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加热时要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用试管夹夹持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住。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39" name="矩形 18438"/>
          <p:cNvSpPr/>
          <p:nvPr/>
        </p:nvSpPr>
        <p:spPr>
          <a:xfrm>
            <a:off x="539750" y="4797425"/>
            <a:ext cx="7172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③加热时，要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先预热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，以免破裂。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1116013" y="2493963"/>
            <a:ext cx="7488237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夹持试管时，试管夹应从试管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底部往上套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最后夹在离试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管口1/3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处（试管的中上部）。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1116013" y="3502025"/>
            <a:ext cx="734536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手握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试管夹时，应该握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长柄部位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，拇指不要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按在短柄上，以免试管滑落。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39" grpId="0"/>
      <p:bldP spid="18440" grpId="0" bldLvl="0"/>
      <p:bldP spid="1844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107950" y="117475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（四）、仪器的洗涤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682625" y="981075"/>
            <a:ext cx="288131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、清洗方法：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3348038" y="981075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振荡、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4570413" y="981075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刷洗、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5794375" y="981075"/>
            <a:ext cx="14398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药洗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682625" y="3502025"/>
            <a:ext cx="2879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、洗净标志：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3419475" y="3429000"/>
            <a:ext cx="5543550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既不聚成水滴也不成股流下。器壁上出现均匀水膜。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611188" y="4654550"/>
            <a:ext cx="2879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、放置凉干：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1187450" y="5229225"/>
            <a:ext cx="518477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试管倒放在试管架上，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其它仪器放在指定的地方。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7" name="图片 19466" descr="u=1397230496,3486325432&amp;fm=21&amp;gp=0[1]"/>
          <p:cNvPicPr>
            <a:picLocks noChangeAspect="1"/>
          </p:cNvPicPr>
          <p:nvPr/>
        </p:nvPicPr>
        <p:blipFill>
          <a:blip r:embed="rId1">
            <a:lum bright="-11993" contrast="24000"/>
          </a:blip>
          <a:srcRect t="2301"/>
          <a:stretch>
            <a:fillRect/>
          </a:stretch>
        </p:blipFill>
        <p:spPr>
          <a:xfrm>
            <a:off x="3348038" y="1628775"/>
            <a:ext cx="4367212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图片 19467" descr="Redocn_2012032900525122[1]"/>
          <p:cNvPicPr>
            <a:picLocks noChangeAspect="1"/>
          </p:cNvPicPr>
          <p:nvPr/>
        </p:nvPicPr>
        <p:blipFill>
          <a:blip r:embed="rId2"/>
          <a:srcRect l="4147" t="5241" r="3111" b="7500"/>
          <a:stretch>
            <a:fillRect/>
          </a:stretch>
        </p:blipFill>
        <p:spPr>
          <a:xfrm>
            <a:off x="6372225" y="4870450"/>
            <a:ext cx="2016125" cy="1685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ldLvl="0"/>
      <p:bldP spid="19460" grpId="0" bldLvl="0"/>
      <p:bldP spid="19461" grpId="0" bldLvl="0"/>
      <p:bldP spid="19462" grpId="0" bldLvl="0"/>
      <p:bldP spid="19463" grpId="0" bldLvl="0"/>
      <p:bldP spid="19464" grpId="0" bldLvl="0"/>
      <p:bldP spid="19465" grpId="0" bldLvl="0"/>
      <p:bldP spid="19466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107950" y="117475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（五）、放大镜的使用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900113" y="836613"/>
            <a:ext cx="8172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1.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一只手拿放大镜，另一只手拿一支铅笔，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放在放大镜前方，前后移动放大镜或铅笔，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以获得大而清晰的图像。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20484" name="图片 204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909638"/>
            <a:ext cx="79375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20484" descr="1-11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2205038"/>
            <a:ext cx="2952750" cy="2214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文本框 20485"/>
          <p:cNvSpPr txBox="1"/>
          <p:nvPr/>
        </p:nvSpPr>
        <p:spPr>
          <a:xfrm>
            <a:off x="1042988" y="4870450"/>
            <a:ext cx="76327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如果所要观察的物体不能移动，可以同时移动你的头部和放大镜，以获得大而清晰的图像。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971550" y="2781300"/>
            <a:ext cx="453548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2. 再用放大镜观察指甲、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头发、直尺上的刻度和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 教科书中的文字。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ldLvl="0"/>
      <p:bldP spid="20487" grpId="0" bldLvl="0"/>
      <p:bldP spid="2048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1506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450"/>
            <a:ext cx="720725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611188" y="44450"/>
            <a:ext cx="835342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1、规范的实验操作是实验取得成功的关键，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下列实验操作正确的是 --------------（     ）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A、实验完毕用嘴吹灭酒精灯火焰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B．将实验剩余的药品放回原试剂瓶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C．用药匙或纸槽把固体粉末送入试管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D．用嘴品尝实验室药品的味道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7667625" y="549275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539750" y="3429000"/>
            <a:ext cx="84248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2.下列实验操作中，正确的是-----------（     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lum bright="-17993" contrast="29999"/>
          </a:blip>
          <a:stretch>
            <a:fillRect/>
          </a:stretch>
        </p:blipFill>
        <p:spPr>
          <a:xfrm>
            <a:off x="971550" y="4365625"/>
            <a:ext cx="7272338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21510"/>
          <p:cNvSpPr txBox="1"/>
          <p:nvPr/>
        </p:nvSpPr>
        <p:spPr>
          <a:xfrm>
            <a:off x="7812088" y="3429000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/>
      <p:bldP spid="21508" grpId="0" bldLvl="0"/>
      <p:bldP spid="21509" grpId="0" bldLvl="0"/>
      <p:bldP spid="2151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文本框 22529"/>
          <p:cNvSpPr txBox="1"/>
          <p:nvPr/>
        </p:nvSpPr>
        <p:spPr>
          <a:xfrm>
            <a:off x="34925" y="44450"/>
            <a:ext cx="943292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3. 滴管使用后，不经清洗不能用于吸取其他液体，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其原因是________________________________。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1619250" y="693738"/>
            <a:ext cx="7489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滴管不洗静，其残留的溶液会与其他溶液混合 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07950" y="1412875"/>
            <a:ext cx="9037638" cy="18630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4.当手上沾了实验试剂时，应该 ____________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_____________________________________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___________________________________。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5653088" y="1485900"/>
            <a:ext cx="35988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普通试剂用清水冲洗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468313" y="2060575"/>
            <a:ext cx="87137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如果是沾酸性试剂，就要涂点碱性试剂，如碳酸氢钠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395288" y="2636838"/>
            <a:ext cx="82819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而沾了碱性试剂就涂酸性试剂，如食醋或是硼酸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179388" y="3357563"/>
            <a:ext cx="8856662" cy="33381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5.液体药品的取用。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①滴管吸取法：取少量液体时，可用_____吸取。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②取用较多量液体时，可用倾倒法。步骤：先拿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下瓶塞，____在桌上；然后拿起瓶子，标签朝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向___________；瓶口要_____试管口，将液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体缓缓倒入试管中。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6804025" y="3860800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滴管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2124075" y="4941888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倒放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1116013" y="551815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掌心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或手心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)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5292725" y="5445125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挨着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/>
      <p:bldP spid="22531" grpId="0" bldLvl="0"/>
      <p:bldP spid="22532" grpId="0" bldLvl="0"/>
      <p:bldP spid="22533" grpId="0" bldLvl="0"/>
      <p:bldP spid="22534" grpId="0" bldLvl="0"/>
      <p:bldP spid="22535" grpId="0" bldLvl="0"/>
      <p:bldP spid="22536" grpId="0" bldLvl="0"/>
      <p:bldP spid="22537" grpId="0" bldLvl="0"/>
      <p:bldP spid="22538" grpId="0" bldLvl="0"/>
      <p:bldP spid="22539" grpId="0" bldLvl="0"/>
      <p:bldP spid="22540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466725" y="260350"/>
            <a:ext cx="4679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2、取用药品的用量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1116013" y="981075"/>
            <a:ext cx="58102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）严格按实验规定用量；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矩形 6147"/>
          <p:cNvSpPr/>
          <p:nvPr/>
        </p:nvSpPr>
        <p:spPr>
          <a:xfrm>
            <a:off x="1116013" y="1844675"/>
            <a:ext cx="6121400" cy="1764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）未指明用量取最少量：  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液体</a:t>
            </a:r>
            <a:r>
              <a:rPr lang="en-US" altLang="zh-CN" sz="32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1m</a:t>
            </a:r>
            <a:r>
              <a:rPr lang="zh-CN" altLang="en-US" sz="32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32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-2m</a:t>
            </a:r>
            <a:r>
              <a:rPr lang="zh-CN" altLang="en-US" sz="32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固体</a:t>
            </a:r>
            <a:r>
              <a:rPr lang="zh-CN" altLang="en-US" sz="3200" b="1" u="sng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盖满试管底部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1116013" y="3933825"/>
            <a:ext cx="6554787" cy="1174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）实验剩余药品“三不”原则：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不丢、不回、不带走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Text Box 8"/>
          <p:cNvSpPr txBox="1"/>
          <p:nvPr/>
        </p:nvSpPr>
        <p:spPr>
          <a:xfrm>
            <a:off x="612775" y="5445125"/>
            <a:ext cx="8135938" cy="1041400"/>
          </a:xfrm>
          <a:prstGeom prst="rect">
            <a:avLst/>
          </a:prstGeom>
          <a:solidFill>
            <a:srgbClr val="CCFFCC"/>
          </a:solidFill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用剩的药品做到“三不一要”：不放回原瓶、也不随意丢弃，更不能带出实验室，要放在指定容器内。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7169" descr="06111515107560"/>
          <p:cNvPicPr>
            <a:picLocks noChangeAspect="1"/>
          </p:cNvPicPr>
          <p:nvPr/>
        </p:nvPicPr>
        <p:blipFill>
          <a:blip r:embed="rId1"/>
          <a:srcRect t="5943" r="43813" b="50589"/>
          <a:stretch>
            <a:fillRect/>
          </a:stretch>
        </p:blipFill>
        <p:spPr>
          <a:xfrm>
            <a:off x="971550" y="5805488"/>
            <a:ext cx="3883025" cy="79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250825" y="44450"/>
            <a:ext cx="5041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3、固体药品的取用方法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900113" y="693738"/>
            <a:ext cx="79152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⑴、块状固体和密度较大的金属颗粒：      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矩形 7172"/>
          <p:cNvSpPr/>
          <p:nvPr/>
        </p:nvSpPr>
        <p:spPr>
          <a:xfrm>
            <a:off x="1042988" y="4294188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⑵、粉末状固体：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4" name="图片 7173"/>
          <p:cNvPicPr>
            <a:picLocks noChangeAspect="1"/>
          </p:cNvPicPr>
          <p:nvPr/>
        </p:nvPicPr>
        <p:blipFill>
          <a:blip r:embed="rId2"/>
          <a:srcRect l="4649" t="33539" r="9607" b="17264"/>
          <a:stretch>
            <a:fillRect/>
          </a:stretch>
        </p:blipFill>
        <p:spPr>
          <a:xfrm>
            <a:off x="2843213" y="1989138"/>
            <a:ext cx="3495675" cy="194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文本框 7174"/>
          <p:cNvSpPr txBox="1"/>
          <p:nvPr/>
        </p:nvSpPr>
        <p:spPr>
          <a:xfrm>
            <a:off x="1692275" y="1341438"/>
            <a:ext cx="60121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使用镊子 “一横二放三慢滑”。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4283075" y="4294188"/>
            <a:ext cx="519557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药匙 “一横二送三直立”。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177" name="文本框 7176"/>
          <p:cNvSpPr txBox="1"/>
          <p:nvPr/>
        </p:nvSpPr>
        <p:spPr>
          <a:xfrm>
            <a:off x="4284663" y="4870450"/>
            <a:ext cx="39608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也可以使用槽状纸。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8" name="图片 7177" descr="06111515107560"/>
          <p:cNvPicPr>
            <a:picLocks noChangeAspect="1"/>
          </p:cNvPicPr>
          <p:nvPr/>
        </p:nvPicPr>
        <p:blipFill>
          <a:blip r:embed="rId1"/>
          <a:srcRect l="56895" t="7394" r="1654" b="32414"/>
          <a:stretch>
            <a:fillRect/>
          </a:stretch>
        </p:blipFill>
        <p:spPr>
          <a:xfrm>
            <a:off x="5364163" y="5518150"/>
            <a:ext cx="2865437" cy="1104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5" grpId="0" bldLvl="0"/>
      <p:bldP spid="7176" grpId="0" bldLvl="0"/>
      <p:bldP spid="717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107950" y="44450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（二）、液体药品的取用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1189038" y="620713"/>
            <a:ext cx="31670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1、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倾倒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方式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6" name="图片 8195" descr="image007"/>
          <p:cNvPicPr>
            <a:picLocks noChangeAspect="1"/>
          </p:cNvPicPr>
          <p:nvPr/>
        </p:nvPicPr>
        <p:blipFill>
          <a:blip r:embed="rId1"/>
          <a:srcRect r="6306"/>
          <a:stretch>
            <a:fillRect/>
          </a:stretch>
        </p:blipFill>
        <p:spPr>
          <a:xfrm>
            <a:off x="5868988" y="117475"/>
            <a:ext cx="3024187" cy="256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矩形 8196"/>
          <p:cNvSpPr/>
          <p:nvPr/>
        </p:nvSpPr>
        <p:spPr>
          <a:xfrm>
            <a:off x="1763713" y="1270000"/>
            <a:ext cx="39608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用于取用多量的液体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539750" y="2133600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注意：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1835150" y="2133600"/>
            <a:ext cx="4178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瓶塞</a:t>
            </a: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倒放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在桌上；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1835150" y="2925763"/>
            <a:ext cx="45370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试剂瓶</a:t>
            </a: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标签向手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心；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1908175" y="3644900"/>
            <a:ext cx="67691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试管略</a:t>
            </a: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倾斜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，瓶口</a:t>
            </a:r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紧挨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试管口。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矩形 8201"/>
          <p:cNvSpPr/>
          <p:nvPr/>
        </p:nvSpPr>
        <p:spPr>
          <a:xfrm>
            <a:off x="1116013" y="4581525"/>
            <a:ext cx="82089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为什么倾倒液体时要把瓶塞倒放在桌面上？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8203" name="图片 8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4581525"/>
            <a:ext cx="10080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矩形 8203"/>
          <p:cNvSpPr>
            <a:spLocks noGrp="1"/>
          </p:cNvSpPr>
          <p:nvPr/>
        </p:nvSpPr>
        <p:spPr>
          <a:xfrm>
            <a:off x="1260475" y="5157788"/>
            <a:ext cx="7632700" cy="649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marL="342900" indent="-342900">
              <a:spcBef>
                <a:spcPct val="20000"/>
              </a:spcBef>
              <a:buSzTx/>
              <a:buFontTx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防止瓶塞上的药液污染或腐蚀桌面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矩形 8204"/>
          <p:cNvSpPr/>
          <p:nvPr/>
        </p:nvSpPr>
        <p:spPr>
          <a:xfrm>
            <a:off x="1116013" y="5734050"/>
            <a:ext cx="72723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为什么试剂瓶上的标签要向着手心？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8206" name="文本框 8205"/>
          <p:cNvSpPr txBox="1"/>
          <p:nvPr/>
        </p:nvSpPr>
        <p:spPr>
          <a:xfrm>
            <a:off x="1260475" y="6310313"/>
            <a:ext cx="8135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防止倒液体时瓶口上残余的液体污染或腐蚀标签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bldLvl="0"/>
      <p:bldP spid="8202" grpId="0"/>
      <p:bldP spid="8194" grpId="1" bldLvl="0"/>
      <p:bldP spid="8195" grpId="1" bldLvl="0"/>
      <p:bldP spid="8197" grpId="0" bldLvl="0"/>
      <p:bldP spid="8198" grpId="0" bldLvl="0"/>
      <p:bldP spid="8199" grpId="0" bldLvl="0"/>
      <p:bldP spid="8200" grpId="0" bldLvl="0"/>
      <p:bldP spid="8201" grpId="0" bldLvl="0"/>
      <p:bldP spid="8204" grpId="0" bldLvl="0"/>
      <p:bldP spid="8205" grpId="0" bldLvl="0"/>
      <p:bldP spid="820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250825" y="117475"/>
            <a:ext cx="4679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2、胶头滴管的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滴取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矩形 9218"/>
          <p:cNvSpPr/>
          <p:nvPr/>
        </p:nvSpPr>
        <p:spPr>
          <a:xfrm>
            <a:off x="971550" y="834549"/>
            <a:ext cx="4968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defTabSz="914400">
              <a:tabLst>
                <a:tab pos="857250" algn="l"/>
              </a:tabLst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用于吸取滴加少量液体。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  <p:pic>
        <p:nvPicPr>
          <p:cNvPr id="9220" name="图片 9219"/>
          <p:cNvPicPr>
            <a:picLocks noChangeAspect="1"/>
          </p:cNvPicPr>
          <p:nvPr/>
        </p:nvPicPr>
        <p:blipFill>
          <a:blip r:embed="rId1"/>
          <a:srcRect l="34413" t="13795" r="15475" b="2313"/>
          <a:stretch>
            <a:fillRect/>
          </a:stretch>
        </p:blipFill>
        <p:spPr>
          <a:xfrm>
            <a:off x="4283075" y="3429000"/>
            <a:ext cx="2079625" cy="305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/>
        </p:nvSpPr>
        <p:spPr>
          <a:xfrm>
            <a:off x="323850" y="3070225"/>
            <a:ext cx="4105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（1）握持方法：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466725" y="1628775"/>
            <a:ext cx="83534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分为两种：普通胶头滴管和滴瓶上的胶头滴管（滴瓶上的胶头滴管同时起到瓶塞的作用）。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23" name="组合 9222"/>
          <p:cNvGrpSpPr>
            <a:grpSpLocks noChangeAspect="1"/>
          </p:cNvGrpSpPr>
          <p:nvPr/>
        </p:nvGrpSpPr>
        <p:grpSpPr>
          <a:xfrm>
            <a:off x="6588125" y="3429000"/>
            <a:ext cx="2376488" cy="3067050"/>
            <a:chOff x="0" y="0"/>
            <a:chExt cx="3743" cy="4828"/>
          </a:xfrm>
        </p:grpSpPr>
        <p:pic>
          <p:nvPicPr>
            <p:cNvPr id="8200" name="图片 9223" descr="2013031552620389[1]"/>
            <p:cNvPicPr>
              <a:picLocks noChangeAspect="1"/>
            </p:cNvPicPr>
            <p:nvPr/>
          </p:nvPicPr>
          <p:blipFill>
            <a:blip r:embed="rId2"/>
            <a:srcRect l="47250" r="18677" b="3732"/>
            <a:stretch>
              <a:fillRect/>
            </a:stretch>
          </p:blipFill>
          <p:spPr>
            <a:xfrm>
              <a:off x="1475" y="0"/>
              <a:ext cx="2268" cy="48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图片 9224" descr="7aec54e736d12f2e5d7405f24fc2d5628535682b[1]"/>
            <p:cNvPicPr>
              <a:picLocks noChangeAspect="1"/>
            </p:cNvPicPr>
            <p:nvPr/>
          </p:nvPicPr>
          <p:blipFill>
            <a:blip r:embed="rId3">
              <a:lum bright="6000" contrast="6000"/>
            </a:blip>
            <a:srcRect l="17595" r="62370"/>
            <a:stretch>
              <a:fillRect/>
            </a:stretch>
          </p:blipFill>
          <p:spPr>
            <a:xfrm>
              <a:off x="0" y="0"/>
              <a:ext cx="1334" cy="48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6" name="文本框 9225"/>
          <p:cNvSpPr txBox="1"/>
          <p:nvPr/>
        </p:nvSpPr>
        <p:spPr>
          <a:xfrm>
            <a:off x="395288" y="3789363"/>
            <a:ext cx="4033837" cy="2797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是用</a:t>
            </a:r>
            <a:r>
              <a:rPr lang="zh-CN" altLang="en-US" sz="3200" b="1" u="sng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指和</a:t>
            </a:r>
            <a:r>
              <a:rPr lang="zh-CN" altLang="en-US" sz="3200" b="1" u="sng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指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夹住玻璃管部分，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保证稳定。用</a:t>
            </a:r>
            <a:r>
              <a:rPr lang="zh-CN" altLang="en-US" sz="3200" b="1" u="sng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指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zh-CN" altLang="en-US" sz="3200" b="1" u="sng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指挤压胶头，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以控制试剂加入量。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1260475" y="3789363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中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971550" y="5373688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9" name="文本框 9228"/>
          <p:cNvSpPr txBox="1"/>
          <p:nvPr/>
        </p:nvSpPr>
        <p:spPr>
          <a:xfrm>
            <a:off x="2916238" y="487045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拇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0" name="文本框 9229"/>
          <p:cNvSpPr txBox="1"/>
          <p:nvPr/>
        </p:nvSpPr>
        <p:spPr>
          <a:xfrm>
            <a:off x="2411413" y="3789363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无名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1" grpId="0" bldLvl="0"/>
      <p:bldP spid="9222" grpId="0" bldLvl="0"/>
      <p:bldP spid="9226" grpId="0" bldLvl="0"/>
      <p:bldP spid="9227" grpId="0" bldLvl="0"/>
      <p:bldP spid="9230" grpId="0" bldLvl="0"/>
      <p:bldP spid="9229" grpId="0" bldLvl="0"/>
      <p:bldP spid="922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250825" y="117475"/>
            <a:ext cx="58340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（2）、吸取液体的方法：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971550" y="909638"/>
            <a:ext cx="7418388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① 在试剂瓶外挤出胶头滴管中的空气；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971550" y="1917700"/>
            <a:ext cx="7200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② 伸入试剂瓶中松开胶头吸取液体。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971550" y="2781300"/>
            <a:ext cx="6337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③ 胶头滴管不能交叉吸取液体。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1331913" y="3357563"/>
            <a:ext cx="525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（防止两种液体互相混合）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矩形 10246"/>
          <p:cNvSpPr/>
          <p:nvPr/>
        </p:nvSpPr>
        <p:spPr>
          <a:xfrm>
            <a:off x="34925" y="4221163"/>
            <a:ext cx="9074150" cy="1714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注意：</a:t>
            </a: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在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吸取、滴加</a:t>
            </a: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使用过程中，胶头在上，管</a:t>
            </a:r>
            <a:endParaRPr lang="zh-CN" altLang="en-US" sz="3200" b="1" dirty="0">
              <a:latin typeface="Arial" panose="020B0604020202020204" pitchFamily="34" charset="0"/>
              <a:ea typeface="隶书" panose="02010509060101010101" pitchFamily="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           口在下。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不能平放</a:t>
            </a: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倒放</a:t>
            </a: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。滴管用后立即</a:t>
            </a:r>
            <a:endParaRPr lang="zh-CN" altLang="en-US" sz="3200" b="1" dirty="0">
              <a:latin typeface="Arial" panose="020B0604020202020204" pitchFamily="34" charset="0"/>
              <a:ea typeface="隶书" panose="02010509060101010101" pitchFamily="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隶书" panose="02010509060101010101" pitchFamily="1" charset="-122"/>
              </a:rPr>
              <a:t>           冲洗，未经洗涤的滴管严禁吸取其他试剂。</a:t>
            </a:r>
            <a:endParaRPr lang="zh-CN" altLang="en-US" sz="3200" b="1" dirty="0"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1187450" y="6094413"/>
            <a:ext cx="79914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试剂瓶上的滴管不需要洗涤， 要专管专用。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3" grpId="0" bldLvl="0"/>
      <p:bldP spid="10244" grpId="0" bldLvl="0"/>
      <p:bldP spid="10245" grpId="0" bldLvl="0"/>
      <p:bldP spid="10246" grpId="0" bldLvl="0"/>
      <p:bldP spid="10247" grpId="0"/>
      <p:bldP spid="1024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1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620713"/>
            <a:ext cx="1955800" cy="331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11266"/>
          <p:cNvSpPr/>
          <p:nvPr/>
        </p:nvSpPr>
        <p:spPr>
          <a:xfrm>
            <a:off x="1549400" y="4909979"/>
            <a:ext cx="6264275" cy="1275080"/>
          </a:xfrm>
          <a:prstGeom prst="rect">
            <a:avLst/>
          </a:prstGeom>
          <a:solidFill>
            <a:srgbClr val="FFFF99"/>
          </a:solidFill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ctr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排气离瓶，吸液直立，四指并用，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揿持分别，受器垂直，给受脱离。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250825" y="188913"/>
            <a:ext cx="5689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（3）、滴加液体的方法：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827088" y="1052513"/>
            <a:ext cx="5256212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① 将胶头滴管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竖直悬于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，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试管口的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正上方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971550" y="2349500"/>
            <a:ext cx="4968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② 不能将试管倾斜滴加。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971550" y="3141663"/>
            <a:ext cx="4464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③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不能伸入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试管内。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971550" y="3933825"/>
            <a:ext cx="44640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④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不能接触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容器内壁。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  <p:bldP spid="11268" grpId="0" bldLvl="0"/>
      <p:bldP spid="11269" grpId="0" bldLvl="0"/>
      <p:bldP spid="11270" grpId="0" bldLvl="0"/>
      <p:bldP spid="11271" grpId="0" bldLvl="0"/>
      <p:bldP spid="1127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22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17475"/>
            <a:ext cx="79375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827088" y="117475"/>
            <a:ext cx="820896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1. 轻压滴管的胶头，并将滴管口伸入试剂瓶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 的液体中。放松胶头后滴管内就吸入了一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 部分液体。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827088" y="1773238"/>
            <a:ext cx="80645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2. 将滴管移出溶剂瓶，取1支空试管，将滴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管竖直、悬空、缓慢地向试管内滴入10滴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液体。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755650" y="3357563"/>
            <a:ext cx="72739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</a:rPr>
              <a:t>3.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</a:rPr>
              <a:t>重复练习以上动作，直到熟练为止。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1260475" y="4221163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常识：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滴水的体积约为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1ml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矩形 12294"/>
          <p:cNvSpPr/>
          <p:nvPr/>
        </p:nvSpPr>
        <p:spPr>
          <a:xfrm>
            <a:off x="1187450" y="5086350"/>
            <a:ext cx="76327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用滴管吸取溶液或压放溶液时，为什么要轻压或缓压胶头，不能用力过猛？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12296" name="图片 12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5086350"/>
            <a:ext cx="973138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文本框 12296"/>
          <p:cNvSpPr txBox="1"/>
          <p:nvPr/>
        </p:nvSpPr>
        <p:spPr>
          <a:xfrm>
            <a:off x="1331913" y="6165850"/>
            <a:ext cx="54006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（防止胶头脱离玻璃管）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7" grpId="0" bldLvl="0"/>
      <p:bldP spid="12291" grpId="0" bldLvl="0"/>
      <p:bldP spid="12292" grpId="0" bldLvl="0"/>
      <p:bldP spid="12293" grpId="0" bldLvl="0"/>
      <p:bldP spid="1229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13313" descr="u=803224895,2748260080&amp;fm=21&amp;gp=0[1]"/>
          <p:cNvPicPr>
            <a:picLocks noChangeAspect="1"/>
          </p:cNvPicPr>
          <p:nvPr/>
        </p:nvPicPr>
        <p:blipFill>
          <a:blip r:embed="rId1">
            <a:lum bright="6000"/>
          </a:blip>
          <a:srcRect r="5428" b="4019"/>
          <a:stretch>
            <a:fillRect/>
          </a:stretch>
        </p:blipFill>
        <p:spPr>
          <a:xfrm>
            <a:off x="3635375" y="981075"/>
            <a:ext cx="3384550" cy="257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107950" y="117475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（三）、酒精灯的使用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466725" y="981075"/>
            <a:ext cx="30241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（1）结构：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矩形 13316"/>
          <p:cNvSpPr/>
          <p:nvPr/>
        </p:nvSpPr>
        <p:spPr>
          <a:xfrm>
            <a:off x="7596188" y="2089468"/>
            <a:ext cx="11125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灯体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矩形 13317"/>
          <p:cNvSpPr/>
          <p:nvPr/>
        </p:nvSpPr>
        <p:spPr>
          <a:xfrm>
            <a:off x="7596188" y="1225074"/>
            <a:ext cx="11125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灯芯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直接连接符 13318"/>
          <p:cNvSpPr/>
          <p:nvPr/>
        </p:nvSpPr>
        <p:spPr>
          <a:xfrm flipH="1" flipV="1">
            <a:off x="5851525" y="1484313"/>
            <a:ext cx="1671638" cy="15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13320" name="直接连接符 13319"/>
          <p:cNvSpPr/>
          <p:nvPr/>
        </p:nvSpPr>
        <p:spPr>
          <a:xfrm flipH="1" flipV="1">
            <a:off x="6515100" y="2420938"/>
            <a:ext cx="100806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13321" name="矩形 13320"/>
          <p:cNvSpPr/>
          <p:nvPr/>
        </p:nvSpPr>
        <p:spPr>
          <a:xfrm>
            <a:off x="1763713" y="2491899"/>
            <a:ext cx="11125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灯帽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直接连接符 13321"/>
          <p:cNvSpPr/>
          <p:nvPr/>
        </p:nvSpPr>
        <p:spPr>
          <a:xfrm flipV="1">
            <a:off x="2844800" y="2779713"/>
            <a:ext cx="1368425" cy="15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sp>
      <p:sp>
        <p:nvSpPr>
          <p:cNvPr id="13323" name="文本框 13322"/>
          <p:cNvSpPr txBox="1"/>
          <p:nvPr/>
        </p:nvSpPr>
        <p:spPr>
          <a:xfrm>
            <a:off x="539750" y="3933825"/>
            <a:ext cx="43195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（2）点燃熄灭方法：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4" name="矩形 13323"/>
          <p:cNvSpPr/>
          <p:nvPr/>
        </p:nvSpPr>
        <p:spPr>
          <a:xfrm>
            <a:off x="4502150" y="3932556"/>
            <a:ext cx="4822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用火柴点燃，灯帽熄灭。 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25" name="图片 13324" descr="1-10-2"/>
          <p:cNvPicPr>
            <a:picLocks noChangeAspect="1"/>
          </p:cNvPicPr>
          <p:nvPr/>
        </p:nvPicPr>
        <p:blipFill>
          <a:blip r:embed="rId2">
            <a:lum bright="-11993" contrast="17999"/>
          </a:blip>
          <a:stretch>
            <a:fillRect/>
          </a:stretch>
        </p:blipFill>
        <p:spPr>
          <a:xfrm>
            <a:off x="1619250" y="4725988"/>
            <a:ext cx="6572250" cy="1584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bldLvl="0"/>
      <p:bldP spid="13323" grpId="0" bldLvl="0"/>
      <p:bldP spid="13318" grpId="0" bldLvl="0"/>
      <p:bldP spid="13317" grpId="0" bldLvl="0"/>
      <p:bldP spid="13321" grpId="0" bldLvl="0"/>
      <p:bldP spid="13324" grpId="0" bldLvl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TYPE" val="f"/>
  <p:tag name="KSO_WM_UNIT_INDEX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96"/>
  <p:tag name="KSO_WM_UNIT_TYPE" val="f"/>
  <p:tag name="KSO_WM_UNIT_INDEX" val="1"/>
  <p:tag name="KSO_WM_UNIT_SUBTYPE" val="g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2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2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98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983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983"/>
  <p:tag name="KSO_WM_TEMPLATE_THUMBS_INDEX" val="1、9"/>
</p:tagLst>
</file>

<file path=ppt/tags/tag75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76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77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78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79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PRESET_TEXT" val="公司名占位符"/>
  <p:tag name="KSO_WM_UNIT_NOCLEAR" val="0"/>
  <p:tag name="KSO_WM_UNIT_VALUE" val="96"/>
  <p:tag name="KSO_WM_UNIT_TYPE" val="f"/>
  <p:tag name="KSO_WM_UNIT_INDEX" val="1"/>
  <p:tag name="KSO_WM_UNIT_SUBTYPE" val="g"/>
</p:tagLst>
</file>

<file path=ppt/tags/tag80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1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2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3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4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5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6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7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8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89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2"/>
</p:tagLst>
</file>

<file path=ppt/tags/tag90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91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92.xml><?xml version="1.0" encoding="utf-8"?>
<p:tagLst xmlns:p="http://schemas.openxmlformats.org/presentationml/2006/main">
  <p:tag name="KSO_WM_SLIDE_THEME_ID" val="3312678"/>
  <p:tag name="KSO_WM_SLIDE_THEME_NAME" val="红色极简风纸张翻页效果主题"/>
  <p:tag name="KSO_WM_SLIDE_TYPE" val="text"/>
</p:tagLst>
</file>

<file path=ppt/tags/tag93.xml><?xml version="1.0" encoding="utf-8"?>
<p:tagLst xmlns:p="http://schemas.openxmlformats.org/presentationml/2006/main">
  <p:tag name="commondata" val="eyJoZGlkIjoiYzNiMGIwN2ZiZWEwMWQzNjk5MjUwYzdlZTIxNjI5MTAifQ=="/>
</p:tagLst>
</file>

<file path=ppt/theme/theme1.xml><?xml version="1.0" encoding="utf-8"?>
<a:theme xmlns:a="http://schemas.openxmlformats.org/drawingml/2006/main" name="21世纪教育网精品课件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12">
      <a:dk1>
        <a:srgbClr val="000000"/>
      </a:dk1>
      <a:lt1>
        <a:srgbClr val="FFFFFF"/>
      </a:lt1>
      <a:dk2>
        <a:srgbClr val="61514D"/>
      </a:dk2>
      <a:lt2>
        <a:srgbClr val="E7E6E6"/>
      </a:lt2>
      <a:accent1>
        <a:srgbClr val="E03835"/>
      </a:accent1>
      <a:accent2>
        <a:srgbClr val="E65235"/>
      </a:accent2>
      <a:accent3>
        <a:srgbClr val="EC6C36"/>
      </a:accent3>
      <a:accent4>
        <a:srgbClr val="F38736"/>
      </a:accent4>
      <a:accent5>
        <a:srgbClr val="F9A137"/>
      </a:accent5>
      <a:accent6>
        <a:srgbClr val="FFB31F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3">
                <a:lumMod val="80000"/>
                <a:lumOff val="20000"/>
              </a:schemeClr>
            </a:gs>
            <a:gs pos="50000">
              <a:schemeClr val="accent2"/>
            </a:gs>
            <a:gs pos="100000">
              <a:schemeClr val="accent1"/>
            </a:gs>
          </a:gsLst>
          <a:lin ang="10800000" scaled="0"/>
        </a:gradFill>
        <a:ln w="28575">
          <a:noFill/>
        </a:ln>
      </a:spPr>
      <a:bodyPr vertOverflow="overflow" horzOverflow="overflow" vert="horz" wrap="square" numCol="1" spcCol="0" rtlCol="0" fromWordArt="0" anchor="ctr" anchorCtr="0" forceAA="0" compatLnSpc="1">
        <a:noAutofit/>
      </a:bodyPr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lang="zh-CN" altLang="en-US" b="1"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35000">
                  <a:schemeClr val="accent2"/>
                </a:gs>
                <a:gs pos="100000">
                  <a:schemeClr val="accent1"/>
                </a:gs>
              </a:gsLst>
              <a:lin ang="3000000" scaled="0"/>
            </a:gra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21世纪教育网精品课件模板</Template>
  <TotalTime>0</TotalTime>
  <Words>2483</Words>
  <Application>WPS 演示</Application>
  <PresentationFormat>在屏幕上显示</PresentationFormat>
  <Paragraphs>296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83" baseType="lpstr">
      <vt:lpstr>Arial</vt:lpstr>
      <vt:lpstr>宋体</vt:lpstr>
      <vt:lpstr>Wingdings</vt:lpstr>
      <vt:lpstr>黑体</vt:lpstr>
      <vt:lpstr>Verdana</vt:lpstr>
      <vt:lpstr>华文中宋</vt:lpstr>
      <vt:lpstr>Times New Roman</vt:lpstr>
      <vt:lpstr>楷体_GB2312</vt:lpstr>
      <vt:lpstr>新宋体</vt:lpstr>
      <vt:lpstr>隶书</vt:lpstr>
      <vt:lpstr>Comic Sans MS</vt:lpstr>
      <vt:lpstr>宋体-方正超大字符集</vt:lpstr>
      <vt:lpstr>华文行楷</vt:lpstr>
      <vt:lpstr>Tahoma</vt:lpstr>
      <vt:lpstr>方正姚体</vt:lpstr>
      <vt:lpstr>Arial Narrow</vt:lpstr>
      <vt:lpstr>华文琥珀</vt:lpstr>
      <vt:lpstr>微软雅黑</vt:lpstr>
      <vt:lpstr>Calibri</vt:lpstr>
      <vt:lpstr>文鼎细钢笔行楷</vt:lpstr>
      <vt:lpstr>华文新魏</vt:lpstr>
      <vt:lpstr>幼圆</vt:lpstr>
      <vt:lpstr>_x000B__x000C_</vt:lpstr>
      <vt:lpstr>Segoe Print</vt:lpstr>
      <vt:lpstr>方正舒体</vt:lpstr>
      <vt:lpstr>华文细黑</vt:lpstr>
      <vt:lpstr>楷体</vt:lpstr>
      <vt:lpstr>Courier New</vt:lpstr>
      <vt:lpstr>Gulim</vt:lpstr>
      <vt:lpstr>Malgun Gothic</vt:lpstr>
      <vt:lpstr>华文隶书</vt:lpstr>
      <vt:lpstr>华文彩云</vt:lpstr>
      <vt:lpstr>Wingdings 2</vt:lpstr>
      <vt:lpstr>PMingLiU</vt:lpstr>
      <vt:lpstr>MingLiU-ExtB</vt:lpstr>
      <vt:lpstr>Adobe 明體 Std L</vt:lpstr>
      <vt:lpstr>方正大黑简体</vt:lpstr>
      <vt:lpstr>宋体-PUA</vt:lpstr>
      <vt:lpstr>华文楷体</vt:lpstr>
      <vt:lpstr>时尚中黑简体</vt:lpstr>
      <vt:lpstr>仿宋_GB2312</vt:lpstr>
      <vt:lpstr>仿宋</vt:lpstr>
      <vt:lpstr>方正综艺_GBK</vt:lpstr>
      <vt:lpstr>Arial Black</vt:lpstr>
      <vt:lpstr>Book Antiqua</vt:lpstr>
      <vt:lpstr>方正彩云简体</vt:lpstr>
      <vt:lpstr>方正隶书简体</vt:lpstr>
      <vt:lpstr>方正魏碑简体</vt:lpstr>
      <vt:lpstr>Arial Unicode MS</vt:lpstr>
      <vt:lpstr>方正美黑简体</vt:lpstr>
      <vt:lpstr>Garamond</vt:lpstr>
      <vt:lpstr>MS Sans Serif</vt:lpstr>
      <vt:lpstr>华文仿宋</vt:lpstr>
      <vt:lpstr>Script MT Bold</vt:lpstr>
      <vt:lpstr>Batang</vt:lpstr>
      <vt:lpstr>Constantia</vt:lpstr>
      <vt:lpstr>Symbol</vt:lpstr>
      <vt:lpstr>Latha</vt:lpstr>
      <vt:lpstr>GungsuhChe</vt:lpstr>
      <vt:lpstr>Adobe Myungjo Std M</vt:lpstr>
      <vt:lpstr>Yu Gothic</vt:lpstr>
      <vt:lpstr>Dotum</vt:lpstr>
      <vt:lpstr>MingLiU</vt:lpstr>
      <vt:lpstr>Monotype Corsiva</vt:lpstr>
      <vt:lpstr>方正姚体简体</vt:lpstr>
      <vt:lpstr>GulimChe</vt:lpstr>
      <vt:lpstr>Adobe Gothic Std B</vt:lpstr>
      <vt:lpstr>华康简魏碑</vt:lpstr>
      <vt:lpstr>??</vt:lpstr>
      <vt:lpstr>华文宋体</vt:lpstr>
      <vt:lpstr>Monotype Sorts</vt:lpstr>
      <vt:lpstr>Wingdings</vt:lpstr>
      <vt:lpstr>Trebuchet MS</vt:lpstr>
      <vt:lpstr>Bodoni MT Black</vt:lpstr>
      <vt:lpstr>Arial Rounded MT Bold</vt:lpstr>
      <vt:lpstr>Calisto MT</vt:lpstr>
      <vt:lpstr>Tw Cen MT</vt:lpstr>
      <vt:lpstr>Palatino Linotype</vt:lpstr>
      <vt:lpstr>MV Boli</vt:lpstr>
      <vt:lpstr>Webdings</vt:lpstr>
      <vt:lpstr>Franklin Gothic Heavy</vt:lpstr>
      <vt:lpstr>Franklin Gothic Demi</vt:lpstr>
      <vt:lpstr>Georgia</vt:lpstr>
      <vt:lpstr>方正水柱简体</vt:lpstr>
      <vt:lpstr>Century Schoolbook</vt:lpstr>
      <vt:lpstr>Century</vt:lpstr>
      <vt:lpstr>Gautami</vt:lpstr>
      <vt:lpstr>Impact</vt:lpstr>
      <vt:lpstr>汉仪书魂体简</vt:lpstr>
      <vt:lpstr>方正琥珀简体</vt:lpstr>
      <vt:lpstr>MS UI Gothic</vt:lpstr>
      <vt:lpstr>方正超粗黑简体</vt:lpstr>
      <vt:lpstr>Haettenschweiler</vt:lpstr>
      <vt:lpstr>Mistral</vt:lpstr>
      <vt:lpstr>MS PGothic</vt:lpstr>
      <vt:lpstr>Rockwell</vt:lpstr>
      <vt:lpstr>方正粗宋简体</vt:lpstr>
      <vt:lpstr>方正静蕾简体</vt:lpstr>
      <vt:lpstr>苏新诗卵石体</vt:lpstr>
      <vt:lpstr>迷你简启体</vt:lpstr>
      <vt:lpstr>方正仿宋简体</vt:lpstr>
      <vt:lpstr>Angsana New</vt:lpstr>
      <vt:lpstr>Microsoft Sans Serif</vt:lpstr>
      <vt:lpstr>宋体-18030</vt:lpstr>
      <vt:lpstr>Franklin Gothic Medium</vt:lpstr>
      <vt:lpstr>Consolas</vt:lpstr>
      <vt:lpstr>Candara</vt:lpstr>
      <vt:lpstr>Lucida Console</vt:lpstr>
      <vt:lpstr>04b_21</vt:lpstr>
      <vt:lpstr>Cambria</vt:lpstr>
      <vt:lpstr>Roboto Th</vt:lpstr>
      <vt:lpstr>Roboto</vt:lpstr>
      <vt:lpstr>方正毡笔黑简体</vt:lpstr>
      <vt:lpstr>方正少儿简体</vt:lpstr>
      <vt:lpstr>汉仪菱心体简</vt:lpstr>
      <vt:lpstr>DotumChe</vt:lpstr>
      <vt:lpstr>Elephant</vt:lpstr>
      <vt:lpstr>Gill Sans Ultra Bold</vt:lpstr>
      <vt:lpstr>Blackadder ITC</vt:lpstr>
      <vt:lpstr>方正粗倩简体</vt:lpstr>
      <vt:lpstr>BatangChe</vt:lpstr>
      <vt:lpstr>方正行楷简体</vt:lpstr>
      <vt:lpstr>宋体“,  Arial ,  Times New Roman</vt:lpstr>
      <vt:lpstr>Algerian</vt:lpstr>
      <vt:lpstr>ˎ̥</vt:lpstr>
      <vt:lpstr>汉仪醒示体简</vt:lpstr>
      <vt:lpstr>Ebrima</vt:lpstr>
      <vt:lpstr>MS Mincho</vt:lpstr>
      <vt:lpstr>Kozuka Mincho Pr6N R</vt:lpstr>
      <vt:lpstr>MS Gothic</vt:lpstr>
      <vt:lpstr>Bookman Old Style</vt:lpstr>
      <vt:lpstr>方正艺黑简体</vt:lpstr>
      <vt:lpstr>Franklin Gothic Book</vt:lpstr>
      <vt:lpstr>Perpetua</vt:lpstr>
      <vt:lpstr>迷你简卡通</vt:lpstr>
      <vt:lpstr>Sylfaen</vt:lpstr>
      <vt:lpstr>2</vt:lpstr>
      <vt:lpstr>Wingdings 2</vt:lpstr>
      <vt:lpstr>方正粗圆简体</vt:lpstr>
      <vt:lpstr>汉仪秀英体简</vt:lpstr>
      <vt:lpstr>Gungsuh</vt:lpstr>
      <vt:lpstr>Sydnie</vt:lpstr>
      <vt:lpstr>Gill Sans MT</vt:lpstr>
      <vt:lpstr>Berlin Sans FB Demi</vt:lpstr>
      <vt:lpstr>永中黑体</vt:lpstr>
      <vt:lpstr>汉仪雪峰体简</vt:lpstr>
      <vt:lpstr>叶根友毛笔行书简体</vt:lpstr>
      <vt:lpstr>AntsyPants</vt:lpstr>
      <vt:lpstr>汉仪雁翎体简</vt:lpstr>
      <vt:lpstr>经典隶变简</vt:lpstr>
      <vt:lpstr>SimSun-ExtB</vt:lpstr>
      <vt:lpstr>方正兰亭超细黑简体</vt:lpstr>
      <vt:lpstr>MingLiU_HKSCS</vt:lpstr>
      <vt:lpstr>方正书宋简体</vt:lpstr>
      <vt:lpstr>方正综艺简体</vt:lpstr>
      <vt:lpstr>MS PMincho</vt:lpstr>
      <vt:lpstr>Rockwell Extra Bold</vt:lpstr>
      <vt:lpstr> </vt:lpstr>
      <vt:lpstr>Dotum</vt:lpstr>
      <vt:lpstr>MingLiU</vt:lpstr>
      <vt:lpstr>Arial Unicode MS</vt:lpstr>
      <vt:lpstr>21世纪教育网精品课件模板</vt:lpstr>
      <vt:lpstr>默认设计模板</vt:lpstr>
      <vt:lpstr>Office 主题​​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第2节 走进科学实验室（第二课时）</dc:title>
  <dc:creator>李灏平</dc:creator>
  <cp:lastModifiedBy>章小白</cp:lastModifiedBy>
  <cp:revision>4</cp:revision>
  <dcterms:created xsi:type="dcterms:W3CDTF">2011-11-24T02:57:49Z</dcterms:created>
  <dcterms:modified xsi:type="dcterms:W3CDTF">2024-09-24T06:25:43Z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2052-12.1.0.17140</vt:lpwstr>
  </property>
  <property fmtid="{D5CDD505-2E9C-101B-9397-08002B2CF9AE}" pid="3" name="ICV">
    <vt:lpwstr>F56B17EB522E404DB2868C90E17B2949_13</vt:lpwstr>
  </property>
</Properties>
</file>