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9"/>
  </p:notesMasterIdLst>
  <p:sldIdLst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</p:sldIdLst>
  <p:sldSz cx="9144000" cy="6858000" type="screen4x3"/>
  <p:notesSz cx="6858000" cy="9144000"/>
  <p:custDataLst>
    <p:tags r:id="rId3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33FF"/>
    <a:srgbClr val="000000"/>
    <a:srgbClr val="FFFFFF"/>
    <a:srgbClr val="009900"/>
    <a:srgbClr val="66FF33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2" Type="http://schemas.openxmlformats.org/officeDocument/2006/relationships/tags" Target="tags/tag105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幻灯片图像占位符 3073"/>
          <p:cNvSpPr/>
          <p:nvPr>
            <p:ph type="sldImg"/>
          </p:nvPr>
        </p:nvSpPr>
        <p:spPr>
          <a:xfrm>
            <a:off x="1050925" y="754063"/>
            <a:ext cx="4572000" cy="3294062"/>
          </a:xfrm>
          <a:prstGeom prst="rect">
            <a:avLst/>
          </a:prstGeom>
          <a:noFill/>
          <a:ln w="1">
            <a:noFill/>
          </a:ln>
        </p:spPr>
      </p:sp>
      <p:sp>
        <p:nvSpPr>
          <p:cNvPr id="3075" name="文本占位符 3074"/>
          <p:cNvSpPr/>
          <p:nvPr>
            <p:ph type="body" sz="quarter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1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
第二级
第三级
第四级
第五级</a:t>
            </a:r>
            <a:endParaRPr lang="zh-CN" altLang="en-US"/>
          </a:p>
        </p:txBody>
      </p:sp>
      <p:sp>
        <p:nvSpPr>
          <p:cNvPr id="3076" name="页眉占位符 3075"/>
          <p:cNvSpPr/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1">
            <a:noFill/>
          </a:ln>
        </p:spPr>
        <p:txBody>
          <a:bodyPr/>
          <a:p>
            <a:pPr lvl="0" eaLnBrk="1" fontAlgn="base" latinLnBrk="0" hangingPunct="1"/>
            <a:endParaRPr lang="zh-CN" altLang="en-US" sz="1200" strike="noStrike" noProof="1" dirty="0"/>
          </a:p>
        </p:txBody>
      </p:sp>
      <p:sp>
        <p:nvSpPr>
          <p:cNvPr id="3077" name="日期占位符 3076"/>
          <p:cNvSpPr/>
          <p:nvPr>
            <p:ph type="dt" idx="1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1">
            <a:noFill/>
          </a:ln>
        </p:spPr>
        <p:txBody>
          <a:bodyPr/>
          <a:p>
            <a:pPr lvl="0" algn="r" eaLnBrk="1" fontAlgn="base" latinLnBrk="0" hangingPunct="1"/>
            <a:endParaRPr lang="zh-CN" altLang="en-US" sz="1200" strike="noStrike" noProof="1" dirty="0"/>
          </a:p>
        </p:txBody>
      </p:sp>
      <p:sp>
        <p:nvSpPr>
          <p:cNvPr id="3078" name="页脚占位符 3077"/>
          <p:cNvSpPr/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1">
            <a:noFill/>
          </a:ln>
        </p:spPr>
        <p:txBody>
          <a:bodyPr/>
          <a:p>
            <a:pPr lvl="0" eaLnBrk="1" fontAlgn="base" latinLnBrk="0" hangingPunct="1"/>
            <a:endParaRPr lang="zh-CN" altLang="en-US" sz="1200" strike="noStrike" noProof="1" dirty="0"/>
          </a:p>
        </p:txBody>
      </p:sp>
      <p:sp>
        <p:nvSpPr>
          <p:cNvPr id="3079" name="灯片编号占位符 3078"/>
          <p:cNvSpPr/>
          <p:nvPr>
            <p:ph type="sldNum" sz="quarter" idx="5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1">
            <a:noFill/>
          </a:ln>
        </p:spPr>
        <p:txBody>
          <a:bodyPr/>
          <a:p>
            <a:pPr lvl="0" algn="r" eaLnBrk="1" fontAlgn="base" latinLnBrk="0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幻灯片图像占位符 19457"/>
          <p:cNvSpPr>
            <a:spLocks noTextEdit="1"/>
          </p:cNvSpPr>
          <p:nvPr>
            <p:ph type="sldImg"/>
          </p:nvPr>
        </p:nvSpPr>
        <p:spPr>
          <a:xfrm>
            <a:off x="1139825" y="682625"/>
            <a:ext cx="4572000" cy="3429000"/>
          </a:xfrm>
          <a:ln/>
        </p:spPr>
      </p:sp>
      <p:sp>
        <p:nvSpPr>
          <p:cNvPr id="19459" name="文本占位符 19458"/>
          <p:cNvSpPr/>
          <p:nvPr>
            <p:ph type="body"/>
          </p:nvPr>
        </p:nvSpPr>
        <p:spPr>
          <a:xfrm>
            <a:off x="682625" y="4340225"/>
            <a:ext cx="5486400" cy="4114800"/>
          </a:xfrm>
          <a:ln/>
        </p:spPr>
        <p:txBody>
          <a:bodyPr anchor="t" anchorCtr="0"/>
          <a:p>
            <a:pPr lvl="0"/>
            <a:r>
              <a:rPr lang="zh-CN" altLang="en-US" dirty="0"/>
              <a:t>本资料来自于资源２１世纪教育网www.21cnjy.com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@path_Ellipse 9 (Stroke)-2050&amp;12778"/>
          <p:cNvSpPr/>
          <p:nvPr>
            <p:custDataLst>
              <p:tags r:id="rId2"/>
            </p:custDataLst>
          </p:nvPr>
        </p:nvSpPr>
        <p:spPr>
          <a:xfrm>
            <a:off x="6858000" y="0"/>
            <a:ext cx="2283714" cy="4014216"/>
          </a:xfrm>
          <a:custGeom>
            <a:avLst/>
            <a:gdLst/>
            <a:ahLst/>
            <a:cxnLst/>
            <a:rect l="l" t="t" r="r" b="b"/>
            <a:pathLst>
              <a:path w="3044952" h="4014216">
                <a:moveTo>
                  <a:pt x="694944" y="0"/>
                </a:moveTo>
                <a:cubicBezTo>
                  <a:pt x="576072" y="301752"/>
                  <a:pt x="512064" y="621792"/>
                  <a:pt x="512064" y="969264"/>
                </a:cubicBezTo>
                <a:cubicBezTo>
                  <a:pt x="512064" y="2368296"/>
                  <a:pt x="1645920" y="3502152"/>
                  <a:pt x="3044952" y="3502152"/>
                </a:cubicBezTo>
                <a:lnTo>
                  <a:pt x="3044952" y="4014216"/>
                </a:lnTo>
                <a:cubicBezTo>
                  <a:pt x="1362456" y="4014216"/>
                  <a:pt x="0" y="2651760"/>
                  <a:pt x="0" y="969264"/>
                </a:cubicBezTo>
                <a:cubicBezTo>
                  <a:pt x="0" y="630936"/>
                  <a:pt x="54864" y="301752"/>
                  <a:pt x="155448" y="0"/>
                </a:cubicBezTo>
                <a:lnTo>
                  <a:pt x="694944" y="0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  <p:txBody>
          <a:bodyPr/>
          <a:lstStyle/>
          <a:p>
            <a:endParaRPr lang="zh-CN" altLang="en-US" sz="100"/>
          </a:p>
        </p:txBody>
      </p:sp>
      <p:sp>
        <p:nvSpPr>
          <p:cNvPr id="9" name="Ellipse 3 (Stroke)_#color-2050&amp;12715"/>
          <p:cNvSpPr/>
          <p:nvPr>
            <p:custDataLst>
              <p:tags r:id="rId3"/>
            </p:custDataLst>
          </p:nvPr>
        </p:nvSpPr>
        <p:spPr>
          <a:xfrm>
            <a:off x="4638294" y="1938528"/>
            <a:ext cx="4505706" cy="4919472"/>
          </a:xfrm>
          <a:custGeom>
            <a:avLst/>
            <a:gdLst/>
            <a:ahLst/>
            <a:cxnLst/>
            <a:rect l="l" t="t" r="r" b="b"/>
            <a:pathLst>
              <a:path w="6007608" h="4919472">
                <a:moveTo>
                  <a:pt x="6007608" y="640080"/>
                </a:moveTo>
                <a:cubicBezTo>
                  <a:pt x="5394960" y="237744"/>
                  <a:pt x="4663440" y="0"/>
                  <a:pt x="3877056" y="0"/>
                </a:cubicBezTo>
                <a:cubicBezTo>
                  <a:pt x="1737360" y="0"/>
                  <a:pt x="0" y="1737360"/>
                  <a:pt x="0" y="3877056"/>
                </a:cubicBezTo>
                <a:cubicBezTo>
                  <a:pt x="0" y="4233672"/>
                  <a:pt x="45720" y="4581144"/>
                  <a:pt x="137160" y="4919472"/>
                </a:cubicBezTo>
                <a:lnTo>
                  <a:pt x="676656" y="4919472"/>
                </a:lnTo>
                <a:cubicBezTo>
                  <a:pt x="566928" y="4590288"/>
                  <a:pt x="512064" y="4233672"/>
                  <a:pt x="512064" y="3877056"/>
                </a:cubicBezTo>
                <a:cubicBezTo>
                  <a:pt x="512064" y="2011680"/>
                  <a:pt x="2011680" y="512064"/>
                  <a:pt x="3877056" y="512064"/>
                </a:cubicBezTo>
                <a:cubicBezTo>
                  <a:pt x="4681728" y="512064"/>
                  <a:pt x="5422392" y="795528"/>
                  <a:pt x="6007608" y="1271016"/>
                </a:cubicBezTo>
                <a:lnTo>
                  <a:pt x="6007608" y="64008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1" name="Ellipse 8 (Stroke)_#color-2050&amp;12718"/>
          <p:cNvSpPr/>
          <p:nvPr>
            <p:custDataLst>
              <p:tags r:id="rId4"/>
            </p:custDataLst>
          </p:nvPr>
        </p:nvSpPr>
        <p:spPr>
          <a:xfrm>
            <a:off x="3984498" y="4581144"/>
            <a:ext cx="473202" cy="1984248"/>
          </a:xfrm>
          <a:custGeom>
            <a:avLst/>
            <a:gdLst/>
            <a:ahLst/>
            <a:cxnLst/>
            <a:rect l="l" t="t" r="r" b="b"/>
            <a:pathLst>
              <a:path w="630936" h="1984248">
                <a:moveTo>
                  <a:pt x="438912" y="9144"/>
                </a:moveTo>
                <a:cubicBezTo>
                  <a:pt x="576072" y="45720"/>
                  <a:pt x="658368" y="182880"/>
                  <a:pt x="621792" y="320040"/>
                </a:cubicBezTo>
                <a:cubicBezTo>
                  <a:pt x="512064" y="749808"/>
                  <a:pt x="475488" y="1216152"/>
                  <a:pt x="539496" y="1691640"/>
                </a:cubicBezTo>
                <a:cubicBezTo>
                  <a:pt x="557784" y="1828800"/>
                  <a:pt x="457200" y="1956816"/>
                  <a:pt x="320040" y="1975104"/>
                </a:cubicBezTo>
                <a:cubicBezTo>
                  <a:pt x="182880" y="1993392"/>
                  <a:pt x="54864" y="1901952"/>
                  <a:pt x="36576" y="1755648"/>
                </a:cubicBezTo>
                <a:cubicBezTo>
                  <a:pt x="-36576" y="1216152"/>
                  <a:pt x="0" y="685800"/>
                  <a:pt x="128016" y="192024"/>
                </a:cubicBezTo>
                <a:cubicBezTo>
                  <a:pt x="164592" y="54864"/>
                  <a:pt x="301752" y="-27432"/>
                  <a:pt x="438912" y="9144"/>
                </a:cubicBezTo>
              </a:path>
            </a:pathLst>
          </a:custGeom>
          <a:solidFill>
            <a:schemeClr val="accent1"/>
          </a:solidFill>
        </p:spPr>
      </p:sp>
      <p:sp>
        <p:nvSpPr>
          <p:cNvPr id="12" name="Ellipse 4 (Stroke)_#color_$accent2_$accent2-2050&amp;12721"/>
          <p:cNvSpPr/>
          <p:nvPr>
            <p:custDataLst>
              <p:tags r:id="rId5"/>
            </p:custDataLst>
          </p:nvPr>
        </p:nvSpPr>
        <p:spPr>
          <a:xfrm>
            <a:off x="5054346" y="1947672"/>
            <a:ext cx="4087368" cy="2194560"/>
          </a:xfrm>
          <a:custGeom>
            <a:avLst/>
            <a:gdLst/>
            <a:ahLst/>
            <a:cxnLst/>
            <a:rect l="l" t="t" r="r" b="b"/>
            <a:pathLst>
              <a:path w="5449824" h="2194560">
                <a:moveTo>
                  <a:pt x="5449824" y="640080"/>
                </a:moveTo>
                <a:lnTo>
                  <a:pt x="5449824" y="1280160"/>
                </a:lnTo>
                <a:cubicBezTo>
                  <a:pt x="4864608" y="795528"/>
                  <a:pt x="4123944" y="512064"/>
                  <a:pt x="3310128" y="512064"/>
                </a:cubicBezTo>
                <a:cubicBezTo>
                  <a:pt x="2112264" y="512064"/>
                  <a:pt x="1060704" y="1133856"/>
                  <a:pt x="466344" y="2075688"/>
                </a:cubicBezTo>
                <a:cubicBezTo>
                  <a:pt x="393192" y="2194560"/>
                  <a:pt x="237744" y="2221992"/>
                  <a:pt x="118872" y="2148840"/>
                </a:cubicBezTo>
                <a:cubicBezTo>
                  <a:pt x="0" y="2075688"/>
                  <a:pt x="-36576" y="1920240"/>
                  <a:pt x="36576" y="1801368"/>
                </a:cubicBezTo>
                <a:cubicBezTo>
                  <a:pt x="722376" y="722376"/>
                  <a:pt x="1929384" y="0"/>
                  <a:pt x="3310128" y="0"/>
                </a:cubicBezTo>
                <a:cubicBezTo>
                  <a:pt x="4096512" y="0"/>
                  <a:pt x="4837176" y="237744"/>
                  <a:pt x="5449824" y="640080"/>
                </a:cubicBezTo>
              </a:path>
            </a:pathLst>
          </a:custGeom>
          <a:gradFill>
            <a:gsLst>
              <a:gs pos="0">
                <a:schemeClr val="accent1">
                  <a:lumMod val="75000"/>
                  <a:alpha val="70000"/>
                </a:schemeClr>
              </a:gs>
              <a:gs pos="70313">
                <a:schemeClr val="accent2">
                  <a:alpha val="0"/>
                </a:schemeClr>
              </a:gs>
            </a:gsLst>
            <a:lin ang="74674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3" name="Ellipse 10 (Stroke)_#color-2050&amp;12724"/>
          <p:cNvSpPr/>
          <p:nvPr>
            <p:custDataLst>
              <p:tags r:id="rId6"/>
            </p:custDataLst>
          </p:nvPr>
        </p:nvSpPr>
        <p:spPr>
          <a:xfrm>
            <a:off x="0" y="0"/>
            <a:ext cx="1309878" cy="1655064"/>
          </a:xfrm>
          <a:custGeom>
            <a:avLst/>
            <a:gdLst/>
            <a:ahLst/>
            <a:cxnLst/>
            <a:rect l="l" t="t" r="r" b="b"/>
            <a:pathLst>
              <a:path w="1746504" h="1655064">
                <a:moveTo>
                  <a:pt x="0" y="1133856"/>
                </a:moveTo>
                <a:cubicBezTo>
                  <a:pt x="384048" y="1051560"/>
                  <a:pt x="731520" y="841248"/>
                  <a:pt x="978408" y="502920"/>
                </a:cubicBezTo>
                <a:cubicBezTo>
                  <a:pt x="1088136" y="347472"/>
                  <a:pt x="1170432" y="173736"/>
                  <a:pt x="1216152" y="0"/>
                </a:cubicBezTo>
                <a:lnTo>
                  <a:pt x="1746504" y="0"/>
                </a:lnTo>
                <a:cubicBezTo>
                  <a:pt x="1682496" y="274320"/>
                  <a:pt x="1563624" y="548640"/>
                  <a:pt x="1389888" y="795528"/>
                </a:cubicBezTo>
                <a:cubicBezTo>
                  <a:pt x="1042416" y="1271016"/>
                  <a:pt x="539496" y="1563624"/>
                  <a:pt x="0" y="1655064"/>
                </a:cubicBezTo>
                <a:lnTo>
                  <a:pt x="0" y="1133856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7"/>
            </p:custDataLst>
          </p:nvPr>
        </p:nvSpPr>
        <p:spPr>
          <a:xfrm>
            <a:off x="654844" y="1811020"/>
            <a:ext cx="4324350" cy="2076450"/>
          </a:xfr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defRPr sz="405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6350"/>
            <a:ext cx="20574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628650" y="4229100"/>
            <a:ext cx="1991201" cy="60642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rgbClr val="FFFFFF"/>
                </a:solidFill>
                <a:latin typeface="+mn-ea"/>
                <a:ea typeface="+mn-ea"/>
                <a:cs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75 (Stroke)_#color-2050&amp;12727"/>
          <p:cNvSpPr/>
          <p:nvPr>
            <p:custDataLst>
              <p:tags r:id="rId2"/>
            </p:custDataLst>
          </p:nvPr>
        </p:nvSpPr>
        <p:spPr>
          <a:xfrm>
            <a:off x="2462022" y="0"/>
            <a:ext cx="1728216" cy="6858000"/>
          </a:xfrm>
          <a:custGeom>
            <a:avLst/>
            <a:gdLst/>
            <a:ahLst/>
            <a:cxnLst/>
            <a:rect l="l" t="t" r="r" b="b"/>
            <a:pathLst>
              <a:path w="2304288" h="6858000">
                <a:moveTo>
                  <a:pt x="0" y="6858000"/>
                </a:moveTo>
                <a:lnTo>
                  <a:pt x="813816" y="6858000"/>
                </a:lnTo>
                <a:cubicBezTo>
                  <a:pt x="1728216" y="6007608"/>
                  <a:pt x="2304288" y="4782312"/>
                  <a:pt x="2304288" y="3429000"/>
                </a:cubicBezTo>
                <a:cubicBezTo>
                  <a:pt x="2304288" y="2075688"/>
                  <a:pt x="1728216" y="850392"/>
                  <a:pt x="813816" y="0"/>
                </a:cubicBezTo>
                <a:lnTo>
                  <a:pt x="0" y="0"/>
                </a:lnTo>
                <a:cubicBezTo>
                  <a:pt x="1088136" y="749808"/>
                  <a:pt x="1801368" y="2011680"/>
                  <a:pt x="1801368" y="3429000"/>
                </a:cubicBezTo>
                <a:cubicBezTo>
                  <a:pt x="1801368" y="4846320"/>
                  <a:pt x="1088136" y="6108192"/>
                  <a:pt x="0" y="6858000"/>
                </a:cubicBezTo>
              </a:path>
            </a:pathLst>
          </a:custGeom>
          <a:solidFill>
            <a:schemeClr val="accent1">
              <a:alpha val="10000"/>
            </a:schemeClr>
          </a:solidFill>
        </p:spPr>
      </p:sp>
      <p:sp>
        <p:nvSpPr>
          <p:cNvPr id="5" name="Ellipse 3 (Stroke)_#color-2050&amp;12730"/>
          <p:cNvSpPr/>
          <p:nvPr>
            <p:custDataLst>
              <p:tags r:id="rId3"/>
            </p:custDataLst>
          </p:nvPr>
        </p:nvSpPr>
        <p:spPr>
          <a:xfrm>
            <a:off x="0" y="0"/>
            <a:ext cx="3504438" cy="6858000"/>
          </a:xfrm>
          <a:custGeom>
            <a:avLst/>
            <a:gdLst/>
            <a:ahLst/>
            <a:cxnLst/>
            <a:rect l="l" t="t" r="r" b="b"/>
            <a:pathLst>
              <a:path w="4672584" h="6858000">
                <a:moveTo>
                  <a:pt x="0" y="6848856"/>
                </a:moveTo>
                <a:lnTo>
                  <a:pt x="0" y="6858000"/>
                </a:lnTo>
                <a:lnTo>
                  <a:pt x="45720" y="6858000"/>
                </a:lnTo>
                <a:cubicBezTo>
                  <a:pt x="27432" y="6858000"/>
                  <a:pt x="18288" y="6848856"/>
                  <a:pt x="0" y="6848856"/>
                </a:cubicBezTo>
                <a:moveTo>
                  <a:pt x="1261872" y="6858000"/>
                </a:moveTo>
                <a:cubicBezTo>
                  <a:pt x="1463040" y="6821424"/>
                  <a:pt x="1664208" y="6766560"/>
                  <a:pt x="1856232" y="6693408"/>
                </a:cubicBezTo>
                <a:cubicBezTo>
                  <a:pt x="3666744" y="6035040"/>
                  <a:pt x="4590288" y="4032504"/>
                  <a:pt x="3931920" y="2221992"/>
                </a:cubicBezTo>
                <a:cubicBezTo>
                  <a:pt x="3493008" y="1033272"/>
                  <a:pt x="2478024" y="228600"/>
                  <a:pt x="1316736" y="0"/>
                </a:cubicBezTo>
                <a:lnTo>
                  <a:pt x="2752344" y="0"/>
                </a:lnTo>
                <a:cubicBezTo>
                  <a:pt x="3493008" y="457200"/>
                  <a:pt x="4096512" y="1152144"/>
                  <a:pt x="4425696" y="2039112"/>
                </a:cubicBezTo>
                <a:cubicBezTo>
                  <a:pt x="5093208" y="3877056"/>
                  <a:pt x="4343400" y="5888736"/>
                  <a:pt x="2734056" y="6858000"/>
                </a:cubicBezTo>
                <a:lnTo>
                  <a:pt x="1261872" y="685800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6" name="Ellipse 4 (Stroke)_#color_$accent2_$accent2-2050&amp;12733"/>
          <p:cNvSpPr/>
          <p:nvPr>
            <p:custDataLst>
              <p:tags r:id="rId4"/>
            </p:custDataLst>
          </p:nvPr>
        </p:nvSpPr>
        <p:spPr>
          <a:xfrm>
            <a:off x="0" y="3959352"/>
            <a:ext cx="3435858" cy="2898648"/>
          </a:xfrm>
          <a:custGeom>
            <a:avLst/>
            <a:gdLst/>
            <a:ahLst/>
            <a:cxnLst/>
            <a:rect l="l" t="t" r="r" b="b"/>
            <a:pathLst>
              <a:path w="4581144" h="2898648">
                <a:moveTo>
                  <a:pt x="4078224" y="201168"/>
                </a:moveTo>
                <a:cubicBezTo>
                  <a:pt x="3831336" y="1335024"/>
                  <a:pt x="3035808" y="2313432"/>
                  <a:pt x="1865376" y="2743200"/>
                </a:cubicBezTo>
                <a:cubicBezTo>
                  <a:pt x="1682496" y="2807208"/>
                  <a:pt x="1499616" y="2862072"/>
                  <a:pt x="1307592" y="2898648"/>
                </a:cubicBezTo>
                <a:lnTo>
                  <a:pt x="2715768" y="2898648"/>
                </a:lnTo>
                <a:cubicBezTo>
                  <a:pt x="3685032" y="2322576"/>
                  <a:pt x="4343400" y="1371600"/>
                  <a:pt x="4572000" y="310896"/>
                </a:cubicBezTo>
                <a:cubicBezTo>
                  <a:pt x="4599432" y="173736"/>
                  <a:pt x="4517136" y="36576"/>
                  <a:pt x="4379976" y="9144"/>
                </a:cubicBezTo>
                <a:cubicBezTo>
                  <a:pt x="4242816" y="-27432"/>
                  <a:pt x="4105656" y="64008"/>
                  <a:pt x="4078224" y="201168"/>
                </a:cubicBezTo>
                <a:moveTo>
                  <a:pt x="9144" y="2898648"/>
                </a:moveTo>
                <a:cubicBezTo>
                  <a:pt x="9144" y="2898648"/>
                  <a:pt x="0" y="2898648"/>
                  <a:pt x="0" y="2898648"/>
                </a:cubicBezTo>
                <a:lnTo>
                  <a:pt x="0" y="2898648"/>
                </a:lnTo>
                <a:lnTo>
                  <a:pt x="9144" y="2898648"/>
                </a:lnTo>
              </a:path>
            </a:pathLst>
          </a:custGeom>
          <a:gradFill>
            <a:gsLst>
              <a:gs pos="100000">
                <a:schemeClr val="accent1">
                  <a:lumMod val="75000"/>
                  <a:alpha val="70000"/>
                </a:schemeClr>
              </a:gs>
              <a:gs pos="73000">
                <a:schemeClr val="accent2">
                  <a:alpha val="0"/>
                </a:schemeClr>
              </a:gs>
            </a:gsLst>
            <a:lin ang="0" scaled="0"/>
          </a:gradFill>
          <a:ln w="25400"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935644" y="2772441"/>
            <a:ext cx="1993511" cy="1313212"/>
          </a:xfrm>
        </p:spPr>
        <p:txBody>
          <a:bodyPr wrap="square" anchor="ctr" anchorCtr="0">
            <a:normAutofit/>
          </a:bodyPr>
          <a:lstStyle>
            <a:lvl1pPr>
              <a:defRPr sz="3600"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_#color-2050&amp;12358"/>
          <p:cNvSpPr/>
          <p:nvPr>
            <p:custDataLst>
              <p:tags r:id="rId2"/>
            </p:custDataLst>
          </p:nvPr>
        </p:nvSpPr>
        <p:spPr>
          <a:xfrm>
            <a:off x="1143" y="0"/>
            <a:ext cx="9141714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9" name="Ellipse 5 (Stroke)_#color-2050&amp;12736"/>
          <p:cNvSpPr/>
          <p:nvPr>
            <p:custDataLst>
              <p:tags r:id="rId3"/>
            </p:custDataLst>
          </p:nvPr>
        </p:nvSpPr>
        <p:spPr>
          <a:xfrm>
            <a:off x="0" y="0"/>
            <a:ext cx="3106674" cy="4544568"/>
          </a:xfrm>
          <a:custGeom>
            <a:avLst/>
            <a:gdLst/>
            <a:ahLst/>
            <a:cxnLst/>
            <a:rect l="l" t="t" r="r" b="b"/>
            <a:pathLst>
              <a:path w="4142232" h="4544568">
                <a:moveTo>
                  <a:pt x="0" y="4032504"/>
                </a:moveTo>
                <a:cubicBezTo>
                  <a:pt x="91440" y="4032504"/>
                  <a:pt x="173736" y="4041648"/>
                  <a:pt x="265176" y="4041648"/>
                </a:cubicBezTo>
                <a:cubicBezTo>
                  <a:pt x="2121408" y="4041648"/>
                  <a:pt x="3630168" y="2532888"/>
                  <a:pt x="3630168" y="676656"/>
                </a:cubicBezTo>
                <a:cubicBezTo>
                  <a:pt x="3630168" y="438912"/>
                  <a:pt x="3611880" y="219456"/>
                  <a:pt x="3566160" y="0"/>
                </a:cubicBezTo>
                <a:lnTo>
                  <a:pt x="4078224" y="0"/>
                </a:lnTo>
                <a:cubicBezTo>
                  <a:pt x="4123944" y="219456"/>
                  <a:pt x="4142232" y="448056"/>
                  <a:pt x="4142232" y="676656"/>
                </a:cubicBezTo>
                <a:cubicBezTo>
                  <a:pt x="4142232" y="2816352"/>
                  <a:pt x="2404872" y="4544568"/>
                  <a:pt x="265176" y="4544568"/>
                </a:cubicBezTo>
                <a:cubicBezTo>
                  <a:pt x="173736" y="4544568"/>
                  <a:pt x="91440" y="4544568"/>
                  <a:pt x="0" y="4535424"/>
                </a:cubicBezTo>
                <a:lnTo>
                  <a:pt x="0" y="4032504"/>
                </a:lnTo>
              </a:path>
            </a:pathLst>
          </a:custGeom>
          <a:solidFill>
            <a:schemeClr val="accent1">
              <a:lumMod val="40000"/>
              <a:lumOff val="60000"/>
              <a:alpha val="75000"/>
            </a:schemeClr>
          </a:solidFill>
        </p:spPr>
      </p:sp>
      <p:sp>
        <p:nvSpPr>
          <p:cNvPr id="10" name="Ellipse 3 (Stroke)_#color_$lt1_$lt1-2050&amp;12739"/>
          <p:cNvSpPr/>
          <p:nvPr>
            <p:custDataLst>
              <p:tags r:id="rId4"/>
            </p:custDataLst>
          </p:nvPr>
        </p:nvSpPr>
        <p:spPr>
          <a:xfrm>
            <a:off x="0" y="1399032"/>
            <a:ext cx="4574286" cy="5458968"/>
          </a:xfrm>
          <a:custGeom>
            <a:avLst/>
            <a:gdLst/>
            <a:ahLst/>
            <a:cxnLst/>
            <a:rect l="l" t="t" r="r" b="b"/>
            <a:pathLst>
              <a:path w="6099048" h="5458968">
                <a:moveTo>
                  <a:pt x="5760720" y="5458968"/>
                </a:moveTo>
                <a:cubicBezTo>
                  <a:pt x="5971032" y="4974336"/>
                  <a:pt x="6099048" y="4434840"/>
                  <a:pt x="6099048" y="3877056"/>
                </a:cubicBezTo>
                <a:cubicBezTo>
                  <a:pt x="6099048" y="1737360"/>
                  <a:pt x="4361688" y="0"/>
                  <a:pt x="2221992" y="0"/>
                </a:cubicBezTo>
                <a:cubicBezTo>
                  <a:pt x="1399032" y="0"/>
                  <a:pt x="630936" y="256032"/>
                  <a:pt x="0" y="704088"/>
                </a:cubicBezTo>
                <a:lnTo>
                  <a:pt x="0" y="1344168"/>
                </a:lnTo>
                <a:cubicBezTo>
                  <a:pt x="594360" y="822960"/>
                  <a:pt x="1371600" y="512064"/>
                  <a:pt x="2221992" y="512064"/>
                </a:cubicBezTo>
                <a:cubicBezTo>
                  <a:pt x="4078224" y="512064"/>
                  <a:pt x="5586984" y="2011680"/>
                  <a:pt x="5586984" y="3877056"/>
                </a:cubicBezTo>
                <a:cubicBezTo>
                  <a:pt x="5586984" y="4443984"/>
                  <a:pt x="5440680" y="4992624"/>
                  <a:pt x="5193792" y="5458968"/>
                </a:cubicBezTo>
                <a:lnTo>
                  <a:pt x="5760720" y="5458968"/>
                </a:lnTo>
              </a:path>
            </a:pathLst>
          </a:custGeom>
          <a:gradFill>
            <a:gsLst>
              <a:gs pos="41000">
                <a:schemeClr val="lt1">
                  <a:alpha val="45000"/>
                </a:schemeClr>
              </a:gs>
              <a:gs pos="0">
                <a:srgbClr val="FFFFFF">
                  <a:alpha val="0"/>
                </a:srgbClr>
              </a:gs>
              <a:gs pos="100000">
                <a:schemeClr val="lt1">
                  <a:alpha val="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Ellipse 4 (Stroke)_#color_$lt1_$accent1-2050&amp;12742"/>
          <p:cNvSpPr/>
          <p:nvPr>
            <p:custDataLst>
              <p:tags r:id="rId5"/>
            </p:custDataLst>
          </p:nvPr>
        </p:nvSpPr>
        <p:spPr>
          <a:xfrm>
            <a:off x="0" y="1399032"/>
            <a:ext cx="4155948" cy="2194560"/>
          </a:xfrm>
          <a:custGeom>
            <a:avLst/>
            <a:gdLst/>
            <a:ahLst/>
            <a:cxnLst/>
            <a:rect l="l" t="t" r="r" b="b"/>
            <a:pathLst>
              <a:path w="5541264" h="2194560">
                <a:moveTo>
                  <a:pt x="0" y="1353312"/>
                </a:moveTo>
                <a:lnTo>
                  <a:pt x="0" y="704088"/>
                </a:lnTo>
                <a:cubicBezTo>
                  <a:pt x="630936" y="265176"/>
                  <a:pt x="1399032" y="0"/>
                  <a:pt x="2231136" y="0"/>
                </a:cubicBezTo>
                <a:cubicBezTo>
                  <a:pt x="3602736" y="0"/>
                  <a:pt x="4809744" y="722376"/>
                  <a:pt x="5495544" y="1801368"/>
                </a:cubicBezTo>
                <a:cubicBezTo>
                  <a:pt x="5568696" y="1920240"/>
                  <a:pt x="5541264" y="2075688"/>
                  <a:pt x="5422392" y="2148840"/>
                </a:cubicBezTo>
                <a:cubicBezTo>
                  <a:pt x="5303520" y="2221992"/>
                  <a:pt x="5148072" y="2194560"/>
                  <a:pt x="5065776" y="2075688"/>
                </a:cubicBezTo>
                <a:cubicBezTo>
                  <a:pt x="4471416" y="1133856"/>
                  <a:pt x="3419856" y="512064"/>
                  <a:pt x="2231136" y="512064"/>
                </a:cubicBezTo>
                <a:cubicBezTo>
                  <a:pt x="1371600" y="512064"/>
                  <a:pt x="594360" y="822960"/>
                  <a:pt x="0" y="1353312"/>
                </a:cubicBezTo>
              </a:path>
            </a:pathLst>
          </a:custGeom>
          <a:gradFill>
            <a:gsLst>
              <a:gs pos="81000">
                <a:schemeClr val="lt1">
                  <a:alpha val="100000"/>
                </a:schemeClr>
              </a:gs>
              <a:gs pos="0">
                <a:schemeClr val="accent1">
                  <a:alpha val="100000"/>
                </a:schemeClr>
              </a:gs>
            </a:gsLst>
            <a:lin ang="74674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970621" y="3136900"/>
            <a:ext cx="3545205" cy="1983105"/>
          </a:xfrm>
        </p:spPr>
        <p:txBody>
          <a:bodyPr wrap="square" anchor="t">
            <a:normAutofit/>
          </a:bodyPr>
          <a:lstStyle>
            <a:lvl1pPr algn="l">
              <a:defRPr sz="3375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364808" y="3269650"/>
            <a:ext cx="3845052" cy="2759544"/>
          </a:xfrm>
        </p:spPr>
        <p:txBody>
          <a:bodyPr wrap="square" anchor="b">
            <a:normAutofit/>
          </a:bodyPr>
          <a:lstStyle>
            <a:lvl1pPr marL="0" indent="0" algn="ctr">
              <a:buNone/>
              <a:defRPr sz="8925" b="1">
                <a:solidFill>
                  <a:schemeClr val="lt1">
                    <a:lumMod val="100000"/>
                  </a:schemeClr>
                </a:solidFill>
                <a:latin typeface="+mj-ea"/>
                <a:ea typeface="+mj-ea"/>
                <a:cs typeface="+mj-ea"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>
                <a:latin typeface="+mj-lt"/>
                <a:ea typeface="+mj-lt"/>
                <a:cs typeface="+mj-lt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21970" y="1301750"/>
            <a:ext cx="3992880" cy="487585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29150" y="1301750"/>
            <a:ext cx="3992880" cy="487585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21970" y="1301750"/>
            <a:ext cx="399288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>
                <a:latin typeface="+mn-ea"/>
                <a:ea typeface="+mn-ea"/>
                <a:cs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21970" y="1875099"/>
            <a:ext cx="3992880" cy="4300276"/>
          </a:xfrm>
        </p:spPr>
        <p:txBody>
          <a:bodyPr wrap="square">
            <a:normAutofit/>
          </a:bodyPr>
          <a:lstStyle>
            <a:lvl1pPr>
              <a:defRPr sz="1650"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29150" y="1301750"/>
            <a:ext cx="399288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1800" b="1">
                <a:latin typeface="+mn-ea"/>
                <a:ea typeface="+mn-ea"/>
                <a:cs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29150" y="1875099"/>
            <a:ext cx="3992880" cy="4300276"/>
          </a:xfrm>
        </p:spPr>
        <p:txBody>
          <a:bodyPr wrap="square">
            <a:normAutofit/>
          </a:bodyPr>
          <a:lstStyle>
            <a:lvl1pPr>
              <a:defRPr sz="1650">
                <a:latin typeface="+mn-ea"/>
                <a:ea typeface="+mn-ea"/>
                <a:cs typeface="+mn-ea"/>
              </a:defRPr>
            </a:lvl1pPr>
            <a:lvl2pPr>
              <a:defRPr>
                <a:latin typeface="+mn-ea"/>
                <a:ea typeface="+mn-ea"/>
                <a:cs typeface="+mn-ea"/>
              </a:defRPr>
            </a:lvl2pPr>
            <a:lvl3pPr>
              <a:defRPr>
                <a:latin typeface="+mn-ea"/>
                <a:ea typeface="+mn-ea"/>
                <a:cs typeface="+mn-ea"/>
              </a:defRPr>
            </a:lvl3pPr>
            <a:lvl4pPr>
              <a:defRPr>
                <a:latin typeface="+mn-ea"/>
                <a:ea typeface="+mn-ea"/>
                <a:cs typeface="+mn-ea"/>
              </a:defRPr>
            </a:lvl4pPr>
            <a:lvl5pPr>
              <a:defRPr>
                <a:latin typeface="+mn-ea"/>
                <a:ea typeface="+mn-ea"/>
                <a:cs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3" name="标题 12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lt"/>
                <a:ea typeface="+mj-lt"/>
                <a:cs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21970" y="360045"/>
            <a:ext cx="8101489" cy="5817870"/>
          </a:xfrm>
        </p:spPr>
        <p:txBody>
          <a:bodyPr wrap="square">
            <a:normAutofit/>
          </a:bodyPr>
          <a:lstStyle>
            <a:lvl1pPr>
              <a:defRPr>
                <a:latin typeface="+mn-lt"/>
                <a:ea typeface="+mn-lt"/>
                <a:cs typeface="+mn-lt"/>
              </a:defRPr>
            </a:lvl1pPr>
            <a:lvl2pPr>
              <a:defRPr>
                <a:latin typeface="+mn-lt"/>
                <a:ea typeface="+mn-lt"/>
                <a:cs typeface="+mn-lt"/>
              </a:defRPr>
            </a:lvl2pPr>
            <a:lvl3pPr>
              <a:defRPr>
                <a:latin typeface="+mn-lt"/>
                <a:ea typeface="+mn-lt"/>
                <a:cs typeface="+mn-lt"/>
              </a:defRPr>
            </a:lvl3pPr>
            <a:lvl4pPr>
              <a:defRPr>
                <a:latin typeface="+mn-lt"/>
                <a:ea typeface="+mn-lt"/>
                <a:cs typeface="+mn-lt"/>
              </a:defRPr>
            </a:lvl4pPr>
            <a:lvl5pPr>
              <a:defRPr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21970" y="1301750"/>
            <a:ext cx="8099316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1800" b="0">
                <a:latin typeface="+mn-lt"/>
                <a:ea typeface="+mn-lt"/>
                <a:cs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g_#color-2050&amp;12433"/>
          <p:cNvSpPr/>
          <p:nvPr>
            <p:custDataLst>
              <p:tags r:id="rId2"/>
            </p:custDataLst>
          </p:nvPr>
        </p:nvSpPr>
        <p:spPr>
          <a:xfrm>
            <a:off x="0" y="0"/>
            <a:ext cx="9141714" cy="6858000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5" name="Ellipse 3_#color_$lt1_$lt1-2050&amp;12754"/>
          <p:cNvSpPr/>
          <p:nvPr>
            <p:custDataLst>
              <p:tags r:id="rId3"/>
            </p:custDataLst>
          </p:nvPr>
        </p:nvSpPr>
        <p:spPr>
          <a:xfrm>
            <a:off x="6668262" y="0"/>
            <a:ext cx="2475738" cy="3877056"/>
          </a:xfrm>
          <a:custGeom>
            <a:avLst/>
            <a:gdLst/>
            <a:ahLst/>
            <a:cxnLst/>
            <a:rect l="l" t="t" r="r" b="b"/>
            <a:pathLst>
              <a:path w="3300984" h="3877056">
                <a:moveTo>
                  <a:pt x="512064" y="0"/>
                </a:moveTo>
                <a:lnTo>
                  <a:pt x="0" y="0"/>
                </a:lnTo>
                <a:cubicBezTo>
                  <a:pt x="-27432" y="1920240"/>
                  <a:pt x="1380744" y="3584448"/>
                  <a:pt x="3300984" y="3877056"/>
                </a:cubicBezTo>
                <a:lnTo>
                  <a:pt x="3300984" y="3355848"/>
                </a:lnTo>
                <a:cubicBezTo>
                  <a:pt x="1664208" y="3081528"/>
                  <a:pt x="484632" y="1645920"/>
                  <a:pt x="512064" y="0"/>
                </a:cubicBezTo>
              </a:path>
            </a:pathLst>
          </a:custGeom>
          <a:gradFill>
            <a:gsLst>
              <a:gs pos="69000">
                <a:srgbClr val="FFFFFF">
                  <a:alpha val="100000"/>
                </a:srgbClr>
              </a:gs>
              <a:gs pos="82000">
                <a:schemeClr val="lt1">
                  <a:alpha val="0"/>
                </a:schemeClr>
              </a:gs>
              <a:gs pos="0">
                <a:schemeClr val="lt1">
                  <a:alpha val="0"/>
                </a:schemeClr>
              </a:gs>
            </a:gsLst>
            <a:lin ang="5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6" name="Ellipse 4 (Stroke)_#color_$lt1_$accent1-2050&amp;12757"/>
          <p:cNvSpPr/>
          <p:nvPr>
            <p:custDataLst>
              <p:tags r:id="rId4"/>
            </p:custDataLst>
          </p:nvPr>
        </p:nvSpPr>
        <p:spPr>
          <a:xfrm>
            <a:off x="6947154" y="1389888"/>
            <a:ext cx="2194560" cy="2478024"/>
          </a:xfrm>
          <a:custGeom>
            <a:avLst/>
            <a:gdLst/>
            <a:ahLst/>
            <a:cxnLst/>
            <a:rect l="l" t="t" r="r" b="b"/>
            <a:pathLst>
              <a:path w="2926080" h="2478024">
                <a:moveTo>
                  <a:pt x="2926080" y="2478024"/>
                </a:moveTo>
                <a:lnTo>
                  <a:pt x="2926080" y="1965960"/>
                </a:lnTo>
                <a:cubicBezTo>
                  <a:pt x="1837944" y="1783080"/>
                  <a:pt x="941832" y="1078992"/>
                  <a:pt x="484632" y="137160"/>
                </a:cubicBezTo>
                <a:cubicBezTo>
                  <a:pt x="420624" y="18288"/>
                  <a:pt x="265176" y="-36576"/>
                  <a:pt x="137160" y="27432"/>
                </a:cubicBezTo>
                <a:cubicBezTo>
                  <a:pt x="18288" y="91440"/>
                  <a:pt x="-36576" y="237744"/>
                  <a:pt x="27432" y="365760"/>
                </a:cubicBezTo>
                <a:cubicBezTo>
                  <a:pt x="566928" y="1472184"/>
                  <a:pt x="1627632" y="2286000"/>
                  <a:pt x="2926080" y="2478024"/>
                </a:cubicBezTo>
              </a:path>
            </a:pathLst>
          </a:custGeom>
          <a:gradFill>
            <a:gsLst>
              <a:gs pos="0">
                <a:schemeClr val="lt1">
                  <a:alpha val="8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74674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7" name="Ellipse 8 (Stroke)_#color-2050&amp;12760"/>
          <p:cNvSpPr/>
          <p:nvPr>
            <p:custDataLst>
              <p:tags r:id="rId5"/>
            </p:custDataLst>
          </p:nvPr>
        </p:nvSpPr>
        <p:spPr>
          <a:xfrm>
            <a:off x="8037576" y="3822192"/>
            <a:ext cx="1104138" cy="841248"/>
          </a:xfrm>
          <a:custGeom>
            <a:avLst/>
            <a:gdLst/>
            <a:ahLst/>
            <a:cxnLst/>
            <a:rect l="l" t="t" r="r" b="b"/>
            <a:pathLst>
              <a:path w="1472184" h="841248">
                <a:moveTo>
                  <a:pt x="1472184" y="329184"/>
                </a:moveTo>
                <a:lnTo>
                  <a:pt x="1472184" y="841248"/>
                </a:lnTo>
                <a:cubicBezTo>
                  <a:pt x="1005840" y="795528"/>
                  <a:pt x="557784" y="676656"/>
                  <a:pt x="146304" y="484632"/>
                </a:cubicBezTo>
                <a:cubicBezTo>
                  <a:pt x="18288" y="429768"/>
                  <a:pt x="-36576" y="274320"/>
                  <a:pt x="27432" y="146304"/>
                </a:cubicBezTo>
                <a:cubicBezTo>
                  <a:pt x="82296" y="18288"/>
                  <a:pt x="237744" y="-36576"/>
                  <a:pt x="356616" y="27432"/>
                </a:cubicBezTo>
                <a:cubicBezTo>
                  <a:pt x="704088" y="182880"/>
                  <a:pt x="1078992" y="292608"/>
                  <a:pt x="1472184" y="329184"/>
                </a:cubicBezTo>
              </a:path>
            </a:pathLst>
          </a:custGeom>
          <a:solidFill>
            <a:schemeClr val="lt1">
              <a:alpha val="40000"/>
            </a:schemeClr>
          </a:solidFill>
        </p:spPr>
      </p:sp>
      <p:sp>
        <p:nvSpPr>
          <p:cNvPr id="19" name="Ellipse 9_#color-2050&amp;12763"/>
          <p:cNvSpPr/>
          <p:nvPr>
            <p:custDataLst>
              <p:tags r:id="rId6"/>
            </p:custDataLst>
          </p:nvPr>
        </p:nvSpPr>
        <p:spPr>
          <a:xfrm>
            <a:off x="0" y="3429000"/>
            <a:ext cx="2441448" cy="3429000"/>
          </a:xfrm>
          <a:custGeom>
            <a:avLst/>
            <a:gdLst/>
            <a:ahLst/>
            <a:cxnLst/>
            <a:rect l="l" t="t" r="r" b="b"/>
            <a:pathLst>
              <a:path w="3255264" h="3429000">
                <a:moveTo>
                  <a:pt x="3227832" y="3429000"/>
                </a:moveTo>
                <a:cubicBezTo>
                  <a:pt x="3246120" y="3300984"/>
                  <a:pt x="3255264" y="3172968"/>
                  <a:pt x="3255264" y="3044952"/>
                </a:cubicBezTo>
                <a:cubicBezTo>
                  <a:pt x="3255264" y="1362456"/>
                  <a:pt x="1883664" y="0"/>
                  <a:pt x="201168" y="0"/>
                </a:cubicBezTo>
                <a:cubicBezTo>
                  <a:pt x="137160" y="0"/>
                  <a:pt x="64008" y="0"/>
                  <a:pt x="0" y="9144"/>
                </a:cubicBezTo>
                <a:lnTo>
                  <a:pt x="0" y="512064"/>
                </a:lnTo>
                <a:cubicBezTo>
                  <a:pt x="64008" y="512064"/>
                  <a:pt x="137160" y="512064"/>
                  <a:pt x="201168" y="512064"/>
                </a:cubicBezTo>
                <a:cubicBezTo>
                  <a:pt x="1609344" y="512064"/>
                  <a:pt x="2743200" y="1645920"/>
                  <a:pt x="2743200" y="3044952"/>
                </a:cubicBezTo>
                <a:cubicBezTo>
                  <a:pt x="2743200" y="3172968"/>
                  <a:pt x="2734056" y="3300984"/>
                  <a:pt x="2715768" y="3429000"/>
                </a:cubicBezTo>
                <a:lnTo>
                  <a:pt x="3227832" y="3429000"/>
                </a:lnTo>
              </a:path>
            </a:pathLst>
          </a:custGeom>
          <a:solidFill>
            <a:schemeClr val="accent1">
              <a:lumMod val="40000"/>
              <a:lumOff val="60000"/>
              <a:alpha val="75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628650" y="457200"/>
            <a:ext cx="7886250" cy="2998800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chemeClr val="lt1">
                    <a:lumMod val="100000"/>
                  </a:schemeClr>
                </a:solidFill>
                <a:latin typeface="+mj-lt"/>
                <a:ea typeface="+mj-lt"/>
                <a:cs typeface="+mj-lt"/>
              </a:defRPr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356350"/>
            <a:ext cx="20574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628650" y="3908350"/>
            <a:ext cx="7886250" cy="1240560"/>
          </a:xfrm>
        </p:spPr>
        <p:txBody>
          <a:bodyPr wrap="square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lt1">
                    <a:lumMod val="10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20" Type="http://schemas.openxmlformats.org/officeDocument/2006/relationships/tags" Target="../tags/tag80.xml"/><Relationship Id="rId2" Type="http://schemas.openxmlformats.org/officeDocument/2006/relationships/slideLayout" Target="../slideLayouts/slideLayout24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文本框 1025"/>
          <p:cNvSpPr txBox="1"/>
          <p:nvPr/>
        </p:nvSpPr>
        <p:spPr>
          <a:xfrm>
            <a:off x="0" y="6604000"/>
            <a:ext cx="2533650" cy="2444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lvl="0"/>
            <a:r>
              <a:rPr lang="en-US" altLang="zh-CN"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Copyright 2004-2015 </a:t>
            </a:r>
            <a:r>
              <a:rPr lang="zh-CN" altLang="en-US" sz="10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版权所有 盗版必究</a:t>
            </a:r>
            <a:endParaRPr lang="zh-CN" altLang="en-US" sz="10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20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050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52" name="日期占位符 205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2053" name="页脚占位符 205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2054" name="灯片编号占位符 205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5 (Stroke)_#color-2050&amp;12748"/>
          <p:cNvSpPr/>
          <p:nvPr>
            <p:custDataLst>
              <p:tags r:id="rId12"/>
            </p:custDataLst>
          </p:nvPr>
        </p:nvSpPr>
        <p:spPr>
          <a:xfrm>
            <a:off x="0" y="0"/>
            <a:ext cx="1309878" cy="1655064"/>
          </a:xfrm>
          <a:custGeom>
            <a:avLst/>
            <a:gdLst/>
            <a:ahLst/>
            <a:cxnLst/>
            <a:rect l="l" t="t" r="r" b="b"/>
            <a:pathLst>
              <a:path w="1746504" h="1655064">
                <a:moveTo>
                  <a:pt x="0" y="1133856"/>
                </a:moveTo>
                <a:cubicBezTo>
                  <a:pt x="384048" y="1051560"/>
                  <a:pt x="731520" y="841248"/>
                  <a:pt x="978408" y="502920"/>
                </a:cubicBezTo>
                <a:cubicBezTo>
                  <a:pt x="1088136" y="347472"/>
                  <a:pt x="1170432" y="173736"/>
                  <a:pt x="1216152" y="0"/>
                </a:cubicBezTo>
                <a:lnTo>
                  <a:pt x="1746504" y="0"/>
                </a:lnTo>
                <a:cubicBezTo>
                  <a:pt x="1682496" y="274320"/>
                  <a:pt x="1563624" y="548640"/>
                  <a:pt x="1389888" y="795528"/>
                </a:cubicBezTo>
                <a:cubicBezTo>
                  <a:pt x="1042416" y="1271016"/>
                  <a:pt x="539496" y="1563624"/>
                  <a:pt x="0" y="1655064"/>
                </a:cubicBezTo>
                <a:lnTo>
                  <a:pt x="0" y="1133856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  <p:txBody>
          <a:bodyPr/>
          <a:lstStyle/>
          <a:p>
            <a:endParaRPr lang="zh-CN" altLang="en-US" sz="100"/>
          </a:p>
        </p:txBody>
      </p:sp>
      <p:sp>
        <p:nvSpPr>
          <p:cNvPr id="8" name="Ellipse 3 (Stroke)_#color-2050&amp;12745"/>
          <p:cNvSpPr/>
          <p:nvPr>
            <p:custDataLst>
              <p:tags r:id="rId13"/>
            </p:custDataLst>
          </p:nvPr>
        </p:nvSpPr>
        <p:spPr>
          <a:xfrm>
            <a:off x="8453438" y="5772785"/>
            <a:ext cx="688658" cy="1084580"/>
          </a:xfrm>
          <a:custGeom>
            <a:avLst/>
            <a:gdLst/>
            <a:ahLst/>
            <a:cxnLst/>
            <a:rect l="l" t="t" r="r" b="b"/>
            <a:pathLst>
              <a:path w="3236976" h="3822192">
                <a:moveTo>
                  <a:pt x="3236976" y="0"/>
                </a:moveTo>
                <a:cubicBezTo>
                  <a:pt x="1399032" y="301752"/>
                  <a:pt x="0" y="1901952"/>
                  <a:pt x="0" y="3822192"/>
                </a:cubicBezTo>
                <a:lnTo>
                  <a:pt x="512064" y="3822192"/>
                </a:lnTo>
                <a:cubicBezTo>
                  <a:pt x="512064" y="2176272"/>
                  <a:pt x="1682496" y="813816"/>
                  <a:pt x="3236976" y="512064"/>
                </a:cubicBezTo>
                <a:lnTo>
                  <a:pt x="3236976" y="0"/>
                </a:lnTo>
              </a:path>
            </a:pathLst>
          </a:custGeom>
          <a:solidFill>
            <a:schemeClr val="accent1">
              <a:alpha val="10000"/>
            </a:schemeClr>
          </a:solidFill>
        </p:spPr>
      </p:sp>
      <p:sp>
        <p:nvSpPr>
          <p:cNvPr id="10" name="Ellipse 4 (Stroke)_#color_$accent2_$accent2-2050&amp;12751"/>
          <p:cNvSpPr/>
          <p:nvPr>
            <p:custDataLst>
              <p:tags r:id="rId14"/>
            </p:custDataLst>
          </p:nvPr>
        </p:nvSpPr>
        <p:spPr>
          <a:xfrm>
            <a:off x="8572024" y="5772785"/>
            <a:ext cx="570071" cy="607060"/>
          </a:xfrm>
          <a:custGeom>
            <a:avLst/>
            <a:gdLst/>
            <a:ahLst/>
            <a:cxnLst/>
            <a:rect l="l" t="t" r="r" b="b"/>
            <a:pathLst>
              <a:path w="2679192" h="2139696">
                <a:moveTo>
                  <a:pt x="2679192" y="0"/>
                </a:moveTo>
                <a:lnTo>
                  <a:pt x="2679192" y="512064"/>
                </a:lnTo>
                <a:cubicBezTo>
                  <a:pt x="1746504" y="694944"/>
                  <a:pt x="960120" y="1252728"/>
                  <a:pt x="466344" y="2020824"/>
                </a:cubicBezTo>
                <a:cubicBezTo>
                  <a:pt x="393192" y="2139696"/>
                  <a:pt x="237744" y="2176272"/>
                  <a:pt x="118872" y="2103120"/>
                </a:cubicBezTo>
                <a:cubicBezTo>
                  <a:pt x="0" y="2020824"/>
                  <a:pt x="-36576" y="1865376"/>
                  <a:pt x="36576" y="1746504"/>
                </a:cubicBezTo>
                <a:cubicBezTo>
                  <a:pt x="621792" y="832104"/>
                  <a:pt x="1572768" y="182880"/>
                  <a:pt x="2679192" y="0"/>
                </a:cubicBezTo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70313">
                <a:schemeClr val="accent2">
                  <a:alpha val="0"/>
                </a:schemeClr>
              </a:gs>
            </a:gsLst>
            <a:lin ang="74674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521970" y="360000"/>
            <a:ext cx="81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521970" y="1301749"/>
            <a:ext cx="81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52197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565487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3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3860" indent="-15494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99440" indent="-121285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72795" indent="-11176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926465" indent="-95250" algn="l" defTabSz="6858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8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90.xml"/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0.xml"/><Relationship Id="rId5" Type="http://schemas.openxmlformats.org/officeDocument/2006/relationships/tags" Target="../tags/tag91.xml"/><Relationship Id="rId4" Type="http://schemas.openxmlformats.org/officeDocument/2006/relationships/image" Target="../media/image26.jpeg"/><Relationship Id="rId3" Type="http://schemas.openxmlformats.org/officeDocument/2006/relationships/hyperlink" Target="http://image.baidu.com/i?ct=503316480&amp;z=0&amp;tn=baiduimagedetail&amp;word=%CA%D4%B9%DC%BC%D0&amp;in=1&amp;cl=2&amp;cm=1&amp;sc=0&amp;lm=-1&amp;pn=0&amp;rn=1" TargetMode="Externa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0.xml"/><Relationship Id="rId5" Type="http://schemas.openxmlformats.org/officeDocument/2006/relationships/tags" Target="../tags/tag92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0.xml"/><Relationship Id="rId5" Type="http://schemas.openxmlformats.org/officeDocument/2006/relationships/tags" Target="../tags/tag93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4.xml"/><Relationship Id="rId6" Type="http://schemas.openxmlformats.org/officeDocument/2006/relationships/tags" Target="../tags/tag9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tags" Target="../tags/tag9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7" Type="http://schemas.openxmlformats.org/officeDocument/2006/relationships/tags" Target="../tags/tag9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00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8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101.xml"/><Relationship Id="rId2" Type="http://schemas.openxmlformats.org/officeDocument/2006/relationships/image" Target="../media/image45.jpeg"/><Relationship Id="rId1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02.xml"/><Relationship Id="rId1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103.xml"/><Relationship Id="rId1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0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83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84.xm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85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0.xml"/><Relationship Id="rId6" Type="http://schemas.openxmlformats.org/officeDocument/2006/relationships/tags" Target="../tags/tag8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87.xml"/><Relationship Id="rId1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0.xml"/><Relationship Id="rId3" Type="http://schemas.openxmlformats.org/officeDocument/2006/relationships/tags" Target="../tags/tag88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89.xml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文本框 5121"/>
          <p:cNvSpPr txBox="1"/>
          <p:nvPr/>
        </p:nvSpPr>
        <p:spPr>
          <a:xfrm>
            <a:off x="466725" y="909638"/>
            <a:ext cx="82804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自然界有太多的神奇现象，但我们往往不可能都亲临其境去探究，科学实验室就是我们的最好去处。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3" name="文本框 5122"/>
          <p:cNvSpPr txBox="1"/>
          <p:nvPr/>
        </p:nvSpPr>
        <p:spPr>
          <a:xfrm>
            <a:off x="466725" y="3860800"/>
            <a:ext cx="549084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科学研究是以实验为基础的。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5124" name="文本框 5123"/>
          <p:cNvSpPr txBox="1"/>
          <p:nvPr/>
        </p:nvSpPr>
        <p:spPr>
          <a:xfrm>
            <a:off x="466725" y="2565400"/>
            <a:ext cx="78486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实验室能人为地控制自然条件，排除干扰。在实验室可以做各种各样的实验。</a:t>
            </a:r>
            <a:endParaRPr lang="zh-CN" altLang="en-US" sz="32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矩形 5124"/>
          <p:cNvSpPr/>
          <p:nvPr/>
        </p:nvSpPr>
        <p:spPr>
          <a:xfrm>
            <a:off x="1116013" y="117475"/>
            <a:ext cx="59055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为什么要到实验室去做实验？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pic>
        <p:nvPicPr>
          <p:cNvPr id="5126" name="图片 51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17475"/>
            <a:ext cx="1008063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5126" descr="201375211651944[1]"/>
          <p:cNvPicPr>
            <a:picLocks noChangeAspect="1"/>
          </p:cNvPicPr>
          <p:nvPr/>
        </p:nvPicPr>
        <p:blipFill>
          <a:blip r:embed="rId2"/>
          <a:srcRect l="3172" t="14622" r="5241" b="3769"/>
          <a:stretch>
            <a:fillRect/>
          </a:stretch>
        </p:blipFill>
        <p:spPr>
          <a:xfrm>
            <a:off x="5076825" y="4725988"/>
            <a:ext cx="3311525" cy="2019300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128" name="图片 5127" descr="u=412088045,2216309626&amp;fm=21&amp;gp=0[1]"/>
          <p:cNvPicPr>
            <a:picLocks noChangeAspect="1"/>
          </p:cNvPicPr>
          <p:nvPr/>
        </p:nvPicPr>
        <p:blipFill>
          <a:blip r:embed="rId3"/>
          <a:srcRect b="10667"/>
          <a:stretch>
            <a:fillRect/>
          </a:stretch>
        </p:blipFill>
        <p:spPr>
          <a:xfrm>
            <a:off x="1476375" y="4725988"/>
            <a:ext cx="3240088" cy="1960562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2" grpId="0" bldLvl="0"/>
      <p:bldP spid="5124" grpId="0" bldLvl="0"/>
      <p:bldP spid="5123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4338" name="Picture 7" descr="215028553"/>
          <p:cNvPicPr>
            <a:picLocks noChangeAspect="1"/>
          </p:cNvPicPr>
          <p:nvPr/>
        </p:nvPicPr>
        <p:blipFill>
          <a:blip r:embed="rId1"/>
          <a:srcRect l="5884" t="13647" r="2609" b="10236"/>
          <a:stretch>
            <a:fillRect/>
          </a:stretch>
        </p:blipFill>
        <p:spPr>
          <a:xfrm>
            <a:off x="466725" y="188913"/>
            <a:ext cx="4610100" cy="289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11"/>
          <p:cNvSpPr txBox="1"/>
          <p:nvPr/>
        </p:nvSpPr>
        <p:spPr>
          <a:xfrm>
            <a:off x="5580063" y="1412875"/>
            <a:ext cx="33845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测量物体的质量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0" name="文本框 14339"/>
          <p:cNvSpPr txBox="1"/>
          <p:nvPr/>
        </p:nvSpPr>
        <p:spPr>
          <a:xfrm>
            <a:off x="5508625" y="620713"/>
            <a:ext cx="2159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托盘天平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1" name="文本框 14340"/>
          <p:cNvSpPr txBox="1"/>
          <p:nvPr/>
        </p:nvSpPr>
        <p:spPr>
          <a:xfrm>
            <a:off x="7596188" y="620713"/>
            <a:ext cx="129698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砝码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2" name="Picture 5" descr="2-999-6877299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7" t="1982" r="11134" b="3638"/>
          <a:stretch>
            <a:fillRect/>
          </a:stretch>
        </p:blipFill>
        <p:spPr>
          <a:xfrm>
            <a:off x="6372225" y="2349500"/>
            <a:ext cx="2520950" cy="421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文本框 14342"/>
          <p:cNvSpPr txBox="1"/>
          <p:nvPr/>
        </p:nvSpPr>
        <p:spPr>
          <a:xfrm>
            <a:off x="4500563" y="4654550"/>
            <a:ext cx="172878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显微镜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4" name="矩形 14343"/>
          <p:cNvSpPr/>
          <p:nvPr/>
        </p:nvSpPr>
        <p:spPr>
          <a:xfrm>
            <a:off x="3563938" y="5373688"/>
            <a:ext cx="3240087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用于观察肉眼不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可见的微小物体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5" name="图片 14344"/>
          <p:cNvPicPr>
            <a:picLocks noChangeAspect="1"/>
          </p:cNvPicPr>
          <p:nvPr/>
        </p:nvPicPr>
        <p:blipFill>
          <a:blip r:embed="rId3"/>
          <a:srcRect l="3586" t="574" r="1283"/>
          <a:stretch>
            <a:fillRect/>
          </a:stretch>
        </p:blipFill>
        <p:spPr>
          <a:xfrm>
            <a:off x="466725" y="4437063"/>
            <a:ext cx="2736850" cy="218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6" name="文本框 14345"/>
          <p:cNvSpPr txBox="1"/>
          <p:nvPr/>
        </p:nvSpPr>
        <p:spPr>
          <a:xfrm>
            <a:off x="1763713" y="5949950"/>
            <a:ext cx="996950" cy="58610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170" tIns="46990" rIns="90170" bIns="46990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水槽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7" name="矩形 14346"/>
          <p:cNvSpPr/>
          <p:nvPr/>
        </p:nvSpPr>
        <p:spPr>
          <a:xfrm>
            <a:off x="2700338" y="3281363"/>
            <a:ext cx="24479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pPr algn="ctr"/>
            <a:r>
              <a:rPr lang="zh-CN" altLang="en-US" sz="3200" b="1" dirty="0">
                <a:latin typeface="Comic Sans MS" panose="030F0702030302020204" pitchFamily="2" charset="0"/>
                <a:ea typeface="宋体" panose="02010600030101010101" pitchFamily="2" charset="-122"/>
              </a:rPr>
              <a:t>收集或贮存少量气体</a:t>
            </a:r>
            <a:endParaRPr lang="zh-CN" altLang="en-US" sz="3200" b="1" dirty="0"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14348" name="文本框 14347"/>
          <p:cNvSpPr txBox="1"/>
          <p:nvPr/>
        </p:nvSpPr>
        <p:spPr>
          <a:xfrm>
            <a:off x="827088" y="3573463"/>
            <a:ext cx="16573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集气瓶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3" grpId="0"/>
      <p:bldP spid="14344" grpId="0"/>
      <p:bldP spid="14346" grpId="0" bldLvl="0" animBg="1"/>
      <p:bldP spid="14348" grpId="0"/>
      <p:bldP spid="14347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Text Box 10"/>
          <p:cNvSpPr txBox="1"/>
          <p:nvPr/>
        </p:nvSpPr>
        <p:spPr>
          <a:xfrm>
            <a:off x="4500563" y="1054100"/>
            <a:ext cx="37433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配置溶液和较多量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溶液的反应容器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文本框 15362"/>
          <p:cNvSpPr txBox="1"/>
          <p:nvPr/>
        </p:nvSpPr>
        <p:spPr>
          <a:xfrm>
            <a:off x="5508625" y="188913"/>
            <a:ext cx="18002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烧  杯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4" name="Picture 16" descr="200498201938335"/>
          <p:cNvPicPr>
            <a:picLocks noChangeAspect="1"/>
          </p:cNvPicPr>
          <p:nvPr/>
        </p:nvPicPr>
        <p:blipFill>
          <a:blip r:embed="rId1"/>
          <a:srcRect t="19041"/>
          <a:stretch>
            <a:fillRect/>
          </a:stretch>
        </p:blipFill>
        <p:spPr>
          <a:xfrm>
            <a:off x="755650" y="188913"/>
            <a:ext cx="3095625" cy="2306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图片 15364" descr="u=48219440,3886009883&amp;fm=21&amp;gp=0[1]"/>
          <p:cNvPicPr>
            <a:picLocks noChangeAspect="1"/>
          </p:cNvPicPr>
          <p:nvPr/>
        </p:nvPicPr>
        <p:blipFill>
          <a:blip r:embed="rId2"/>
          <a:srcRect l="22591" t="7834" r="12163" b="10040"/>
          <a:stretch>
            <a:fillRect/>
          </a:stretch>
        </p:blipFill>
        <p:spPr>
          <a:xfrm>
            <a:off x="6011863" y="2493963"/>
            <a:ext cx="2881312" cy="2722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Text Box 11"/>
          <p:cNvSpPr txBox="1"/>
          <p:nvPr/>
        </p:nvSpPr>
        <p:spPr>
          <a:xfrm>
            <a:off x="3419475" y="3717925"/>
            <a:ext cx="252095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少量物质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反应的容器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7" name="文本框 15366"/>
          <p:cNvSpPr txBox="1"/>
          <p:nvPr/>
        </p:nvSpPr>
        <p:spPr>
          <a:xfrm>
            <a:off x="4211638" y="2997200"/>
            <a:ext cx="14398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试  管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8" name="Text Box 12"/>
          <p:cNvSpPr txBox="1"/>
          <p:nvPr/>
        </p:nvSpPr>
        <p:spPr>
          <a:xfrm>
            <a:off x="3132138" y="5876925"/>
            <a:ext cx="539908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用于试管加热时夹持试管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9" name="文本框 15368"/>
          <p:cNvSpPr txBox="1"/>
          <p:nvPr/>
        </p:nvSpPr>
        <p:spPr>
          <a:xfrm>
            <a:off x="3995738" y="5302250"/>
            <a:ext cx="16557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试管夹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70" name="图片 15369" descr="u=1075324167,3862496532&amp;gp=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76213" y="3792538"/>
            <a:ext cx="3289300" cy="19875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6" grpId="0"/>
      <p:bldP spid="15367" grpId="0"/>
      <p:bldP spid="15368" grpId="0"/>
      <p:bldP spid="153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6386" name="图片 16385" descr="52f69079cd691ebe5f747047d9e745fc36aeac2_o"/>
          <p:cNvPicPr>
            <a:picLocks noChangeAspect="1"/>
          </p:cNvPicPr>
          <p:nvPr/>
        </p:nvPicPr>
        <p:blipFill>
          <a:blip r:embed="rId1"/>
          <a:srcRect l="11000" t="17288" r="7533" b="17067"/>
          <a:stretch>
            <a:fillRect/>
          </a:stretch>
        </p:blipFill>
        <p:spPr>
          <a:xfrm>
            <a:off x="323850" y="333375"/>
            <a:ext cx="3103563" cy="1876425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87" name="Text Box 13"/>
          <p:cNvSpPr txBox="1"/>
          <p:nvPr/>
        </p:nvSpPr>
        <p:spPr>
          <a:xfrm>
            <a:off x="3708400" y="1125538"/>
            <a:ext cx="19431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放置试管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等仪器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文本框 16387"/>
          <p:cNvSpPr txBox="1"/>
          <p:nvPr/>
        </p:nvSpPr>
        <p:spPr>
          <a:xfrm>
            <a:off x="3995738" y="404813"/>
            <a:ext cx="16557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试管架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89" name="图片 16388" descr="1-7-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863" y="117475"/>
            <a:ext cx="2303462" cy="2168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16389" descr="酒精灯"/>
          <p:cNvPicPr>
            <a:picLocks noChangeAspect="1"/>
          </p:cNvPicPr>
          <p:nvPr/>
        </p:nvPicPr>
        <p:blipFill>
          <a:blip r:embed="rId3"/>
          <a:srcRect l="20416" t="3325" r="12167" b="2740"/>
          <a:stretch>
            <a:fillRect/>
          </a:stretch>
        </p:blipFill>
        <p:spPr>
          <a:xfrm>
            <a:off x="466725" y="2854325"/>
            <a:ext cx="2273300" cy="2374900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91" name="文本框 16390"/>
          <p:cNvSpPr txBox="1"/>
          <p:nvPr/>
        </p:nvSpPr>
        <p:spPr>
          <a:xfrm>
            <a:off x="3203575" y="3070225"/>
            <a:ext cx="172878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酒精灯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16392" name="矩形 16391"/>
          <p:cNvSpPr/>
          <p:nvPr/>
        </p:nvSpPr>
        <p:spPr>
          <a:xfrm>
            <a:off x="2843213" y="3789363"/>
            <a:ext cx="2449512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实验用于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加热的仪器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93" name="图片 16392" descr="DSC_0010_副本"/>
          <p:cNvPicPr>
            <a:picLocks noChangeAspect="1"/>
          </p:cNvPicPr>
          <p:nvPr/>
        </p:nvPicPr>
        <p:blipFill>
          <a:blip r:embed="rId4"/>
          <a:srcRect b="11333"/>
          <a:stretch>
            <a:fillRect/>
          </a:stretch>
        </p:blipFill>
        <p:spPr>
          <a:xfrm>
            <a:off x="6083300" y="2781300"/>
            <a:ext cx="2374900" cy="3743325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94" name="文本框 16393"/>
          <p:cNvSpPr txBox="1"/>
          <p:nvPr/>
        </p:nvSpPr>
        <p:spPr>
          <a:xfrm>
            <a:off x="827088" y="6021388"/>
            <a:ext cx="504031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用于固定和支持各种仪器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5" name="文本框 16394"/>
          <p:cNvSpPr txBox="1"/>
          <p:nvPr/>
        </p:nvSpPr>
        <p:spPr>
          <a:xfrm>
            <a:off x="3276600" y="5373688"/>
            <a:ext cx="165576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华文中宋" panose="02010600040101010101" pitchFamily="2" charset="-122"/>
                <a:sym typeface="Arial" panose="020B0604020202020204" pitchFamily="34" charset="0"/>
              </a:rPr>
              <a:t>铁架台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91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92" grpId="0"/>
      <p:bldP spid="16394" grpId="0" bldLvl="0"/>
      <p:bldP spid="16395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7410" name="Picture 2" descr="906241_083731059_2"/>
          <p:cNvPicPr>
            <a:picLocks noChangeAspect="1"/>
          </p:cNvPicPr>
          <p:nvPr/>
        </p:nvPicPr>
        <p:blipFill>
          <a:blip r:embed="rId1">
            <a:lum bright="-11993"/>
          </a:blip>
          <a:srcRect l="32739" t="7111" r="30721" b="1085"/>
          <a:stretch>
            <a:fillRect/>
          </a:stretch>
        </p:blipFill>
        <p:spPr>
          <a:xfrm>
            <a:off x="323850" y="981075"/>
            <a:ext cx="1384300" cy="4903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2009090604471856206"/>
          <p:cNvPicPr>
            <a:picLocks noChangeAspect="1"/>
          </p:cNvPicPr>
          <p:nvPr/>
        </p:nvPicPr>
        <p:blipFill>
          <a:blip r:embed="rId2"/>
          <a:srcRect l="18440" r="22147"/>
          <a:stretch>
            <a:fillRect/>
          </a:stretch>
        </p:blipFill>
        <p:spPr>
          <a:xfrm>
            <a:off x="2195513" y="2276475"/>
            <a:ext cx="1498600" cy="357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Text Box 4"/>
          <p:cNvSpPr txBox="1"/>
          <p:nvPr/>
        </p:nvSpPr>
        <p:spPr>
          <a:xfrm>
            <a:off x="682625" y="6021388"/>
            <a:ext cx="3168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用于体积测量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3" name="文本框 17412"/>
          <p:cNvSpPr txBox="1"/>
          <p:nvPr/>
        </p:nvSpPr>
        <p:spPr>
          <a:xfrm>
            <a:off x="323850" y="260350"/>
            <a:ext cx="12255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量  筒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4" name="文本框 17413"/>
          <p:cNvSpPr txBox="1"/>
          <p:nvPr/>
        </p:nvSpPr>
        <p:spPr>
          <a:xfrm>
            <a:off x="2266950" y="1701800"/>
            <a:ext cx="12255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量  杯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5" name="矩形 17414"/>
          <p:cNvSpPr/>
          <p:nvPr/>
        </p:nvSpPr>
        <p:spPr>
          <a:xfrm>
            <a:off x="1979613" y="472758"/>
            <a:ext cx="2519362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p>
            <a:r>
              <a:rPr lang="zh-CN" altLang="en-US" sz="2800" b="1" dirty="0">
                <a:solidFill>
                  <a:srgbClr val="FF33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不能加热，不能做反应容器。</a:t>
            </a:r>
            <a:endParaRPr lang="zh-CN" altLang="en-US" sz="2800" b="1" dirty="0">
              <a:solidFill>
                <a:srgbClr val="FF3300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pic>
        <p:nvPicPr>
          <p:cNvPr id="17416" name="图片 17415" descr="rsg-a-089"/>
          <p:cNvPicPr>
            <a:picLocks noChangeAspect="1"/>
          </p:cNvPicPr>
          <p:nvPr/>
        </p:nvPicPr>
        <p:blipFill>
          <a:blip r:embed="rId3"/>
          <a:srcRect l="7117" t="13899" r="8795" b="23538"/>
          <a:stretch>
            <a:fillRect/>
          </a:stretch>
        </p:blipFill>
        <p:spPr>
          <a:xfrm>
            <a:off x="6011863" y="693738"/>
            <a:ext cx="2376487" cy="178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7" name="文本框 17416"/>
          <p:cNvSpPr txBox="1"/>
          <p:nvPr/>
        </p:nvSpPr>
        <p:spPr>
          <a:xfrm>
            <a:off x="5219700" y="2493963"/>
            <a:ext cx="3529013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用于取用粉末状或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小颗粒状的固体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8" name="矩形 17417"/>
          <p:cNvSpPr/>
          <p:nvPr/>
        </p:nvSpPr>
        <p:spPr>
          <a:xfrm>
            <a:off x="6516688" y="0"/>
            <a:ext cx="15843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药   匙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7419" name="图片 17418" descr="玻璃棒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88" y="4725988"/>
            <a:ext cx="2417762" cy="1862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0" name="矩形 17419"/>
          <p:cNvSpPr/>
          <p:nvPr/>
        </p:nvSpPr>
        <p:spPr>
          <a:xfrm>
            <a:off x="7092950" y="3933825"/>
            <a:ext cx="15113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玻璃棒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21" name="矩形 17420"/>
          <p:cNvSpPr/>
          <p:nvPr/>
        </p:nvSpPr>
        <p:spPr>
          <a:xfrm>
            <a:off x="3924300" y="4797425"/>
            <a:ext cx="26638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可用于搅拌、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引流、蘸取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17415" grpId="0"/>
      <p:bldP spid="17417" grpId="0" bldLvl="0"/>
      <p:bldP spid="17418" grpId="0"/>
      <p:bldP spid="17420" grpId="0"/>
      <p:bldP spid="174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8434" name="文本框 18433"/>
          <p:cNvSpPr txBox="1"/>
          <p:nvPr/>
        </p:nvSpPr>
        <p:spPr>
          <a:xfrm>
            <a:off x="539750" y="476250"/>
            <a:ext cx="5327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广口瓶、细口瓶、集气瓶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435" name="图片 18434"/>
          <p:cNvPicPr>
            <a:picLocks noChangeAspect="1"/>
          </p:cNvPicPr>
          <p:nvPr/>
        </p:nvPicPr>
        <p:blipFill>
          <a:blip r:embed="rId2"/>
          <a:srcRect l="6589" t="3810" r="3764" b="5327"/>
          <a:stretch>
            <a:fillRect/>
          </a:stretch>
        </p:blipFill>
        <p:spPr>
          <a:xfrm>
            <a:off x="6361113" y="476250"/>
            <a:ext cx="2640012" cy="2233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图片 18435"/>
          <p:cNvPicPr>
            <a:picLocks noChangeAspect="1"/>
          </p:cNvPicPr>
          <p:nvPr/>
        </p:nvPicPr>
        <p:blipFill>
          <a:blip r:embed="rId3"/>
          <a:srcRect l="4408" t="5531" r="6831" b="6566"/>
          <a:stretch>
            <a:fillRect/>
          </a:stretch>
        </p:blipFill>
        <p:spPr>
          <a:xfrm>
            <a:off x="827088" y="3860800"/>
            <a:ext cx="2736850" cy="245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图片 18436"/>
          <p:cNvPicPr>
            <a:picLocks noChangeAspect="1"/>
          </p:cNvPicPr>
          <p:nvPr/>
        </p:nvPicPr>
        <p:blipFill>
          <a:blip r:embed="rId4"/>
          <a:srcRect l="21251" t="9909" r="11612"/>
          <a:stretch>
            <a:fillRect/>
          </a:stretch>
        </p:blipFill>
        <p:spPr>
          <a:xfrm>
            <a:off x="3924300" y="3860800"/>
            <a:ext cx="1966913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18437"/>
          <p:cNvPicPr>
            <a:picLocks noChangeAspect="1"/>
          </p:cNvPicPr>
          <p:nvPr/>
        </p:nvPicPr>
        <p:blipFill>
          <a:blip r:embed="rId5"/>
          <a:srcRect l="4492" t="4012" r="2995" b="4681"/>
          <a:stretch>
            <a:fillRect/>
          </a:stretch>
        </p:blipFill>
        <p:spPr>
          <a:xfrm>
            <a:off x="6156325" y="3860800"/>
            <a:ext cx="2819400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文本框 18438"/>
          <p:cNvSpPr txBox="1"/>
          <p:nvPr/>
        </p:nvSpPr>
        <p:spPr>
          <a:xfrm>
            <a:off x="755650" y="1339850"/>
            <a:ext cx="619283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、固体药品存放于广口瓶内；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0" name="文本框 18439"/>
          <p:cNvSpPr txBox="1"/>
          <p:nvPr/>
        </p:nvSpPr>
        <p:spPr>
          <a:xfrm>
            <a:off x="755650" y="2132013"/>
            <a:ext cx="597693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、液体药品存放于细口瓶内；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1" name="文本框 18440"/>
          <p:cNvSpPr txBox="1"/>
          <p:nvPr/>
        </p:nvSpPr>
        <p:spPr>
          <a:xfrm>
            <a:off x="755650" y="2924175"/>
            <a:ext cx="51847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、气体存放于集气瓶内。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/>
      <p:bldP spid="18439" grpId="0" bldLvl="0"/>
      <p:bldP spid="18440" grpId="0" bldLvl="0"/>
      <p:bldP spid="18441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482" name="图片 204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4450"/>
            <a:ext cx="792163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文本框 20482"/>
          <p:cNvSpPr txBox="1"/>
          <p:nvPr/>
        </p:nvSpPr>
        <p:spPr>
          <a:xfrm>
            <a:off x="900113" y="188913"/>
            <a:ext cx="7416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3200" b="1">
                <a:latin typeface="Arial" panose="020B0604020202020204" pitchFamily="34" charset="0"/>
                <a:ea typeface="楷体_GB2312" pitchFamily="1" charset="-122"/>
                <a:sym typeface="Arial" panose="020B0604020202020204" pitchFamily="34" charset="0"/>
              </a:rPr>
              <a:t>2. </a:t>
            </a:r>
            <a:r>
              <a:rPr lang="zh-CN" altLang="en-US" sz="3200" b="1">
                <a:latin typeface="Arial" panose="020B0604020202020204" pitchFamily="34" charset="0"/>
                <a:ea typeface="楷体_GB2312" pitchFamily="1" charset="-122"/>
                <a:sym typeface="Arial" panose="020B0604020202020204" pitchFamily="34" charset="0"/>
              </a:rPr>
              <a:t>下列设备分别在实验室的什么地方？</a:t>
            </a:r>
            <a:endParaRPr lang="zh-CN" altLang="en-US" sz="3200" b="1">
              <a:latin typeface="Arial" panose="020B0604020202020204" pitchFamily="34" charset="0"/>
              <a:ea typeface="楷体_GB2312" pitchFamily="1" charset="-122"/>
              <a:sym typeface="Arial" panose="020B0604020202020204" pitchFamily="34" charset="0"/>
            </a:endParaRPr>
          </a:p>
        </p:txBody>
      </p:sp>
      <p:pic>
        <p:nvPicPr>
          <p:cNvPr id="20484" name="Picture 68" descr="6345160981909364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1341438"/>
            <a:ext cx="2998788" cy="2247900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5" name="Picture 69" descr="10454856_9972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075" y="1054100"/>
            <a:ext cx="2355850" cy="2806700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6" name="Picture 70" descr="2126040_183420091_2"/>
          <p:cNvPicPr>
            <a:picLocks noChangeAspect="1"/>
          </p:cNvPicPr>
          <p:nvPr/>
        </p:nvPicPr>
        <p:blipFill>
          <a:blip r:embed="rId4"/>
          <a:srcRect l="30865" t="25934" r="22211" b="11781"/>
          <a:stretch>
            <a:fillRect/>
          </a:stretch>
        </p:blipFill>
        <p:spPr>
          <a:xfrm>
            <a:off x="1476375" y="4581525"/>
            <a:ext cx="1762125" cy="177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1" descr="2010112610442616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11" t="6898" r="36610" b="12740"/>
          <a:stretch>
            <a:fillRect/>
          </a:stretch>
        </p:blipFill>
        <p:spPr>
          <a:xfrm>
            <a:off x="7308850" y="909638"/>
            <a:ext cx="1536700" cy="3087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图片 20487" descr="1-7-4"/>
          <p:cNvPicPr>
            <a:picLocks noChangeAspect="1"/>
          </p:cNvPicPr>
          <p:nvPr/>
        </p:nvPicPr>
        <p:blipFill>
          <a:blip r:embed="rId6"/>
          <a:srcRect t="11913" b="7336"/>
          <a:stretch>
            <a:fillRect/>
          </a:stretch>
        </p:blipFill>
        <p:spPr>
          <a:xfrm>
            <a:off x="4716463" y="4437063"/>
            <a:ext cx="2403475" cy="1944687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1506" name="文本框 21505"/>
          <p:cNvSpPr txBox="1"/>
          <p:nvPr/>
        </p:nvSpPr>
        <p:spPr>
          <a:xfrm>
            <a:off x="250825" y="260350"/>
            <a:ext cx="4249738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/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四、实验室的安全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1507" name="Text Box 5"/>
          <p:cNvSpPr txBox="1"/>
          <p:nvPr/>
        </p:nvSpPr>
        <p:spPr>
          <a:xfrm>
            <a:off x="1331913" y="5013325"/>
            <a:ext cx="7056437" cy="10763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仔细阅读课本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P9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《实验室安全守则》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然后讲讲在实验室中该注意点什么？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Text Box 13"/>
          <p:cNvSpPr txBox="1"/>
          <p:nvPr/>
        </p:nvSpPr>
        <p:spPr>
          <a:xfrm>
            <a:off x="755650" y="1412875"/>
            <a:ext cx="8066088" cy="2974340"/>
          </a:xfrm>
          <a:prstGeom prst="rect">
            <a:avLst/>
          </a:prstGeom>
          <a:solidFill>
            <a:srgbClr val="CCFFFF"/>
          </a:solidFill>
          <a:ln w="222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 anchorCtr="0"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走进实验室：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一切听指挥，遵守实验室安全守则，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不要大声喧哗，做到动手动脑，按规程操作，仔细观察，多思考，随时记录。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ldLvl="0" animBg="1"/>
      <p:bldP spid="21508" grpId="0" bldLvl="0" animBg="1"/>
      <p:bldP spid="21506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2530" name="WordArt 13"/>
          <p:cNvSpPr>
            <a:spLocks noTextEdit="1"/>
          </p:cNvSpPr>
          <p:nvPr/>
        </p:nvSpPr>
        <p:spPr>
          <a:xfrm>
            <a:off x="539750" y="117475"/>
            <a:ext cx="1223963" cy="6477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709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2905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考考你</a:t>
            </a:r>
            <a:endParaRPr lang="zh-CN" altLang="en-US" sz="3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531" name="文本框 22530"/>
          <p:cNvSpPr txBox="1"/>
          <p:nvPr/>
        </p:nvSpPr>
        <p:spPr>
          <a:xfrm>
            <a:off x="611188" y="981075"/>
            <a:ext cx="849630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1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、听从老师的指示，未经老师的允许不能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进入实验室。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682625" y="2205038"/>
            <a:ext cx="799465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、察看实验室灭火器、防护用品急救箱等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____________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的位置，并牢记在心。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文本框 22532"/>
          <p:cNvSpPr txBox="1"/>
          <p:nvPr/>
        </p:nvSpPr>
        <p:spPr>
          <a:xfrm>
            <a:off x="1331913" y="2709863"/>
            <a:ext cx="28797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情况处理器材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4" name="文本框 22533"/>
          <p:cNvSpPr txBox="1"/>
          <p:nvPr/>
        </p:nvSpPr>
        <p:spPr>
          <a:xfrm>
            <a:off x="7380288" y="227647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应急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5" name="文本框 22534"/>
          <p:cNvSpPr txBox="1"/>
          <p:nvPr/>
        </p:nvSpPr>
        <p:spPr>
          <a:xfrm>
            <a:off x="682625" y="3717925"/>
            <a:ext cx="864235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、不能用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手接插实验室电源，不能用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4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等物品插入电源插孔，以免发生触电事故。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6" name="文本框 22535"/>
          <p:cNvSpPr txBox="1"/>
          <p:nvPr/>
        </p:nvSpPr>
        <p:spPr>
          <a:xfrm>
            <a:off x="684213" y="5229225"/>
            <a:ext cx="8137525" cy="1168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5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、没有老师的指令不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得或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任何 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化学试剂。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7" name="Rectangle 4"/>
          <p:cNvSpPr/>
          <p:nvPr/>
        </p:nvSpPr>
        <p:spPr>
          <a:xfrm>
            <a:off x="7308850" y="90805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擅自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8" name="Rectangle 5"/>
          <p:cNvSpPr/>
          <p:nvPr/>
        </p:nvSpPr>
        <p:spPr>
          <a:xfrm>
            <a:off x="2339975" y="3644900"/>
            <a:ext cx="5403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湿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9" name="Rectangle 6"/>
          <p:cNvSpPr/>
          <p:nvPr/>
        </p:nvSpPr>
        <p:spPr>
          <a:xfrm>
            <a:off x="7019925" y="364490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小刀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0" name="Rectangle 7"/>
          <p:cNvSpPr/>
          <p:nvPr/>
        </p:nvSpPr>
        <p:spPr>
          <a:xfrm>
            <a:off x="971550" y="4294188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螺丝刀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1" name="Rectangle 8"/>
          <p:cNvSpPr/>
          <p:nvPr/>
        </p:nvSpPr>
        <p:spPr>
          <a:xfrm>
            <a:off x="4068763" y="530225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试嗅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2" name="Rectangle 9"/>
          <p:cNvSpPr/>
          <p:nvPr/>
        </p:nvSpPr>
        <p:spPr>
          <a:xfrm>
            <a:off x="5653088" y="5286375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直接接触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3" name="Rectangle 10"/>
          <p:cNvSpPr/>
          <p:nvPr/>
        </p:nvSpPr>
        <p:spPr>
          <a:xfrm>
            <a:off x="3276600" y="6021388"/>
            <a:ext cx="3449320" cy="58356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更不能品尝！！！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4" name="文本框 22543"/>
          <p:cNvSpPr txBox="1"/>
          <p:nvPr/>
        </p:nvSpPr>
        <p:spPr>
          <a:xfrm>
            <a:off x="2773363" y="117475"/>
            <a:ext cx="3744912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实验室安全守则</a:t>
            </a:r>
            <a:endParaRPr lang="zh-CN" altLang="en-US" sz="3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34" grpId="0"/>
      <p:bldP spid="22535" grpId="0"/>
      <p:bldP spid="22536" grpId="0"/>
      <p:bldP spid="22537" grpId="0"/>
      <p:bldP spid="22538" grpId="0"/>
      <p:bldP spid="22539" grpId="0"/>
      <p:bldP spid="22540" grpId="0"/>
      <p:bldP spid="22541" grpId="0"/>
      <p:bldP spid="22542" grpId="0"/>
      <p:bldP spid="22543" grpId="0" bldLvl="0" animBg="1"/>
      <p:bldP spid="22544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14"/>
          <p:cNvSpPr/>
          <p:nvPr/>
        </p:nvSpPr>
        <p:spPr>
          <a:xfrm>
            <a:off x="581025" y="115888"/>
            <a:ext cx="8169275" cy="11677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15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、没有老师允许不得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改变实验程序或所用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的试剂等实验材料，以免发生意外。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Rectangle 15"/>
          <p:cNvSpPr/>
          <p:nvPr/>
        </p:nvSpPr>
        <p:spPr>
          <a:xfrm>
            <a:off x="4140200" y="11747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随意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6" name="文本框 23555"/>
          <p:cNvSpPr txBox="1"/>
          <p:nvPr/>
        </p:nvSpPr>
        <p:spPr>
          <a:xfrm>
            <a:off x="612775" y="1628775"/>
            <a:ext cx="8064500" cy="1210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、打翻化学试剂或器皿时需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，并及时向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老师或实验室管理员汇报。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7" name="Text Box 5"/>
          <p:cNvSpPr txBox="1"/>
          <p:nvPr/>
        </p:nvSpPr>
        <p:spPr>
          <a:xfrm>
            <a:off x="612775" y="3286125"/>
            <a:ext cx="8350250" cy="1641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、任何物品在使用前先看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或产品指示语，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挥发性、腐蚀性、有毒溶剂应在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下提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    取，用完后立即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容器。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8" name="Rectangle 7"/>
          <p:cNvSpPr/>
          <p:nvPr/>
        </p:nvSpPr>
        <p:spPr>
          <a:xfrm>
            <a:off x="5076825" y="1701800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立即处理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9" name="Rectangle 8"/>
          <p:cNvSpPr/>
          <p:nvPr/>
        </p:nvSpPr>
        <p:spPr>
          <a:xfrm>
            <a:off x="6083300" y="3860800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排风柜子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0" name="Rectangle 9"/>
          <p:cNvSpPr/>
          <p:nvPr/>
        </p:nvSpPr>
        <p:spPr>
          <a:xfrm>
            <a:off x="4932363" y="3286125"/>
            <a:ext cx="125539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说明书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1" name="Rectangle 10"/>
          <p:cNvSpPr/>
          <p:nvPr/>
        </p:nvSpPr>
        <p:spPr>
          <a:xfrm>
            <a:off x="3779838" y="436562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封住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2" name="Text Box 8"/>
          <p:cNvSpPr txBox="1"/>
          <p:nvPr/>
        </p:nvSpPr>
        <p:spPr>
          <a:xfrm>
            <a:off x="612775" y="5445125"/>
            <a:ext cx="8135938" cy="1041400"/>
          </a:xfrm>
          <a:prstGeom prst="rect">
            <a:avLst/>
          </a:prstGeom>
          <a:solidFill>
            <a:srgbClr val="CCFFCC"/>
          </a:solidFill>
          <a:ln w="158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用剩的药品做到“三不一要”：不放回原瓶、也不随意丢弃，更不能带出实验室，要放在指定容器内。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6" grpId="0"/>
      <p:bldP spid="23557" grpId="0"/>
      <p:bldP spid="23558" grpId="0"/>
      <p:bldP spid="23559" grpId="0"/>
      <p:bldP spid="23560" grpId="0"/>
      <p:bldP spid="23561" grpId="0"/>
      <p:bldP spid="2356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17"/>
          <p:cNvSpPr/>
          <p:nvPr/>
        </p:nvSpPr>
        <p:spPr>
          <a:xfrm>
            <a:off x="395288" y="188913"/>
            <a:ext cx="8497887" cy="170688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5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、如果发生烫伤、烧伤、化学试剂灼伤皮肤或眼睛时，应及时用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__________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处理。实验过程中尤其要注意保护好自己的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79" name="Rectangle 18"/>
          <p:cNvSpPr/>
          <p:nvPr/>
        </p:nvSpPr>
        <p:spPr>
          <a:xfrm>
            <a:off x="2771775" y="693738"/>
            <a:ext cx="1816100" cy="5219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正确方法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Rectangle 19"/>
          <p:cNvSpPr/>
          <p:nvPr/>
        </p:nvSpPr>
        <p:spPr>
          <a:xfrm>
            <a:off x="3635375" y="127000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眼睛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1" name="Rectangle 4"/>
          <p:cNvSpPr/>
          <p:nvPr/>
        </p:nvSpPr>
        <p:spPr>
          <a:xfrm>
            <a:off x="395288" y="2133600"/>
            <a:ext cx="8712200" cy="22453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5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、不能将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垃圾或有害有毒溶剂直接倒入水槽，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以免造成管道堵塞或环境污染。实验完毕后，将你的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实验区域清理干净，并清洗双手。</a:t>
            </a: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离开时，将凳子放</a:t>
            </a:r>
            <a:endParaRPr lang="zh-CN" altLang="en-US" sz="28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到桌子底下。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2" name="Rectangle 7"/>
          <p:cNvSpPr/>
          <p:nvPr/>
        </p:nvSpPr>
        <p:spPr>
          <a:xfrm>
            <a:off x="2193925" y="213360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固体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3" name="文本框 24582"/>
          <p:cNvSpPr txBox="1"/>
          <p:nvPr/>
        </p:nvSpPr>
        <p:spPr>
          <a:xfrm>
            <a:off x="539750" y="4510088"/>
            <a:ext cx="8496300" cy="112458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、进入实验室必须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_________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，不准大声喧哗，不得追逐打闹，以免发生危险。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4" name="矩形 24583"/>
          <p:cNvSpPr/>
          <p:nvPr/>
        </p:nvSpPr>
        <p:spPr>
          <a:xfrm>
            <a:off x="3924300" y="4510088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保持安静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5" name="矩形 24584"/>
          <p:cNvSpPr/>
          <p:nvPr/>
        </p:nvSpPr>
        <p:spPr>
          <a:xfrm>
            <a:off x="1116013" y="5951538"/>
            <a:ext cx="802798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我们实验室有哪些安全守则？有哪些不同？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pic>
        <p:nvPicPr>
          <p:cNvPr id="24586" name="图片 245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5951538"/>
            <a:ext cx="1008063" cy="685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/>
      <p:bldP spid="24581" grpId="0"/>
      <p:bldP spid="24582" grpId="0"/>
      <p:bldP spid="24583" grpId="0"/>
      <p:bldP spid="24584" grpId="0"/>
      <p:bldP spid="245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矩形 6145"/>
          <p:cNvSpPr/>
          <p:nvPr/>
        </p:nvSpPr>
        <p:spPr>
          <a:xfrm>
            <a:off x="827088" y="1557338"/>
            <a:ext cx="75612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、帮助形成概念，理解和巩固知识。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矩形 6146"/>
          <p:cNvSpPr/>
          <p:nvPr/>
        </p:nvSpPr>
        <p:spPr>
          <a:xfrm>
            <a:off x="827088" y="2276475"/>
            <a:ext cx="75612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、发展能力和培养技能的基本途径。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8" name="矩形 6147"/>
          <p:cNvSpPr/>
          <p:nvPr/>
        </p:nvSpPr>
        <p:spPr>
          <a:xfrm>
            <a:off x="827088" y="3070225"/>
            <a:ext cx="64817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、是培养学习兴趣的重要手段。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9" name="矩形 6148"/>
          <p:cNvSpPr/>
          <p:nvPr/>
        </p:nvSpPr>
        <p:spPr>
          <a:xfrm>
            <a:off x="827088" y="3789363"/>
            <a:ext cx="7561262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10000"/>
              </a:spcBef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、培养科学方法、科学精神、科学态度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的基本途径。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文本框 6149"/>
          <p:cNvSpPr txBox="1"/>
          <p:nvPr/>
        </p:nvSpPr>
        <p:spPr>
          <a:xfrm>
            <a:off x="539750" y="765175"/>
            <a:ext cx="396081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一、实验的作用</a:t>
            </a:r>
            <a:endParaRPr lang="zh-CN" altLang="en-US" sz="3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1" name="矩形 6150"/>
          <p:cNvSpPr/>
          <p:nvPr/>
        </p:nvSpPr>
        <p:spPr>
          <a:xfrm>
            <a:off x="1116013" y="117475"/>
            <a:ext cx="59055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实验有什么作用？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pic>
        <p:nvPicPr>
          <p:cNvPr id="6152" name="图片 61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17475"/>
            <a:ext cx="1008063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图片 6152" descr="201210221631273562[1]"/>
          <p:cNvPicPr>
            <a:picLocks noChangeAspect="1"/>
          </p:cNvPicPr>
          <p:nvPr/>
        </p:nvPicPr>
        <p:blipFill>
          <a:blip r:embed="rId2"/>
          <a:srcRect t="6937"/>
          <a:stretch>
            <a:fillRect/>
          </a:stretch>
        </p:blipFill>
        <p:spPr>
          <a:xfrm>
            <a:off x="5003800" y="4581525"/>
            <a:ext cx="3022600" cy="2111375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54" name="图片 6153" descr="2006620105987850[1]"/>
          <p:cNvPicPr>
            <a:picLocks noChangeAspect="1"/>
          </p:cNvPicPr>
          <p:nvPr/>
        </p:nvPicPr>
        <p:blipFill>
          <a:blip r:embed="rId3"/>
          <a:srcRect b="10530"/>
          <a:stretch>
            <a:fillRect/>
          </a:stretch>
        </p:blipFill>
        <p:spPr>
          <a:xfrm>
            <a:off x="1692275" y="5013325"/>
            <a:ext cx="2781300" cy="1657350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1" grpId="0"/>
      <p:bldP spid="6150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5602" name="图片 256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17475"/>
            <a:ext cx="1230313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图片 25602" descr="1-9-2"/>
          <p:cNvPicPr>
            <a:picLocks noChangeAspect="1"/>
          </p:cNvPicPr>
          <p:nvPr/>
        </p:nvPicPr>
        <p:blipFill>
          <a:blip r:embed="rId2">
            <a:lum bright="-11993" contrast="6000"/>
          </a:blip>
          <a:srcRect l="1974" t="7924" r="1990" b="8687"/>
          <a:stretch>
            <a:fillRect/>
          </a:stretch>
        </p:blipFill>
        <p:spPr>
          <a:xfrm>
            <a:off x="395288" y="909638"/>
            <a:ext cx="8497887" cy="4425950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5604" name="Text Box 3"/>
          <p:cNvSpPr txBox="1"/>
          <p:nvPr/>
        </p:nvSpPr>
        <p:spPr>
          <a:xfrm>
            <a:off x="1331913" y="44450"/>
            <a:ext cx="74168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哪些同学不符合实验室安全守则？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25605" name="Rectangle 4"/>
          <p:cNvSpPr/>
          <p:nvPr/>
        </p:nvSpPr>
        <p:spPr>
          <a:xfrm>
            <a:off x="179388" y="5589588"/>
            <a:ext cx="64801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他们这样做可能会造成什么后果？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如何处理意外事故？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6" name="文本框 25605"/>
          <p:cNvSpPr txBox="1"/>
          <p:nvPr/>
        </p:nvSpPr>
        <p:spPr>
          <a:xfrm>
            <a:off x="2771775" y="4221163"/>
            <a:ext cx="2016125" cy="955675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66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90170" tIns="46990" rIns="90170" bIns="46990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手拿试管加热，烫伤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7" name="文本框 25606"/>
          <p:cNvSpPr txBox="1"/>
          <p:nvPr/>
        </p:nvSpPr>
        <p:spPr>
          <a:xfrm>
            <a:off x="1692275" y="2349500"/>
            <a:ext cx="1774825" cy="955675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66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90170" tIns="46990" rIns="90170" bIns="46990" anchor="t" anchorCtr="0"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在实验室中吃东西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8" name="文本框 25607"/>
          <p:cNvSpPr txBox="1"/>
          <p:nvPr/>
        </p:nvSpPr>
        <p:spPr>
          <a:xfrm>
            <a:off x="3851275" y="2349500"/>
            <a:ext cx="1728788" cy="955675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66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90170" tIns="46990" rIns="90170" bIns="46990" anchor="t" anchorCtr="0"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随意闻药品气味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09" name="文本框 25608"/>
          <p:cNvSpPr txBox="1"/>
          <p:nvPr/>
        </p:nvSpPr>
        <p:spPr>
          <a:xfrm>
            <a:off x="6084888" y="2349500"/>
            <a:ext cx="1655762" cy="955675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66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90170" tIns="46990" rIns="90170" bIns="46990" anchor="t" anchorCtr="0"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不认真听讲和实验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10" name="文本框 25609"/>
          <p:cNvSpPr txBox="1"/>
          <p:nvPr/>
        </p:nvSpPr>
        <p:spPr>
          <a:xfrm>
            <a:off x="6516688" y="4941888"/>
            <a:ext cx="2160587" cy="1817370"/>
          </a:xfrm>
          <a:prstGeom prst="rect">
            <a:avLst/>
          </a:prstGeom>
          <a:solidFill>
            <a:srgbClr val="FFFF99"/>
          </a:solidFill>
          <a:ln w="12700" cap="flat" cmpd="sng">
            <a:solidFill>
              <a:srgbClr val="FF66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90170" tIns="46990" rIns="90170" bIns="46990" anchor="t" anchorCtr="0"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倒翻的液体不处理，用手移动正在加热的仪器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6" grpId="0" bldLvl="0" animBg="1"/>
      <p:bldP spid="25607" grpId="0" bldLvl="0" animBg="1"/>
      <p:bldP spid="25608" grpId="0" bldLvl="0" animBg="1"/>
      <p:bldP spid="25609" grpId="0" bldLvl="0" animBg="1"/>
      <p:bldP spid="256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6" name="文本框 26625"/>
          <p:cNvSpPr txBox="1"/>
          <p:nvPr/>
        </p:nvSpPr>
        <p:spPr>
          <a:xfrm>
            <a:off x="107950" y="765175"/>
            <a:ext cx="8783638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如果在实验室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发生了意外伤害事故，应立即报告老师，并保持镇定。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6627" name="文本框 26626"/>
          <p:cNvSpPr txBox="1"/>
          <p:nvPr/>
        </p:nvSpPr>
        <p:spPr>
          <a:xfrm>
            <a:off x="2627313" y="0"/>
            <a:ext cx="46069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意外事故的处理方法</a:t>
            </a:r>
            <a:endParaRPr lang="zh-CN" altLang="en-US" sz="3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6628" name="Picture 2"/>
          <p:cNvPicPr>
            <a:picLocks noChangeAspect="1"/>
          </p:cNvPicPr>
          <p:nvPr/>
        </p:nvPicPr>
        <p:blipFill>
          <a:blip r:embed="rId1"/>
          <a:srcRect l="26894" t="17380" r="52414" b="28415"/>
          <a:stretch>
            <a:fillRect/>
          </a:stretch>
        </p:blipFill>
        <p:spPr>
          <a:xfrm>
            <a:off x="2484438" y="2130425"/>
            <a:ext cx="1800225" cy="1738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2"/>
          <p:cNvPicPr>
            <a:picLocks noChangeAspect="1"/>
          </p:cNvPicPr>
          <p:nvPr/>
        </p:nvPicPr>
        <p:blipFill>
          <a:blip r:embed="rId1"/>
          <a:srcRect l="2060" t="20581" r="73351" b="27998"/>
          <a:stretch>
            <a:fillRect/>
          </a:stretch>
        </p:blipFill>
        <p:spPr>
          <a:xfrm>
            <a:off x="107950" y="2135188"/>
            <a:ext cx="2303463" cy="1868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0" name="Rectangle 3"/>
          <p:cNvSpPr/>
          <p:nvPr/>
        </p:nvSpPr>
        <p:spPr>
          <a:xfrm>
            <a:off x="2411413" y="3935413"/>
            <a:ext cx="2016125" cy="868045"/>
          </a:xfrm>
          <a:prstGeom prst="rect">
            <a:avLst/>
          </a:prstGeom>
          <a:solidFill>
            <a:srgbClr val="CCFFFF"/>
          </a:solidFill>
          <a:ln w="12700" cap="flat" cmpd="sng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90170" tIns="46990" rIns="90170" bIns="46990" anchor="t" anchorCtr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用大量冷水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冲洗受伤处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1" name="Text Box 4"/>
          <p:cNvSpPr txBox="1"/>
          <p:nvPr/>
        </p:nvSpPr>
        <p:spPr>
          <a:xfrm>
            <a:off x="34925" y="4006850"/>
            <a:ext cx="28082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①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烧伤或烫伤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2" name="Text Box 5"/>
          <p:cNvSpPr txBox="1"/>
          <p:nvPr/>
        </p:nvSpPr>
        <p:spPr>
          <a:xfrm>
            <a:off x="4932363" y="3862388"/>
            <a:ext cx="1655762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被化学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试剂灼伤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3" name="Text Box 6"/>
          <p:cNvSpPr txBox="1"/>
          <p:nvPr/>
        </p:nvSpPr>
        <p:spPr>
          <a:xfrm>
            <a:off x="6661150" y="3933825"/>
            <a:ext cx="2374900" cy="955675"/>
          </a:xfrm>
          <a:prstGeom prst="rect">
            <a:avLst/>
          </a:prstGeom>
          <a:solidFill>
            <a:srgbClr val="CCFFFF"/>
          </a:solidFill>
          <a:ln w="12700" cap="flat" cmpd="sng">
            <a:solidFill>
              <a:srgbClr val="FF0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wrap="square" lIns="90170" tIns="46990" rIns="90170" bIns="46990" anchor="t" anchorCtr="0">
            <a:spAutoFit/>
          </a:bodyPr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用缓缓流水冲洗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分钟以上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6634" name="Picture 2"/>
          <p:cNvPicPr>
            <a:picLocks noChangeAspect="1"/>
          </p:cNvPicPr>
          <p:nvPr/>
        </p:nvPicPr>
        <p:blipFill>
          <a:blip r:embed="rId1"/>
          <a:srcRect l="51164" t="21150" r="24171" b="28857"/>
          <a:stretch>
            <a:fillRect/>
          </a:stretch>
        </p:blipFill>
        <p:spPr>
          <a:xfrm>
            <a:off x="4787900" y="2206625"/>
            <a:ext cx="2316163" cy="1706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5" name="Picture 2"/>
          <p:cNvPicPr>
            <a:picLocks noChangeAspect="1"/>
          </p:cNvPicPr>
          <p:nvPr/>
        </p:nvPicPr>
        <p:blipFill>
          <a:blip r:embed="rId1"/>
          <a:srcRect l="76308" t="17946" r="3377" b="27245"/>
          <a:stretch>
            <a:fillRect/>
          </a:stretch>
        </p:blipFill>
        <p:spPr>
          <a:xfrm>
            <a:off x="7164388" y="2135188"/>
            <a:ext cx="1728787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6" name="文本框 26635"/>
          <p:cNvSpPr txBox="1"/>
          <p:nvPr/>
        </p:nvSpPr>
        <p:spPr>
          <a:xfrm>
            <a:off x="107950" y="5157788"/>
            <a:ext cx="88550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如果意外伤害较严重，则应在老师指导下及时去医务室或医院；如果实验室发生严重火灾，必须有序撤离并报火警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119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ldLvl="0" animBg="1"/>
      <p:bldP spid="26631" grpId="0"/>
      <p:bldP spid="26632" grpId="0"/>
      <p:bldP spid="26633" grpId="0" bldLvl="0" animBg="1"/>
      <p:bldP spid="26627" grpId="0" bldLvl="0"/>
      <p:bldP spid="26626" grpId="0" bldLvl="0"/>
      <p:bldP spid="26636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7650" name="图片 276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4450"/>
            <a:ext cx="720725" cy="649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文本框 27650"/>
          <p:cNvSpPr txBox="1"/>
          <p:nvPr/>
        </p:nvSpPr>
        <p:spPr>
          <a:xfrm>
            <a:off x="107950" y="4221163"/>
            <a:ext cx="8928100" cy="2453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2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3.学校实验室的仪器中，用来加热的是＿＿＿＿，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取用少量固体药品的是＿＿＿，滴加少量液体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的是＿＿＿＿，用作少量物体反应的容器的是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＿＿＿＿，常用来搅拌的是＿＿＿＿＿。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2" name="文本框 27651"/>
          <p:cNvSpPr txBox="1"/>
          <p:nvPr/>
        </p:nvSpPr>
        <p:spPr>
          <a:xfrm>
            <a:off x="107950" y="2636838"/>
            <a:ext cx="8963025" cy="1173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2.实验室里，盛放配制好的食盐水的仪器是（    ）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A.烧杯     B.广口瓶      C.试管     D.细口瓶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3" name="Text Box 3"/>
          <p:cNvSpPr txBox="1"/>
          <p:nvPr/>
        </p:nvSpPr>
        <p:spPr>
          <a:xfrm>
            <a:off x="466725" y="44450"/>
            <a:ext cx="8713788" cy="23558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15000"/>
              </a:lnSpc>
            </a:pP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1.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在实验室中，小明要测量一水杯的体积和质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量，他要用到的测量仪器为-------------（     ）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A.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刻度尺、秒表      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B.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千分尺、天平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C.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量筒、天平          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D. 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量筒、弹簧测力计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4" name="文本框 27653"/>
          <p:cNvSpPr txBox="1"/>
          <p:nvPr/>
        </p:nvSpPr>
        <p:spPr>
          <a:xfrm>
            <a:off x="8101013" y="693738"/>
            <a:ext cx="5762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en-US" altLang="zh-CN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5" name="文本框 27654"/>
          <p:cNvSpPr txBox="1"/>
          <p:nvPr/>
        </p:nvSpPr>
        <p:spPr>
          <a:xfrm>
            <a:off x="8243888" y="2636838"/>
            <a:ext cx="5762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6" name="文本框 27655"/>
          <p:cNvSpPr txBox="1"/>
          <p:nvPr/>
        </p:nvSpPr>
        <p:spPr>
          <a:xfrm>
            <a:off x="7092950" y="4221163"/>
            <a:ext cx="16541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酒精灯</a:t>
            </a:r>
            <a:endParaRPr lang="zh-CN" altLang="en-US" sz="3200" b="1" dirty="0">
              <a:solidFill>
                <a:srgbClr val="FF3300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27657" name="文本框 27656"/>
          <p:cNvSpPr txBox="1"/>
          <p:nvPr/>
        </p:nvSpPr>
        <p:spPr>
          <a:xfrm>
            <a:off x="4500563" y="4797425"/>
            <a:ext cx="136683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药匙</a:t>
            </a:r>
            <a:endParaRPr lang="zh-CN" altLang="en-US" sz="3200" b="1" dirty="0">
              <a:solidFill>
                <a:srgbClr val="FF3300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27658" name="文本框 27657"/>
          <p:cNvSpPr txBox="1"/>
          <p:nvPr/>
        </p:nvSpPr>
        <p:spPr>
          <a:xfrm>
            <a:off x="1476375" y="5373688"/>
            <a:ext cx="122396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滴管</a:t>
            </a:r>
            <a:endParaRPr lang="zh-CN" altLang="en-US" sz="3200" b="1" dirty="0">
              <a:solidFill>
                <a:srgbClr val="FF3300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27659" name="文本框 27658"/>
          <p:cNvSpPr txBox="1"/>
          <p:nvPr/>
        </p:nvSpPr>
        <p:spPr>
          <a:xfrm>
            <a:off x="539750" y="5949950"/>
            <a:ext cx="12954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试管</a:t>
            </a:r>
            <a:endParaRPr lang="zh-CN" altLang="en-US" sz="3200" b="1" dirty="0">
              <a:solidFill>
                <a:srgbClr val="FF3300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  <p:sp>
        <p:nvSpPr>
          <p:cNvPr id="27660" name="文本框 27659"/>
          <p:cNvSpPr txBox="1"/>
          <p:nvPr/>
        </p:nvSpPr>
        <p:spPr>
          <a:xfrm>
            <a:off x="5508625" y="5949950"/>
            <a:ext cx="165576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Comic Sans MS" panose="030F0702030302020204" pitchFamily="2" charset="0"/>
                <a:ea typeface="宋体" panose="02010600030101010101" pitchFamily="2" charset="-122"/>
              </a:rPr>
              <a:t>玻璃棒</a:t>
            </a:r>
            <a:endParaRPr lang="zh-CN" altLang="en-US" sz="3200" b="1" dirty="0">
              <a:solidFill>
                <a:srgbClr val="FF3300"/>
              </a:solidFill>
              <a:latin typeface="Comic Sans MS" panose="030F0702030302020204" pitchFamily="2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27655" grpId="0"/>
      <p:bldP spid="27656" grpId="0"/>
      <p:bldP spid="27657" grpId="0"/>
      <p:bldP spid="27658" grpId="0"/>
      <p:bldP spid="27659" grpId="0"/>
      <p:bldP spid="27660" grpId="0"/>
      <p:bldP spid="27652" grpId="0" bldLvl="0"/>
      <p:bldP spid="27651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4" name="文本框 28673"/>
          <p:cNvSpPr txBox="1"/>
          <p:nvPr/>
        </p:nvSpPr>
        <p:spPr>
          <a:xfrm>
            <a:off x="179388" y="333375"/>
            <a:ext cx="8856662" cy="60439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4.实验过程中要注意安全，若发生意外要立即采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取恰当的处理方法，并及时向老师报告。下列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处理方法不当的是---------------------------（     ）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A. 做实验时，如果被火烫伤，立即用冷水冲洗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烫伤处，再涂上烧伤膏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B. 如果意外伤害较严重，则应立即躺在床上休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息，过一段时间看情况再决定是否去医院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C. 如果实验室发生严重火灾，必须有序撤离并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拨打火警电话119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D. 做实验时，如果被化学试剂灼伤，立即用缓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缓流水冲洗1分钟以上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5" name="文本框 28674"/>
          <p:cNvSpPr txBox="1"/>
          <p:nvPr/>
        </p:nvSpPr>
        <p:spPr>
          <a:xfrm>
            <a:off x="7812088" y="1412875"/>
            <a:ext cx="5762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4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170" name="矩形 7169"/>
          <p:cNvSpPr/>
          <p:nvPr/>
        </p:nvSpPr>
        <p:spPr>
          <a:xfrm>
            <a:off x="34925" y="117475"/>
            <a:ext cx="4032250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marL="342900" indent="-342900">
              <a:lnSpc>
                <a:spcPct val="90000"/>
              </a:lnSpc>
              <a:spcBef>
                <a:spcPct val="20000"/>
              </a:spcBef>
              <a:buSzTx/>
              <a:buFontTx/>
            </a:pPr>
            <a:r>
              <a:rPr lang="zh-CN" altLang="en-US" sz="36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二、科学实验室</a:t>
            </a:r>
            <a:endParaRPr lang="zh-CN" altLang="en-US" sz="36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71" name="图片 7170" descr="10-113531140[1]"/>
          <p:cNvPicPr>
            <a:picLocks noChangeAspect="1"/>
          </p:cNvPicPr>
          <p:nvPr/>
        </p:nvPicPr>
        <p:blipFill>
          <a:blip r:embed="rId1"/>
          <a:srcRect t="4155" b="6833"/>
          <a:stretch>
            <a:fillRect/>
          </a:stretch>
        </p:blipFill>
        <p:spPr>
          <a:xfrm>
            <a:off x="323850" y="911225"/>
            <a:ext cx="8569325" cy="5527675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72" name="圆角矩形 7171"/>
          <p:cNvSpPr>
            <a:spLocks noGrp="1"/>
          </p:cNvSpPr>
          <p:nvPr/>
        </p:nvSpPr>
        <p:spPr>
          <a:xfrm>
            <a:off x="1331913" y="5661025"/>
            <a:ext cx="6696075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</a:ln>
        </p:spPr>
        <p:txBody>
          <a:bodyPr wrap="square" lIns="90170" tIns="46990" rIns="90170" bIns="46990" anchor="b" anchorCtr="0"/>
          <a:p>
            <a:pPr algn="ctr">
              <a:buSzTx/>
              <a:buFontTx/>
            </a:pP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实验室是我们大家动手实践的场所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圆角矩形 8193"/>
          <p:cNvSpPr>
            <a:spLocks noGrp="1"/>
          </p:cNvSpPr>
          <p:nvPr/>
        </p:nvSpPr>
        <p:spPr>
          <a:xfrm>
            <a:off x="1692275" y="260350"/>
            <a:ext cx="6335713" cy="577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</a:ln>
        </p:spPr>
        <p:txBody>
          <a:bodyPr wrap="square" lIns="90170" tIns="46990" rIns="90170" bIns="46990" anchor="b" anchorCtr="0"/>
          <a:p>
            <a:pPr algn="ctr">
              <a:buSzTx/>
              <a:buFontTx/>
            </a:pP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charset="-122"/>
              </a:rPr>
              <a:t>仪器室是存放仪器和药品的地方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黑体" panose="02010609060101010101" charset="-122"/>
            </a:endParaRPr>
          </a:p>
        </p:txBody>
      </p:sp>
      <p:pic>
        <p:nvPicPr>
          <p:cNvPr id="8195" name="图片 8194" descr="bff01919[1]"/>
          <p:cNvPicPr>
            <a:picLocks noChangeAspect="1"/>
          </p:cNvPicPr>
          <p:nvPr/>
        </p:nvPicPr>
        <p:blipFill>
          <a:blip r:embed="rId1"/>
          <a:srcRect t="4153" b="7431"/>
          <a:stretch>
            <a:fillRect/>
          </a:stretch>
        </p:blipFill>
        <p:spPr>
          <a:xfrm>
            <a:off x="323850" y="981075"/>
            <a:ext cx="8569325" cy="5661025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文本框 9217"/>
          <p:cNvSpPr txBox="1"/>
          <p:nvPr/>
        </p:nvSpPr>
        <p:spPr>
          <a:xfrm>
            <a:off x="395288" y="117475"/>
            <a:ext cx="83534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实验仪器和试剂的存放点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必须符合环境要求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（如温度、湿度、光线与通风情况等）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19" name="图片 9218" descr="20101110105442352[1]"/>
          <p:cNvPicPr>
            <a:picLocks noChangeAspect="1"/>
          </p:cNvPicPr>
          <p:nvPr/>
        </p:nvPicPr>
        <p:blipFill>
          <a:blip r:embed="rId1"/>
          <a:srcRect l="2808" r="28412"/>
          <a:stretch>
            <a:fillRect/>
          </a:stretch>
        </p:blipFill>
        <p:spPr>
          <a:xfrm>
            <a:off x="323850" y="2060575"/>
            <a:ext cx="4230688" cy="4608513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20" name="文本框 9219"/>
          <p:cNvSpPr txBox="1"/>
          <p:nvPr/>
        </p:nvSpPr>
        <p:spPr>
          <a:xfrm>
            <a:off x="611188" y="1270000"/>
            <a:ext cx="82089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按不同的用途有序摆放于实验仪器柜子内。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1" name="图片 9220" descr="DSC_0012_副本"/>
          <p:cNvPicPr>
            <a:picLocks noChangeAspect="1"/>
          </p:cNvPicPr>
          <p:nvPr/>
        </p:nvPicPr>
        <p:blipFill>
          <a:blip r:embed="rId2"/>
          <a:srcRect l="32445" r="14282"/>
          <a:stretch>
            <a:fillRect/>
          </a:stretch>
        </p:blipFill>
        <p:spPr>
          <a:xfrm>
            <a:off x="4716463" y="2060575"/>
            <a:ext cx="4211637" cy="4610100"/>
          </a:xfrm>
          <a:prstGeom prst="rect">
            <a:avLst/>
          </a:prstGeom>
          <a:noFill/>
          <a:ln w="15875" cap="flat" cmpd="sng">
            <a:solidFill>
              <a:srgbClr val="0000FF"/>
            </a:solidFill>
            <a:prstDash val="solid"/>
            <a:bevel/>
            <a:headEnd type="none" w="med" len="med"/>
            <a:tailEnd type="none" w="med" len="med"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/>
      <p:bldP spid="9220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文本框 10241"/>
          <p:cNvSpPr txBox="1"/>
          <p:nvPr/>
        </p:nvSpPr>
        <p:spPr>
          <a:xfrm>
            <a:off x="179388" y="44450"/>
            <a:ext cx="8856662" cy="11734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实验室内有一些危险品存放于特别指定的地点。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危险品的容器外有相应的警告标志。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矩形 10242"/>
          <p:cNvSpPr/>
          <p:nvPr/>
        </p:nvSpPr>
        <p:spPr>
          <a:xfrm>
            <a:off x="1331913" y="1557338"/>
            <a:ext cx="748823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你认识下列常见的危险警告标志吗？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pic>
        <p:nvPicPr>
          <p:cNvPr id="10244" name="图片 102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1628775"/>
            <a:ext cx="1008063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 descr="第二节图5"/>
          <p:cNvPicPr>
            <a:picLocks noChangeAspect="1"/>
          </p:cNvPicPr>
          <p:nvPr/>
        </p:nvPicPr>
        <p:blipFill>
          <a:blip r:embed="rId2"/>
          <a:srcRect l="13715" t="4831" r="8495" b="25108"/>
          <a:stretch>
            <a:fillRect/>
          </a:stretch>
        </p:blipFill>
        <p:spPr>
          <a:xfrm>
            <a:off x="1547813" y="4654550"/>
            <a:ext cx="1706562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245" descr="第二节图8"/>
          <p:cNvPicPr>
            <a:picLocks noChangeAspect="1"/>
          </p:cNvPicPr>
          <p:nvPr/>
        </p:nvPicPr>
        <p:blipFill>
          <a:blip r:embed="rId3"/>
          <a:srcRect l="11613" t="15054" r="10753" b="21910"/>
          <a:stretch>
            <a:fillRect/>
          </a:stretch>
        </p:blipFill>
        <p:spPr>
          <a:xfrm>
            <a:off x="5364163" y="4725988"/>
            <a:ext cx="1673225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10246" descr="第二节图6"/>
          <p:cNvPicPr>
            <a:picLocks noChangeAspect="1"/>
          </p:cNvPicPr>
          <p:nvPr/>
        </p:nvPicPr>
        <p:blipFill>
          <a:blip r:embed="rId4"/>
          <a:srcRect l="9901" t="6743" r="1965" b="18329"/>
          <a:stretch>
            <a:fillRect/>
          </a:stretch>
        </p:blipFill>
        <p:spPr>
          <a:xfrm>
            <a:off x="1619250" y="2349500"/>
            <a:ext cx="1671638" cy="150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图片 10247" descr="第二节图7"/>
          <p:cNvPicPr>
            <a:picLocks noChangeAspect="1"/>
          </p:cNvPicPr>
          <p:nvPr/>
        </p:nvPicPr>
        <p:blipFill>
          <a:blip r:embed="rId5"/>
          <a:srcRect l="8771" t="9973" r="8868" b="16875"/>
          <a:stretch>
            <a:fillRect/>
          </a:stretch>
        </p:blipFill>
        <p:spPr>
          <a:xfrm>
            <a:off x="5364163" y="2276475"/>
            <a:ext cx="1728787" cy="154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文本框 10248"/>
          <p:cNvSpPr txBox="1"/>
          <p:nvPr/>
        </p:nvSpPr>
        <p:spPr>
          <a:xfrm>
            <a:off x="1835150" y="6165850"/>
            <a:ext cx="122396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有毒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0" name="文本框 10249"/>
          <p:cNvSpPr txBox="1"/>
          <p:nvPr/>
        </p:nvSpPr>
        <p:spPr>
          <a:xfrm>
            <a:off x="5292725" y="6165850"/>
            <a:ext cx="20859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有腐蚀性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1" name="文本框 10250"/>
          <p:cNvSpPr txBox="1"/>
          <p:nvPr/>
        </p:nvSpPr>
        <p:spPr>
          <a:xfrm>
            <a:off x="5651500" y="3789363"/>
            <a:ext cx="12954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易爆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2" name="文本框 10251"/>
          <p:cNvSpPr txBox="1"/>
          <p:nvPr/>
        </p:nvSpPr>
        <p:spPr>
          <a:xfrm>
            <a:off x="1835150" y="3860800"/>
            <a:ext cx="11525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易燃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2" grpId="0" bldLvl="0"/>
      <p:bldP spid="10252" grpId="0" bldLvl="0"/>
      <p:bldP spid="10251" grpId="0" bldLvl="0"/>
      <p:bldP spid="10249" grpId="0" bldLvl="0"/>
      <p:bldP spid="10250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1266" name="图片 112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44450"/>
            <a:ext cx="793750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文本框 11266"/>
          <p:cNvSpPr txBox="1"/>
          <p:nvPr/>
        </p:nvSpPr>
        <p:spPr>
          <a:xfrm>
            <a:off x="466725" y="44450"/>
            <a:ext cx="8599488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           1. 学校实验室中共有存放仪器的仪器室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</a:rPr>
              <a:t>（实验准备室）____ 间，存放仪器的柜子共有____ 个，供学生做实验的大间实验室（实验操作室）共有____ 间。你认识哪些仪器？它们有什么用途？ 哪些仪器不认识？试着查询这些仪器的名称，并将它们填入下表。</a:t>
            </a:r>
            <a:endParaRPr lang="zh-CN" altLang="en-US" sz="3200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graphicFrame>
        <p:nvGraphicFramePr>
          <p:cNvPr id="11268" name="表格 11267"/>
          <p:cNvGraphicFramePr/>
          <p:nvPr/>
        </p:nvGraphicFramePr>
        <p:xfrm>
          <a:off x="539750" y="3141663"/>
          <a:ext cx="8135938" cy="3479800"/>
        </p:xfrm>
        <a:graphic>
          <a:graphicData uri="http://schemas.openxmlformats.org/drawingml/2006/table">
            <a:tbl>
              <a:tblPr/>
              <a:tblGrid>
                <a:gridCol w="2560638"/>
                <a:gridCol w="5575300"/>
              </a:tblGrid>
              <a:tr h="5207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 dirty="0">
                          <a:latin typeface="Calibri" panose="020F0502020204030204" pitchFamily="2" charset="0"/>
                        </a:rPr>
                        <a:t>仪 </a:t>
                      </a:r>
                      <a:r>
                        <a:rPr lang="zh-CN" altLang="en-US" sz="2800" b="1" dirty="0">
                          <a:latin typeface="Calibri" panose="020F0502020204030204" pitchFamily="2" charset="0"/>
                        </a:rPr>
                        <a:t>   </a:t>
                      </a:r>
                      <a:r>
                        <a:rPr lang="zh-CN" altLang="en-US" sz="2800" b="1" dirty="0">
                          <a:latin typeface="Calibri" panose="020F0502020204030204" pitchFamily="2" charset="0"/>
                        </a:rPr>
                        <a:t>器</a:t>
                      </a:r>
                      <a:endParaRPr lang="zh-CN" altLang="en-US" sz="2800" b="1" dirty="0">
                        <a:latin typeface="Calibri" panose="020F0502020204030204" pitchFamily="2" charset="0"/>
                      </a:endParaRPr>
                    </a:p>
                  </a:txBody>
                  <a:tcPr marL="90170" marR="90170" marT="46990" marB="46990" vert="horz" anchor="ctr" anchorCtr="0">
                    <a:lnL w="1905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800" b="1" dirty="0">
                          <a:latin typeface="Calibri" panose="020F0502020204030204" pitchFamily="2" charset="0"/>
                        </a:rPr>
                        <a:t>用</a:t>
                      </a:r>
                      <a:r>
                        <a:rPr lang="zh-CN" altLang="en-US" sz="2800" b="1" dirty="0">
                          <a:latin typeface="Calibri" panose="020F0502020204030204" pitchFamily="2" charset="0"/>
                        </a:rPr>
                        <a:t>     </a:t>
                      </a:r>
                      <a:r>
                        <a:rPr lang="zh-CN" altLang="en-US" sz="2800" b="1" dirty="0">
                          <a:latin typeface="Calibri" panose="020F0502020204030204" pitchFamily="2" charset="0"/>
                        </a:rPr>
                        <a:t> 途</a:t>
                      </a:r>
                      <a:endParaRPr lang="zh-CN" altLang="en-US" sz="2800" b="1" dirty="0">
                        <a:latin typeface="Calibri" panose="020F0502020204030204" pitchFamily="2" charset="0"/>
                      </a:endParaRPr>
                    </a:p>
                  </a:txBody>
                  <a:tcPr marL="90170" marR="90170" marT="46990" marB="46990" vert="horz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49371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</a:rPr>
                        <a:t>①</a:t>
                      </a:r>
                      <a:endParaRPr lang="zh-CN" altLang="en-US" sz="2400" b="1">
                        <a:solidFill>
                          <a:srgbClr val="000000"/>
                        </a:solidFill>
                      </a:endParaRPr>
                    </a:p>
                  </a:txBody>
                  <a:tcPr marL="90170" marR="90170" marT="46990" marB="46990" vert="horz" anchor="t" anchorCtr="0">
                    <a:lnL w="1905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marL="90170" marR="90170" marT="46990" marB="46990"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49371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</a:rPr>
                        <a:t>②</a:t>
                      </a:r>
                      <a:endParaRPr lang="zh-CN" altLang="en-US" sz="2400" b="1">
                        <a:solidFill>
                          <a:srgbClr val="000000"/>
                        </a:solidFill>
                      </a:endParaRPr>
                    </a:p>
                  </a:txBody>
                  <a:tcPr marL="90170" marR="90170" marT="46990" marB="46990" vert="horz" anchor="t" anchorCtr="0">
                    <a:lnL w="1905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marL="90170" marR="90170" marT="46990" marB="46990"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4921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</a:rPr>
                        <a:t>③</a:t>
                      </a:r>
                      <a:endParaRPr lang="zh-CN" altLang="en-US" sz="2400" b="1">
                        <a:solidFill>
                          <a:srgbClr val="000000"/>
                        </a:solidFill>
                      </a:endParaRPr>
                    </a:p>
                  </a:txBody>
                  <a:tcPr marL="90170" marR="90170" marT="46990" marB="46990" vert="horz" anchor="t" anchorCtr="0">
                    <a:lnL w="1905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marL="90170" marR="90170" marT="46990" marB="46990"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493713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</a:rPr>
                        <a:t>④</a:t>
                      </a:r>
                      <a:endParaRPr lang="zh-CN" altLang="en-US" sz="2400" b="1">
                        <a:solidFill>
                          <a:srgbClr val="000000"/>
                        </a:solidFill>
                      </a:endParaRPr>
                    </a:p>
                  </a:txBody>
                  <a:tcPr marL="90170" marR="90170" marT="46990" marB="46990" vert="horz" anchor="t" anchorCtr="0">
                    <a:lnL w="1905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marL="90170" marR="90170" marT="46990" marB="46990"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493712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</a:rPr>
                        <a:t>⑤</a:t>
                      </a:r>
                      <a:endParaRPr lang="zh-CN" altLang="en-US" sz="2400" b="1">
                        <a:solidFill>
                          <a:srgbClr val="000000"/>
                        </a:solidFill>
                      </a:endParaRPr>
                    </a:p>
                  </a:txBody>
                  <a:tcPr marL="90170" marR="90170" marT="46990" marB="46990" vert="horz" anchor="t" anchorCtr="0">
                    <a:lnL w="1905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marL="90170" marR="90170" marT="46990" marB="46990"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4921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</a:rPr>
                        <a:t>⑥</a:t>
                      </a:r>
                      <a:endParaRPr lang="zh-CN" altLang="en-US" sz="2400" b="1">
                        <a:solidFill>
                          <a:srgbClr val="000000"/>
                        </a:solidFill>
                      </a:endParaRPr>
                    </a:p>
                  </a:txBody>
                  <a:tcPr marL="90170" marR="90170" marT="46990" marB="46990" vert="horz" anchor="t" anchorCtr="0">
                    <a:lnL w="1905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>
                        <a:solidFill>
                          <a:srgbClr val="000000"/>
                        </a:solidFill>
                        <a:latin typeface="Calibri" panose="020F0502020204030204" pitchFamily="2" charset="0"/>
                      </a:endParaRPr>
                    </a:p>
                  </a:txBody>
                  <a:tcPr marL="90170" marR="90170" marT="46990" marB="46990" vert="horz" anchor="t" anchorCtr="0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矩形 12289"/>
          <p:cNvSpPr/>
          <p:nvPr/>
        </p:nvSpPr>
        <p:spPr>
          <a:xfrm>
            <a:off x="109538" y="115888"/>
            <a:ext cx="5183187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marL="342900" indent="-342900"/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三、认识实验室仪器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2291" name="图片 12290" descr="温度计"/>
          <p:cNvPicPr>
            <a:picLocks noChangeAspect="1"/>
          </p:cNvPicPr>
          <p:nvPr/>
        </p:nvPicPr>
        <p:blipFill>
          <a:blip r:embed="rId1"/>
          <a:srcRect t="17992" b="15691"/>
          <a:stretch>
            <a:fillRect/>
          </a:stretch>
        </p:blipFill>
        <p:spPr>
          <a:xfrm>
            <a:off x="827088" y="981075"/>
            <a:ext cx="4384675" cy="2181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Text Box 11"/>
          <p:cNvSpPr txBox="1"/>
          <p:nvPr/>
        </p:nvSpPr>
        <p:spPr>
          <a:xfrm>
            <a:off x="5508625" y="2133600"/>
            <a:ext cx="33115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测量物体的温度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3" name="文本框 12292"/>
          <p:cNvSpPr txBox="1"/>
          <p:nvPr/>
        </p:nvSpPr>
        <p:spPr>
          <a:xfrm>
            <a:off x="6300788" y="1270000"/>
            <a:ext cx="158273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温度计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4" name="图片 12293" descr="1-7-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3502025"/>
            <a:ext cx="3024188" cy="302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Text Box 9"/>
          <p:cNvSpPr txBox="1"/>
          <p:nvPr/>
        </p:nvSpPr>
        <p:spPr>
          <a:xfrm>
            <a:off x="4572000" y="5445125"/>
            <a:ext cx="439261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测量时间（时间间隔）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6" name="文本框 12295"/>
          <p:cNvSpPr txBox="1"/>
          <p:nvPr/>
        </p:nvSpPr>
        <p:spPr>
          <a:xfrm>
            <a:off x="5435600" y="4581525"/>
            <a:ext cx="29083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秒表或停表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/>
      <p:bldP spid="12293" grpId="0"/>
      <p:bldP spid="12295" grpId="0"/>
      <p:bldP spid="122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Text Box 10"/>
          <p:cNvSpPr txBox="1"/>
          <p:nvPr/>
        </p:nvSpPr>
        <p:spPr>
          <a:xfrm>
            <a:off x="2266950" y="1557338"/>
            <a:ext cx="1944688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测量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电流大小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Text Box 11"/>
          <p:cNvSpPr txBox="1"/>
          <p:nvPr/>
        </p:nvSpPr>
        <p:spPr>
          <a:xfrm>
            <a:off x="7092950" y="1557338"/>
            <a:ext cx="19431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测量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电压大小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文本框 13315"/>
          <p:cNvSpPr txBox="1"/>
          <p:nvPr/>
        </p:nvSpPr>
        <p:spPr>
          <a:xfrm>
            <a:off x="7308850" y="549275"/>
            <a:ext cx="172561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电压表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7" name="文本框 13316"/>
          <p:cNvSpPr txBox="1"/>
          <p:nvPr/>
        </p:nvSpPr>
        <p:spPr>
          <a:xfrm>
            <a:off x="2482850" y="549275"/>
            <a:ext cx="18732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电流表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18" name="Picture 7" descr="图片2"/>
          <p:cNvPicPr>
            <a:picLocks noChangeAspect="1"/>
          </p:cNvPicPr>
          <p:nvPr/>
        </p:nvPicPr>
        <p:blipFill>
          <a:blip r:embed="rId1"/>
          <a:srcRect l="13712" t="4601" r="16559" b="-975"/>
          <a:stretch>
            <a:fillRect/>
          </a:stretch>
        </p:blipFill>
        <p:spPr>
          <a:xfrm>
            <a:off x="4860925" y="188913"/>
            <a:ext cx="2087563" cy="2586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图片 13318"/>
          <p:cNvPicPr>
            <a:picLocks noChangeAspect="1"/>
          </p:cNvPicPr>
          <p:nvPr/>
        </p:nvPicPr>
        <p:blipFill>
          <a:blip r:embed="rId2">
            <a:lum bright="12000"/>
          </a:blip>
          <a:stretch>
            <a:fillRect/>
          </a:stretch>
        </p:blipFill>
        <p:spPr>
          <a:xfrm>
            <a:off x="250825" y="188913"/>
            <a:ext cx="1944688" cy="258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13319" descr="1-11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" y="3573463"/>
            <a:ext cx="3836988" cy="2900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Text Box 10"/>
          <p:cNvSpPr txBox="1"/>
          <p:nvPr/>
        </p:nvSpPr>
        <p:spPr>
          <a:xfrm>
            <a:off x="5148263" y="5013325"/>
            <a:ext cx="35274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放大作用，用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于观察较小物体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2" name="文本框 13321"/>
          <p:cNvSpPr txBox="1"/>
          <p:nvPr/>
        </p:nvSpPr>
        <p:spPr>
          <a:xfrm>
            <a:off x="6156325" y="4294188"/>
            <a:ext cx="16541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放大镜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/>
      <p:bldP spid="13317" grpId="0" uiExpand="1"/>
      <p:bldP spid="13321" grpId="0"/>
      <p:bldP spid="1332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100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101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102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103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104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105.xml><?xml version="1.0" encoding="utf-8"?>
<p:tagLst xmlns:p="http://schemas.openxmlformats.org/presentationml/2006/main">
  <p:tag name="commondata" val="eyJoZGlkIjoiYzNiMGIwN2ZiZWEwMWQzNjk5MjUwYzdlZTIxNjI5MTA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2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6"/>
  <p:tag name="KSO_WM_UNIT_LAYERLEVEL" val="1"/>
  <p:tag name="KSO_WM_TAG_VERSION" val="3.0"/>
  <p:tag name="KSO_WM_BEAUTIFY_FLAG" val="#wm#"/>
  <p:tag name="KSO_WM_UNIT_TYPE" val="i"/>
  <p:tag name="KSO_WM_UNIT_INDEX" val="6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5"/>
  <p:tag name="KSO_WM_TEMPLATE_CATEGORY" val="custom"/>
  <p:tag name="KSO_WM_TEMPLATE_INDEX" val="20233105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3105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105"/>
  <p:tag name="KSO_WM_TEMPLATE_THUMBS_INDEX" val="1、9"/>
</p:tagLst>
</file>

<file path=ppt/tags/tag81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82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83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84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85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86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87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88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89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91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92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93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6"/>
  <p:tag name="KSO_WM_UNIT_TYPE" val="a"/>
  <p:tag name="KSO_WM_UNIT_INDEX" val="1"/>
</p:tagLst>
</file>

<file path=ppt/tags/tag95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96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97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98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ags/tag99.xml><?xml version="1.0" encoding="utf-8"?>
<p:tagLst xmlns:p="http://schemas.openxmlformats.org/presentationml/2006/main">
  <p:tag name="KSO_WM_SLIDE_THEME_ID" val="3321202"/>
  <p:tag name="KSO_WM_SLIDE_THEME_NAME" val="紫色半圆线条极简风主题"/>
  <p:tag name="KSO_WM_SLIDE_TYPE" val="text"/>
</p:tagLst>
</file>

<file path=ppt/theme/theme1.xml><?xml version="1.0" encoding="utf-8"?>
<a:theme xmlns:a="http://schemas.openxmlformats.org/drawingml/2006/main" name="21世纪教育网精品课件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85">
      <a:dk1>
        <a:srgbClr val="000000"/>
      </a:dk1>
      <a:lt1>
        <a:srgbClr val="FFFFFF"/>
      </a:lt1>
      <a:dk2>
        <a:srgbClr val="44546A"/>
      </a:dk2>
      <a:lt2>
        <a:srgbClr val="FFFFFF"/>
      </a:lt2>
      <a:accent1>
        <a:srgbClr val="776CFD"/>
      </a:accent1>
      <a:accent2>
        <a:srgbClr val="5D95F1"/>
      </a:accent2>
      <a:accent3>
        <a:srgbClr val="655BE6"/>
      </a:accent3>
      <a:accent4>
        <a:srgbClr val="6C95FD"/>
      </a:accent4>
      <a:accent5>
        <a:srgbClr val="64DCBF"/>
      </a:accent5>
      <a:accent6>
        <a:srgbClr val="33C2FF"/>
      </a:accent6>
      <a:hlink>
        <a:srgbClr val="658BD5"/>
      </a:hlink>
      <a:folHlink>
        <a:srgbClr val="A16AA5"/>
      </a:folHlink>
    </a:clrScheme>
    <a:fontScheme name="自定义 3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21世纪教育网精品课件模板</Template>
  <TotalTime>0</TotalTime>
  <Words>2344</Words>
  <Application>WPS 演示</Application>
  <PresentationFormat>在屏幕上显示</PresentationFormat>
  <Paragraphs>319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181" baseType="lpstr">
      <vt:lpstr>Arial</vt:lpstr>
      <vt:lpstr>宋体</vt:lpstr>
      <vt:lpstr>Wingdings</vt:lpstr>
      <vt:lpstr>黑体</vt:lpstr>
      <vt:lpstr>Verdana</vt:lpstr>
      <vt:lpstr>华文中宋</vt:lpstr>
      <vt:lpstr>Times New Roman</vt:lpstr>
      <vt:lpstr>楷体_GB2312</vt:lpstr>
      <vt:lpstr>新宋体</vt:lpstr>
      <vt:lpstr>隶书</vt:lpstr>
      <vt:lpstr>Comic Sans MS</vt:lpstr>
      <vt:lpstr>宋体-方正超大字符集</vt:lpstr>
      <vt:lpstr>华文行楷</vt:lpstr>
      <vt:lpstr>Tahoma</vt:lpstr>
      <vt:lpstr>方正姚体</vt:lpstr>
      <vt:lpstr>Arial Narrow</vt:lpstr>
      <vt:lpstr>华文琥珀</vt:lpstr>
      <vt:lpstr>微软雅黑</vt:lpstr>
      <vt:lpstr>Calibri</vt:lpstr>
      <vt:lpstr>文鼎细钢笔行楷</vt:lpstr>
      <vt:lpstr>华文新魏</vt:lpstr>
      <vt:lpstr>幼圆</vt:lpstr>
      <vt:lpstr>_x000B__x000C_</vt:lpstr>
      <vt:lpstr>Segoe Print</vt:lpstr>
      <vt:lpstr>方正舒体</vt:lpstr>
      <vt:lpstr>华文细黑</vt:lpstr>
      <vt:lpstr>楷体</vt:lpstr>
      <vt:lpstr>Courier New</vt:lpstr>
      <vt:lpstr>Gulim</vt:lpstr>
      <vt:lpstr>Malgun Gothic</vt:lpstr>
      <vt:lpstr>华文隶书</vt:lpstr>
      <vt:lpstr>华文彩云</vt:lpstr>
      <vt:lpstr>Wingdings 2</vt:lpstr>
      <vt:lpstr>PMingLiU</vt:lpstr>
      <vt:lpstr>MingLiU-ExtB</vt:lpstr>
      <vt:lpstr>方正大黑简体</vt:lpstr>
      <vt:lpstr>宋体-PUA</vt:lpstr>
      <vt:lpstr>华文楷体</vt:lpstr>
      <vt:lpstr>时尚中黑简体</vt:lpstr>
      <vt:lpstr>仿宋_GB2312</vt:lpstr>
      <vt:lpstr>仿宋</vt:lpstr>
      <vt:lpstr>方正综艺_GBK</vt:lpstr>
      <vt:lpstr>Arial Black</vt:lpstr>
      <vt:lpstr>Book Antiqua</vt:lpstr>
      <vt:lpstr>方正彩云简体</vt:lpstr>
      <vt:lpstr>方正隶书简体</vt:lpstr>
      <vt:lpstr>方正魏碑简体</vt:lpstr>
      <vt:lpstr>Arial Unicode MS</vt:lpstr>
      <vt:lpstr>方正美黑简体</vt:lpstr>
      <vt:lpstr>Garamond</vt:lpstr>
      <vt:lpstr>MS Sans Serif</vt:lpstr>
      <vt:lpstr>华文仿宋</vt:lpstr>
      <vt:lpstr>Script MT Bold</vt:lpstr>
      <vt:lpstr>Batang</vt:lpstr>
      <vt:lpstr>Constantia</vt:lpstr>
      <vt:lpstr>Symbol</vt:lpstr>
      <vt:lpstr>Latha</vt:lpstr>
      <vt:lpstr>GungsuhChe</vt:lpstr>
      <vt:lpstr>Dotum</vt:lpstr>
      <vt:lpstr>MingLiU</vt:lpstr>
      <vt:lpstr>Monotype Corsiva</vt:lpstr>
      <vt:lpstr>方正姚体简体</vt:lpstr>
      <vt:lpstr>GulimChe</vt:lpstr>
      <vt:lpstr>华康简魏碑</vt:lpstr>
      <vt:lpstr>??</vt:lpstr>
      <vt:lpstr>华文宋体</vt:lpstr>
      <vt:lpstr>Monotype Sorts</vt:lpstr>
      <vt:lpstr>Wingdings</vt:lpstr>
      <vt:lpstr>Trebuchet MS</vt:lpstr>
      <vt:lpstr>Bodoni MT Black</vt:lpstr>
      <vt:lpstr>Arial Rounded MT Bold</vt:lpstr>
      <vt:lpstr>Calisto MT</vt:lpstr>
      <vt:lpstr>Tw Cen MT</vt:lpstr>
      <vt:lpstr>Palatino Linotype</vt:lpstr>
      <vt:lpstr>MV Boli</vt:lpstr>
      <vt:lpstr>Webdings</vt:lpstr>
      <vt:lpstr>Franklin Gothic Heavy</vt:lpstr>
      <vt:lpstr>Franklin Gothic Demi</vt:lpstr>
      <vt:lpstr>Georgia</vt:lpstr>
      <vt:lpstr>方正水柱简体</vt:lpstr>
      <vt:lpstr>Century Schoolbook</vt:lpstr>
      <vt:lpstr>Century</vt:lpstr>
      <vt:lpstr>Gautami</vt:lpstr>
      <vt:lpstr>Impact</vt:lpstr>
      <vt:lpstr>汉仪书魂体简</vt:lpstr>
      <vt:lpstr>方正琥珀简体</vt:lpstr>
      <vt:lpstr>MS UI Gothic</vt:lpstr>
      <vt:lpstr>方正超粗黑简体</vt:lpstr>
      <vt:lpstr>Haettenschweiler</vt:lpstr>
      <vt:lpstr>Mistral</vt:lpstr>
      <vt:lpstr>MS PGothic</vt:lpstr>
      <vt:lpstr>Rockwell</vt:lpstr>
      <vt:lpstr>方正粗宋简体</vt:lpstr>
      <vt:lpstr>方正静蕾简体</vt:lpstr>
      <vt:lpstr>苏新诗卵石体</vt:lpstr>
      <vt:lpstr>迷你简启体</vt:lpstr>
      <vt:lpstr>方正仿宋简体</vt:lpstr>
      <vt:lpstr>Angsana New</vt:lpstr>
      <vt:lpstr>Microsoft Sans Serif</vt:lpstr>
      <vt:lpstr>宋体-18030</vt:lpstr>
      <vt:lpstr>Franklin Gothic Medium</vt:lpstr>
      <vt:lpstr>Consolas</vt:lpstr>
      <vt:lpstr>Candara</vt:lpstr>
      <vt:lpstr>Lucida Console</vt:lpstr>
      <vt:lpstr>04b_21</vt:lpstr>
      <vt:lpstr>Cambria</vt:lpstr>
      <vt:lpstr>Roboto Th</vt:lpstr>
      <vt:lpstr>Roboto</vt:lpstr>
      <vt:lpstr>方正毡笔黑简体</vt:lpstr>
      <vt:lpstr>方正少儿简体</vt:lpstr>
      <vt:lpstr>汉仪菱心体简</vt:lpstr>
      <vt:lpstr>DotumChe</vt:lpstr>
      <vt:lpstr>Elephant</vt:lpstr>
      <vt:lpstr>Gill Sans Ultra Bold</vt:lpstr>
      <vt:lpstr>Blackadder ITC</vt:lpstr>
      <vt:lpstr>方正粗倩简体</vt:lpstr>
      <vt:lpstr>BatangChe</vt:lpstr>
      <vt:lpstr>方正行楷简体</vt:lpstr>
      <vt:lpstr>宋体“,  Arial ,  Times New Roman</vt:lpstr>
      <vt:lpstr>Algerian</vt:lpstr>
      <vt:lpstr>ˎ̥</vt:lpstr>
      <vt:lpstr>汉仪醒示体简</vt:lpstr>
      <vt:lpstr>Ebrima</vt:lpstr>
      <vt:lpstr>MS Mincho</vt:lpstr>
      <vt:lpstr>Yu Gothic</vt:lpstr>
      <vt:lpstr>MS Gothic</vt:lpstr>
      <vt:lpstr>Bookman Old Style</vt:lpstr>
      <vt:lpstr>方正艺黑简体</vt:lpstr>
      <vt:lpstr>Franklin Gothic Book</vt:lpstr>
      <vt:lpstr>Perpetua</vt:lpstr>
      <vt:lpstr>迷你简卡通</vt:lpstr>
      <vt:lpstr>Sylfaen</vt:lpstr>
      <vt:lpstr>2</vt:lpstr>
      <vt:lpstr>Wingdings 2</vt:lpstr>
      <vt:lpstr>方正粗圆简体</vt:lpstr>
      <vt:lpstr>汉仪秀英体简</vt:lpstr>
      <vt:lpstr>Gungsuh</vt:lpstr>
      <vt:lpstr>Sydnie</vt:lpstr>
      <vt:lpstr>Gill Sans MT</vt:lpstr>
      <vt:lpstr>Berlin Sans FB Demi</vt:lpstr>
      <vt:lpstr>永中黑体</vt:lpstr>
      <vt:lpstr>汉仪雪峰体简</vt:lpstr>
      <vt:lpstr>叶根友毛笔行书简体</vt:lpstr>
      <vt:lpstr>AntsyPants</vt:lpstr>
      <vt:lpstr>汉仪雁翎体简</vt:lpstr>
      <vt:lpstr>经典隶变简</vt:lpstr>
      <vt:lpstr>SimSun-ExtB</vt:lpstr>
      <vt:lpstr>方正兰亭超细黑简体</vt:lpstr>
      <vt:lpstr>MingLiU_HKSCS</vt:lpstr>
      <vt:lpstr>方正书宋简体</vt:lpstr>
      <vt:lpstr>方正综艺简体</vt:lpstr>
      <vt:lpstr>MS PMincho</vt:lpstr>
      <vt:lpstr>Rockwell Extra Bold</vt:lpstr>
      <vt:lpstr> </vt:lpstr>
      <vt:lpstr>Arial Unicode MS</vt:lpstr>
      <vt:lpstr>21世纪教育网精品课件模板</vt:lpstr>
      <vt:lpstr>默认设计模板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第2节 走进科学实验室（第一课时）</dc:title>
  <dc:creator>李灏平</dc:creator>
  <cp:lastModifiedBy>章小白</cp:lastModifiedBy>
  <cp:revision>4</cp:revision>
  <dcterms:created xsi:type="dcterms:W3CDTF">2011-11-24T02:57:49Z</dcterms:created>
  <dcterms:modified xsi:type="dcterms:W3CDTF">2024-09-24T06:24:57Z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2052-12.1.0.17140</vt:lpwstr>
  </property>
  <property fmtid="{D5CDD505-2E9C-101B-9397-08002B2CF9AE}" pid="3" name="ICV">
    <vt:lpwstr>A0EE888585554048B0A6908E9BC8C2E3_13</vt:lpwstr>
  </property>
</Properties>
</file>