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72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8" r:id="rId9"/>
    <p:sldId id="267" r:id="rId10"/>
    <p:sldId id="260" r:id="rId11"/>
    <p:sldId id="269" r:id="rId12"/>
    <p:sldId id="270" r:id="rId13"/>
    <p:sldId id="271" r:id="rId14"/>
    <p:sldId id="272" r:id="rId15"/>
    <p:sldId id="273" r:id="rId16"/>
    <p:sldId id="274" r:id="rId17"/>
    <p:sldId id="277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4"/>
    <p:restoredTop sz="96296"/>
  </p:normalViewPr>
  <p:slideViewPr>
    <p:cSldViewPr snapToGrid="0">
      <p:cViewPr>
        <p:scale>
          <a:sx n="90" d="100"/>
          <a:sy n="90" d="100"/>
        </p:scale>
        <p:origin x="34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9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4.xml"/><Relationship Id="rId7" Type="http://schemas.openxmlformats.org/officeDocument/2006/relationships/image" Target="../media/image5.png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0" Type="http://schemas.openxmlformats.org/officeDocument/2006/relationships/tags" Target="../tags/tag12.xml"/><Relationship Id="rId2" Type="http://schemas.openxmlformats.org/officeDocument/2006/relationships/tags" Target="../tags/tag1.xml"/><Relationship Id="rId19" Type="http://schemas.openxmlformats.org/officeDocument/2006/relationships/tags" Target="../tags/tag11.xml"/><Relationship Id="rId18" Type="http://schemas.openxmlformats.org/officeDocument/2006/relationships/tags" Target="../tags/tag10.xml"/><Relationship Id="rId17" Type="http://schemas.openxmlformats.org/officeDocument/2006/relationships/tags" Target="../tags/tag9.xml"/><Relationship Id="rId16" Type="http://schemas.openxmlformats.org/officeDocument/2006/relationships/tags" Target="../tags/tag8.xml"/><Relationship Id="rId15" Type="http://schemas.openxmlformats.org/officeDocument/2006/relationships/image" Target="../media/image9.png"/><Relationship Id="rId14" Type="http://schemas.openxmlformats.org/officeDocument/2006/relationships/tags" Target="../tags/tag7.xml"/><Relationship Id="rId13" Type="http://schemas.openxmlformats.org/officeDocument/2006/relationships/image" Target="../media/image8.png"/><Relationship Id="rId12" Type="http://schemas.openxmlformats.org/officeDocument/2006/relationships/tags" Target="../tags/tag6.xml"/><Relationship Id="rId11" Type="http://schemas.openxmlformats.org/officeDocument/2006/relationships/image" Target="../media/image7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6.xml"/><Relationship Id="rId7" Type="http://schemas.openxmlformats.org/officeDocument/2006/relationships/image" Target="../media/image11.png"/><Relationship Id="rId6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tags" Target="../tags/tag14.xml"/><Relationship Id="rId3" Type="http://schemas.openxmlformats.org/officeDocument/2006/relationships/image" Target="../media/image10.png"/><Relationship Id="rId2" Type="http://schemas.openxmlformats.org/officeDocument/2006/relationships/tags" Target="../tags/tag13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5.xml"/><Relationship Id="rId7" Type="http://schemas.openxmlformats.org/officeDocument/2006/relationships/image" Target="../media/image14.png"/><Relationship Id="rId6" Type="http://schemas.openxmlformats.org/officeDocument/2006/relationships/tags" Target="../tags/tag24.xml"/><Relationship Id="rId5" Type="http://schemas.openxmlformats.org/officeDocument/2006/relationships/image" Target="../media/image13.png"/><Relationship Id="rId4" Type="http://schemas.openxmlformats.org/officeDocument/2006/relationships/tags" Target="../tags/tag23.xm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image" Target="../media/image15.png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7.png"/><Relationship Id="rId7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tags" Target="../tags/tag33.xml"/><Relationship Id="rId4" Type="http://schemas.openxmlformats.org/officeDocument/2006/relationships/image" Target="../media/image4.png"/><Relationship Id="rId3" Type="http://schemas.openxmlformats.org/officeDocument/2006/relationships/tags" Target="../tags/tag32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31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image" Target="../media/image18.png"/><Relationship Id="rId15" Type="http://schemas.openxmlformats.org/officeDocument/2006/relationships/tags" Target="../tags/tag38.xml"/><Relationship Id="rId14" Type="http://schemas.openxmlformats.org/officeDocument/2006/relationships/image" Target="../media/image17.png"/><Relationship Id="rId13" Type="http://schemas.openxmlformats.org/officeDocument/2006/relationships/tags" Target="../tags/tag37.xml"/><Relationship Id="rId12" Type="http://schemas.openxmlformats.org/officeDocument/2006/relationships/image" Target="../media/image16.png"/><Relationship Id="rId11" Type="http://schemas.openxmlformats.org/officeDocument/2006/relationships/tags" Target="../tags/tag36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47.xml"/><Relationship Id="rId7" Type="http://schemas.openxmlformats.org/officeDocument/2006/relationships/image" Target="../media/image11.png"/><Relationship Id="rId6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tags" Target="../tags/tag45.xml"/><Relationship Id="rId3" Type="http://schemas.openxmlformats.org/officeDocument/2006/relationships/image" Target="../media/image10.png"/><Relationship Id="rId2" Type="http://schemas.openxmlformats.org/officeDocument/2006/relationships/tags" Target="../tags/tag44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58.xml"/><Relationship Id="rId7" Type="http://schemas.openxmlformats.org/officeDocument/2006/relationships/image" Target="../media/image11.png"/><Relationship Id="rId6" Type="http://schemas.openxmlformats.org/officeDocument/2006/relationships/tags" Target="../tags/tag57.xml"/><Relationship Id="rId5" Type="http://schemas.openxmlformats.org/officeDocument/2006/relationships/image" Target="../media/image6.png"/><Relationship Id="rId4" Type="http://schemas.openxmlformats.org/officeDocument/2006/relationships/tags" Target="../tags/tag56.xml"/><Relationship Id="rId3" Type="http://schemas.openxmlformats.org/officeDocument/2006/relationships/image" Target="../media/image10.png"/><Relationship Id="rId2" Type="http://schemas.openxmlformats.org/officeDocument/2006/relationships/tags" Target="../tags/tag55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70.xml"/><Relationship Id="rId7" Type="http://schemas.openxmlformats.org/officeDocument/2006/relationships/image" Target="../media/image11.png"/><Relationship Id="rId6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openxmlformats.org/officeDocument/2006/relationships/tags" Target="../tags/tag68.xml"/><Relationship Id="rId3" Type="http://schemas.openxmlformats.org/officeDocument/2006/relationships/image" Target="../media/image10.png"/><Relationship Id="rId2" Type="http://schemas.openxmlformats.org/officeDocument/2006/relationships/tags" Target="../tags/tag67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78.xml"/><Relationship Id="rId7" Type="http://schemas.openxmlformats.org/officeDocument/2006/relationships/image" Target="../media/image6.png"/><Relationship Id="rId6" Type="http://schemas.openxmlformats.org/officeDocument/2006/relationships/tags" Target="../tags/tag77.xml"/><Relationship Id="rId5" Type="http://schemas.openxmlformats.org/officeDocument/2006/relationships/image" Target="../media/image11.png"/><Relationship Id="rId4" Type="http://schemas.openxmlformats.org/officeDocument/2006/relationships/tags" Target="../tags/tag76.xml"/><Relationship Id="rId3" Type="http://schemas.openxmlformats.org/officeDocument/2006/relationships/image" Target="../media/image12.png"/><Relationship Id="rId2" Type="http://schemas.openxmlformats.org/officeDocument/2006/relationships/tags" Target="../tags/tag75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85.xml"/><Relationship Id="rId7" Type="http://schemas.openxmlformats.org/officeDocument/2006/relationships/image" Target="../media/image11.png"/><Relationship Id="rId6" Type="http://schemas.openxmlformats.org/officeDocument/2006/relationships/tags" Target="../tags/tag84.xml"/><Relationship Id="rId5" Type="http://schemas.openxmlformats.org/officeDocument/2006/relationships/image" Target="../media/image6.png"/><Relationship Id="rId4" Type="http://schemas.openxmlformats.org/officeDocument/2006/relationships/tags" Target="../tags/tag83.xml"/><Relationship Id="rId3" Type="http://schemas.openxmlformats.org/officeDocument/2006/relationships/image" Target="../media/image10.png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93.xml"/><Relationship Id="rId7" Type="http://schemas.openxmlformats.org/officeDocument/2006/relationships/image" Target="../media/image11.png"/><Relationship Id="rId6" Type="http://schemas.openxmlformats.org/officeDocument/2006/relationships/tags" Target="../tags/tag92.xml"/><Relationship Id="rId5" Type="http://schemas.openxmlformats.org/officeDocument/2006/relationships/image" Target="../media/image6.png"/><Relationship Id="rId4" Type="http://schemas.openxmlformats.org/officeDocument/2006/relationships/tags" Target="../tags/tag91.xml"/><Relationship Id="rId3" Type="http://schemas.openxmlformats.org/officeDocument/2006/relationships/image" Target="../media/image10.png"/><Relationship Id="rId2" Type="http://schemas.openxmlformats.org/officeDocument/2006/relationships/tags" Target="../tags/tag9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03.xml"/><Relationship Id="rId7" Type="http://schemas.openxmlformats.org/officeDocument/2006/relationships/image" Target="../media/image6.png"/><Relationship Id="rId6" Type="http://schemas.openxmlformats.org/officeDocument/2006/relationships/tags" Target="../tags/tag102.xml"/><Relationship Id="rId5" Type="http://schemas.openxmlformats.org/officeDocument/2006/relationships/image" Target="../media/image5.png"/><Relationship Id="rId4" Type="http://schemas.openxmlformats.org/officeDocument/2006/relationships/tags" Target="../tags/tag101.xml"/><Relationship Id="rId3" Type="http://schemas.openxmlformats.org/officeDocument/2006/relationships/image" Target="../media/image4.png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100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image" Target="../media/image17.png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image" Target="../media/image9.png"/><Relationship Id="rId12" Type="http://schemas.openxmlformats.org/officeDocument/2006/relationships/tags" Target="../tags/tag105.xml"/><Relationship Id="rId11" Type="http://schemas.openxmlformats.org/officeDocument/2006/relationships/image" Target="../media/image8.png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635" y="3744714"/>
            <a:ext cx="6626926" cy="312142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83373" y="3735256"/>
            <a:ext cx="6608637" cy="31214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37941" y="428883"/>
            <a:ext cx="5255207" cy="5712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8801" y="341173"/>
            <a:ext cx="12211346" cy="42736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893185" y="1385570"/>
            <a:ext cx="8298180" cy="3797935"/>
          </a:xfrm>
          <a:prstGeom prst="rect">
            <a:avLst/>
          </a:prstGeom>
        </p:spPr>
      </p:pic>
      <p:pic>
        <p:nvPicPr>
          <p:cNvPr id="11" name="图片 10" descr="图片包含 游戏机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alphaModFix amt="74000"/>
          </a:blip>
          <a:srcRect/>
          <a:stretch>
            <a:fillRect/>
          </a:stretch>
        </p:blipFill>
        <p:spPr>
          <a:xfrm flipH="1">
            <a:off x="4946072" y="2605666"/>
            <a:ext cx="7245927" cy="37201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9490710" y="-1270"/>
            <a:ext cx="2702560" cy="2921635"/>
          </a:xfrm>
          <a:prstGeom prst="rect">
            <a:avLst/>
          </a:prstGeom>
        </p:spPr>
      </p:pic>
      <p:sp>
        <p:nvSpPr>
          <p:cNvPr id="9" name="标题"/>
          <p:cNvSpPr txBox="1">
            <a:spLocks noGrp="1"/>
          </p:cNvSpPr>
          <p:nvPr>
            <p:ph type="title" idx="3" hasCustomPrompt="1"/>
            <p:custDataLst>
              <p:tags r:id="rId16"/>
            </p:custDataLst>
          </p:nvPr>
        </p:nvSpPr>
        <p:spPr>
          <a:xfrm>
            <a:off x="967995" y="1674496"/>
            <a:ext cx="5968766" cy="16381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ts val="7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indent="0" algn="l" fontAlgn="auto">
              <a:lnSpc>
                <a:spcPts val="7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17"/>
            </p:custDataLst>
          </p:nvPr>
        </p:nvSpPr>
        <p:spPr>
          <a:xfrm>
            <a:off x="967995" y="3545324"/>
            <a:ext cx="1465580" cy="398780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9" name="正文"/>
          <p:cNvSpPr>
            <a:spLocks noGrp="1"/>
          </p:cNvSpPr>
          <p:nvPr>
            <p:ph idx="3"/>
            <p:custDataLst>
              <p:tags r:id="rId10"/>
            </p:custDataLst>
          </p:nvPr>
        </p:nvSpPr>
        <p:spPr>
          <a:xfrm>
            <a:off x="694800" y="1490400"/>
            <a:ext cx="10796400" cy="475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8806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635" y="3744714"/>
            <a:ext cx="6626926" cy="31214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545" y="452008"/>
            <a:ext cx="12211346" cy="4273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09958" y="761573"/>
            <a:ext cx="3383573" cy="3450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83373" y="3735256"/>
            <a:ext cx="6608637" cy="31214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302240" y="-1270"/>
            <a:ext cx="1891030" cy="204470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12"/>
            </p:custDataLst>
          </p:nvPr>
        </p:nvSpPr>
        <p:spPr>
          <a:xfrm>
            <a:off x="3152458" y="699135"/>
            <a:ext cx="588708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/>
          <p:cNvSpPr/>
          <p:nvPr>
            <p:custDataLst>
              <p:tags r:id="rId2"/>
            </p:custDataLst>
          </p:nvPr>
        </p:nvSpPr>
        <p:spPr>
          <a:xfrm>
            <a:off x="0" y="-1270"/>
            <a:ext cx="12192000" cy="6858000"/>
          </a:xfrm>
          <a:custGeom>
            <a:avLst/>
            <a:gdLst>
              <a:gd name="connsiteX0" fmla="*/ 0 w 3754581"/>
              <a:gd name="connsiteY0" fmla="*/ 0 h 6858000"/>
              <a:gd name="connsiteX1" fmla="*/ 3754581 w 3754581"/>
              <a:gd name="connsiteY1" fmla="*/ 0 h 6858000"/>
              <a:gd name="connsiteX2" fmla="*/ 3754581 w 3754581"/>
              <a:gd name="connsiteY2" fmla="*/ 6858000 h 6858000"/>
              <a:gd name="connsiteX3" fmla="*/ 0 w 37545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581" h="6858000">
                <a:moveTo>
                  <a:pt x="0" y="0"/>
                </a:moveTo>
                <a:lnTo>
                  <a:pt x="3754581" y="0"/>
                </a:lnTo>
                <a:lnTo>
                  <a:pt x="3754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83373" y="3735256"/>
            <a:ext cx="6608637" cy="312142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9673" y="405130"/>
            <a:ext cx="12211346" cy="427366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93307" y="1385469"/>
            <a:ext cx="8644877" cy="3798137"/>
          </a:xfrm>
          <a:prstGeom prst="rect">
            <a:avLst/>
          </a:prstGeom>
        </p:spPr>
      </p:pic>
      <p:pic>
        <p:nvPicPr>
          <p:cNvPr id="44" name="图片 43" descr="图片包含 游戏机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74000"/>
          </a:blip>
          <a:srcRect/>
          <a:stretch>
            <a:fillRect/>
          </a:stretch>
        </p:blipFill>
        <p:spPr>
          <a:xfrm flipH="1">
            <a:off x="4946072" y="2605666"/>
            <a:ext cx="7245927" cy="372012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8925560" y="405130"/>
            <a:ext cx="3262630" cy="3893185"/>
          </a:xfrm>
          <a:custGeom>
            <a:avLst/>
            <a:gdLst>
              <a:gd name="connsiteX0" fmla="*/ 0 w 4188354"/>
              <a:gd name="connsiteY0" fmla="*/ 0 h 4996407"/>
              <a:gd name="connsiteX1" fmla="*/ 4188354 w 4188354"/>
              <a:gd name="connsiteY1" fmla="*/ 0 h 4996407"/>
              <a:gd name="connsiteX2" fmla="*/ 4188354 w 4188354"/>
              <a:gd name="connsiteY2" fmla="*/ 4996407 h 4996407"/>
              <a:gd name="connsiteX3" fmla="*/ 0 w 4188354"/>
              <a:gd name="connsiteY3" fmla="*/ 4996407 h 49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8354" h="4996407">
                <a:moveTo>
                  <a:pt x="0" y="0"/>
                </a:moveTo>
                <a:lnTo>
                  <a:pt x="4188354" y="0"/>
                </a:lnTo>
                <a:lnTo>
                  <a:pt x="4188354" y="4996407"/>
                </a:lnTo>
                <a:lnTo>
                  <a:pt x="0" y="4996407"/>
                </a:lnTo>
                <a:close/>
              </a:path>
            </a:pathLst>
          </a:cu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096000" y="3978703"/>
            <a:ext cx="6096010" cy="287929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0083165" y="0"/>
            <a:ext cx="2106295" cy="2277745"/>
          </a:xfrm>
          <a:prstGeom prst="rect">
            <a:avLst/>
          </a:prstGeom>
        </p:spPr>
      </p:pic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17"/>
            </p:custDataLst>
          </p:nvPr>
        </p:nvSpPr>
        <p:spPr>
          <a:xfrm>
            <a:off x="841375" y="1195070"/>
            <a:ext cx="6826250" cy="1562100"/>
          </a:xfrm>
          <a:prstGeom prst="rect">
            <a:avLst/>
          </a:prstGeom>
          <a:noFill/>
        </p:spPr>
        <p:txBody>
          <a:bodyPr wrap="square" lIns="144145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ts val="8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indent="0" algn="l" fontAlgn="auto">
              <a:lnSpc>
                <a:spcPts val="8000"/>
              </a:lnSpc>
            </a:pPr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8"/>
            </p:custDataLst>
          </p:nvPr>
        </p:nvSpPr>
        <p:spPr>
          <a:xfrm>
            <a:off x="841375" y="2768600"/>
            <a:ext cx="6826250" cy="205803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11" name="正文"/>
          <p:cNvSpPr>
            <a:spLocks noGrp="1"/>
          </p:cNvSpPr>
          <p:nvPr>
            <p:ph idx="4"/>
            <p:custDataLst>
              <p:tags r:id="rId10"/>
            </p:custDataLst>
          </p:nvPr>
        </p:nvSpPr>
        <p:spPr>
          <a:xfrm>
            <a:off x="6400805" y="1490357"/>
            <a:ext cx="5095870" cy="468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>
            <a:spLocks noGrp="1"/>
          </p:cNvSpPr>
          <p:nvPr>
            <p:ph idx="3"/>
            <p:custDataLst>
              <p:tags r:id="rId11"/>
            </p:custDataLst>
          </p:nvPr>
        </p:nvSpPr>
        <p:spPr>
          <a:xfrm>
            <a:off x="695324" y="1490357"/>
            <a:ext cx="5089875" cy="468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 flipH="1">
            <a:off x="4469765" y="1152525"/>
            <a:ext cx="3390900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FFFFFF">
                    <a:alpha val="0"/>
                  </a:srgbClr>
                </a:gs>
                <a:gs pos="50500">
                  <a:srgbClr val="2F555D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599" y="6356350"/>
            <a:ext cx="2886075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15" name="正文"/>
          <p:cNvSpPr>
            <a:spLocks noGrp="1"/>
          </p:cNvSpPr>
          <p:nvPr>
            <p:ph idx="6"/>
            <p:custDataLst>
              <p:tags r:id="rId10"/>
            </p:custDataLst>
          </p:nvPr>
        </p:nvSpPr>
        <p:spPr>
          <a:xfrm>
            <a:off x="6235200" y="1854000"/>
            <a:ext cx="5255476" cy="432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11"/>
            </p:custDataLst>
          </p:nvPr>
        </p:nvSpPr>
        <p:spPr>
          <a:xfrm>
            <a:off x="6235200" y="1270000"/>
            <a:ext cx="5259600" cy="398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正文"/>
          <p:cNvSpPr>
            <a:spLocks noGrp="1"/>
          </p:cNvSpPr>
          <p:nvPr>
            <p:ph idx="4"/>
            <p:custDataLst>
              <p:tags r:id="rId12"/>
            </p:custDataLst>
          </p:nvPr>
        </p:nvSpPr>
        <p:spPr>
          <a:xfrm>
            <a:off x="695324" y="1854000"/>
            <a:ext cx="5255476" cy="432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13"/>
            </p:custDataLst>
          </p:nvPr>
        </p:nvSpPr>
        <p:spPr>
          <a:xfrm>
            <a:off x="695324" y="1276801"/>
            <a:ext cx="5255475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sz="2000" spc="0" dirty="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defRPr>
            </a:lvl1pPr>
          </a:lstStyle>
          <a:p>
            <a:pPr marL="0" marR="0" lvl="0" fontAlgn="base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14"/>
            </p:custDataLst>
          </p:nvPr>
        </p:nvSpPr>
        <p:spPr>
          <a:xfrm>
            <a:off x="695324" y="373833"/>
            <a:ext cx="10801351" cy="7105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0170" tIns="46990" rIns="90170" bIns="46990" rtlCol="0" anchor="b" anchorCtr="0">
            <a:normAutofit/>
          </a:bodyPr>
          <a:lstStyle>
            <a:lvl1pPr>
              <a:defRPr dirty="0">
                <a:sym typeface="+mn-ea"/>
              </a:defRPr>
            </a:lvl1pPr>
          </a:lstStyle>
          <a:p>
            <a:pPr lvl="0"/>
            <a:r>
              <a:rPr dirty="0" err="1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880076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599" y="6356350"/>
            <a:ext cx="2886075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7" name="正文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95324" y="355601"/>
            <a:ext cx="10801351" cy="582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599" y="6356350"/>
            <a:ext cx="2886075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10"/>
            </p:custDataLst>
          </p:nvPr>
        </p:nvCxnSpPr>
        <p:spPr>
          <a:xfrm flipH="1">
            <a:off x="4469765" y="1152525"/>
            <a:ext cx="3390900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FFFFFF">
                    <a:alpha val="0"/>
                  </a:srgbClr>
                </a:gs>
                <a:gs pos="50500">
                  <a:srgbClr val="2F555D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11"/>
            </p:custDataLst>
          </p:nvPr>
        </p:nvSpPr>
        <p:spPr>
          <a:xfrm>
            <a:off x="694800" y="1153160"/>
            <a:ext cx="10801875" cy="4140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dk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95325" y="6356350"/>
            <a:ext cx="2886075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884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83373" y="3735256"/>
            <a:ext cx="6608637" cy="3121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37941" y="428883"/>
            <a:ext cx="5255207" cy="5712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18801" y="341173"/>
            <a:ext cx="12211346" cy="4273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93185" y="1385570"/>
            <a:ext cx="8298180" cy="3797935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alphaModFix amt="74000"/>
          </a:blip>
          <a:srcRect/>
          <a:stretch>
            <a:fillRect/>
          </a:stretch>
        </p:blipFill>
        <p:spPr>
          <a:xfrm flipH="1">
            <a:off x="4946072" y="2605666"/>
            <a:ext cx="7245927" cy="37201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9490710" y="-1270"/>
            <a:ext cx="2702560" cy="2921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">
            <a:alphaModFix amt="75000"/>
          </a:blip>
          <a:stretch>
            <a:fillRect/>
          </a:stretch>
        </p:blipFill>
        <p:spPr>
          <a:xfrm flipH="1">
            <a:off x="0" y="3735070"/>
            <a:ext cx="6608445" cy="3121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-19050" y="3978910"/>
            <a:ext cx="6096000" cy="287909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17"/>
            </p:custDataLst>
          </p:nvPr>
        </p:nvSpPr>
        <p:spPr>
          <a:xfrm>
            <a:off x="968400" y="1674000"/>
            <a:ext cx="5968800" cy="1638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sz="5400" b="0" spc="0" dirty="0">
                <a:sym typeface="+mn-ea"/>
              </a:defRPr>
            </a:lvl1pPr>
          </a:lstStyle>
          <a:p>
            <a:pPr marL="0" marR="0" lvl="0" indent="0" fontAlgn="auto">
              <a:lnSpc>
                <a:spcPts val="7000"/>
              </a:lnSpc>
              <a:buClrTx/>
              <a:buSzTx/>
              <a:buFontTx/>
            </a:pPr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18"/>
            </p:custDataLst>
          </p:nvPr>
        </p:nvSpPr>
        <p:spPr>
          <a:xfrm>
            <a:off x="964974" y="3534410"/>
            <a:ext cx="1465580" cy="398780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7" Type="http://schemas.openxmlformats.org/officeDocument/2006/relationships/theme" Target="../theme/theme3.xml"/><Relationship Id="rId26" Type="http://schemas.openxmlformats.org/officeDocument/2006/relationships/tags" Target="../tags/tag122.xml"/><Relationship Id="rId25" Type="http://schemas.openxmlformats.org/officeDocument/2006/relationships/tags" Target="../tags/tag121.xml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116.xml"/><Relationship Id="rId18" Type="http://schemas.openxmlformats.org/officeDocument/2006/relationships/image" Target="../media/image11.png"/><Relationship Id="rId17" Type="http://schemas.openxmlformats.org/officeDocument/2006/relationships/tags" Target="../tags/tag115.xml"/><Relationship Id="rId16" Type="http://schemas.openxmlformats.org/officeDocument/2006/relationships/image" Target="../media/image6.png"/><Relationship Id="rId15" Type="http://schemas.openxmlformats.org/officeDocument/2006/relationships/tags" Target="../tags/tag114.xml"/><Relationship Id="rId14" Type="http://schemas.openxmlformats.org/officeDocument/2006/relationships/image" Target="../media/image10.png"/><Relationship Id="rId13" Type="http://schemas.openxmlformats.org/officeDocument/2006/relationships/tags" Target="../tags/tag11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1DDD-1EB6-3047-B074-A000699C922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033E1-C95A-5041-9814-948F314C80B5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Freeform 3"/>
          <p:cNvSpPr/>
          <p:nvPr userDrawn="1"/>
        </p:nvSpPr>
        <p:spPr>
          <a:xfrm rot="20262856">
            <a:off x="-5255301" y="-797409"/>
            <a:ext cx="8400947" cy="9597407"/>
          </a:xfrm>
          <a:custGeom>
            <a:avLst/>
            <a:gdLst/>
            <a:ahLst/>
            <a:cxnLst/>
            <a:rect l="l" t="t" r="r" b="b"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2"/>
          <p:cNvSpPr/>
          <p:nvPr userDrawn="1"/>
        </p:nvSpPr>
        <p:spPr>
          <a:xfrm rot="2331112">
            <a:off x="4954628" y="-3333660"/>
            <a:ext cx="13948959" cy="10318569"/>
          </a:xfrm>
          <a:custGeom>
            <a:avLst/>
            <a:gdLst/>
            <a:ahLst/>
            <a:cxnLst/>
            <a:rect l="l" t="t" r="r" b="b"/>
            <a:pathLst>
              <a:path w="8994098" h="8229600">
                <a:moveTo>
                  <a:pt x="0" y="0"/>
                </a:moveTo>
                <a:lnTo>
                  <a:pt x="8994098" y="0"/>
                </a:lnTo>
                <a:lnTo>
                  <a:pt x="8994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56EB0-220F-C14E-BA46-1ECD25B046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D1D2-FB2F-4D4D-931D-D310054B9A85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TextBox 20"/>
          <p:cNvSpPr txBox="1"/>
          <p:nvPr userDrawn="1"/>
        </p:nvSpPr>
        <p:spPr>
          <a:xfrm>
            <a:off x="4038600" y="4406906"/>
            <a:ext cx="8465815" cy="41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800" b="1" spc="479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M Sans Bold"/>
                <a:sym typeface="DM Sans Bold"/>
              </a:rPr>
              <a:t>科学便利店</a:t>
            </a:r>
            <a:r>
              <a:rPr lang="en-US" sz="2800" b="1" spc="479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M Sans Bold"/>
                <a:sym typeface="DM Sans Bold"/>
              </a:rPr>
              <a:t> · </a:t>
            </a:r>
            <a:r>
              <a:rPr lang="en-US" sz="2800" b="1" spc="479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M Sans Bold"/>
                <a:sym typeface="DM Sans Bold"/>
              </a:rPr>
              <a:t>匠心出品</a:t>
            </a:r>
            <a:endParaRPr lang="en-US" sz="2800" b="1" spc="479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M Sans Bold"/>
              <a:sym typeface="DM Sans Bold"/>
            </a:endParaRPr>
          </a:p>
        </p:txBody>
      </p:sp>
      <p:sp>
        <p:nvSpPr>
          <p:cNvPr id="9" name="Freeform 3"/>
          <p:cNvSpPr/>
          <p:nvPr userDrawn="1"/>
        </p:nvSpPr>
        <p:spPr>
          <a:xfrm rot="20262856">
            <a:off x="-4962472" y="-1064216"/>
            <a:ext cx="8400947" cy="9597407"/>
          </a:xfrm>
          <a:custGeom>
            <a:avLst/>
            <a:gdLst/>
            <a:ahLst/>
            <a:cxnLst/>
            <a:rect l="l" t="t" r="r" b="b"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2"/>
          <p:cNvSpPr/>
          <p:nvPr userDrawn="1"/>
        </p:nvSpPr>
        <p:spPr>
          <a:xfrm rot="2331112">
            <a:off x="4954628" y="-3333660"/>
            <a:ext cx="13948959" cy="10318569"/>
          </a:xfrm>
          <a:custGeom>
            <a:avLst/>
            <a:gdLst/>
            <a:ahLst/>
            <a:cxnLst/>
            <a:rect l="l" t="t" r="r" b="b"/>
            <a:pathLst>
              <a:path w="8994098" h="8229600">
                <a:moveTo>
                  <a:pt x="0" y="0"/>
                </a:moveTo>
                <a:lnTo>
                  <a:pt x="8994098" y="0"/>
                </a:lnTo>
                <a:lnTo>
                  <a:pt x="8994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4896485" y="5099685"/>
            <a:ext cx="7295515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alphaModFix amt="50000"/>
          </a:blip>
          <a:stretch>
            <a:fillRect/>
          </a:stretch>
        </p:blipFill>
        <p:spPr>
          <a:xfrm flipH="1">
            <a:off x="-19050" y="2584450"/>
            <a:ext cx="12211050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18">
            <a:alphaModFix amt="21000"/>
          </a:blip>
          <a:srcRect/>
          <a:stretch>
            <a:fillRect/>
          </a:stretch>
        </p:blipFill>
        <p:spPr>
          <a:xfrm>
            <a:off x="0" y="5753100"/>
            <a:ext cx="3597275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5583555" y="4209415"/>
            <a:ext cx="6608445" cy="2648585"/>
          </a:xfrm>
          <a:prstGeom prst="rect">
            <a:avLst/>
          </a:prstGeom>
        </p:spPr>
      </p:pic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>
          <a:xfrm>
            <a:off x="694800" y="6356350"/>
            <a:ext cx="28866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8610600" y="6356350"/>
            <a:ext cx="2884200" cy="365125"/>
          </a:xfrm>
        </p:spPr>
        <p:txBody>
          <a:bodyPr/>
          <a:lstStyle>
            <a:lvl1pPr algn="r">
              <a:defRPr/>
            </a:lvl1pPr>
          </a:lstStyle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24"/>
            </p:custDataLst>
          </p:nvPr>
        </p:nvSpPr>
        <p:spPr>
          <a:xfrm>
            <a:off x="694800" y="1276350"/>
            <a:ext cx="10800000" cy="490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0170" tIns="46990" rIns="90170" bIns="46990" rtlCol="0" anchor="b" anchorCtr="0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1" i="0" u="none" strike="noStrike" kern="1200" cap="none" spc="300" normalizeH="0" baseline="0" dirty="0">
          <a:ln>
            <a:noFill/>
            <a:prstDash val="sysDot"/>
          </a:ln>
          <a:solidFill>
            <a:schemeClr val="accent1"/>
          </a:solidFill>
          <a:latin typeface="+mj-ea"/>
          <a:ea typeface="+mj-ea"/>
          <a:cs typeface="MiSans Normal" panose="00000500000000000000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noProof="1" dirty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MiSans Normal" panose="00000500000000000000" pitchFamily="2" charset="-122"/>
          <a:sym typeface="+mn-ea"/>
        </a:defRPr>
      </a:lvl1pPr>
      <a:lvl2pPr marL="6858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2pPr>
      <a:lvl3pPr marL="11430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3pPr>
      <a:lvl4pPr marL="16002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4pPr>
      <a:lvl5pPr marL="20574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3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35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7" Type="http://schemas.openxmlformats.org/officeDocument/2006/relationships/tags" Target="../tags/tag1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2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12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130.xml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32.xml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33.xml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67995" y="1674496"/>
            <a:ext cx="5968766" cy="16381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marL="0" indent="0" algn="l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dirty="0">
                <a:sym typeface="思源黑体 Medium"/>
              </a:rPr>
              <a:t>2.1 生物体的基本单位</a:t>
            </a:r>
            <a:endParaRPr lang="en-US" altLang="zh-CN" sz="5400" dirty="0">
              <a:sym typeface="思源黑体 Medium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67995" y="3545324"/>
            <a:ext cx="1465580" cy="398780"/>
          </a:xfrm>
          <a:prstGeom prst="round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200" b="0" i="0" u="none" strike="noStrike" kern="1200" cap="none" spc="0" normalizeH="0" baseline="0" noProof="1" dirty="0">
                <a:ln>
                  <a:noFill/>
                  <a:prstDash val="sysDot"/>
                </a:ln>
                <a:solidFill>
                  <a:srgbClr val="FFFFFF"/>
                </a:solidFill>
                <a:uFillTx/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  <a:lvl2pPr marL="6858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11430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6002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20574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altLang="zh-CN" sz="1200" dirty="0">
                <a:solidFill>
                  <a:srgbClr val="FFFFFF"/>
                </a:solidFill>
                <a:sym typeface="WenQuanYi"/>
              </a:rPr>
              <a:t>——细胞学说</a:t>
            </a:r>
            <a:endParaRPr lang="en-US" altLang="zh-CN" sz="1200" dirty="0">
              <a:solidFill>
                <a:srgbClr val="FFFFFF"/>
              </a:solidFill>
              <a:sym typeface="WenQuanYi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波形 12"/>
          <p:cNvSpPr/>
          <p:nvPr/>
        </p:nvSpPr>
        <p:spPr>
          <a:xfrm flipH="1">
            <a:off x="5184610" y="1827282"/>
            <a:ext cx="6837785" cy="5898972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波形 11"/>
          <p:cNvSpPr/>
          <p:nvPr/>
        </p:nvSpPr>
        <p:spPr>
          <a:xfrm flipH="1">
            <a:off x="-327477" y="2101770"/>
            <a:ext cx="5758263" cy="5898972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838200" y="36512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细胞学说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1655" y="1228329"/>
            <a:ext cx="2855993" cy="36143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8" y="1055671"/>
            <a:ext cx="2855993" cy="37870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56549" y="4319473"/>
            <a:ext cx="1261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施莱登</a:t>
            </a:r>
            <a:endParaRPr kumimoji="1"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4837" y="4319473"/>
            <a:ext cx="9028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施旺</a:t>
            </a:r>
            <a:endParaRPr kumimoji="1"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1165" y="4842693"/>
            <a:ext cx="492329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en-US" altLang="zh-CN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年代</a:t>
            </a:r>
            <a:endParaRPr lang="en-US" altLang="zh-CN" sz="2800" b="0" dirty="0">
              <a:solidFill>
                <a:srgbClr val="7030A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植物、动物都是由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细胞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构成的，并且细胞是生物体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基本单位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702" y="867378"/>
            <a:ext cx="3191363" cy="3975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727551" y="4319473"/>
            <a:ext cx="137074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微耳和</a:t>
            </a:r>
            <a:endParaRPr kumimoji="1"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07759" y="4842693"/>
            <a:ext cx="4923294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进一步提出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所有的细胞都来自已经存在的活细胞。在此基础上，人们进行了理论概括，形成了</a:t>
            </a:r>
            <a:r>
              <a:rPr lang="zh-CN" altLang="en-US" sz="2800" b="0" dirty="0">
                <a:solidFill>
                  <a:srgbClr val="7030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细胞学说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-169573" y="2257022"/>
            <a:ext cx="12531144" cy="12531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68802" y="2044005"/>
            <a:ext cx="9401175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所有动物和植物都是由细胞构成的</a:t>
            </a:r>
            <a:endParaRPr lang="en-US" altLang="zh-CN" sz="2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 胞是生物体结构和功能的基本单位</a:t>
            </a:r>
            <a:endParaRPr lang="en-US" altLang="zh-CN" sz="2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新细胞是由原来的细胞分裂而来的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880" y="403917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细胞学说的内容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70000"/>
          </a:blip>
          <a:stretch>
            <a:fillRect/>
          </a:stretch>
        </p:blipFill>
        <p:spPr>
          <a:xfrm>
            <a:off x="7871710" y="403917"/>
            <a:ext cx="3064360" cy="401285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148924" y="5256348"/>
            <a:ext cx="9894150" cy="11977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细胞学说的建立从结构上将纷繁复杂的生物世界统一了起来。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8800" y="1499285"/>
            <a:ext cx="11199612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从胡克观察细胞到细胞学说的建立，经历了近200年。这样的科 学探索历程对你有什么启发？</a:t>
            </a: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施菜登和施旺是如何通过获得的证据得出“植物、动物都是由细 胞构成的” 这一结论的?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8800" y="495300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思考与讨论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79427" y="1312049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9113" y="2529593"/>
            <a:ext cx="11199612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科学的发展常常是同代人或几代人共同努力的结果;科学的发展就是不断发现和修正科学本身已存在的谬误的过程;合适的技术和工具的使用或改进,将会对科学发展产生很大影响。</a:t>
            </a:r>
            <a:endParaRPr lang="zh-CN" altLang="en-US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施莱登和施旺通过对部分动、植物组织的观察，并结合前人的大量研究资料,得出“植物、动物都是由细胞构成的”这一结论。</a:t>
            </a:r>
            <a:endParaRPr lang="zh-CN" altLang="en-US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8800" y="49530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小试牛刀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56507" y="1260534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2732" y="1790164"/>
            <a:ext cx="108053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2024•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拱墅区校级期中）细胞是生物体结构和功能的基本单位，下列说法错误的是（　　）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．动物细胞和植物细胞具有不同的细胞结构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．一切生物都是由细胞构成的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．细胞是由细胞分裂产生的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．显微镜的发明，为细胞学说的提出提供了观察工具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8072" y="2301359"/>
            <a:ext cx="273990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dirty="0">
                <a:solidFill>
                  <a:srgbClr val="B855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dirty="0">
              <a:solidFill>
                <a:srgbClr val="B855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8800" y="49530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小试牛刀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56507" y="1260534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2732" y="1790164"/>
            <a:ext cx="1080537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2024•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黄岩区校级月考）下列有关事实：</a:t>
            </a:r>
            <a:endParaRPr lang="en-US" altLang="zh-CN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①微耳和提出一切细胞来自于细胞；</a:t>
            </a:r>
            <a:endParaRPr lang="en-US" altLang="zh-CN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②施旺发表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关于动植物的结构和一致性的显微研究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③胡克通过显微镜发现细胞。</a:t>
            </a:r>
            <a:endParaRPr lang="en-US" altLang="zh-CN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按照细胞学说建立过程，下列排列顺序正确的是（　　）</a:t>
            </a:r>
            <a:r>
              <a:rPr lang="zh-CN" altLang="en-US" sz="2800" dirty="0">
                <a:solidFill>
                  <a:srgbClr val="3B3B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69278" y="4454842"/>
          <a:ext cx="8029576" cy="464820"/>
        </p:xfrm>
        <a:graphic>
          <a:graphicData uri="http://schemas.openxmlformats.org/drawingml/2006/table">
            <a:tbl>
              <a:tblPr/>
              <a:tblGrid>
                <a:gridCol w="2007394"/>
                <a:gridCol w="2007394"/>
                <a:gridCol w="2007394"/>
                <a:gridCol w="2007394"/>
              </a:tblGrid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800" dirty="0">
                          <a:solidFill>
                            <a:srgbClr val="33333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A．①②③</a:t>
                      </a:r>
                      <a:endParaRPr lang="en-US" sz="2800" dirty="0">
                        <a:solidFill>
                          <a:srgbClr val="33333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2800">
                          <a:solidFill>
                            <a:srgbClr val="33333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B．③①②</a:t>
                      </a:r>
                      <a:endParaRPr lang="en-US" sz="2800">
                        <a:solidFill>
                          <a:srgbClr val="33333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2800">
                          <a:solidFill>
                            <a:srgbClr val="33333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C．①③②</a:t>
                      </a:r>
                      <a:endParaRPr lang="en-US" sz="2800">
                        <a:solidFill>
                          <a:srgbClr val="33333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2800" dirty="0">
                          <a:solidFill>
                            <a:srgbClr val="33333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D．③②①</a:t>
                      </a:r>
                      <a:endParaRPr lang="en-US" sz="2800" dirty="0">
                        <a:solidFill>
                          <a:srgbClr val="33333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838204" y="3549005"/>
            <a:ext cx="273990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dirty="0">
                <a:solidFill>
                  <a:srgbClr val="B855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800" dirty="0">
              <a:solidFill>
                <a:srgbClr val="B855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档 24"/>
          <p:cNvSpPr/>
          <p:nvPr/>
        </p:nvSpPr>
        <p:spPr>
          <a:xfrm flipV="1">
            <a:off x="-324061" y="3748796"/>
            <a:ext cx="12685690" cy="356702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342262" y="1436299"/>
            <a:ext cx="10076714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地球上的生物种类繁多、数量庞大，而且形态各异，但是，它们所表现出来的生命特征都大同小异。 为什么千差万别的生物会表现出相似的特征呢?下列哪些是生物？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61268" y="2848086"/>
            <a:ext cx="1736297" cy="1848702"/>
            <a:chOff x="1408194" y="2306738"/>
            <a:chExt cx="1736297" cy="1848702"/>
          </a:xfrm>
        </p:grpSpPr>
        <p:pic>
          <p:nvPicPr>
            <p:cNvPr id="4" name="Picture 6" descr="undefined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94" y="2306738"/>
              <a:ext cx="1736297" cy="1848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1806011" y="2403983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生石花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09262" y="2905732"/>
            <a:ext cx="1325839" cy="1767422"/>
            <a:chOff x="5436425" y="2306739"/>
            <a:chExt cx="1325839" cy="1767422"/>
          </a:xfrm>
        </p:grpSpPr>
        <p:pic>
          <p:nvPicPr>
            <p:cNvPr id="5" name="Picture 8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425" y="2306739"/>
              <a:ext cx="1325839" cy="1767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5500380" y="260575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水滴鱼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303736" y="4767674"/>
            <a:ext cx="2694297" cy="1791707"/>
            <a:chOff x="1511413" y="4303181"/>
            <a:chExt cx="3510167" cy="233426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413" y="4303181"/>
              <a:ext cx="3510167" cy="233426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314309" y="6052957"/>
              <a:ext cx="1261884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钟乳石</a:t>
              </a:r>
              <a:endParaRPr lang="zh-CN" altLang="en-US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211948" y="4793899"/>
            <a:ext cx="2694298" cy="1809636"/>
            <a:chOff x="6458760" y="4456692"/>
            <a:chExt cx="2694298" cy="180963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8760" y="4456692"/>
              <a:ext cx="2694298" cy="179170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250247" y="574310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化石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87110" y="4767573"/>
            <a:ext cx="2694297" cy="1835962"/>
            <a:chOff x="9746662" y="2572723"/>
            <a:chExt cx="2900861" cy="197672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6662" y="2572723"/>
              <a:ext cx="2900861" cy="192907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746662" y="4026223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鹌鹑蛋</a:t>
              </a:r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1783" y="46232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情景引入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6507" y="1278460"/>
            <a:ext cx="11478985" cy="5358981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981407" y="2847287"/>
            <a:ext cx="1261884" cy="1853988"/>
            <a:chOff x="8170822" y="2248294"/>
            <a:chExt cx="1261884" cy="18539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/>
            <a:srcRect l="-965" t="-428" r="965" b="54069"/>
            <a:stretch>
              <a:fillRect/>
            </a:stretch>
          </p:blipFill>
          <p:spPr>
            <a:xfrm>
              <a:off x="8271680" y="2248294"/>
              <a:ext cx="1008249" cy="176136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170822" y="3579062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机器人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9844" y="2072646"/>
            <a:ext cx="7913368" cy="2087230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02649" y="1549426"/>
            <a:ext cx="107867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观察下图，结合生活经验和已有知识，思考生物具有哪些特征。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754" y="2177456"/>
            <a:ext cx="3332753" cy="1858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54" y="4494991"/>
            <a:ext cx="2838030" cy="1887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57" y="2497649"/>
            <a:ext cx="2841413" cy="166222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82950" y="2428215"/>
            <a:ext cx="420054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种子萌发成幼苗,幼苗生长、说明生物能够生长和发育。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13784" y="4524317"/>
            <a:ext cx="5166360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母猫生小猫,说明生物能繁殖后代:连母七个样,体现了生物于代与亲代、子代不同个体之间的差异,说明生物具有变异的特性。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53112" y="4284447"/>
            <a:ext cx="2636237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蜥蚂捕食,说明生物的生活需要营养和能量。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0760" y="46245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探究观察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54855" y="1278460"/>
            <a:ext cx="11682289" cy="5392795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9844" y="4419507"/>
            <a:ext cx="8070426" cy="2087230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646180" y="2072646"/>
            <a:ext cx="3025369" cy="4438239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43912" y="5207449"/>
            <a:ext cx="9822825" cy="1512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人排汗是将代谢废物(水和尿素等)排出体外,说明生物能把体内产生的废物排出体外。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含羞草被触碰后,小叶合拢,说明生物能对外界刺激做出反应。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0760" y="46245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探究观察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6507" y="1278460"/>
            <a:ext cx="11478985" cy="5444311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11238" y="724065"/>
            <a:ext cx="4353059" cy="4353059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86015" y="724064"/>
            <a:ext cx="4353059" cy="43530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2625" y="1443841"/>
            <a:ext cx="11152867" cy="435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能生长发育和繁殖后代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：生物体由小到大，个体成熟后能繁殖，使生命代代相传;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有遗传和变异现象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：子代与亲代、子代的不同个体之间，虽然长得相似，但不会完全相同;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能新陈代谢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：需要营养和能量，并把产生的废物排出体外;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能对各种刺激做出反应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：能感受到外界刺激，通过趋利避害来适应不断变化的环境。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由细胞构成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：除了病毒等少数生物以外，生物都是由细胞构成的;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生物都在进化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6185" y="5703611"/>
            <a:ext cx="978408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kumimoji="1" lang="zh-CN" altLang="en-US" sz="28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：不能根据一项特征来判断</a:t>
            </a:r>
            <a:endParaRPr kumimoji="1" lang="en-US" altLang="zh-CN" sz="28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能运动不是生物的共同特征，一般动物能运动，植物不能运动</a:t>
            </a:r>
            <a:endParaRPr kumimoji="1" lang="zh-CN" altLang="en-US" sz="28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0760" y="462455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探究总结｜生物体的特征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sz="6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10732168" y="122426"/>
            <a:ext cx="1332387" cy="1252444"/>
          </a:xfrm>
          <a:custGeom>
            <a:avLst/>
            <a:gdLst/>
            <a:ahLst/>
            <a:cxnLst/>
            <a:rect l="l" t="t" r="r" b="b"/>
            <a:pathLst>
              <a:path w="2543466" h="2390858">
                <a:moveTo>
                  <a:pt x="0" y="0"/>
                </a:moveTo>
                <a:lnTo>
                  <a:pt x="2543466" y="0"/>
                </a:lnTo>
                <a:lnTo>
                  <a:pt x="2543466" y="2390858"/>
                </a:lnTo>
                <a:lnTo>
                  <a:pt x="0" y="239085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38200" y="1707133"/>
            <a:ext cx="10274968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2024•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海曙区期中）下列现象中的物体属于生物的是（　　）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．正在弹钢琴的“机器人”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．火山爆发时喷出的“岩浆”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．慢慢长大的“钟乳石”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．馒头上长出的“白毛”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endParaRPr lang="zh-CN" alt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70997" y="1755001"/>
            <a:ext cx="439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rgbClr val="C00000"/>
                </a:solidFill>
              </a:rPr>
              <a:t>D</a:t>
            </a:r>
            <a:endParaRPr kumimoji="1"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0760" y="46245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小试牛刀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8200" y="1707133"/>
            <a:ext cx="10274968" cy="438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2024•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上海）有一种植物，轻轻触碰它的叶片，叶片就会蜷缩起来，这种现象是（　　）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．生物的生长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．生物的呼吸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．生物的繁殖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．生物对外界刺激作出的反应</a:t>
            </a:r>
            <a:br>
              <a:rPr lang="zh-CN" alt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endParaRPr lang="zh-CN" alt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7106" y="2393535"/>
            <a:ext cx="439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rgbClr val="C00000"/>
                </a:solidFill>
              </a:rPr>
              <a:t>D</a:t>
            </a:r>
            <a:endParaRPr kumimoji="1"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0760" y="46245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小试牛刀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04540" y="1771967"/>
            <a:ext cx="11330952" cy="482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生命是什么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b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	1943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月，物理学家薛定谔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800" b="0" dirty="0" err="1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E.Schrodinger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1887—1961)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在都柏林发表了“生命是什么”系列演讲，后整理成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生命是什么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一书。在书中他提出了一个大胆的设想</a:t>
            </a:r>
            <a:r>
              <a:rPr lang="en-US" altLang="zh-CN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800" b="0" dirty="0">
                <a:solidFill>
                  <a:srgbClr val="3B3B3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用物质科学的理论去解释各种生命现象。他认为，生命必须遵守一般的科学法则。这种跨学科思想汐人们打开了一扇全新的研究生物之门，极大地激发了人们的兴趣，由此大批物理学家和化学家进入生物学研究领域，并推动了生物学的飞速发展。尽管在定义生命方面，人们付出了极大的努力，可到目前为止，科学界依然没能形成公认的标准，其原因就是生命现象太丰富、太复杂了。</a:t>
            </a:r>
            <a:endParaRPr lang="zh-CN" altLang="en-US" sz="2800" b="0" dirty="0">
              <a:solidFill>
                <a:srgbClr val="3B3B3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6507" y="1278460"/>
            <a:ext cx="11478985" cy="544451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507" y="45246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科学阅读</a:t>
            </a:r>
            <a:endParaRPr lang="zh-CN" altLang="en-US" dirty="0"/>
          </a:p>
        </p:txBody>
      </p:sp>
      <p:sp>
        <p:nvSpPr>
          <p:cNvPr id="4" name="折角形 3"/>
          <p:cNvSpPr/>
          <p:nvPr/>
        </p:nvSpPr>
        <p:spPr>
          <a:xfrm>
            <a:off x="8339161" y="151354"/>
            <a:ext cx="2380232" cy="2455987"/>
          </a:xfrm>
          <a:prstGeom prst="foldedCorner">
            <a:avLst/>
          </a:prstGeom>
          <a:blipFill>
            <a:blip r:embed="rId1"/>
            <a:stretch>
              <a:fillRect/>
            </a:stretch>
          </a:blipFill>
          <a:ln w="635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羅伯特．胡克| Ask A Biologis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/>
          <a:stretch>
            <a:fillRect/>
          </a:stretch>
        </p:blipFill>
        <p:spPr bwMode="auto">
          <a:xfrm>
            <a:off x="6245817" y="0"/>
            <a:ext cx="5965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/>
          <p:nvPr/>
        </p:nvSpPr>
        <p:spPr>
          <a:xfrm>
            <a:off x="688384" y="371960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细胞的发现</a:t>
            </a:r>
            <a:endParaRPr lang="zh-CN" altLang="en-US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405828" y="1285325"/>
            <a:ext cx="471148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1665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年，英国科学家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R.Hooke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用自制的显微镜观察软木栓薄片，看到了许多蜂窝状的中空小室，他将这种小室命名为</a:t>
            </a: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(cell)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，并绘制了软木栓细胞的图像。事实上，胡克看到的是死亡植物细胞的部分结构。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二级&#13;三级&#13;四级&#13;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0235"/>
</p:tagLst>
</file>

<file path=ppt/tags/tag1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0235"/>
</p:tagLst>
</file>

<file path=ppt/tags/tag12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11"/>
  <p:tag name="KSO_WM_BEAUTIFY_FLAG" val="#wm#"/>
  <p:tag name="KSO_WM_TEMPLATE_INDEX" val="20230235"/>
  <p:tag name="KSO_WM_TEMPLATE_CATEGORY" val="custom"/>
  <p:tag name="KSO_WM_TEMPLATE_MASTER_TYPE" val="0"/>
</p:tagLst>
</file>

<file path=ppt/tags/tag1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添加文档标题"/>
  <p:tag name="KSO_WM_UNIT_ID" val="custom20230235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35"/>
  <p:tag name="KSO_WM_TEMPLATE_CATEGORY" val="custom"/>
  <p:tag name="KSO_WM_UNIT_ISCONTENTSTITLE" val="0"/>
  <p:tag name="KSO_WM_UNIT_TEXT_TYPE" val="1"/>
</p:tagLst>
</file>

<file path=ppt/tags/tag12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0235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235"/>
  <p:tag name="KSO_WM_TEMPLATE_CATEGORY" val="custom"/>
</p:tagLst>
</file>

<file path=ppt/tags/tag125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11"/>
  <p:tag name="KSO_WM_BEAUTIFY_FLAG" val="#wm#"/>
  <p:tag name="KSO_WM_TEMPLATE_INDEX" val="20230235"/>
  <p:tag name="KSO_WM_TEMPLATE_CATEGORY" val="custom"/>
  <p:tag name="KSO_WM_SLIDE_INDEX" val="1"/>
  <p:tag name="KSO_WM_SLIDE_ID" val="custom20230235_1"/>
  <p:tag name="KSO_WM_TEMPLATE_MASTER_TYPE" val="0"/>
  <p:tag name="KSO_WM_SLIDE_LAYOUT" val="a_f"/>
  <p:tag name="KSO_WM_SLIDE_LAYOUT_CNT" val="1_1"/>
  <p:tag name="KSO_WM_SLIDE_THEME_ID" val="3302498"/>
  <p:tag name="KSO_WM_SLIDE_THEME_NAME" val="灰色中国传统文化国风主题"/>
</p:tagLst>
</file>

<file path=ppt/tags/tag126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7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8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9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2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1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2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3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4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5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6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7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8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9.xml><?xml version="1.0" encoding="utf-8"?>
<p:tagLst xmlns:p="http://schemas.openxmlformats.org/presentationml/2006/main">
  <p:tag name="KSO_WPP_MARK_KEY" val="c630058a-92b4-4846-a00c-5daf09aff8bd"/>
  <p:tag name="COMMONDATA" val="eyJoZGlkIjoiYjBjZTc2ODE0NTE3ZGFlNDFmYzUyOGRkOGQzNDFhNjUifQ=="/>
  <p:tag name="commondata" val="eyJoZGlkIjoiYzNiMGIwN2ZiZWEwMWQzNjk5MjUwYzdlZTIxNjI5MTAifQ=="/>
</p:tagLst>
</file>

<file path=ppt/tags/tag1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2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2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2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8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编辑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5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5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5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5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5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6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6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6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6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2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7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7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7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8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8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8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8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母版副标题样式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53">
      <a:dk1>
        <a:srgbClr val="000000"/>
      </a:dk1>
      <a:lt1>
        <a:srgbClr val="FFFFFF"/>
      </a:lt1>
      <a:dk2>
        <a:srgbClr val="768395"/>
      </a:dk2>
      <a:lt2>
        <a:srgbClr val="E3E6E9"/>
      </a:lt2>
      <a:accent1>
        <a:srgbClr val="2F555D"/>
      </a:accent1>
      <a:accent2>
        <a:srgbClr val="B7524D"/>
      </a:accent2>
      <a:accent3>
        <a:srgbClr val="654D25"/>
      </a:accent3>
      <a:accent4>
        <a:srgbClr val="EBA961"/>
      </a:accent4>
      <a:accent5>
        <a:srgbClr val="46ACBA"/>
      </a:accent5>
      <a:accent6>
        <a:srgbClr val="8DA6AA"/>
      </a:accent6>
      <a:hlink>
        <a:srgbClr val="FF0000"/>
      </a:hlink>
      <a:folHlink>
        <a:srgbClr val="E61AD0"/>
      </a:folHlink>
    </a:clrScheme>
    <a:fontScheme name="自定义 14">
      <a:majorFont>
        <a:latin typeface="汉仪古隶简"/>
        <a:ea typeface="汉仪古隶简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1F6E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WPS 演示</Application>
  <PresentationFormat>宽屏</PresentationFormat>
  <Paragraphs>142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DM Sans Bold</vt:lpstr>
      <vt:lpstr>Segoe Print</vt:lpstr>
      <vt:lpstr>思源黑体 Medium</vt:lpstr>
      <vt:lpstr>黑体</vt:lpstr>
      <vt:lpstr>WenQuanYi</vt:lpstr>
      <vt:lpstr>Menlo</vt:lpstr>
      <vt:lpstr>等线</vt:lpstr>
      <vt:lpstr>Arial Unicode MS</vt:lpstr>
      <vt:lpstr>等线 Light</vt:lpstr>
      <vt:lpstr>Calibri</vt:lpstr>
      <vt:lpstr>MiSans Normal</vt:lpstr>
      <vt:lpstr>汉仪古隶简</vt:lpstr>
      <vt:lpstr>隶书</vt:lpstr>
      <vt:lpstr>1_自定义设计方案</vt:lpstr>
      <vt:lpstr>自定义设计方案</vt:lpstr>
      <vt:lpstr>Office 主题</vt:lpstr>
      <vt:lpstr>2.1 生物体的基本单位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Kim.Joe</dc:creator>
  <cp:lastModifiedBy>章小白</cp:lastModifiedBy>
  <cp:revision>41</cp:revision>
  <dcterms:created xsi:type="dcterms:W3CDTF">2024-08-11T09:10:00Z</dcterms:created>
  <dcterms:modified xsi:type="dcterms:W3CDTF">2024-09-24T06:34:35Z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EE520FF48F8C403FAB76D527BB743AA3_13</vt:lpwstr>
  </property>
  <property fmtid="{D5CDD505-2E9C-101B-9397-08002B2CF9AE}" pid="3" name="KSOProductBuildVer">
    <vt:lpwstr>2052-12.1.0.17140</vt:lpwstr>
  </property>
</Properties>
</file>