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55" r:id="rId2"/>
    <p:sldId id="423" r:id="rId3"/>
    <p:sldId id="257" r:id="rId4"/>
    <p:sldId id="378" r:id="rId5"/>
    <p:sldId id="456" r:id="rId6"/>
    <p:sldId id="450" r:id="rId7"/>
    <p:sldId id="424" r:id="rId8"/>
    <p:sldId id="425" r:id="rId9"/>
    <p:sldId id="428" r:id="rId10"/>
    <p:sldId id="429" r:id="rId11"/>
    <p:sldId id="430" r:id="rId12"/>
    <p:sldId id="431" r:id="rId13"/>
    <p:sldId id="458" r:id="rId14"/>
    <p:sldId id="268" r:id="rId15"/>
    <p:sldId id="269" r:id="rId16"/>
    <p:sldId id="271" r:id="rId17"/>
    <p:sldId id="272" r:id="rId18"/>
    <p:sldId id="459" r:id="rId19"/>
    <p:sldId id="460" r:id="rId20"/>
    <p:sldId id="432" r:id="rId21"/>
    <p:sldId id="426" r:id="rId22"/>
    <p:sldId id="452" r:id="rId23"/>
    <p:sldId id="453" r:id="rId24"/>
    <p:sldId id="457" r:id="rId25"/>
    <p:sldId id="461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780"/>
    <a:srgbClr val="9C2B1E"/>
    <a:srgbClr val="0033CC"/>
    <a:srgbClr val="007A37"/>
    <a:srgbClr val="3B6D4C"/>
    <a:srgbClr val="FF00FF"/>
    <a:srgbClr val="0000FF"/>
    <a:srgbClr val="C8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52"/>
  </p:normalViewPr>
  <p:slideViewPr>
    <p:cSldViewPr showGuides="1">
      <p:cViewPr varScale="1">
        <p:scale>
          <a:sx n="205" d="100"/>
          <a:sy n="205" d="100"/>
        </p:scale>
        <p:origin x="534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930975-F048-4891-988B-40FFA418806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428F-8F0F-496D-B950-FA552248AB2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1268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>
              <a:buNone/>
            </a:pPr>
            <a:r>
              <a:rPr lang="zh-CN" altLang="en-US" sz="1200" dirty="0"/>
              <a:t>状元成才路</a:t>
            </a:r>
          </a:p>
        </p:txBody>
      </p:sp>
      <p:sp>
        <p:nvSpPr>
          <p:cNvPr id="11269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eaLnBrk="1" hangingPunct="1">
              <a:buNone/>
            </a:pPr>
            <a:r>
              <a:rPr lang="zh-CN" altLang="en-US" sz="1200" dirty="0"/>
              <a:t>状元成才路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7" name="组合 4"/>
          <p:cNvGrpSpPr/>
          <p:nvPr userDrawn="1"/>
        </p:nvGrpSpPr>
        <p:grpSpPr>
          <a:xfrm>
            <a:off x="163513" y="123825"/>
            <a:ext cx="8816975" cy="4895850"/>
            <a:chOff x="279402" y="148942"/>
            <a:chExt cx="11620498" cy="6582058"/>
          </a:xfrm>
        </p:grpSpPr>
        <p:sp>
          <p:nvSpPr>
            <p:cNvPr id="6" name="矩形 5"/>
            <p:cNvSpPr/>
            <p:nvPr/>
          </p:nvSpPr>
          <p:spPr>
            <a:xfrm>
              <a:off x="279402" y="148942"/>
              <a:ext cx="11509607" cy="65052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727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7245" y="317549"/>
              <a:ext cx="11442655" cy="64134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C2B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72321" y="443470"/>
              <a:ext cx="11225057" cy="6172280"/>
            </a:xfrm>
            <a:prstGeom prst="rect">
              <a:avLst/>
            </a:prstGeom>
            <a:noFill/>
            <a:ln w="34925">
              <a:solidFill>
                <a:srgbClr val="9C2B1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79" name="图片 9"/>
          <p:cNvPicPr>
            <a:picLocks noChangeAspect="1"/>
          </p:cNvPicPr>
          <p:nvPr userDrawn="1"/>
        </p:nvPicPr>
        <p:blipFill>
          <a:blip r:embed="rId4"/>
          <a:srcRect t="28000" b="31400"/>
          <a:stretch>
            <a:fillRect/>
          </a:stretch>
        </p:blipFill>
        <p:spPr>
          <a:xfrm>
            <a:off x="0" y="3940175"/>
            <a:ext cx="2963863" cy="1203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1" name="组合 4"/>
          <p:cNvGrpSpPr/>
          <p:nvPr userDrawn="1"/>
        </p:nvGrpSpPr>
        <p:grpSpPr>
          <a:xfrm>
            <a:off x="163513" y="123825"/>
            <a:ext cx="8816975" cy="4895850"/>
            <a:chOff x="279402" y="148942"/>
            <a:chExt cx="11620498" cy="6582058"/>
          </a:xfrm>
        </p:grpSpPr>
        <p:sp>
          <p:nvSpPr>
            <p:cNvPr id="6" name="矩形 5"/>
            <p:cNvSpPr/>
            <p:nvPr/>
          </p:nvSpPr>
          <p:spPr>
            <a:xfrm>
              <a:off x="279402" y="148942"/>
              <a:ext cx="11509607" cy="65052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727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7245" y="317549"/>
              <a:ext cx="11442655" cy="64134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C2B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72321" y="443470"/>
              <a:ext cx="11225057" cy="6172280"/>
            </a:xfrm>
            <a:prstGeom prst="rect">
              <a:avLst/>
            </a:prstGeom>
            <a:noFill/>
            <a:ln w="34925">
              <a:solidFill>
                <a:srgbClr val="9C2B1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对角圆角矩形 8"/>
          <p:cNvSpPr/>
          <p:nvPr/>
        </p:nvSpPr>
        <p:spPr>
          <a:xfrm>
            <a:off x="3419475" y="49213"/>
            <a:ext cx="2592388" cy="555625"/>
          </a:xfrm>
          <a:prstGeom prst="round2DiagRect">
            <a:avLst/>
          </a:prstGeom>
          <a:solidFill>
            <a:srgbClr val="9C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4" name="图片 10"/>
          <p:cNvPicPr>
            <a:picLocks noChangeAspect="1"/>
          </p:cNvPicPr>
          <p:nvPr userDrawn="1"/>
        </p:nvPicPr>
        <p:blipFill>
          <a:blip r:embed="rId4"/>
          <a:srcRect t="28000" b="31400"/>
          <a:stretch>
            <a:fillRect/>
          </a:stretch>
        </p:blipFill>
        <p:spPr>
          <a:xfrm>
            <a:off x="0" y="3940175"/>
            <a:ext cx="2963863" cy="1203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827088" y="933450"/>
            <a:ext cx="7632700" cy="3313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5" name="图片 4"/>
          <p:cNvPicPr>
            <a:picLocks noChangeAspect="1"/>
          </p:cNvPicPr>
          <p:nvPr userDrawn="1"/>
        </p:nvPicPr>
        <p:blipFill>
          <a:blip r:embed="rId3"/>
          <a:srcRect t="22002" b="38800"/>
          <a:stretch>
            <a:fillRect/>
          </a:stretch>
        </p:blipFill>
        <p:spPr>
          <a:xfrm>
            <a:off x="827088" y="1058863"/>
            <a:ext cx="7807325" cy="306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CDF8D8B-9E55-A003-A9BD-061C1CE12D98}"/>
              </a:ext>
            </a:extLst>
          </p:cNvPr>
          <p:cNvSpPr txBox="1"/>
          <p:nvPr/>
        </p:nvSpPr>
        <p:spPr>
          <a:xfrm>
            <a:off x="971600" y="2388098"/>
            <a:ext cx="70567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在生活中，你和谁是一对好朋友？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460511-9DB1-D9AB-8CF2-3F2922C8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7534"/>
            <a:ext cx="3635896" cy="204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FDD49C3-67D6-0E04-EEE6-E0B74A98EA10}"/>
              </a:ext>
            </a:extLst>
          </p:cNvPr>
          <p:cNvSpPr txBox="1"/>
          <p:nvPr/>
        </p:nvSpPr>
        <p:spPr>
          <a:xfrm>
            <a:off x="4788024" y="1275606"/>
            <a:ext cx="363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好朋友</a:t>
            </a:r>
          </a:p>
        </p:txBody>
      </p:sp>
      <p:pic>
        <p:nvPicPr>
          <p:cNvPr id="5" name="a1000_u0_p409_mx544807166_s3343668303">
            <a:hlinkClick r:id="" action="ppaction://media"/>
            <a:extLst>
              <a:ext uri="{FF2B5EF4-FFF2-40B4-BE49-F238E27FC236}">
                <a16:creationId xmlns:a16="http://schemas.microsoft.com/office/drawing/2014/main" id="{1CF4699D-ED20-EF5D-2FE1-C89280922E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0238" y="41559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3" y="1909763"/>
            <a:ext cx="895350" cy="157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15"/>
          <p:cNvSpPr txBox="1"/>
          <p:nvPr/>
        </p:nvSpPr>
        <p:spPr>
          <a:xfrm>
            <a:off x="611188" y="484188"/>
            <a:ext cx="23764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认识“鸟”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28975" y="2341563"/>
            <a:ext cx="7207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鸟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7538" y="1995488"/>
            <a:ext cx="3759200" cy="145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“鸟”中间的一点好像它的眼睛。</a:t>
            </a:r>
            <a:endParaRPr lang="en-US" altLang="zh-CN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5"/>
          <p:cNvSpPr txBox="1"/>
          <p:nvPr/>
        </p:nvSpPr>
        <p:spPr>
          <a:xfrm>
            <a:off x="996950" y="409575"/>
            <a:ext cx="23764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认识“虫”</a:t>
            </a:r>
          </a:p>
        </p:txBody>
      </p:sp>
      <p:pic>
        <p:nvPicPr>
          <p:cNvPr id="17411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2530475"/>
            <a:ext cx="495300" cy="157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987550" y="2962275"/>
            <a:ext cx="7207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虫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76600" y="1708150"/>
            <a:ext cx="513715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在古代，“虫”最早是代表蛇的意思。三角形的部位，代表蛇的头部。下面的线条是蛇的身体。</a:t>
            </a:r>
            <a:endParaRPr lang="en-US" altLang="zh-CN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 Box 15"/>
          <p:cNvSpPr txBox="1"/>
          <p:nvPr/>
        </p:nvSpPr>
        <p:spPr>
          <a:xfrm>
            <a:off x="996950" y="1074738"/>
            <a:ext cx="5905500" cy="6047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同桌讨论：哪些地方相像？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/>
          <p:nvPr/>
        </p:nvSpPr>
        <p:spPr>
          <a:xfrm>
            <a:off x="881063" y="777875"/>
            <a:ext cx="7453312" cy="17866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同桌间说说与“虫”有关的词语，看谁说得多。</a:t>
            </a:r>
            <a:endParaRPr lang="en-US" altLang="zh-CN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你在生活中发现有哪些特别的“虫”。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12863" y="2716213"/>
            <a:ext cx="7021512" cy="1785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爱看书的同学叫“小书虫”。</a:t>
            </a:r>
            <a:endParaRPr lang="en-US" altLang="zh-CN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爱上网的同学，就叫“小网虫”。</a:t>
            </a:r>
            <a:endParaRPr lang="en-US" altLang="zh-CN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我们不能当爱偷懒的“小懒虫”。</a:t>
            </a:r>
            <a:endParaRPr lang="en-US" altLang="zh-CN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A39F2BD-5AE0-3D98-0F6F-FD1F1FC622CE}"/>
              </a:ext>
            </a:extLst>
          </p:cNvPr>
          <p:cNvSpPr/>
          <p:nvPr/>
        </p:nvSpPr>
        <p:spPr>
          <a:xfrm>
            <a:off x="2346075" y="2110085"/>
            <a:ext cx="4451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小组内拍手读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39CEF6-DF07-AFA4-3D5A-8C33FCB29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31790"/>
            <a:ext cx="2381248" cy="19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4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86525" cy="5145088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67" name="云"/>
          <p:cNvSpPr txBox="1"/>
          <p:nvPr/>
        </p:nvSpPr>
        <p:spPr>
          <a:xfrm>
            <a:off x="1042988" y="700088"/>
            <a:ext cx="1512887" cy="18065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zh-CN" sz="9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云</a:t>
            </a:r>
          </a:p>
        </p:txBody>
      </p:sp>
      <p:pic>
        <p:nvPicPr>
          <p:cNvPr id="19460" name="C:\Users\Administrator\Desktop\timg (3).jpg" descr="C:\Users\Administrator\Desktop\tim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0"/>
            <a:ext cx="5724525" cy="5145088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69" name="雨"/>
          <p:cNvSpPr txBox="1"/>
          <p:nvPr/>
        </p:nvSpPr>
        <p:spPr>
          <a:xfrm>
            <a:off x="6018213" y="700088"/>
            <a:ext cx="1511300" cy="18065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zh-CN" sz="9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雨</a:t>
            </a:r>
          </a:p>
        </p:txBody>
      </p:sp>
      <p:sp>
        <p:nvSpPr>
          <p:cNvPr id="170" name="对"/>
          <p:cNvSpPr txBox="1"/>
          <p:nvPr/>
        </p:nvSpPr>
        <p:spPr>
          <a:xfrm>
            <a:off x="3940175" y="990600"/>
            <a:ext cx="1512888" cy="12255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zh-CN" sz="6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对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形状"/>
          <p:cNvSpPr/>
          <p:nvPr/>
        </p:nvSpPr>
        <p:spPr>
          <a:xfrm>
            <a:off x="0" y="0"/>
            <a:ext cx="6486525" cy="5164138"/>
          </a:xfrm>
          <a:custGeom>
            <a:avLst/>
            <a:gdLst/>
            <a:ahLst/>
            <a:cxnLst>
              <a:cxn ang="0">
                <a:pos x="2147483646" y="2147483646"/>
              </a:cxn>
              <a:cxn ang="5898240">
                <a:pos x="2147483646" y="2147483646"/>
              </a:cxn>
              <a:cxn ang="11796480">
                <a:pos x="2147483646" y="2147483646"/>
              </a:cxn>
              <a:cxn ang="17694720">
                <a:pos x="2147483646" y="2147483646"/>
              </a:cxn>
            </a:cxnLst>
            <a:rect l="0" t="0" r="0" b="0"/>
            <a:pathLst>
              <a:path w="21600" h="21600">
                <a:moveTo>
                  <a:pt x="0" y="0"/>
                </a:moveTo>
                <a:lnTo>
                  <a:pt x="11341" y="0"/>
                </a:lnTo>
                <a:lnTo>
                  <a:pt x="21600" y="21477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3" name="雪"/>
          <p:cNvSpPr txBox="1"/>
          <p:nvPr/>
        </p:nvSpPr>
        <p:spPr>
          <a:xfrm>
            <a:off x="1292225" y="1588"/>
            <a:ext cx="1511300" cy="1804987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zh-CN" sz="9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雪</a:t>
            </a:r>
          </a:p>
        </p:txBody>
      </p:sp>
      <p:sp>
        <p:nvSpPr>
          <p:cNvPr id="20484" name="形状"/>
          <p:cNvSpPr/>
          <p:nvPr/>
        </p:nvSpPr>
        <p:spPr>
          <a:xfrm>
            <a:off x="3405188" y="0"/>
            <a:ext cx="5738812" cy="5143500"/>
          </a:xfrm>
          <a:custGeom>
            <a:avLst/>
            <a:gdLst/>
            <a:ahLst/>
            <a:cxnLst>
              <a:cxn ang="0">
                <a:pos x="2147483646" y="2147483646"/>
              </a:cxn>
              <a:cxn ang="5898240">
                <a:pos x="2147483646" y="2147483646"/>
              </a:cxn>
              <a:cxn ang="11796480">
                <a:pos x="2147483646" y="2147483646"/>
              </a:cxn>
              <a:cxn ang="17694720">
                <a:pos x="2147483646" y="2147483646"/>
              </a:cxn>
            </a:cxnLst>
            <a:rect l="0" t="0" r="0" b="0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1597" y="21600"/>
                </a:lnTo>
                <a:lnTo>
                  <a:pt x="11597" y="21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5" name="风"/>
          <p:cNvSpPr txBox="1"/>
          <p:nvPr/>
        </p:nvSpPr>
        <p:spPr>
          <a:xfrm>
            <a:off x="5659438" y="1588"/>
            <a:ext cx="1511300" cy="1804987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zh-CN" sz="9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风</a:t>
            </a:r>
          </a:p>
        </p:txBody>
      </p:sp>
      <p:sp>
        <p:nvSpPr>
          <p:cNvPr id="176" name="对"/>
          <p:cNvSpPr txBox="1"/>
          <p:nvPr/>
        </p:nvSpPr>
        <p:spPr>
          <a:xfrm>
            <a:off x="3544888" y="290513"/>
            <a:ext cx="1512887" cy="12255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zh-CN" sz="6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形状"/>
          <p:cNvSpPr/>
          <p:nvPr/>
        </p:nvSpPr>
        <p:spPr>
          <a:xfrm>
            <a:off x="0" y="0"/>
            <a:ext cx="6486525" cy="5143500"/>
          </a:xfrm>
          <a:custGeom>
            <a:avLst/>
            <a:gdLst/>
            <a:ahLst/>
            <a:cxnLst>
              <a:cxn ang="0">
                <a:pos x="2147483646" y="2147483646"/>
              </a:cxn>
              <a:cxn ang="5898240">
                <a:pos x="2147483646" y="2147483646"/>
              </a:cxn>
              <a:cxn ang="11796480">
                <a:pos x="2147483646" y="2147483646"/>
              </a:cxn>
              <a:cxn ang="17694720">
                <a:pos x="2147483646" y="2147483646"/>
              </a:cxn>
            </a:cxnLst>
            <a:rect l="0" t="0" r="0" b="0"/>
            <a:pathLst>
              <a:path w="21600" h="21600">
                <a:moveTo>
                  <a:pt x="0" y="0"/>
                </a:moveTo>
                <a:lnTo>
                  <a:pt x="11341" y="0"/>
                </a:lnTo>
                <a:lnTo>
                  <a:pt x="21600" y="21564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6" name="花"/>
          <p:cNvSpPr txBox="1"/>
          <p:nvPr/>
        </p:nvSpPr>
        <p:spPr>
          <a:xfrm>
            <a:off x="261938" y="-206375"/>
            <a:ext cx="1511300" cy="1804988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zh-CN" sz="9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花</a:t>
            </a:r>
          </a:p>
        </p:txBody>
      </p:sp>
      <p:sp>
        <p:nvSpPr>
          <p:cNvPr id="21508" name="形状"/>
          <p:cNvSpPr/>
          <p:nvPr/>
        </p:nvSpPr>
        <p:spPr>
          <a:xfrm>
            <a:off x="3405188" y="0"/>
            <a:ext cx="5738812" cy="5143500"/>
          </a:xfrm>
          <a:custGeom>
            <a:avLst/>
            <a:gdLst/>
            <a:ahLst/>
            <a:cxnLst>
              <a:cxn ang="0">
                <a:pos x="2147483646" y="2147483646"/>
              </a:cxn>
              <a:cxn ang="5898240">
                <a:pos x="2147483646" y="2147483646"/>
              </a:cxn>
              <a:cxn ang="11796480">
                <a:pos x="2147483646" y="2147483646"/>
              </a:cxn>
              <a:cxn ang="17694720">
                <a:pos x="2147483646" y="2147483646"/>
              </a:cxn>
            </a:cxnLst>
            <a:rect l="0" t="0" r="0" b="0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1597" y="21600"/>
                </a:lnTo>
                <a:lnTo>
                  <a:pt x="11597" y="21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" name="树"/>
          <p:cNvSpPr txBox="1"/>
          <p:nvPr/>
        </p:nvSpPr>
        <p:spPr>
          <a:xfrm>
            <a:off x="5245100" y="-206375"/>
            <a:ext cx="1511300" cy="1804988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zh-CN" sz="9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树</a:t>
            </a:r>
          </a:p>
        </p:txBody>
      </p:sp>
      <p:sp>
        <p:nvSpPr>
          <p:cNvPr id="189" name="对"/>
          <p:cNvSpPr txBox="1"/>
          <p:nvPr/>
        </p:nvSpPr>
        <p:spPr>
          <a:xfrm>
            <a:off x="3405188" y="82550"/>
            <a:ext cx="1512887" cy="12255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zh-CN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:\Users\Administrator\Desktop\timg (8).jpg" descr="C:\Users\Administrator\Desktop\timg (8).jpg"/>
          <p:cNvPicPr>
            <a:picLocks noChangeAspect="1"/>
          </p:cNvPicPr>
          <p:nvPr/>
        </p:nvPicPr>
        <p:blipFill>
          <a:blip r:embed="rId2"/>
          <a:srcRect t="4259" b="942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92" name="鸟"/>
          <p:cNvSpPr txBox="1"/>
          <p:nvPr/>
        </p:nvSpPr>
        <p:spPr>
          <a:xfrm>
            <a:off x="4803775" y="0"/>
            <a:ext cx="1512888" cy="18065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zh-CN" sz="9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鸟</a:t>
            </a:r>
          </a:p>
        </p:txBody>
      </p:sp>
      <p:sp>
        <p:nvSpPr>
          <p:cNvPr id="193" name="虫"/>
          <p:cNvSpPr txBox="1"/>
          <p:nvPr/>
        </p:nvSpPr>
        <p:spPr>
          <a:xfrm>
            <a:off x="2632075" y="2244725"/>
            <a:ext cx="1511300" cy="18065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zh-CN" sz="9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虫</a:t>
            </a:r>
          </a:p>
        </p:txBody>
      </p:sp>
      <p:sp>
        <p:nvSpPr>
          <p:cNvPr id="194" name="对"/>
          <p:cNvSpPr txBox="1"/>
          <p:nvPr/>
        </p:nvSpPr>
        <p:spPr>
          <a:xfrm>
            <a:off x="3571875" y="769938"/>
            <a:ext cx="1512888" cy="12255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zh-CN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6B92FB0-BD4A-7747-F9F4-416653CB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B7B1727-77CA-F101-A675-9301E3480652}"/>
              </a:ext>
            </a:extLst>
          </p:cNvPr>
          <p:cNvSpPr txBox="1"/>
          <p:nvPr/>
        </p:nvSpPr>
        <p:spPr>
          <a:xfrm>
            <a:off x="755576" y="206769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</a:rPr>
              <a:t>山清</a:t>
            </a:r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</a:rPr>
              <a:t>水秀</a:t>
            </a:r>
          </a:p>
        </p:txBody>
      </p:sp>
    </p:spTree>
    <p:extLst>
      <p:ext uri="{BB962C8B-B14F-4D97-AF65-F5344CB8AC3E}">
        <p14:creationId xmlns:p14="http://schemas.microsoft.com/office/powerpoint/2010/main" val="261748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0E296C3-5730-CDF5-8CDF-0F4F93E3C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49B3465-0E63-955A-EBA8-762AE7FFFB0C}"/>
              </a:ext>
            </a:extLst>
          </p:cNvPr>
          <p:cNvSpPr txBox="1"/>
          <p:nvPr/>
        </p:nvSpPr>
        <p:spPr>
          <a:xfrm>
            <a:off x="0" y="582086"/>
            <a:ext cx="6948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</a:rPr>
              <a:t>柳绿</a:t>
            </a:r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</a:rPr>
              <a:t>桃红</a:t>
            </a:r>
          </a:p>
        </p:txBody>
      </p:sp>
    </p:spTree>
    <p:extLst>
      <p:ext uri="{BB962C8B-B14F-4D97-AF65-F5344CB8AC3E}">
        <p14:creationId xmlns:p14="http://schemas.microsoft.com/office/powerpoint/2010/main" val="286850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0"/>
          <p:cNvSpPr txBox="1"/>
          <p:nvPr/>
        </p:nvSpPr>
        <p:spPr>
          <a:xfrm>
            <a:off x="395288" y="233363"/>
            <a:ext cx="18732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整体感知</a:t>
            </a:r>
          </a:p>
        </p:txBody>
      </p:sp>
      <p:sp>
        <p:nvSpPr>
          <p:cNvPr id="9221" name="矩形 2"/>
          <p:cNvSpPr/>
          <p:nvPr/>
        </p:nvSpPr>
        <p:spPr>
          <a:xfrm>
            <a:off x="2532806" y="3128173"/>
            <a:ext cx="469999" cy="5413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3" name="Text Box 15"/>
          <p:cNvSpPr txBox="1"/>
          <p:nvPr/>
        </p:nvSpPr>
        <p:spPr>
          <a:xfrm>
            <a:off x="762793" y="1177135"/>
            <a:ext cx="7618413" cy="10577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在汉字王国里，也有一对对好朋友。你们猜一猜：它们的好朋友分别是谁？</a:t>
            </a:r>
          </a:p>
        </p:txBody>
      </p:sp>
      <p:sp>
        <p:nvSpPr>
          <p:cNvPr id="9224" name="文本框 4"/>
          <p:cNvSpPr txBox="1"/>
          <p:nvPr/>
        </p:nvSpPr>
        <p:spPr>
          <a:xfrm>
            <a:off x="2048668" y="2542385"/>
            <a:ext cx="719138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79131" y="3444085"/>
            <a:ext cx="720725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</a:p>
        </p:txBody>
      </p:sp>
      <p:sp>
        <p:nvSpPr>
          <p:cNvPr id="9226" name="文本框 6"/>
          <p:cNvSpPr txBox="1"/>
          <p:nvPr/>
        </p:nvSpPr>
        <p:spPr>
          <a:xfrm>
            <a:off x="4487068" y="2542385"/>
            <a:ext cx="719138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</a:p>
        </p:txBody>
      </p:sp>
      <p:sp>
        <p:nvSpPr>
          <p:cNvPr id="9227" name="文本框 7"/>
          <p:cNvSpPr txBox="1"/>
          <p:nvPr/>
        </p:nvSpPr>
        <p:spPr>
          <a:xfrm>
            <a:off x="6944518" y="2542385"/>
            <a:ext cx="720725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42931" y="3450435"/>
            <a:ext cx="720725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火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21681" y="3488535"/>
            <a:ext cx="720725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2382043" y="3205960"/>
            <a:ext cx="0" cy="46355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807743" y="3164685"/>
            <a:ext cx="0" cy="46355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7249318" y="3155160"/>
            <a:ext cx="0" cy="46355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2"/>
          <p:cNvSpPr/>
          <p:nvPr/>
        </p:nvSpPr>
        <p:spPr>
          <a:xfrm>
            <a:off x="4877544" y="3116033"/>
            <a:ext cx="469999" cy="5413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2"/>
          <p:cNvSpPr/>
          <p:nvPr/>
        </p:nvSpPr>
        <p:spPr>
          <a:xfrm>
            <a:off x="7340175" y="3133911"/>
            <a:ext cx="469999" cy="5413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/>
      <p:bldP spid="9224" grpId="0"/>
      <p:bldP spid="9" grpId="0"/>
      <p:bldP spid="9226" grpId="0"/>
      <p:bldP spid="9227" grpId="0"/>
      <p:bldP spid="12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3"/>
          <p:cNvSpPr/>
          <p:nvPr/>
        </p:nvSpPr>
        <p:spPr>
          <a:xfrm>
            <a:off x="444500" y="555625"/>
            <a:ext cx="8621713" cy="20574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40000"/>
              </a:lnSpc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执笔儿歌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一指二指捏着，三指四指托着，小指往里藏着，笔尖向前斜着，笔杆向后躺着。</a:t>
            </a:r>
          </a:p>
        </p:txBody>
      </p:sp>
      <p:sp>
        <p:nvSpPr>
          <p:cNvPr id="4" name="矩形 3"/>
          <p:cNvSpPr/>
          <p:nvPr/>
        </p:nvSpPr>
        <p:spPr>
          <a:xfrm>
            <a:off x="468313" y="2446338"/>
            <a:ext cx="8621712" cy="20574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40000"/>
              </a:lnSpc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写字歌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40000"/>
              </a:lnSpc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头正身直足安，眼离书本一尺。</a:t>
            </a:r>
          </a:p>
          <a:p>
            <a:pPr algn="ctr" eaLnBrk="1" hangingPunct="1">
              <a:lnSpc>
                <a:spcPct val="140000"/>
              </a:lnSpc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胸离桌子一拳，手离笔尖一寸。</a:t>
            </a:r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3708400" y="-92075"/>
            <a:ext cx="2159000" cy="709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指导书写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A41FC568-A01F-5A95-8273-89AE25B60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r="6892" b="7626"/>
          <a:stretch/>
        </p:blipFill>
        <p:spPr bwMode="auto">
          <a:xfrm>
            <a:off x="2555777" y="1059582"/>
            <a:ext cx="40324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/>
          <p:nvPr/>
        </p:nvSpPr>
        <p:spPr>
          <a:xfrm>
            <a:off x="684213" y="865188"/>
            <a:ext cx="7632700" cy="105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下笔从左下到右上，从重到轻，收笔要出尖。</a:t>
            </a:r>
            <a:endParaRPr lang="en-US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最后三笔是竖、提、点。</a:t>
            </a:r>
          </a:p>
        </p:txBody>
      </p:sp>
      <p:pic>
        <p:nvPicPr>
          <p:cNvPr id="4" name="虫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6085" y="2566593"/>
            <a:ext cx="1583439" cy="158343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152900" y="2781300"/>
            <a:ext cx="287338" cy="935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413250" y="2525713"/>
            <a:ext cx="993775" cy="3905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5"/>
          <p:cNvSpPr txBox="1"/>
          <p:nvPr/>
        </p:nvSpPr>
        <p:spPr>
          <a:xfrm>
            <a:off x="5292725" y="2211388"/>
            <a:ext cx="3378200" cy="573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竖写在竖中线上。</a:t>
            </a:r>
          </a:p>
        </p:txBody>
      </p:sp>
      <p:sp>
        <p:nvSpPr>
          <p:cNvPr id="8" name="椭圆 7"/>
          <p:cNvSpPr/>
          <p:nvPr/>
        </p:nvSpPr>
        <p:spPr>
          <a:xfrm rot="21071931">
            <a:off x="3857625" y="3130550"/>
            <a:ext cx="887413" cy="3667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4748213" y="3265488"/>
            <a:ext cx="557213" cy="841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5"/>
          <p:cNvSpPr txBox="1"/>
          <p:nvPr/>
        </p:nvSpPr>
        <p:spPr>
          <a:xfrm>
            <a:off x="5321300" y="3098800"/>
            <a:ext cx="2792413" cy="571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要写得扁一些。</a:t>
            </a:r>
          </a:p>
        </p:txBody>
      </p:sp>
      <p:sp>
        <p:nvSpPr>
          <p:cNvPr id="11" name="椭圆 10"/>
          <p:cNvSpPr/>
          <p:nvPr/>
        </p:nvSpPr>
        <p:spPr>
          <a:xfrm rot="21071931">
            <a:off x="3860800" y="3554413"/>
            <a:ext cx="744538" cy="265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15"/>
          <p:cNvSpPr txBox="1"/>
          <p:nvPr/>
        </p:nvSpPr>
        <p:spPr>
          <a:xfrm>
            <a:off x="5375275" y="3803650"/>
            <a:ext cx="2684463" cy="573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新笔画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</a:t>
            </a:r>
          </a:p>
        </p:txBody>
      </p:sp>
      <p:cxnSp>
        <p:nvCxnSpPr>
          <p:cNvPr id="13" name="直接箭头连接符 12"/>
          <p:cNvCxnSpPr>
            <a:endCxn id="12" idx="1"/>
          </p:cNvCxnSpPr>
          <p:nvPr/>
        </p:nvCxnSpPr>
        <p:spPr>
          <a:xfrm>
            <a:off x="4529138" y="3711575"/>
            <a:ext cx="846138" cy="3794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8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10" grpId="0"/>
      <p:bldP spid="10" grpId="1"/>
      <p:bldP spid="11" grpId="0" animBg="1"/>
      <p:bldP spid="11" grpId="1" animBg="1"/>
      <p:bldP spid="12" grpId="0"/>
      <p:bldP spid="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/>
          <p:nvPr/>
        </p:nvSpPr>
        <p:spPr>
          <a:xfrm>
            <a:off x="755650" y="700088"/>
            <a:ext cx="7931150" cy="157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下笔从重到轻，撇折交接时，转换方向从重到轻，稍稍往上斜。</a:t>
            </a:r>
            <a:endParaRPr lang="en-US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最后两笔是撇折、点。</a:t>
            </a:r>
          </a:p>
        </p:txBody>
      </p:sp>
      <p:pic>
        <p:nvPicPr>
          <p:cNvPr id="3" name="云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6448" y="2857900"/>
            <a:ext cx="1302938" cy="1302938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408363" y="3074988"/>
            <a:ext cx="696913" cy="230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4027488" y="2820988"/>
            <a:ext cx="287338" cy="260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5"/>
          <p:cNvSpPr txBox="1"/>
          <p:nvPr/>
        </p:nvSpPr>
        <p:spPr>
          <a:xfrm>
            <a:off x="4075113" y="2297113"/>
            <a:ext cx="1611312" cy="571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上横短</a:t>
            </a:r>
          </a:p>
        </p:txBody>
      </p:sp>
      <p:sp>
        <p:nvSpPr>
          <p:cNvPr id="7" name="椭圆 6"/>
          <p:cNvSpPr/>
          <p:nvPr/>
        </p:nvSpPr>
        <p:spPr>
          <a:xfrm>
            <a:off x="3265488" y="3349625"/>
            <a:ext cx="1049338" cy="231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294188" y="3255963"/>
            <a:ext cx="585788" cy="130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5"/>
          <p:cNvSpPr txBox="1"/>
          <p:nvPr/>
        </p:nvSpPr>
        <p:spPr>
          <a:xfrm>
            <a:off x="4687888" y="2932113"/>
            <a:ext cx="1609725" cy="573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下横长</a:t>
            </a:r>
          </a:p>
        </p:txBody>
      </p:sp>
      <p:sp>
        <p:nvSpPr>
          <p:cNvPr id="10" name="椭圆 9"/>
          <p:cNvSpPr/>
          <p:nvPr/>
        </p:nvSpPr>
        <p:spPr>
          <a:xfrm>
            <a:off x="3313113" y="3405188"/>
            <a:ext cx="639763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Box 15"/>
          <p:cNvSpPr txBox="1"/>
          <p:nvPr/>
        </p:nvSpPr>
        <p:spPr>
          <a:xfrm>
            <a:off x="4573588" y="3587750"/>
            <a:ext cx="3492500" cy="573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从下横的中间起笔</a:t>
            </a:r>
          </a:p>
        </p:txBody>
      </p:sp>
      <p:cxnSp>
        <p:nvCxnSpPr>
          <p:cNvPr id="12" name="直接箭头连接符 11"/>
          <p:cNvCxnSpPr>
            <a:endCxn id="11" idx="1"/>
          </p:cNvCxnSpPr>
          <p:nvPr/>
        </p:nvCxnSpPr>
        <p:spPr>
          <a:xfrm>
            <a:off x="3937000" y="3736975"/>
            <a:ext cx="636588" cy="138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3386138" y="3475038"/>
            <a:ext cx="57150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Box 15"/>
          <p:cNvSpPr txBox="1"/>
          <p:nvPr/>
        </p:nvSpPr>
        <p:spPr>
          <a:xfrm>
            <a:off x="4157663" y="4048125"/>
            <a:ext cx="3492500" cy="573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新笔画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撇折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3843338" y="3986213"/>
            <a:ext cx="328613" cy="2984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9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4" grpId="1" animBg="1"/>
      <p:bldP spid="6" grpId="0"/>
      <p:bldP spid="6" grpId="1"/>
      <p:bldP spid="7" grpId="0" animBg="1"/>
      <p:bldP spid="7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3" grpId="0" animBg="1"/>
      <p:bldP spid="13" grpId="1" animBg="1"/>
      <p:bldP spid="14" grpId="0"/>
      <p:bldP spid="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019201-C6A6-42A5-5C79-8009C6F04558}"/>
              </a:ext>
            </a:extLst>
          </p:cNvPr>
          <p:cNvSpPr/>
          <p:nvPr/>
        </p:nvSpPr>
        <p:spPr>
          <a:xfrm>
            <a:off x="899592" y="1131591"/>
            <a:ext cx="72432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关键笔画对（一颗星）</a:t>
            </a:r>
            <a:endParaRPr lang="en-US" altLang="zh-CN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书写整洁美（一颗星）</a:t>
            </a:r>
            <a:endParaRPr lang="en-US" altLang="zh-C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田字格中位置对（一颗星）</a:t>
            </a:r>
            <a:endParaRPr lang="en-US" altLang="zh-C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64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19AFB6B-56D0-A6B5-FBE7-9B5437C88435}"/>
              </a:ext>
            </a:extLst>
          </p:cNvPr>
          <p:cNvSpPr txBox="1"/>
          <p:nvPr/>
        </p:nvSpPr>
        <p:spPr>
          <a:xfrm>
            <a:off x="1907704" y="1275606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100588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 txBox="1"/>
          <p:nvPr/>
        </p:nvSpPr>
        <p:spPr>
          <a:xfrm>
            <a:off x="3635375" y="1563688"/>
            <a:ext cx="1873250" cy="777875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algn="ctr" eaLnBrk="1" hangingPunct="1">
              <a:buNone/>
            </a:pP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对韵歌</a:t>
            </a:r>
          </a:p>
        </p:txBody>
      </p:sp>
      <p:sp>
        <p:nvSpPr>
          <p:cNvPr id="8" name="椭圆 7"/>
          <p:cNvSpPr/>
          <p:nvPr/>
        </p:nvSpPr>
        <p:spPr>
          <a:xfrm>
            <a:off x="2836863" y="1592263"/>
            <a:ext cx="719138" cy="720725"/>
          </a:xfrm>
          <a:prstGeom prst="ellipse">
            <a:avLst/>
          </a:prstGeom>
          <a:solidFill>
            <a:srgbClr val="21B8BB"/>
          </a:solidFill>
          <a:ln w="158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/>
          <p:nvPr/>
        </p:nvSpPr>
        <p:spPr>
          <a:xfrm>
            <a:off x="708025" y="1382713"/>
            <a:ext cx="4832350" cy="3162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云 对 雨，雪 对 风。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花 对 树，鸟 对 虫。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山 清 对 水 秀，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柳 绿 对 桃 红。</a:t>
            </a:r>
          </a:p>
        </p:txBody>
      </p:sp>
      <p:sp>
        <p:nvSpPr>
          <p:cNvPr id="10243" name="Text Box 15"/>
          <p:cNvSpPr txBox="1"/>
          <p:nvPr/>
        </p:nvSpPr>
        <p:spPr>
          <a:xfrm>
            <a:off x="609600" y="436563"/>
            <a:ext cx="72596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边听边思考：你仿佛看到了哪些画面？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24288" y="1058863"/>
            <a:ext cx="9350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33CC"/>
                </a:solidFill>
                <a:latin typeface="+mn-ea"/>
                <a:ea typeface="+mn-ea"/>
                <a:cs typeface="+mn-cs"/>
              </a:rPr>
              <a:t>fēnɡ</a:t>
            </a:r>
            <a:endParaRPr kumimoji="0" lang="en-US" altLang="zh-CN" sz="2800" b="1" kern="1200" cap="none" spc="0" normalizeH="0" baseline="0" noProof="0" dirty="0">
              <a:solidFill>
                <a:srgbClr val="0033CC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40150" y="1922463"/>
            <a:ext cx="12334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33CC"/>
                </a:solidFill>
                <a:latin typeface="+mn-ea"/>
                <a:ea typeface="+mn-ea"/>
                <a:cs typeface="+mn-cs"/>
              </a:rPr>
              <a:t>chónɡ</a:t>
            </a:r>
            <a:endParaRPr kumimoji="0" lang="en-US" altLang="zh-CN" sz="2800" b="1" kern="1200" cap="none" spc="0" normalizeH="0" baseline="0" noProof="0" dirty="0">
              <a:solidFill>
                <a:srgbClr val="0033CC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7450" y="2716213"/>
            <a:ext cx="9366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33CC"/>
                </a:solidFill>
                <a:latin typeface="+mn-ea"/>
                <a:ea typeface="+mn-ea"/>
                <a:cs typeface="+mn-cs"/>
              </a:rPr>
              <a:t>qīnɡ</a:t>
            </a:r>
            <a:endParaRPr kumimoji="0" lang="en-US" altLang="zh-CN" sz="2800" b="1" kern="1200" cap="none" spc="0" normalizeH="0" baseline="0" noProof="0" dirty="0">
              <a:solidFill>
                <a:srgbClr val="0033CC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70225" y="3579813"/>
            <a:ext cx="936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33CC"/>
                </a:solidFill>
                <a:latin typeface="+mn-ea"/>
                <a:ea typeface="+mn-ea"/>
                <a:cs typeface="+mn-cs"/>
              </a:rPr>
              <a:t>hónɡ</a:t>
            </a:r>
            <a:endParaRPr kumimoji="0" lang="en-US" altLang="zh-CN" sz="2800" b="1" kern="1200" cap="none" spc="0" normalizeH="0" baseline="0" noProof="0" dirty="0">
              <a:solidFill>
                <a:srgbClr val="0033CC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32075" y="1031875"/>
            <a:ext cx="13684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33CC"/>
                </a:solidFill>
                <a:latin typeface="+mn-ea"/>
                <a:ea typeface="+mn-ea"/>
                <a:cs typeface="+mn-cs"/>
              </a:rPr>
              <a:t>后鼻音</a:t>
            </a:r>
            <a:endParaRPr kumimoji="0" lang="en-US" altLang="zh-CN" sz="2800" b="1" kern="1200" cap="none" spc="0" normalizeH="0" baseline="0" noProof="0" dirty="0">
              <a:solidFill>
                <a:srgbClr val="0033CC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17788" y="1931988"/>
            <a:ext cx="13684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33CC"/>
                </a:solidFill>
                <a:latin typeface="+mn-ea"/>
                <a:ea typeface="+mn-ea"/>
                <a:cs typeface="+mn-cs"/>
              </a:rPr>
              <a:t>翘舌音</a:t>
            </a:r>
            <a:endParaRPr kumimoji="0" lang="en-US" altLang="zh-CN" sz="2800" b="1" kern="1200" cap="none" spc="0" normalizeH="0" baseline="0" noProof="0" dirty="0">
              <a:solidFill>
                <a:srgbClr val="0033CC"/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10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225" y="1263650"/>
            <a:ext cx="1201738" cy="9525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1" name="C:\Users\Administrator\Desktop\timg (3).jpg" descr="C:\Users\Administrator\Desktop\tim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463" y="1268413"/>
            <a:ext cx="1062037" cy="952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2" name="形状"/>
          <p:cNvSpPr/>
          <p:nvPr/>
        </p:nvSpPr>
        <p:spPr>
          <a:xfrm>
            <a:off x="6818313" y="1262063"/>
            <a:ext cx="1301750" cy="965200"/>
          </a:xfrm>
          <a:custGeom>
            <a:avLst/>
            <a:gdLst/>
            <a:ahLst/>
            <a:cxnLst>
              <a:cxn ang="0">
                <a:pos x="2147483646" y="2147483646"/>
              </a:cxn>
              <a:cxn ang="5898240">
                <a:pos x="2147483646" y="2147483646"/>
              </a:cxn>
              <a:cxn ang="11796480">
                <a:pos x="2147483646" y="2147483646"/>
              </a:cxn>
              <a:cxn ang="17694720">
                <a:pos x="2147483646" y="2147483646"/>
              </a:cxn>
            </a:cxnLst>
            <a:rect l="0" t="0" r="0" b="0"/>
            <a:pathLst>
              <a:path w="21600" h="21600">
                <a:moveTo>
                  <a:pt x="0" y="0"/>
                </a:moveTo>
                <a:lnTo>
                  <a:pt x="11341" y="0"/>
                </a:lnTo>
                <a:lnTo>
                  <a:pt x="21600" y="21477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形状"/>
          <p:cNvSpPr/>
          <p:nvPr/>
        </p:nvSpPr>
        <p:spPr>
          <a:xfrm>
            <a:off x="7348538" y="1270000"/>
            <a:ext cx="1166812" cy="966788"/>
          </a:xfrm>
          <a:custGeom>
            <a:avLst/>
            <a:gdLst/>
            <a:ahLst/>
            <a:cxnLst>
              <a:cxn ang="0">
                <a:pos x="2147483646" y="2147483646"/>
              </a:cxn>
              <a:cxn ang="5898240">
                <a:pos x="2147483646" y="2147483646"/>
              </a:cxn>
              <a:cxn ang="11796480">
                <a:pos x="2147483646" y="2147483646"/>
              </a:cxn>
              <a:cxn ang="17694720">
                <a:pos x="2147483646" y="2147483646"/>
              </a:cxn>
            </a:cxnLst>
            <a:rect l="0" t="0" r="0" b="0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1597" y="21600"/>
                </a:lnTo>
                <a:lnTo>
                  <a:pt x="11597" y="21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形状"/>
          <p:cNvSpPr/>
          <p:nvPr/>
        </p:nvSpPr>
        <p:spPr>
          <a:xfrm>
            <a:off x="4972050" y="2376488"/>
            <a:ext cx="1203325" cy="979487"/>
          </a:xfrm>
          <a:custGeom>
            <a:avLst/>
            <a:gdLst/>
            <a:ahLst/>
            <a:cxnLst>
              <a:cxn ang="0">
                <a:pos x="2147483646" y="2147483646"/>
              </a:cxn>
              <a:cxn ang="5898240">
                <a:pos x="2147483646" y="2147483646"/>
              </a:cxn>
              <a:cxn ang="11796480">
                <a:pos x="2147483646" y="2147483646"/>
              </a:cxn>
              <a:cxn ang="17694720">
                <a:pos x="2147483646" y="2147483646"/>
              </a:cxn>
            </a:cxnLst>
            <a:rect l="0" t="0" r="0" b="0"/>
            <a:pathLst>
              <a:path w="21600" h="21600">
                <a:moveTo>
                  <a:pt x="0" y="0"/>
                </a:moveTo>
                <a:lnTo>
                  <a:pt x="11341" y="0"/>
                </a:lnTo>
                <a:lnTo>
                  <a:pt x="21600" y="21564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形状"/>
          <p:cNvSpPr/>
          <p:nvPr/>
        </p:nvSpPr>
        <p:spPr>
          <a:xfrm>
            <a:off x="5605463" y="2386013"/>
            <a:ext cx="1063625" cy="981075"/>
          </a:xfrm>
          <a:custGeom>
            <a:avLst/>
            <a:gdLst/>
            <a:ahLst/>
            <a:cxnLst>
              <a:cxn ang="0">
                <a:pos x="2147483646" y="2147483646"/>
              </a:cxn>
              <a:cxn ang="5898240">
                <a:pos x="2147483646" y="2147483646"/>
              </a:cxn>
              <a:cxn ang="11796480">
                <a:pos x="2147483646" y="2147483646"/>
              </a:cxn>
              <a:cxn ang="17694720">
                <a:pos x="2147483646" y="2147483646"/>
              </a:cxn>
            </a:cxnLst>
            <a:rect l="0" t="0" r="0" b="0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1597" y="21600"/>
                </a:lnTo>
                <a:lnTo>
                  <a:pt x="11597" y="21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6" name="C:\Users\Administrator\Desktop\timg (8).jpg" descr="C:\Users\Administrator\Desktop\timg (8).jpg"/>
          <p:cNvPicPr>
            <a:picLocks noChangeAspect="1"/>
          </p:cNvPicPr>
          <p:nvPr/>
        </p:nvPicPr>
        <p:blipFill>
          <a:blip r:embed="rId9"/>
          <a:srcRect l="6480" t="4259" b="9422"/>
          <a:stretch>
            <a:fillRect/>
          </a:stretch>
        </p:blipFill>
        <p:spPr>
          <a:xfrm>
            <a:off x="6818313" y="2346325"/>
            <a:ext cx="1697037" cy="1020763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4588" y="3509963"/>
            <a:ext cx="1735137" cy="1084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11"/>
          <a:srcRect t="5405" b="4640"/>
          <a:stretch>
            <a:fillRect/>
          </a:stretch>
        </p:blipFill>
        <p:spPr>
          <a:xfrm>
            <a:off x="6818313" y="3509963"/>
            <a:ext cx="1663700" cy="1084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65C1775-2717-4B4D-D812-D6FB4D94AD36}"/>
              </a:ext>
            </a:extLst>
          </p:cNvPr>
          <p:cNvSpPr txBox="1"/>
          <p:nvPr/>
        </p:nvSpPr>
        <p:spPr>
          <a:xfrm>
            <a:off x="755576" y="699542"/>
            <a:ext cx="6912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冲关大挑战</a:t>
            </a:r>
            <a:endParaRPr lang="en-US" altLang="zh-CN" sz="4800" dirty="0">
              <a:solidFill>
                <a:schemeClr val="accent5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第一关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跟着老师读准确；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第二关：我能自己读下来；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第三关：我能读给大家听；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第四关：男生女生比赛读。</a:t>
            </a:r>
          </a:p>
        </p:txBody>
      </p:sp>
      <p:sp>
        <p:nvSpPr>
          <p:cNvPr id="3" name="星形: 五角 2">
            <a:extLst>
              <a:ext uri="{FF2B5EF4-FFF2-40B4-BE49-F238E27FC236}">
                <a16:creationId xmlns:a16="http://schemas.microsoft.com/office/drawing/2014/main" id="{89400004-B6B6-1A58-5382-ABA10CD1A208}"/>
              </a:ext>
            </a:extLst>
          </p:cNvPr>
          <p:cNvSpPr/>
          <p:nvPr/>
        </p:nvSpPr>
        <p:spPr>
          <a:xfrm>
            <a:off x="5580112" y="1643190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星形: 五角 3">
            <a:extLst>
              <a:ext uri="{FF2B5EF4-FFF2-40B4-BE49-F238E27FC236}">
                <a16:creationId xmlns:a16="http://schemas.microsoft.com/office/drawing/2014/main" id="{1C6288AA-7025-2788-8AED-81141E6AE61A}"/>
              </a:ext>
            </a:extLst>
          </p:cNvPr>
          <p:cNvSpPr/>
          <p:nvPr/>
        </p:nvSpPr>
        <p:spPr>
          <a:xfrm>
            <a:off x="5580112" y="2107470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星形: 五角 4">
            <a:extLst>
              <a:ext uri="{FF2B5EF4-FFF2-40B4-BE49-F238E27FC236}">
                <a16:creationId xmlns:a16="http://schemas.microsoft.com/office/drawing/2014/main" id="{E87E0A0F-A7A0-1E14-C41C-34E7722D04CC}"/>
              </a:ext>
            </a:extLst>
          </p:cNvPr>
          <p:cNvSpPr/>
          <p:nvPr/>
        </p:nvSpPr>
        <p:spPr>
          <a:xfrm>
            <a:off x="5583110" y="2571750"/>
            <a:ext cx="288032" cy="36003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6BE5CD38-2538-8D0F-C22C-B856C499E278}"/>
              </a:ext>
            </a:extLst>
          </p:cNvPr>
          <p:cNvSpPr/>
          <p:nvPr/>
        </p:nvSpPr>
        <p:spPr>
          <a:xfrm>
            <a:off x="5580112" y="3036029"/>
            <a:ext cx="326267" cy="36003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2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435600" y="1031875"/>
            <a:ext cx="2986088" cy="3343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云对雨，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雪对风。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花对树，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鸟对虫。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山清对水秀，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柳绿对桃红。</a:t>
            </a:r>
          </a:p>
        </p:txBody>
      </p:sp>
      <p:sp>
        <p:nvSpPr>
          <p:cNvPr id="2" name="Text Box 15"/>
          <p:cNvSpPr txBox="1"/>
          <p:nvPr/>
        </p:nvSpPr>
        <p:spPr>
          <a:xfrm>
            <a:off x="596900" y="1152525"/>
            <a:ext cx="4349750" cy="20919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注意把事物名称读重一点，“对”字轻读。</a:t>
            </a:r>
            <a:endParaRPr lang="en-US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你们发现韵文里的六对好朋友了吗？</a:t>
            </a:r>
          </a:p>
        </p:txBody>
      </p:sp>
      <p:sp>
        <p:nvSpPr>
          <p:cNvPr id="5" name="椭圆 4"/>
          <p:cNvSpPr/>
          <p:nvPr/>
        </p:nvSpPr>
        <p:spPr>
          <a:xfrm>
            <a:off x="5511800" y="1158875"/>
            <a:ext cx="360363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299200" y="1158875"/>
            <a:ext cx="358775" cy="3794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541963" y="1712913"/>
            <a:ext cx="358775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323013" y="1712913"/>
            <a:ext cx="360363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56250" y="2278063"/>
            <a:ext cx="360363" cy="3730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299200" y="2254250"/>
            <a:ext cx="358775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45138" y="2795588"/>
            <a:ext cx="360363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303963" y="2814638"/>
            <a:ext cx="358775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556250" y="3349625"/>
            <a:ext cx="687388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710363" y="3367088"/>
            <a:ext cx="687388" cy="3794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41963" y="3916363"/>
            <a:ext cx="687388" cy="3794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683375" y="3902075"/>
            <a:ext cx="687388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0"/>
          <p:cNvSpPr txBox="1">
            <a:spLocks noChangeArrowheads="1"/>
          </p:cNvSpPr>
          <p:nvPr/>
        </p:nvSpPr>
        <p:spPr bwMode="auto">
          <a:xfrm>
            <a:off x="3708400" y="-92075"/>
            <a:ext cx="2159000" cy="812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识记生字</a:t>
            </a:r>
          </a:p>
        </p:txBody>
      </p:sp>
      <p:sp>
        <p:nvSpPr>
          <p:cNvPr id="13315" name="Text Box 15"/>
          <p:cNvSpPr txBox="1"/>
          <p:nvPr/>
        </p:nvSpPr>
        <p:spPr>
          <a:xfrm>
            <a:off x="992188" y="1325563"/>
            <a:ext cx="7416800" cy="145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你已经认识了哪些字？你是怎么认识这些字的？</a:t>
            </a:r>
          </a:p>
        </p:txBody>
      </p:sp>
      <p:sp>
        <p:nvSpPr>
          <p:cNvPr id="13316" name="文本框 4"/>
          <p:cNvSpPr txBox="1"/>
          <p:nvPr/>
        </p:nvSpPr>
        <p:spPr>
          <a:xfrm>
            <a:off x="1547813" y="2859088"/>
            <a:ext cx="6624637" cy="711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对  云  雨  风  花  鸟  虫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5"/>
          <p:cNvSpPr txBox="1"/>
          <p:nvPr/>
        </p:nvSpPr>
        <p:spPr>
          <a:xfrm>
            <a:off x="992188" y="390525"/>
            <a:ext cx="30956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图文连线配对。</a:t>
            </a:r>
          </a:p>
        </p:txBody>
      </p:sp>
      <p:pic>
        <p:nvPicPr>
          <p:cNvPr id="1433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75" y="1025525"/>
            <a:ext cx="1036638" cy="1036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01"/>
          <a:stretch>
            <a:fillRect/>
          </a:stretch>
        </p:blipFill>
        <p:spPr>
          <a:xfrm>
            <a:off x="3189288" y="1004888"/>
            <a:ext cx="873125" cy="941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32B9F2"/>
              </a:clrFrom>
              <a:clrTo>
                <a:srgbClr val="32B9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0338" y="1060450"/>
            <a:ext cx="1131887" cy="915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文本框 8"/>
          <p:cNvSpPr txBox="1"/>
          <p:nvPr/>
        </p:nvSpPr>
        <p:spPr>
          <a:xfrm>
            <a:off x="3324225" y="2185988"/>
            <a:ext cx="649288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云</a:t>
            </a:r>
          </a:p>
        </p:txBody>
      </p:sp>
      <p:sp>
        <p:nvSpPr>
          <p:cNvPr id="14343" name="文本框 9"/>
          <p:cNvSpPr txBox="1"/>
          <p:nvPr/>
        </p:nvSpPr>
        <p:spPr>
          <a:xfrm>
            <a:off x="5489575" y="2278063"/>
            <a:ext cx="792163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雨</a:t>
            </a:r>
          </a:p>
        </p:txBody>
      </p:sp>
      <p:sp>
        <p:nvSpPr>
          <p:cNvPr id="14344" name="文本框 10"/>
          <p:cNvSpPr txBox="1"/>
          <p:nvPr/>
        </p:nvSpPr>
        <p:spPr>
          <a:xfrm>
            <a:off x="1239838" y="2278063"/>
            <a:ext cx="792162" cy="917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风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587500" y="1924050"/>
            <a:ext cx="2125663" cy="584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713163" y="2043113"/>
            <a:ext cx="1827213" cy="5699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4341" idx="2"/>
          </p:cNvCxnSpPr>
          <p:nvPr/>
        </p:nvCxnSpPr>
        <p:spPr>
          <a:xfrm flipH="1">
            <a:off x="1912938" y="1976438"/>
            <a:ext cx="3894138" cy="636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483350" y="1277938"/>
            <a:ext cx="1985963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“雨”的四个点好像从云朵里飘落下来。</a:t>
            </a:r>
            <a:endParaRPr lang="en-US" altLang="zh-CN" sz="28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97238" y="3055938"/>
            <a:ext cx="12954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白云、乌云、多云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148263" y="3219450"/>
            <a:ext cx="2397125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大雨、小雨、阵雨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8025" y="3154363"/>
            <a:ext cx="2352675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大风、台风、东风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5"/>
          <p:cNvSpPr txBox="1"/>
          <p:nvPr/>
        </p:nvSpPr>
        <p:spPr>
          <a:xfrm>
            <a:off x="812800" y="334963"/>
            <a:ext cx="23764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认识“花”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62088" y="884238"/>
            <a:ext cx="641191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“太阳当空照，花儿对我笑”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 Box 15"/>
          <p:cNvSpPr txBox="1"/>
          <p:nvPr/>
        </p:nvSpPr>
        <p:spPr>
          <a:xfrm>
            <a:off x="820738" y="1433513"/>
            <a:ext cx="7780337" cy="1195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你最喜欢什么花？</a:t>
            </a:r>
            <a:endParaRPr lang="en-US" altLang="zh-CN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生活中你见过哪些像花的东西？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3" y="2655888"/>
            <a:ext cx="2114550" cy="156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2655888"/>
            <a:ext cx="2239963" cy="156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b="6601"/>
          <a:stretch>
            <a:fillRect/>
          </a:stretch>
        </p:blipFill>
        <p:spPr>
          <a:xfrm>
            <a:off x="5899150" y="2643188"/>
            <a:ext cx="2266950" cy="158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1617663" y="4211638"/>
            <a:ext cx="10080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雪花</a:t>
            </a:r>
            <a:endParaRPr lang="en-US" altLang="zh-CN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35425" y="4210050"/>
            <a:ext cx="10080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浪花</a:t>
            </a:r>
            <a:endParaRPr lang="en-US" altLang="zh-CN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64313" y="4205288"/>
            <a:ext cx="10080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火花</a:t>
            </a:r>
            <a:endParaRPr lang="en-US" altLang="zh-CN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1D8AD11-E5F3-4A9C-B7D9-3169EA0C3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31590"/>
            <a:ext cx="1392387" cy="11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51e9f1b-3f62-498e-aedb-d05c60c0d9ae"/>
  <p:tag name="COMMONDATA" val="eyJoZGlkIjoiMmNjYTdkYTExY2Y1ZWQ1ZDQ4NzZmZWJhY2Y1MzQyNWE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601</Words>
  <Application>Microsoft Office PowerPoint</Application>
  <PresentationFormat>全屏显示(16:9)</PresentationFormat>
  <Paragraphs>108</Paragraphs>
  <Slides>25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黑体</vt:lpstr>
      <vt:lpstr>楷体</vt:lpstr>
      <vt:lpstr>宋体</vt:lpstr>
      <vt:lpstr>Arial</vt:lpstr>
      <vt:lpstr>Calibri</vt:lpstr>
      <vt:lpstr>Cambria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状元成才路;Administrator</dc:creator>
  <cp:keywords>状元成才路</cp:keywords>
  <dc:description>声  明_x000d_
_x000d_
 本文件仅用于个人学习、研究或欣赏，以及其他非商业性或非盈利性用途，但同时应遵守著作权法及其他相关法律的规定，不得侵犯本司及相关权利人的合法权利。_x000d_
 除此以外，将本文件任何内容用于其他用途时，应获得授权，如发现未经授权用于商业或盈利用途将追加侵权者的法律责任。_x000d_
_x000d_
武汉天成贵龙文化传播有限公司_x000d_
湖北山河律师事务所</dc:description>
  <cp:lastModifiedBy>佳伟 沈</cp:lastModifiedBy>
  <cp:revision>619</cp:revision>
  <dcterms:created xsi:type="dcterms:W3CDTF">2016-10-29T08:56:00Z</dcterms:created>
  <dcterms:modified xsi:type="dcterms:W3CDTF">2023-09-24T11:47:22Z</dcterms:modified>
  <cp:category>状元成才路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ICV">
    <vt:lpwstr>EEDD91613CC846C1BFC28F49672D510A</vt:lpwstr>
  </property>
  <property fmtid="{D5CDD505-2E9C-101B-9397-08002B2CF9AE}" pid="4" name="KSOProductBuildVer">
    <vt:lpwstr>2052-11.1.0.14309</vt:lpwstr>
  </property>
</Properties>
</file>