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37" r:id="rId2"/>
    <p:sldId id="363" r:id="rId3"/>
    <p:sldId id="407" r:id="rId4"/>
    <p:sldId id="256" r:id="rId5"/>
    <p:sldId id="364" r:id="rId6"/>
    <p:sldId id="365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lvl="0" indent="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lvl="1" indent="1143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lvl="2" indent="2286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lvl="3" indent="3429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lvl="4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4C9"/>
    <a:srgbClr val="FFFFFF"/>
    <a:srgbClr val="0000FF"/>
    <a:srgbClr val="FF00FF"/>
    <a:srgbClr val="17B761"/>
    <a:srgbClr val="00B0F0"/>
    <a:srgbClr val="3C7895"/>
    <a:srgbClr val="EB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2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67" y="82"/>
      </p:cViewPr>
      <p:guideLst>
        <p:guide orient="horz" pos="1620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状元成才路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2018/1/30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状元成才路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B595C78-2DC1-41DC-AE11-64AFECC14BA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状元成才路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2018/1/30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编辑母版文本样式</a:t>
            </a:r>
          </a:p>
          <a:p>
            <a:pPr marL="342900" marR="0" lvl="1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第二级</a:t>
            </a:r>
          </a:p>
          <a:p>
            <a:pPr marL="685800" marR="0" lvl="2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第三级</a:t>
            </a:r>
          </a:p>
          <a:p>
            <a:pPr marL="1028700" marR="0" lvl="3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第四级</a:t>
            </a:r>
          </a:p>
          <a:p>
            <a:pPr marL="1371600" marR="0" lvl="4" indent="0" algn="l" defTabSz="6858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状元成才路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3EFF0C-4022-4449-9813-0075E7B4CBF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0825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bg>
      <p:bgPr>
        <a:solidFill>
          <a:srgbClr val="F1E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/>
          <p:cNvPicPr>
            <a:picLocks noChangeAspect="1"/>
          </p:cNvPicPr>
          <p:nvPr userDrawn="1"/>
        </p:nvPicPr>
        <p:blipFill>
          <a:blip r:embed="rId2"/>
          <a:srcRect t="31033"/>
          <a:stretch>
            <a:fillRect/>
          </a:stretch>
        </p:blipFill>
        <p:spPr>
          <a:xfrm>
            <a:off x="1524000" y="-26987"/>
            <a:ext cx="8378825" cy="5213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7712" y="-42862"/>
            <a:ext cx="5229225" cy="5229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图片 4"/>
          <p:cNvPicPr>
            <a:picLocks noChangeAspect="1"/>
          </p:cNvPicPr>
          <p:nvPr userDrawn="1"/>
        </p:nvPicPr>
        <p:blipFill>
          <a:blip r:embed="rId4"/>
          <a:srcRect t="53210" r="29637"/>
          <a:stretch>
            <a:fillRect/>
          </a:stretch>
        </p:blipFill>
        <p:spPr>
          <a:xfrm>
            <a:off x="0" y="2924175"/>
            <a:ext cx="9156700" cy="2219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自定义版式">
    <p:bg>
      <p:bgPr>
        <a:solidFill>
          <a:srgbClr val="F1E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/>
          </p:cNvPicPr>
          <p:nvPr userDrawn="1"/>
        </p:nvPicPr>
        <p:blipFill>
          <a:blip r:embed="rId2"/>
          <a:srcRect r="62006"/>
          <a:stretch>
            <a:fillRect/>
          </a:stretch>
        </p:blipFill>
        <p:spPr>
          <a:xfrm>
            <a:off x="-9525" y="4763"/>
            <a:ext cx="1041400" cy="2462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3"/>
          <p:cNvPicPr>
            <a:picLocks noChangeAspect="1"/>
          </p:cNvPicPr>
          <p:nvPr userDrawn="1"/>
        </p:nvPicPr>
        <p:blipFill>
          <a:blip r:embed="rId3"/>
          <a:srcRect t="31973"/>
          <a:stretch>
            <a:fillRect/>
          </a:stretch>
        </p:blipFill>
        <p:spPr>
          <a:xfrm>
            <a:off x="1916113" y="0"/>
            <a:ext cx="7223125" cy="5386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4"/>
          <p:cNvPicPr>
            <a:picLocks noChangeAspect="1"/>
          </p:cNvPicPr>
          <p:nvPr userDrawn="1"/>
        </p:nvPicPr>
        <p:blipFill>
          <a:blip r:embed="rId4"/>
          <a:srcRect t="53210" r="29637"/>
          <a:stretch>
            <a:fillRect/>
          </a:stretch>
        </p:blipFill>
        <p:spPr>
          <a:xfrm>
            <a:off x="-38100" y="2928938"/>
            <a:ext cx="9177338" cy="221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59563" y="4763"/>
            <a:ext cx="2498725" cy="224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6"/>
          <p:cNvPicPr>
            <a:picLocks noChangeAspect="1"/>
          </p:cNvPicPr>
          <p:nvPr userDrawn="1"/>
        </p:nvPicPr>
        <p:blipFill>
          <a:blip r:embed="rId6"/>
          <a:srcRect b="12708"/>
          <a:stretch>
            <a:fillRect/>
          </a:stretch>
        </p:blipFill>
        <p:spPr>
          <a:xfrm>
            <a:off x="-528637" y="927100"/>
            <a:ext cx="4851400" cy="421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自定义版式">
    <p:bg>
      <p:bgPr>
        <a:solidFill>
          <a:srgbClr val="F1E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450" y="419100"/>
            <a:ext cx="8547100" cy="472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3"/>
          <p:cNvPicPr>
            <a:picLocks noChangeAspect="1"/>
          </p:cNvPicPr>
          <p:nvPr userDrawn="1"/>
        </p:nvPicPr>
        <p:blipFill>
          <a:blip r:embed="rId3"/>
          <a:srcRect b="12708"/>
          <a:stretch>
            <a:fillRect/>
          </a:stretch>
        </p:blipFill>
        <p:spPr>
          <a:xfrm>
            <a:off x="7091363" y="2933700"/>
            <a:ext cx="2312987" cy="2017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6"/>
          <p:cNvPicPr>
            <a:picLocks noChangeAspect="1"/>
          </p:cNvPicPr>
          <p:nvPr userDrawn="1"/>
        </p:nvPicPr>
        <p:blipFill>
          <a:blip r:embed="rId4"/>
          <a:srcRect t="53210" r="-82" b="7375"/>
          <a:stretch>
            <a:fillRect/>
          </a:stretch>
        </p:blipFill>
        <p:spPr>
          <a:xfrm>
            <a:off x="0" y="4432300"/>
            <a:ext cx="4584700" cy="7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图片 7"/>
          <p:cNvPicPr>
            <a:picLocks noChangeAspect="1"/>
          </p:cNvPicPr>
          <p:nvPr userDrawn="1"/>
        </p:nvPicPr>
        <p:blipFill>
          <a:blip r:embed="rId4"/>
          <a:srcRect t="53210" r="-82" b="7375"/>
          <a:stretch>
            <a:fillRect/>
          </a:stretch>
        </p:blipFill>
        <p:spPr>
          <a:xfrm>
            <a:off x="4584700" y="4432300"/>
            <a:ext cx="4584700" cy="71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自定义版式">
    <p:bg>
      <p:bgPr>
        <a:solidFill>
          <a:srgbClr val="F1E4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50" y="419100"/>
            <a:ext cx="9156700" cy="472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5"/>
          <p:cNvPicPr>
            <a:picLocks noChangeAspect="1"/>
          </p:cNvPicPr>
          <p:nvPr userDrawn="1"/>
        </p:nvPicPr>
        <p:blipFill>
          <a:blip r:embed="rId3"/>
          <a:srcRect t="53210" r="-82" b="7375"/>
          <a:stretch>
            <a:fillRect/>
          </a:stretch>
        </p:blipFill>
        <p:spPr>
          <a:xfrm>
            <a:off x="0" y="4432300"/>
            <a:ext cx="4584700" cy="71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6"/>
          <p:cNvPicPr>
            <a:picLocks noChangeAspect="1"/>
          </p:cNvPicPr>
          <p:nvPr userDrawn="1"/>
        </p:nvPicPr>
        <p:blipFill>
          <a:blip r:embed="rId3"/>
          <a:srcRect t="53210" r="-82" b="7375"/>
          <a:stretch>
            <a:fillRect/>
          </a:stretch>
        </p:blipFill>
        <p:spPr>
          <a:xfrm>
            <a:off x="4584700" y="4432300"/>
            <a:ext cx="4584700" cy="71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文本框 3">
            <a:hlinkClick r:id="rId2" action="ppaction://hlinksldjump"/>
          </p:cNvPr>
          <p:cNvSpPr txBox="1"/>
          <p:nvPr/>
        </p:nvSpPr>
        <p:spPr>
          <a:xfrm>
            <a:off x="4192588" y="1258888"/>
            <a:ext cx="1806575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课时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1"/>
          <p:cNvSpPr/>
          <p:nvPr/>
        </p:nvSpPr>
        <p:spPr>
          <a:xfrm>
            <a:off x="3719513" y="196850"/>
            <a:ext cx="4217987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同学们平常都有很多问题，谁来向老师提一个问题？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21507" name="矩形 3"/>
          <p:cNvSpPr/>
          <p:nvPr/>
        </p:nvSpPr>
        <p:spPr>
          <a:xfrm>
            <a:off x="3719513" y="1951038"/>
            <a:ext cx="4217987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提问的时候，注意句子末尾语调上扬。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2"/>
          <p:cNvSpPr/>
          <p:nvPr/>
        </p:nvSpPr>
        <p:spPr>
          <a:xfrm>
            <a:off x="1144588" y="584200"/>
            <a:ext cx="6853237" cy="112678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你们知道怎样读问句了吗？读一读这三个问句。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822575" y="2192338"/>
            <a:ext cx="3717925" cy="1930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谁的尾巴长？</a:t>
            </a:r>
            <a:endParaRPr kumimoji="0" lang="en-US" altLang="zh-CN" sz="28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谁的尾巴短？</a:t>
            </a:r>
            <a:endParaRPr kumimoji="0" lang="en-US" altLang="zh-CN" sz="28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谁的尾巴好像一把伞？</a:t>
            </a:r>
            <a:endParaRPr kumimoji="0" lang="en-US" altLang="zh-CN" sz="28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986155" y="3554730"/>
            <a:ext cx="1836420" cy="1520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07975" y="3448050"/>
            <a:ext cx="836930" cy="1695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3"/>
          <p:cNvSpPr/>
          <p:nvPr/>
        </p:nvSpPr>
        <p:spPr>
          <a:xfrm>
            <a:off x="1660525" y="1087438"/>
            <a:ext cx="1390650" cy="573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老师问</a:t>
            </a:r>
            <a:endParaRPr lang="zh-CN" altLang="en-US" sz="3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3555" name="矩形 4"/>
          <p:cNvSpPr/>
          <p:nvPr/>
        </p:nvSpPr>
        <p:spPr>
          <a:xfrm>
            <a:off x="1660525" y="3227388"/>
            <a:ext cx="1390650" cy="573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学生答</a:t>
            </a:r>
            <a:endParaRPr lang="zh-CN" altLang="en-US" sz="30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519488" y="504825"/>
            <a:ext cx="3471863" cy="3960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谁的尾巴长？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谁的尾巴短？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谁的尾巴好像一把伞？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猴子的尾巴长。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兔子的尾巴短。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松鼠的尾巴好像一把伞。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1"/>
          <p:cNvPicPr>
            <a:picLocks noChangeAspect="1"/>
          </p:cNvPicPr>
          <p:nvPr/>
        </p:nvPicPr>
        <p:blipFill>
          <a:blip r:embed="rId2"/>
          <a:srcRect l="44054" t="48412" r="3284" b="4723"/>
          <a:stretch>
            <a:fillRect/>
          </a:stretch>
        </p:blipFill>
        <p:spPr>
          <a:xfrm>
            <a:off x="1223963" y="512763"/>
            <a:ext cx="3348037" cy="4179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681038" y="3644900"/>
            <a:ext cx="569912" cy="554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短</a:t>
            </a:r>
          </a:p>
        </p:txBody>
      </p:sp>
      <p:sp>
        <p:nvSpPr>
          <p:cNvPr id="9" name="矩形 8"/>
          <p:cNvSpPr/>
          <p:nvPr/>
        </p:nvSpPr>
        <p:spPr>
          <a:xfrm>
            <a:off x="4724400" y="733425"/>
            <a:ext cx="571500" cy="554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</a:t>
            </a:r>
          </a:p>
        </p:txBody>
      </p:sp>
      <p:sp>
        <p:nvSpPr>
          <p:cNvPr id="10" name="椭圆 9"/>
          <p:cNvSpPr/>
          <p:nvPr/>
        </p:nvSpPr>
        <p:spPr>
          <a:xfrm>
            <a:off x="3624263" y="900113"/>
            <a:ext cx="933450" cy="1044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433513" y="3852863"/>
            <a:ext cx="441325" cy="3587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6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3133725"/>
            <a:ext cx="1998663" cy="180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椭圆 13"/>
          <p:cNvSpPr/>
          <p:nvPr/>
        </p:nvSpPr>
        <p:spPr>
          <a:xfrm>
            <a:off x="3825875" y="2300288"/>
            <a:ext cx="746125" cy="10445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851400" y="2325688"/>
            <a:ext cx="1906588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一把伞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7"/>
          <p:cNvPicPr>
            <a:picLocks noChangeAspect="1"/>
          </p:cNvPicPr>
          <p:nvPr/>
        </p:nvPicPr>
        <p:blipFill>
          <a:blip r:embed="rId2"/>
          <a:srcRect t="20705" b="19334"/>
          <a:stretch>
            <a:fillRect/>
          </a:stretch>
        </p:blipFill>
        <p:spPr>
          <a:xfrm>
            <a:off x="404813" y="63500"/>
            <a:ext cx="2438400" cy="115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矩形 2"/>
          <p:cNvSpPr/>
          <p:nvPr/>
        </p:nvSpPr>
        <p:spPr>
          <a:xfrm>
            <a:off x="671513" y="195263"/>
            <a:ext cx="2082800" cy="682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句式练习</a:t>
            </a:r>
          </a:p>
        </p:txBody>
      </p:sp>
      <p:sp>
        <p:nvSpPr>
          <p:cNvPr id="25604" name="矩形 3"/>
          <p:cNvSpPr/>
          <p:nvPr/>
        </p:nvSpPr>
        <p:spPr>
          <a:xfrm>
            <a:off x="4006850" y="1381125"/>
            <a:ext cx="5249863" cy="1681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猴子有一条长长的尾巴。</a:t>
            </a:r>
          </a:p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兔子有一条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____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的尾巴。</a:t>
            </a:r>
          </a:p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松鼠有一条</a:t>
            </a:r>
            <a:r>
              <a:rPr lang="en-US" altLang="zh-CN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________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的尾巴。</a:t>
            </a:r>
          </a:p>
        </p:txBody>
      </p:sp>
      <p:sp>
        <p:nvSpPr>
          <p:cNvPr id="5" name="矩形 4"/>
          <p:cNvSpPr/>
          <p:nvPr/>
        </p:nvSpPr>
        <p:spPr>
          <a:xfrm>
            <a:off x="5913438" y="1930400"/>
            <a:ext cx="97155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短短</a:t>
            </a:r>
          </a:p>
        </p:txBody>
      </p:sp>
      <p:sp>
        <p:nvSpPr>
          <p:cNvPr id="6" name="矩形 5"/>
          <p:cNvSpPr/>
          <p:nvPr/>
        </p:nvSpPr>
        <p:spPr>
          <a:xfrm>
            <a:off x="5892800" y="2478088"/>
            <a:ext cx="1762125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像一把伞</a:t>
            </a:r>
          </a:p>
        </p:txBody>
      </p:sp>
      <p:sp>
        <p:nvSpPr>
          <p:cNvPr id="7" name="矩形 6"/>
          <p:cNvSpPr/>
          <p:nvPr/>
        </p:nvSpPr>
        <p:spPr>
          <a:xfrm>
            <a:off x="665163" y="3389313"/>
            <a:ext cx="7716837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你最喜欢谁的尾巴？你知道它们的尾巴有什么作用吗？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50863" y="1443038"/>
            <a:ext cx="3416300" cy="1668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猴子的尾巴长。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兔子的尾巴短。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松鼠的尾巴好像一把伞。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2"/>
          <p:cNvSpPr/>
          <p:nvPr/>
        </p:nvSpPr>
        <p:spPr>
          <a:xfrm>
            <a:off x="728663" y="1069975"/>
            <a:ext cx="377983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问答式朗读课文。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pic>
        <p:nvPicPr>
          <p:cNvPr id="2662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38" y="34925"/>
            <a:ext cx="2185987" cy="116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文本框 6"/>
          <p:cNvSpPr txBox="1"/>
          <p:nvPr/>
        </p:nvSpPr>
        <p:spPr>
          <a:xfrm>
            <a:off x="3606800" y="395288"/>
            <a:ext cx="1928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合作朗读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131888" y="2014538"/>
            <a:ext cx="3151188" cy="1668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谁的尾巴长？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谁的尾巴短？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谁的尾巴好像一把伞？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40275" y="2014538"/>
            <a:ext cx="3362325" cy="1668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猴子的尾巴长。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兔子的尾巴短。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松鼠的尾巴好像一把伞。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295275" y="3448050"/>
            <a:ext cx="836930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2000885" y="3899535"/>
            <a:ext cx="1235710" cy="132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3805555" y="4231005"/>
            <a:ext cx="786765" cy="912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6"/>
          <a:stretch>
            <a:fillRect/>
          </a:stretch>
        </p:blipFill>
        <p:spPr>
          <a:xfrm>
            <a:off x="5755640" y="4231005"/>
            <a:ext cx="1237615" cy="9124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1"/>
          <p:cNvSpPr/>
          <p:nvPr/>
        </p:nvSpPr>
        <p:spPr>
          <a:xfrm>
            <a:off x="1688123" y="948926"/>
            <a:ext cx="5978770" cy="284167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3" name="矩形 1"/>
          <p:cNvSpPr/>
          <p:nvPr/>
        </p:nvSpPr>
        <p:spPr>
          <a:xfrm>
            <a:off x="2019300" y="2011664"/>
            <a:ext cx="5535613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看板贴，尝试背诵第</a:t>
            </a:r>
            <a:r>
              <a:rPr lang="en-US" altLang="zh-CN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小节。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90513" y="617538"/>
            <a:ext cx="3384550" cy="3883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谁的尾巴长？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谁的尾巴短？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谁的尾巴好像一把伞？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猴子的尾巴长。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兔子的尾巴短。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松鼠的尾巴好像一把伞。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8675" name="矩形 3"/>
          <p:cNvSpPr/>
          <p:nvPr/>
        </p:nvSpPr>
        <p:spPr>
          <a:xfrm>
            <a:off x="3573463" y="611188"/>
            <a:ext cx="5272087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在这两个小节中藏着一对意思相反的词语，你发现了吗？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1565275" y="642938"/>
            <a:ext cx="379413" cy="11271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1855788" y="2867025"/>
            <a:ext cx="381000" cy="11271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8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r="48837"/>
          <a:stretch>
            <a:fillRect/>
          </a:stretch>
        </p:blipFill>
        <p:spPr>
          <a:xfrm>
            <a:off x="4735513" y="1463675"/>
            <a:ext cx="1473200" cy="221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48837"/>
          <a:stretch>
            <a:fillRect/>
          </a:stretch>
        </p:blipFill>
        <p:spPr>
          <a:xfrm>
            <a:off x="6583363" y="1768475"/>
            <a:ext cx="1050925" cy="158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3756025" y="3319463"/>
            <a:ext cx="5272088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什么颜色的铅笔长？什么颜色的铅笔短？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78338" y="2116138"/>
            <a:ext cx="6731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</a:t>
            </a:r>
          </a:p>
        </p:txBody>
      </p:sp>
      <p:sp>
        <p:nvSpPr>
          <p:cNvPr id="13" name="矩形 12"/>
          <p:cNvSpPr/>
          <p:nvPr/>
        </p:nvSpPr>
        <p:spPr>
          <a:xfrm>
            <a:off x="7391400" y="2205038"/>
            <a:ext cx="6731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200" b="1" dirty="0">
                <a:solidFill>
                  <a:srgbClr val="17B76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矩形 1"/>
          <p:cNvSpPr/>
          <p:nvPr/>
        </p:nvSpPr>
        <p:spPr>
          <a:xfrm>
            <a:off x="1343025" y="1643063"/>
            <a:ext cx="6457950" cy="2390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152400" indent="-152400" algn="ctr">
              <a:lnSpc>
                <a:spcPct val="150000"/>
              </a:lnSpc>
              <a:buNone/>
            </a:pP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尾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巴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谁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长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52400" indent="-152400" algn="ctr">
              <a:lnSpc>
                <a:spcPct val="150000"/>
              </a:lnSpc>
              <a:buNone/>
            </a:pP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短 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伞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兔</a:t>
            </a:r>
            <a:endParaRPr lang="zh-CN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35100" y="1339850"/>
            <a:ext cx="7112000" cy="646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b="1" dirty="0">
                <a:solidFill>
                  <a:srgbClr val="0000FF"/>
                </a:solidFill>
                <a:latin typeface="宋体" panose="02010600030101010101" pitchFamily="2" charset="-122"/>
              </a:rPr>
              <a:t>bǐ</a:t>
            </a:r>
            <a:r>
              <a:rPr lang="zh-CN" altLang="en-US" sz="3600" b="1" dirty="0">
                <a:solidFill>
                  <a:srgbClr val="0000FF"/>
                </a:solidFill>
                <a:latin typeface="宋体" panose="02010600030101010101" pitchFamily="2" charset="-122"/>
              </a:rPr>
              <a:t>    </a:t>
            </a:r>
            <a:r>
              <a:rPr lang="en-US" altLang="zh-CN" sz="3600" b="1" dirty="0">
                <a:solidFill>
                  <a:srgbClr val="0000FF"/>
                </a:solidFill>
                <a:latin typeface="宋体" panose="02010600030101010101" pitchFamily="2" charset="-122"/>
              </a:rPr>
              <a:t>wěi   </a:t>
            </a:r>
            <a:r>
              <a:rPr lang="en-US" altLang="zh-CN" sz="3600" b="1" dirty="0" err="1">
                <a:solidFill>
                  <a:srgbClr val="0000FF"/>
                </a:solidFill>
                <a:latin typeface="宋体" panose="02010600030101010101" pitchFamily="2" charset="-122"/>
              </a:rPr>
              <a:t>bā</a:t>
            </a:r>
            <a:r>
              <a:rPr lang="en-US" altLang="zh-CN" sz="3600" b="1" dirty="0">
                <a:solidFill>
                  <a:srgbClr val="0000FF"/>
                </a:solidFill>
                <a:latin typeface="宋体" panose="02010600030101010101" pitchFamily="2" charset="-122"/>
              </a:rPr>
              <a:t>   </a:t>
            </a:r>
            <a:r>
              <a:rPr lang="en-US" altLang="zh-CN" sz="3600" b="1" dirty="0" err="1">
                <a:solidFill>
                  <a:srgbClr val="0000FF"/>
                </a:solidFill>
                <a:latin typeface="宋体" panose="02010600030101010101" pitchFamily="2" charset="-122"/>
              </a:rPr>
              <a:t>shuí</a:t>
            </a:r>
            <a:r>
              <a:rPr lang="en-US" altLang="zh-CN" sz="3600" b="1" dirty="0">
                <a:solidFill>
                  <a:srgbClr val="0000FF"/>
                </a:solidFill>
                <a:latin typeface="宋体" panose="02010600030101010101" pitchFamily="2" charset="-122"/>
              </a:rPr>
              <a:t>  chánɡ</a:t>
            </a:r>
          </a:p>
        </p:txBody>
      </p:sp>
      <p:sp>
        <p:nvSpPr>
          <p:cNvPr id="4" name="矩形 3"/>
          <p:cNvSpPr/>
          <p:nvPr/>
        </p:nvSpPr>
        <p:spPr>
          <a:xfrm>
            <a:off x="2024062" y="2687638"/>
            <a:ext cx="5240337" cy="6461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b="1" dirty="0">
                <a:solidFill>
                  <a:srgbClr val="0000FF"/>
                </a:solidFill>
                <a:latin typeface="宋体" panose="02010600030101010101" pitchFamily="2" charset="-122"/>
              </a:rPr>
              <a:t>duǎn   bǎ   sǎn   tù</a:t>
            </a:r>
          </a:p>
        </p:txBody>
      </p:sp>
      <p:pic>
        <p:nvPicPr>
          <p:cNvPr id="29701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38" y="34925"/>
            <a:ext cx="2185987" cy="116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2" name="文本框 6"/>
          <p:cNvSpPr txBox="1"/>
          <p:nvPr/>
        </p:nvSpPr>
        <p:spPr>
          <a:xfrm>
            <a:off x="3606800" y="395288"/>
            <a:ext cx="1928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识记生字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63575" y="3046413"/>
            <a:ext cx="2376488" cy="1058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新偏旁“扌”，读作提手旁</a:t>
            </a:r>
          </a:p>
        </p:txBody>
      </p:sp>
      <p:sp>
        <p:nvSpPr>
          <p:cNvPr id="6" name="矩形 5"/>
          <p:cNvSpPr/>
          <p:nvPr/>
        </p:nvSpPr>
        <p:spPr>
          <a:xfrm>
            <a:off x="3240088" y="547688"/>
            <a:ext cx="4189412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右边是“尾巴”的“巴”</a:t>
            </a:r>
          </a:p>
        </p:txBody>
      </p:sp>
      <p:sp>
        <p:nvSpPr>
          <p:cNvPr id="7" name="矩形 6"/>
          <p:cNvSpPr/>
          <p:nvPr/>
        </p:nvSpPr>
        <p:spPr>
          <a:xfrm>
            <a:off x="3240088" y="1436688"/>
            <a:ext cx="5272087" cy="573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你还学过哪些含有“扌”的字？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40063" y="2132013"/>
            <a:ext cx="4760912" cy="555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找、打、捡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416300" y="3046413"/>
            <a:ext cx="5016500" cy="1127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提手旁的字一般表示用手做某些动作。</a:t>
            </a:r>
          </a:p>
        </p:txBody>
      </p:sp>
      <p:sp>
        <p:nvSpPr>
          <p:cNvPr id="26633" name="矩形 13"/>
          <p:cNvSpPr/>
          <p:nvPr/>
        </p:nvSpPr>
        <p:spPr>
          <a:xfrm>
            <a:off x="973138" y="1219200"/>
            <a:ext cx="181133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buNone/>
            </a:pPr>
            <a:r>
              <a:rPr lang="zh-CN" altLang="en-US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</a:p>
        </p:txBody>
      </p:sp>
      <p:sp>
        <p:nvSpPr>
          <p:cNvPr id="4" name="椭圆 3"/>
          <p:cNvSpPr/>
          <p:nvPr/>
        </p:nvSpPr>
        <p:spPr>
          <a:xfrm>
            <a:off x="1160463" y="1417638"/>
            <a:ext cx="469900" cy="132080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492250" y="1676400"/>
            <a:ext cx="896938" cy="912813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30" name="图片 10"/>
          <p:cNvPicPr>
            <a:picLocks noChangeAspect="1"/>
          </p:cNvPicPr>
          <p:nvPr/>
        </p:nvPicPr>
        <p:blipFill>
          <a:blip r:embed="rId2"/>
          <a:srcRect t="20705" b="19334"/>
          <a:stretch>
            <a:fillRect/>
          </a:stretch>
        </p:blipFill>
        <p:spPr>
          <a:xfrm>
            <a:off x="404813" y="63500"/>
            <a:ext cx="2438400" cy="115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31" name="矩形 2"/>
          <p:cNvSpPr/>
          <p:nvPr/>
        </p:nvSpPr>
        <p:spPr>
          <a:xfrm>
            <a:off x="760413" y="215900"/>
            <a:ext cx="1727200" cy="6048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宋体" panose="02010600030101010101" pitchFamily="2" charset="-122"/>
              </a:rPr>
              <a:t>一把伞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  <p:bldP spid="26633" grpId="0"/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663281" y="5923"/>
            <a:ext cx="1830262" cy="6463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</a:t>
            </a:r>
            <a:r>
              <a:rPr kumimoji="0" lang="en-US" altLang="zh-CN" sz="36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课时</a:t>
            </a:r>
          </a:p>
        </p:txBody>
      </p:sp>
      <p:sp>
        <p:nvSpPr>
          <p:cNvPr id="13316" name="矩形 13"/>
          <p:cNvSpPr/>
          <p:nvPr/>
        </p:nvSpPr>
        <p:spPr>
          <a:xfrm>
            <a:off x="260349" y="1306513"/>
            <a:ext cx="2576513" cy="5730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指身体游戏。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pic>
        <p:nvPicPr>
          <p:cNvPr id="13317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3575" y="3575050"/>
            <a:ext cx="687388" cy="63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9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8" y="22225"/>
            <a:ext cx="2185987" cy="116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0" name="文本框 2"/>
          <p:cNvSpPr txBox="1"/>
          <p:nvPr/>
        </p:nvSpPr>
        <p:spPr>
          <a:xfrm>
            <a:off x="375285" y="389255"/>
            <a:ext cx="17170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一起玩游戏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838" y="620713"/>
            <a:ext cx="2430462" cy="1801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箭头: 左右 6"/>
          <p:cNvSpPr/>
          <p:nvPr/>
        </p:nvSpPr>
        <p:spPr>
          <a:xfrm>
            <a:off x="3311525" y="1350963"/>
            <a:ext cx="1054100" cy="34131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矩形 7"/>
          <p:cNvSpPr/>
          <p:nvPr/>
        </p:nvSpPr>
        <p:spPr>
          <a:xfrm>
            <a:off x="649288" y="2571750"/>
            <a:ext cx="7905750" cy="1755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谜语识记：一根柱子好些梁，没有门窗没有墙，好像一座小亭子，用它挡雨遮太阳。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（打一用具）</a:t>
            </a:r>
          </a:p>
        </p:txBody>
      </p:sp>
      <p:sp>
        <p:nvSpPr>
          <p:cNvPr id="31749" name="矩形 11"/>
          <p:cNvSpPr/>
          <p:nvPr/>
        </p:nvSpPr>
        <p:spPr>
          <a:xfrm>
            <a:off x="1500188" y="620713"/>
            <a:ext cx="1811337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buNone/>
            </a:pPr>
            <a:r>
              <a:rPr lang="zh-CN" altLang="en-US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6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44900" y="2139950"/>
            <a:ext cx="3617913" cy="573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家  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</a:p>
        </p:txBody>
      </p:sp>
      <p:sp>
        <p:nvSpPr>
          <p:cNvPr id="5" name="矩形 4"/>
          <p:cNvSpPr/>
          <p:nvPr/>
        </p:nvSpPr>
        <p:spPr>
          <a:xfrm>
            <a:off x="3644900" y="3182938"/>
            <a:ext cx="34718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你的同桌是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谁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32772" name="矩形 8"/>
          <p:cNvSpPr/>
          <p:nvPr/>
        </p:nvSpPr>
        <p:spPr>
          <a:xfrm>
            <a:off x="1157288" y="1419225"/>
            <a:ext cx="1811337" cy="1862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buNone/>
            </a:pPr>
            <a:r>
              <a:rPr lang="zh-CN" altLang="en-US" sz="11500" b="1" dirty="0">
                <a:latin typeface="楷体" panose="02010609060101010101" pitchFamily="49" charset="-122"/>
                <a:ea typeface="楷体" panose="02010609060101010101" pitchFamily="49" charset="-122"/>
              </a:rPr>
              <a:t>谁</a:t>
            </a:r>
          </a:p>
        </p:txBody>
      </p:sp>
      <p:sp>
        <p:nvSpPr>
          <p:cNvPr id="32773" name="矩形 6"/>
          <p:cNvSpPr/>
          <p:nvPr/>
        </p:nvSpPr>
        <p:spPr>
          <a:xfrm>
            <a:off x="3667125" y="1095375"/>
            <a:ext cx="5019675" cy="573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用“谁”组词或说一句话？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矩形 13"/>
          <p:cNvSpPr/>
          <p:nvPr/>
        </p:nvSpPr>
        <p:spPr>
          <a:xfrm>
            <a:off x="1984375" y="1166813"/>
            <a:ext cx="1811338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buNone/>
            </a:pPr>
            <a:r>
              <a:rPr lang="zh-CN" altLang="en-US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兔</a:t>
            </a:r>
          </a:p>
        </p:txBody>
      </p:sp>
      <p:pic>
        <p:nvPicPr>
          <p:cNvPr id="3379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425" y="974725"/>
            <a:ext cx="2898775" cy="2151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2336800" y="1306513"/>
            <a:ext cx="671513" cy="6826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492750" y="1085850"/>
            <a:ext cx="1266825" cy="12890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2166938" y="2246313"/>
            <a:ext cx="1066800" cy="312738"/>
          </a:xfrm>
          <a:prstGeom prst="round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5238750" y="2684463"/>
            <a:ext cx="1401763" cy="325438"/>
          </a:xfrm>
          <a:prstGeom prst="round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754313" y="2049463"/>
            <a:ext cx="303213" cy="30162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770438" y="2590800"/>
            <a:ext cx="390525" cy="39052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1513" y="3125788"/>
            <a:ext cx="7869237" cy="1681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上面的部分像是兔子的头，长撇和竖弯钩像是兔子的两条粗壮的后腿，最后一点像是兔子的尾巴，短短的。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355725" y="295275"/>
            <a:ext cx="2376488" cy="1125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新偏旁“⺈”，读作斜刀头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0375" y="3119438"/>
            <a:ext cx="8421688" cy="573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仔细观察这两个汉字，它们有什么相同的笔画？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52863" y="3775075"/>
            <a:ext cx="1082675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竖提</a:t>
            </a:r>
          </a:p>
        </p:txBody>
      </p:sp>
      <p:sp>
        <p:nvSpPr>
          <p:cNvPr id="12" name="矩形 11"/>
          <p:cNvSpPr/>
          <p:nvPr/>
        </p:nvSpPr>
        <p:spPr>
          <a:xfrm>
            <a:off x="2078038" y="1168400"/>
            <a:ext cx="1763713" cy="17621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直接连接符 12"/>
          <p:cNvCxnSpPr>
            <a:stCxn id="12" idx="1"/>
            <a:endCxn id="12" idx="3"/>
          </p:cNvCxnSpPr>
          <p:nvPr/>
        </p:nvCxnSpPr>
        <p:spPr>
          <a:xfrm>
            <a:off x="2078038" y="2049463"/>
            <a:ext cx="176371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12" idx="0"/>
            <a:endCxn id="12" idx="2"/>
          </p:cNvCxnSpPr>
          <p:nvPr/>
        </p:nvCxnSpPr>
        <p:spPr>
          <a:xfrm>
            <a:off x="2959100" y="1168400"/>
            <a:ext cx="0" cy="17621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矩形 14"/>
          <p:cNvSpPr/>
          <p:nvPr/>
        </p:nvSpPr>
        <p:spPr>
          <a:xfrm>
            <a:off x="2243138" y="1189038"/>
            <a:ext cx="1811337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buNone/>
            </a:pPr>
            <a:r>
              <a:rPr lang="zh-CN" altLang="en-US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比</a:t>
            </a:r>
          </a:p>
        </p:txBody>
      </p:sp>
      <p:sp>
        <p:nvSpPr>
          <p:cNvPr id="16" name="矩形 15"/>
          <p:cNvSpPr/>
          <p:nvPr/>
        </p:nvSpPr>
        <p:spPr>
          <a:xfrm>
            <a:off x="4918075" y="1168400"/>
            <a:ext cx="1762125" cy="17621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直接连接符 16"/>
          <p:cNvCxnSpPr>
            <a:stCxn id="16" idx="1"/>
            <a:endCxn id="16" idx="3"/>
          </p:cNvCxnSpPr>
          <p:nvPr/>
        </p:nvCxnSpPr>
        <p:spPr>
          <a:xfrm>
            <a:off x="4918075" y="2049463"/>
            <a:ext cx="176212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16" idx="0"/>
            <a:endCxn id="16" idx="2"/>
          </p:cNvCxnSpPr>
          <p:nvPr/>
        </p:nvCxnSpPr>
        <p:spPr>
          <a:xfrm>
            <a:off x="5799138" y="1168400"/>
            <a:ext cx="0" cy="17621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7" name="矩形 18"/>
          <p:cNvSpPr/>
          <p:nvPr/>
        </p:nvSpPr>
        <p:spPr>
          <a:xfrm>
            <a:off x="5094288" y="1195388"/>
            <a:ext cx="1811337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buNone/>
            </a:pPr>
            <a:r>
              <a:rPr lang="zh-CN" altLang="en-US" sz="9600" b="1" dirty="0">
                <a:latin typeface="楷体" panose="02010609060101010101" pitchFamily="49" charset="-122"/>
                <a:ea typeface="楷体" panose="02010609060101010101" pitchFamily="49" charset="-122"/>
              </a:rPr>
              <a:t>长</a:t>
            </a:r>
          </a:p>
        </p:txBody>
      </p:sp>
      <p:sp>
        <p:nvSpPr>
          <p:cNvPr id="10" name="椭圆 9"/>
          <p:cNvSpPr/>
          <p:nvPr/>
        </p:nvSpPr>
        <p:spPr>
          <a:xfrm>
            <a:off x="5445125" y="1427163"/>
            <a:ext cx="423863" cy="12207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459038" y="1644650"/>
            <a:ext cx="360363" cy="8651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30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38" y="34925"/>
            <a:ext cx="2185987" cy="116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31" name="文本框 18"/>
          <p:cNvSpPr txBox="1"/>
          <p:nvPr/>
        </p:nvSpPr>
        <p:spPr>
          <a:xfrm>
            <a:off x="3606800" y="395288"/>
            <a:ext cx="1928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练习写字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0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09825" y="1652588"/>
            <a:ext cx="1222375" cy="12239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直接连接符 3"/>
          <p:cNvCxnSpPr>
            <a:stCxn id="2" idx="0"/>
            <a:endCxn id="2" idx="2"/>
          </p:cNvCxnSpPr>
          <p:nvPr/>
        </p:nvCxnSpPr>
        <p:spPr>
          <a:xfrm>
            <a:off x="3021013" y="1652588"/>
            <a:ext cx="0" cy="1223963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stCxn id="2" idx="1"/>
            <a:endCxn id="2" idx="3"/>
          </p:cNvCxnSpPr>
          <p:nvPr/>
        </p:nvCxnSpPr>
        <p:spPr>
          <a:xfrm>
            <a:off x="2409825" y="2265363"/>
            <a:ext cx="1222375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矩形 10"/>
          <p:cNvSpPr/>
          <p:nvPr/>
        </p:nvSpPr>
        <p:spPr>
          <a:xfrm>
            <a:off x="2733675" y="1735138"/>
            <a:ext cx="574675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亅</a:t>
            </a:r>
          </a:p>
        </p:txBody>
      </p:sp>
      <p:sp>
        <p:nvSpPr>
          <p:cNvPr id="13" name="矩形 12"/>
          <p:cNvSpPr/>
          <p:nvPr/>
        </p:nvSpPr>
        <p:spPr>
          <a:xfrm>
            <a:off x="5564188" y="581025"/>
            <a:ext cx="1031875" cy="573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竖提</a:t>
            </a:r>
          </a:p>
        </p:txBody>
      </p:sp>
      <p:sp>
        <p:nvSpPr>
          <p:cNvPr id="14" name="矩形 13"/>
          <p:cNvSpPr/>
          <p:nvPr/>
        </p:nvSpPr>
        <p:spPr>
          <a:xfrm>
            <a:off x="2498725" y="581025"/>
            <a:ext cx="1031875" cy="573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竖钩</a:t>
            </a:r>
          </a:p>
        </p:txBody>
      </p:sp>
      <p:sp>
        <p:nvSpPr>
          <p:cNvPr id="15" name="矩形 14"/>
          <p:cNvSpPr/>
          <p:nvPr/>
        </p:nvSpPr>
        <p:spPr>
          <a:xfrm>
            <a:off x="5359400" y="1060450"/>
            <a:ext cx="1452563" cy="573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en-US" altLang="zh-CN" sz="30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shù tí</a:t>
            </a:r>
            <a:endParaRPr lang="zh-CN" altLang="en-US" sz="30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20913" y="1054100"/>
            <a:ext cx="1611312" cy="573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en-US" altLang="zh-CN" sz="30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shù ɡōu</a:t>
            </a:r>
            <a:endParaRPr lang="zh-CN" altLang="en-US" sz="30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70363" y="2989263"/>
            <a:ext cx="4098925" cy="15541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10000"/>
              </a:lnSpc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下笔写竖，到适当处略顿笔，向右上写斜提，一笔写成。</a:t>
            </a:r>
          </a:p>
        </p:txBody>
      </p:sp>
      <p:pic>
        <p:nvPicPr>
          <p:cNvPr id="569745274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2745" y="1599565"/>
            <a:ext cx="1202055" cy="1277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3601" y="513524"/>
            <a:ext cx="2407111" cy="2407111"/>
          </a:xfrm>
          <a:prstGeom prst="rect">
            <a:avLst/>
          </a:prstGeom>
        </p:spPr>
      </p:pic>
      <p:pic>
        <p:nvPicPr>
          <p:cNvPr id="7" name="比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0892" y="513525"/>
            <a:ext cx="2407111" cy="2407111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 rot="20844370">
            <a:off x="1984375" y="1481138"/>
            <a:ext cx="584200" cy="287338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479675" y="960438"/>
            <a:ext cx="427038" cy="1425575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5488" y="2941638"/>
            <a:ext cx="3046412" cy="573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横在横中线上方</a:t>
            </a:r>
          </a:p>
        </p:txBody>
      </p:sp>
      <p:sp>
        <p:nvSpPr>
          <p:cNvPr id="6" name="矩形 5"/>
          <p:cNvSpPr/>
          <p:nvPr/>
        </p:nvSpPr>
        <p:spPr>
          <a:xfrm>
            <a:off x="725488" y="3514725"/>
            <a:ext cx="42418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竖弯钩起笔在竖中线上，并且比竖提略高</a:t>
            </a:r>
          </a:p>
        </p:txBody>
      </p:sp>
      <p:sp>
        <p:nvSpPr>
          <p:cNvPr id="10" name="椭圆 9"/>
          <p:cNvSpPr/>
          <p:nvPr/>
        </p:nvSpPr>
        <p:spPr>
          <a:xfrm rot="20950415">
            <a:off x="5595938" y="1473200"/>
            <a:ext cx="1722438" cy="374650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30763" y="3005138"/>
            <a:ext cx="3297237" cy="573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横起笔在横中线上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/>
      <p:bldP spid="6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5" b="46535"/>
          <a:stretch>
            <a:fillRect/>
          </a:stretch>
        </p:blipFill>
        <p:spPr>
          <a:xfrm>
            <a:off x="795338" y="1633538"/>
            <a:ext cx="2655887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3868738" y="2312988"/>
            <a:ext cx="4943475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今天，森林里有好多动物聚到一起，狮子大王要组织他们举行一场特殊的比赛，你们猜他们要比什么？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57813" y="1303338"/>
            <a:ext cx="1182687" cy="846137"/>
            <a:chOff x="4930169" y="1078787"/>
            <a:chExt cx="1183455" cy="846281"/>
          </a:xfrm>
        </p:grpSpPr>
        <p:sp>
          <p:nvSpPr>
            <p:cNvPr id="5" name="云形标注 6"/>
            <p:cNvSpPr/>
            <p:nvPr/>
          </p:nvSpPr>
          <p:spPr>
            <a:xfrm>
              <a:off x="4930169" y="1078787"/>
              <a:ext cx="1183455" cy="846281"/>
            </a:xfrm>
            <a:prstGeom prst="cloudCallout">
              <a:avLst>
                <a:gd name="adj1" fmla="val 60607"/>
                <a:gd name="adj2" fmla="val 3158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345" name="矩形 8"/>
            <p:cNvSpPr/>
            <p:nvPr/>
          </p:nvSpPr>
          <p:spPr>
            <a:xfrm>
              <a:off x="5022691" y="1214919"/>
              <a:ext cx="957313" cy="5539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buNone/>
              </a:pPr>
              <a:r>
                <a:rPr lang="zh-CN" altLang="en-US" sz="3000" b="1" dirty="0">
                  <a:solidFill>
                    <a:srgbClr val="0070C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动物</a:t>
              </a:r>
            </a:p>
          </p:txBody>
        </p:sp>
      </p:grpSp>
      <p:pic>
        <p:nvPicPr>
          <p:cNvPr id="1024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88" y="2760663"/>
            <a:ext cx="3582987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1030288"/>
            <a:ext cx="1430338" cy="1190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矩形 8"/>
          <p:cNvSpPr/>
          <p:nvPr/>
        </p:nvSpPr>
        <p:spPr>
          <a:xfrm>
            <a:off x="795338" y="520058"/>
            <a:ext cx="6877050" cy="5727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我们人类没有尾巴，那谁有尾巴呢？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2638425" y="1270000"/>
            <a:ext cx="720725" cy="720725"/>
          </a:xfrm>
          <a:prstGeom prst="ellipse">
            <a:avLst/>
          </a:prstGeom>
          <a:solidFill>
            <a:srgbClr val="22B7BB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49625" y="1246188"/>
            <a:ext cx="260508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kern="1200" cap="none" spc="750" normalizeH="0" baseline="0" noProof="0" dirty="0"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比尾巴</a:t>
            </a:r>
          </a:p>
        </p:txBody>
      </p:sp>
      <p:sp>
        <p:nvSpPr>
          <p:cNvPr id="5" name="椭圆 4"/>
          <p:cNvSpPr/>
          <p:nvPr/>
        </p:nvSpPr>
        <p:spPr>
          <a:xfrm>
            <a:off x="2690813" y="1327150"/>
            <a:ext cx="615950" cy="590550"/>
          </a:xfrm>
          <a:prstGeom prst="ellipse">
            <a:avLst/>
          </a:prstGeom>
          <a:noFill/>
          <a:ln w="15875">
            <a:noFill/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6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3973513" y="887413"/>
            <a:ext cx="804862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altLang="zh-CN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wěi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394075" y="887413"/>
            <a:ext cx="5969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altLang="zh-CN" sz="3200" b="1" dirty="0">
                <a:solidFill>
                  <a:srgbClr val="0000FF"/>
                </a:solidFill>
                <a:latin typeface="宋体" panose="02010600030101010101" pitchFamily="2" charset="-122"/>
              </a:rPr>
              <a:t>bǐ</a:t>
            </a:r>
            <a:endParaRPr lang="zh-CN" altLang="en-US" sz="3200" b="1" dirty="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689475" y="887413"/>
            <a:ext cx="598488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altLang="zh-CN" sz="3200" b="1" dirty="0">
                <a:solidFill>
                  <a:srgbClr val="FF0000"/>
                </a:solidFill>
                <a:latin typeface="宋体" panose="02010600030101010101" pitchFamily="2" charset="-122"/>
              </a:rPr>
              <a:t>bɑ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15368" name="图片 1"/>
          <p:cNvPicPr>
            <a:picLocks noChangeAspect="1"/>
          </p:cNvPicPr>
          <p:nvPr/>
        </p:nvPicPr>
        <p:blipFill>
          <a:blip r:embed="rId3"/>
          <a:srcRect l="33347" t="-2130"/>
          <a:stretch>
            <a:fillRect/>
          </a:stretch>
        </p:blipFill>
        <p:spPr>
          <a:xfrm>
            <a:off x="922338" y="236538"/>
            <a:ext cx="2605087" cy="471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4519613" y="471488"/>
            <a:ext cx="957262" cy="5540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2"/>
          <p:cNvSpPr/>
          <p:nvPr/>
        </p:nvSpPr>
        <p:spPr>
          <a:xfrm>
            <a:off x="906463" y="1339850"/>
            <a:ext cx="697388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你有什么好办法记住“尾”和“巴”这两个字？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14475" y="2876550"/>
            <a:ext cx="6499225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“毛”字，动物的尾巴是毛茸茸的。</a:t>
            </a:r>
          </a:p>
        </p:txBody>
      </p:sp>
      <p:sp>
        <p:nvSpPr>
          <p:cNvPr id="11269" name="矩形 1"/>
          <p:cNvSpPr/>
          <p:nvPr/>
        </p:nvSpPr>
        <p:spPr>
          <a:xfrm>
            <a:off x="4132263" y="1920875"/>
            <a:ext cx="879475" cy="9223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尾</a:t>
            </a:r>
            <a:endParaRPr lang="zh-CN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0" name="矩形 1"/>
          <p:cNvSpPr/>
          <p:nvPr/>
        </p:nvSpPr>
        <p:spPr>
          <a:xfrm>
            <a:off x="2603500" y="3589338"/>
            <a:ext cx="8794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爸</a:t>
            </a:r>
            <a:endParaRPr lang="zh-CN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418013" y="2230438"/>
            <a:ext cx="584200" cy="58261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减号 7"/>
          <p:cNvSpPr/>
          <p:nvPr/>
        </p:nvSpPr>
        <p:spPr>
          <a:xfrm>
            <a:off x="3482975" y="3729038"/>
            <a:ext cx="644525" cy="6445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等号 8"/>
          <p:cNvSpPr/>
          <p:nvPr/>
        </p:nvSpPr>
        <p:spPr>
          <a:xfrm>
            <a:off x="5008563" y="3729038"/>
            <a:ext cx="642938" cy="644525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4" name="矩形 1"/>
          <p:cNvSpPr/>
          <p:nvPr/>
        </p:nvSpPr>
        <p:spPr>
          <a:xfrm>
            <a:off x="4165600" y="3589338"/>
            <a:ext cx="803275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父</a:t>
            </a:r>
            <a:endParaRPr lang="zh-CN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275" name="矩形 1"/>
          <p:cNvSpPr/>
          <p:nvPr/>
        </p:nvSpPr>
        <p:spPr>
          <a:xfrm>
            <a:off x="5651500" y="3589338"/>
            <a:ext cx="881063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5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巴</a:t>
            </a:r>
            <a:endParaRPr lang="zh-CN" altLang="zh-CN" sz="4800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395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38" y="34925"/>
            <a:ext cx="2185987" cy="116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6" name="文本框 13"/>
          <p:cNvSpPr txBox="1"/>
          <p:nvPr/>
        </p:nvSpPr>
        <p:spPr>
          <a:xfrm>
            <a:off x="3606800" y="395288"/>
            <a:ext cx="1928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想一想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269" grpId="0"/>
      <p:bldP spid="11270" grpId="0"/>
      <p:bldP spid="7" grpId="0" animBg="1"/>
      <p:bldP spid="11274" grpId="0"/>
      <p:bldP spid="112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02063" y="490538"/>
            <a:ext cx="2341563" cy="11509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公鸡的尾巴弯。</a:t>
            </a: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鸭子的尾巴扁。</a:t>
            </a:r>
          </a:p>
          <a:p>
            <a:pPr marL="0" marR="0" lvl="0" indent="0" algn="l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孔雀的尾巴最好看。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33425" y="490538"/>
            <a:ext cx="2797175" cy="41052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谁的尾巴长？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谁的尾巴短？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谁的尾巴好像一把伞？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猴子的尾巴长。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兔子的尾巴短。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松鼠的尾巴好像一把伞。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谁的尾巴弯？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谁的尾巴扁？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谁的尾巴最好看？</a:t>
            </a:r>
          </a:p>
        </p:txBody>
      </p:sp>
      <p:sp>
        <p:nvSpPr>
          <p:cNvPr id="17412" name="矩形 5"/>
          <p:cNvSpPr/>
          <p:nvPr/>
        </p:nvSpPr>
        <p:spPr>
          <a:xfrm>
            <a:off x="3802063" y="2165350"/>
            <a:ext cx="4132262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自由读课文。看拼音，读准字音，找一找：哪些动物参加了比赛呢？用横线画出来。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47725" y="2322513"/>
            <a:ext cx="4889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862013" y="2703513"/>
            <a:ext cx="4746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62013" y="3059113"/>
            <a:ext cx="4746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922713" y="876300"/>
            <a:ext cx="4587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922713" y="1243013"/>
            <a:ext cx="4524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922713" y="1585913"/>
            <a:ext cx="4587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4"/>
          <p:cNvSpPr/>
          <p:nvPr/>
        </p:nvSpPr>
        <p:spPr>
          <a:xfrm>
            <a:off x="1004888" y="1792288"/>
            <a:ext cx="7108825" cy="2390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52400" indent="-152400" algn="ctr">
              <a:lnSpc>
                <a:spcPct val="150000"/>
              </a:lnSpc>
              <a:buNone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猴子  兔子  松鼠  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152400" indent="-152400" algn="ctr">
              <a:lnSpc>
                <a:spcPct val="150000"/>
              </a:lnSpc>
              <a:buNone/>
            </a:pPr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公鸡  鸭子  孔雀</a:t>
            </a:r>
            <a:endParaRPr lang="zh-CN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315" name="矩形 6"/>
          <p:cNvSpPr/>
          <p:nvPr/>
        </p:nvSpPr>
        <p:spPr>
          <a:xfrm>
            <a:off x="3946525" y="1684338"/>
            <a:ext cx="1452563" cy="522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tù  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zi 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316" name="矩形 7"/>
          <p:cNvSpPr/>
          <p:nvPr/>
        </p:nvSpPr>
        <p:spPr>
          <a:xfrm>
            <a:off x="1741488" y="2933700"/>
            <a:ext cx="1633537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ɡōnɡ jī </a:t>
            </a:r>
            <a:endParaRPr lang="zh-CN" altLang="en-US"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3317" name="矩形 10"/>
          <p:cNvSpPr/>
          <p:nvPr/>
        </p:nvSpPr>
        <p:spPr>
          <a:xfrm>
            <a:off x="1852613" y="1714500"/>
            <a:ext cx="1452562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hóu 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zi</a:t>
            </a: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 </a:t>
            </a:r>
            <a:endParaRPr lang="zh-CN" altLang="en-US"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3318" name="矩形 11"/>
          <p:cNvSpPr/>
          <p:nvPr/>
        </p:nvSpPr>
        <p:spPr>
          <a:xfrm>
            <a:off x="5792788" y="1684338"/>
            <a:ext cx="1865312" cy="5222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sōnɡ shǔ</a:t>
            </a:r>
            <a:endParaRPr lang="zh-CN" altLang="en-US"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3319" name="矩形 12"/>
          <p:cNvSpPr/>
          <p:nvPr/>
        </p:nvSpPr>
        <p:spPr>
          <a:xfrm>
            <a:off x="3935413" y="2933700"/>
            <a:ext cx="1452562" cy="522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yā  </a:t>
            </a:r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zi </a:t>
            </a:r>
            <a:endParaRPr lang="zh-CN" altLang="en-US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320" name="矩形 13"/>
          <p:cNvSpPr/>
          <p:nvPr/>
        </p:nvSpPr>
        <p:spPr>
          <a:xfrm>
            <a:off x="5781675" y="2933700"/>
            <a:ext cx="1774825" cy="5222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kǒnɡ què</a:t>
            </a:r>
            <a:endParaRPr lang="zh-CN" altLang="en-US" sz="2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976938" y="2185988"/>
            <a:ext cx="647700" cy="639763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632575" y="2185988"/>
            <a:ext cx="647700" cy="639763"/>
          </a:xfrm>
          <a:prstGeom prst="ellipse">
            <a:avLst/>
          </a:prstGeom>
          <a:noFill/>
          <a:ln w="19050">
            <a:solidFill>
              <a:srgbClr val="17B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22613" y="1058863"/>
            <a:ext cx="1143000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轻声</a:t>
            </a:r>
          </a:p>
        </p:txBody>
      </p:sp>
      <p:sp>
        <p:nvSpPr>
          <p:cNvPr id="18" name="矩形 17"/>
          <p:cNvSpPr/>
          <p:nvPr/>
        </p:nvSpPr>
        <p:spPr>
          <a:xfrm>
            <a:off x="5343527" y="1158875"/>
            <a:ext cx="1452562" cy="554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平舌音</a:t>
            </a:r>
          </a:p>
        </p:txBody>
      </p:sp>
      <p:sp>
        <p:nvSpPr>
          <p:cNvPr id="19" name="矩形 18"/>
          <p:cNvSpPr/>
          <p:nvPr/>
        </p:nvSpPr>
        <p:spPr>
          <a:xfrm>
            <a:off x="6773863" y="1158875"/>
            <a:ext cx="1462087" cy="554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翘舌音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6" grpId="0"/>
      <p:bldP spid="13317" grpId="0"/>
      <p:bldP spid="13318" grpId="0"/>
      <p:bldP spid="13319" grpId="0"/>
      <p:bldP spid="13320" grpId="0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3"/>
          <p:cNvSpPr/>
          <p:nvPr/>
        </p:nvSpPr>
        <p:spPr>
          <a:xfrm>
            <a:off x="4102100" y="1798638"/>
            <a:ext cx="4535488" cy="18653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2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自由读课文。先读课文第</a:t>
            </a:r>
            <a:r>
              <a:rPr lang="en-US" altLang="zh-CN" sz="3200" b="1" dirty="0">
                <a:latin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dirty="0">
                <a:latin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latin typeface="宋体" panose="02010600030101010101" pitchFamily="2" charset="-122"/>
                <a:cs typeface="Times New Roman" panose="02020603050405020304" pitchFamily="18" charset="0"/>
              </a:rPr>
              <a:t>节，不认识的字借助拼音多读几遍。</a:t>
            </a:r>
            <a:endParaRPr lang="zh-CN" altLang="en-US" sz="3200" b="1" dirty="0">
              <a:latin typeface="宋体" panose="02010600030101010101" pitchFamily="2" charset="-122"/>
            </a:endParaRPr>
          </a:p>
        </p:txBody>
      </p:sp>
      <p:pic>
        <p:nvPicPr>
          <p:cNvPr id="19459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038" y="34925"/>
            <a:ext cx="2185987" cy="1162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文本框 5"/>
          <p:cNvSpPr txBox="1"/>
          <p:nvPr/>
        </p:nvSpPr>
        <p:spPr>
          <a:xfrm>
            <a:off x="3606800" y="395288"/>
            <a:ext cx="192881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练习回答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09625" y="1257300"/>
            <a:ext cx="2797175" cy="2628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谁的尾巴长？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谁的尾巴短？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谁的尾巴好像一把伞？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猴子的尾巴长。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兔子的尾巴短。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松鼠的尾巴好像一把伞。</a:t>
            </a:r>
            <a:endParaRPr kumimoji="0" lang="en-US" altLang="zh-CN" sz="20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733675" y="712788"/>
            <a:ext cx="3138488" cy="1668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谁的尾巴长？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谁的尾巴短？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defTabSz="6858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谁的尾巴好像一把伞？</a:t>
            </a:r>
            <a:endParaRPr kumimoji="0" lang="en-US" altLang="zh-CN" sz="2400" b="1" kern="1200" cap="none" spc="0" normalizeH="0" baseline="0" noProof="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0483" name="矩形 2"/>
          <p:cNvSpPr/>
          <p:nvPr/>
        </p:nvSpPr>
        <p:spPr>
          <a:xfrm>
            <a:off x="1187450" y="2713038"/>
            <a:ext cx="6589713" cy="11255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latinLnBrk="1" hangingPunct="1">
              <a:lnSpc>
                <a:spcPct val="120000"/>
              </a:lnSpc>
              <a:buNone/>
            </a:pP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    朗读第</a:t>
            </a:r>
            <a:r>
              <a:rPr lang="en-US" altLang="zh-CN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000" b="1" dirty="0">
                <a:latin typeface="宋体" panose="02010600030101010101" pitchFamily="2" charset="-122"/>
                <a:cs typeface="Times New Roman" panose="02020603050405020304" pitchFamily="18" charset="0"/>
              </a:rPr>
              <a:t>小节，说说这三个句子有什么相同的地方。</a:t>
            </a:r>
            <a:endParaRPr lang="zh-CN" altLang="en-US" sz="3000" b="1" dirty="0">
              <a:latin typeface="宋体" panose="02010600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360863" y="842963"/>
            <a:ext cx="274638" cy="3778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360863" y="1412875"/>
            <a:ext cx="274638" cy="35718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541963" y="1984375"/>
            <a:ext cx="274638" cy="3460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54200" y="3876675"/>
            <a:ext cx="5048250" cy="5540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3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问号表示一个问题问完了。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367463" y="850900"/>
            <a:ext cx="2681287" cy="1371600"/>
            <a:chOff x="6367463" y="850900"/>
            <a:chExt cx="2681287" cy="1371600"/>
          </a:xfrm>
        </p:grpSpPr>
        <p:sp>
          <p:nvSpPr>
            <p:cNvPr id="9" name="思想气泡: 云 8"/>
            <p:cNvSpPr/>
            <p:nvPr/>
          </p:nvSpPr>
          <p:spPr>
            <a:xfrm>
              <a:off x="6367463" y="850900"/>
              <a:ext cx="2681287" cy="1371600"/>
            </a:xfrm>
            <a:prstGeom prst="cloudCallout">
              <a:avLst>
                <a:gd name="adj1" fmla="val -57998"/>
                <a:gd name="adj2" fmla="val 3854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91" name="矩形 9"/>
            <p:cNvSpPr/>
            <p:nvPr/>
          </p:nvSpPr>
          <p:spPr>
            <a:xfrm>
              <a:off x="6408738" y="898525"/>
              <a:ext cx="2519362" cy="11271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20000"/>
                </a:lnSpc>
                <a:buNone/>
              </a:pPr>
              <a:r>
                <a:rPr lang="zh-CN" altLang="en-US" sz="3000" b="1" dirty="0">
                  <a:latin typeface="宋体" panose="02010600030101010101" pitchFamily="2" charset="-122"/>
                  <a:cs typeface="Times New Roman" panose="02020603050405020304" pitchFamily="18" charset="0"/>
                </a:rPr>
                <a:t>    你觉得问号像什么？</a:t>
              </a:r>
              <a:endParaRPr lang="zh-CN" altLang="en-US" sz="3000" b="1" dirty="0">
                <a:latin typeface="宋体" panose="02010600030101010101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459538" y="2157413"/>
            <a:ext cx="2519362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耳朵、钩子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306bbaf-9a60-4291-9f6d-6c40df1e9bdc"/>
  <p:tag name="COMMONDATA" val="eyJoZGlkIjoiMmNjYTdkYTExY2Y1ZWQ1ZDQ4NzZmZWJhY2Y1MzQyNWEifQ==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 比尾巴</Template>
  <TotalTime>23</TotalTime>
  <Words>865</Words>
  <Application>Microsoft Office PowerPoint</Application>
  <PresentationFormat>全屏显示(16:9)</PresentationFormat>
  <Paragraphs>145</Paragraphs>
  <Slides>25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等线</vt:lpstr>
      <vt:lpstr>等线 Light</vt:lpstr>
      <vt:lpstr>黑体</vt:lpstr>
      <vt:lpstr>楷体</vt:lpstr>
      <vt:lpstr>宋体</vt:lpstr>
      <vt:lpstr>Arial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状元成才路</Manager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状元成才路</dc:creator>
  <cp:keywords>状元成才路</cp:keywords>
  <dc:description>声  明_x000d__x000d__x000d__x000d_
_x000d__x000d__x000d__x000d_
 本文件仅用于个人学习、研究或欣赏，以及其他非商业性或非盈利性用途，但同时应遵守著作权法及其他相关法律的规定，不得侵犯本司及相关权利人的合法权利。_x000d__x000d__x000d__x000d_
 除此以外，将本文件任何内容用于其他用途时，应获得授权，如发现未经授权用于商业或盈利用途将追加侵权者的法律责任。_x000d__x000d__x000d__x000d_
_x000d__x000d__x000d__x000d_
武汉天成贵龙文化传播有限公司</dc:description>
  <cp:lastModifiedBy>佳伟 沈</cp:lastModifiedBy>
  <cp:revision>389</cp:revision>
  <dcterms:created xsi:type="dcterms:W3CDTF">2018-01-23T00:30:00Z</dcterms:created>
  <dcterms:modified xsi:type="dcterms:W3CDTF">2023-12-12T11:41:06Z</dcterms:modified>
  <cp:category>状元成才路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ICV">
    <vt:lpwstr>254C749C4252485687E630FD2BC9D394</vt:lpwstr>
  </property>
  <property fmtid="{D5CDD505-2E9C-101B-9397-08002B2CF9AE}" pid="4" name="KSOProductBuildVer">
    <vt:lpwstr>2052-11.8.2.11718</vt:lpwstr>
  </property>
</Properties>
</file>