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30"/>
  </p:notesMasterIdLst>
  <p:handoutMasterIdLst>
    <p:handoutMasterId r:id="rId31"/>
  </p:handoutMasterIdLst>
  <p:sldIdLst>
    <p:sldId id="479" r:id="rId3"/>
    <p:sldId id="481" r:id="rId4"/>
    <p:sldId id="482" r:id="rId5"/>
    <p:sldId id="483" r:id="rId6"/>
    <p:sldId id="484" r:id="rId7"/>
    <p:sldId id="486" r:id="rId8"/>
    <p:sldId id="487" r:id="rId9"/>
    <p:sldId id="488" r:id="rId10"/>
    <p:sldId id="489" r:id="rId11"/>
    <p:sldId id="509" r:id="rId12"/>
    <p:sldId id="510" r:id="rId13"/>
    <p:sldId id="496" r:id="rId14"/>
    <p:sldId id="497" r:id="rId15"/>
    <p:sldId id="512" r:id="rId16"/>
    <p:sldId id="511" r:id="rId17"/>
    <p:sldId id="490" r:id="rId18"/>
    <p:sldId id="485" r:id="rId19"/>
    <p:sldId id="514" r:id="rId20"/>
    <p:sldId id="515" r:id="rId21"/>
    <p:sldId id="516" r:id="rId22"/>
    <p:sldId id="517" r:id="rId23"/>
    <p:sldId id="518" r:id="rId24"/>
    <p:sldId id="513" r:id="rId25"/>
    <p:sldId id="519" r:id="rId26"/>
    <p:sldId id="520" r:id="rId27"/>
    <p:sldId id="521" r:id="rId28"/>
    <p:sldId id="500" r:id="rId29"/>
  </p:sldIdLst>
  <p:sldSz cx="9144000" cy="5143500" type="screen16x9"/>
  <p:notesSz cx="6858000" cy="9144000"/>
  <p:custDataLst>
    <p:tags r:id="rId32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F9AD6F"/>
    <a:srgbClr val="87C7D9"/>
    <a:srgbClr val="B5FFFF"/>
    <a:srgbClr val="AEFF0D"/>
    <a:srgbClr val="D0D8E8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/>
    <p:restoredTop sz="96357"/>
  </p:normalViewPr>
  <p:slideViewPr>
    <p:cSldViewPr showGuides="1">
      <p:cViewPr varScale="1">
        <p:scale>
          <a:sx n="108" d="100"/>
          <a:sy n="108" d="100"/>
        </p:scale>
        <p:origin x="79" y="477"/>
      </p:cViewPr>
      <p:guideLst>
        <p:guide orient="horz" pos="162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15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1E7F4A7-D55B-41DD-BC83-1065C93B2F2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zh-CN" altLang="en-US" sz="1200" dirty="0"/>
              <a:t>‹#›</a:t>
            </a:fld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7A2FCC2-4281-4E3D-8779-58AED4FD47F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/>
              <a:t>‹#›</a:t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13316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>
              <a:buNone/>
            </a:pPr>
            <a:endParaRPr lang="zh-CN" altLang="en-US" sz="1200" dirty="0"/>
          </a:p>
        </p:txBody>
      </p:sp>
      <p:sp>
        <p:nvSpPr>
          <p:cNvPr id="13317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eaLnBrk="1" hangingPunct="1">
              <a:buNone/>
            </a:pPr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7" name="组合 4"/>
          <p:cNvGrpSpPr/>
          <p:nvPr userDrawn="1"/>
        </p:nvGrpSpPr>
        <p:grpSpPr>
          <a:xfrm>
            <a:off x="8366125" y="4394200"/>
            <a:ext cx="985838" cy="965200"/>
            <a:chOff x="5616012" y="2988531"/>
            <a:chExt cx="986586" cy="964319"/>
          </a:xfrm>
        </p:grpSpPr>
        <p:pic>
          <p:nvPicPr>
            <p:cNvPr id="1029" name="图片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877172" y="2988531"/>
              <a:ext cx="725426" cy="7132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文本框 6"/>
            <p:cNvSpPr txBox="1">
              <a:spLocks noChangeArrowheads="1"/>
            </p:cNvSpPr>
            <p:nvPr/>
          </p:nvSpPr>
          <p:spPr bwMode="auto">
            <a:xfrm>
              <a:off x="5616012" y="3075764"/>
              <a:ext cx="400354" cy="877086"/>
            </a:xfrm>
            <a:prstGeom prst="rect">
              <a:avLst/>
            </a:prstGeom>
            <a:noFill/>
            <a:ln>
              <a:noFill/>
            </a:ln>
          </p:spPr>
          <p:txBody>
            <a:bodyPr vert="eaVer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龙小可</a:t>
              </a: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 userDrawn="1"/>
        </p:nvGrpSpPr>
        <p:grpSpPr>
          <a:xfrm>
            <a:off x="63428" y="159088"/>
            <a:ext cx="9016275" cy="4921811"/>
            <a:chOff x="63428" y="159088"/>
            <a:chExt cx="9016275" cy="4921811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882687" y="364502"/>
              <a:ext cx="7540096" cy="4541901"/>
              <a:chOff x="882687" y="364502"/>
              <a:chExt cx="7540096" cy="4541901"/>
            </a:xfrm>
          </p:grpSpPr>
          <p:cxnSp>
            <p:nvCxnSpPr>
              <p:cNvPr id="7" name="直接连接符 6"/>
              <p:cNvCxnSpPr/>
              <p:nvPr/>
            </p:nvCxnSpPr>
            <p:spPr>
              <a:xfrm flipH="1">
                <a:off x="882687" y="4906403"/>
                <a:ext cx="5425245" cy="0"/>
              </a:xfrm>
              <a:prstGeom prst="line">
                <a:avLst/>
              </a:prstGeom>
              <a:ln w="57150">
                <a:solidFill>
                  <a:srgbClr val="82A6D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连接符 5"/>
              <p:cNvCxnSpPr>
                <a:cxnSpLocks/>
              </p:cNvCxnSpPr>
              <p:nvPr/>
            </p:nvCxnSpPr>
            <p:spPr>
              <a:xfrm flipH="1">
                <a:off x="1200156" y="364502"/>
                <a:ext cx="7222627" cy="0"/>
              </a:xfrm>
              <a:prstGeom prst="line">
                <a:avLst/>
              </a:prstGeom>
              <a:ln w="57150">
                <a:solidFill>
                  <a:srgbClr val="82A6D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9"/>
            <p:cNvGrpSpPr/>
            <p:nvPr userDrawn="1"/>
          </p:nvGrpSpPr>
          <p:grpSpPr>
            <a:xfrm flipV="1">
              <a:off x="99575" y="4783808"/>
              <a:ext cx="783112" cy="245190"/>
              <a:chOff x="816949" y="456978"/>
              <a:chExt cx="783112" cy="245190"/>
            </a:xfrm>
          </p:grpSpPr>
          <p:sp>
            <p:nvSpPr>
              <p:cNvPr id="11" name="平行四边形 10"/>
              <p:cNvSpPr/>
              <p:nvPr/>
            </p:nvSpPr>
            <p:spPr>
              <a:xfrm rot="10800000" flipH="1">
                <a:off x="816949" y="456978"/>
                <a:ext cx="187900" cy="245190"/>
              </a:xfrm>
              <a:prstGeom prst="parallelogram">
                <a:avLst>
                  <a:gd name="adj" fmla="val 25061"/>
                </a:avLst>
              </a:prstGeom>
              <a:solidFill>
                <a:srgbClr val="F57A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平行四边形 11"/>
              <p:cNvSpPr/>
              <p:nvPr/>
            </p:nvSpPr>
            <p:spPr>
              <a:xfrm rot="10800000" flipH="1">
                <a:off x="1017549" y="456978"/>
                <a:ext cx="187900" cy="245190"/>
              </a:xfrm>
              <a:prstGeom prst="parallelogram">
                <a:avLst>
                  <a:gd name="adj" fmla="val 25061"/>
                </a:avLst>
              </a:prstGeom>
              <a:solidFill>
                <a:srgbClr val="84C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平行四边形 12"/>
              <p:cNvSpPr/>
              <p:nvPr/>
            </p:nvSpPr>
            <p:spPr>
              <a:xfrm rot="10800000" flipH="1">
                <a:off x="1224261" y="456978"/>
                <a:ext cx="187900" cy="245190"/>
              </a:xfrm>
              <a:prstGeom prst="parallelogram">
                <a:avLst>
                  <a:gd name="adj" fmla="val 25061"/>
                </a:avLst>
              </a:prstGeom>
              <a:solidFill>
                <a:srgbClr val="F4B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 rot="10800000" flipH="1">
                <a:off x="1412161" y="456978"/>
                <a:ext cx="187900" cy="245190"/>
              </a:xfrm>
              <a:prstGeom prst="parallelogram">
                <a:avLst>
                  <a:gd name="adj" fmla="val 25061"/>
                </a:avLst>
              </a:prstGeom>
              <a:solidFill>
                <a:srgbClr val="89E0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7" name="图片 16"/>
            <p:cNvPicPr>
              <a:picLocks noChangeAspect="1"/>
            </p:cNvPicPr>
            <p:nvPr userDrawn="1"/>
          </p:nvPicPr>
          <p:blipFill rotWithShape="1">
            <a:blip r:embed="rId2"/>
            <a:srcRect l="933" r="243"/>
            <a:stretch>
              <a:fillRect/>
            </a:stretch>
          </p:blipFill>
          <p:spPr>
            <a:xfrm>
              <a:off x="63428" y="159088"/>
              <a:ext cx="1787823" cy="387814"/>
            </a:xfrm>
            <a:prstGeom prst="roundRect">
              <a:avLst>
                <a:gd name="adj" fmla="val 5000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矩形: 圆角 3"/>
            <p:cNvSpPr/>
            <p:nvPr userDrawn="1"/>
          </p:nvSpPr>
          <p:spPr>
            <a:xfrm>
              <a:off x="6013622" y="4685688"/>
              <a:ext cx="3066081" cy="395211"/>
            </a:xfrm>
            <a:prstGeom prst="roundRect">
              <a:avLst>
                <a:gd name="adj" fmla="val 50000"/>
              </a:avLst>
            </a:prstGeom>
            <a:solidFill>
              <a:srgbClr val="82A6D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5355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55015" y="159088"/>
            <a:ext cx="9024688" cy="4921811"/>
            <a:chOff x="55015" y="159088"/>
            <a:chExt cx="9024688" cy="4921811"/>
          </a:xfrm>
        </p:grpSpPr>
        <p:sp>
          <p:nvSpPr>
            <p:cNvPr id="4" name="矩形: 圆角 3"/>
            <p:cNvSpPr/>
            <p:nvPr userDrawn="1"/>
          </p:nvSpPr>
          <p:spPr>
            <a:xfrm>
              <a:off x="6013622" y="4685688"/>
              <a:ext cx="3066081" cy="395211"/>
            </a:xfrm>
            <a:prstGeom prst="roundRect">
              <a:avLst>
                <a:gd name="adj" fmla="val 50000"/>
              </a:avLst>
            </a:prstGeom>
            <a:solidFill>
              <a:srgbClr val="82A6D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5" name="组合 4"/>
            <p:cNvGrpSpPr/>
            <p:nvPr userDrawn="1"/>
          </p:nvGrpSpPr>
          <p:grpSpPr>
            <a:xfrm>
              <a:off x="882687" y="364502"/>
              <a:ext cx="7540096" cy="4541901"/>
              <a:chOff x="882687" y="364502"/>
              <a:chExt cx="7540096" cy="4541901"/>
            </a:xfrm>
          </p:grpSpPr>
          <p:cxnSp>
            <p:nvCxnSpPr>
              <p:cNvPr id="7" name="直接连接符 6"/>
              <p:cNvCxnSpPr/>
              <p:nvPr/>
            </p:nvCxnSpPr>
            <p:spPr>
              <a:xfrm flipH="1">
                <a:off x="882687" y="4906403"/>
                <a:ext cx="5425245" cy="0"/>
              </a:xfrm>
              <a:prstGeom prst="line">
                <a:avLst/>
              </a:prstGeom>
              <a:ln w="57150">
                <a:solidFill>
                  <a:srgbClr val="82A6D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连接符 5"/>
              <p:cNvCxnSpPr>
                <a:cxnSpLocks/>
              </p:cNvCxnSpPr>
              <p:nvPr/>
            </p:nvCxnSpPr>
            <p:spPr>
              <a:xfrm flipH="1">
                <a:off x="1200156" y="364502"/>
                <a:ext cx="7222627" cy="0"/>
              </a:xfrm>
              <a:prstGeom prst="line">
                <a:avLst/>
              </a:prstGeom>
              <a:ln w="57150">
                <a:solidFill>
                  <a:srgbClr val="82A6D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9"/>
            <p:cNvGrpSpPr/>
            <p:nvPr userDrawn="1"/>
          </p:nvGrpSpPr>
          <p:grpSpPr>
            <a:xfrm flipV="1">
              <a:off x="99575" y="4783808"/>
              <a:ext cx="783112" cy="245190"/>
              <a:chOff x="816949" y="456978"/>
              <a:chExt cx="783112" cy="245190"/>
            </a:xfrm>
          </p:grpSpPr>
          <p:sp>
            <p:nvSpPr>
              <p:cNvPr id="11" name="平行四边形 10"/>
              <p:cNvSpPr/>
              <p:nvPr/>
            </p:nvSpPr>
            <p:spPr>
              <a:xfrm rot="10800000" flipH="1">
                <a:off x="816949" y="456978"/>
                <a:ext cx="187900" cy="245190"/>
              </a:xfrm>
              <a:prstGeom prst="parallelogram">
                <a:avLst>
                  <a:gd name="adj" fmla="val 25061"/>
                </a:avLst>
              </a:prstGeom>
              <a:solidFill>
                <a:srgbClr val="F57A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平行四边形 11"/>
              <p:cNvSpPr/>
              <p:nvPr/>
            </p:nvSpPr>
            <p:spPr>
              <a:xfrm rot="10800000" flipH="1">
                <a:off x="1017549" y="456978"/>
                <a:ext cx="187900" cy="245190"/>
              </a:xfrm>
              <a:prstGeom prst="parallelogram">
                <a:avLst>
                  <a:gd name="adj" fmla="val 25061"/>
                </a:avLst>
              </a:prstGeom>
              <a:solidFill>
                <a:srgbClr val="84C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平行四边形 12"/>
              <p:cNvSpPr/>
              <p:nvPr/>
            </p:nvSpPr>
            <p:spPr>
              <a:xfrm rot="10800000" flipH="1">
                <a:off x="1224261" y="456978"/>
                <a:ext cx="187900" cy="245190"/>
              </a:xfrm>
              <a:prstGeom prst="parallelogram">
                <a:avLst>
                  <a:gd name="adj" fmla="val 25061"/>
                </a:avLst>
              </a:prstGeom>
              <a:solidFill>
                <a:srgbClr val="F4B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 rot="10800000" flipH="1">
                <a:off x="1412161" y="456978"/>
                <a:ext cx="187900" cy="245190"/>
              </a:xfrm>
              <a:prstGeom prst="parallelogram">
                <a:avLst>
                  <a:gd name="adj" fmla="val 25061"/>
                </a:avLst>
              </a:prstGeom>
              <a:solidFill>
                <a:srgbClr val="89E0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5015" y="159088"/>
              <a:ext cx="1809092" cy="389927"/>
            </a:xfrm>
            <a:prstGeom prst="roundRect">
              <a:avLst>
                <a:gd name="adj" fmla="val 5000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51054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52794" y="159088"/>
            <a:ext cx="9026909" cy="4921811"/>
            <a:chOff x="52794" y="159088"/>
            <a:chExt cx="9026909" cy="4921811"/>
          </a:xfrm>
        </p:grpSpPr>
        <p:sp>
          <p:nvSpPr>
            <p:cNvPr id="4" name="矩形: 圆角 3"/>
            <p:cNvSpPr/>
            <p:nvPr userDrawn="1"/>
          </p:nvSpPr>
          <p:spPr>
            <a:xfrm>
              <a:off x="6013622" y="4685688"/>
              <a:ext cx="3066081" cy="395211"/>
            </a:xfrm>
            <a:prstGeom prst="roundRect">
              <a:avLst>
                <a:gd name="adj" fmla="val 50000"/>
              </a:avLst>
            </a:prstGeom>
            <a:solidFill>
              <a:srgbClr val="82A6D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5" name="组合 4"/>
            <p:cNvGrpSpPr/>
            <p:nvPr userDrawn="1"/>
          </p:nvGrpSpPr>
          <p:grpSpPr>
            <a:xfrm>
              <a:off x="882687" y="364502"/>
              <a:ext cx="7540096" cy="4541901"/>
              <a:chOff x="882687" y="364502"/>
              <a:chExt cx="7540096" cy="4541901"/>
            </a:xfrm>
          </p:grpSpPr>
          <p:cxnSp>
            <p:nvCxnSpPr>
              <p:cNvPr id="7" name="直接连接符 6"/>
              <p:cNvCxnSpPr/>
              <p:nvPr/>
            </p:nvCxnSpPr>
            <p:spPr>
              <a:xfrm flipH="1">
                <a:off x="882687" y="4906403"/>
                <a:ext cx="5425245" cy="0"/>
              </a:xfrm>
              <a:prstGeom prst="line">
                <a:avLst/>
              </a:prstGeom>
              <a:ln w="57150">
                <a:solidFill>
                  <a:srgbClr val="82A6D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连接符 5"/>
              <p:cNvCxnSpPr>
                <a:cxnSpLocks/>
              </p:cNvCxnSpPr>
              <p:nvPr/>
            </p:nvCxnSpPr>
            <p:spPr>
              <a:xfrm flipH="1">
                <a:off x="1200156" y="364502"/>
                <a:ext cx="7222627" cy="0"/>
              </a:xfrm>
              <a:prstGeom prst="line">
                <a:avLst/>
              </a:prstGeom>
              <a:ln w="57150">
                <a:solidFill>
                  <a:srgbClr val="82A6D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2794" y="159088"/>
              <a:ext cx="1809092" cy="395211"/>
            </a:xfrm>
            <a:prstGeom prst="roundRect">
              <a:avLst>
                <a:gd name="adj" fmla="val 5000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0" name="组合 9"/>
            <p:cNvGrpSpPr/>
            <p:nvPr userDrawn="1"/>
          </p:nvGrpSpPr>
          <p:grpSpPr>
            <a:xfrm flipV="1">
              <a:off x="99575" y="4783808"/>
              <a:ext cx="783112" cy="245190"/>
              <a:chOff x="816949" y="456978"/>
              <a:chExt cx="783112" cy="245190"/>
            </a:xfrm>
          </p:grpSpPr>
          <p:sp>
            <p:nvSpPr>
              <p:cNvPr id="11" name="平行四边形 10"/>
              <p:cNvSpPr/>
              <p:nvPr/>
            </p:nvSpPr>
            <p:spPr>
              <a:xfrm rot="10800000" flipH="1">
                <a:off x="816949" y="456978"/>
                <a:ext cx="187900" cy="245190"/>
              </a:xfrm>
              <a:prstGeom prst="parallelogram">
                <a:avLst>
                  <a:gd name="adj" fmla="val 25061"/>
                </a:avLst>
              </a:prstGeom>
              <a:solidFill>
                <a:srgbClr val="F57A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平行四边形 11"/>
              <p:cNvSpPr/>
              <p:nvPr/>
            </p:nvSpPr>
            <p:spPr>
              <a:xfrm rot="10800000" flipH="1">
                <a:off x="1017549" y="456978"/>
                <a:ext cx="187900" cy="245190"/>
              </a:xfrm>
              <a:prstGeom prst="parallelogram">
                <a:avLst>
                  <a:gd name="adj" fmla="val 25061"/>
                </a:avLst>
              </a:prstGeom>
              <a:solidFill>
                <a:srgbClr val="84C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平行四边形 12"/>
              <p:cNvSpPr/>
              <p:nvPr/>
            </p:nvSpPr>
            <p:spPr>
              <a:xfrm rot="10800000" flipH="1">
                <a:off x="1224261" y="456978"/>
                <a:ext cx="187900" cy="245190"/>
              </a:xfrm>
              <a:prstGeom prst="parallelogram">
                <a:avLst>
                  <a:gd name="adj" fmla="val 25061"/>
                </a:avLst>
              </a:prstGeom>
              <a:solidFill>
                <a:srgbClr val="F4B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 rot="10800000" flipH="1">
                <a:off x="1412161" y="456978"/>
                <a:ext cx="187900" cy="245190"/>
              </a:xfrm>
              <a:prstGeom prst="parallelogram">
                <a:avLst>
                  <a:gd name="adj" fmla="val 25061"/>
                </a:avLst>
              </a:prstGeom>
              <a:solidFill>
                <a:srgbClr val="89E0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5382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99575" y="364502"/>
            <a:ext cx="8838685" cy="4664496"/>
            <a:chOff x="99575" y="364502"/>
            <a:chExt cx="8838685" cy="4664496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882688" y="364502"/>
              <a:ext cx="8055572" cy="4541901"/>
              <a:chOff x="882688" y="364502"/>
              <a:chExt cx="8055572" cy="4541901"/>
            </a:xfrm>
          </p:grpSpPr>
          <p:cxnSp>
            <p:nvCxnSpPr>
              <p:cNvPr id="7" name="直接连接符 6"/>
              <p:cNvCxnSpPr/>
              <p:nvPr/>
            </p:nvCxnSpPr>
            <p:spPr>
              <a:xfrm flipH="1">
                <a:off x="882688" y="4906403"/>
                <a:ext cx="8055572" cy="0"/>
              </a:xfrm>
              <a:prstGeom prst="line">
                <a:avLst/>
              </a:prstGeom>
              <a:ln w="57150">
                <a:solidFill>
                  <a:srgbClr val="82A6D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连接符 5"/>
              <p:cNvCxnSpPr>
                <a:cxnSpLocks/>
              </p:cNvCxnSpPr>
              <p:nvPr/>
            </p:nvCxnSpPr>
            <p:spPr>
              <a:xfrm flipH="1">
                <a:off x="1200156" y="364502"/>
                <a:ext cx="7209748" cy="0"/>
              </a:xfrm>
              <a:prstGeom prst="line">
                <a:avLst/>
              </a:prstGeom>
              <a:ln w="57150">
                <a:solidFill>
                  <a:srgbClr val="82A6D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9"/>
            <p:cNvGrpSpPr/>
            <p:nvPr userDrawn="1"/>
          </p:nvGrpSpPr>
          <p:grpSpPr>
            <a:xfrm flipV="1">
              <a:off x="99575" y="4783808"/>
              <a:ext cx="783112" cy="245190"/>
              <a:chOff x="816949" y="456978"/>
              <a:chExt cx="783112" cy="245190"/>
            </a:xfrm>
          </p:grpSpPr>
          <p:sp>
            <p:nvSpPr>
              <p:cNvPr id="11" name="平行四边形 10"/>
              <p:cNvSpPr/>
              <p:nvPr/>
            </p:nvSpPr>
            <p:spPr>
              <a:xfrm rot="10800000" flipH="1">
                <a:off x="816949" y="456978"/>
                <a:ext cx="187900" cy="245190"/>
              </a:xfrm>
              <a:prstGeom prst="parallelogram">
                <a:avLst>
                  <a:gd name="adj" fmla="val 25061"/>
                </a:avLst>
              </a:prstGeom>
              <a:solidFill>
                <a:srgbClr val="F57A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平行四边形 11"/>
              <p:cNvSpPr/>
              <p:nvPr/>
            </p:nvSpPr>
            <p:spPr>
              <a:xfrm rot="10800000" flipH="1">
                <a:off x="1017549" y="456978"/>
                <a:ext cx="187900" cy="245190"/>
              </a:xfrm>
              <a:prstGeom prst="parallelogram">
                <a:avLst>
                  <a:gd name="adj" fmla="val 25061"/>
                </a:avLst>
              </a:prstGeom>
              <a:solidFill>
                <a:srgbClr val="84C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平行四边形 12"/>
              <p:cNvSpPr/>
              <p:nvPr/>
            </p:nvSpPr>
            <p:spPr>
              <a:xfrm rot="10800000" flipH="1">
                <a:off x="1224261" y="456978"/>
                <a:ext cx="187900" cy="245190"/>
              </a:xfrm>
              <a:prstGeom prst="parallelogram">
                <a:avLst>
                  <a:gd name="adj" fmla="val 25061"/>
                </a:avLst>
              </a:prstGeom>
              <a:solidFill>
                <a:srgbClr val="F4B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 rot="10800000" flipH="1">
                <a:off x="1412161" y="456978"/>
                <a:ext cx="187900" cy="245190"/>
              </a:xfrm>
              <a:prstGeom prst="parallelogram">
                <a:avLst>
                  <a:gd name="adj" fmla="val 25061"/>
                </a:avLst>
              </a:prstGeom>
              <a:solidFill>
                <a:srgbClr val="89E0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18435" name="Picture 3" descr="E:\王文沁\居家办公\11.22\图片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9332" r="5019" b="9692"/>
          <a:stretch>
            <a:fillRect/>
          </a:stretch>
        </p:blipFill>
        <p:spPr bwMode="auto">
          <a:xfrm>
            <a:off x="52795" y="176495"/>
            <a:ext cx="1809092" cy="376014"/>
          </a:xfrm>
          <a:prstGeom prst="roundRect">
            <a:avLst>
              <a:gd name="adj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: 圆角 3"/>
          <p:cNvSpPr/>
          <p:nvPr userDrawn="1"/>
        </p:nvSpPr>
        <p:spPr>
          <a:xfrm>
            <a:off x="6013622" y="4685688"/>
            <a:ext cx="3066081" cy="395211"/>
          </a:xfrm>
          <a:prstGeom prst="roundRect">
            <a:avLst>
              <a:gd name="adj" fmla="val 50000"/>
            </a:avLst>
          </a:prstGeom>
          <a:solidFill>
            <a:srgbClr val="82A6DC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15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51" name="组合 4"/>
          <p:cNvGrpSpPr/>
          <p:nvPr userDrawn="1"/>
        </p:nvGrpSpPr>
        <p:grpSpPr>
          <a:xfrm>
            <a:off x="8366125" y="4394200"/>
            <a:ext cx="985838" cy="965200"/>
            <a:chOff x="5616012" y="2988531"/>
            <a:chExt cx="986586" cy="964319"/>
          </a:xfrm>
        </p:grpSpPr>
        <p:pic>
          <p:nvPicPr>
            <p:cNvPr id="2053" name="图片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877172" y="2988531"/>
              <a:ext cx="725426" cy="7132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文本框 6"/>
            <p:cNvSpPr txBox="1">
              <a:spLocks noChangeArrowheads="1"/>
            </p:cNvSpPr>
            <p:nvPr/>
          </p:nvSpPr>
          <p:spPr bwMode="auto">
            <a:xfrm>
              <a:off x="5616012" y="3075764"/>
              <a:ext cx="400354" cy="877086"/>
            </a:xfrm>
            <a:prstGeom prst="rect">
              <a:avLst/>
            </a:prstGeom>
            <a:noFill/>
            <a:ln>
              <a:noFill/>
            </a:ln>
          </p:spPr>
          <p:txBody>
            <a:bodyPr vert="eaVer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龙小可</a:t>
              </a: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75" name="组合 4"/>
          <p:cNvGrpSpPr/>
          <p:nvPr userDrawn="1"/>
        </p:nvGrpSpPr>
        <p:grpSpPr>
          <a:xfrm>
            <a:off x="8366125" y="4394200"/>
            <a:ext cx="985838" cy="965200"/>
            <a:chOff x="5616012" y="2988531"/>
            <a:chExt cx="986586" cy="964319"/>
          </a:xfrm>
        </p:grpSpPr>
        <p:pic>
          <p:nvPicPr>
            <p:cNvPr id="3078" name="图片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877172" y="2988531"/>
              <a:ext cx="725426" cy="7132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文本框 6"/>
            <p:cNvSpPr txBox="1">
              <a:spLocks noChangeArrowheads="1"/>
            </p:cNvSpPr>
            <p:nvPr/>
          </p:nvSpPr>
          <p:spPr bwMode="auto">
            <a:xfrm>
              <a:off x="5616012" y="3075764"/>
              <a:ext cx="400354" cy="877086"/>
            </a:xfrm>
            <a:prstGeom prst="rect">
              <a:avLst/>
            </a:prstGeom>
            <a:noFill/>
            <a:ln>
              <a:noFill/>
            </a:ln>
          </p:spPr>
          <p:txBody>
            <a:bodyPr vert="eaVer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龙小可</a:t>
              </a:r>
            </a:p>
          </p:txBody>
        </p:sp>
      </p:grpSp>
      <p:pic>
        <p:nvPicPr>
          <p:cNvPr id="3077" name="图片 8"/>
          <p:cNvPicPr>
            <a:picLocks noChangeAspect="1"/>
          </p:cNvPicPr>
          <p:nvPr userDrawn="1"/>
        </p:nvPicPr>
        <p:blipFill>
          <a:blip r:embed="rId4"/>
          <a:srcRect t="23845"/>
          <a:stretch>
            <a:fillRect/>
          </a:stretch>
        </p:blipFill>
        <p:spPr>
          <a:xfrm>
            <a:off x="-207962" y="0"/>
            <a:ext cx="2379662" cy="12080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1"/>
          <p:cNvPicPr>
            <a:picLocks noChangeAspect="1"/>
          </p:cNvPicPr>
          <p:nvPr userDrawn="1"/>
        </p:nvPicPr>
        <p:blipFill>
          <a:blip r:embed="rId2"/>
          <a:srcRect l="5556" r="555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-11112" y="0"/>
            <a:ext cx="9166225" cy="51435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8" name="图片 3"/>
          <p:cNvPicPr>
            <a:picLocks noChangeAspect="1"/>
          </p:cNvPicPr>
          <p:nvPr userDrawn="1"/>
        </p:nvPicPr>
        <p:blipFill>
          <a:blip r:embed="rId3"/>
          <a:srcRect r="87526" b="17671"/>
          <a:stretch>
            <a:fillRect/>
          </a:stretch>
        </p:blipFill>
        <p:spPr>
          <a:xfrm>
            <a:off x="0" y="0"/>
            <a:ext cx="1568450" cy="507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图片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112" y="2311400"/>
            <a:ext cx="2298700" cy="283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图片 5"/>
          <p:cNvPicPr>
            <a:picLocks noChangeAspect="1"/>
          </p:cNvPicPr>
          <p:nvPr userDrawn="1"/>
        </p:nvPicPr>
        <p:blipFill>
          <a:blip r:embed="rId5"/>
          <a:srcRect l="74921" t="59671" b="3619"/>
          <a:stretch>
            <a:fillRect/>
          </a:stretch>
        </p:blipFill>
        <p:spPr>
          <a:xfrm>
            <a:off x="6888163" y="3484563"/>
            <a:ext cx="2266950" cy="16589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1" name="组合 6"/>
          <p:cNvGrpSpPr/>
          <p:nvPr userDrawn="1"/>
        </p:nvGrpSpPr>
        <p:grpSpPr>
          <a:xfrm>
            <a:off x="-11112" y="1058863"/>
            <a:ext cx="9155112" cy="2963862"/>
            <a:chOff x="-1" y="1059582"/>
            <a:chExt cx="9154345" cy="2962803"/>
          </a:xfrm>
        </p:grpSpPr>
        <p:sp>
          <p:nvSpPr>
            <p:cNvPr id="8" name="矩形 7"/>
            <p:cNvSpPr/>
            <p:nvPr/>
          </p:nvSpPr>
          <p:spPr>
            <a:xfrm>
              <a:off x="-1" y="1059582"/>
              <a:ext cx="9154345" cy="2962803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flipV="1">
              <a:off x="11111" y="1135755"/>
              <a:ext cx="9132122" cy="28565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19048" y="3911300"/>
              <a:ext cx="9124185" cy="28565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1"/>
          <p:cNvPicPr>
            <a:picLocks noChangeAspect="1"/>
          </p:cNvPicPr>
          <p:nvPr userDrawn="1"/>
        </p:nvPicPr>
        <p:blipFill>
          <a:blip r:embed="rId2"/>
          <a:srcRect l="5556" r="555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2" name="图片 3"/>
          <p:cNvPicPr>
            <a:picLocks noChangeAspect="1"/>
          </p:cNvPicPr>
          <p:nvPr userDrawn="1"/>
        </p:nvPicPr>
        <p:blipFill>
          <a:blip r:embed="rId3"/>
          <a:srcRect r="87526" b="17671"/>
          <a:stretch>
            <a:fillRect/>
          </a:stretch>
        </p:blipFill>
        <p:spPr>
          <a:xfrm>
            <a:off x="0" y="0"/>
            <a:ext cx="1568450" cy="507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75" y="2324100"/>
            <a:ext cx="2297113" cy="283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5"/>
          <p:cNvPicPr>
            <a:picLocks noChangeAspect="1"/>
          </p:cNvPicPr>
          <p:nvPr userDrawn="1"/>
        </p:nvPicPr>
        <p:blipFill>
          <a:blip r:embed="rId5"/>
          <a:srcRect l="74921" t="59671" b="3619"/>
          <a:stretch>
            <a:fillRect/>
          </a:stretch>
        </p:blipFill>
        <p:spPr>
          <a:xfrm>
            <a:off x="6888163" y="3484563"/>
            <a:ext cx="2266950" cy="1658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0" y="376238"/>
            <a:ext cx="9144000" cy="439102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"/>
          <p:cNvPicPr>
            <a:picLocks noChangeAspect="1"/>
          </p:cNvPicPr>
          <p:nvPr userDrawn="1"/>
        </p:nvPicPr>
        <p:blipFill>
          <a:blip r:embed="rId2"/>
          <a:srcRect l="5556" r="555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6" name="图片 3"/>
          <p:cNvPicPr>
            <a:picLocks noChangeAspect="1"/>
          </p:cNvPicPr>
          <p:nvPr userDrawn="1"/>
        </p:nvPicPr>
        <p:blipFill>
          <a:blip r:embed="rId3"/>
          <a:srcRect r="87526" b="17671"/>
          <a:stretch>
            <a:fillRect/>
          </a:stretch>
        </p:blipFill>
        <p:spPr>
          <a:xfrm>
            <a:off x="0" y="0"/>
            <a:ext cx="1568450" cy="507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图片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112" y="2311400"/>
            <a:ext cx="2298700" cy="283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图片 5"/>
          <p:cNvPicPr>
            <a:picLocks noChangeAspect="1"/>
          </p:cNvPicPr>
          <p:nvPr userDrawn="1"/>
        </p:nvPicPr>
        <p:blipFill>
          <a:blip r:embed="rId5"/>
          <a:srcRect l="74921" t="59671" b="3619"/>
          <a:stretch>
            <a:fillRect/>
          </a:stretch>
        </p:blipFill>
        <p:spPr>
          <a:xfrm>
            <a:off x="6888163" y="3484563"/>
            <a:ext cx="2266950" cy="1658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圆角矩形 6"/>
          <p:cNvSpPr/>
          <p:nvPr/>
        </p:nvSpPr>
        <p:spPr>
          <a:xfrm>
            <a:off x="206375" y="215900"/>
            <a:ext cx="8731250" cy="4711700"/>
          </a:xfrm>
          <a:prstGeom prst="roundRect">
            <a:avLst>
              <a:gd name="adj" fmla="val 4997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1"/>
          <p:cNvPicPr>
            <a:picLocks noChangeAspect="1"/>
          </p:cNvPicPr>
          <p:nvPr userDrawn="1"/>
        </p:nvPicPr>
        <p:blipFill>
          <a:blip r:embed="rId2"/>
          <a:srcRect l="5556" r="555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20" name="图片 3"/>
          <p:cNvPicPr>
            <a:picLocks noChangeAspect="1"/>
          </p:cNvPicPr>
          <p:nvPr userDrawn="1"/>
        </p:nvPicPr>
        <p:blipFill>
          <a:blip r:embed="rId3"/>
          <a:srcRect r="87526" b="17671"/>
          <a:stretch>
            <a:fillRect/>
          </a:stretch>
        </p:blipFill>
        <p:spPr>
          <a:xfrm>
            <a:off x="0" y="0"/>
            <a:ext cx="1568450" cy="507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图片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112" y="2311400"/>
            <a:ext cx="2298700" cy="283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图片 5"/>
          <p:cNvPicPr>
            <a:picLocks noChangeAspect="1"/>
          </p:cNvPicPr>
          <p:nvPr userDrawn="1"/>
        </p:nvPicPr>
        <p:blipFill>
          <a:blip r:embed="rId5"/>
          <a:srcRect l="74921" t="59671" b="3619"/>
          <a:stretch>
            <a:fillRect/>
          </a:stretch>
        </p:blipFill>
        <p:spPr>
          <a:xfrm>
            <a:off x="6888163" y="3484563"/>
            <a:ext cx="2266950" cy="16589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8" r:id="rId6"/>
    <p:sldLayoutId id="2147483659" r:id="rId7"/>
    <p:sldLayoutId id="2147483660" r:id="rId8"/>
    <p:sldLayoutId id="2147483661" r:id="rId9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95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slide" Target="slide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1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6"/>
          <p:cNvPicPr>
            <a:picLocks noChangeAspect="1"/>
          </p:cNvPicPr>
          <p:nvPr/>
        </p:nvPicPr>
        <p:blipFill>
          <a:blip r:embed="rId2"/>
          <a:srcRect l="53728" r="6264"/>
          <a:stretch>
            <a:fillRect/>
          </a:stretch>
        </p:blipFill>
        <p:spPr>
          <a:xfrm>
            <a:off x="179388" y="4516438"/>
            <a:ext cx="2305050" cy="463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标题 1"/>
          <p:cNvSpPr txBox="1"/>
          <p:nvPr/>
        </p:nvSpPr>
        <p:spPr>
          <a:xfrm>
            <a:off x="3466115" y="2061768"/>
            <a:ext cx="4759325" cy="1282700"/>
          </a:xfrm>
          <a:prstGeom prst="rect">
            <a:avLst/>
          </a:prstGeom>
          <a:noFill/>
          <a:ln w="12700">
            <a:noFill/>
          </a:ln>
        </p:spPr>
        <p:txBody>
          <a:bodyPr/>
          <a:lstStyle/>
          <a:p>
            <a:pPr eaLnBrk="1" hangingPunct="1">
              <a:buNone/>
            </a:pPr>
            <a:r>
              <a:rPr lang="en-US" altLang="zh-CN" sz="6600" b="1" dirty="0">
                <a:latin typeface="楷体" panose="02010609060101010101" pitchFamily="49" charset="-122"/>
                <a:ea typeface="楷体" panose="02010609060101010101" pitchFamily="49" charset="-122"/>
              </a:rPr>
              <a:t>i u ü</a:t>
            </a:r>
            <a:endParaRPr lang="zh-CN" altLang="en-US" sz="6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540986" y="2355726"/>
            <a:ext cx="757238" cy="72072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>
            <a:hlinkClick r:id="rId3" action="ppaction://hlinksldjump"/>
          </p:cNvPr>
          <p:cNvSpPr txBox="1"/>
          <p:nvPr/>
        </p:nvSpPr>
        <p:spPr>
          <a:xfrm>
            <a:off x="3381679" y="4011910"/>
            <a:ext cx="1808162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eaLnBrk="1" hangingPunct="1">
              <a:lnSpc>
                <a:spcPct val="120000"/>
              </a:lnSpc>
              <a:defRPr sz="32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第</a:t>
            </a:r>
            <a:r>
              <a:rPr lang="en-US" altLang="zh-CN" dirty="0"/>
              <a:t>1</a:t>
            </a:r>
            <a:r>
              <a:rPr lang="zh-CN" altLang="en-US" dirty="0"/>
              <a:t>课时</a:t>
            </a:r>
          </a:p>
        </p:txBody>
      </p:sp>
      <p:sp>
        <p:nvSpPr>
          <p:cNvPr id="10" name="文本框 9">
            <a:hlinkClick r:id="rId4" action="ppaction://hlinksldjump"/>
          </p:cNvPr>
          <p:cNvSpPr txBox="1"/>
          <p:nvPr/>
        </p:nvSpPr>
        <p:spPr>
          <a:xfrm>
            <a:off x="5756276" y="4008937"/>
            <a:ext cx="180657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eaLnBrk="1" hangingPunct="1">
              <a:lnSpc>
                <a:spcPct val="120000"/>
              </a:lnSpc>
              <a:defRPr sz="32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第</a:t>
            </a:r>
            <a:r>
              <a:rPr lang="en-US" altLang="zh-CN" dirty="0"/>
              <a:t>2</a:t>
            </a:r>
            <a:r>
              <a:rPr lang="zh-CN" altLang="en-US" dirty="0"/>
              <a:t>课时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>
            <a:extLst>
              <a:ext uri="{FF2B5EF4-FFF2-40B4-BE49-F238E27FC236}">
                <a16:creationId xmlns:a16="http://schemas.microsoft.com/office/drawing/2014/main" id="{D116A00A-3C64-D402-7F43-CE1FBF755AAA}"/>
              </a:ext>
            </a:extLst>
          </p:cNvPr>
          <p:cNvGrpSpPr/>
          <p:nvPr/>
        </p:nvGrpSpPr>
        <p:grpSpPr>
          <a:xfrm>
            <a:off x="0" y="134938"/>
            <a:ext cx="2154238" cy="923925"/>
            <a:chOff x="0" y="135074"/>
            <a:chExt cx="2154425" cy="924508"/>
          </a:xfrm>
        </p:grpSpPr>
        <p:sp>
          <p:nvSpPr>
            <p:cNvPr id="3" name="文本框 1">
              <a:extLst>
                <a:ext uri="{FF2B5EF4-FFF2-40B4-BE49-F238E27FC236}">
                  <a16:creationId xmlns:a16="http://schemas.microsoft.com/office/drawing/2014/main" id="{0AB78F8F-A3E5-B24A-AA6F-43B89300044D}"/>
                </a:ext>
              </a:extLst>
            </p:cNvPr>
            <p:cNvSpPr txBox="1"/>
            <p:nvPr/>
          </p:nvSpPr>
          <p:spPr>
            <a:xfrm>
              <a:off x="354200" y="302840"/>
              <a:ext cx="1800225" cy="54133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学习书写</a:t>
              </a:r>
            </a:p>
          </p:txBody>
        </p:sp>
        <p:pic>
          <p:nvPicPr>
            <p:cNvPr id="4" name="图片 9">
              <a:extLst>
                <a:ext uri="{FF2B5EF4-FFF2-40B4-BE49-F238E27FC236}">
                  <a16:creationId xmlns:a16="http://schemas.microsoft.com/office/drawing/2014/main" id="{E8ACF701-1E93-ABFC-D9E6-A3D7807C5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2117" r="87526" b="24298"/>
            <a:stretch>
              <a:fillRect/>
            </a:stretch>
          </p:blipFill>
          <p:spPr>
            <a:xfrm>
              <a:off x="0" y="135074"/>
              <a:ext cx="528229" cy="92450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6B889E91-B1E0-929E-397B-D28B19079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537" b="10800"/>
          <a:stretch/>
        </p:blipFill>
        <p:spPr>
          <a:xfrm>
            <a:off x="2545286" y="1444097"/>
            <a:ext cx="4053425" cy="3107364"/>
          </a:xfrm>
          <a:prstGeom prst="rect">
            <a:avLst/>
          </a:prstGeom>
        </p:spPr>
      </p:pic>
      <p:sp>
        <p:nvSpPr>
          <p:cNvPr id="10" name="文本框 3">
            <a:extLst>
              <a:ext uri="{FF2B5EF4-FFF2-40B4-BE49-F238E27FC236}">
                <a16:creationId xmlns:a16="http://schemas.microsoft.com/office/drawing/2014/main" id="{EC8E38A8-08CD-1A85-1BB4-DE005D339948}"/>
              </a:ext>
            </a:extLst>
          </p:cNvPr>
          <p:cNvSpPr txBox="1"/>
          <p:nvPr/>
        </p:nvSpPr>
        <p:spPr>
          <a:xfrm>
            <a:off x="725857" y="843594"/>
            <a:ext cx="7692285" cy="5407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en-US" sz="2800" b="1" dirty="0">
                <a:latin typeface="宋体" panose="02010600030101010101" pitchFamily="2" charset="-122"/>
              </a:rPr>
              <a:t>请在图中找到</a:t>
            </a:r>
            <a:r>
              <a:rPr lang="en-US" altLang="zh-CN" sz="2800" b="1" dirty="0" err="1">
                <a:latin typeface="宋体" panose="02010600030101010101" pitchFamily="2" charset="-122"/>
              </a:rPr>
              <a:t>i</a:t>
            </a:r>
            <a:r>
              <a:rPr lang="en-US" altLang="zh-CN" sz="2800" b="1" dirty="0">
                <a:latin typeface="宋体" panose="02010600030101010101" pitchFamily="2" charset="-122"/>
              </a:rPr>
              <a:t> u ü</a:t>
            </a:r>
            <a:r>
              <a:rPr lang="zh-CN" altLang="en-US" sz="2800" b="1" dirty="0">
                <a:latin typeface="宋体" panose="02010600030101010101" pitchFamily="2" charset="-122"/>
              </a:rPr>
              <a:t>，用彩笔描出他们。</a:t>
            </a:r>
          </a:p>
        </p:txBody>
      </p:sp>
      <p:sp>
        <p:nvSpPr>
          <p:cNvPr id="11" name="文本框 3">
            <a:extLst>
              <a:ext uri="{FF2B5EF4-FFF2-40B4-BE49-F238E27FC236}">
                <a16:creationId xmlns:a16="http://schemas.microsoft.com/office/drawing/2014/main" id="{3D1F6D9C-AD44-DA8E-73EF-739720F89CF7}"/>
              </a:ext>
            </a:extLst>
          </p:cNvPr>
          <p:cNvSpPr txBox="1"/>
          <p:nvPr/>
        </p:nvSpPr>
        <p:spPr>
          <a:xfrm>
            <a:off x="3131840" y="2591296"/>
            <a:ext cx="648072" cy="13734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8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u</a:t>
            </a:r>
            <a:endParaRPr lang="zh-CN" altLang="en-US" sz="8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3">
            <a:extLst>
              <a:ext uri="{FF2B5EF4-FFF2-40B4-BE49-F238E27FC236}">
                <a16:creationId xmlns:a16="http://schemas.microsoft.com/office/drawing/2014/main" id="{3B0A91D2-936B-FA7E-C72F-B537C5D59CF3}"/>
              </a:ext>
            </a:extLst>
          </p:cNvPr>
          <p:cNvSpPr txBox="1"/>
          <p:nvPr/>
        </p:nvSpPr>
        <p:spPr>
          <a:xfrm>
            <a:off x="3707903" y="3291830"/>
            <a:ext cx="1004937" cy="11321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ü</a:t>
            </a:r>
            <a:endParaRPr lang="zh-CN" altLang="en-US" sz="7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3">
            <a:extLst>
              <a:ext uri="{FF2B5EF4-FFF2-40B4-BE49-F238E27FC236}">
                <a16:creationId xmlns:a16="http://schemas.microsoft.com/office/drawing/2014/main" id="{F2073D65-E8FC-5D55-1ACD-75B2CEC26246}"/>
              </a:ext>
            </a:extLst>
          </p:cNvPr>
          <p:cNvSpPr txBox="1"/>
          <p:nvPr/>
        </p:nvSpPr>
        <p:spPr>
          <a:xfrm>
            <a:off x="4711254" y="1640930"/>
            <a:ext cx="648072" cy="10531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60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</a:t>
            </a:r>
            <a:endParaRPr lang="zh-CN" altLang="en-US" sz="6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539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A289CD2-8BCE-C6F8-2278-B29DCA3F7676}"/>
              </a:ext>
            </a:extLst>
          </p:cNvPr>
          <p:cNvSpPr/>
          <p:nvPr/>
        </p:nvSpPr>
        <p:spPr>
          <a:xfrm flipH="1">
            <a:off x="6013622" y="4702199"/>
            <a:ext cx="3066081" cy="35977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选自“课中导学单”活动二</a:t>
            </a:r>
            <a:endParaRPr lang="en-US" altLang="zh-CN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3">
            <a:extLst>
              <a:ext uri="{FF2B5EF4-FFF2-40B4-BE49-F238E27FC236}">
                <a16:creationId xmlns:a16="http://schemas.microsoft.com/office/drawing/2014/main" id="{9E424A0A-3E12-EF93-B231-2E73CDF8897E}"/>
              </a:ext>
            </a:extLst>
          </p:cNvPr>
          <p:cNvSpPr txBox="1"/>
          <p:nvPr/>
        </p:nvSpPr>
        <p:spPr>
          <a:xfrm>
            <a:off x="457034" y="617024"/>
            <a:ext cx="8424936" cy="1058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latin typeface="宋体" panose="02010600030101010101" pitchFamily="2" charset="-122"/>
              </a:rPr>
              <a:t>    活动二：用不同颜色的橡皮泥，捏出</a:t>
            </a:r>
            <a:r>
              <a:rPr lang="en-US" altLang="zh-CN" sz="2800" b="1" dirty="0" err="1">
                <a:latin typeface="宋体" panose="02010600030101010101" pitchFamily="2" charset="-122"/>
              </a:rPr>
              <a:t>i</a:t>
            </a:r>
            <a:r>
              <a:rPr lang="zh-CN" altLang="en-US" sz="2800" b="1" dirty="0">
                <a:latin typeface="宋体" panose="02010600030101010101" pitchFamily="2" charset="-122"/>
              </a:rPr>
              <a:t>、</a:t>
            </a:r>
            <a:r>
              <a:rPr lang="en-US" altLang="zh-CN" sz="2800" b="1" dirty="0">
                <a:latin typeface="宋体" panose="02010600030101010101" pitchFamily="2" charset="-122"/>
              </a:rPr>
              <a:t>u</a:t>
            </a:r>
            <a:r>
              <a:rPr lang="zh-CN" altLang="en-US" sz="2800" b="1" dirty="0">
                <a:latin typeface="宋体" panose="02010600030101010101" pitchFamily="2" charset="-122"/>
              </a:rPr>
              <a:t>、</a:t>
            </a:r>
            <a:r>
              <a:rPr lang="en-US" altLang="zh-CN" sz="2800" b="1" dirty="0">
                <a:latin typeface="宋体" panose="02010600030101010101" pitchFamily="2" charset="-122"/>
              </a:rPr>
              <a:t>ü</a:t>
            </a:r>
            <a:r>
              <a:rPr lang="zh-CN" altLang="en-US" sz="2800" b="1" dirty="0">
                <a:latin typeface="宋体" panose="02010600030101010101" pitchFamily="2" charset="-122"/>
              </a:rPr>
              <a:t>。 同桌互相认一认。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1598F2B-574C-9CEA-0B94-5D66360BE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995686"/>
            <a:ext cx="4523809" cy="2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08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文本框 2"/>
          <p:cNvSpPr txBox="1"/>
          <p:nvPr/>
        </p:nvSpPr>
        <p:spPr>
          <a:xfrm>
            <a:off x="354013" y="1022350"/>
            <a:ext cx="8445500" cy="10577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en-US" sz="2800" b="1" dirty="0">
                <a:latin typeface="宋体" panose="02010600030101010101" pitchFamily="2" charset="-122"/>
              </a:rPr>
              <a:t>仔细观察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i</a:t>
            </a:r>
            <a:r>
              <a:rPr lang="zh-CN" altLang="en-US" sz="2800" b="1" dirty="0">
                <a:latin typeface="宋体" panose="02010600030101010101" pitchFamily="2" charset="-122"/>
              </a:rPr>
              <a:t>、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u</a:t>
            </a:r>
            <a:r>
              <a:rPr lang="zh-CN" altLang="en-US" sz="2800" b="1" dirty="0">
                <a:latin typeface="宋体" panose="02010600030101010101" pitchFamily="2" charset="-122"/>
              </a:rPr>
              <a:t>、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ü</a:t>
            </a:r>
            <a:r>
              <a:rPr lang="zh-CN" altLang="en-US" sz="2800" b="1" dirty="0">
                <a:latin typeface="宋体" panose="02010600030101010101" pitchFamily="2" charset="-122"/>
              </a:rPr>
              <a:t>这三个单韵母在四线格中的位置。说一说：写的时候，要注意什么？</a:t>
            </a:r>
          </a:p>
        </p:txBody>
      </p:sp>
      <p:sp>
        <p:nvSpPr>
          <p:cNvPr id="32771" name="文本框 19"/>
          <p:cNvSpPr txBox="1"/>
          <p:nvPr/>
        </p:nvSpPr>
        <p:spPr>
          <a:xfrm>
            <a:off x="1577975" y="1844675"/>
            <a:ext cx="6350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altLang="zh-CN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</a:t>
            </a:r>
            <a:endParaRPr lang="zh-CN" altLang="en-US" sz="7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2772" name="图片 2"/>
          <p:cNvPicPr>
            <a:picLocks noChangeAspect="1"/>
          </p:cNvPicPr>
          <p:nvPr/>
        </p:nvPicPr>
        <p:blipFill>
          <a:blip r:embed="rId2"/>
          <a:srcRect l="24245" t="33025" r="37880" b="31927"/>
          <a:stretch>
            <a:fillRect/>
          </a:stretch>
        </p:blipFill>
        <p:spPr>
          <a:xfrm>
            <a:off x="835025" y="2238375"/>
            <a:ext cx="6350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3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2008"/>
          <a:stretch>
            <a:fillRect/>
          </a:stretch>
        </p:blipFill>
        <p:spPr>
          <a:xfrm>
            <a:off x="3011488" y="2330450"/>
            <a:ext cx="284162" cy="485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4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57613" y="2330450"/>
            <a:ext cx="417512" cy="485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5" name="图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2008"/>
          <a:stretch>
            <a:fillRect/>
          </a:stretch>
        </p:blipFill>
        <p:spPr>
          <a:xfrm>
            <a:off x="5095875" y="2311400"/>
            <a:ext cx="284163" cy="485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6" name="图片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03913" y="2311400"/>
            <a:ext cx="417512" cy="485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7" name="文本框 9"/>
          <p:cNvSpPr txBox="1"/>
          <p:nvPr/>
        </p:nvSpPr>
        <p:spPr>
          <a:xfrm>
            <a:off x="7491413" y="1779588"/>
            <a:ext cx="1216025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altLang="zh-CN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ü</a:t>
            </a:r>
            <a:endParaRPr lang="zh-CN" altLang="en-US" sz="7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2778" name="图片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6888" y="2311400"/>
            <a:ext cx="417512" cy="485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9" name="图片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4038" y="2171700"/>
            <a:ext cx="177800" cy="14922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827088" y="3200400"/>
          <a:ext cx="7413625" cy="127476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41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4921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91452" marR="91452" marT="31218" marB="3121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921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91452" marR="91452" marT="31218" marB="3121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921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91452" marR="91452" marT="31218" marB="3121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2788" name="文本框 13"/>
          <p:cNvSpPr txBox="1"/>
          <p:nvPr/>
        </p:nvSpPr>
        <p:spPr>
          <a:xfrm>
            <a:off x="1552575" y="3060700"/>
            <a:ext cx="1579563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altLang="zh-CN" sz="7200" dirty="0">
                <a:latin typeface="楷体" panose="02010609060101010101" pitchFamily="49" charset="-122"/>
                <a:ea typeface="楷体" panose="02010609060101010101" pitchFamily="49" charset="-122"/>
              </a:rPr>
              <a:t>i</a:t>
            </a:r>
            <a:r>
              <a:rPr lang="en-US" altLang="zh-CN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i</a:t>
            </a:r>
            <a:endParaRPr lang="zh-CN" altLang="en-US" sz="7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789" name="文本框 14"/>
          <p:cNvSpPr txBox="1"/>
          <p:nvPr/>
        </p:nvSpPr>
        <p:spPr>
          <a:xfrm>
            <a:off x="3619500" y="3060700"/>
            <a:ext cx="158115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altLang="zh-CN" sz="7200" dirty="0">
                <a:latin typeface="楷体" panose="02010609060101010101" pitchFamily="49" charset="-122"/>
                <a:ea typeface="楷体" panose="02010609060101010101" pitchFamily="49" charset="-122"/>
              </a:rPr>
              <a:t>u</a:t>
            </a:r>
            <a:r>
              <a:rPr lang="en-US" altLang="zh-CN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u</a:t>
            </a:r>
            <a:endParaRPr lang="zh-CN" altLang="en-US" sz="7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790" name="文本框 15"/>
          <p:cNvSpPr txBox="1"/>
          <p:nvPr/>
        </p:nvSpPr>
        <p:spPr>
          <a:xfrm>
            <a:off x="5903913" y="3060700"/>
            <a:ext cx="2055812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altLang="zh-CN" sz="7200" dirty="0">
                <a:latin typeface="楷体" panose="02010609060101010101" pitchFamily="49" charset="-122"/>
                <a:ea typeface="楷体" panose="02010609060101010101" pitchFamily="49" charset="-122"/>
              </a:rPr>
              <a:t>ü</a:t>
            </a:r>
            <a:r>
              <a:rPr lang="en-US" altLang="zh-CN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ü</a:t>
            </a:r>
            <a:endParaRPr lang="zh-CN" altLang="en-US" sz="7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2791" name="组合 16"/>
          <p:cNvGrpSpPr/>
          <p:nvPr/>
        </p:nvGrpSpPr>
        <p:grpSpPr>
          <a:xfrm>
            <a:off x="0" y="134938"/>
            <a:ext cx="2154238" cy="923925"/>
            <a:chOff x="0" y="135074"/>
            <a:chExt cx="2154425" cy="924508"/>
          </a:xfrm>
        </p:grpSpPr>
        <p:sp>
          <p:nvSpPr>
            <p:cNvPr id="32792" name="文本框 1"/>
            <p:cNvSpPr txBox="1"/>
            <p:nvPr/>
          </p:nvSpPr>
          <p:spPr>
            <a:xfrm>
              <a:off x="354200" y="302840"/>
              <a:ext cx="1800225" cy="54133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书写指导</a:t>
              </a:r>
            </a:p>
          </p:txBody>
        </p:sp>
        <p:pic>
          <p:nvPicPr>
            <p:cNvPr id="32793" name="图片 18"/>
            <p:cNvPicPr>
              <a:picLocks noChangeAspect="1"/>
            </p:cNvPicPr>
            <p:nvPr/>
          </p:nvPicPr>
          <p:blipFill>
            <a:blip r:embed="rId5"/>
            <a:srcRect t="32117" r="87526" b="24298"/>
            <a:stretch>
              <a:fillRect/>
            </a:stretch>
          </p:blipFill>
          <p:spPr>
            <a:xfrm>
              <a:off x="0" y="135074"/>
              <a:ext cx="528229" cy="92450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25799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865188" y="1009650"/>
          <a:ext cx="7413625" cy="127476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41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4921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91452" marR="91452" marT="31218" marB="3121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921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91452" marR="91452" marT="31218" marB="3121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921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91452" marR="91452" marT="31218" marB="3121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3802" name="文本框 2"/>
          <p:cNvSpPr txBox="1"/>
          <p:nvPr/>
        </p:nvSpPr>
        <p:spPr>
          <a:xfrm>
            <a:off x="1590675" y="869950"/>
            <a:ext cx="1579563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altLang="zh-CN" sz="7200" dirty="0">
                <a:latin typeface="楷体" panose="02010609060101010101" pitchFamily="49" charset="-122"/>
                <a:ea typeface="楷体" panose="02010609060101010101" pitchFamily="49" charset="-122"/>
              </a:rPr>
              <a:t>i</a:t>
            </a:r>
            <a:r>
              <a:rPr lang="en-US" altLang="zh-CN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i</a:t>
            </a:r>
            <a:endParaRPr lang="zh-CN" altLang="en-US" sz="7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803" name="文本框 3"/>
          <p:cNvSpPr txBox="1"/>
          <p:nvPr/>
        </p:nvSpPr>
        <p:spPr>
          <a:xfrm>
            <a:off x="3657600" y="869950"/>
            <a:ext cx="158115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altLang="zh-CN" sz="7200" dirty="0">
                <a:latin typeface="楷体" panose="02010609060101010101" pitchFamily="49" charset="-122"/>
                <a:ea typeface="楷体" panose="02010609060101010101" pitchFamily="49" charset="-122"/>
              </a:rPr>
              <a:t>u</a:t>
            </a:r>
            <a:r>
              <a:rPr lang="en-US" altLang="zh-CN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u</a:t>
            </a:r>
            <a:endParaRPr lang="zh-CN" altLang="en-US" sz="7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804" name="文本框 4"/>
          <p:cNvSpPr txBox="1"/>
          <p:nvPr/>
        </p:nvSpPr>
        <p:spPr>
          <a:xfrm>
            <a:off x="5942013" y="869950"/>
            <a:ext cx="2055812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altLang="zh-CN" sz="7200" dirty="0">
                <a:latin typeface="楷体" panose="02010609060101010101" pitchFamily="49" charset="-122"/>
                <a:ea typeface="楷体" panose="02010609060101010101" pitchFamily="49" charset="-122"/>
              </a:rPr>
              <a:t>ü</a:t>
            </a:r>
            <a:r>
              <a:rPr lang="en-US" altLang="zh-CN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ü</a:t>
            </a:r>
            <a:endParaRPr lang="zh-CN" altLang="en-US" sz="7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2250" y="2406650"/>
            <a:ext cx="8670925" cy="85523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  <a:buNone/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占位：三个单韵母主要写在中格，</a:t>
            </a:r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i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ü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的圆点写在上格，点靠下一点，写在上格的下面。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22250" y="3311525"/>
            <a:ext cx="88138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  <a:buNone/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笔顺：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i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先写竖，占满中格，再写小圆点。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u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先在中格写一个竖右弯，再写一个竖小弯。无论是竖右弯，还是竖小弯，竖一定要直。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ü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先写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u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，再写两点在上边，注意两点略向中间靠拢。</a:t>
            </a:r>
          </a:p>
        </p:txBody>
      </p:sp>
    </p:spTree>
    <p:extLst>
      <p:ext uri="{BB962C8B-B14F-4D97-AF65-F5344CB8AC3E}">
        <p14:creationId xmlns:p14="http://schemas.microsoft.com/office/powerpoint/2010/main" val="62431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61441B9-FCDF-AC82-F0FF-6926FA2CB68A}"/>
              </a:ext>
            </a:extLst>
          </p:cNvPr>
          <p:cNvSpPr/>
          <p:nvPr/>
        </p:nvSpPr>
        <p:spPr>
          <a:xfrm flipH="1">
            <a:off x="6013622" y="4702199"/>
            <a:ext cx="3066081" cy="35977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选自“课中导学单”活动三</a:t>
            </a:r>
            <a:endParaRPr lang="en-US" altLang="zh-CN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3">
            <a:extLst>
              <a:ext uri="{FF2B5EF4-FFF2-40B4-BE49-F238E27FC236}">
                <a16:creationId xmlns:a16="http://schemas.microsoft.com/office/drawing/2014/main" id="{CC272FD1-1A31-7D4D-127F-B92F916247CD}"/>
              </a:ext>
            </a:extLst>
          </p:cNvPr>
          <p:cNvSpPr txBox="1"/>
          <p:nvPr/>
        </p:nvSpPr>
        <p:spPr>
          <a:xfrm>
            <a:off x="221670" y="1023550"/>
            <a:ext cx="6582577" cy="6047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宋体" panose="02010600030101010101" pitchFamily="2" charset="-122"/>
              </a:rPr>
              <a:t>    活动三：写一写韵母</a:t>
            </a:r>
            <a:r>
              <a:rPr lang="en-US" altLang="zh-CN" sz="3200" b="1" dirty="0" err="1">
                <a:latin typeface="宋体" panose="02010600030101010101" pitchFamily="2" charset="-122"/>
              </a:rPr>
              <a:t>i</a:t>
            </a:r>
            <a:r>
              <a:rPr lang="zh-CN" altLang="en-US" sz="3200" b="1" dirty="0">
                <a:latin typeface="宋体" panose="02010600030101010101" pitchFamily="2" charset="-122"/>
              </a:rPr>
              <a:t>、</a:t>
            </a:r>
            <a:r>
              <a:rPr lang="en-US" altLang="zh-CN" sz="3200" b="1" dirty="0">
                <a:latin typeface="宋体" panose="02010600030101010101" pitchFamily="2" charset="-122"/>
              </a:rPr>
              <a:t>u</a:t>
            </a:r>
            <a:r>
              <a:rPr lang="zh-CN" altLang="en-US" sz="3200" b="1" dirty="0">
                <a:latin typeface="宋体" panose="02010600030101010101" pitchFamily="2" charset="-122"/>
              </a:rPr>
              <a:t>、</a:t>
            </a:r>
            <a:r>
              <a:rPr lang="en-US" altLang="zh-CN" sz="3200" b="1" dirty="0">
                <a:latin typeface="宋体" panose="02010600030101010101" pitchFamily="2" charset="-122"/>
              </a:rPr>
              <a:t>ü</a:t>
            </a:r>
            <a:r>
              <a:rPr lang="zh-CN" altLang="en-US" sz="3200" b="1" dirty="0">
                <a:latin typeface="宋体" panose="02010600030101010101" pitchFamily="2" charset="-122"/>
              </a:rPr>
              <a:t>。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57CD2B31-97B5-A136-F022-23E6D9ADF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209518"/>
              </p:ext>
            </p:extLst>
          </p:nvPr>
        </p:nvGraphicFramePr>
        <p:xfrm>
          <a:off x="865187" y="2067694"/>
          <a:ext cx="7413625" cy="127476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41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4921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91452" marR="91452" marT="31218" marB="3121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921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91452" marR="91452" marT="31218" marB="3121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921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L="91452" marR="91452" marT="31218" marB="3121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文本框 2">
            <a:extLst>
              <a:ext uri="{FF2B5EF4-FFF2-40B4-BE49-F238E27FC236}">
                <a16:creationId xmlns:a16="http://schemas.microsoft.com/office/drawing/2014/main" id="{9C95F897-0FF0-FC44-36EB-1E04666945B1}"/>
              </a:ext>
            </a:extLst>
          </p:cNvPr>
          <p:cNvSpPr txBox="1"/>
          <p:nvPr/>
        </p:nvSpPr>
        <p:spPr>
          <a:xfrm>
            <a:off x="1570484" y="1923678"/>
            <a:ext cx="3001516" cy="12001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7200" dirty="0" err="1">
                <a:latin typeface="楷体" panose="02010609060101010101" pitchFamily="49" charset="-122"/>
                <a:ea typeface="楷体" panose="02010609060101010101" pitchFamily="49" charset="-122"/>
              </a:rPr>
              <a:t>i</a:t>
            </a:r>
            <a:r>
              <a:rPr lang="en-US" altLang="zh-CN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7200" dirty="0">
                <a:latin typeface="楷体" panose="02010609060101010101" pitchFamily="49" charset="-122"/>
                <a:ea typeface="楷体" panose="02010609060101010101" pitchFamily="49" charset="-122"/>
              </a:rPr>
              <a:t>u ü</a:t>
            </a:r>
            <a:endParaRPr lang="zh-CN" altLang="en-US" sz="7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62EF7EC0-A410-BFB7-EE39-C7EBB06C3067}"/>
              </a:ext>
            </a:extLst>
          </p:cNvPr>
          <p:cNvSpPr txBox="1"/>
          <p:nvPr/>
        </p:nvSpPr>
        <p:spPr>
          <a:xfrm>
            <a:off x="5004048" y="1921326"/>
            <a:ext cx="3324930" cy="12001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7200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</a:t>
            </a:r>
            <a:r>
              <a:rPr lang="en-US" altLang="zh-CN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u ü</a:t>
            </a:r>
            <a:endParaRPr lang="zh-CN" altLang="en-US" sz="7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3194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7D787F7-A204-53EC-F9DB-DE5D32E218CA}"/>
              </a:ext>
            </a:extLst>
          </p:cNvPr>
          <p:cNvSpPr/>
          <p:nvPr/>
        </p:nvSpPr>
        <p:spPr>
          <a:xfrm flipH="1">
            <a:off x="6013622" y="4702199"/>
            <a:ext cx="3066081" cy="35977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选自“课后拓学单”</a:t>
            </a:r>
            <a:endParaRPr lang="en-US" altLang="zh-CN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3">
            <a:extLst>
              <a:ext uri="{FF2B5EF4-FFF2-40B4-BE49-F238E27FC236}">
                <a16:creationId xmlns:a16="http://schemas.microsoft.com/office/drawing/2014/main" id="{421DE43A-7B5B-5AC5-4D8E-5E9855AF664D}"/>
              </a:ext>
            </a:extLst>
          </p:cNvPr>
          <p:cNvSpPr txBox="1"/>
          <p:nvPr/>
        </p:nvSpPr>
        <p:spPr>
          <a:xfrm>
            <a:off x="899592" y="848240"/>
            <a:ext cx="7848872" cy="54104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latin typeface="宋体" panose="02010600030101010101" pitchFamily="2" charset="-122"/>
              </a:rPr>
              <a:t>活动：请用橡皮泥捏出我们学过的</a:t>
            </a:r>
            <a:r>
              <a:rPr lang="en-US" altLang="zh-CN" sz="2800" b="1" dirty="0">
                <a:latin typeface="宋体" panose="02010600030101010101" pitchFamily="2" charset="-122"/>
              </a:rPr>
              <a:t>6</a:t>
            </a:r>
            <a:r>
              <a:rPr lang="zh-CN" altLang="en-US" sz="2800" b="1" dirty="0">
                <a:latin typeface="宋体" panose="02010600030101010101" pitchFamily="2" charset="-122"/>
              </a:rPr>
              <a:t>个单韵母。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1E8094E-ACC8-691B-E45E-996EB7C15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550204"/>
            <a:ext cx="3959071" cy="293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2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63888" y="267494"/>
            <a:ext cx="1476375" cy="541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 dirty="0">
                <a:latin typeface="+mj-ea"/>
                <a:ea typeface="+mj-ea"/>
              </a:rPr>
              <a:t>第</a:t>
            </a:r>
            <a:r>
              <a:rPr kumimoji="0" lang="en-US" altLang="zh-CN" sz="2800" b="1" kern="1200" cap="none" spc="0" normalizeH="0" baseline="0" noProof="0" dirty="0">
                <a:latin typeface="+mj-ea"/>
                <a:ea typeface="+mj-ea"/>
              </a:rPr>
              <a:t>2</a:t>
            </a:r>
            <a:r>
              <a:rPr kumimoji="0" lang="zh-CN" altLang="en-US" sz="2800" b="1" kern="1200" cap="none" spc="0" normalizeH="0" baseline="0" noProof="0" dirty="0">
                <a:latin typeface="+mj-ea"/>
                <a:ea typeface="+mj-ea"/>
              </a:rPr>
              <a:t>课时</a:t>
            </a:r>
          </a:p>
        </p:txBody>
      </p:sp>
      <p:grpSp>
        <p:nvGrpSpPr>
          <p:cNvPr id="24584" name="组合 8"/>
          <p:cNvGrpSpPr/>
          <p:nvPr/>
        </p:nvGrpSpPr>
        <p:grpSpPr>
          <a:xfrm>
            <a:off x="0" y="288924"/>
            <a:ext cx="2154238" cy="923925"/>
            <a:chOff x="0" y="135074"/>
            <a:chExt cx="2154425" cy="924508"/>
          </a:xfrm>
        </p:grpSpPr>
        <p:sp>
          <p:nvSpPr>
            <p:cNvPr id="24585" name="文本框 1"/>
            <p:cNvSpPr txBox="1"/>
            <p:nvPr/>
          </p:nvSpPr>
          <p:spPr>
            <a:xfrm>
              <a:off x="354200" y="302840"/>
              <a:ext cx="1800225" cy="54133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复习导入</a:t>
              </a:r>
            </a:p>
          </p:txBody>
        </p:sp>
        <p:pic>
          <p:nvPicPr>
            <p:cNvPr id="24586" name="图片 10"/>
            <p:cNvPicPr>
              <a:picLocks noChangeAspect="1"/>
            </p:cNvPicPr>
            <p:nvPr/>
          </p:nvPicPr>
          <p:blipFill>
            <a:blip r:embed="rId2"/>
            <a:srcRect t="32117" r="87526" b="24298"/>
            <a:stretch>
              <a:fillRect/>
            </a:stretch>
          </p:blipFill>
          <p:spPr>
            <a:xfrm>
              <a:off x="0" y="135074"/>
              <a:ext cx="528229" cy="92450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" name="文本框 2">
            <a:extLst>
              <a:ext uri="{FF2B5EF4-FFF2-40B4-BE49-F238E27FC236}">
                <a16:creationId xmlns:a16="http://schemas.microsoft.com/office/drawing/2014/main" id="{94F3546D-851D-9F32-6E19-940DDE455BD6}"/>
              </a:ext>
            </a:extLst>
          </p:cNvPr>
          <p:cNvSpPr txBox="1"/>
          <p:nvPr/>
        </p:nvSpPr>
        <p:spPr>
          <a:xfrm>
            <a:off x="1570484" y="1923678"/>
            <a:ext cx="6385892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7200" dirty="0">
                <a:latin typeface="楷体" panose="02010609060101010101" pitchFamily="49" charset="-122"/>
                <a:ea typeface="楷体" panose="02010609060101010101" pitchFamily="49" charset="-122"/>
              </a:rPr>
              <a:t>ɑ o e </a:t>
            </a:r>
            <a:r>
              <a:rPr lang="en-US" altLang="zh-CN" sz="7200" dirty="0" err="1">
                <a:latin typeface="楷体" panose="02010609060101010101" pitchFamily="49" charset="-122"/>
                <a:ea typeface="楷体" panose="02010609060101010101" pitchFamily="49" charset="-122"/>
              </a:rPr>
              <a:t>i</a:t>
            </a:r>
            <a:r>
              <a:rPr lang="en-US" altLang="zh-CN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7200" dirty="0">
                <a:latin typeface="楷体" panose="02010609060101010101" pitchFamily="49" charset="-122"/>
                <a:ea typeface="楷体" panose="02010609060101010101" pitchFamily="49" charset="-122"/>
              </a:rPr>
              <a:t>u ü</a:t>
            </a:r>
            <a:endParaRPr lang="zh-CN" altLang="en-US" sz="7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L!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5588" y="552450"/>
            <a:ext cx="1196975" cy="868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9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5" y="647700"/>
            <a:ext cx="401638" cy="38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5" descr="L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266267">
            <a:off x="3308350" y="528638"/>
            <a:ext cx="1195388" cy="868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890415">
            <a:off x="3349625" y="839788"/>
            <a:ext cx="404813" cy="392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2" descr="l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279313">
            <a:off x="4922838" y="569913"/>
            <a:ext cx="1371600" cy="78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18109">
            <a:off x="5108575" y="625475"/>
            <a:ext cx="349250" cy="336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1865771">
            <a:off x="5510213" y="854075"/>
            <a:ext cx="325437" cy="312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5" name="Picture 6" descr="L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5463" y="727075"/>
            <a:ext cx="1030287" cy="747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59548">
            <a:off x="7035800" y="704850"/>
            <a:ext cx="323850" cy="314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7" name="文本框 10"/>
          <p:cNvSpPr txBox="1"/>
          <p:nvPr/>
        </p:nvSpPr>
        <p:spPr>
          <a:xfrm>
            <a:off x="819150" y="1328738"/>
            <a:ext cx="360363" cy="541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i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468" name="文本框 11"/>
          <p:cNvSpPr txBox="1"/>
          <p:nvPr/>
        </p:nvSpPr>
        <p:spPr>
          <a:xfrm>
            <a:off x="1927225" y="1328738"/>
            <a:ext cx="358775" cy="541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buNone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ī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469" name="文本框 12"/>
          <p:cNvSpPr txBox="1"/>
          <p:nvPr/>
        </p:nvSpPr>
        <p:spPr>
          <a:xfrm>
            <a:off x="3683000" y="1328738"/>
            <a:ext cx="358775" cy="541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buNone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í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470" name="文本框 13"/>
          <p:cNvSpPr txBox="1"/>
          <p:nvPr/>
        </p:nvSpPr>
        <p:spPr>
          <a:xfrm>
            <a:off x="5375275" y="1328738"/>
            <a:ext cx="360363" cy="541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buNone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ǐ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471" name="文本框 14"/>
          <p:cNvSpPr txBox="1"/>
          <p:nvPr/>
        </p:nvSpPr>
        <p:spPr>
          <a:xfrm>
            <a:off x="7232650" y="1328738"/>
            <a:ext cx="360363" cy="541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buNone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ì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472" name="文本框 15"/>
          <p:cNvSpPr txBox="1"/>
          <p:nvPr/>
        </p:nvSpPr>
        <p:spPr>
          <a:xfrm>
            <a:off x="563563" y="2049463"/>
            <a:ext cx="8089900" cy="60478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en-US" sz="3200" b="1" dirty="0">
                <a:latin typeface="宋体" panose="02010600030101010101" pitchFamily="2" charset="-122"/>
              </a:rPr>
              <a:t>观察对比：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i</a:t>
            </a:r>
            <a:r>
              <a:rPr lang="zh-CN" altLang="en-US" sz="3200" b="1" dirty="0">
                <a:latin typeface="宋体" panose="02010600030101010101" pitchFamily="2" charset="-122"/>
              </a:rPr>
              <a:t>标调后与原来有什么变化？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984250" y="2686050"/>
            <a:ext cx="5292725" cy="682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en-US" altLang="zh-CN" sz="32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</a:t>
            </a:r>
            <a:r>
              <a:rPr lang="zh-CN" altLang="en-US" sz="32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标调后，小圆点要去掉。</a:t>
            </a:r>
          </a:p>
        </p:txBody>
      </p:sp>
      <p:sp>
        <p:nvSpPr>
          <p:cNvPr id="18" name="矩形: 圆角 17"/>
          <p:cNvSpPr/>
          <p:nvPr/>
        </p:nvSpPr>
        <p:spPr>
          <a:xfrm>
            <a:off x="5724525" y="2700338"/>
            <a:ext cx="2967038" cy="6731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803900" y="2703513"/>
            <a:ext cx="3276600" cy="682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小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i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标调要脱帽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60388" y="3311525"/>
            <a:ext cx="7229475" cy="60478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en-US" sz="3200" b="1" dirty="0">
                <a:latin typeface="宋体" panose="02010600030101010101" pitchFamily="2" charset="-122"/>
              </a:rPr>
              <a:t>说说含有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i</a:t>
            </a:r>
            <a:r>
              <a:rPr lang="zh-CN" altLang="en-US" sz="3200" b="1" dirty="0">
                <a:latin typeface="宋体" panose="02010600030101010101" pitchFamily="2" charset="-122"/>
              </a:rPr>
              <a:t>的不同声调的词语。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949325" y="4037013"/>
            <a:ext cx="7534275" cy="60478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zh-CN" altLang="en-US" sz="32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衣服　医生　阿姨　椅子　一亿　会议</a:t>
            </a:r>
          </a:p>
        </p:txBody>
      </p:sp>
      <p:grpSp>
        <p:nvGrpSpPr>
          <p:cNvPr id="2" name="组合 8">
            <a:extLst>
              <a:ext uri="{FF2B5EF4-FFF2-40B4-BE49-F238E27FC236}">
                <a16:creationId xmlns:a16="http://schemas.microsoft.com/office/drawing/2014/main" id="{40DD7ED9-4F27-AF47-4CC6-C8AD57277CB5}"/>
              </a:ext>
            </a:extLst>
          </p:cNvPr>
          <p:cNvGrpSpPr/>
          <p:nvPr/>
        </p:nvGrpSpPr>
        <p:grpSpPr>
          <a:xfrm>
            <a:off x="0" y="63649"/>
            <a:ext cx="2154238" cy="923925"/>
            <a:chOff x="0" y="135074"/>
            <a:chExt cx="2154425" cy="924508"/>
          </a:xfrm>
        </p:grpSpPr>
        <p:sp>
          <p:nvSpPr>
            <p:cNvPr id="6" name="文本框 1">
              <a:extLst>
                <a:ext uri="{FF2B5EF4-FFF2-40B4-BE49-F238E27FC236}">
                  <a16:creationId xmlns:a16="http://schemas.microsoft.com/office/drawing/2014/main" id="{A4E4F14A-05BD-1585-32AD-AB1032A5EA12}"/>
                </a:ext>
              </a:extLst>
            </p:cNvPr>
            <p:cNvSpPr txBox="1"/>
            <p:nvPr/>
          </p:nvSpPr>
          <p:spPr>
            <a:xfrm>
              <a:off x="354200" y="302840"/>
              <a:ext cx="1800225" cy="54133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认读四声</a:t>
              </a:r>
            </a:p>
          </p:txBody>
        </p:sp>
        <p:pic>
          <p:nvPicPr>
            <p:cNvPr id="7" name="图片 10">
              <a:extLst>
                <a:ext uri="{FF2B5EF4-FFF2-40B4-BE49-F238E27FC236}">
                  <a16:creationId xmlns:a16="http://schemas.microsoft.com/office/drawing/2014/main" id="{5E26D6FC-DD92-3837-52D8-C6D439533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32117" r="87526" b="24298"/>
            <a:stretch>
              <a:fillRect/>
            </a:stretch>
          </p:blipFill>
          <p:spPr>
            <a:xfrm>
              <a:off x="0" y="135074"/>
              <a:ext cx="528229" cy="92450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!">
            <a:extLst>
              <a:ext uri="{FF2B5EF4-FFF2-40B4-BE49-F238E27FC236}">
                <a16:creationId xmlns:a16="http://schemas.microsoft.com/office/drawing/2014/main" id="{69D8BAEE-5C07-6B02-AFF7-F7043B3E48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5588" y="552450"/>
            <a:ext cx="1196975" cy="868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8366CAD6-6921-BDE3-3042-2E7ACD856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5" y="647700"/>
            <a:ext cx="401638" cy="38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5" descr="L3">
            <a:extLst>
              <a:ext uri="{FF2B5EF4-FFF2-40B4-BE49-F238E27FC236}">
                <a16:creationId xmlns:a16="http://schemas.microsoft.com/office/drawing/2014/main" id="{34B03648-09A6-4D20-CACE-08CEBC52FC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266267">
            <a:off x="3308350" y="528638"/>
            <a:ext cx="1195388" cy="868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220671FE-5280-9409-8E6A-92A254317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890415">
            <a:off x="3349625" y="839788"/>
            <a:ext cx="404813" cy="392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 descr="l2">
            <a:extLst>
              <a:ext uri="{FF2B5EF4-FFF2-40B4-BE49-F238E27FC236}">
                <a16:creationId xmlns:a16="http://schemas.microsoft.com/office/drawing/2014/main" id="{F6EB0B2A-DC14-A900-2D61-8970223E852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279313">
            <a:off x="4922838" y="569913"/>
            <a:ext cx="1371600" cy="78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DA79BFFF-9049-44B2-57EA-1456F1A9DC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18109">
            <a:off x="5108575" y="625475"/>
            <a:ext cx="349250" cy="336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8EC3D5B7-2385-564E-0A7D-52AF8DACA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1865771">
            <a:off x="5510213" y="854075"/>
            <a:ext cx="325437" cy="312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6" descr="L4">
            <a:extLst>
              <a:ext uri="{FF2B5EF4-FFF2-40B4-BE49-F238E27FC236}">
                <a16:creationId xmlns:a16="http://schemas.microsoft.com/office/drawing/2014/main" id="{7849B923-0B4F-18DC-2825-1C95FEAF2C6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5463" y="727075"/>
            <a:ext cx="1030287" cy="747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01FFD9EE-6214-9D44-3252-2F89C8291D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59548">
            <a:off x="7035800" y="704850"/>
            <a:ext cx="323850" cy="314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6D25020-2284-C5EC-8786-EC5856FF24CA}"/>
              </a:ext>
            </a:extLst>
          </p:cNvPr>
          <p:cNvSpPr txBox="1"/>
          <p:nvPr/>
        </p:nvSpPr>
        <p:spPr>
          <a:xfrm>
            <a:off x="819150" y="1328738"/>
            <a:ext cx="360363" cy="541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u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68BC08A-F4B3-668F-252D-0E0394A25758}"/>
              </a:ext>
            </a:extLst>
          </p:cNvPr>
          <p:cNvSpPr txBox="1"/>
          <p:nvPr/>
        </p:nvSpPr>
        <p:spPr>
          <a:xfrm>
            <a:off x="1927225" y="1328738"/>
            <a:ext cx="358775" cy="541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buNone/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ū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3875403-5743-65EC-191E-C487ED15F34D}"/>
              </a:ext>
            </a:extLst>
          </p:cNvPr>
          <p:cNvSpPr txBox="1"/>
          <p:nvPr/>
        </p:nvSpPr>
        <p:spPr>
          <a:xfrm>
            <a:off x="3683000" y="1328738"/>
            <a:ext cx="358775" cy="541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buNone/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ú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7247D44-B3AF-5774-D213-1550FEF8A8F2}"/>
              </a:ext>
            </a:extLst>
          </p:cNvPr>
          <p:cNvSpPr txBox="1"/>
          <p:nvPr/>
        </p:nvSpPr>
        <p:spPr>
          <a:xfrm>
            <a:off x="5375275" y="1328738"/>
            <a:ext cx="360363" cy="541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buNone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ǔ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55E6208-745B-7E4D-9A7D-EBB108C85C43}"/>
              </a:ext>
            </a:extLst>
          </p:cNvPr>
          <p:cNvSpPr txBox="1"/>
          <p:nvPr/>
        </p:nvSpPr>
        <p:spPr>
          <a:xfrm>
            <a:off x="7232650" y="1328738"/>
            <a:ext cx="360363" cy="541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buNone/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ù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8C27EB3-6414-0106-D926-15A6BC12231C}"/>
              </a:ext>
            </a:extLst>
          </p:cNvPr>
          <p:cNvSpPr txBox="1"/>
          <p:nvPr/>
        </p:nvSpPr>
        <p:spPr>
          <a:xfrm>
            <a:off x="539552" y="2431779"/>
            <a:ext cx="7229475" cy="60478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en-US" sz="3200" b="1" dirty="0">
                <a:latin typeface="宋体" panose="02010600030101010101" pitchFamily="2" charset="-122"/>
              </a:rPr>
              <a:t>说说含有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u</a:t>
            </a:r>
            <a:r>
              <a:rPr lang="zh-CN" altLang="en-US" sz="3200" b="1" dirty="0">
                <a:latin typeface="宋体" panose="02010600030101010101" pitchFamily="2" charset="-122"/>
              </a:rPr>
              <a:t>的不同声调的词语。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F5E2D74-FA13-BD89-EBCD-532C64485194}"/>
              </a:ext>
            </a:extLst>
          </p:cNvPr>
          <p:cNvSpPr txBox="1"/>
          <p:nvPr/>
        </p:nvSpPr>
        <p:spPr>
          <a:xfrm>
            <a:off x="999331" y="3295873"/>
            <a:ext cx="7534275" cy="60478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乌云  房屋  无声  中午  云雾</a:t>
            </a:r>
          </a:p>
        </p:txBody>
      </p:sp>
    </p:spTree>
    <p:extLst>
      <p:ext uri="{BB962C8B-B14F-4D97-AF65-F5344CB8AC3E}">
        <p14:creationId xmlns:p14="http://schemas.microsoft.com/office/powerpoint/2010/main" val="206598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16AB410-40B0-C6A8-3253-5352B667126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84" y="966406"/>
            <a:ext cx="2820259" cy="19830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D8E2B9-ACDE-83B8-2EA3-AAE38EFFE3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64" y="460730"/>
            <a:ext cx="3193708" cy="31937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E78A74B-AD42-1F07-0A39-85BC46D687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1180" y="2635487"/>
            <a:ext cx="2497657" cy="198304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318645F-733E-18D3-36B6-D129AAE4A6E4}"/>
              </a:ext>
            </a:extLst>
          </p:cNvPr>
          <p:cNvSpPr txBox="1"/>
          <p:nvPr/>
        </p:nvSpPr>
        <p:spPr>
          <a:xfrm>
            <a:off x="865318" y="3604652"/>
            <a:ext cx="1124397" cy="6047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金鱼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0A346AE-C6B0-492A-B10E-A1994467750D}"/>
              </a:ext>
            </a:extLst>
          </p:cNvPr>
          <p:cNvSpPr txBox="1"/>
          <p:nvPr/>
        </p:nvSpPr>
        <p:spPr>
          <a:xfrm>
            <a:off x="3814918" y="4003128"/>
            <a:ext cx="1124397" cy="6047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下雨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11DA762-3C5F-439D-B8A4-9323F392DAB0}"/>
              </a:ext>
            </a:extLst>
          </p:cNvPr>
          <p:cNvSpPr txBox="1"/>
          <p:nvPr/>
        </p:nvSpPr>
        <p:spPr>
          <a:xfrm>
            <a:off x="7043531" y="2205622"/>
            <a:ext cx="1124397" cy="6047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玉米</a:t>
            </a:r>
          </a:p>
        </p:txBody>
      </p:sp>
      <p:sp>
        <p:nvSpPr>
          <p:cNvPr id="11" name="文本框 12">
            <a:extLst>
              <a:ext uri="{FF2B5EF4-FFF2-40B4-BE49-F238E27FC236}">
                <a16:creationId xmlns:a16="http://schemas.microsoft.com/office/drawing/2014/main" id="{3F9F3929-8537-C95D-4E70-A0236F53492F}"/>
              </a:ext>
            </a:extLst>
          </p:cNvPr>
          <p:cNvSpPr txBox="1"/>
          <p:nvPr/>
        </p:nvSpPr>
        <p:spPr>
          <a:xfrm>
            <a:off x="771135" y="2949448"/>
            <a:ext cx="1519154" cy="79694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lnSpc>
                <a:spcPct val="120000"/>
              </a:lnSpc>
              <a:defRPr sz="4400" b="1">
                <a:solidFill>
                  <a:srgbClr val="FF0000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 dirty="0" err="1"/>
              <a:t>yǘ</a:t>
            </a:r>
            <a:endParaRPr lang="zh-CN" altLang="en-US" dirty="0"/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D05270FF-A627-6BB6-37D5-E7DC64D7B995}"/>
              </a:ext>
            </a:extLst>
          </p:cNvPr>
          <p:cNvSpPr txBox="1"/>
          <p:nvPr/>
        </p:nvSpPr>
        <p:spPr>
          <a:xfrm>
            <a:off x="3995936" y="3356064"/>
            <a:ext cx="936104" cy="79694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lnSpc>
                <a:spcPct val="120000"/>
              </a:lnSpc>
              <a:defRPr sz="4400" b="1">
                <a:solidFill>
                  <a:srgbClr val="FF0000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 dirty="0" err="1">
                <a:latin typeface="+mn-ea"/>
                <a:ea typeface="+mn-ea"/>
              </a:rPr>
              <a:t>y</a:t>
            </a:r>
            <a:r>
              <a:rPr lang="en-US" altLang="zh-CN" dirty="0" err="1"/>
              <a:t>ǚ</a:t>
            </a:r>
            <a:endParaRPr lang="zh-CN" altLang="en-US" dirty="0"/>
          </a:p>
        </p:txBody>
      </p:sp>
      <p:sp>
        <p:nvSpPr>
          <p:cNvPr id="13" name="文本框 14">
            <a:extLst>
              <a:ext uri="{FF2B5EF4-FFF2-40B4-BE49-F238E27FC236}">
                <a16:creationId xmlns:a16="http://schemas.microsoft.com/office/drawing/2014/main" id="{9F7858F2-82F8-8C0E-CE42-A65E35B99218}"/>
              </a:ext>
            </a:extLst>
          </p:cNvPr>
          <p:cNvSpPr txBox="1"/>
          <p:nvPr/>
        </p:nvSpPr>
        <p:spPr>
          <a:xfrm>
            <a:off x="6660232" y="1563638"/>
            <a:ext cx="1368152" cy="79694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lnSpc>
                <a:spcPct val="120000"/>
              </a:lnSpc>
              <a:defRPr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en-US" altLang="zh-CN" dirty="0" err="1">
                <a:latin typeface="+mn-ea"/>
                <a:ea typeface="+mn-ea"/>
              </a:rPr>
              <a:t>yǜ</a:t>
            </a:r>
            <a:endParaRPr lang="zh-CN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382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67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9357" y="2715766"/>
            <a:ext cx="3265646" cy="20836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文本框 73"/>
          <p:cNvSpPr txBox="1"/>
          <p:nvPr/>
        </p:nvSpPr>
        <p:spPr>
          <a:xfrm>
            <a:off x="6057899" y="4153279"/>
            <a:ext cx="2466975" cy="5349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带声调的单韵母</a:t>
            </a:r>
          </a:p>
        </p:txBody>
      </p:sp>
      <p:pic>
        <p:nvPicPr>
          <p:cNvPr id="12292" name="图片 70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0165" y="1155238"/>
            <a:ext cx="3237975" cy="18184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3" name="文本框 69"/>
          <p:cNvSpPr txBox="1"/>
          <p:nvPr/>
        </p:nvSpPr>
        <p:spPr>
          <a:xfrm>
            <a:off x="5105484" y="2370214"/>
            <a:ext cx="1990725" cy="5365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单韵母之家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062038" y="1281339"/>
            <a:ext cx="482600" cy="576263"/>
            <a:chOff x="3491880" y="1399259"/>
            <a:chExt cx="482352" cy="574723"/>
          </a:xfrm>
        </p:grpSpPr>
        <p:sp>
          <p:nvSpPr>
            <p:cNvPr id="3" name="椭圆 2"/>
            <p:cNvSpPr/>
            <p:nvPr/>
          </p:nvSpPr>
          <p:spPr>
            <a:xfrm>
              <a:off x="3491880" y="1491630"/>
              <a:ext cx="482352" cy="4823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369" name="文本框 1"/>
            <p:cNvSpPr txBox="1"/>
            <p:nvPr/>
          </p:nvSpPr>
          <p:spPr>
            <a:xfrm>
              <a:off x="3537300" y="1399259"/>
              <a:ext cx="405732" cy="540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en-US" altLang="zh-CN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ɑ</a:t>
              </a:r>
              <a:endPara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681288" y="2681514"/>
            <a:ext cx="482600" cy="574675"/>
            <a:chOff x="3491880" y="1399259"/>
            <a:chExt cx="482352" cy="574723"/>
          </a:xfrm>
        </p:grpSpPr>
        <p:sp>
          <p:nvSpPr>
            <p:cNvPr id="6" name="椭圆 5"/>
            <p:cNvSpPr/>
            <p:nvPr/>
          </p:nvSpPr>
          <p:spPr>
            <a:xfrm>
              <a:off x="3491880" y="1491630"/>
              <a:ext cx="482352" cy="4823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365" name="文本框 6"/>
            <p:cNvSpPr txBox="1"/>
            <p:nvPr/>
          </p:nvSpPr>
          <p:spPr>
            <a:xfrm>
              <a:off x="3537300" y="1399259"/>
              <a:ext cx="405732" cy="540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en-US" altLang="zh-CN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e</a:t>
              </a:r>
              <a:endPara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717800" y="1281339"/>
            <a:ext cx="482600" cy="576263"/>
            <a:chOff x="3491880" y="1399259"/>
            <a:chExt cx="482352" cy="574723"/>
          </a:xfrm>
        </p:grpSpPr>
        <p:sp>
          <p:nvSpPr>
            <p:cNvPr id="9" name="椭圆 8"/>
            <p:cNvSpPr/>
            <p:nvPr/>
          </p:nvSpPr>
          <p:spPr>
            <a:xfrm>
              <a:off x="3491880" y="1491630"/>
              <a:ext cx="482352" cy="4823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361" name="文本框 9"/>
            <p:cNvSpPr txBox="1"/>
            <p:nvPr/>
          </p:nvSpPr>
          <p:spPr>
            <a:xfrm>
              <a:off x="3537300" y="1399259"/>
              <a:ext cx="405732" cy="540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en-US" altLang="zh-CN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o</a:t>
              </a:r>
              <a:endPara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90600" y="3349852"/>
            <a:ext cx="481013" cy="574675"/>
            <a:chOff x="3491880" y="1399259"/>
            <a:chExt cx="482352" cy="574723"/>
          </a:xfrm>
        </p:grpSpPr>
        <p:sp>
          <p:nvSpPr>
            <p:cNvPr id="12" name="椭圆 11"/>
            <p:cNvSpPr/>
            <p:nvPr/>
          </p:nvSpPr>
          <p:spPr>
            <a:xfrm>
              <a:off x="3491880" y="1491630"/>
              <a:ext cx="482352" cy="4823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357" name="文本框 12"/>
            <p:cNvSpPr txBox="1"/>
            <p:nvPr/>
          </p:nvSpPr>
          <p:spPr>
            <a:xfrm>
              <a:off x="3537300" y="1399259"/>
              <a:ext cx="405732" cy="540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en-US" altLang="zh-CN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à</a:t>
              </a:r>
              <a:endPara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854200" y="3349852"/>
            <a:ext cx="482600" cy="574675"/>
            <a:chOff x="3491880" y="1399259"/>
            <a:chExt cx="482352" cy="574723"/>
          </a:xfrm>
        </p:grpSpPr>
        <p:sp>
          <p:nvSpPr>
            <p:cNvPr id="15" name="椭圆 14"/>
            <p:cNvSpPr/>
            <p:nvPr/>
          </p:nvSpPr>
          <p:spPr>
            <a:xfrm>
              <a:off x="3491880" y="1491630"/>
              <a:ext cx="482352" cy="4823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353" name="文本框 15"/>
            <p:cNvSpPr txBox="1"/>
            <p:nvPr/>
          </p:nvSpPr>
          <p:spPr>
            <a:xfrm>
              <a:off x="3537300" y="1399259"/>
              <a:ext cx="405732" cy="540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en-US" altLang="zh-CN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è</a:t>
              </a:r>
              <a:endPara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025525" y="1979839"/>
            <a:ext cx="482600" cy="574675"/>
            <a:chOff x="3491880" y="1399259"/>
            <a:chExt cx="482352" cy="574723"/>
          </a:xfrm>
        </p:grpSpPr>
        <p:sp>
          <p:nvSpPr>
            <p:cNvPr id="18" name="椭圆 17"/>
            <p:cNvSpPr/>
            <p:nvPr/>
          </p:nvSpPr>
          <p:spPr>
            <a:xfrm>
              <a:off x="3491880" y="1491630"/>
              <a:ext cx="482352" cy="4823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349" name="文本框 18"/>
            <p:cNvSpPr txBox="1"/>
            <p:nvPr/>
          </p:nvSpPr>
          <p:spPr>
            <a:xfrm>
              <a:off x="3537300" y="1399259"/>
              <a:ext cx="405732" cy="540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en-US" altLang="zh-CN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é</a:t>
              </a:r>
              <a:endPara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889125" y="1979839"/>
            <a:ext cx="482600" cy="574675"/>
            <a:chOff x="3491880" y="1399259"/>
            <a:chExt cx="482352" cy="574723"/>
          </a:xfrm>
        </p:grpSpPr>
        <p:sp>
          <p:nvSpPr>
            <p:cNvPr id="21" name="椭圆 20"/>
            <p:cNvSpPr/>
            <p:nvPr/>
          </p:nvSpPr>
          <p:spPr>
            <a:xfrm>
              <a:off x="3491880" y="1491630"/>
              <a:ext cx="482352" cy="4823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345" name="文本框 21"/>
            <p:cNvSpPr txBox="1"/>
            <p:nvPr/>
          </p:nvSpPr>
          <p:spPr>
            <a:xfrm>
              <a:off x="3537300" y="1399259"/>
              <a:ext cx="405732" cy="540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en-US" altLang="zh-CN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ó</a:t>
              </a:r>
              <a:endPara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20763" y="2681514"/>
            <a:ext cx="482600" cy="574675"/>
            <a:chOff x="3491880" y="1399259"/>
            <a:chExt cx="482352" cy="574723"/>
          </a:xfrm>
        </p:grpSpPr>
        <p:sp>
          <p:nvSpPr>
            <p:cNvPr id="24" name="椭圆 23"/>
            <p:cNvSpPr/>
            <p:nvPr/>
          </p:nvSpPr>
          <p:spPr>
            <a:xfrm>
              <a:off x="3491880" y="1491630"/>
              <a:ext cx="482352" cy="4823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341" name="文本框 24"/>
            <p:cNvSpPr txBox="1"/>
            <p:nvPr/>
          </p:nvSpPr>
          <p:spPr>
            <a:xfrm>
              <a:off x="3537300" y="1399259"/>
              <a:ext cx="405732" cy="540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en-US" altLang="zh-CN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ò</a:t>
              </a:r>
              <a:endPara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858963" y="2689452"/>
            <a:ext cx="482600" cy="574675"/>
            <a:chOff x="3491880" y="1399259"/>
            <a:chExt cx="482352" cy="574723"/>
          </a:xfrm>
        </p:grpSpPr>
        <p:sp>
          <p:nvSpPr>
            <p:cNvPr id="27" name="椭圆 26"/>
            <p:cNvSpPr/>
            <p:nvPr/>
          </p:nvSpPr>
          <p:spPr>
            <a:xfrm>
              <a:off x="3491880" y="1491630"/>
              <a:ext cx="482352" cy="4823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337" name="文本框 27"/>
            <p:cNvSpPr txBox="1"/>
            <p:nvPr/>
          </p:nvSpPr>
          <p:spPr>
            <a:xfrm>
              <a:off x="3537300" y="1399259"/>
              <a:ext cx="405732" cy="540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en-US" altLang="zh-CN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ā</a:t>
              </a:r>
              <a:endPara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717800" y="1995714"/>
            <a:ext cx="482600" cy="574675"/>
            <a:chOff x="3491880" y="1399259"/>
            <a:chExt cx="482352" cy="574723"/>
          </a:xfrm>
        </p:grpSpPr>
        <p:sp>
          <p:nvSpPr>
            <p:cNvPr id="30" name="椭圆 29"/>
            <p:cNvSpPr/>
            <p:nvPr/>
          </p:nvSpPr>
          <p:spPr>
            <a:xfrm>
              <a:off x="3491880" y="1491630"/>
              <a:ext cx="482352" cy="4823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333" name="文本框 30"/>
            <p:cNvSpPr txBox="1"/>
            <p:nvPr/>
          </p:nvSpPr>
          <p:spPr>
            <a:xfrm>
              <a:off x="3537300" y="1399259"/>
              <a:ext cx="405732" cy="540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en-US" altLang="zh-CN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ē</a:t>
              </a:r>
              <a:endPara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989013" y="4062639"/>
            <a:ext cx="482600" cy="574675"/>
            <a:chOff x="3491880" y="1399259"/>
            <a:chExt cx="482352" cy="574723"/>
          </a:xfrm>
        </p:grpSpPr>
        <p:sp>
          <p:nvSpPr>
            <p:cNvPr id="33" name="椭圆 32"/>
            <p:cNvSpPr/>
            <p:nvPr/>
          </p:nvSpPr>
          <p:spPr>
            <a:xfrm>
              <a:off x="3491880" y="1491630"/>
              <a:ext cx="482352" cy="4823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329" name="文本框 33"/>
            <p:cNvSpPr txBox="1"/>
            <p:nvPr/>
          </p:nvSpPr>
          <p:spPr>
            <a:xfrm>
              <a:off x="3537300" y="1399259"/>
              <a:ext cx="405732" cy="540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en-US" altLang="zh-CN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ě</a:t>
              </a:r>
              <a:endPara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852613" y="4062639"/>
            <a:ext cx="482600" cy="574675"/>
            <a:chOff x="3491880" y="1399259"/>
            <a:chExt cx="482352" cy="574723"/>
          </a:xfrm>
        </p:grpSpPr>
        <p:sp>
          <p:nvSpPr>
            <p:cNvPr id="36" name="椭圆 35"/>
            <p:cNvSpPr/>
            <p:nvPr/>
          </p:nvSpPr>
          <p:spPr>
            <a:xfrm>
              <a:off x="3491880" y="1491630"/>
              <a:ext cx="482352" cy="4823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325" name="文本框 36"/>
            <p:cNvSpPr txBox="1"/>
            <p:nvPr/>
          </p:nvSpPr>
          <p:spPr>
            <a:xfrm>
              <a:off x="3537300" y="1399259"/>
              <a:ext cx="405732" cy="540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en-US" altLang="zh-CN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ō</a:t>
              </a:r>
              <a:endPara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873250" y="1281339"/>
            <a:ext cx="482600" cy="576263"/>
            <a:chOff x="3491880" y="1399259"/>
            <a:chExt cx="482352" cy="574723"/>
          </a:xfrm>
        </p:grpSpPr>
        <p:sp>
          <p:nvSpPr>
            <p:cNvPr id="39" name="椭圆 38"/>
            <p:cNvSpPr/>
            <p:nvPr/>
          </p:nvSpPr>
          <p:spPr>
            <a:xfrm>
              <a:off x="3491880" y="1491630"/>
              <a:ext cx="482352" cy="4823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321" name="文本框 39"/>
            <p:cNvSpPr txBox="1"/>
            <p:nvPr/>
          </p:nvSpPr>
          <p:spPr>
            <a:xfrm>
              <a:off x="3537300" y="1399259"/>
              <a:ext cx="405732" cy="540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en-US" altLang="zh-CN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ǎ</a:t>
              </a:r>
              <a:endPara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651125" y="4062639"/>
            <a:ext cx="482600" cy="574675"/>
            <a:chOff x="3491880" y="1399259"/>
            <a:chExt cx="482352" cy="574723"/>
          </a:xfrm>
        </p:grpSpPr>
        <p:sp>
          <p:nvSpPr>
            <p:cNvPr id="42" name="椭圆 41"/>
            <p:cNvSpPr/>
            <p:nvPr/>
          </p:nvSpPr>
          <p:spPr>
            <a:xfrm>
              <a:off x="3491880" y="1491630"/>
              <a:ext cx="482352" cy="4823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317" name="文本框 42"/>
            <p:cNvSpPr txBox="1"/>
            <p:nvPr/>
          </p:nvSpPr>
          <p:spPr>
            <a:xfrm>
              <a:off x="3537300" y="1399259"/>
              <a:ext cx="405732" cy="540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en-US" altLang="zh-CN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ǒ</a:t>
              </a:r>
              <a:endPara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681288" y="3357789"/>
            <a:ext cx="482600" cy="574675"/>
            <a:chOff x="3491880" y="1399259"/>
            <a:chExt cx="482352" cy="574723"/>
          </a:xfrm>
        </p:grpSpPr>
        <p:sp>
          <p:nvSpPr>
            <p:cNvPr id="45" name="椭圆 44"/>
            <p:cNvSpPr/>
            <p:nvPr/>
          </p:nvSpPr>
          <p:spPr>
            <a:xfrm>
              <a:off x="3491880" y="1491630"/>
              <a:ext cx="482352" cy="4823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313" name="文本框 45"/>
            <p:cNvSpPr txBox="1"/>
            <p:nvPr/>
          </p:nvSpPr>
          <p:spPr>
            <a:xfrm>
              <a:off x="3537300" y="1399259"/>
              <a:ext cx="405732" cy="540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en-US" altLang="zh-CN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á</a:t>
              </a:r>
              <a:endPara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2309" name="文本框 68"/>
          <p:cNvSpPr txBox="1"/>
          <p:nvPr/>
        </p:nvSpPr>
        <p:spPr>
          <a:xfrm>
            <a:off x="1934568" y="807354"/>
            <a:ext cx="7138987" cy="609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en-US" sz="2800" b="1" dirty="0">
                <a:latin typeface="宋体" panose="02010600030101010101" pitchFamily="2" charset="-122"/>
              </a:rPr>
              <a:t>请将单韵母及带声调的单韵母送回家。</a:t>
            </a:r>
          </a:p>
        </p:txBody>
      </p:sp>
      <p:sp>
        <p:nvSpPr>
          <p:cNvPr id="52" name="文本框 4"/>
          <p:cNvSpPr txBox="1"/>
          <p:nvPr/>
        </p:nvSpPr>
        <p:spPr>
          <a:xfrm>
            <a:off x="3594184" y="271408"/>
            <a:ext cx="1511300" cy="540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课时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67E74AD-1D0A-AD41-F609-76D3C394C162}"/>
              </a:ext>
            </a:extLst>
          </p:cNvPr>
          <p:cNvSpPr/>
          <p:nvPr/>
        </p:nvSpPr>
        <p:spPr>
          <a:xfrm flipH="1">
            <a:off x="6013622" y="4702199"/>
            <a:ext cx="3066081" cy="3970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选自“课中导学单”活动一</a:t>
            </a:r>
            <a:endParaRPr lang="en-US" altLang="zh-CN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78DF6A60-03C1-4BC4-28A0-426280DAEC74}"/>
              </a:ext>
            </a:extLst>
          </p:cNvPr>
          <p:cNvGrpSpPr/>
          <p:nvPr/>
        </p:nvGrpSpPr>
        <p:grpSpPr>
          <a:xfrm>
            <a:off x="2588" y="405025"/>
            <a:ext cx="2154238" cy="923925"/>
            <a:chOff x="0" y="135074"/>
            <a:chExt cx="2154425" cy="924508"/>
          </a:xfrm>
        </p:grpSpPr>
        <p:sp>
          <p:nvSpPr>
            <p:cNvPr id="10" name="文本框 1">
              <a:extLst>
                <a:ext uri="{FF2B5EF4-FFF2-40B4-BE49-F238E27FC236}">
                  <a16:creationId xmlns:a16="http://schemas.microsoft.com/office/drawing/2014/main" id="{C7A78F86-C02B-F821-016F-E903CDC148B3}"/>
                </a:ext>
              </a:extLst>
            </p:cNvPr>
            <p:cNvSpPr txBox="1"/>
            <p:nvPr/>
          </p:nvSpPr>
          <p:spPr>
            <a:xfrm>
              <a:off x="354200" y="302840"/>
              <a:ext cx="1800225" cy="54133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新课导入</a:t>
              </a:r>
            </a:p>
          </p:txBody>
        </p:sp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AC39D795-18ED-845E-662E-2BE0BF286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2117" r="87526" b="24298"/>
            <a:stretch>
              <a:fillRect/>
            </a:stretch>
          </p:blipFill>
          <p:spPr>
            <a:xfrm>
              <a:off x="0" y="135074"/>
              <a:ext cx="528229" cy="92450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5.55112E-17 L 0.4158 0.116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81" y="5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54479 0.422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40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5.55112E-17 L 0.31024 0.0663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3" y="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46914E-6 L 0.55834 0.2799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46914E-6 L 0.51441 0.233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12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22222E-6 L 0.37205 -0.1848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11111E-6 L 0.48351 0.2074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71632 0.1327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16" y="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5679E-6 L 0.45225 0.2098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93827E-7 L 0.60173 0.0811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7" y="4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93827E-7 L 0.55434 0.105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8" y="5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6 L 0.49601 0.0691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0.71198 -0.0277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0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0.57552 -0.0348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67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7.40741E-7 L 0.67257 -0.1043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28" y="-5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L!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5588" y="552450"/>
            <a:ext cx="1196975" cy="868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9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5" y="647700"/>
            <a:ext cx="401638" cy="38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5" descr="L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266267">
            <a:off x="3308350" y="528638"/>
            <a:ext cx="1195388" cy="868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890415">
            <a:off x="3349625" y="839788"/>
            <a:ext cx="404813" cy="392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2" descr="l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279313">
            <a:off x="4922838" y="569913"/>
            <a:ext cx="1371600" cy="78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18109">
            <a:off x="5108575" y="625475"/>
            <a:ext cx="349250" cy="336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1865771">
            <a:off x="5510213" y="854075"/>
            <a:ext cx="325437" cy="312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5" name="Picture 6" descr="L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5463" y="727075"/>
            <a:ext cx="1030287" cy="747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59548">
            <a:off x="7035800" y="704850"/>
            <a:ext cx="323850" cy="314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7" name="文本框 10"/>
          <p:cNvSpPr txBox="1"/>
          <p:nvPr/>
        </p:nvSpPr>
        <p:spPr>
          <a:xfrm>
            <a:off x="819150" y="1328738"/>
            <a:ext cx="519584" cy="5413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ü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468" name="文本框 11"/>
          <p:cNvSpPr txBox="1"/>
          <p:nvPr/>
        </p:nvSpPr>
        <p:spPr>
          <a:xfrm>
            <a:off x="1927225" y="1328738"/>
            <a:ext cx="358775" cy="541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buNone/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ǖ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469" name="文本框 12"/>
          <p:cNvSpPr txBox="1"/>
          <p:nvPr/>
        </p:nvSpPr>
        <p:spPr>
          <a:xfrm>
            <a:off x="3683000" y="1328738"/>
            <a:ext cx="358775" cy="541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buNone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ǘ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470" name="文本框 13"/>
          <p:cNvSpPr txBox="1"/>
          <p:nvPr/>
        </p:nvSpPr>
        <p:spPr>
          <a:xfrm>
            <a:off x="5375275" y="1328738"/>
            <a:ext cx="360363" cy="541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buNone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ǚ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471" name="文本框 14"/>
          <p:cNvSpPr txBox="1"/>
          <p:nvPr/>
        </p:nvSpPr>
        <p:spPr>
          <a:xfrm>
            <a:off x="7232650" y="1328738"/>
            <a:ext cx="360363" cy="541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buNone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ǜ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472" name="文本框 15"/>
          <p:cNvSpPr txBox="1"/>
          <p:nvPr/>
        </p:nvSpPr>
        <p:spPr>
          <a:xfrm>
            <a:off x="563563" y="2049463"/>
            <a:ext cx="8089900" cy="60478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en-US" sz="3200" b="1" dirty="0">
                <a:latin typeface="宋体" panose="02010600030101010101" pitchFamily="2" charset="-122"/>
              </a:rPr>
              <a:t>观察对比：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ü</a:t>
            </a:r>
            <a:r>
              <a:rPr lang="zh-CN" altLang="en-US" sz="3200" b="1" dirty="0">
                <a:latin typeface="宋体" panose="02010600030101010101" pitchFamily="2" charset="-122"/>
              </a:rPr>
              <a:t>标调后与原来有什么变化？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984250" y="2686050"/>
            <a:ext cx="5292725" cy="60478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ü</a:t>
            </a:r>
            <a:r>
              <a:rPr lang="zh-CN" altLang="en-US" sz="32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上标调两点不去掉。</a:t>
            </a:r>
          </a:p>
        </p:txBody>
      </p:sp>
      <p:sp>
        <p:nvSpPr>
          <p:cNvPr id="18" name="矩形: 圆角 17"/>
          <p:cNvSpPr/>
          <p:nvPr/>
        </p:nvSpPr>
        <p:spPr>
          <a:xfrm>
            <a:off x="5525566" y="2700338"/>
            <a:ext cx="3366914" cy="6731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455183" y="2711450"/>
            <a:ext cx="3554934" cy="6047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ü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戴帽子，眼睛露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60388" y="3311525"/>
            <a:ext cx="7229475" cy="60478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en-US" sz="3200" b="1" dirty="0">
                <a:latin typeface="宋体" panose="02010600030101010101" pitchFamily="2" charset="-122"/>
              </a:rPr>
              <a:t>说说含有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ü</a:t>
            </a:r>
            <a:r>
              <a:rPr lang="zh-CN" altLang="en-US" sz="3200" b="1" dirty="0">
                <a:latin typeface="宋体" panose="02010600030101010101" pitchFamily="2" charset="-122"/>
              </a:rPr>
              <a:t>的不同声调的词语。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949325" y="4037013"/>
            <a:ext cx="7534275" cy="60478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zh-CN" altLang="en-US" sz="32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宇宙  于是  语文</a:t>
            </a:r>
          </a:p>
        </p:txBody>
      </p:sp>
    </p:spTree>
    <p:extLst>
      <p:ext uri="{BB962C8B-B14F-4D97-AF65-F5344CB8AC3E}">
        <p14:creationId xmlns:p14="http://schemas.microsoft.com/office/powerpoint/2010/main" val="181952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68799C18-BA48-6E34-EF95-F555AA67F6A8}"/>
              </a:ext>
            </a:extLst>
          </p:cNvPr>
          <p:cNvGrpSpPr/>
          <p:nvPr/>
        </p:nvGrpSpPr>
        <p:grpSpPr>
          <a:xfrm>
            <a:off x="-6052" y="398810"/>
            <a:ext cx="2154238" cy="923925"/>
            <a:chOff x="0" y="135074"/>
            <a:chExt cx="2154425" cy="924508"/>
          </a:xfrm>
        </p:grpSpPr>
        <p:sp>
          <p:nvSpPr>
            <p:cNvPr id="3" name="文本框 1">
              <a:extLst>
                <a:ext uri="{FF2B5EF4-FFF2-40B4-BE49-F238E27FC236}">
                  <a16:creationId xmlns:a16="http://schemas.microsoft.com/office/drawing/2014/main" id="{CB8AA46C-E3E9-25FD-9CC6-4457D2019B87}"/>
                </a:ext>
              </a:extLst>
            </p:cNvPr>
            <p:cNvSpPr txBox="1"/>
            <p:nvPr/>
          </p:nvSpPr>
          <p:spPr>
            <a:xfrm>
              <a:off x="354200" y="302840"/>
              <a:ext cx="1800225" cy="54133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复习巩固</a:t>
              </a:r>
            </a:p>
          </p:txBody>
        </p:sp>
        <p:pic>
          <p:nvPicPr>
            <p:cNvPr id="4" name="图片 10">
              <a:extLst>
                <a:ext uri="{FF2B5EF4-FFF2-40B4-BE49-F238E27FC236}">
                  <a16:creationId xmlns:a16="http://schemas.microsoft.com/office/drawing/2014/main" id="{C5DDFA07-AF12-E694-87DA-263FD5703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2117" r="87526" b="24298"/>
            <a:stretch>
              <a:fillRect/>
            </a:stretch>
          </p:blipFill>
          <p:spPr>
            <a:xfrm>
              <a:off x="0" y="135074"/>
              <a:ext cx="528229" cy="92450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471E843D-0747-AEDC-7153-5B5A5F7C85BC}"/>
              </a:ext>
            </a:extLst>
          </p:cNvPr>
          <p:cNvSpPr/>
          <p:nvPr/>
        </p:nvSpPr>
        <p:spPr>
          <a:xfrm flipH="1">
            <a:off x="6013622" y="4702199"/>
            <a:ext cx="3066081" cy="35977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选自“课中导学单”活动一</a:t>
            </a:r>
            <a:endParaRPr lang="en-US" altLang="zh-CN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AFDFDDBC-C672-C550-20C4-3F1AB3187D46}"/>
              </a:ext>
            </a:extLst>
          </p:cNvPr>
          <p:cNvSpPr txBox="1"/>
          <p:nvPr/>
        </p:nvSpPr>
        <p:spPr>
          <a:xfrm>
            <a:off x="348117" y="1052212"/>
            <a:ext cx="7392235" cy="54104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latin typeface="宋体" panose="02010600030101010101" pitchFamily="2" charset="-122"/>
              </a:rPr>
              <a:t>活动一：连一连，找出图片对应的韵母。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0613AD7-657B-DC6A-D549-E234552F9D6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6328" y="3317888"/>
            <a:ext cx="2118903" cy="14898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EAC696B-D1FC-21E6-A172-BE4728D84FE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4516" y="3151866"/>
            <a:ext cx="1679005" cy="16388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E8B601A-9085-83D2-DFEB-35132CF9FF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8384" y="3294082"/>
            <a:ext cx="2337442" cy="1354444"/>
          </a:xfrm>
          <a:prstGeom prst="rect">
            <a:avLst/>
          </a:prstGeom>
        </p:spPr>
      </p:pic>
      <p:sp>
        <p:nvSpPr>
          <p:cNvPr id="12" name="文本框 13">
            <a:extLst>
              <a:ext uri="{FF2B5EF4-FFF2-40B4-BE49-F238E27FC236}">
                <a16:creationId xmlns:a16="http://schemas.microsoft.com/office/drawing/2014/main" id="{7AF0C9A6-E754-22F7-0EB5-FA680BB9CF4D}"/>
              </a:ext>
            </a:extLst>
          </p:cNvPr>
          <p:cNvSpPr txBox="1"/>
          <p:nvPr/>
        </p:nvSpPr>
        <p:spPr>
          <a:xfrm>
            <a:off x="2111972" y="1582417"/>
            <a:ext cx="360363" cy="95712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buNone/>
            </a:pPr>
            <a:r>
              <a:rPr lang="en-US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ǐ</a:t>
            </a:r>
            <a:endParaRPr lang="zh-CN" altLang="en-US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3">
            <a:extLst>
              <a:ext uri="{FF2B5EF4-FFF2-40B4-BE49-F238E27FC236}">
                <a16:creationId xmlns:a16="http://schemas.microsoft.com/office/drawing/2014/main" id="{F7269590-75F6-E4F4-029C-F77C3D04A02A}"/>
              </a:ext>
            </a:extLst>
          </p:cNvPr>
          <p:cNvSpPr txBox="1"/>
          <p:nvPr/>
        </p:nvSpPr>
        <p:spPr>
          <a:xfrm>
            <a:off x="4539448" y="1582417"/>
            <a:ext cx="360363" cy="95712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buNone/>
            </a:pPr>
            <a:r>
              <a:rPr lang="en-US" altLang="zh-CN" sz="5400" b="1" dirty="0">
                <a:latin typeface="黑体" panose="02010609060101010101" pitchFamily="49" charset="-122"/>
                <a:ea typeface="黑体" panose="02010609060101010101" pitchFamily="49" charset="-122"/>
              </a:rPr>
              <a:t>ū</a:t>
            </a:r>
            <a:endParaRPr lang="zh-CN" altLang="en-US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CB7C131-292F-28B9-13A8-30469BEC8D68}"/>
              </a:ext>
            </a:extLst>
          </p:cNvPr>
          <p:cNvSpPr txBox="1"/>
          <p:nvPr/>
        </p:nvSpPr>
        <p:spPr>
          <a:xfrm>
            <a:off x="6966923" y="1582417"/>
            <a:ext cx="360363" cy="95712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buNone/>
            </a:pPr>
            <a:r>
              <a:rPr lang="en-US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ǘ</a:t>
            </a:r>
            <a:endParaRPr lang="zh-CN" altLang="en-US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B2A38131-4160-1C45-5DBC-744B4B4F7E5A}"/>
              </a:ext>
            </a:extLst>
          </p:cNvPr>
          <p:cNvCxnSpPr>
            <a:stCxn id="12" idx="2"/>
          </p:cNvCxnSpPr>
          <p:nvPr/>
        </p:nvCxnSpPr>
        <p:spPr>
          <a:xfrm>
            <a:off x="2292154" y="2539538"/>
            <a:ext cx="1703782" cy="7545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B5E019D2-55B3-DCF2-71F1-10372A61959D}"/>
              </a:ext>
            </a:extLst>
          </p:cNvPr>
          <p:cNvCxnSpPr/>
          <p:nvPr/>
        </p:nvCxnSpPr>
        <p:spPr>
          <a:xfrm>
            <a:off x="4753295" y="2425004"/>
            <a:ext cx="1703782" cy="7545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0BE6231-3CF2-460C-0BF8-AE4CA91AADEB}"/>
              </a:ext>
            </a:extLst>
          </p:cNvPr>
          <p:cNvCxnSpPr>
            <a:cxnSpLocks/>
          </p:cNvCxnSpPr>
          <p:nvPr/>
        </p:nvCxnSpPr>
        <p:spPr>
          <a:xfrm flipH="1">
            <a:off x="2567983" y="2460237"/>
            <a:ext cx="4518408" cy="9462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54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71E843D-0747-AEDC-7153-5B5A5F7C85BC}"/>
              </a:ext>
            </a:extLst>
          </p:cNvPr>
          <p:cNvSpPr/>
          <p:nvPr/>
        </p:nvSpPr>
        <p:spPr>
          <a:xfrm flipH="1">
            <a:off x="6013622" y="4702199"/>
            <a:ext cx="3066081" cy="35977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选自“课中导学单”活动二</a:t>
            </a:r>
            <a:endParaRPr lang="en-US" altLang="zh-CN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AFDFDDBC-C672-C550-20C4-3F1AB3187D46}"/>
              </a:ext>
            </a:extLst>
          </p:cNvPr>
          <p:cNvSpPr txBox="1"/>
          <p:nvPr/>
        </p:nvSpPr>
        <p:spPr>
          <a:xfrm>
            <a:off x="228745" y="1419622"/>
            <a:ext cx="8976411" cy="5407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latin typeface="宋体" panose="02010600030101010101" pitchFamily="2" charset="-122"/>
              </a:rPr>
              <a:t>活动二：跟着声调歌，边做手势边读</a:t>
            </a:r>
            <a:r>
              <a:rPr lang="en-US" altLang="zh-CN" sz="2800" b="1" dirty="0" err="1">
                <a:latin typeface="宋体" panose="02010600030101010101" pitchFamily="2" charset="-122"/>
              </a:rPr>
              <a:t>i</a:t>
            </a:r>
            <a:r>
              <a:rPr lang="zh-CN" altLang="en-US" sz="2800" b="1" dirty="0">
                <a:latin typeface="宋体" panose="02010600030101010101" pitchFamily="2" charset="-122"/>
              </a:rPr>
              <a:t>、</a:t>
            </a:r>
            <a:r>
              <a:rPr lang="en-US" altLang="zh-CN" sz="2800" b="1" dirty="0">
                <a:latin typeface="宋体" panose="02010600030101010101" pitchFamily="2" charset="-122"/>
              </a:rPr>
              <a:t>u</a:t>
            </a:r>
            <a:r>
              <a:rPr lang="zh-CN" altLang="en-US" sz="2800" b="1" dirty="0">
                <a:latin typeface="宋体" panose="02010600030101010101" pitchFamily="2" charset="-122"/>
              </a:rPr>
              <a:t>、</a:t>
            </a:r>
            <a:r>
              <a:rPr lang="en-US" altLang="zh-CN" sz="2800" b="1" dirty="0">
                <a:latin typeface="宋体" panose="02010600030101010101" pitchFamily="2" charset="-122"/>
              </a:rPr>
              <a:t>ü</a:t>
            </a:r>
            <a:r>
              <a:rPr lang="zh-CN" altLang="en-US" sz="2800" b="1" dirty="0">
                <a:latin typeface="宋体" panose="02010600030101010101" pitchFamily="2" charset="-122"/>
              </a:rPr>
              <a:t>的四声。</a:t>
            </a:r>
          </a:p>
        </p:txBody>
      </p:sp>
      <p:pic>
        <p:nvPicPr>
          <p:cNvPr id="8" name="儿童手势动画声调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8589" y="2355726"/>
            <a:ext cx="1159697" cy="115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5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1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1" name="文本框 10"/>
          <p:cNvSpPr txBox="1"/>
          <p:nvPr/>
        </p:nvSpPr>
        <p:spPr>
          <a:xfrm>
            <a:off x="1359892" y="1569688"/>
            <a:ext cx="6912768" cy="27541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3000" b="1" dirty="0">
                <a:latin typeface="宋体" panose="02010600030101010101" pitchFamily="2" charset="-122"/>
              </a:rPr>
              <a:t>一声平又平</a:t>
            </a:r>
            <a:r>
              <a:rPr lang="en-US" altLang="zh-CN" sz="3000" b="1" dirty="0">
                <a:latin typeface="宋体" panose="02010600030101010101" pitchFamily="2" charset="-122"/>
              </a:rPr>
              <a:t>ī </a:t>
            </a:r>
            <a:r>
              <a:rPr lang="en-US" altLang="zh-CN" sz="3000" b="1" dirty="0" err="1">
                <a:latin typeface="宋体" panose="02010600030101010101" pitchFamily="2" charset="-122"/>
              </a:rPr>
              <a:t>ī</a:t>
            </a:r>
            <a:r>
              <a:rPr lang="en-US" altLang="zh-CN" sz="3000" b="1" dirty="0">
                <a:latin typeface="宋体" panose="02010600030101010101" pitchFamily="2" charset="-122"/>
              </a:rPr>
              <a:t> </a:t>
            </a:r>
            <a:r>
              <a:rPr lang="en-US" altLang="zh-CN" sz="3000" b="1" dirty="0" err="1">
                <a:latin typeface="宋体" panose="02010600030101010101" pitchFamily="2" charset="-122"/>
              </a:rPr>
              <a:t>ī</a:t>
            </a:r>
            <a:r>
              <a:rPr lang="zh-CN" altLang="en-US" sz="3000" b="1" dirty="0">
                <a:latin typeface="宋体" panose="02010600030101010101" pitchFamily="2" charset="-122"/>
              </a:rPr>
              <a:t>，医生的医。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3000" b="1" dirty="0">
                <a:latin typeface="宋体" panose="02010600030101010101" pitchFamily="2" charset="-122"/>
              </a:rPr>
              <a:t>二声向上挑</a:t>
            </a:r>
            <a:r>
              <a:rPr lang="en-US" altLang="zh-CN" sz="3000" b="1" dirty="0">
                <a:latin typeface="宋体" panose="02010600030101010101" pitchFamily="2" charset="-122"/>
              </a:rPr>
              <a:t>í </a:t>
            </a:r>
            <a:r>
              <a:rPr lang="en-US" altLang="zh-CN" sz="3000" b="1" dirty="0" err="1">
                <a:latin typeface="宋体" panose="02010600030101010101" pitchFamily="2" charset="-122"/>
              </a:rPr>
              <a:t>í</a:t>
            </a:r>
            <a:r>
              <a:rPr lang="en-US" altLang="zh-CN" sz="3000" b="1" dirty="0">
                <a:latin typeface="宋体" panose="02010600030101010101" pitchFamily="2" charset="-122"/>
              </a:rPr>
              <a:t> </a:t>
            </a:r>
            <a:r>
              <a:rPr lang="en-US" altLang="zh-CN" sz="3000" b="1" dirty="0" err="1">
                <a:latin typeface="宋体" panose="02010600030101010101" pitchFamily="2" charset="-122"/>
              </a:rPr>
              <a:t>í</a:t>
            </a:r>
            <a:r>
              <a:rPr lang="zh-CN" altLang="en-US" sz="3000" b="1" dirty="0">
                <a:latin typeface="宋体" panose="02010600030101010101" pitchFamily="2" charset="-122"/>
              </a:rPr>
              <a:t>，阿姨的姨。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3000" b="1" dirty="0">
                <a:latin typeface="宋体" panose="02010600030101010101" pitchFamily="2" charset="-122"/>
              </a:rPr>
              <a:t>三声向下再向上</a:t>
            </a:r>
            <a:r>
              <a:rPr lang="en-US" altLang="zh-CN" sz="3000" b="1" dirty="0">
                <a:latin typeface="宋体" panose="02010600030101010101" pitchFamily="2" charset="-122"/>
              </a:rPr>
              <a:t>ǐ </a:t>
            </a:r>
            <a:r>
              <a:rPr lang="en-US" altLang="zh-CN" sz="3000" b="1" dirty="0" err="1">
                <a:latin typeface="宋体" panose="02010600030101010101" pitchFamily="2" charset="-122"/>
              </a:rPr>
              <a:t>ǐ</a:t>
            </a:r>
            <a:r>
              <a:rPr lang="en-US" altLang="zh-CN" sz="3000" b="1" dirty="0">
                <a:latin typeface="宋体" panose="02010600030101010101" pitchFamily="2" charset="-122"/>
              </a:rPr>
              <a:t> </a:t>
            </a:r>
            <a:r>
              <a:rPr lang="en-US" altLang="zh-CN" sz="3000" b="1" dirty="0" err="1">
                <a:latin typeface="宋体" panose="02010600030101010101" pitchFamily="2" charset="-122"/>
              </a:rPr>
              <a:t>ǐ</a:t>
            </a:r>
            <a:r>
              <a:rPr lang="zh-CN" altLang="en-US" sz="3000" b="1" dirty="0">
                <a:latin typeface="宋体" panose="02010600030101010101" pitchFamily="2" charset="-122"/>
              </a:rPr>
              <a:t>，椅子的椅。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3000" b="1" dirty="0">
                <a:latin typeface="宋体" panose="02010600030101010101" pitchFamily="2" charset="-122"/>
              </a:rPr>
              <a:t>四声往下降</a:t>
            </a:r>
            <a:r>
              <a:rPr lang="en-US" altLang="zh-CN" sz="3000" b="1" dirty="0">
                <a:latin typeface="宋体" panose="02010600030101010101" pitchFamily="2" charset="-122"/>
              </a:rPr>
              <a:t>ì </a:t>
            </a:r>
            <a:r>
              <a:rPr lang="en-US" altLang="zh-CN" sz="3000" b="1" dirty="0" err="1">
                <a:latin typeface="宋体" panose="02010600030101010101" pitchFamily="2" charset="-122"/>
              </a:rPr>
              <a:t>ì</a:t>
            </a:r>
            <a:r>
              <a:rPr lang="en-US" altLang="zh-CN" sz="3000" b="1" dirty="0">
                <a:latin typeface="宋体" panose="02010600030101010101" pitchFamily="2" charset="-122"/>
              </a:rPr>
              <a:t> </a:t>
            </a:r>
            <a:r>
              <a:rPr lang="en-US" altLang="zh-CN" sz="3000" b="1" dirty="0" err="1">
                <a:latin typeface="宋体" panose="02010600030101010101" pitchFamily="2" charset="-122"/>
              </a:rPr>
              <a:t>ì</a:t>
            </a:r>
            <a:r>
              <a:rPr lang="zh-CN" altLang="en-US" sz="3000" b="1" dirty="0">
                <a:latin typeface="宋体" panose="02010600030101010101" pitchFamily="2" charset="-122"/>
              </a:rPr>
              <a:t>，一亿的亿。</a:t>
            </a:r>
          </a:p>
        </p:txBody>
      </p:sp>
      <p:pic>
        <p:nvPicPr>
          <p:cNvPr id="20" name="Picture 3" descr="L!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317" y="624284"/>
            <a:ext cx="1196975" cy="868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54" y="719534"/>
            <a:ext cx="401638" cy="38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5" descr="L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266267">
            <a:off x="2733079" y="600472"/>
            <a:ext cx="1195388" cy="868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890415">
            <a:off x="2774354" y="911622"/>
            <a:ext cx="404813" cy="392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" descr="l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279313">
            <a:off x="4347567" y="641747"/>
            <a:ext cx="1371600" cy="78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18109">
            <a:off x="4533304" y="697309"/>
            <a:ext cx="349250" cy="336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1865771">
            <a:off x="4934942" y="925909"/>
            <a:ext cx="325437" cy="312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6" descr="L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0192" y="798909"/>
            <a:ext cx="1030287" cy="747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59548">
            <a:off x="6460529" y="776684"/>
            <a:ext cx="323850" cy="3143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39456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1" name="文本框 10"/>
          <p:cNvSpPr txBox="1"/>
          <p:nvPr/>
        </p:nvSpPr>
        <p:spPr>
          <a:xfrm>
            <a:off x="1359892" y="1569688"/>
            <a:ext cx="6912768" cy="27541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3000" b="1" dirty="0">
                <a:latin typeface="宋体" panose="02010600030101010101" pitchFamily="2" charset="-122"/>
              </a:rPr>
              <a:t>一声平又平</a:t>
            </a:r>
            <a:r>
              <a:rPr lang="en-US" altLang="zh-CN" sz="3000" b="1" dirty="0">
                <a:latin typeface="宋体" panose="02010600030101010101" pitchFamily="2" charset="-122"/>
              </a:rPr>
              <a:t>ū </a:t>
            </a:r>
            <a:r>
              <a:rPr lang="en-US" altLang="zh-CN" sz="3000" b="1" dirty="0" err="1">
                <a:latin typeface="宋体" panose="02010600030101010101" pitchFamily="2" charset="-122"/>
              </a:rPr>
              <a:t>ū</a:t>
            </a:r>
            <a:r>
              <a:rPr lang="en-US" altLang="zh-CN" sz="3000" b="1" dirty="0">
                <a:latin typeface="宋体" panose="02010600030101010101" pitchFamily="2" charset="-122"/>
              </a:rPr>
              <a:t> </a:t>
            </a:r>
            <a:r>
              <a:rPr lang="en-US" altLang="zh-CN" sz="3000" b="1" dirty="0" err="1">
                <a:latin typeface="宋体" panose="02010600030101010101" pitchFamily="2" charset="-122"/>
              </a:rPr>
              <a:t>ū</a:t>
            </a:r>
            <a:r>
              <a:rPr lang="zh-CN" altLang="en-US" sz="3000" b="1" dirty="0">
                <a:latin typeface="宋体" panose="02010600030101010101" pitchFamily="2" charset="-122"/>
              </a:rPr>
              <a:t>，乌鸦的乌。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3000" b="1" dirty="0">
                <a:latin typeface="宋体" panose="02010600030101010101" pitchFamily="2" charset="-122"/>
              </a:rPr>
              <a:t>二声向上挑</a:t>
            </a:r>
            <a:r>
              <a:rPr lang="en-US" altLang="zh-CN" sz="3000" b="1" dirty="0">
                <a:latin typeface="宋体" panose="02010600030101010101" pitchFamily="2" charset="-122"/>
              </a:rPr>
              <a:t>ú </a:t>
            </a:r>
            <a:r>
              <a:rPr lang="en-US" altLang="zh-CN" sz="3000" b="1" dirty="0" err="1">
                <a:latin typeface="宋体" panose="02010600030101010101" pitchFamily="2" charset="-122"/>
              </a:rPr>
              <a:t>ú</a:t>
            </a:r>
            <a:r>
              <a:rPr lang="en-US" altLang="zh-CN" sz="3000" b="1" dirty="0">
                <a:latin typeface="宋体" panose="02010600030101010101" pitchFamily="2" charset="-122"/>
              </a:rPr>
              <a:t> </a:t>
            </a:r>
            <a:r>
              <a:rPr lang="en-US" altLang="zh-CN" sz="3000" b="1" dirty="0" err="1">
                <a:latin typeface="宋体" panose="02010600030101010101" pitchFamily="2" charset="-122"/>
              </a:rPr>
              <a:t>ú</a:t>
            </a:r>
            <a:r>
              <a:rPr lang="zh-CN" altLang="en-US" sz="3000" b="1" dirty="0">
                <a:latin typeface="宋体" panose="02010600030101010101" pitchFamily="2" charset="-122"/>
              </a:rPr>
              <a:t>，姓吴的吴。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3000" b="1" dirty="0">
                <a:latin typeface="宋体" panose="02010600030101010101" pitchFamily="2" charset="-122"/>
              </a:rPr>
              <a:t>三声向下再向上</a:t>
            </a:r>
            <a:r>
              <a:rPr lang="en-US" altLang="zh-CN" sz="3000" b="1" dirty="0">
                <a:latin typeface="宋体" panose="02010600030101010101" pitchFamily="2" charset="-122"/>
              </a:rPr>
              <a:t>ǔ </a:t>
            </a:r>
            <a:r>
              <a:rPr lang="en-US" altLang="zh-CN" sz="3000" b="1" dirty="0" err="1">
                <a:latin typeface="宋体" panose="02010600030101010101" pitchFamily="2" charset="-122"/>
              </a:rPr>
              <a:t>ǔ</a:t>
            </a:r>
            <a:r>
              <a:rPr lang="en-US" altLang="zh-CN" sz="3000" b="1" dirty="0">
                <a:latin typeface="宋体" panose="02010600030101010101" pitchFamily="2" charset="-122"/>
              </a:rPr>
              <a:t> </a:t>
            </a:r>
            <a:r>
              <a:rPr lang="en-US" altLang="zh-CN" sz="3000" b="1" dirty="0" err="1">
                <a:latin typeface="宋体" panose="02010600030101010101" pitchFamily="2" charset="-122"/>
              </a:rPr>
              <a:t>ǔ</a:t>
            </a:r>
            <a:r>
              <a:rPr lang="zh-CN" altLang="en-US" sz="3000" b="1" dirty="0">
                <a:latin typeface="宋体" panose="02010600030101010101" pitchFamily="2" charset="-122"/>
              </a:rPr>
              <a:t>，跳舞的舞。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3000" b="1" dirty="0">
                <a:latin typeface="宋体" panose="02010600030101010101" pitchFamily="2" charset="-122"/>
              </a:rPr>
              <a:t>四声往下降</a:t>
            </a:r>
            <a:r>
              <a:rPr lang="en-US" altLang="zh-CN" sz="3000" b="1" dirty="0">
                <a:latin typeface="宋体" panose="02010600030101010101" pitchFamily="2" charset="-122"/>
              </a:rPr>
              <a:t>ù </a:t>
            </a:r>
            <a:r>
              <a:rPr lang="en-US" altLang="zh-CN" sz="3000" b="1" dirty="0" err="1">
                <a:latin typeface="宋体" panose="02010600030101010101" pitchFamily="2" charset="-122"/>
              </a:rPr>
              <a:t>ù</a:t>
            </a:r>
            <a:r>
              <a:rPr lang="en-US" altLang="zh-CN" sz="3000" b="1" dirty="0">
                <a:latin typeface="宋体" panose="02010600030101010101" pitchFamily="2" charset="-122"/>
              </a:rPr>
              <a:t> </a:t>
            </a:r>
            <a:r>
              <a:rPr lang="en-US" altLang="zh-CN" sz="3000" b="1" dirty="0" err="1">
                <a:latin typeface="宋体" panose="02010600030101010101" pitchFamily="2" charset="-122"/>
              </a:rPr>
              <a:t>ù</a:t>
            </a:r>
            <a:r>
              <a:rPr lang="zh-CN" altLang="en-US" sz="3000" b="1" dirty="0">
                <a:latin typeface="宋体" panose="02010600030101010101" pitchFamily="2" charset="-122"/>
              </a:rPr>
              <a:t>，大雾的雾。</a:t>
            </a:r>
          </a:p>
        </p:txBody>
      </p:sp>
      <p:pic>
        <p:nvPicPr>
          <p:cNvPr id="20" name="Picture 3" descr="L!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317" y="624284"/>
            <a:ext cx="1196975" cy="868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54" y="719534"/>
            <a:ext cx="401638" cy="38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5" descr="L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266267">
            <a:off x="2733079" y="600472"/>
            <a:ext cx="1195388" cy="868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890415">
            <a:off x="2774354" y="911622"/>
            <a:ext cx="404813" cy="392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" descr="l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279313">
            <a:off x="4347567" y="641747"/>
            <a:ext cx="1371600" cy="78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18109">
            <a:off x="4533304" y="697309"/>
            <a:ext cx="349250" cy="336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1865771">
            <a:off x="4934942" y="925909"/>
            <a:ext cx="325437" cy="312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6" descr="L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0192" y="798909"/>
            <a:ext cx="1030287" cy="747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59548">
            <a:off x="6460529" y="776684"/>
            <a:ext cx="323850" cy="3143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79697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1" name="文本框 10"/>
          <p:cNvSpPr txBox="1"/>
          <p:nvPr/>
        </p:nvSpPr>
        <p:spPr>
          <a:xfrm>
            <a:off x="1359892" y="1569688"/>
            <a:ext cx="6912768" cy="27541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3000" b="1" dirty="0">
                <a:latin typeface="宋体" panose="02010600030101010101" pitchFamily="2" charset="-122"/>
              </a:rPr>
              <a:t>一声平又平</a:t>
            </a:r>
            <a:r>
              <a:rPr lang="en-US" altLang="zh-CN" sz="3000" b="1" dirty="0">
                <a:latin typeface="宋体" panose="02010600030101010101" pitchFamily="2" charset="-122"/>
              </a:rPr>
              <a:t>ǖ </a:t>
            </a:r>
            <a:r>
              <a:rPr lang="en-US" altLang="zh-CN" sz="3000" b="1" dirty="0" err="1">
                <a:latin typeface="宋体" panose="02010600030101010101" pitchFamily="2" charset="-122"/>
              </a:rPr>
              <a:t>ǖ</a:t>
            </a:r>
            <a:r>
              <a:rPr lang="en-US" altLang="zh-CN" sz="3000" b="1" dirty="0">
                <a:latin typeface="宋体" panose="02010600030101010101" pitchFamily="2" charset="-122"/>
              </a:rPr>
              <a:t> </a:t>
            </a:r>
            <a:r>
              <a:rPr lang="en-US" altLang="zh-CN" sz="3000" b="1" dirty="0" err="1">
                <a:latin typeface="宋体" panose="02010600030101010101" pitchFamily="2" charset="-122"/>
              </a:rPr>
              <a:t>ǖ</a:t>
            </a:r>
            <a:r>
              <a:rPr lang="zh-CN" altLang="en-US" sz="3000" b="1" dirty="0">
                <a:latin typeface="宋体" panose="02010600030101010101" pitchFamily="2" charset="-122"/>
              </a:rPr>
              <a:t>。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3000" b="1" dirty="0">
                <a:latin typeface="宋体" panose="02010600030101010101" pitchFamily="2" charset="-122"/>
              </a:rPr>
              <a:t>二声向上挑</a:t>
            </a:r>
            <a:r>
              <a:rPr lang="en-US" altLang="zh-CN" sz="3000" b="1" dirty="0">
                <a:latin typeface="宋体" panose="02010600030101010101" pitchFamily="2" charset="-122"/>
              </a:rPr>
              <a:t>ǘ </a:t>
            </a:r>
            <a:r>
              <a:rPr lang="en-US" altLang="zh-CN" sz="3000" b="1" dirty="0" err="1">
                <a:latin typeface="宋体" panose="02010600030101010101" pitchFamily="2" charset="-122"/>
              </a:rPr>
              <a:t>ǘ</a:t>
            </a:r>
            <a:r>
              <a:rPr lang="en-US" altLang="zh-CN" sz="3000" b="1" dirty="0">
                <a:latin typeface="宋体" panose="02010600030101010101" pitchFamily="2" charset="-122"/>
              </a:rPr>
              <a:t> </a:t>
            </a:r>
            <a:r>
              <a:rPr lang="en-US" altLang="zh-CN" sz="3000" b="1" dirty="0" err="1">
                <a:latin typeface="宋体" panose="02010600030101010101" pitchFamily="2" charset="-122"/>
              </a:rPr>
              <a:t>ǘ</a:t>
            </a:r>
            <a:r>
              <a:rPr lang="zh-CN" altLang="en-US" sz="3000" b="1" dirty="0">
                <a:latin typeface="宋体" panose="02010600030101010101" pitchFamily="2" charset="-122"/>
              </a:rPr>
              <a:t>，余数的余。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3000" b="1" dirty="0">
                <a:latin typeface="宋体" panose="02010600030101010101" pitchFamily="2" charset="-122"/>
              </a:rPr>
              <a:t>三声向下再向上</a:t>
            </a:r>
            <a:r>
              <a:rPr lang="en-US" altLang="zh-CN" sz="3000" b="1" dirty="0">
                <a:latin typeface="宋体" panose="02010600030101010101" pitchFamily="2" charset="-122"/>
              </a:rPr>
              <a:t>ǚ </a:t>
            </a:r>
            <a:r>
              <a:rPr lang="en-US" altLang="zh-CN" sz="3000" b="1" dirty="0" err="1">
                <a:latin typeface="宋体" panose="02010600030101010101" pitchFamily="2" charset="-122"/>
              </a:rPr>
              <a:t>ǚ</a:t>
            </a:r>
            <a:r>
              <a:rPr lang="en-US" altLang="zh-CN" sz="3000" b="1" dirty="0">
                <a:latin typeface="宋体" panose="02010600030101010101" pitchFamily="2" charset="-122"/>
              </a:rPr>
              <a:t> </a:t>
            </a:r>
            <a:r>
              <a:rPr lang="en-US" altLang="zh-CN" sz="3000" b="1" dirty="0" err="1">
                <a:latin typeface="宋体" panose="02010600030101010101" pitchFamily="2" charset="-122"/>
              </a:rPr>
              <a:t>ǚ</a:t>
            </a:r>
            <a:r>
              <a:rPr lang="zh-CN" altLang="en-US" sz="3000" b="1" dirty="0">
                <a:latin typeface="宋体" panose="02010600030101010101" pitchFamily="2" charset="-122"/>
              </a:rPr>
              <a:t>，暴雨的雨。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3000" b="1" dirty="0">
                <a:latin typeface="宋体" panose="02010600030101010101" pitchFamily="2" charset="-122"/>
              </a:rPr>
              <a:t>四声往下降</a:t>
            </a:r>
            <a:r>
              <a:rPr lang="en-US" altLang="zh-CN" sz="3000" b="1" dirty="0">
                <a:latin typeface="宋体" panose="02010600030101010101" pitchFamily="2" charset="-122"/>
              </a:rPr>
              <a:t>ǜ </a:t>
            </a:r>
            <a:r>
              <a:rPr lang="en-US" altLang="zh-CN" sz="3000" b="1" dirty="0" err="1">
                <a:latin typeface="宋体" panose="02010600030101010101" pitchFamily="2" charset="-122"/>
              </a:rPr>
              <a:t>ǜ</a:t>
            </a:r>
            <a:r>
              <a:rPr lang="en-US" altLang="zh-CN" sz="3000" b="1" dirty="0">
                <a:latin typeface="宋体" panose="02010600030101010101" pitchFamily="2" charset="-122"/>
              </a:rPr>
              <a:t> </a:t>
            </a:r>
            <a:r>
              <a:rPr lang="en-US" altLang="zh-CN" sz="3000" b="1" dirty="0" err="1">
                <a:latin typeface="宋体" panose="02010600030101010101" pitchFamily="2" charset="-122"/>
              </a:rPr>
              <a:t>ǜ</a:t>
            </a:r>
            <a:r>
              <a:rPr lang="zh-CN" altLang="en-US" sz="3000" b="1" dirty="0">
                <a:latin typeface="宋体" panose="02010600030101010101" pitchFamily="2" charset="-122"/>
              </a:rPr>
              <a:t>，遇见的遇。</a:t>
            </a:r>
          </a:p>
        </p:txBody>
      </p:sp>
      <p:pic>
        <p:nvPicPr>
          <p:cNvPr id="20" name="Picture 3" descr="L!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317" y="624284"/>
            <a:ext cx="1196975" cy="868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54" y="719534"/>
            <a:ext cx="401638" cy="38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5" descr="L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266267">
            <a:off x="2733079" y="600472"/>
            <a:ext cx="1195388" cy="868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890415">
            <a:off x="2774354" y="911622"/>
            <a:ext cx="404813" cy="392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" descr="l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279313">
            <a:off x="4347567" y="641747"/>
            <a:ext cx="1371600" cy="78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18109">
            <a:off x="4533304" y="697309"/>
            <a:ext cx="349250" cy="336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1865771">
            <a:off x="4934942" y="925909"/>
            <a:ext cx="325437" cy="312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6" descr="L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0192" y="798909"/>
            <a:ext cx="1030287" cy="747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59548">
            <a:off x="6460529" y="776684"/>
            <a:ext cx="323850" cy="3143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7905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AFD1DEB-6A71-588B-D117-BD3822AD8A28}"/>
              </a:ext>
            </a:extLst>
          </p:cNvPr>
          <p:cNvSpPr/>
          <p:nvPr/>
        </p:nvSpPr>
        <p:spPr>
          <a:xfrm flipH="1">
            <a:off x="6013622" y="4702199"/>
            <a:ext cx="3066081" cy="35977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选自“课后拓学单”</a:t>
            </a:r>
            <a:endParaRPr lang="en-US" altLang="zh-CN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3">
            <a:extLst>
              <a:ext uri="{FF2B5EF4-FFF2-40B4-BE49-F238E27FC236}">
                <a16:creationId xmlns:a16="http://schemas.microsoft.com/office/drawing/2014/main" id="{FF57D30F-37F8-4E17-6166-FB8D9B676B3D}"/>
              </a:ext>
            </a:extLst>
          </p:cNvPr>
          <p:cNvSpPr txBox="1"/>
          <p:nvPr/>
        </p:nvSpPr>
        <p:spPr>
          <a:xfrm>
            <a:off x="395536" y="843558"/>
            <a:ext cx="8640960" cy="1058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latin typeface="宋体" panose="02010600030101010101" pitchFamily="2" charset="-122"/>
              </a:rPr>
              <a:t>    活动：照样子，选择几个带声调的韵母，画一画相关的事物。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70122F-9D40-CFBB-0DFA-66ED82FB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BF8FD"/>
              </a:clrFrom>
              <a:clrTo>
                <a:srgbClr val="EBF8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09236" y="2188017"/>
            <a:ext cx="1704386" cy="2107632"/>
          </a:xfrm>
          <a:prstGeom prst="rect">
            <a:avLst/>
          </a:prstGeom>
        </p:spPr>
      </p:pic>
      <p:sp>
        <p:nvSpPr>
          <p:cNvPr id="6" name="文本框 10">
            <a:extLst>
              <a:ext uri="{FF2B5EF4-FFF2-40B4-BE49-F238E27FC236}">
                <a16:creationId xmlns:a16="http://schemas.microsoft.com/office/drawing/2014/main" id="{AF423773-01C5-FF88-D741-5B2ACB58B029}"/>
              </a:ext>
            </a:extLst>
          </p:cNvPr>
          <p:cNvSpPr txBox="1"/>
          <p:nvPr/>
        </p:nvSpPr>
        <p:spPr>
          <a:xfrm>
            <a:off x="2987824" y="2355726"/>
            <a:ext cx="1008112" cy="126092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6000" b="1" dirty="0">
                <a:latin typeface="宋体" panose="02010600030101010101" pitchFamily="2" charset="-122"/>
              </a:rPr>
              <a:t>ǚ</a:t>
            </a:r>
            <a:endParaRPr lang="zh-CN" altLang="en-US" sz="6000" b="1" dirty="0"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0448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11560" y="1462857"/>
            <a:ext cx="1800069" cy="6048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en-US" altLang="zh-CN" sz="3200" b="1" dirty="0">
                <a:latin typeface="宋体" panose="02010600030101010101" pitchFamily="2" charset="-122"/>
              </a:rPr>
              <a:t>2 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i u ü 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560026"/>
              </p:ext>
            </p:extLst>
          </p:nvPr>
        </p:nvGraphicFramePr>
        <p:xfrm>
          <a:off x="515938" y="2186756"/>
          <a:ext cx="1967830" cy="79692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967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5642">
                <a:tc>
                  <a:txBody>
                    <a:bodyPr/>
                    <a:lstStyle/>
                    <a:p>
                      <a:endParaRPr lang="zh-CN" altLang="en-US" sz="700" dirty="0"/>
                    </a:p>
                  </a:txBody>
                  <a:tcPr marL="49527" marR="49527" marT="16906" marB="1690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642">
                <a:tc>
                  <a:txBody>
                    <a:bodyPr/>
                    <a:lstStyle/>
                    <a:p>
                      <a:endParaRPr lang="zh-CN" altLang="en-US" sz="700" dirty="0"/>
                    </a:p>
                  </a:txBody>
                  <a:tcPr marL="49527" marR="49527" marT="16906" marB="1690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642">
                <a:tc>
                  <a:txBody>
                    <a:bodyPr/>
                    <a:lstStyle/>
                    <a:p>
                      <a:endParaRPr lang="zh-CN" altLang="en-US" sz="700" dirty="0"/>
                    </a:p>
                  </a:txBody>
                  <a:tcPr marL="49527" marR="49527" marT="16906" marB="1690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611691" y="2067694"/>
            <a:ext cx="1800069" cy="796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4400" b="1" kern="1200" cap="none" spc="0" normalizeH="0" baseline="0" noProof="0" dirty="0" err="1">
                <a:latin typeface="黑体" panose="02010609060101010101" pitchFamily="49" charset="-122"/>
                <a:ea typeface="黑体" panose="02010609060101010101" pitchFamily="49" charset="-122"/>
              </a:rPr>
              <a:t>i</a:t>
            </a:r>
            <a:r>
              <a:rPr kumimoji="0" lang="en-US" altLang="zh-CN" sz="4400" b="1" kern="1200" cap="none" spc="0" normalizeH="0" baseline="0" noProof="0" dirty="0">
                <a:latin typeface="黑体" panose="02010609060101010101" pitchFamily="49" charset="-122"/>
                <a:ea typeface="黑体" panose="02010609060101010101" pitchFamily="49" charset="-122"/>
              </a:rPr>
              <a:t> u ü</a:t>
            </a:r>
            <a:endParaRPr kumimoji="0" lang="zh-CN" altLang="en-US" sz="4400" b="1" kern="1200" cap="none" spc="0" normalizeH="0" baseline="0" noProof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6877" name="组合 6"/>
          <p:cNvGrpSpPr/>
          <p:nvPr/>
        </p:nvGrpSpPr>
        <p:grpSpPr>
          <a:xfrm>
            <a:off x="0" y="195263"/>
            <a:ext cx="2154238" cy="925512"/>
            <a:chOff x="0" y="135074"/>
            <a:chExt cx="2154425" cy="924508"/>
          </a:xfrm>
        </p:grpSpPr>
        <p:sp>
          <p:nvSpPr>
            <p:cNvPr id="36878" name="文本框 1"/>
            <p:cNvSpPr txBox="1"/>
            <p:nvPr/>
          </p:nvSpPr>
          <p:spPr>
            <a:xfrm>
              <a:off x="354200" y="302840"/>
              <a:ext cx="1800225" cy="54133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板书设计</a:t>
              </a:r>
            </a:p>
          </p:txBody>
        </p:sp>
        <p:pic>
          <p:nvPicPr>
            <p:cNvPr id="36879" name="图片 8"/>
            <p:cNvPicPr>
              <a:picLocks noChangeAspect="1"/>
            </p:cNvPicPr>
            <p:nvPr/>
          </p:nvPicPr>
          <p:blipFill>
            <a:blip r:embed="rId2"/>
            <a:srcRect t="32117" r="87526" b="24298"/>
            <a:stretch>
              <a:fillRect/>
            </a:stretch>
          </p:blipFill>
          <p:spPr>
            <a:xfrm>
              <a:off x="0" y="135074"/>
              <a:ext cx="528229" cy="92450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68502D2A-54EE-A1D2-85AA-1C4D534EFDCE}"/>
              </a:ext>
            </a:extLst>
          </p:cNvPr>
          <p:cNvSpPr txBox="1"/>
          <p:nvPr/>
        </p:nvSpPr>
        <p:spPr>
          <a:xfrm>
            <a:off x="3636046" y="1199430"/>
            <a:ext cx="302418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4000" b="1" kern="1200" cap="none" spc="0" normalizeH="0" baseline="0" noProof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ī  í  ǐ  ì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022160E-8738-F7EC-027A-45EFE9FD1821}"/>
              </a:ext>
            </a:extLst>
          </p:cNvPr>
          <p:cNvSpPr txBox="1"/>
          <p:nvPr/>
        </p:nvSpPr>
        <p:spPr>
          <a:xfrm>
            <a:off x="3630522" y="2137687"/>
            <a:ext cx="30297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ū  ú  ǔ  ù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F8E97B9-A771-1332-68FA-1072E59042F0}"/>
              </a:ext>
            </a:extLst>
          </p:cNvPr>
          <p:cNvSpPr txBox="1"/>
          <p:nvPr/>
        </p:nvSpPr>
        <p:spPr>
          <a:xfrm>
            <a:off x="3622902" y="3075806"/>
            <a:ext cx="34362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ǖ  ǘ  ǚ  ǜ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文本框 3"/>
          <p:cNvSpPr txBox="1"/>
          <p:nvPr/>
        </p:nvSpPr>
        <p:spPr>
          <a:xfrm>
            <a:off x="264091" y="869944"/>
            <a:ext cx="7692285" cy="9887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en-US" sz="2600" b="1" dirty="0">
                <a:latin typeface="宋体" panose="02010600030101010101" pitchFamily="2" charset="-122"/>
              </a:rPr>
              <a:t>仔细观察课本上的插图，说一说图中画了什么，你有什么发现。</a:t>
            </a:r>
          </a:p>
        </p:txBody>
      </p:sp>
      <p:grpSp>
        <p:nvGrpSpPr>
          <p:cNvPr id="16388" name="组合 2"/>
          <p:cNvGrpSpPr/>
          <p:nvPr/>
        </p:nvGrpSpPr>
        <p:grpSpPr>
          <a:xfrm>
            <a:off x="0" y="134938"/>
            <a:ext cx="2154238" cy="923925"/>
            <a:chOff x="0" y="135074"/>
            <a:chExt cx="2154425" cy="924508"/>
          </a:xfrm>
        </p:grpSpPr>
        <p:sp>
          <p:nvSpPr>
            <p:cNvPr id="16390" name="文本框 1"/>
            <p:cNvSpPr txBox="1"/>
            <p:nvPr/>
          </p:nvSpPr>
          <p:spPr>
            <a:xfrm>
              <a:off x="354200" y="302840"/>
              <a:ext cx="1800225" cy="54133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感知音形</a:t>
              </a:r>
            </a:p>
          </p:txBody>
        </p:sp>
        <p:pic>
          <p:nvPicPr>
            <p:cNvPr id="16391" name="图片 5"/>
            <p:cNvPicPr>
              <a:picLocks noChangeAspect="1"/>
            </p:cNvPicPr>
            <p:nvPr/>
          </p:nvPicPr>
          <p:blipFill>
            <a:blip r:embed="rId2"/>
            <a:srcRect t="32117" r="87526" b="24298"/>
            <a:stretch>
              <a:fillRect/>
            </a:stretch>
          </p:blipFill>
          <p:spPr>
            <a:xfrm>
              <a:off x="0" y="135074"/>
              <a:ext cx="528229" cy="92450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文本框 9"/>
          <p:cNvSpPr txBox="1"/>
          <p:nvPr/>
        </p:nvSpPr>
        <p:spPr>
          <a:xfrm>
            <a:off x="245761" y="1885092"/>
            <a:ext cx="5478367" cy="27757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    图中春天到了，大树的叶子绿绿的，院子里的小花开了。院子里的晾衣竿上晾晒着衣服。一个小男孩儿在河边，笑眯眯地指着水里。一只小乌龟开心地游来游去。一条小鱼在水里吐泡泡。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E335C58-6D21-DABF-1D15-D047F88B1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537" b="10800"/>
          <a:stretch/>
        </p:blipFill>
        <p:spPr>
          <a:xfrm>
            <a:off x="5867194" y="2111170"/>
            <a:ext cx="3031045" cy="2323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2C8E867B-BED0-0816-5AFB-94C1CA667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37" b="10800"/>
          <a:stretch/>
        </p:blipFill>
        <p:spPr>
          <a:xfrm>
            <a:off x="537614" y="784830"/>
            <a:ext cx="3045398" cy="233460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1450" y="3367088"/>
            <a:ext cx="8783638" cy="11255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3924300" y="1071563"/>
            <a:ext cx="4824413" cy="18002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412" name="文本框 1"/>
          <p:cNvSpPr txBox="1"/>
          <p:nvPr/>
        </p:nvSpPr>
        <p:spPr>
          <a:xfrm>
            <a:off x="4211638" y="1171575"/>
            <a:ext cx="4608512" cy="1574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院子阳光好，晾衣真方便。</a:t>
            </a:r>
          </a:p>
          <a:p>
            <a:pPr eaLnBrk="1" hangingPunct="1">
              <a:lnSpc>
                <a:spcPct val="120000"/>
              </a:lnSpc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水里小乌龟，摆尾游得欢。</a:t>
            </a:r>
          </a:p>
          <a:p>
            <a:pPr eaLnBrk="1" hangingPunct="1">
              <a:lnSpc>
                <a:spcPct val="120000"/>
              </a:lnSpc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小鱼吐泡泡，小东哈哈笑。</a:t>
            </a:r>
          </a:p>
        </p:txBody>
      </p:sp>
      <p:sp>
        <p:nvSpPr>
          <p:cNvPr id="13317" name="文本框 3"/>
          <p:cNvSpPr txBox="1"/>
          <p:nvPr/>
        </p:nvSpPr>
        <p:spPr>
          <a:xfrm>
            <a:off x="387350" y="3367088"/>
            <a:ext cx="8567738" cy="10577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i</a:t>
            </a:r>
            <a:r>
              <a:rPr lang="zh-CN" altLang="en-US" sz="2800" b="1" dirty="0">
                <a:latin typeface="宋体" panose="02010600030101010101" pitchFamily="2" charset="-122"/>
              </a:rPr>
              <a:t>的发音与“衣”的发音基本相同。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u</a:t>
            </a:r>
            <a:r>
              <a:rPr lang="zh-CN" altLang="en-US" sz="2800" b="1" dirty="0">
                <a:latin typeface="宋体" panose="02010600030101010101" pitchFamily="2" charset="-122"/>
              </a:rPr>
              <a:t>的发音与“乌”的发音基本相同。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ü</a:t>
            </a:r>
            <a:r>
              <a:rPr lang="zh-CN" altLang="en-US" sz="2800" b="1" dirty="0">
                <a:latin typeface="宋体" panose="02010600030101010101" pitchFamily="2" charset="-122"/>
              </a:rPr>
              <a:t>的发音与“鱼”的发音基本相同。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C299413A-7FE2-1C52-161D-B2A179255DFE}"/>
              </a:ext>
            </a:extLst>
          </p:cNvPr>
          <p:cNvSpPr/>
          <p:nvPr/>
        </p:nvSpPr>
        <p:spPr>
          <a:xfrm>
            <a:off x="6772498" y="1256556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C9E66C6E-F97A-26D9-5921-61F1C77F9EEC}"/>
              </a:ext>
            </a:extLst>
          </p:cNvPr>
          <p:cNvSpPr/>
          <p:nvPr/>
        </p:nvSpPr>
        <p:spPr>
          <a:xfrm>
            <a:off x="5366469" y="1755651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F42F211E-2780-F945-BAEA-388F1F76C8EF}"/>
              </a:ext>
            </a:extLst>
          </p:cNvPr>
          <p:cNvSpPr/>
          <p:nvPr/>
        </p:nvSpPr>
        <p:spPr>
          <a:xfrm>
            <a:off x="4644008" y="2257590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317" grpId="0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097" y="1257300"/>
            <a:ext cx="2865519" cy="2803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矩形: 圆角 6"/>
          <p:cNvSpPr/>
          <p:nvPr/>
        </p:nvSpPr>
        <p:spPr>
          <a:xfrm>
            <a:off x="4635500" y="3724275"/>
            <a:ext cx="3240088" cy="7191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6600" y="1246188"/>
            <a:ext cx="5707063" cy="2455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just" defTabSz="914400" eaLnBrk="1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读</a:t>
            </a:r>
            <a:r>
              <a:rPr kumimoji="0" lang="en-US" altLang="zh-CN" sz="3200" b="1" kern="1200" cap="none" spc="0" normalizeH="0" baseline="0" noProof="0" dirty="0" err="1">
                <a:latin typeface="黑体" panose="02010609060101010101" pitchFamily="49" charset="-122"/>
                <a:ea typeface="黑体" panose="02010609060101010101" pitchFamily="49" charset="-122"/>
              </a:rPr>
              <a:t>i</a:t>
            </a:r>
            <a:r>
              <a:rPr kumimoji="0" lang="zh-CN" altLang="en-US" sz="32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时，嘴巴开口要小，双唇呈扁平形，上下齿相对（齐齿），舌尖接触下齿背，使舌面前部隆起和硬腭前部相对。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786313" y="3741738"/>
            <a:ext cx="2938462" cy="684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牙齿对齐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i i i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8438" name="组合 7"/>
          <p:cNvGrpSpPr/>
          <p:nvPr/>
        </p:nvGrpSpPr>
        <p:grpSpPr>
          <a:xfrm>
            <a:off x="0" y="134938"/>
            <a:ext cx="2154238" cy="923925"/>
            <a:chOff x="0" y="135074"/>
            <a:chExt cx="2154425" cy="924508"/>
          </a:xfrm>
        </p:grpSpPr>
        <p:sp>
          <p:nvSpPr>
            <p:cNvPr id="18439" name="文本框 1"/>
            <p:cNvSpPr txBox="1"/>
            <p:nvPr/>
          </p:nvSpPr>
          <p:spPr>
            <a:xfrm>
              <a:off x="354200" y="302840"/>
              <a:ext cx="1800225" cy="54133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None/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学习发音</a:t>
              </a:r>
            </a:p>
          </p:txBody>
        </p:sp>
        <p:pic>
          <p:nvPicPr>
            <p:cNvPr id="18440" name="图片 9"/>
            <p:cNvPicPr>
              <a:picLocks noChangeAspect="1"/>
            </p:cNvPicPr>
            <p:nvPr/>
          </p:nvPicPr>
          <p:blipFill>
            <a:blip r:embed="rId3"/>
            <a:srcRect t="32117" r="87526" b="24298"/>
            <a:stretch>
              <a:fillRect/>
            </a:stretch>
          </p:blipFill>
          <p:spPr>
            <a:xfrm>
              <a:off x="0" y="135074"/>
              <a:ext cx="528229" cy="92450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pic.ibaotu.com/01/48/77/47S888piCgQE.jpg-0.jpg!w340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728663" y="460375"/>
            <a:ext cx="2438400" cy="1831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4" descr="https://p1.ssl.qhimgs1.com/sdr/400__/t01c8b7fbbcdac02ceb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b="21094"/>
          <a:stretch>
            <a:fillRect/>
          </a:stretch>
        </p:blipFill>
        <p:spPr>
          <a:xfrm>
            <a:off x="3563938" y="339725"/>
            <a:ext cx="2546350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1563" y="377825"/>
            <a:ext cx="1871662" cy="1873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5" name="文本框 3"/>
          <p:cNvSpPr txBox="1"/>
          <p:nvPr/>
        </p:nvSpPr>
        <p:spPr>
          <a:xfrm>
            <a:off x="1408113" y="2251075"/>
            <a:ext cx="1079500" cy="604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乌云</a:t>
            </a:r>
          </a:p>
        </p:txBody>
      </p:sp>
      <p:sp>
        <p:nvSpPr>
          <p:cNvPr id="20486" name="文本框 7"/>
          <p:cNvSpPr txBox="1"/>
          <p:nvPr/>
        </p:nvSpPr>
        <p:spPr>
          <a:xfrm>
            <a:off x="4297363" y="2251075"/>
            <a:ext cx="1079500" cy="604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房屋</a:t>
            </a:r>
          </a:p>
        </p:txBody>
      </p:sp>
      <p:sp>
        <p:nvSpPr>
          <p:cNvPr id="20487" name="文本框 8"/>
          <p:cNvSpPr txBox="1"/>
          <p:nvPr/>
        </p:nvSpPr>
        <p:spPr>
          <a:xfrm>
            <a:off x="6789738" y="2251075"/>
            <a:ext cx="1079500" cy="604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跳舞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95288" y="2932113"/>
            <a:ext cx="8397875" cy="178664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zh-CN" altLang="en-US" sz="3200" b="1" dirty="0">
                <a:latin typeface="宋体" panose="02010600030101010101" pitchFamily="2" charset="-122"/>
              </a:rPr>
              <a:t>    “乌”“屋”“舞”藏着单韵母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u</a:t>
            </a:r>
            <a:r>
              <a:rPr lang="zh-CN" altLang="en-US" sz="3200" b="1" dirty="0">
                <a:latin typeface="宋体" panose="02010600030101010101" pitchFamily="2" charset="-122"/>
              </a:rPr>
              <a:t>的发音。发</a:t>
            </a:r>
            <a:r>
              <a:rPr lang="en-US" altLang="zh-CN" sz="3200" b="1" dirty="0">
                <a:latin typeface="宋体" panose="02010600030101010101" pitchFamily="2" charset="-122"/>
              </a:rPr>
              <a:t>u</a:t>
            </a:r>
            <a:r>
              <a:rPr lang="zh-CN" altLang="en-US" sz="3200" b="1" dirty="0">
                <a:latin typeface="宋体" panose="02010600030101010101" pitchFamily="2" charset="-122"/>
              </a:rPr>
              <a:t>音时，双唇尽力拢成圆形，嘴巴突出，使中间只留一个小孔，舌头后缩。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4" y="582780"/>
            <a:ext cx="2884704" cy="2514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: 圆角 2"/>
          <p:cNvSpPr/>
          <p:nvPr/>
        </p:nvSpPr>
        <p:spPr>
          <a:xfrm>
            <a:off x="431800" y="3230563"/>
            <a:ext cx="3716338" cy="13065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508" name="文本框 3"/>
          <p:cNvSpPr txBox="1"/>
          <p:nvPr/>
        </p:nvSpPr>
        <p:spPr>
          <a:xfrm>
            <a:off x="657225" y="3243263"/>
            <a:ext cx="3590925" cy="1195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一只乌鸦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u u u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buNone/>
            </a:pP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ū  ú  ǔ  ù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500563" y="1131888"/>
            <a:ext cx="4429125" cy="1195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en-US" sz="3200" b="1" dirty="0">
                <a:latin typeface="宋体" panose="02010600030101010101" pitchFamily="2" charset="-122"/>
              </a:rPr>
              <a:t>说说含有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u</a:t>
            </a:r>
            <a:r>
              <a:rPr lang="zh-CN" altLang="en-US" sz="3200" b="1" dirty="0">
                <a:latin typeface="宋体" panose="02010600030101010101" pitchFamily="2" charset="-122"/>
              </a:rPr>
              <a:t>的不同声调的词语。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580063" y="2571750"/>
            <a:ext cx="2844800" cy="1787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zh-CN" altLang="en-US" sz="32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乌云　房屋　无声　中午　五个　云雾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thumbs.dreamstime.com/b/%E9%87%91%E9%B1%BC%E4%BA%B2%E5%90%BB%E7%9A%84%E4%BA%8C-2157055.jpg"/>
          <p:cNvPicPr>
            <a:picLocks noChangeAspect="1"/>
          </p:cNvPicPr>
          <p:nvPr/>
        </p:nvPicPr>
        <p:blipFill>
          <a:blip r:embed="rId2"/>
          <a:srcRect t="28000"/>
          <a:stretch>
            <a:fillRect/>
          </a:stretch>
        </p:blipFill>
        <p:spPr>
          <a:xfrm>
            <a:off x="909638" y="493713"/>
            <a:ext cx="1833562" cy="195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Picture 4" descr="http://bpic.588ku.com/element_origin_min_pic/19/03/07/2f5b050b7a50f2bc6c155cafda2a3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4675" y="428007"/>
            <a:ext cx="2138795" cy="214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6" descr="https://p2.ssl.qhimgs1.com/sdr/400__/t01d7f8f49187b5bbd8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4088" y="625475"/>
            <a:ext cx="1824037" cy="1824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3" name="文本框 1"/>
          <p:cNvSpPr txBox="1"/>
          <p:nvPr/>
        </p:nvSpPr>
        <p:spPr>
          <a:xfrm>
            <a:off x="1195388" y="2355850"/>
            <a:ext cx="1260475" cy="604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金鱼</a:t>
            </a:r>
          </a:p>
        </p:txBody>
      </p:sp>
      <p:sp>
        <p:nvSpPr>
          <p:cNvPr id="22534" name="文本框 5"/>
          <p:cNvSpPr txBox="1"/>
          <p:nvPr/>
        </p:nvSpPr>
        <p:spPr>
          <a:xfrm>
            <a:off x="3752850" y="2355850"/>
            <a:ext cx="1260475" cy="604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下雨</a:t>
            </a:r>
          </a:p>
        </p:txBody>
      </p:sp>
      <p:sp>
        <p:nvSpPr>
          <p:cNvPr id="22535" name="文本框 6"/>
          <p:cNvSpPr txBox="1"/>
          <p:nvPr/>
        </p:nvSpPr>
        <p:spPr>
          <a:xfrm>
            <a:off x="6145213" y="2355850"/>
            <a:ext cx="1257300" cy="604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玉米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65113" y="3090863"/>
            <a:ext cx="87122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zh-CN" altLang="en-US" sz="3200" b="1" dirty="0">
                <a:latin typeface="宋体" panose="02010600030101010101" pitchFamily="2" charset="-122"/>
              </a:rPr>
              <a:t>    “鱼”“雨”“玉”中就藏着单韵母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ü</a:t>
            </a:r>
            <a:r>
              <a:rPr lang="zh-CN" altLang="en-US" sz="3200" b="1" dirty="0">
                <a:latin typeface="宋体" panose="02010600030101010101" pitchFamily="2" charset="-122"/>
              </a:rPr>
              <a:t>的发音。发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ü</a:t>
            </a:r>
            <a:r>
              <a:rPr lang="zh-CN" altLang="en-US" sz="3200" b="1" dirty="0">
                <a:latin typeface="宋体" panose="02010600030101010101" pitchFamily="2" charset="-122"/>
              </a:rPr>
              <a:t>的音时，双唇呈扁圆形，舌头向前，抵住下齿背，口形像吹笛子。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5721" y="801688"/>
            <a:ext cx="3208708" cy="3648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矩形: 圆角 2"/>
          <p:cNvSpPr/>
          <p:nvPr/>
        </p:nvSpPr>
        <p:spPr>
          <a:xfrm>
            <a:off x="4013200" y="627063"/>
            <a:ext cx="3825875" cy="13065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556" name="文本框 3"/>
          <p:cNvSpPr txBox="1"/>
          <p:nvPr/>
        </p:nvSpPr>
        <p:spPr>
          <a:xfrm>
            <a:off x="4310063" y="665163"/>
            <a:ext cx="3529012" cy="1195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小鱼吐泡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ü  </a:t>
            </a:r>
            <a:r>
              <a:rPr lang="en-US" altLang="zh-CN" sz="32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ü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en-US" altLang="zh-CN" sz="32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ü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buNone/>
            </a:pP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ǖ  ǘ  ǚ  ǜ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4013200" y="2025650"/>
            <a:ext cx="4806950" cy="7143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00525" y="2070100"/>
            <a:ext cx="4602163" cy="60478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ü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上标调，两点不去掉。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554413" y="2908300"/>
            <a:ext cx="5040312" cy="11953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en-US" sz="3200" b="1" dirty="0">
                <a:latin typeface="宋体" panose="02010600030101010101" pitchFamily="2" charset="-122"/>
              </a:rPr>
              <a:t>说说含有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ü</a:t>
            </a:r>
            <a:r>
              <a:rPr lang="zh-CN" altLang="en-US" sz="3200" b="1" dirty="0">
                <a:latin typeface="宋体" panose="02010600030101010101" pitchFamily="2" charset="-122"/>
              </a:rPr>
              <a:t>的不同声调的词语。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878263" y="4106863"/>
            <a:ext cx="4833937" cy="684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None/>
            </a:pPr>
            <a:r>
              <a:rPr lang="zh-CN" altLang="en-US" sz="32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小鱼　于是　暴雨　宝玉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c899b366-0637-463b-bd97-bc3caf39e330"/>
  <p:tag name="COMMONDATA" val="eyJoZGlkIjoiMzVjYTIwZTQwY2E2MDkzOGY2NjUyNDNhOTQ2YzdhYmEifQ==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 eaLnBrk="1" hangingPunct="1">
          <a:lnSpc>
            <a:spcPct val="120000"/>
          </a:lnSpc>
          <a:defRPr sz="2800" b="1" dirty="0" smtClean="0">
            <a:latin typeface="宋体" panose="02010600030101010101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1040</Words>
  <PresentationFormat>全屏显示(16:9)</PresentationFormat>
  <Paragraphs>143</Paragraphs>
  <Slides>27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6" baseType="lpstr">
      <vt:lpstr>黑体</vt:lpstr>
      <vt:lpstr>楷体</vt:lpstr>
      <vt:lpstr>宋体</vt:lpstr>
      <vt:lpstr>Arial</vt:lpstr>
      <vt:lpstr>Calibri</vt:lpstr>
      <vt:lpstr>Times New Roman</vt:lpstr>
      <vt:lpstr>Wingdings</vt:lpstr>
      <vt:lpstr>2_Office 主题​​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    </cp:lastModifiedBy>
  <dcterms:created xsi:type="dcterms:W3CDTF">2016-10-29T08:56:00Z</dcterms:created>
  <dcterms:modified xsi:type="dcterms:W3CDTF">2024-08-21T11:09:58Z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ICV">
    <vt:lpwstr>541532607B7B42A7AF4D9BFC80F5EA46</vt:lpwstr>
  </property>
  <property fmtid="{D5CDD505-2E9C-101B-9397-08002B2CF9AE}" pid="4" name="KSOProductBuildVer">
    <vt:lpwstr>2052-11.1.0.12598</vt:lpwstr>
  </property>
</Properties>
</file>