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56" r:id="rId4"/>
    <p:sldId id="261" r:id="rId5"/>
    <p:sldId id="262" r:id="rId6"/>
    <p:sldId id="7168" r:id="rId7"/>
    <p:sldId id="7167" r:id="rId8"/>
    <p:sldId id="268" r:id="rId9"/>
    <p:sldId id="263" r:id="rId10"/>
    <p:sldId id="7169" r:id="rId11"/>
    <p:sldId id="264" r:id="rId12"/>
    <p:sldId id="290" r:id="rId13"/>
    <p:sldId id="269" r:id="rId14"/>
    <p:sldId id="293" r:id="rId15"/>
    <p:sldId id="294" r:id="rId16"/>
    <p:sldId id="271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20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2F70-AC98-413E-8385-DDC9D8954D0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0B5C-5B2D-4E90-BC9D-B036251EB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11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1E3D-BC6F-4BEB-83BE-4585F3557AB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3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1E3D-BC6F-4BEB-83BE-4585F3557AB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35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0B5C-5B2D-4E90-BC9D-B036251EB4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66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398E3-16CD-4F8A-A268-FE366D8E73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1E3D-BC6F-4BEB-83BE-4585F3557AB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7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6" Type="http://schemas.openxmlformats.org/officeDocument/2006/relationships/slideMaster" Target="../slideMasters/slideMaster2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442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244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2784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6195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0074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0792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7400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059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6891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2483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69316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 userDrawn="1">
            <p:custDataLst>
              <p:tags r:id="rId1"/>
            </p:custDataLst>
          </p:nvPr>
        </p:nvSpPr>
        <p:spPr>
          <a:xfrm>
            <a:off x="8315028" y="643915"/>
            <a:ext cx="367408" cy="188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600" b="0" i="0"/>
              <a:t>LOGO</a:t>
            </a:r>
            <a:endParaRPr lang="zh-CN" altLang="en-US" sz="600" b="0" i="0"/>
          </a:p>
        </p:txBody>
      </p:sp>
      <p:sp>
        <p:nvSpPr>
          <p:cNvPr id="43" name="矩形: 圆角 42"/>
          <p:cNvSpPr/>
          <p:nvPr userDrawn="1">
            <p:custDataLst>
              <p:tags r:id="rId2"/>
            </p:custDataLst>
          </p:nvPr>
        </p:nvSpPr>
        <p:spPr>
          <a:xfrm>
            <a:off x="521494" y="1146100"/>
            <a:ext cx="8101013" cy="3585444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8468915" y="4543425"/>
            <a:ext cx="285750" cy="285750"/>
            <a:chOff x="11291887" y="6057900"/>
            <a:chExt cx="381000" cy="381000"/>
          </a:xfrm>
        </p:grpSpPr>
        <p:sp>
          <p:nvSpPr>
            <p:cNvPr id="11" name="椭圆 10"/>
            <p:cNvSpPr/>
            <p:nvPr>
              <p:custDataLst>
                <p:tags r:id="rId4"/>
              </p:custDataLst>
            </p:nvPr>
          </p:nvSpPr>
          <p:spPr>
            <a:xfrm>
              <a:off x="11291887" y="6057900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>
            <a:xfrm rot="21530536">
              <a:off x="11447692" y="6139802"/>
              <a:ext cx="8610" cy="861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>
            <a:xfrm rot="21530536">
              <a:off x="11362714" y="6128985"/>
              <a:ext cx="204229" cy="24073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>
            <a:xfrm rot="21530536">
              <a:off x="11385278" y="6133922"/>
              <a:ext cx="158424" cy="160490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8"/>
              </p:custDataLst>
            </p:nvPr>
          </p:nvSpPr>
          <p:spPr>
            <a:xfrm rot="21530536">
              <a:off x="11361738" y="6308841"/>
              <a:ext cx="243146" cy="63369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 rot="21530536">
              <a:off x="11359890" y="6125758"/>
              <a:ext cx="211806" cy="246934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10"/>
              </p:custDataLst>
            </p:nvPr>
          </p:nvSpPr>
          <p:spPr>
            <a:xfrm rot="21530536">
              <a:off x="11521013" y="6124109"/>
              <a:ext cx="48765" cy="48050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-1" fmla="*/ 0 w 261579"/>
                <a:gd name="connsiteY0-2" fmla="*/ 2374 h 257175"/>
                <a:gd name="connsiteX1-3" fmla="*/ 594 w 261579"/>
                <a:gd name="connsiteY1-4" fmla="*/ 47625 h 257175"/>
                <a:gd name="connsiteX2-5" fmla="*/ 215859 w 261579"/>
                <a:gd name="connsiteY2-6" fmla="*/ 47625 h 257175"/>
                <a:gd name="connsiteX3-7" fmla="*/ 215859 w 261579"/>
                <a:gd name="connsiteY3-8" fmla="*/ 257175 h 257175"/>
                <a:gd name="connsiteX4-9" fmla="*/ 261579 w 261579"/>
                <a:gd name="connsiteY4-10" fmla="*/ 257175 h 257175"/>
                <a:gd name="connsiteX5-11" fmla="*/ 261579 w 261579"/>
                <a:gd name="connsiteY5-12" fmla="*/ 0 h 257175"/>
                <a:gd name="connsiteX6" fmla="*/ 0 w 261579"/>
                <a:gd name="connsiteY6" fmla="*/ 2374 h 257175"/>
                <a:gd name="connsiteX0-13" fmla="*/ 0 w 261579"/>
                <a:gd name="connsiteY0-14" fmla="*/ 0 h 254801"/>
                <a:gd name="connsiteX1-15" fmla="*/ 594 w 261579"/>
                <a:gd name="connsiteY1-16" fmla="*/ 45251 h 254801"/>
                <a:gd name="connsiteX2-17" fmla="*/ 215859 w 261579"/>
                <a:gd name="connsiteY2-18" fmla="*/ 45251 h 254801"/>
                <a:gd name="connsiteX3-19" fmla="*/ 215859 w 261579"/>
                <a:gd name="connsiteY3-20" fmla="*/ 254801 h 254801"/>
                <a:gd name="connsiteX4-21" fmla="*/ 261579 w 261579"/>
                <a:gd name="connsiteY4-22" fmla="*/ 254801 h 254801"/>
                <a:gd name="connsiteX5-23" fmla="*/ 261579 w 261579"/>
                <a:gd name="connsiteY5-24" fmla="*/ 0 h 254801"/>
                <a:gd name="connsiteX6-25" fmla="*/ 0 w 261579"/>
                <a:gd name="connsiteY6-26" fmla="*/ 0 h 254801"/>
                <a:gd name="connsiteX0-27" fmla="*/ 1186 w 262765"/>
                <a:gd name="connsiteY0-28" fmla="*/ 0 h 254801"/>
                <a:gd name="connsiteX1-29" fmla="*/ 0 w 262765"/>
                <a:gd name="connsiteY1-30" fmla="*/ 44658 h 254801"/>
                <a:gd name="connsiteX2-31" fmla="*/ 217045 w 262765"/>
                <a:gd name="connsiteY2-32" fmla="*/ 45251 h 254801"/>
                <a:gd name="connsiteX3-33" fmla="*/ 217045 w 262765"/>
                <a:gd name="connsiteY3-34" fmla="*/ 254801 h 254801"/>
                <a:gd name="connsiteX4-35" fmla="*/ 262765 w 262765"/>
                <a:gd name="connsiteY4-36" fmla="*/ 254801 h 254801"/>
                <a:gd name="connsiteX5-37" fmla="*/ 262765 w 262765"/>
                <a:gd name="connsiteY5-38" fmla="*/ 0 h 254801"/>
                <a:gd name="connsiteX6-39" fmla="*/ 1186 w 262765"/>
                <a:gd name="connsiteY6-40" fmla="*/ 0 h 254801"/>
                <a:gd name="connsiteX0-41" fmla="*/ 114 w 261693"/>
                <a:gd name="connsiteY0-42" fmla="*/ 0 h 254801"/>
                <a:gd name="connsiteX1-43" fmla="*/ 115 w 261693"/>
                <a:gd name="connsiteY1-44" fmla="*/ 45845 h 254801"/>
                <a:gd name="connsiteX2-45" fmla="*/ 215973 w 261693"/>
                <a:gd name="connsiteY2-46" fmla="*/ 45251 h 254801"/>
                <a:gd name="connsiteX3-47" fmla="*/ 215973 w 261693"/>
                <a:gd name="connsiteY3-48" fmla="*/ 254801 h 254801"/>
                <a:gd name="connsiteX4-49" fmla="*/ 261693 w 261693"/>
                <a:gd name="connsiteY4-50" fmla="*/ 254801 h 254801"/>
                <a:gd name="connsiteX5-51" fmla="*/ 261693 w 261693"/>
                <a:gd name="connsiteY5-52" fmla="*/ 0 h 254801"/>
                <a:gd name="connsiteX6-53" fmla="*/ 114 w 261693"/>
                <a:gd name="connsiteY6-54" fmla="*/ 0 h 254801"/>
                <a:gd name="connsiteX0-55" fmla="*/ 114 w 261693"/>
                <a:gd name="connsiteY0-56" fmla="*/ 0 h 254801"/>
                <a:gd name="connsiteX1-57" fmla="*/ 115 w 261693"/>
                <a:gd name="connsiteY1-58" fmla="*/ 44658 h 254801"/>
                <a:gd name="connsiteX2-59" fmla="*/ 215973 w 261693"/>
                <a:gd name="connsiteY2-60" fmla="*/ 45251 h 254801"/>
                <a:gd name="connsiteX3-61" fmla="*/ 215973 w 261693"/>
                <a:gd name="connsiteY3-62" fmla="*/ 254801 h 254801"/>
                <a:gd name="connsiteX4-63" fmla="*/ 261693 w 261693"/>
                <a:gd name="connsiteY4-64" fmla="*/ 254801 h 254801"/>
                <a:gd name="connsiteX5-65" fmla="*/ 261693 w 261693"/>
                <a:gd name="connsiteY5-66" fmla="*/ 0 h 254801"/>
                <a:gd name="connsiteX6-67" fmla="*/ 114 w 261693"/>
                <a:gd name="connsiteY6-68" fmla="*/ 0 h 254801"/>
                <a:gd name="connsiteX0-69" fmla="*/ 114 w 261693"/>
                <a:gd name="connsiteY0-70" fmla="*/ 0 h 254801"/>
                <a:gd name="connsiteX1-71" fmla="*/ 115 w 261693"/>
                <a:gd name="connsiteY1-72" fmla="*/ 45845 h 254801"/>
                <a:gd name="connsiteX2-73" fmla="*/ 215973 w 261693"/>
                <a:gd name="connsiteY2-74" fmla="*/ 45251 h 254801"/>
                <a:gd name="connsiteX3-75" fmla="*/ 215973 w 261693"/>
                <a:gd name="connsiteY3-76" fmla="*/ 254801 h 254801"/>
                <a:gd name="connsiteX4-77" fmla="*/ 261693 w 261693"/>
                <a:gd name="connsiteY4-78" fmla="*/ 254801 h 254801"/>
                <a:gd name="connsiteX5-79" fmla="*/ 261693 w 261693"/>
                <a:gd name="connsiteY5-80" fmla="*/ 0 h 254801"/>
                <a:gd name="connsiteX6-81" fmla="*/ 114 w 261693"/>
                <a:gd name="connsiteY6-82" fmla="*/ 0 h 254801"/>
                <a:gd name="connsiteX0-83" fmla="*/ 114 w 261693"/>
                <a:gd name="connsiteY0-84" fmla="*/ 0 h 254801"/>
                <a:gd name="connsiteX1-85" fmla="*/ 115 w 261693"/>
                <a:gd name="connsiteY1-86" fmla="*/ 45845 h 254801"/>
                <a:gd name="connsiteX2-87" fmla="*/ 215973 w 261693"/>
                <a:gd name="connsiteY2-88" fmla="*/ 45251 h 254801"/>
                <a:gd name="connsiteX3-89" fmla="*/ 215973 w 261693"/>
                <a:gd name="connsiteY3-90" fmla="*/ 254801 h 254801"/>
                <a:gd name="connsiteX4-91" fmla="*/ 261693 w 261693"/>
                <a:gd name="connsiteY4-92" fmla="*/ 254801 h 254801"/>
                <a:gd name="connsiteX5-93" fmla="*/ 261693 w 261693"/>
                <a:gd name="connsiteY5-94" fmla="*/ 0 h 254801"/>
                <a:gd name="connsiteX6-95" fmla="*/ 114 w 261693"/>
                <a:gd name="connsiteY6-96" fmla="*/ 0 h 254801"/>
                <a:gd name="connsiteX0-97" fmla="*/ 114 w 261693"/>
                <a:gd name="connsiteY0-98" fmla="*/ 0 h 254801"/>
                <a:gd name="connsiteX1-99" fmla="*/ 115 w 261693"/>
                <a:gd name="connsiteY1-100" fmla="*/ 44658 h 254801"/>
                <a:gd name="connsiteX2-101" fmla="*/ 215973 w 261693"/>
                <a:gd name="connsiteY2-102" fmla="*/ 45251 h 254801"/>
                <a:gd name="connsiteX3-103" fmla="*/ 215973 w 261693"/>
                <a:gd name="connsiteY3-104" fmla="*/ 254801 h 254801"/>
                <a:gd name="connsiteX4-105" fmla="*/ 261693 w 261693"/>
                <a:gd name="connsiteY4-106" fmla="*/ 254801 h 254801"/>
                <a:gd name="connsiteX5-107" fmla="*/ 261693 w 261693"/>
                <a:gd name="connsiteY5-108" fmla="*/ 0 h 254801"/>
                <a:gd name="connsiteX6-109" fmla="*/ 114 w 261693"/>
                <a:gd name="connsiteY6-110" fmla="*/ 0 h 254801"/>
                <a:gd name="connsiteX0-111" fmla="*/ 593 w 262172"/>
                <a:gd name="connsiteY0-112" fmla="*/ 0 h 254801"/>
                <a:gd name="connsiteX1-113" fmla="*/ 0 w 262172"/>
                <a:gd name="connsiteY1-114" fmla="*/ 47032 h 254801"/>
                <a:gd name="connsiteX2-115" fmla="*/ 216452 w 262172"/>
                <a:gd name="connsiteY2-116" fmla="*/ 45251 h 254801"/>
                <a:gd name="connsiteX3-117" fmla="*/ 216452 w 262172"/>
                <a:gd name="connsiteY3-118" fmla="*/ 254801 h 254801"/>
                <a:gd name="connsiteX4-119" fmla="*/ 262172 w 262172"/>
                <a:gd name="connsiteY4-120" fmla="*/ 254801 h 254801"/>
                <a:gd name="connsiteX5-121" fmla="*/ 262172 w 262172"/>
                <a:gd name="connsiteY5-122" fmla="*/ 0 h 254801"/>
                <a:gd name="connsiteX6-123" fmla="*/ 593 w 262172"/>
                <a:gd name="connsiteY6-124" fmla="*/ 0 h 254801"/>
                <a:gd name="connsiteX0-125" fmla="*/ 593 w 262172"/>
                <a:gd name="connsiteY0-126" fmla="*/ 0 h 254801"/>
                <a:gd name="connsiteX1-127" fmla="*/ 0 w 262172"/>
                <a:gd name="connsiteY1-128" fmla="*/ 47032 h 254801"/>
                <a:gd name="connsiteX2-129" fmla="*/ 216452 w 262172"/>
                <a:gd name="connsiteY2-130" fmla="*/ 45251 h 254801"/>
                <a:gd name="connsiteX3-131" fmla="*/ 216452 w 262172"/>
                <a:gd name="connsiteY3-132" fmla="*/ 254801 h 254801"/>
                <a:gd name="connsiteX4-133" fmla="*/ 262172 w 262172"/>
                <a:gd name="connsiteY4-134" fmla="*/ 254801 h 254801"/>
                <a:gd name="connsiteX5-135" fmla="*/ 262172 w 262172"/>
                <a:gd name="connsiteY5-136" fmla="*/ 0 h 254801"/>
                <a:gd name="connsiteX6-137" fmla="*/ 593 w 262172"/>
                <a:gd name="connsiteY6-138" fmla="*/ 0 h 254801"/>
                <a:gd name="connsiteX0-139" fmla="*/ 593 w 262172"/>
                <a:gd name="connsiteY0-140" fmla="*/ 0 h 254801"/>
                <a:gd name="connsiteX1-141" fmla="*/ 0 w 262172"/>
                <a:gd name="connsiteY1-142" fmla="*/ 45845 h 254801"/>
                <a:gd name="connsiteX2-143" fmla="*/ 216452 w 262172"/>
                <a:gd name="connsiteY2-144" fmla="*/ 45251 h 254801"/>
                <a:gd name="connsiteX3-145" fmla="*/ 216452 w 262172"/>
                <a:gd name="connsiteY3-146" fmla="*/ 254801 h 254801"/>
                <a:gd name="connsiteX4-147" fmla="*/ 262172 w 262172"/>
                <a:gd name="connsiteY4-148" fmla="*/ 254801 h 254801"/>
                <a:gd name="connsiteX5-149" fmla="*/ 262172 w 262172"/>
                <a:gd name="connsiteY5-150" fmla="*/ 0 h 254801"/>
                <a:gd name="connsiteX6-151" fmla="*/ 593 w 262172"/>
                <a:gd name="connsiteY6-152" fmla="*/ 0 h 254801"/>
                <a:gd name="connsiteX0-153" fmla="*/ 593 w 262172"/>
                <a:gd name="connsiteY0-154" fmla="*/ 0 h 254801"/>
                <a:gd name="connsiteX1-155" fmla="*/ 0 w 262172"/>
                <a:gd name="connsiteY1-156" fmla="*/ 45845 h 254801"/>
                <a:gd name="connsiteX2-157" fmla="*/ 216452 w 262172"/>
                <a:gd name="connsiteY2-158" fmla="*/ 45251 h 254801"/>
                <a:gd name="connsiteX3-159" fmla="*/ 216452 w 262172"/>
                <a:gd name="connsiteY3-160" fmla="*/ 254801 h 254801"/>
                <a:gd name="connsiteX4-161" fmla="*/ 262172 w 262172"/>
                <a:gd name="connsiteY4-162" fmla="*/ 254801 h 254801"/>
                <a:gd name="connsiteX5-163" fmla="*/ 262172 w 262172"/>
                <a:gd name="connsiteY5-164" fmla="*/ 0 h 254801"/>
                <a:gd name="connsiteX6-165" fmla="*/ 593 w 262172"/>
                <a:gd name="connsiteY6-166" fmla="*/ 0 h 254801"/>
                <a:gd name="connsiteX0-167" fmla="*/ 593 w 262172"/>
                <a:gd name="connsiteY0-168" fmla="*/ 0 h 257175"/>
                <a:gd name="connsiteX1-169" fmla="*/ 0 w 262172"/>
                <a:gd name="connsiteY1-170" fmla="*/ 45845 h 257175"/>
                <a:gd name="connsiteX2-171" fmla="*/ 216452 w 262172"/>
                <a:gd name="connsiteY2-172" fmla="*/ 45251 h 257175"/>
                <a:gd name="connsiteX3-173" fmla="*/ 216452 w 262172"/>
                <a:gd name="connsiteY3-174" fmla="*/ 257175 h 257175"/>
                <a:gd name="connsiteX4-175" fmla="*/ 262172 w 262172"/>
                <a:gd name="connsiteY4-176" fmla="*/ 254801 h 257175"/>
                <a:gd name="connsiteX5-177" fmla="*/ 262172 w 262172"/>
                <a:gd name="connsiteY5-178" fmla="*/ 0 h 257175"/>
                <a:gd name="connsiteX6-179" fmla="*/ 593 w 262172"/>
                <a:gd name="connsiteY6-180" fmla="*/ 0 h 257175"/>
                <a:gd name="connsiteX0-181" fmla="*/ 593 w 262765"/>
                <a:gd name="connsiteY0-182" fmla="*/ 0 h 259549"/>
                <a:gd name="connsiteX1-183" fmla="*/ 0 w 262765"/>
                <a:gd name="connsiteY1-184" fmla="*/ 45845 h 259549"/>
                <a:gd name="connsiteX2-185" fmla="*/ 216452 w 262765"/>
                <a:gd name="connsiteY2-186" fmla="*/ 45251 h 259549"/>
                <a:gd name="connsiteX3-187" fmla="*/ 216452 w 262765"/>
                <a:gd name="connsiteY3-188" fmla="*/ 257175 h 259549"/>
                <a:gd name="connsiteX4-189" fmla="*/ 262765 w 262765"/>
                <a:gd name="connsiteY4-190" fmla="*/ 259549 h 259549"/>
                <a:gd name="connsiteX5-191" fmla="*/ 262172 w 262765"/>
                <a:gd name="connsiteY5-192" fmla="*/ 0 h 259549"/>
                <a:gd name="connsiteX6-193" fmla="*/ 593 w 262765"/>
                <a:gd name="connsiteY6-194" fmla="*/ 0 h 259549"/>
                <a:gd name="connsiteX0-195" fmla="*/ 593 w 263385"/>
                <a:gd name="connsiteY0-196" fmla="*/ 0 h 259549"/>
                <a:gd name="connsiteX1-197" fmla="*/ 0 w 263385"/>
                <a:gd name="connsiteY1-198" fmla="*/ 45845 h 259549"/>
                <a:gd name="connsiteX2-199" fmla="*/ 216452 w 263385"/>
                <a:gd name="connsiteY2-200" fmla="*/ 45251 h 259549"/>
                <a:gd name="connsiteX3-201" fmla="*/ 216452 w 263385"/>
                <a:gd name="connsiteY3-202" fmla="*/ 257175 h 259549"/>
                <a:gd name="connsiteX4-203" fmla="*/ 262765 w 263385"/>
                <a:gd name="connsiteY4-204" fmla="*/ 259549 h 259549"/>
                <a:gd name="connsiteX5-205" fmla="*/ 263359 w 263385"/>
                <a:gd name="connsiteY5-206" fmla="*/ 0 h 259549"/>
                <a:gd name="connsiteX6-207" fmla="*/ 593 w 263385"/>
                <a:gd name="connsiteY6-208" fmla="*/ 0 h 259549"/>
                <a:gd name="connsiteX0-209" fmla="*/ 593 w 263416"/>
                <a:gd name="connsiteY0-210" fmla="*/ 0 h 259549"/>
                <a:gd name="connsiteX1-211" fmla="*/ 0 w 263416"/>
                <a:gd name="connsiteY1-212" fmla="*/ 45845 h 259549"/>
                <a:gd name="connsiteX2-213" fmla="*/ 216452 w 263416"/>
                <a:gd name="connsiteY2-214" fmla="*/ 45251 h 259549"/>
                <a:gd name="connsiteX3-215" fmla="*/ 216452 w 263416"/>
                <a:gd name="connsiteY3-216" fmla="*/ 257175 h 259549"/>
                <a:gd name="connsiteX4-217" fmla="*/ 263359 w 263416"/>
                <a:gd name="connsiteY4-218" fmla="*/ 259549 h 259549"/>
                <a:gd name="connsiteX5-219" fmla="*/ 263359 w 263416"/>
                <a:gd name="connsiteY5-220" fmla="*/ 0 h 259549"/>
                <a:gd name="connsiteX6-221" fmla="*/ 593 w 263416"/>
                <a:gd name="connsiteY6-222" fmla="*/ 0 h 259549"/>
                <a:gd name="connsiteX0-223" fmla="*/ 593 w 263416"/>
                <a:gd name="connsiteY0-224" fmla="*/ 0 h 259549"/>
                <a:gd name="connsiteX1-225" fmla="*/ 0 w 263416"/>
                <a:gd name="connsiteY1-226" fmla="*/ 45845 h 259549"/>
                <a:gd name="connsiteX2-227" fmla="*/ 216452 w 263416"/>
                <a:gd name="connsiteY2-228" fmla="*/ 45251 h 259549"/>
                <a:gd name="connsiteX3-229" fmla="*/ 216452 w 263416"/>
                <a:gd name="connsiteY3-230" fmla="*/ 257175 h 259549"/>
                <a:gd name="connsiteX4-231" fmla="*/ 263359 w 263416"/>
                <a:gd name="connsiteY4-232" fmla="*/ 259549 h 259549"/>
                <a:gd name="connsiteX5-233" fmla="*/ 263359 w 263416"/>
                <a:gd name="connsiteY5-234" fmla="*/ 0 h 259549"/>
                <a:gd name="connsiteX6-235" fmla="*/ 593 w 263416"/>
                <a:gd name="connsiteY6-236" fmla="*/ 0 h 2595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 rot="21530536">
              <a:off x="11433326" y="6328058"/>
              <a:ext cx="117785" cy="24452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 rot="21530536">
              <a:off x="11545814" y="6307300"/>
              <a:ext cx="27552" cy="63369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grpSp>
          <p:nvGrpSpPr>
            <p:cNvPr id="24" name="组合 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1424423" y="6167400"/>
              <a:ext cx="97441" cy="108685"/>
              <a:chOff x="-2357641" y="2476500"/>
              <a:chExt cx="1707920" cy="1904996"/>
            </a:xfrm>
            <a:scene3d>
              <a:camera prst="perspectiveAbove"/>
              <a:lightRig rig="threePt" dir="t"/>
            </a:scene3d>
          </p:grpSpPr>
          <p:sp>
            <p:nvSpPr>
              <p:cNvPr id="25" name="任意多边形: 形状 2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2357641" y="2476500"/>
                <a:ext cx="1707920" cy="1904996"/>
              </a:xfrm>
              <a:custGeom>
                <a:avLst/>
                <a:gdLst>
                  <a:gd name="connsiteX0" fmla="*/ 98535 w 1707920"/>
                  <a:gd name="connsiteY0" fmla="*/ 0 h 1904996"/>
                  <a:gd name="connsiteX1" fmla="*/ 164224 w 1707920"/>
                  <a:gd name="connsiteY1" fmla="*/ 0 h 1904996"/>
                  <a:gd name="connsiteX2" fmla="*/ 197070 w 1707920"/>
                  <a:gd name="connsiteY2" fmla="*/ 32846 h 1904996"/>
                  <a:gd name="connsiteX3" fmla="*/ 197070 w 1707920"/>
                  <a:gd name="connsiteY3" fmla="*/ 328448 h 1904996"/>
                  <a:gd name="connsiteX4" fmla="*/ 558360 w 1707920"/>
                  <a:gd name="connsiteY4" fmla="*/ 328448 h 1904996"/>
                  <a:gd name="connsiteX5" fmla="*/ 558359 w 1707920"/>
                  <a:gd name="connsiteY5" fmla="*/ 328448 h 1904996"/>
                  <a:gd name="connsiteX6" fmla="*/ 1510857 w 1707920"/>
                  <a:gd name="connsiteY6" fmla="*/ 328448 h 1904996"/>
                  <a:gd name="connsiteX7" fmla="*/ 1510857 w 1707920"/>
                  <a:gd name="connsiteY7" fmla="*/ 32846 h 1904996"/>
                  <a:gd name="connsiteX8" fmla="*/ 1543704 w 1707920"/>
                  <a:gd name="connsiteY8" fmla="*/ 0 h 1904996"/>
                  <a:gd name="connsiteX9" fmla="*/ 1609392 w 1707920"/>
                  <a:gd name="connsiteY9" fmla="*/ 0 h 1904996"/>
                  <a:gd name="connsiteX10" fmla="*/ 1642239 w 1707920"/>
                  <a:gd name="connsiteY10" fmla="*/ 32846 h 1904996"/>
                  <a:gd name="connsiteX11" fmla="*/ 1642239 w 1707920"/>
                  <a:gd name="connsiteY11" fmla="*/ 328448 h 1904996"/>
                  <a:gd name="connsiteX12" fmla="*/ 1707920 w 1707920"/>
                  <a:gd name="connsiteY12" fmla="*/ 394136 h 1904996"/>
                  <a:gd name="connsiteX13" fmla="*/ 1642231 w 1707920"/>
                  <a:gd name="connsiteY13" fmla="*/ 459825 h 1904996"/>
                  <a:gd name="connsiteX14" fmla="*/ 1642227 w 1707920"/>
                  <a:gd name="connsiteY14" fmla="*/ 459826 h 1904996"/>
                  <a:gd name="connsiteX15" fmla="*/ 1642238 w 1707920"/>
                  <a:gd name="connsiteY15" fmla="*/ 459826 h 1904996"/>
                  <a:gd name="connsiteX16" fmla="*/ 1576549 w 1707920"/>
                  <a:gd name="connsiteY16" fmla="*/ 525514 h 1904996"/>
                  <a:gd name="connsiteX17" fmla="*/ 1576542 w 1707920"/>
                  <a:gd name="connsiteY17" fmla="*/ 525514 h 1904996"/>
                  <a:gd name="connsiteX18" fmla="*/ 1576542 w 1707920"/>
                  <a:gd name="connsiteY18" fmla="*/ 525514 h 1904996"/>
                  <a:gd name="connsiteX19" fmla="*/ 1576542 w 1707920"/>
                  <a:gd name="connsiteY19" fmla="*/ 591206 h 1904996"/>
                  <a:gd name="connsiteX20" fmla="*/ 1576546 w 1707920"/>
                  <a:gd name="connsiteY20" fmla="*/ 591206 h 1904996"/>
                  <a:gd name="connsiteX21" fmla="*/ 1576546 w 1707920"/>
                  <a:gd name="connsiteY21" fmla="*/ 788277 h 1904996"/>
                  <a:gd name="connsiteX22" fmla="*/ 1571322 w 1707920"/>
                  <a:gd name="connsiteY22" fmla="*/ 853966 h 1904996"/>
                  <a:gd name="connsiteX23" fmla="*/ 1569920 w 1707920"/>
                  <a:gd name="connsiteY23" fmla="*/ 853966 h 1904996"/>
                  <a:gd name="connsiteX24" fmla="*/ 1567200 w 1707920"/>
                  <a:gd name="connsiteY24" fmla="*/ 880945 h 1904996"/>
                  <a:gd name="connsiteX25" fmla="*/ 1441863 w 1707920"/>
                  <a:gd name="connsiteY25" fmla="*/ 1113420 h 1904996"/>
                  <a:gd name="connsiteX26" fmla="*/ 1379480 w 1707920"/>
                  <a:gd name="connsiteY26" fmla="*/ 1164890 h 1904996"/>
                  <a:gd name="connsiteX27" fmla="*/ 1379480 w 1707920"/>
                  <a:gd name="connsiteY27" fmla="*/ 1738462 h 1904996"/>
                  <a:gd name="connsiteX28" fmla="*/ 1408732 w 1707920"/>
                  <a:gd name="connsiteY28" fmla="*/ 1793119 h 1904996"/>
                  <a:gd name="connsiteX29" fmla="*/ 1458961 w 1707920"/>
                  <a:gd name="connsiteY29" fmla="*/ 1826605 h 1904996"/>
                  <a:gd name="connsiteX30" fmla="*/ 1478015 w 1707920"/>
                  <a:gd name="connsiteY30" fmla="*/ 1862208 h 1904996"/>
                  <a:gd name="connsiteX31" fmla="*/ 1435227 w 1707920"/>
                  <a:gd name="connsiteY31" fmla="*/ 1904996 h 1904996"/>
                  <a:gd name="connsiteX32" fmla="*/ 1333749 w 1707920"/>
                  <a:gd name="connsiteY32" fmla="*/ 1904996 h 1904996"/>
                  <a:gd name="connsiteX33" fmla="*/ 1203066 w 1707920"/>
                  <a:gd name="connsiteY33" fmla="*/ 1787132 h 1904996"/>
                  <a:gd name="connsiteX34" fmla="*/ 1160665 w 1707920"/>
                  <a:gd name="connsiteY34" fmla="*/ 1377255 h 1904996"/>
                  <a:gd name="connsiteX35" fmla="*/ 1160665 w 1707920"/>
                  <a:gd name="connsiteY35" fmla="*/ 1377255 h 1904996"/>
                  <a:gd name="connsiteX36" fmla="*/ 1147140 w 1707920"/>
                  <a:gd name="connsiteY36" fmla="*/ 1246566 h 1904996"/>
                  <a:gd name="connsiteX37" fmla="*/ 1147146 w 1707920"/>
                  <a:gd name="connsiteY37" fmla="*/ 1246565 h 1904996"/>
                  <a:gd name="connsiteX38" fmla="*/ 1146989 w 1707920"/>
                  <a:gd name="connsiteY38" fmla="*/ 1245047 h 1904996"/>
                  <a:gd name="connsiteX39" fmla="*/ 1116717 w 1707920"/>
                  <a:gd name="connsiteY39" fmla="*/ 1248099 h 1904996"/>
                  <a:gd name="connsiteX40" fmla="*/ 1007239 w 1707920"/>
                  <a:gd name="connsiteY40" fmla="*/ 1248099 h 1904996"/>
                  <a:gd name="connsiteX41" fmla="*/ 919654 w 1707920"/>
                  <a:gd name="connsiteY41" fmla="*/ 1248099 h 1904996"/>
                  <a:gd name="connsiteX42" fmla="*/ 919654 w 1707920"/>
                  <a:gd name="connsiteY42" fmla="*/ 1872150 h 1904996"/>
                  <a:gd name="connsiteX43" fmla="*/ 886808 w 1707920"/>
                  <a:gd name="connsiteY43" fmla="*/ 1904996 h 1904996"/>
                  <a:gd name="connsiteX44" fmla="*/ 821118 w 1707920"/>
                  <a:gd name="connsiteY44" fmla="*/ 1904996 h 1904996"/>
                  <a:gd name="connsiteX45" fmla="*/ 788272 w 1707920"/>
                  <a:gd name="connsiteY45" fmla="*/ 1872150 h 1904996"/>
                  <a:gd name="connsiteX46" fmla="*/ 788272 w 1707920"/>
                  <a:gd name="connsiteY46" fmla="*/ 1379480 h 1904996"/>
                  <a:gd name="connsiteX47" fmla="*/ 788272 w 1707920"/>
                  <a:gd name="connsiteY47" fmla="*/ 1248099 h 1904996"/>
                  <a:gd name="connsiteX48" fmla="*/ 591203 w 1707920"/>
                  <a:gd name="connsiteY48" fmla="*/ 1248099 h 1904996"/>
                  <a:gd name="connsiteX49" fmla="*/ 591203 w 1707920"/>
                  <a:gd name="connsiteY49" fmla="*/ 1248099 h 1904996"/>
                  <a:gd name="connsiteX50" fmla="*/ 560942 w 1707920"/>
                  <a:gd name="connsiteY50" fmla="*/ 1245049 h 1904996"/>
                  <a:gd name="connsiteX51" fmla="*/ 560785 w 1707920"/>
                  <a:gd name="connsiteY51" fmla="*/ 1246565 h 1904996"/>
                  <a:gd name="connsiteX52" fmla="*/ 560786 w 1707920"/>
                  <a:gd name="connsiteY52" fmla="*/ 1246566 h 1904996"/>
                  <a:gd name="connsiteX53" fmla="*/ 555513 w 1707920"/>
                  <a:gd name="connsiteY53" fmla="*/ 1297524 h 1904996"/>
                  <a:gd name="connsiteX54" fmla="*/ 504861 w 1707920"/>
                  <a:gd name="connsiteY54" fmla="*/ 1787128 h 1904996"/>
                  <a:gd name="connsiteX55" fmla="*/ 374179 w 1707920"/>
                  <a:gd name="connsiteY55" fmla="*/ 1904992 h 1904996"/>
                  <a:gd name="connsiteX56" fmla="*/ 272700 w 1707920"/>
                  <a:gd name="connsiteY56" fmla="*/ 1904992 h 1904996"/>
                  <a:gd name="connsiteX57" fmla="*/ 229912 w 1707920"/>
                  <a:gd name="connsiteY57" fmla="*/ 1862208 h 1904996"/>
                  <a:gd name="connsiteX58" fmla="*/ 248966 w 1707920"/>
                  <a:gd name="connsiteY58" fmla="*/ 1826605 h 1904996"/>
                  <a:gd name="connsiteX59" fmla="*/ 299195 w 1707920"/>
                  <a:gd name="connsiteY59" fmla="*/ 1793119 h 1904996"/>
                  <a:gd name="connsiteX60" fmla="*/ 328447 w 1707920"/>
                  <a:gd name="connsiteY60" fmla="*/ 1738462 h 1904996"/>
                  <a:gd name="connsiteX61" fmla="*/ 328447 w 1707920"/>
                  <a:gd name="connsiteY61" fmla="*/ 1317095 h 1904996"/>
                  <a:gd name="connsiteX62" fmla="*/ 328447 w 1707920"/>
                  <a:gd name="connsiteY62" fmla="*/ 1317095 h 1904996"/>
                  <a:gd name="connsiteX63" fmla="*/ 328447 w 1707920"/>
                  <a:gd name="connsiteY63" fmla="*/ 1165331 h 1904996"/>
                  <a:gd name="connsiteX64" fmla="*/ 328447 w 1707920"/>
                  <a:gd name="connsiteY64" fmla="*/ 1165331 h 1904996"/>
                  <a:gd name="connsiteX65" fmla="*/ 328447 w 1707920"/>
                  <a:gd name="connsiteY65" fmla="*/ 1164897 h 1904996"/>
                  <a:gd name="connsiteX66" fmla="*/ 266057 w 1707920"/>
                  <a:gd name="connsiteY66" fmla="*/ 1113420 h 1904996"/>
                  <a:gd name="connsiteX67" fmla="*/ 266049 w 1707920"/>
                  <a:gd name="connsiteY67" fmla="*/ 1113410 h 1904996"/>
                  <a:gd name="connsiteX68" fmla="*/ 222729 w 1707920"/>
                  <a:gd name="connsiteY68" fmla="*/ 1063395 h 1904996"/>
                  <a:gd name="connsiteX69" fmla="*/ 215581 w 1707920"/>
                  <a:gd name="connsiteY69" fmla="*/ 1052242 h 1904996"/>
                  <a:gd name="connsiteX70" fmla="*/ 209909 w 1707920"/>
                  <a:gd name="connsiteY70" fmla="*/ 1045367 h 1904996"/>
                  <a:gd name="connsiteX71" fmla="*/ 202904 w 1707920"/>
                  <a:gd name="connsiteY71" fmla="*/ 1032463 h 1904996"/>
                  <a:gd name="connsiteX72" fmla="*/ 186876 w 1707920"/>
                  <a:gd name="connsiteY72" fmla="*/ 1007454 h 1904996"/>
                  <a:gd name="connsiteX73" fmla="*/ 174686 w 1707920"/>
                  <a:gd name="connsiteY73" fmla="*/ 980474 h 1904996"/>
                  <a:gd name="connsiteX74" fmla="*/ 167513 w 1707920"/>
                  <a:gd name="connsiteY74" fmla="*/ 967259 h 1904996"/>
                  <a:gd name="connsiteX75" fmla="*/ 164875 w 1707920"/>
                  <a:gd name="connsiteY75" fmla="*/ 958760 h 1904996"/>
                  <a:gd name="connsiteX76" fmla="*/ 159280 w 1707920"/>
                  <a:gd name="connsiteY76" fmla="*/ 946377 h 1904996"/>
                  <a:gd name="connsiteX77" fmla="*/ 140722 w 1707920"/>
                  <a:gd name="connsiteY77" fmla="*/ 880951 h 1904996"/>
                  <a:gd name="connsiteX78" fmla="*/ 140720 w 1707920"/>
                  <a:gd name="connsiteY78" fmla="*/ 880945 h 1904996"/>
                  <a:gd name="connsiteX79" fmla="*/ 138000 w 1707920"/>
                  <a:gd name="connsiteY79" fmla="*/ 853966 h 1904996"/>
                  <a:gd name="connsiteX80" fmla="*/ 136605 w 1707920"/>
                  <a:gd name="connsiteY80" fmla="*/ 853966 h 1904996"/>
                  <a:gd name="connsiteX81" fmla="*/ 131391 w 1707920"/>
                  <a:gd name="connsiteY81" fmla="*/ 788400 h 1904996"/>
                  <a:gd name="connsiteX82" fmla="*/ 131378 w 1707920"/>
                  <a:gd name="connsiteY82" fmla="*/ 788274 h 1904996"/>
                  <a:gd name="connsiteX83" fmla="*/ 131378 w 1707920"/>
                  <a:gd name="connsiteY83" fmla="*/ 525514 h 1904996"/>
                  <a:gd name="connsiteX84" fmla="*/ 126396 w 1707920"/>
                  <a:gd name="connsiteY84" fmla="*/ 500838 h 1904996"/>
                  <a:gd name="connsiteX85" fmla="*/ 120818 w 1707920"/>
                  <a:gd name="connsiteY85" fmla="*/ 491940 h 1904996"/>
                  <a:gd name="connsiteX86" fmla="*/ 113308 w 1707920"/>
                  <a:gd name="connsiteY86" fmla="*/ 480802 h 1904996"/>
                  <a:gd name="connsiteX87" fmla="*/ 102365 w 1707920"/>
                  <a:gd name="connsiteY87" fmla="*/ 472476 h 1904996"/>
                  <a:gd name="connsiteX88" fmla="*/ 94078 w 1707920"/>
                  <a:gd name="connsiteY88" fmla="*/ 466889 h 1904996"/>
                  <a:gd name="connsiteX89" fmla="*/ 79812 w 1707920"/>
                  <a:gd name="connsiteY89" fmla="*/ 462677 h 1904996"/>
                  <a:gd name="connsiteX90" fmla="*/ 65696 w 1707920"/>
                  <a:gd name="connsiteY90" fmla="*/ 459827 h 1904996"/>
                  <a:gd name="connsiteX91" fmla="*/ 65689 w 1707920"/>
                  <a:gd name="connsiteY91" fmla="*/ 459826 h 1904996"/>
                  <a:gd name="connsiteX92" fmla="*/ 0 w 1707920"/>
                  <a:gd name="connsiteY92" fmla="*/ 394137 h 1904996"/>
                  <a:gd name="connsiteX93" fmla="*/ 0 w 1707920"/>
                  <a:gd name="connsiteY93" fmla="*/ 394137 h 1904996"/>
                  <a:gd name="connsiteX94" fmla="*/ 0 w 1707920"/>
                  <a:gd name="connsiteY94" fmla="*/ 394136 h 1904996"/>
                  <a:gd name="connsiteX95" fmla="*/ 5162 w 1707920"/>
                  <a:gd name="connsiteY95" fmla="*/ 368567 h 1904996"/>
                  <a:gd name="connsiteX96" fmla="*/ 13375 w 1707920"/>
                  <a:gd name="connsiteY96" fmla="*/ 356387 h 1904996"/>
                  <a:gd name="connsiteX97" fmla="*/ 19241 w 1707920"/>
                  <a:gd name="connsiteY97" fmla="*/ 347687 h 1904996"/>
                  <a:gd name="connsiteX98" fmla="*/ 65689 w 1707920"/>
                  <a:gd name="connsiteY98" fmla="*/ 328448 h 1904996"/>
                  <a:gd name="connsiteX99" fmla="*/ 65689 w 1707920"/>
                  <a:gd name="connsiteY99" fmla="*/ 32846 h 1904996"/>
                  <a:gd name="connsiteX100" fmla="*/ 98535 w 1707920"/>
                  <a:gd name="connsiteY100" fmla="*/ 0 h 190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707920" h="1904996">
                    <a:moveTo>
                      <a:pt x="98535" y="0"/>
                    </a:moveTo>
                    <a:lnTo>
                      <a:pt x="164224" y="0"/>
                    </a:lnTo>
                    <a:cubicBezTo>
                      <a:pt x="182363" y="2"/>
                      <a:pt x="197068" y="14707"/>
                      <a:pt x="197070" y="32846"/>
                    </a:cubicBezTo>
                    <a:lnTo>
                      <a:pt x="197070" y="328448"/>
                    </a:lnTo>
                    <a:lnTo>
                      <a:pt x="558360" y="328448"/>
                    </a:lnTo>
                    <a:lnTo>
                      <a:pt x="558359" y="328448"/>
                    </a:lnTo>
                    <a:lnTo>
                      <a:pt x="1510857" y="328448"/>
                    </a:lnTo>
                    <a:lnTo>
                      <a:pt x="1510857" y="32846"/>
                    </a:lnTo>
                    <a:cubicBezTo>
                      <a:pt x="1510859" y="14707"/>
                      <a:pt x="1525564" y="2"/>
                      <a:pt x="1543704" y="0"/>
                    </a:cubicBezTo>
                    <a:lnTo>
                      <a:pt x="1609392" y="0"/>
                    </a:lnTo>
                    <a:cubicBezTo>
                      <a:pt x="1627532" y="2"/>
                      <a:pt x="1642237" y="14707"/>
                      <a:pt x="1642239" y="32846"/>
                    </a:cubicBezTo>
                    <a:lnTo>
                      <a:pt x="1642239" y="328448"/>
                    </a:lnTo>
                    <a:cubicBezTo>
                      <a:pt x="1678519" y="328448"/>
                      <a:pt x="1707927" y="357856"/>
                      <a:pt x="1707920" y="394136"/>
                    </a:cubicBezTo>
                    <a:cubicBezTo>
                      <a:pt x="1707920" y="430413"/>
                      <a:pt x="1678508" y="459825"/>
                      <a:pt x="1642231" y="459825"/>
                    </a:cubicBezTo>
                    <a:lnTo>
                      <a:pt x="1642227" y="459826"/>
                    </a:lnTo>
                    <a:lnTo>
                      <a:pt x="1642238" y="459826"/>
                    </a:lnTo>
                    <a:cubicBezTo>
                      <a:pt x="1605961" y="459826"/>
                      <a:pt x="1576549" y="489234"/>
                      <a:pt x="1576549" y="525514"/>
                    </a:cubicBezTo>
                    <a:lnTo>
                      <a:pt x="1576542" y="525514"/>
                    </a:lnTo>
                    <a:lnTo>
                      <a:pt x="1576542" y="525514"/>
                    </a:lnTo>
                    <a:lnTo>
                      <a:pt x="1576542" y="591206"/>
                    </a:lnTo>
                    <a:lnTo>
                      <a:pt x="1576546" y="591206"/>
                    </a:lnTo>
                    <a:lnTo>
                      <a:pt x="1576546" y="788277"/>
                    </a:lnTo>
                    <a:cubicBezTo>
                      <a:pt x="1576546" y="810638"/>
                      <a:pt x="1574406" y="832456"/>
                      <a:pt x="1571322" y="853966"/>
                    </a:cubicBezTo>
                    <a:lnTo>
                      <a:pt x="1569920" y="853966"/>
                    </a:lnTo>
                    <a:lnTo>
                      <a:pt x="1567200" y="880945"/>
                    </a:lnTo>
                    <a:cubicBezTo>
                      <a:pt x="1548824" y="970745"/>
                      <a:pt x="1504272" y="1051011"/>
                      <a:pt x="1441863" y="1113420"/>
                    </a:cubicBezTo>
                    <a:lnTo>
                      <a:pt x="1379480" y="1164890"/>
                    </a:lnTo>
                    <a:lnTo>
                      <a:pt x="1379480" y="1738462"/>
                    </a:lnTo>
                    <a:cubicBezTo>
                      <a:pt x="1379482" y="1760425"/>
                      <a:pt x="1390458" y="1780934"/>
                      <a:pt x="1408732" y="1793119"/>
                    </a:cubicBezTo>
                    <a:lnTo>
                      <a:pt x="1458961" y="1826605"/>
                    </a:lnTo>
                    <a:cubicBezTo>
                      <a:pt x="1470864" y="1834542"/>
                      <a:pt x="1478014" y="1847902"/>
                      <a:pt x="1478015" y="1862208"/>
                    </a:cubicBezTo>
                    <a:cubicBezTo>
                      <a:pt x="1478015" y="1885838"/>
                      <a:pt x="1458857" y="1904996"/>
                      <a:pt x="1435227" y="1904996"/>
                    </a:cubicBezTo>
                    <a:lnTo>
                      <a:pt x="1333749" y="1904996"/>
                    </a:lnTo>
                    <a:cubicBezTo>
                      <a:pt x="1266426" y="1904996"/>
                      <a:pt x="1209994" y="1854104"/>
                      <a:pt x="1203066" y="1787132"/>
                    </a:cubicBezTo>
                    <a:lnTo>
                      <a:pt x="1160665" y="1377255"/>
                    </a:lnTo>
                    <a:lnTo>
                      <a:pt x="1160665" y="1377255"/>
                    </a:lnTo>
                    <a:lnTo>
                      <a:pt x="1147140" y="1246566"/>
                    </a:lnTo>
                    <a:lnTo>
                      <a:pt x="1147146" y="1246565"/>
                    </a:lnTo>
                    <a:lnTo>
                      <a:pt x="1146989" y="1245047"/>
                    </a:lnTo>
                    <a:lnTo>
                      <a:pt x="1116717" y="1248099"/>
                    </a:lnTo>
                    <a:lnTo>
                      <a:pt x="1007239" y="1248099"/>
                    </a:lnTo>
                    <a:lnTo>
                      <a:pt x="919654" y="1248099"/>
                    </a:lnTo>
                    <a:lnTo>
                      <a:pt x="919654" y="1872150"/>
                    </a:lnTo>
                    <a:cubicBezTo>
                      <a:pt x="919652" y="1890290"/>
                      <a:pt x="904948" y="1904994"/>
                      <a:pt x="886808" y="1904996"/>
                    </a:cubicBezTo>
                    <a:lnTo>
                      <a:pt x="821118" y="1904996"/>
                    </a:lnTo>
                    <a:cubicBezTo>
                      <a:pt x="802979" y="1904994"/>
                      <a:pt x="788274" y="1890290"/>
                      <a:pt x="788272" y="1872150"/>
                    </a:cubicBezTo>
                    <a:lnTo>
                      <a:pt x="788272" y="1379480"/>
                    </a:lnTo>
                    <a:lnTo>
                      <a:pt x="788272" y="1248099"/>
                    </a:lnTo>
                    <a:lnTo>
                      <a:pt x="591203" y="1248099"/>
                    </a:lnTo>
                    <a:lnTo>
                      <a:pt x="591203" y="1248099"/>
                    </a:lnTo>
                    <a:lnTo>
                      <a:pt x="560942" y="1245049"/>
                    </a:lnTo>
                    <a:lnTo>
                      <a:pt x="560785" y="1246565"/>
                    </a:lnTo>
                    <a:lnTo>
                      <a:pt x="560786" y="1246566"/>
                    </a:lnTo>
                    <a:lnTo>
                      <a:pt x="555513" y="1297524"/>
                    </a:lnTo>
                    <a:lnTo>
                      <a:pt x="504861" y="1787128"/>
                    </a:lnTo>
                    <a:cubicBezTo>
                      <a:pt x="497933" y="1854101"/>
                      <a:pt x="441501" y="1904992"/>
                      <a:pt x="374179" y="1904992"/>
                    </a:cubicBezTo>
                    <a:lnTo>
                      <a:pt x="272700" y="1904992"/>
                    </a:lnTo>
                    <a:cubicBezTo>
                      <a:pt x="249070" y="1904992"/>
                      <a:pt x="229912" y="1885835"/>
                      <a:pt x="229912" y="1862208"/>
                    </a:cubicBezTo>
                    <a:cubicBezTo>
                      <a:pt x="229913" y="1847902"/>
                      <a:pt x="237063" y="1834542"/>
                      <a:pt x="248966" y="1826605"/>
                    </a:cubicBezTo>
                    <a:lnTo>
                      <a:pt x="299195" y="1793119"/>
                    </a:lnTo>
                    <a:cubicBezTo>
                      <a:pt x="317468" y="1780934"/>
                      <a:pt x="328445" y="1760425"/>
                      <a:pt x="328447" y="1738462"/>
                    </a:cubicBezTo>
                    <a:lnTo>
                      <a:pt x="328447" y="1317095"/>
                    </a:lnTo>
                    <a:lnTo>
                      <a:pt x="328447" y="1317095"/>
                    </a:lnTo>
                    <a:lnTo>
                      <a:pt x="328447" y="1165331"/>
                    </a:lnTo>
                    <a:lnTo>
                      <a:pt x="328447" y="1165331"/>
                    </a:lnTo>
                    <a:lnTo>
                      <a:pt x="328447" y="1164897"/>
                    </a:lnTo>
                    <a:lnTo>
                      <a:pt x="266057" y="1113420"/>
                    </a:lnTo>
                    <a:lnTo>
                      <a:pt x="266049" y="1113410"/>
                    </a:lnTo>
                    <a:lnTo>
                      <a:pt x="222729" y="1063395"/>
                    </a:lnTo>
                    <a:lnTo>
                      <a:pt x="215581" y="1052242"/>
                    </a:lnTo>
                    <a:lnTo>
                      <a:pt x="209909" y="1045367"/>
                    </a:lnTo>
                    <a:lnTo>
                      <a:pt x="202904" y="1032463"/>
                    </a:lnTo>
                    <a:lnTo>
                      <a:pt x="186876" y="1007454"/>
                    </a:lnTo>
                    <a:lnTo>
                      <a:pt x="174686" y="980474"/>
                    </a:lnTo>
                    <a:lnTo>
                      <a:pt x="167513" y="967259"/>
                    </a:lnTo>
                    <a:lnTo>
                      <a:pt x="164875" y="958760"/>
                    </a:lnTo>
                    <a:lnTo>
                      <a:pt x="159280" y="946377"/>
                    </a:lnTo>
                    <a:lnTo>
                      <a:pt x="140722" y="880951"/>
                    </a:lnTo>
                    <a:lnTo>
                      <a:pt x="140720" y="880945"/>
                    </a:lnTo>
                    <a:lnTo>
                      <a:pt x="138000" y="853966"/>
                    </a:lnTo>
                    <a:lnTo>
                      <a:pt x="136605" y="853966"/>
                    </a:lnTo>
                    <a:lnTo>
                      <a:pt x="131391" y="788400"/>
                    </a:lnTo>
                    <a:lnTo>
                      <a:pt x="131378" y="788274"/>
                    </a:lnTo>
                    <a:lnTo>
                      <a:pt x="131378" y="525514"/>
                    </a:lnTo>
                    <a:lnTo>
                      <a:pt x="126396" y="500838"/>
                    </a:lnTo>
                    <a:lnTo>
                      <a:pt x="120818" y="491940"/>
                    </a:lnTo>
                    <a:lnTo>
                      <a:pt x="113308" y="480802"/>
                    </a:lnTo>
                    <a:lnTo>
                      <a:pt x="102365" y="472476"/>
                    </a:lnTo>
                    <a:lnTo>
                      <a:pt x="94078" y="466889"/>
                    </a:lnTo>
                    <a:lnTo>
                      <a:pt x="79812" y="462677"/>
                    </a:lnTo>
                    <a:lnTo>
                      <a:pt x="65696" y="459827"/>
                    </a:lnTo>
                    <a:lnTo>
                      <a:pt x="65689" y="459826"/>
                    </a:lnTo>
                    <a:cubicBezTo>
                      <a:pt x="29412" y="459826"/>
                      <a:pt x="0" y="430413"/>
                      <a:pt x="0" y="394137"/>
                    </a:cubicBezTo>
                    <a:lnTo>
                      <a:pt x="0" y="394137"/>
                    </a:lnTo>
                    <a:lnTo>
                      <a:pt x="0" y="394136"/>
                    </a:lnTo>
                    <a:cubicBezTo>
                      <a:pt x="0" y="385066"/>
                      <a:pt x="1838" y="376426"/>
                      <a:pt x="5162" y="368567"/>
                    </a:cubicBezTo>
                    <a:lnTo>
                      <a:pt x="13375" y="356387"/>
                    </a:lnTo>
                    <a:lnTo>
                      <a:pt x="19241" y="347687"/>
                    </a:lnTo>
                    <a:cubicBezTo>
                      <a:pt x="31128" y="335800"/>
                      <a:pt x="47550" y="328448"/>
                      <a:pt x="65689" y="328448"/>
                    </a:cubicBezTo>
                    <a:lnTo>
                      <a:pt x="65689" y="32846"/>
                    </a:lnTo>
                    <a:cubicBezTo>
                      <a:pt x="65691" y="14707"/>
                      <a:pt x="80395" y="2"/>
                      <a:pt x="9853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-2226265" y="3105150"/>
                <a:ext cx="1445168" cy="266700"/>
              </a:xfrm>
              <a:custGeom>
                <a:avLst/>
                <a:gdLst>
                  <a:gd name="connsiteX0" fmla="*/ 0 w 1445168"/>
                  <a:gd name="connsiteY0" fmla="*/ 0 h 266700"/>
                  <a:gd name="connsiteX1" fmla="*/ 1445168 w 1445168"/>
                  <a:gd name="connsiteY1" fmla="*/ 0 h 266700"/>
                  <a:gd name="connsiteX2" fmla="*/ 1445168 w 1445168"/>
                  <a:gd name="connsiteY2" fmla="*/ 159627 h 266700"/>
                  <a:gd name="connsiteX3" fmla="*/ 1439944 w 1445168"/>
                  <a:gd name="connsiteY3" fmla="*/ 225316 h 266700"/>
                  <a:gd name="connsiteX4" fmla="*/ 1438542 w 1445168"/>
                  <a:gd name="connsiteY4" fmla="*/ 225316 h 266700"/>
                  <a:gd name="connsiteX5" fmla="*/ 1435822 w 1445168"/>
                  <a:gd name="connsiteY5" fmla="*/ 252295 h 266700"/>
                  <a:gd name="connsiteX6" fmla="*/ 1431736 w 1445168"/>
                  <a:gd name="connsiteY6" fmla="*/ 266700 h 266700"/>
                  <a:gd name="connsiteX7" fmla="*/ 13428 w 1445168"/>
                  <a:gd name="connsiteY7" fmla="*/ 266700 h 266700"/>
                  <a:gd name="connsiteX8" fmla="*/ 9344 w 1445168"/>
                  <a:gd name="connsiteY8" fmla="*/ 252301 h 266700"/>
                  <a:gd name="connsiteX9" fmla="*/ 9342 w 1445168"/>
                  <a:gd name="connsiteY9" fmla="*/ 252295 h 266700"/>
                  <a:gd name="connsiteX10" fmla="*/ 6622 w 1445168"/>
                  <a:gd name="connsiteY10" fmla="*/ 225316 h 266700"/>
                  <a:gd name="connsiteX11" fmla="*/ 5227 w 1445168"/>
                  <a:gd name="connsiteY11" fmla="*/ 225316 h 266700"/>
                  <a:gd name="connsiteX12" fmla="*/ 13 w 1445168"/>
                  <a:gd name="connsiteY12" fmla="*/ 159750 h 266700"/>
                  <a:gd name="connsiteX13" fmla="*/ 0 w 1445168"/>
                  <a:gd name="connsiteY13" fmla="*/ 159624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5168" h="266700">
                    <a:moveTo>
                      <a:pt x="0" y="0"/>
                    </a:moveTo>
                    <a:lnTo>
                      <a:pt x="1445168" y="0"/>
                    </a:lnTo>
                    <a:lnTo>
                      <a:pt x="1445168" y="159627"/>
                    </a:lnTo>
                    <a:cubicBezTo>
                      <a:pt x="1445168" y="181988"/>
                      <a:pt x="1443028" y="203806"/>
                      <a:pt x="1439944" y="225316"/>
                    </a:cubicBezTo>
                    <a:lnTo>
                      <a:pt x="1438542" y="225316"/>
                    </a:lnTo>
                    <a:lnTo>
                      <a:pt x="1435822" y="252295"/>
                    </a:lnTo>
                    <a:lnTo>
                      <a:pt x="1431736" y="266700"/>
                    </a:lnTo>
                    <a:lnTo>
                      <a:pt x="13428" y="266700"/>
                    </a:lnTo>
                    <a:lnTo>
                      <a:pt x="9344" y="252301"/>
                    </a:lnTo>
                    <a:lnTo>
                      <a:pt x="9342" y="252295"/>
                    </a:lnTo>
                    <a:lnTo>
                      <a:pt x="6622" y="225316"/>
                    </a:lnTo>
                    <a:lnTo>
                      <a:pt x="5227" y="225316"/>
                    </a:lnTo>
                    <a:lnTo>
                      <a:pt x="13" y="159750"/>
                    </a:lnTo>
                    <a:lnTo>
                      <a:pt x="0" y="159624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8000681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562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vortex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slideLayout" Target="../slideLayouts/slideLayout19.xml" Id="rId8" /><Relationship Type="http://schemas.openxmlformats.org/officeDocument/2006/relationships/slideLayout" Target="../slideLayouts/slideLayout24.xml" Id="rId13" /><Relationship Type="http://schemas.openxmlformats.org/officeDocument/2006/relationships/tags" Target="../tags/tag4.xml" Id="rId18" /><Relationship Type="http://schemas.openxmlformats.org/officeDocument/2006/relationships/slideLayout" Target="../slideLayouts/slideLayout14.xml" Id="rId3" /><Relationship Type="http://schemas.openxmlformats.org/officeDocument/2006/relationships/slideLayout" Target="../slideLayouts/slideLayout18.xml" Id="rId7" /><Relationship Type="http://schemas.openxmlformats.org/officeDocument/2006/relationships/slideLayout" Target="../slideLayouts/slideLayout23.xml" Id="rId12" /><Relationship Type="http://schemas.openxmlformats.org/officeDocument/2006/relationships/tags" Target="../tags/tag3.xml" Id="rId17" /><Relationship Type="http://schemas.openxmlformats.org/officeDocument/2006/relationships/slideLayout" Target="../slideLayouts/slideLayout13.xml" Id="rId2" /><Relationship Type="http://schemas.openxmlformats.org/officeDocument/2006/relationships/tags" Target="../tags/tag2.xml" Id="rId16" /><Relationship Type="http://schemas.openxmlformats.org/officeDocument/2006/relationships/tags" Target="../tags/tag6.xml" Id="rId20" /><Relationship Type="http://schemas.openxmlformats.org/officeDocument/2006/relationships/slideLayout" Target="../slideLayouts/slideLayout12.xml" Id="rId1" /><Relationship Type="http://schemas.openxmlformats.org/officeDocument/2006/relationships/slideLayout" Target="../slideLayouts/slideLayout17.xml" Id="rId6" /><Relationship Type="http://schemas.openxmlformats.org/officeDocument/2006/relationships/slideLayout" Target="../slideLayouts/slideLayout22.xml" Id="rId11" /><Relationship Type="http://schemas.openxmlformats.org/officeDocument/2006/relationships/slideLayout" Target="../slideLayouts/slideLayout16.xml" Id="rId5" /><Relationship Type="http://schemas.openxmlformats.org/officeDocument/2006/relationships/tags" Target="../tags/tag1.xml" Id="rId15" /><Relationship Type="http://schemas.openxmlformats.org/officeDocument/2006/relationships/slideLayout" Target="../slideLayouts/slideLayout21.xml" Id="rId10" /><Relationship Type="http://schemas.openxmlformats.org/officeDocument/2006/relationships/tags" Target="../tags/tag5.xml" Id="rId19" /><Relationship Type="http://schemas.openxmlformats.org/officeDocument/2006/relationships/slideLayout" Target="../slideLayouts/slideLayout15.xml" Id="rId4" /><Relationship Type="http://schemas.openxmlformats.org/officeDocument/2006/relationships/slideLayout" Target="../slideLayouts/slideLayout20.xml" Id="rId9" /><Relationship Type="http://schemas.openxmlformats.org/officeDocument/2006/relationships/theme" Target="../theme/theme2.xml" Id="rId14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7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tags" Target="../tags/tag88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image" Target="../media/image18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image" Target="../media/image17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8" Type="http://schemas.openxmlformats.org/officeDocument/2006/relationships/tags" Target="../tags/tag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007F2C-8343-4577-BA28-AC406937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3" y="196570"/>
            <a:ext cx="3262051" cy="47503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B543D7-3BAB-44A6-A222-8BBE39C57683}"/>
              </a:ext>
            </a:extLst>
          </p:cNvPr>
          <p:cNvSpPr/>
          <p:nvPr/>
        </p:nvSpPr>
        <p:spPr>
          <a:xfrm>
            <a:off x="3665872" y="1059582"/>
            <a:ext cx="5309205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胜利使人兴奋，失败使人沉思。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一个沉思着的民族往往要比兴奋中的民族更有力量。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历史学本应当提供这种力量。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茅海建</a:t>
            </a:r>
          </a:p>
        </p:txBody>
      </p:sp>
    </p:spTree>
    <p:extLst>
      <p:ext uri="{BB962C8B-B14F-4D97-AF65-F5344CB8AC3E}">
        <p14:creationId xmlns:p14="http://schemas.microsoft.com/office/powerpoint/2010/main" val="3828966914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BD1EE41-9ED0-4682-AC84-E7D7F27C2BE2}"/>
              </a:ext>
            </a:extLst>
          </p:cNvPr>
          <p:cNvSpPr txBox="1"/>
          <p:nvPr/>
        </p:nvSpPr>
        <p:spPr>
          <a:xfrm>
            <a:off x="169270" y="111935"/>
            <a:ext cx="8728712" cy="392415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/>
              <a:t>鸦片战争中国战败的原因？</a:t>
            </a:r>
          </a:p>
        </p:txBody>
      </p:sp>
      <p:graphicFrame>
        <p:nvGraphicFramePr>
          <p:cNvPr id="6" name="Group 50">
            <a:extLst>
              <a:ext uri="{FF2B5EF4-FFF2-40B4-BE49-F238E27FC236}">
                <a16:creationId xmlns:a16="http://schemas.microsoft.com/office/drawing/2014/main" id="{E805C870-5516-4058-B985-132FFD7F2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4855"/>
              </p:ext>
            </p:extLst>
          </p:nvPr>
        </p:nvGraphicFramePr>
        <p:xfrm>
          <a:off x="1374302" y="1106845"/>
          <a:ext cx="6318647" cy="3835004"/>
        </p:xfrm>
        <a:graphic>
          <a:graphicData uri="http://schemas.openxmlformats.org/drawingml/2006/table">
            <a:tbl>
              <a:tblPr/>
              <a:tblGrid>
                <a:gridCol w="86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8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英  国</a:t>
                      </a:r>
                    </a:p>
                  </a:txBody>
                  <a:tcPr marL="67500" marR="67500" marT="35100" marB="35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中  国</a:t>
                      </a:r>
                    </a:p>
                  </a:txBody>
                  <a:tcPr marL="67500" marR="67500" marT="35100" marB="35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政治</a:t>
                      </a:r>
                    </a:p>
                  </a:txBody>
                  <a:tcPr marL="67500" marR="67500" marT="35100" marB="35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经济</a:t>
                      </a:r>
                    </a:p>
                  </a:txBody>
                  <a:tcPr marL="67500" marR="67500" marT="35100" marB="35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军事</a:t>
                      </a:r>
                    </a:p>
                  </a:txBody>
                  <a:tcPr marL="67500" marR="67500" marT="35100" marB="35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外交</a:t>
                      </a:r>
                    </a:p>
                  </a:txBody>
                  <a:tcPr marL="67500" marR="67500" marT="35100" marB="35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综合</a:t>
                      </a:r>
                    </a:p>
                  </a:txBody>
                  <a:tcPr marL="67500" marR="67500" marT="35100" marB="35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33">
            <a:extLst>
              <a:ext uri="{FF2B5EF4-FFF2-40B4-BE49-F238E27FC236}">
                <a16:creationId xmlns:a16="http://schemas.microsoft.com/office/drawing/2014/main" id="{B5B7BA8C-7A41-437C-B5B5-5B391745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816" y="1704217"/>
            <a:ext cx="2862263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封建专制制度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0459C6A-F0F7-4243-91A4-26CB7ACF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136" y="1704217"/>
            <a:ext cx="2619375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资本主义制度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DFADCF99-BC72-4FA3-85A4-A6E8511A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349" y="2338820"/>
            <a:ext cx="2212181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自给自足自然经济占统治地位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8038BF93-6069-4F3F-8770-38091B33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172" y="2345368"/>
            <a:ext cx="272534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完成工业革命</a:t>
            </a:r>
            <a:endParaRPr lang="en-US" altLang="zh-CN" sz="21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资本主义经济发展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551E0660-F405-4225-8E71-C82F7B29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527" y="3121483"/>
            <a:ext cx="297060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装备落后</a:t>
            </a:r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4A968155-BC7B-41A0-B6DA-AB47D247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128" y="3048874"/>
            <a:ext cx="1485900" cy="3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船坚炮利</a:t>
            </a: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7B830D25-3DD7-4611-A351-B88068CA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790" y="3733162"/>
            <a:ext cx="2755106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1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闭关锁国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85931D6F-7DFB-4393-AC3E-E2869BDB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499" y="3722326"/>
            <a:ext cx="1485900" cy="3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殖民扩张</a:t>
            </a: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544DCA98-88EA-4178-9395-6A55BFE1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527" y="4404554"/>
            <a:ext cx="2727722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封建统治</a:t>
            </a: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危机四伏</a:t>
            </a: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2BFB2EE9-E214-4A44-9ECA-6C31C07CF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78" y="4367832"/>
            <a:ext cx="25146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资本主义迅速崛起</a:t>
            </a:r>
          </a:p>
        </p:txBody>
      </p:sp>
      <p:grpSp>
        <p:nvGrpSpPr>
          <p:cNvPr id="17" name="Group 43">
            <a:extLst>
              <a:ext uri="{FF2B5EF4-FFF2-40B4-BE49-F238E27FC236}">
                <a16:creationId xmlns:a16="http://schemas.microsoft.com/office/drawing/2014/main" id="{198686DC-EFE1-4A78-AF70-F5DCF2A42225}"/>
              </a:ext>
            </a:extLst>
          </p:cNvPr>
          <p:cNvGrpSpPr>
            <a:grpSpLocks/>
          </p:cNvGrpSpPr>
          <p:nvPr/>
        </p:nvGrpSpPr>
        <p:grpSpPr bwMode="auto">
          <a:xfrm>
            <a:off x="197852" y="1502569"/>
            <a:ext cx="1143000" cy="2971800"/>
            <a:chOff x="1584" y="1200"/>
            <a:chExt cx="960" cy="2496"/>
          </a:xfrm>
        </p:grpSpPr>
        <p:sp>
          <p:nvSpPr>
            <p:cNvPr id="18" name="WordArt 44">
              <a:extLst>
                <a:ext uri="{FF2B5EF4-FFF2-40B4-BE49-F238E27FC236}">
                  <a16:creationId xmlns:a16="http://schemas.microsoft.com/office/drawing/2014/main" id="{E8A2B8F2-10B3-4FB7-8DFC-5C37AA8DB93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552" y="2232"/>
              <a:ext cx="2496" cy="432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CN" altLang="en-US" sz="2700" b="1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宋体" panose="02010600030101010101" pitchFamily="2" charset="-122"/>
                </a:rPr>
                <a:t>先进的工业文明</a:t>
              </a:r>
            </a:p>
          </p:txBody>
        </p:sp>
        <p:sp>
          <p:nvSpPr>
            <p:cNvPr id="19" name="AutoShape 45">
              <a:extLst>
                <a:ext uri="{FF2B5EF4-FFF2-40B4-BE49-F238E27FC236}">
                  <a16:creationId xmlns:a16="http://schemas.microsoft.com/office/drawing/2014/main" id="{01F707EB-AD8B-4671-AFEF-437A241D6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432" cy="2400"/>
            </a:xfrm>
            <a:prstGeom prst="upArrow">
              <a:avLst>
                <a:gd name="adj1" fmla="val 50000"/>
                <a:gd name="adj2" fmla="val 138837"/>
              </a:avLst>
            </a:prstGeom>
            <a:solidFill>
              <a:srgbClr val="CC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0" name="Group 46">
            <a:extLst>
              <a:ext uri="{FF2B5EF4-FFF2-40B4-BE49-F238E27FC236}">
                <a16:creationId xmlns:a16="http://schemas.microsoft.com/office/drawing/2014/main" id="{306F5705-AB3C-4989-A496-613C4F517363}"/>
              </a:ext>
            </a:extLst>
          </p:cNvPr>
          <p:cNvGrpSpPr>
            <a:grpSpLocks/>
          </p:cNvGrpSpPr>
          <p:nvPr/>
        </p:nvGrpSpPr>
        <p:grpSpPr bwMode="auto">
          <a:xfrm>
            <a:off x="7854875" y="1384914"/>
            <a:ext cx="1143000" cy="2971800"/>
            <a:chOff x="4080" y="1200"/>
            <a:chExt cx="960" cy="2496"/>
          </a:xfrm>
        </p:grpSpPr>
        <p:sp>
          <p:nvSpPr>
            <p:cNvPr id="21" name="WordArt 47">
              <a:extLst>
                <a:ext uri="{FF2B5EF4-FFF2-40B4-BE49-F238E27FC236}">
                  <a16:creationId xmlns:a16="http://schemas.microsoft.com/office/drawing/2014/main" id="{0CDB31F1-2D90-4942-9021-67341035115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3048" y="2232"/>
              <a:ext cx="2496" cy="432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CN" altLang="en-US" sz="2700" b="1" i="1" kern="1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宋体" panose="02010600030101010101" pitchFamily="2" charset="-122"/>
                </a:rPr>
                <a:t>落后的农业文明</a:t>
              </a:r>
            </a:p>
          </p:txBody>
        </p:sp>
        <p:sp>
          <p:nvSpPr>
            <p:cNvPr id="22" name="AutoShape 48">
              <a:extLst>
                <a:ext uri="{FF2B5EF4-FFF2-40B4-BE49-F238E27FC236}">
                  <a16:creationId xmlns:a16="http://schemas.microsoft.com/office/drawing/2014/main" id="{EB05DA60-B1A6-4102-BBAE-AB07B2D0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432" cy="2352"/>
            </a:xfrm>
            <a:prstGeom prst="downArrow">
              <a:avLst>
                <a:gd name="adj1" fmla="val 50000"/>
                <a:gd name="adj2" fmla="val 136061"/>
              </a:avLst>
            </a:prstGeom>
            <a:solidFill>
              <a:srgbClr val="000066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25" name="矩形 27">
            <a:extLst>
              <a:ext uri="{FF2B5EF4-FFF2-40B4-BE49-F238E27FC236}">
                <a16:creationId xmlns:a16="http://schemas.microsoft.com/office/drawing/2014/main" id="{FD167FD9-C6A3-4ADC-B90F-117DE22D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859" y="568890"/>
            <a:ext cx="3083941" cy="48474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主观原因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清王朝的腐败</a:t>
            </a:r>
          </a:p>
        </p:txBody>
      </p:sp>
      <p:sp>
        <p:nvSpPr>
          <p:cNvPr id="26" name="矩形 23">
            <a:extLst>
              <a:ext uri="{FF2B5EF4-FFF2-40B4-BE49-F238E27FC236}">
                <a16:creationId xmlns:a16="http://schemas.microsoft.com/office/drawing/2014/main" id="{2ACC4CDA-3A14-4807-931B-C969EDA8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74" y="581001"/>
            <a:ext cx="3544654" cy="48474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客观原因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英国综合国力强大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101043" y="505746"/>
            <a:ext cx="8820472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中国的失败有许多原因，但是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最主要的原因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还是一个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传统的农业社会遇到了一个比较现代的工业社会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。这是两个时代的差异，没有先进与落后之分，只有时代不同。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马勇《重新认识近代中国》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216" y="2594655"/>
            <a:ext cx="878212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中国战败根本原因：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腐朽落后的封建主义不能对抗新兴资本主义。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8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25" grpId="0" animBg="1"/>
      <p:bldP spid="26" grpId="0" animBg="1"/>
      <p:bldP spid="23" grpId="0" bldLvl="0" animBg="1"/>
      <p:bldP spid="24" grpId="0" animBg="1"/>
    </p:bldLst>
  </p:timing>
</p:sld>
</file>

<file path=ppt/slides/slide11.xml><?xml version="1.0" encoding="utf-8"?>
<p:sld xmlns:a16="http://schemas.microsoft.com/office/drawing/2014/main" xmlns:mc="http://schemas.openxmlformats.org/markup-compatibility/2006" xmlns:p15="http://schemas.microsoft.com/office/powerpoint/201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/>
          <p:nvPr>
            <p:custDataLst>
              <p:tags r:id="rId2"/>
            </p:custDataLst>
          </p:nvPr>
        </p:nvSpPr>
        <p:spPr>
          <a:xfrm>
            <a:off x="315052" y="3813611"/>
            <a:ext cx="8276936" cy="9296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68580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1842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月，清政府战败求和，鸦片战争结束。清政府被迫同英国签订了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中国近代历史上第一个丧权辱国的不平等条约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南京条约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pic>
        <p:nvPicPr>
          <p:cNvPr id="35841" name="Picture 5" descr="t17-122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5278" y="974884"/>
            <a:ext cx="8276749" cy="283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4A4FD22-BA1A-8A7F-B527-EB90707D6030}"/>
              </a:ext>
            </a:extLst>
          </p:cNvPr>
          <p:cNvSpPr txBox="1"/>
          <p:nvPr/>
        </p:nvSpPr>
        <p:spPr>
          <a:xfrm>
            <a:off x="218479" y="58363"/>
            <a:ext cx="3273401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</a:rPr>
              <a:t>三、一份不平等的条约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9">
            <a:extLst>
              <a:ext uri="{FF2B5EF4-FFF2-40B4-BE49-F238E27FC236}">
                <a16:creationId xmlns:a16="http://schemas.microsoft.com/office/drawing/2014/main" id="{F5952A26-C2D2-45E9-9EF7-ACB8E53CB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29367"/>
              </p:ext>
            </p:extLst>
          </p:nvPr>
        </p:nvGraphicFramePr>
        <p:xfrm>
          <a:off x="234343" y="1166382"/>
          <a:ext cx="8663639" cy="382304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9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新魏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主要内容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79" marR="68579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影响和危害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79" marR="68579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通商</a:t>
                      </a:r>
                    </a:p>
                  </a:txBody>
                  <a:tcPr marL="68579" marR="68579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割地</a:t>
                      </a:r>
                    </a:p>
                  </a:txBody>
                  <a:tcPr marL="68579" marR="68579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赔款</a:t>
                      </a:r>
                    </a:p>
                  </a:txBody>
                  <a:tcPr marL="68579" marR="68579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协定关税</a:t>
                      </a:r>
                    </a:p>
                  </a:txBody>
                  <a:tcPr marL="68579" marR="68579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84DE992F-3D87-41A5-9B3C-88DF0C61A593}"/>
              </a:ext>
            </a:extLst>
          </p:cNvPr>
          <p:cNvSpPr txBox="1"/>
          <p:nvPr/>
        </p:nvSpPr>
        <p:spPr>
          <a:xfrm>
            <a:off x="180944" y="680067"/>
            <a:ext cx="8728712" cy="377026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任务三：同桌讨论，结合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P5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鸦片战争形势图，完成下列表格。（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分钟）</a:t>
            </a:r>
          </a:p>
        </p:txBody>
      </p:sp>
      <p:sp>
        <p:nvSpPr>
          <p:cNvPr id="13" name="Text Box 31">
            <a:hlinkClick r:id="" action="ppaction://noaction"/>
            <a:extLst>
              <a:ext uri="{FF2B5EF4-FFF2-40B4-BE49-F238E27FC236}">
                <a16:creationId xmlns:a16="http://schemas.microsoft.com/office/drawing/2014/main" id="{60A82E44-FDF2-4915-B79C-BFE900B0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74" y="1879782"/>
            <a:ext cx="297764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开放广州、厦门、福州、宁波、上海五处为通商口岸</a:t>
            </a:r>
          </a:p>
        </p:txBody>
      </p:sp>
      <p:pic>
        <p:nvPicPr>
          <p:cNvPr id="14" name="图片 13" descr="2011032215395289813349.gif">
            <a:extLst>
              <a:ext uri="{FF2B5EF4-FFF2-40B4-BE49-F238E27FC236}">
                <a16:creationId xmlns:a16="http://schemas.microsoft.com/office/drawing/2014/main" id="{AEA8985E-38B4-4380-B19F-1D3989BE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7" y="1024076"/>
            <a:ext cx="3419692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5">
            <a:extLst>
              <a:ext uri="{FF2B5EF4-FFF2-40B4-BE49-F238E27FC236}">
                <a16:creationId xmlns:a16="http://schemas.microsoft.com/office/drawing/2014/main" id="{5F85336B-BFEA-4F80-9933-65D1C4E1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116" y="1602306"/>
            <a:ext cx="4793231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贸易上，打开了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中国东南沿海的门户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1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贸易主权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受到损害，为列强对中国进行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经济侵略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提供了便利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75E6AAF-5555-4E12-95ED-4E36AE987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74" y="2881450"/>
            <a:ext cx="230386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1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割香港岛给英国</a:t>
            </a:r>
          </a:p>
        </p:txBody>
      </p:sp>
      <p:pic>
        <p:nvPicPr>
          <p:cNvPr id="35" name="Picture 6" descr="tu">
            <a:extLst>
              <a:ext uri="{FF2B5EF4-FFF2-40B4-BE49-F238E27FC236}">
                <a16:creationId xmlns:a16="http://schemas.microsoft.com/office/drawing/2014/main" id="{39A11E8D-6EA6-42D9-945E-E505B6F9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51" y="1086333"/>
            <a:ext cx="3362325" cy="4375547"/>
          </a:xfrm>
          <a:prstGeom prst="rect">
            <a:avLst/>
          </a:prstGeom>
          <a:noFill/>
          <a:ln w="88900">
            <a:pattFill prst="horzBrick">
              <a:fgClr>
                <a:schemeClr val="bg1"/>
              </a:fgClr>
              <a:bgClr>
                <a:srgbClr val="FF66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29">
            <a:extLst>
              <a:ext uri="{FF2B5EF4-FFF2-40B4-BE49-F238E27FC236}">
                <a16:creationId xmlns:a16="http://schemas.microsoft.com/office/drawing/2014/main" id="{56004D87-0C47-44C6-9BB9-8A7A2612C525}"/>
              </a:ext>
            </a:extLst>
          </p:cNvPr>
          <p:cNvGrpSpPr>
            <a:grpSpLocks/>
          </p:cNvGrpSpPr>
          <p:nvPr/>
        </p:nvGrpSpPr>
        <p:grpSpPr bwMode="auto">
          <a:xfrm>
            <a:off x="4922729" y="1773674"/>
            <a:ext cx="3901679" cy="2917031"/>
            <a:chOff x="1417" y="618"/>
            <a:chExt cx="3277" cy="2450"/>
          </a:xfrm>
        </p:grpSpPr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82696666-CD33-497F-BAE9-4FBF88BDA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618"/>
              <a:ext cx="3277" cy="2450"/>
            </a:xfrm>
            <a:prstGeom prst="wedgeRectCallout">
              <a:avLst>
                <a:gd name="adj1" fmla="val -63764"/>
                <a:gd name="adj2" fmla="val 73347"/>
              </a:avLst>
            </a:prstGeom>
            <a:solidFill>
              <a:srgbClr val="0099FF"/>
            </a:solidFill>
            <a:ln w="571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zh-CN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8" name="Picture 31" descr="香港">
              <a:extLst>
                <a:ext uri="{FF2B5EF4-FFF2-40B4-BE49-F238E27FC236}">
                  <a16:creationId xmlns:a16="http://schemas.microsoft.com/office/drawing/2014/main" id="{F39E30D7-3529-4F11-8B98-6788F8FE2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618"/>
              <a:ext cx="3243" cy="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2" descr="香港岛">
            <a:extLst>
              <a:ext uri="{FF2B5EF4-FFF2-40B4-BE49-F238E27FC236}">
                <a16:creationId xmlns:a16="http://schemas.microsoft.com/office/drawing/2014/main" id="{E00DD259-31D6-4D81-981F-A1485A67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9" y="2582466"/>
            <a:ext cx="731044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id="{C88AA242-694A-4D36-998C-9D0E9635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2636044"/>
            <a:ext cx="8309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香港岛</a:t>
            </a: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3C36CB22-E738-4802-9A5B-30D21B75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95" y="2826213"/>
            <a:ext cx="465526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政治上，破坏了中国的</a:t>
            </a:r>
            <a:r>
              <a:rPr lang="zh-CN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领土主权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30">
            <a:extLst>
              <a:ext uri="{FF2B5EF4-FFF2-40B4-BE49-F238E27FC236}">
                <a16:creationId xmlns:a16="http://schemas.microsoft.com/office/drawing/2014/main" id="{D5B3A293-129B-4207-824D-EAF8EF67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098" y="3540988"/>
            <a:ext cx="2678906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21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赔款</a:t>
            </a:r>
            <a:r>
              <a:rPr lang="en-US" altLang="zh-CN" sz="21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</a:t>
            </a:r>
            <a:r>
              <a:rPr lang="zh-CN" altLang="en-US" sz="21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万银元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4DE835B-DD8E-4D6B-806E-93BC18E818C0}"/>
              </a:ext>
            </a:extLst>
          </p:cNvPr>
          <p:cNvSpPr/>
          <p:nvPr/>
        </p:nvSpPr>
        <p:spPr>
          <a:xfrm>
            <a:off x="4217317" y="3540988"/>
            <a:ext cx="469233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zh-CN" altLang="en-US" b="1" dirty="0">
                <a:latin typeface="微软雅黑" pitchFamily="34" charset="-122"/>
                <a:ea typeface="微软雅黑" pitchFamily="34" charset="-122"/>
              </a:rPr>
              <a:t>经济上，加剧了财政危机加重了人民负担</a:t>
            </a: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1007235F-3F68-4864-A19B-EF4BAC29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430" y="4166964"/>
            <a:ext cx="3123701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21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英商进出口货物缴纳的税款，必须经过双方协议</a:t>
            </a:r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id="{CBD95CE2-F2B7-4D7D-A606-F4DFBD65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018" y="4410189"/>
            <a:ext cx="501448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关税上，破坏了中国的</a:t>
            </a:r>
            <a:r>
              <a:rPr lang="zh-CN" altLang="en-US" sz="21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关税主权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50902A-7792-DEC7-7561-FBC39362EE07}"/>
              </a:ext>
            </a:extLst>
          </p:cNvPr>
          <p:cNvSpPr txBox="1"/>
          <p:nvPr/>
        </p:nvSpPr>
        <p:spPr>
          <a:xfrm>
            <a:off x="218479" y="58363"/>
            <a:ext cx="32734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三、一份不平等的条约</a:t>
            </a:r>
          </a:p>
        </p:txBody>
      </p:sp>
    </p:spTree>
    <p:extLst>
      <p:ext uri="{BB962C8B-B14F-4D97-AF65-F5344CB8AC3E}">
        <p14:creationId xmlns:p14="http://schemas.microsoft.com/office/powerpoint/2010/main" val="9860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5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1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4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7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40" grpId="0"/>
      <p:bldP spid="40" grpId="1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p14="http://schemas.microsoft.com/office/powerpoint/2010/main" xmlns:a16="http://schemas.microsoft.com/office/drawing/2014/main" xmlns:a14="http://schemas.microsoft.com/office/drawing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9818" y="156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rPr>
              <a:t>03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5551123"/>
              </p:ext>
            </p:extLst>
          </p:nvPr>
        </p:nvGraphicFramePr>
        <p:xfrm>
          <a:off x="323528" y="1131590"/>
          <a:ext cx="8437722" cy="32032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5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8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时间</a:t>
                      </a:r>
                      <a:endParaRPr lang="zh-CN" altLang="en-US" sz="2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国家</a:t>
                      </a:r>
                      <a:endParaRPr lang="zh-CN" altLang="en-US" sz="2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9A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条约</a:t>
                      </a:r>
                      <a:endParaRPr lang="zh-CN" altLang="en-US" sz="2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BB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内容</a:t>
                      </a:r>
                      <a:endParaRPr lang="zh-CN" altLang="en-US" sz="2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影响</a:t>
                      </a:r>
                      <a:endParaRPr lang="zh-CN" altLang="en-US" sz="2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A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56">
                <a:tc rowSpan="3"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3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16">
                <a:tc rowSpan="2"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1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>
            <p:custDataLst>
              <p:tags r:id="rId4"/>
            </p:custDataLst>
          </p:nvPr>
        </p:nvSpPr>
        <p:spPr>
          <a:xfrm>
            <a:off x="384726" y="2290307"/>
            <a:ext cx="88517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1843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</a:p>
        </p:txBody>
      </p:sp>
      <p:sp>
        <p:nvSpPr>
          <p:cNvPr id="51" name="矩形 50"/>
          <p:cNvSpPr/>
          <p:nvPr>
            <p:custDataLst>
              <p:tags r:id="rId5"/>
            </p:custDataLst>
          </p:nvPr>
        </p:nvSpPr>
        <p:spPr>
          <a:xfrm>
            <a:off x="1353418" y="2290069"/>
            <a:ext cx="111440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清与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英国</a:t>
            </a:r>
          </a:p>
        </p:txBody>
      </p:sp>
      <p:sp>
        <p:nvSpPr>
          <p:cNvPr id="52" name="矩形 51"/>
          <p:cNvSpPr/>
          <p:nvPr>
            <p:custDataLst>
              <p:tags r:id="rId6"/>
            </p:custDataLst>
          </p:nvPr>
        </p:nvSpPr>
        <p:spPr>
          <a:xfrm>
            <a:off x="2409026" y="2290307"/>
            <a:ext cx="1574483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《虎门条约》</a:t>
            </a:r>
          </a:p>
        </p:txBody>
      </p:sp>
      <p:sp>
        <p:nvSpPr>
          <p:cNvPr id="53" name="矩形 52"/>
          <p:cNvSpPr/>
          <p:nvPr>
            <p:custDataLst>
              <p:tags r:id="rId7"/>
            </p:custDataLst>
          </p:nvPr>
        </p:nvSpPr>
        <p:spPr>
          <a:xfrm>
            <a:off x="2409026" y="3840024"/>
            <a:ext cx="157927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《黄埔条约》</a:t>
            </a:r>
          </a:p>
        </p:txBody>
      </p:sp>
      <p:sp>
        <p:nvSpPr>
          <p:cNvPr id="54" name="矩形 53"/>
          <p:cNvSpPr/>
          <p:nvPr>
            <p:custDataLst>
              <p:tags r:id="rId8"/>
            </p:custDataLst>
          </p:nvPr>
        </p:nvSpPr>
        <p:spPr>
          <a:xfrm>
            <a:off x="347102" y="3561180"/>
            <a:ext cx="88517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1844年</a:t>
            </a:r>
          </a:p>
        </p:txBody>
      </p:sp>
      <p:sp>
        <p:nvSpPr>
          <p:cNvPr id="56" name="矩形 55"/>
          <p:cNvSpPr/>
          <p:nvPr>
            <p:custDataLst>
              <p:tags r:id="rId9"/>
            </p:custDataLst>
          </p:nvPr>
        </p:nvSpPr>
        <p:spPr>
          <a:xfrm>
            <a:off x="1250548" y="3350439"/>
            <a:ext cx="111440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清与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</a:t>
            </a:r>
          </a:p>
        </p:txBody>
      </p:sp>
      <p:sp>
        <p:nvSpPr>
          <p:cNvPr id="57" name="矩形 56"/>
          <p:cNvSpPr/>
          <p:nvPr>
            <p:custDataLst>
              <p:tags r:id="rId10"/>
            </p:custDataLst>
          </p:nvPr>
        </p:nvSpPr>
        <p:spPr>
          <a:xfrm>
            <a:off x="2363782" y="3304243"/>
            <a:ext cx="1452563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《望厦条约》</a:t>
            </a:r>
          </a:p>
        </p:txBody>
      </p:sp>
      <p:sp>
        <p:nvSpPr>
          <p:cNvPr id="58" name="矩形 57"/>
          <p:cNvSpPr/>
          <p:nvPr>
            <p:custDataLst>
              <p:tags r:id="rId11"/>
            </p:custDataLst>
          </p:nvPr>
        </p:nvSpPr>
        <p:spPr>
          <a:xfrm>
            <a:off x="1250548" y="3886220"/>
            <a:ext cx="111440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清与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法国</a:t>
            </a:r>
            <a:endParaRPr lang="zh-CN" altLang="en-US" sz="2400" b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>
            <p:custDataLst>
              <p:tags r:id="rId12"/>
            </p:custDataLst>
          </p:nvPr>
        </p:nvSpPr>
        <p:spPr>
          <a:xfrm>
            <a:off x="4616802" y="3561418"/>
            <a:ext cx="3438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b="1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享受英国在华取得的各种特权，</a:t>
            </a:r>
          </a:p>
          <a:p>
            <a:pPr algn="ctr" fontAlgn="auto">
              <a:buClrTx/>
              <a:buSzTx/>
              <a:buFontTx/>
            </a:pPr>
            <a:r>
              <a:rPr lang="en-US" altLang="zh-CN" b="1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扩大了侵掠权益。</a:t>
            </a:r>
          </a:p>
        </p:txBody>
      </p:sp>
      <p:grpSp>
        <p:nvGrpSpPr>
          <p:cNvPr id="6" name="组合 5"/>
          <p:cNvGrpSpPr/>
          <p:nvPr>
            <p:custDataLst>
              <p:tags r:id="rId13"/>
            </p:custDataLst>
          </p:nvPr>
        </p:nvGrpSpPr>
        <p:grpSpPr>
          <a:xfrm>
            <a:off x="3899689" y="1717854"/>
            <a:ext cx="1864519" cy="1493044"/>
            <a:chOff x="8482" y="3991"/>
            <a:chExt cx="3915" cy="3135"/>
          </a:xfrm>
        </p:grpSpPr>
        <p:sp>
          <p:nvSpPr>
            <p:cNvPr id="7" name="文本框 6"/>
            <p:cNvSpPr txBox="1"/>
            <p:nvPr>
              <p:custDataLst>
                <p:tags r:id="rId17"/>
              </p:custDataLst>
            </p:nvPr>
          </p:nvSpPr>
          <p:spPr>
            <a:xfrm>
              <a:off x="8482" y="3991"/>
              <a:ext cx="2828" cy="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领事裁判权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18"/>
              </p:custDataLst>
            </p:nvPr>
          </p:nvSpPr>
          <p:spPr>
            <a:xfrm>
              <a:off x="8482" y="4859"/>
              <a:ext cx="3804" cy="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片面最惠国待遇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19"/>
              </p:custDataLst>
            </p:nvPr>
          </p:nvSpPr>
          <p:spPr>
            <a:xfrm>
              <a:off x="8482" y="5769"/>
              <a:ext cx="3915" cy="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altLang="zh-CN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在通商口岸租地建房的权利</a:t>
              </a:r>
            </a:p>
          </p:txBody>
        </p:sp>
      </p:grp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6009000" y="1717854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破坏了中国的司法主权</a:t>
            </a: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6009000" y="2131239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便利了列强扩大侵略权益</a:t>
            </a: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6034717" y="2564627"/>
            <a:ext cx="263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为列强后来建立租界提供了借口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1FB6CCC1-5F63-8CA9-31C6-F289167B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43" y="208143"/>
            <a:ext cx="8848076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阅读教材，归纳继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南京条约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后，还有哪些不平等条约使中国主权进一步被破坏？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F9E62B-3A83-E47B-D57F-5C71F281803E}"/>
              </a:ext>
            </a:extLst>
          </p:cNvPr>
          <p:cNvSpPr txBox="1"/>
          <p:nvPr/>
        </p:nvSpPr>
        <p:spPr>
          <a:xfrm>
            <a:off x="849657" y="450230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鸦片战争性质：掠夺和侵略中国的非正义的战争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45" grpId="0"/>
      <p:bldP spid="10" grpId="0"/>
      <p:bldP spid="14" grpId="0"/>
      <p:bldP spid="15" grpId="0"/>
      <p:bldP spid="2" grpId="0"/>
    </p:bldLst>
  </p:timing>
</p:sld>
</file>

<file path=ppt/slides/slide14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/>
          <p:nvPr>
            <p:custDataLst>
              <p:tags r:id="rId2"/>
            </p:custDataLst>
          </p:nvPr>
        </p:nvSpPr>
        <p:spPr>
          <a:xfrm>
            <a:off x="381953" y="1512570"/>
            <a:ext cx="370046" cy="1010603"/>
          </a:xfrm>
          <a:prstGeom prst="rect">
            <a:avLst/>
          </a:prstGeom>
          <a:solidFill>
            <a:schemeClr val="accent5">
              <a:lumMod val="20000"/>
              <a:lumOff val="80000"/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eaLnBrk="0" hangingPunct="0"/>
            <a:r>
              <a:rPr lang="zh-CN" altLang="en-US" sz="165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政治上</a:t>
            </a: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3033713" y="1889760"/>
            <a:ext cx="3876675" cy="607219"/>
            <a:chOff x="6388" y="3971"/>
            <a:chExt cx="8140" cy="12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9635" name="Rectangle 5"/>
            <p:cNvSpPr/>
            <p:nvPr>
              <p:custDataLst>
                <p:tags r:id="rId28"/>
              </p:custDataLst>
            </p:nvPr>
          </p:nvSpPr>
          <p:spPr>
            <a:xfrm>
              <a:off x="9832" y="4375"/>
              <a:ext cx="4696" cy="871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20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关税主权不完整</a:t>
              </a:r>
            </a:p>
          </p:txBody>
        </p:sp>
        <p:grpSp>
          <p:nvGrpSpPr>
            <p:cNvPr id="24" name="组合 23"/>
            <p:cNvGrpSpPr/>
            <p:nvPr>
              <p:custDataLst>
                <p:tags r:id="rId29"/>
              </p:custDataLst>
            </p:nvPr>
          </p:nvGrpSpPr>
          <p:grpSpPr>
            <a:xfrm>
              <a:off x="6388" y="3971"/>
              <a:ext cx="3294" cy="840"/>
              <a:chOff x="6388" y="3386"/>
              <a:chExt cx="3294" cy="840"/>
            </a:xfrm>
            <a:grpFill/>
          </p:grpSpPr>
          <p:sp>
            <p:nvSpPr>
              <p:cNvPr id="16390" name="Line 6"/>
              <p:cNvSpPr/>
              <p:nvPr>
                <p:custDataLst>
                  <p:tags r:id="rId30"/>
                </p:custDataLst>
              </p:nvPr>
            </p:nvSpPr>
            <p:spPr>
              <a:xfrm>
                <a:off x="6388" y="4175"/>
                <a:ext cx="3294" cy="17"/>
              </a:xfrm>
              <a:prstGeom prst="line">
                <a:avLst/>
              </a:prstGeom>
              <a:grpFill/>
              <a:ln w="44450" cap="flat" cmpd="sng">
                <a:solidFill>
                  <a:schemeClr val="bg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sz="1400"/>
              </a:p>
            </p:txBody>
          </p:sp>
          <p:sp>
            <p:nvSpPr>
              <p:cNvPr id="69637" name="Text Box 7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6905" y="3386"/>
                <a:ext cx="2104" cy="84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ctr" eaLnBrk="0" hangingPunct="0">
                  <a:buClrTx/>
                  <a:buSzTx/>
                  <a:buFontTx/>
                </a:pPr>
                <a:r>
                  <a:rPr lang="zh-CN" altLang="en-US" sz="2000" b="1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议税</a:t>
                </a:r>
              </a:p>
            </p:txBody>
          </p:sp>
        </p:grpSp>
      </p:grpSp>
      <p:sp>
        <p:nvSpPr>
          <p:cNvPr id="69638" name="Rectangle 8"/>
          <p:cNvSpPr/>
          <p:nvPr>
            <p:custDataLst>
              <p:tags r:id="rId4"/>
            </p:custDataLst>
          </p:nvPr>
        </p:nvSpPr>
        <p:spPr>
          <a:xfrm>
            <a:off x="388144" y="2814162"/>
            <a:ext cx="357664" cy="1000601"/>
          </a:xfrm>
          <a:prstGeom prst="rect">
            <a:avLst/>
          </a:prstGeom>
          <a:solidFill>
            <a:schemeClr val="accent5">
              <a:lumMod val="20000"/>
              <a:lumOff val="80000"/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Overflow="overflow" horzOverflow="overflow" vert="eaVert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165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经济上</a:t>
            </a:r>
          </a:p>
        </p:txBody>
      </p:sp>
      <p:sp>
        <p:nvSpPr>
          <p:cNvPr id="69639" name="Rectangle 9"/>
          <p:cNvSpPr/>
          <p:nvPr>
            <p:custDataLst>
              <p:tags r:id="rId5"/>
            </p:custDataLst>
          </p:nvPr>
        </p:nvSpPr>
        <p:spPr>
          <a:xfrm>
            <a:off x="1166336" y="2861311"/>
            <a:ext cx="1731645" cy="836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自给自足</a:t>
            </a:r>
          </a:p>
          <a:p>
            <a:pPr lvl="0" algn="ctr" eaLnBrk="0" hangingPunct="0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封建经济</a:t>
            </a:r>
          </a:p>
        </p:txBody>
      </p:sp>
      <p:sp>
        <p:nvSpPr>
          <p:cNvPr id="69641" name="Rectangle 11"/>
          <p:cNvSpPr/>
          <p:nvPr>
            <p:custDataLst>
              <p:tags r:id="rId6"/>
            </p:custDataLst>
          </p:nvPr>
        </p:nvSpPr>
        <p:spPr>
          <a:xfrm>
            <a:off x="1166427" y="1624795"/>
            <a:ext cx="1739969" cy="81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主权完整</a:t>
            </a:r>
          </a:p>
        </p:txBody>
      </p: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3067527" y="1396841"/>
            <a:ext cx="3842861" cy="593408"/>
            <a:chOff x="6441" y="2933"/>
            <a:chExt cx="8069" cy="124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396" name="Rectangle 12"/>
            <p:cNvSpPr/>
            <p:nvPr>
              <p:custDataLst>
                <p:tags r:id="rId24"/>
              </p:custDataLst>
            </p:nvPr>
          </p:nvSpPr>
          <p:spPr>
            <a:xfrm>
              <a:off x="9832" y="3308"/>
              <a:ext cx="4678" cy="871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20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领土主权不完整</a:t>
              </a:r>
            </a:p>
          </p:txBody>
        </p:sp>
        <p:grpSp>
          <p:nvGrpSpPr>
            <p:cNvPr id="23" name="组合 22"/>
            <p:cNvGrpSpPr/>
            <p:nvPr>
              <p:custDataLst>
                <p:tags r:id="rId25"/>
              </p:custDataLst>
            </p:nvPr>
          </p:nvGrpSpPr>
          <p:grpSpPr>
            <a:xfrm>
              <a:off x="6441" y="2933"/>
              <a:ext cx="3241" cy="840"/>
              <a:chOff x="6441" y="2603"/>
              <a:chExt cx="3241" cy="840"/>
            </a:xfrm>
            <a:grpFill/>
          </p:grpSpPr>
          <p:sp>
            <p:nvSpPr>
              <p:cNvPr id="16397" name="Line 13"/>
              <p:cNvSpPr/>
              <p:nvPr>
                <p:custDataLst>
                  <p:tags r:id="rId26"/>
                </p:custDataLst>
              </p:nvPr>
            </p:nvSpPr>
            <p:spPr>
              <a:xfrm flipV="1">
                <a:off x="6441" y="3383"/>
                <a:ext cx="3241" cy="7"/>
              </a:xfrm>
              <a:prstGeom prst="line">
                <a:avLst/>
              </a:prstGeom>
              <a:grpFill/>
              <a:ln w="444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sz="1400"/>
              </a:p>
            </p:txBody>
          </p:sp>
          <p:sp>
            <p:nvSpPr>
              <p:cNvPr id="16398" name="Text Box 14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6911" y="2603"/>
                <a:ext cx="2092" cy="84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ctr" eaLnBrk="0" hangingPunct="0">
                  <a:buClrTx/>
                  <a:buSzTx/>
                  <a:buFontTx/>
                </a:pPr>
                <a:r>
                  <a:rPr lang="zh-CN" altLang="en-US" sz="2000" b="1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割地</a:t>
                </a:r>
              </a:p>
            </p:txBody>
          </p:sp>
        </p:grpSp>
      </p:grpSp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2996089" y="2906077"/>
            <a:ext cx="3878580" cy="871537"/>
            <a:chOff x="6383" y="5950"/>
            <a:chExt cx="8144" cy="1830"/>
          </a:xfrm>
        </p:grpSpPr>
        <p:sp>
          <p:nvSpPr>
            <p:cNvPr id="69640" name="Rectangle 10"/>
            <p:cNvSpPr/>
            <p:nvPr>
              <p:custDataLst>
                <p:tags r:id="rId20"/>
              </p:custDataLst>
            </p:nvPr>
          </p:nvSpPr>
          <p:spPr>
            <a:xfrm>
              <a:off x="9834" y="6006"/>
              <a:ext cx="4693" cy="17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 eaLnBrk="0" hangingPunct="0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自然经济遭到破坏</a:t>
              </a:r>
            </a:p>
            <a:p>
              <a:pPr lvl="0" algn="ctr" eaLnBrk="0" hangingPunct="0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spc="-75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被卷入资本主义体系</a:t>
              </a:r>
            </a:p>
          </p:txBody>
        </p:sp>
        <p:sp>
          <p:nvSpPr>
            <p:cNvPr id="69645" name="Line 15"/>
            <p:cNvSpPr/>
            <p:nvPr>
              <p:custDataLst>
                <p:tags r:id="rId21"/>
              </p:custDataLst>
            </p:nvPr>
          </p:nvSpPr>
          <p:spPr>
            <a:xfrm flipV="1">
              <a:off x="6383" y="6807"/>
              <a:ext cx="3288" cy="1"/>
            </a:xfrm>
            <a:prstGeom prst="line">
              <a:avLst/>
            </a:prstGeom>
            <a:ln w="50800" cap="flat" cmpd="sng">
              <a:solidFill>
                <a:schemeClr val="tx1">
                  <a:alpha val="91000"/>
                </a:schemeClr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69646" name="Text Box 16"/>
            <p:cNvSpPr txBox="1"/>
            <p:nvPr>
              <p:custDataLst>
                <p:tags r:id="rId22"/>
              </p:custDataLst>
            </p:nvPr>
          </p:nvSpPr>
          <p:spPr>
            <a:xfrm>
              <a:off x="6835" y="5950"/>
              <a:ext cx="2248" cy="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20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通商</a:t>
              </a:r>
            </a:p>
          </p:txBody>
        </p:sp>
        <p:sp>
          <p:nvSpPr>
            <p:cNvPr id="69647" name="Text Box 18"/>
            <p:cNvSpPr txBox="1"/>
            <p:nvPr>
              <p:custDataLst>
                <p:tags r:id="rId23"/>
              </p:custDataLst>
            </p:nvPr>
          </p:nvSpPr>
          <p:spPr>
            <a:xfrm>
              <a:off x="7046" y="6940"/>
              <a:ext cx="1827" cy="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20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议税</a:t>
              </a:r>
            </a:p>
          </p:txBody>
        </p:sp>
      </p:grpSp>
      <p:sp>
        <p:nvSpPr>
          <p:cNvPr id="69650" name="AutoShape 22"/>
          <p:cNvSpPr/>
          <p:nvPr>
            <p:custDataLst>
              <p:tags r:id="rId9"/>
            </p:custDataLst>
          </p:nvPr>
        </p:nvSpPr>
        <p:spPr>
          <a:xfrm>
            <a:off x="1893094" y="3780473"/>
            <a:ext cx="277654" cy="426244"/>
          </a:xfrm>
          <a:prstGeom prst="downArrow">
            <a:avLst>
              <a:gd name="adj1" fmla="val 50000"/>
              <a:gd name="adj2" fmla="val 82442"/>
            </a:avLst>
          </a:prstGeom>
          <a:solidFill>
            <a:srgbClr val="595959">
              <a:alpha val="68000"/>
            </a:srgb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 eaLnBrk="0" hangingPunct="0"/>
            <a:endParaRPr lang="zh-CN" altLang="en-US" sz="135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52" name="Oval 24"/>
          <p:cNvSpPr/>
          <p:nvPr>
            <p:custDataLst>
              <p:tags r:id="rId10"/>
            </p:custDataLst>
          </p:nvPr>
        </p:nvSpPr>
        <p:spPr>
          <a:xfrm>
            <a:off x="1268254" y="767715"/>
            <a:ext cx="1541621" cy="536258"/>
          </a:xfrm>
          <a:prstGeom prst="ellipse">
            <a:avLst/>
          </a:prstGeom>
          <a:solidFill>
            <a:schemeClr val="accent5">
              <a:lumMod val="20000"/>
              <a:lumOff val="80000"/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战前</a:t>
            </a:r>
          </a:p>
        </p:txBody>
      </p:sp>
      <p:sp>
        <p:nvSpPr>
          <p:cNvPr id="69653" name="Oval 25"/>
          <p:cNvSpPr/>
          <p:nvPr>
            <p:custDataLst>
              <p:tags r:id="rId11"/>
            </p:custDataLst>
          </p:nvPr>
        </p:nvSpPr>
        <p:spPr>
          <a:xfrm>
            <a:off x="5014436" y="762476"/>
            <a:ext cx="1542098" cy="563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战后</a:t>
            </a:r>
          </a:p>
        </p:txBody>
      </p:sp>
      <p:sp>
        <p:nvSpPr>
          <p:cNvPr id="69664" name="Rectangle 3"/>
          <p:cNvSpPr/>
          <p:nvPr>
            <p:custDataLst>
              <p:tags r:id="rId12"/>
            </p:custDataLst>
          </p:nvPr>
        </p:nvSpPr>
        <p:spPr>
          <a:xfrm>
            <a:off x="6998971" y="1574959"/>
            <a:ext cx="1061561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半殖民地</a:t>
            </a:r>
          </a:p>
        </p:txBody>
      </p:sp>
      <p:sp>
        <p:nvSpPr>
          <p:cNvPr id="69665" name="Rectangle 8"/>
          <p:cNvSpPr/>
          <p:nvPr>
            <p:custDataLst>
              <p:tags r:id="rId13"/>
            </p:custDataLst>
          </p:nvPr>
        </p:nvSpPr>
        <p:spPr>
          <a:xfrm>
            <a:off x="6996112" y="2860358"/>
            <a:ext cx="1062038" cy="837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半封建</a:t>
            </a:r>
          </a:p>
        </p:txBody>
      </p:sp>
      <p:sp>
        <p:nvSpPr>
          <p:cNvPr id="25" name="AutoShape 22"/>
          <p:cNvSpPr/>
          <p:nvPr>
            <p:custDataLst>
              <p:tags r:id="rId14"/>
            </p:custDataLst>
          </p:nvPr>
        </p:nvSpPr>
        <p:spPr>
          <a:xfrm>
            <a:off x="5685473" y="3784759"/>
            <a:ext cx="277654" cy="426244"/>
          </a:xfrm>
          <a:prstGeom prst="downArrow">
            <a:avLst>
              <a:gd name="adj1" fmla="val 50000"/>
              <a:gd name="adj2" fmla="val 82442"/>
            </a:avLst>
          </a:prstGeom>
          <a:solidFill>
            <a:srgbClr val="595959">
              <a:alpha val="68000"/>
            </a:srgb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 eaLnBrk="0" hangingPunct="0"/>
            <a:endParaRPr lang="zh-CN" altLang="en-US" sz="135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Rectangle 8"/>
          <p:cNvSpPr/>
          <p:nvPr>
            <p:custDataLst>
              <p:tags r:id="rId15"/>
            </p:custDataLst>
          </p:nvPr>
        </p:nvSpPr>
        <p:spPr>
          <a:xfrm>
            <a:off x="163354" y="4276725"/>
            <a:ext cx="807244" cy="426720"/>
          </a:xfrm>
          <a:prstGeom prst="rect">
            <a:avLst/>
          </a:prstGeom>
          <a:solidFill>
            <a:schemeClr val="accent5">
              <a:lumMod val="20000"/>
              <a:lumOff val="80000"/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1500" b="1" spc="-225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社会性质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171099" y="4289108"/>
            <a:ext cx="1754505" cy="41719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17"/>
            </p:custDataLst>
          </p:nvPr>
        </p:nvGrpSpPr>
        <p:grpSpPr>
          <a:xfrm>
            <a:off x="3140393" y="4276249"/>
            <a:ext cx="3915251" cy="421005"/>
            <a:chOff x="6594" y="8979"/>
            <a:chExt cx="8221" cy="884"/>
          </a:xfrm>
        </p:grpSpPr>
        <p:sp>
          <p:nvSpPr>
            <p:cNvPr id="46" name="燕尾形箭头 45"/>
            <p:cNvSpPr/>
            <p:nvPr>
              <p:custDataLst>
                <p:tags r:id="rId18"/>
              </p:custDataLst>
            </p:nvPr>
          </p:nvSpPr>
          <p:spPr>
            <a:xfrm>
              <a:off x="6594" y="8979"/>
              <a:ext cx="2909" cy="755"/>
            </a:xfrm>
            <a:prstGeom prst="notchedRightArrow">
              <a:avLst>
                <a:gd name="adj1" fmla="val 50000"/>
                <a:gd name="adj2" fmla="val 66615"/>
              </a:avLst>
            </a:prstGeom>
            <a:solidFill>
              <a:srgbClr val="595959">
                <a:alpha val="68000"/>
              </a:srgbClr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>
              <a:noAutofit/>
            </a:bodyPr>
            <a:lstStyle/>
            <a:p>
              <a:pPr lvl="0" algn="ctr" eaLnBrk="0" hangingPunct="0">
                <a:buClrTx/>
                <a:buSzTx/>
                <a:buFontTx/>
              </a:pPr>
              <a:endParaRPr lang="zh-CN" altLang="en-US" sz="1350" b="1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9667" y="8987"/>
              <a:ext cx="5148" cy="876"/>
            </a:xfrm>
            <a:prstGeom prst="rect">
              <a:avLst/>
            </a:prstGeom>
          </p:spPr>
        </p:pic>
      </p:grpSp>
      <p:sp>
        <p:nvSpPr>
          <p:cNvPr id="8" name="TextBox 34">
            <a:extLst>
              <a:ext uri="{FF2B5EF4-FFF2-40B4-BE49-F238E27FC236}">
                <a16:creationId xmlns:a16="http://schemas.microsoft.com/office/drawing/2014/main" id="{F271C1E6-B10C-E51A-60CA-F0F6FFB59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43" y="208143"/>
            <a:ext cx="884807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结合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南京条约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的内容，说说鸦片战争前后的中国社会发生了哪些变化？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  <p:bldP spid="69641" grpId="0" animBg="1"/>
      <p:bldP spid="69650" grpId="0" animBg="1"/>
      <p:bldP spid="69664" grpId="0" animBg="1"/>
      <p:bldP spid="69665" grpId="0" animBg="1"/>
      <p:bldP spid="25" grpId="0" animBg="1"/>
      <p:bldP spid="26" grpId="0" animBg="1"/>
    </p:bldLst>
  </p:timing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C2B3D62-5DBC-4D81-8E7C-9CCB8D68FA58}"/>
              </a:ext>
            </a:extLst>
          </p:cNvPr>
          <p:cNvSpPr txBox="1"/>
          <p:nvPr/>
        </p:nvSpPr>
        <p:spPr>
          <a:xfrm>
            <a:off x="245314" y="280152"/>
            <a:ext cx="8653373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42900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材料：这场战争把中国拖入世界。从此开始，中国遭受了列强的百般蹂躏；从此开始，中国人经受了寻找新出路的百般苦难。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2900" algn="r"/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茅海建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天朝的崩溃：鸦片战争再研究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1AA38F-598C-4994-817A-6E81D0045EE6}"/>
              </a:ext>
            </a:extLst>
          </p:cNvPr>
          <p:cNvSpPr txBox="1"/>
          <p:nvPr/>
        </p:nvSpPr>
        <p:spPr>
          <a:xfrm>
            <a:off x="245313" y="1373677"/>
            <a:ext cx="8653373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42900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材料：“后来的历史说明，西方的大潮冲击了中国的旧有模式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这对中国有不利的一面，但在客观上为中国提供了摆脱循环的新途径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2900" algn="r"/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茅海建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天朝的崩溃：鸦片战争再研究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14EA34EA-F858-4C03-AADC-D3340C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79" y="2571750"/>
            <a:ext cx="884807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latin typeface="+mn-ea"/>
                <a:ea typeface="+mn-ea"/>
              </a:rPr>
              <a:t>谈谈你对鸦片战争影响的理解。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3ED9D9-F807-4513-890D-5EFA90C5C3A4}"/>
              </a:ext>
            </a:extLst>
          </p:cNvPr>
          <p:cNvSpPr/>
          <p:nvPr/>
        </p:nvSpPr>
        <p:spPr>
          <a:xfrm>
            <a:off x="309777" y="3153216"/>
            <a:ext cx="498598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</a:rPr>
              <a:t>①鸦片战争改变了中国历史发展的进程。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FBB3A3-128B-4BA1-8DB2-63AA81F95230}"/>
              </a:ext>
            </a:extLst>
          </p:cNvPr>
          <p:cNvSpPr/>
          <p:nvPr/>
        </p:nvSpPr>
        <p:spPr>
          <a:xfrm>
            <a:off x="309778" y="3545632"/>
            <a:ext cx="8751095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</a:rPr>
              <a:t>②中国独立主权的完整性遭到破坏，自然经济遭到破坏，开始沦为半殖民地半封建社会。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F78F3A2-A9A7-4CBF-B621-3C40F6789D16}"/>
              </a:ext>
            </a:extLst>
          </p:cNvPr>
          <p:cNvSpPr/>
          <p:nvPr/>
        </p:nvSpPr>
        <p:spPr>
          <a:xfrm>
            <a:off x="309777" y="4228629"/>
            <a:ext cx="447301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</a:rPr>
              <a:t>③</a:t>
            </a:r>
            <a:r>
              <a:rPr lang="zh-CN" altLang="en-US" sz="2100" b="1">
                <a:solidFill>
                  <a:srgbClr val="FF0000"/>
                </a:solidFill>
                <a:sym typeface="宋体" pitchFamily="2" charset="-122"/>
              </a:rPr>
              <a:t>鸦片战争成为中国</a:t>
            </a:r>
            <a:r>
              <a:rPr lang="zh-CN" altLang="en-US" sz="2100" b="1" dirty="0">
                <a:solidFill>
                  <a:srgbClr val="FF0000"/>
                </a:solidFill>
                <a:sym typeface="宋体" pitchFamily="2" charset="-122"/>
              </a:rPr>
              <a:t>近代史的开端。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097DC1-CC3B-463B-BF09-C1117B4585B7}"/>
              </a:ext>
            </a:extLst>
          </p:cNvPr>
          <p:cNvSpPr txBox="1"/>
          <p:nvPr/>
        </p:nvSpPr>
        <p:spPr>
          <a:xfrm>
            <a:off x="3226871" y="1851670"/>
            <a:ext cx="5622277" cy="1361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42900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材料七：“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多年过去了。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世纪是中国人屈辱的世纪。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世纪是中国人饱尝人世间一切艰难困苦的世纪。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世纪呢？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2900"/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茅海建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天朝的崩溃：鸦片战争再研究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6FEE68-A55E-47EA-A621-3660DE22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3" y="424641"/>
            <a:ext cx="2985560" cy="43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3283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4E07CA0-15F0-4665-8B2D-21FD2B69ACDC}"/>
              </a:ext>
            </a:extLst>
          </p:cNvPr>
          <p:cNvGrpSpPr/>
          <p:nvPr/>
        </p:nvGrpSpPr>
        <p:grpSpPr>
          <a:xfrm>
            <a:off x="95253" y="3003798"/>
            <a:ext cx="2685852" cy="2025252"/>
            <a:chOff x="-544066" y="924954"/>
            <a:chExt cx="5447346" cy="4381679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C8FA156C-DBA0-447D-9768-007C90DF8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4066" y="924954"/>
              <a:ext cx="5447346" cy="345077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文本框 13">
              <a:extLst>
                <a:ext uri="{FF2B5EF4-FFF2-40B4-BE49-F238E27FC236}">
                  <a16:creationId xmlns:a16="http://schemas.microsoft.com/office/drawing/2014/main" id="{437F6338-209A-4BFB-A685-B0D68EAC2204}"/>
                </a:ext>
              </a:extLst>
            </p:cNvPr>
            <p:cNvSpPr txBox="1"/>
            <p:nvPr/>
          </p:nvSpPr>
          <p:spPr>
            <a:xfrm>
              <a:off x="478242" y="4307810"/>
              <a:ext cx="3588946" cy="99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虎门销烟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E53AE7-A538-4795-A09F-C84CCBE41217}"/>
              </a:ext>
            </a:extLst>
          </p:cNvPr>
          <p:cNvGrpSpPr/>
          <p:nvPr/>
        </p:nvGrpSpPr>
        <p:grpSpPr>
          <a:xfrm>
            <a:off x="6000823" y="2939928"/>
            <a:ext cx="3143177" cy="2038936"/>
            <a:chOff x="6342677" y="2372340"/>
            <a:chExt cx="5447346" cy="433495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A40FC02-A5ED-410D-8718-F3953F7A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2677" y="2372340"/>
              <a:ext cx="5447346" cy="3662655"/>
            </a:xfrm>
            <a:prstGeom prst="rect">
              <a:avLst/>
            </a:prstGeom>
          </p:spPr>
        </p:pic>
        <p:sp>
          <p:nvSpPr>
            <p:cNvPr id="15" name="文本框 15">
              <a:extLst>
                <a:ext uri="{FF2B5EF4-FFF2-40B4-BE49-F238E27FC236}">
                  <a16:creationId xmlns:a16="http://schemas.microsoft.com/office/drawing/2014/main" id="{4375A9DB-2900-4108-9D92-05F847D6D483}"/>
                </a:ext>
              </a:extLst>
            </p:cNvPr>
            <p:cNvSpPr txBox="1"/>
            <p:nvPr/>
          </p:nvSpPr>
          <p:spPr>
            <a:xfrm>
              <a:off x="7202567" y="5948646"/>
              <a:ext cx="4322856" cy="75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签订</a:t>
              </a:r>
              <a:r>
                <a:rPr lang="en-US" altLang="zh-CN" sz="2400" b="1" dirty="0"/>
                <a:t>《</a:t>
              </a:r>
              <a:r>
                <a:rPr lang="zh-CN" altLang="en-US" sz="2400" b="1" dirty="0"/>
                <a:t>南京条约</a:t>
              </a:r>
              <a:r>
                <a:rPr lang="en-US" altLang="zh-CN" sz="2400" b="1" dirty="0"/>
                <a:t>》</a:t>
              </a:r>
              <a:endParaRPr lang="zh-CN" altLang="en-US" sz="2400" b="1" dirty="0"/>
            </a:p>
          </p:txBody>
        </p:sp>
      </p:grpSp>
      <p:sp>
        <p:nvSpPr>
          <p:cNvPr id="16" name="文本框 3">
            <a:extLst>
              <a:ext uri="{FF2B5EF4-FFF2-40B4-BE49-F238E27FC236}">
                <a16:creationId xmlns:a16="http://schemas.microsoft.com/office/drawing/2014/main" id="{5D949A4C-2DA9-4FC5-BF56-FA47F07E26E4}"/>
              </a:ext>
            </a:extLst>
          </p:cNvPr>
          <p:cNvSpPr txBox="1"/>
          <p:nvPr/>
        </p:nvSpPr>
        <p:spPr>
          <a:xfrm>
            <a:off x="1575374" y="1116808"/>
            <a:ext cx="480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鸦片战争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95E7C1D6-4AD9-4B80-98F0-AE90DAAB159D}"/>
              </a:ext>
            </a:extLst>
          </p:cNvPr>
          <p:cNvSpPr txBox="1"/>
          <p:nvPr/>
        </p:nvSpPr>
        <p:spPr>
          <a:xfrm>
            <a:off x="5385297" y="1466987"/>
            <a:ext cx="418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1840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-1842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月）</a:t>
            </a:r>
          </a:p>
        </p:txBody>
      </p:sp>
      <p:sp>
        <p:nvSpPr>
          <p:cNvPr id="18" name="矩形 17"/>
          <p:cNvSpPr/>
          <p:nvPr/>
        </p:nvSpPr>
        <p:spPr>
          <a:xfrm>
            <a:off x="62331" y="84066"/>
            <a:ext cx="8928992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课标：通过了解</a:t>
            </a:r>
            <a:r>
              <a:rPr lang="zh-CN" altLang="en-US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林则徐虎门销烟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等鸦片战争期间的主要史事，以及</a:t>
            </a:r>
            <a:r>
              <a:rPr lang="en-US" altLang="zh-CN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南京条约</a:t>
            </a:r>
            <a:r>
              <a:rPr lang="en-US" altLang="zh-CN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的签订，初步认识</a:t>
            </a:r>
            <a:r>
              <a:rPr lang="zh-CN" altLang="en-US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鸦片战争对中国近代社会的影响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0AEBEE4-F28F-4D22-9EB5-6BA8B704A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918" y="2571750"/>
            <a:ext cx="1721442" cy="2116527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437F6338-209A-4BFB-A685-B0D68EAC2204}"/>
              </a:ext>
            </a:extLst>
          </p:cNvPr>
          <p:cNvSpPr txBox="1"/>
          <p:nvPr/>
        </p:nvSpPr>
        <p:spPr>
          <a:xfrm>
            <a:off x="3779912" y="463057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林则徐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E75291-3AA3-4D4E-8172-D083047407B9}"/>
              </a:ext>
            </a:extLst>
          </p:cNvPr>
          <p:cNvSpPr txBox="1"/>
          <p:nvPr/>
        </p:nvSpPr>
        <p:spPr>
          <a:xfrm>
            <a:off x="3640666" y="2063536"/>
            <a:ext cx="5877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天朝的崩溃：鸦片战争再研究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52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AEBEE4-F28F-4D22-9EB5-6BA8B704A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" y="2886947"/>
            <a:ext cx="1858708" cy="228529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44AA930-C6B9-48B5-BB41-A7A83D6DC760}"/>
              </a:ext>
            </a:extLst>
          </p:cNvPr>
          <p:cNvSpPr txBox="1"/>
          <p:nvPr/>
        </p:nvSpPr>
        <p:spPr>
          <a:xfrm>
            <a:off x="186942" y="681307"/>
            <a:ext cx="8551780" cy="9925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indent="342900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材料一：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1839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，北京，天气晴朗。钦差大臣、湖广总督林则徐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于中午时分，开用钦差关防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一行由正阳门出彰仪门，一路南下，直奔广东。                 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茅海建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天朝的崩溃：鸦片战争再研究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B9940B-F165-4627-A521-E76D5ED508BB}"/>
              </a:ext>
            </a:extLst>
          </p:cNvPr>
          <p:cNvSpPr txBox="1"/>
          <p:nvPr/>
        </p:nvSpPr>
        <p:spPr>
          <a:xfrm>
            <a:off x="160715" y="1782017"/>
            <a:ext cx="5859299" cy="392415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/>
              <a:t>思考：林则徐一行南下广东的目的是什么？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59F686-032E-4F6D-9D8A-3A4CB4F872DC}"/>
              </a:ext>
            </a:extLst>
          </p:cNvPr>
          <p:cNvSpPr txBox="1"/>
          <p:nvPr/>
        </p:nvSpPr>
        <p:spPr>
          <a:xfrm>
            <a:off x="5319925" y="1789711"/>
            <a:ext cx="2243114" cy="3770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禁烟（虎门销烟）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F52033-1B2B-4DA6-BF55-76E0EB0EC48E}"/>
              </a:ext>
            </a:extLst>
          </p:cNvPr>
          <p:cNvSpPr txBox="1"/>
          <p:nvPr/>
        </p:nvSpPr>
        <p:spPr>
          <a:xfrm>
            <a:off x="152765" y="2147055"/>
            <a:ext cx="2414380" cy="438582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/>
            </a:lvl1pPr>
          </a:lstStyle>
          <a:p>
            <a:r>
              <a:rPr lang="zh-CN" altLang="en-US" sz="2400" dirty="0"/>
              <a:t>“烟”指什么？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9D3CEA-8815-4AB0-A0AB-57C80614E0EF}"/>
              </a:ext>
            </a:extLst>
          </p:cNvPr>
          <p:cNvSpPr txBox="1"/>
          <p:nvPr/>
        </p:nvSpPr>
        <p:spPr>
          <a:xfrm>
            <a:off x="2458125" y="2104574"/>
            <a:ext cx="943846" cy="50013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鸦片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6E50B8-734B-475D-AA20-3DD09B379315}"/>
              </a:ext>
            </a:extLst>
          </p:cNvPr>
          <p:cNvSpPr/>
          <p:nvPr/>
        </p:nvSpPr>
        <p:spPr>
          <a:xfrm>
            <a:off x="1553835" y="2667886"/>
            <a:ext cx="7314612" cy="16850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indent="342900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材料二：“当鸦片未盛行之时，吸食者不过害及其身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迨流毒于天下，则为害甚巨，法当从严。若犹泄泄视之，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如果坐视（放任）这一事情的发展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是使数十年后，中原几无可以御敌之兵，且无可以充饷之银，兴思及此，能无股栗？”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2900" algn="r"/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林则徐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钱票无甚关碍宜重禁吃烟以杜弊源片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8AAB71-4EF9-4241-A48C-B194CE31F578}"/>
              </a:ext>
            </a:extLst>
          </p:cNvPr>
          <p:cNvSpPr txBox="1"/>
          <p:nvPr/>
        </p:nvSpPr>
        <p:spPr>
          <a:xfrm>
            <a:off x="1322826" y="4612102"/>
            <a:ext cx="7721801" cy="377026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思考：结合课本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P4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材料研读及材料二说说林则徐主张禁烟的原因。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AB5EF5-3CD4-4214-A2CB-D6C1DBFF6DA2}"/>
              </a:ext>
            </a:extLst>
          </p:cNvPr>
          <p:cNvSpPr/>
          <p:nvPr/>
        </p:nvSpPr>
        <p:spPr>
          <a:xfrm>
            <a:off x="7067945" y="2667886"/>
            <a:ext cx="1052946" cy="393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9AB0CE-4290-4A7C-A326-B891A16F232E}"/>
              </a:ext>
            </a:extLst>
          </p:cNvPr>
          <p:cNvSpPr/>
          <p:nvPr/>
        </p:nvSpPr>
        <p:spPr>
          <a:xfrm>
            <a:off x="1631737" y="3672868"/>
            <a:ext cx="1052946" cy="321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3575C29-51F0-4766-9EEE-C430382B8BD1}"/>
              </a:ext>
            </a:extLst>
          </p:cNvPr>
          <p:cNvSpPr/>
          <p:nvPr/>
        </p:nvSpPr>
        <p:spPr>
          <a:xfrm>
            <a:off x="3263109" y="3705245"/>
            <a:ext cx="1920618" cy="26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6B3693-62DA-4AFC-A31A-7AB11F68E26F}"/>
              </a:ext>
            </a:extLst>
          </p:cNvPr>
          <p:cNvSpPr/>
          <p:nvPr/>
        </p:nvSpPr>
        <p:spPr>
          <a:xfrm>
            <a:off x="6685876" y="2245387"/>
            <a:ext cx="1754327" cy="392415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/>
              <a:t>损害身心健康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4F02E5-53EC-40F5-B56F-F21DE27F00F3}"/>
              </a:ext>
            </a:extLst>
          </p:cNvPr>
          <p:cNvSpPr/>
          <p:nvPr/>
        </p:nvSpPr>
        <p:spPr>
          <a:xfrm>
            <a:off x="979569" y="4076229"/>
            <a:ext cx="2023631" cy="392415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/>
              <a:t>军队丧失战斗力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37F5B53-6E15-4277-9CF2-1504D5A0ECEB}"/>
              </a:ext>
            </a:extLst>
          </p:cNvPr>
          <p:cNvSpPr/>
          <p:nvPr/>
        </p:nvSpPr>
        <p:spPr>
          <a:xfrm>
            <a:off x="3674283" y="4093338"/>
            <a:ext cx="2023631" cy="392415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/>
              <a:t>白银的大量外流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632" y="3541227"/>
            <a:ext cx="87821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走私鸦片的危害：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白银大量外流直接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威胁到清政府的财政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；许多官员、士兵吸食鸦片，不但严重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摧残了他们的体质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，更导致了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政治腐败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军队战斗力削弱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6AD73D-5228-5A54-3401-D3FEFB5AE6DE}"/>
              </a:ext>
            </a:extLst>
          </p:cNvPr>
          <p:cNvSpPr txBox="1"/>
          <p:nvPr/>
        </p:nvSpPr>
        <p:spPr>
          <a:xfrm>
            <a:off x="218478" y="58363"/>
            <a:ext cx="37054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一、一次英勇斗争的壮举</a:t>
            </a:r>
          </a:p>
        </p:txBody>
      </p:sp>
    </p:spTree>
    <p:extLst>
      <p:ext uri="{BB962C8B-B14F-4D97-AF65-F5344CB8AC3E}">
        <p14:creationId xmlns:p14="http://schemas.microsoft.com/office/powerpoint/2010/main" val="572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4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211A6676-D1E6-4543-86D6-54D209945C1D}"/>
              </a:ext>
            </a:extLst>
          </p:cNvPr>
          <p:cNvSpPr txBox="1"/>
          <p:nvPr/>
        </p:nvSpPr>
        <p:spPr>
          <a:xfrm>
            <a:off x="175532" y="171056"/>
            <a:ext cx="285168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/>
              <a:t>“烟”从哪里来？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43D3B2-BDC2-43E6-8864-9400087FB8EE}"/>
              </a:ext>
            </a:extLst>
          </p:cNvPr>
          <p:cNvSpPr txBox="1"/>
          <p:nvPr/>
        </p:nvSpPr>
        <p:spPr>
          <a:xfrm>
            <a:off x="175530" y="2628130"/>
            <a:ext cx="8932973" cy="438582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思考：结合材料及教材，分析英国向中国大量输出鸦片的原因。</a:t>
            </a:r>
          </a:p>
        </p:txBody>
      </p:sp>
      <p:graphicFrame>
        <p:nvGraphicFramePr>
          <p:cNvPr id="20" name="Group 2">
            <a:extLst>
              <a:ext uri="{FF2B5EF4-FFF2-40B4-BE49-F238E27FC236}">
                <a16:creationId xmlns:a16="http://schemas.microsoft.com/office/drawing/2014/main" id="{ADDF5FAF-2FD8-4D27-BBBA-FE17F8452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00706"/>
              </p:ext>
            </p:extLst>
          </p:nvPr>
        </p:nvGraphicFramePr>
        <p:xfrm>
          <a:off x="256309" y="855047"/>
          <a:ext cx="8700526" cy="1716702"/>
        </p:xfrm>
        <a:graphic>
          <a:graphicData uri="http://schemas.openxmlformats.org/drawingml/2006/table">
            <a:tbl>
              <a:tblPr/>
              <a:tblGrid>
                <a:gridCol w="185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6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96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  年  度</a:t>
                      </a:r>
                    </a:p>
                  </a:txBody>
                  <a:tcPr marL="68580" marR="68580" marT="34307" marB="343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英国输华总值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中国输英总值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中英贸易中国出入超情况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1765—1769</a:t>
                      </a:r>
                    </a:p>
                  </a:txBody>
                  <a:tcPr marL="68580" marR="68580" marT="34307" marB="343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1192915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  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2190619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 出超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997704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1795—1799</a:t>
                      </a:r>
                    </a:p>
                  </a:txBody>
                  <a:tcPr marL="68580" marR="68580" marT="34307" marB="343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5373015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  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5719972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 出超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346957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1830—1833</a:t>
                      </a:r>
                    </a:p>
                  </a:txBody>
                  <a:tcPr marL="68580" marR="68580" marT="34307" marB="343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7335023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9950286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Verdana" pitchFamily="34" charset="0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ea typeface="华文中宋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 出超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2615263</a:t>
                      </a:r>
                    </a:p>
                  </a:txBody>
                  <a:tcPr marL="68580" marR="68580" marT="34307" marB="343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Box 30">
            <a:extLst>
              <a:ext uri="{FF2B5EF4-FFF2-40B4-BE49-F238E27FC236}">
                <a16:creationId xmlns:a16="http://schemas.microsoft.com/office/drawing/2014/main" id="{0E9DCB02-AC60-4B66-9C6A-CDB752B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738" y="507373"/>
            <a:ext cx="5692541" cy="3770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鸦片战争前中英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正当贸易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情况表      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价值单位：银两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049A0A50-267B-4622-8328-AD506CEE06B1}"/>
              </a:ext>
            </a:extLst>
          </p:cNvPr>
          <p:cNvSpPr txBox="1"/>
          <p:nvPr/>
        </p:nvSpPr>
        <p:spPr>
          <a:xfrm>
            <a:off x="3715557" y="3020545"/>
            <a:ext cx="4240819" cy="392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中英贸易中，中国出超，英国入超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399FE652-7A18-4DCA-8D22-22560503B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09" y="3790811"/>
            <a:ext cx="592627" cy="9524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中国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66DF9A0C-C2B4-4A95-9D18-ABE7AE65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568" y="3790811"/>
            <a:ext cx="575112" cy="9524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英国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84D35AD6-F033-4150-BE1F-4A062F88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360" y="3641738"/>
            <a:ext cx="294375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呢绒、布匹（滞销）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88FB82D-E28F-40F8-8D94-0A342F9E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563" y="4452177"/>
            <a:ext cx="3178969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茶叶、生丝（畅销）</a:t>
            </a:r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8F0CF21B-9558-478C-8BA9-AD98021D1C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1695" y="4093763"/>
            <a:ext cx="4482704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9CFF38D6-9A6F-472A-AE72-758171807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5274" y="4362845"/>
            <a:ext cx="4427934" cy="1191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29" name="图片 28" descr="fa2932b84d3917595753607c6aeae6af (1).jpg">
            <a:extLst>
              <a:ext uri="{FF2B5EF4-FFF2-40B4-BE49-F238E27FC236}">
                <a16:creationId xmlns:a16="http://schemas.microsoft.com/office/drawing/2014/main" id="{7F6BF148-CC57-4EA5-A25E-80B65B33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5" b="46143"/>
          <a:stretch>
            <a:fillRect/>
          </a:stretch>
        </p:blipFill>
        <p:spPr>
          <a:xfrm>
            <a:off x="3715557" y="3469341"/>
            <a:ext cx="1416397" cy="55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 descr="2457331_090127288000_2.jpg">
            <a:extLst>
              <a:ext uri="{FF2B5EF4-FFF2-40B4-BE49-F238E27FC236}">
                <a16:creationId xmlns:a16="http://schemas.microsoft.com/office/drawing/2014/main" id="{2B565614-ED69-4AF4-8002-9FDB7DBA9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11" y="4541439"/>
            <a:ext cx="708422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 descr="20151228105219_48986.jpg">
            <a:extLst>
              <a:ext uri="{FF2B5EF4-FFF2-40B4-BE49-F238E27FC236}">
                <a16:creationId xmlns:a16="http://schemas.microsoft.com/office/drawing/2014/main" id="{82990D86-BBF4-4409-84A1-C7919EBE1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3" b="16971"/>
          <a:stretch>
            <a:fillRect/>
          </a:stretch>
        </p:blipFill>
        <p:spPr bwMode="auto">
          <a:xfrm>
            <a:off x="4595712" y="4595017"/>
            <a:ext cx="45005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13279" y="285978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9677" y="1347162"/>
            <a:ext cx="87821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走私鸦片的背景：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自然经济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VS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资本主义经济→中英贸易中英国处于贸易逆差→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进行殖民扩张，英国迫切打开中国市场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F2301BC-40DE-2054-BB3D-EE33A4E3689F}"/>
              </a:ext>
            </a:extLst>
          </p:cNvPr>
          <p:cNvSpPr txBox="1"/>
          <p:nvPr/>
        </p:nvSpPr>
        <p:spPr>
          <a:xfrm>
            <a:off x="6454348" y="3638275"/>
            <a:ext cx="2512627" cy="1300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①自给自足的自然经济对外来商品抵制；</a:t>
            </a:r>
            <a:endParaRPr lang="en-US" altLang="zh-CN" sz="20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②闭关锁国阻碍了英国大量工业品的进口</a:t>
            </a:r>
          </a:p>
        </p:txBody>
      </p:sp>
      <p:sp>
        <p:nvSpPr>
          <p:cNvPr id="6" name="TextBox 1">
            <a:hlinkClick r:id="rId6" action="ppaction://hlinksldjump"/>
            <a:extLst>
              <a:ext uri="{FF2B5EF4-FFF2-40B4-BE49-F238E27FC236}">
                <a16:creationId xmlns:a16="http://schemas.microsoft.com/office/drawing/2014/main" id="{56A2A56E-2950-2C76-D42D-7882E3145067}"/>
              </a:ext>
            </a:extLst>
          </p:cNvPr>
          <p:cNvSpPr txBox="1"/>
          <p:nvPr/>
        </p:nvSpPr>
        <p:spPr>
          <a:xfrm>
            <a:off x="2516197" y="105868"/>
            <a:ext cx="757099" cy="37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英国</a:t>
            </a:r>
          </a:p>
        </p:txBody>
      </p:sp>
    </p:spTree>
    <p:extLst>
      <p:ext uri="{BB962C8B-B14F-4D97-AF65-F5344CB8AC3E}">
        <p14:creationId xmlns:p14="http://schemas.microsoft.com/office/powerpoint/2010/main" val="40337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2" grpId="0" animBg="1"/>
      <p:bldP spid="25" grpId="0"/>
      <p:bldP spid="26" grpId="0"/>
      <p:bldP spid="2" grpId="0"/>
      <p:bldP spid="35" grpId="0" animBg="1"/>
      <p:bldP spid="4" grpId="0" animBg="1"/>
      <p:bldP spid="6" grpId="0" animBg="1"/>
    </p:bld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hlinkClick r:id="rId3" action="ppaction://hlinksldjump"/>
            <a:extLst>
              <a:ext uri="{FF2B5EF4-FFF2-40B4-BE49-F238E27FC236}">
                <a16:creationId xmlns:a16="http://schemas.microsoft.com/office/drawing/2014/main" id="{7E707425-BB03-C191-F62C-5D366EA7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15566"/>
            <a:ext cx="8600704" cy="31683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6FB8BB8F-4CFC-1F32-9189-2B67BB06F569}"/>
              </a:ext>
            </a:extLst>
          </p:cNvPr>
          <p:cNvSpPr txBox="1"/>
          <p:nvPr/>
        </p:nvSpPr>
        <p:spPr>
          <a:xfrm>
            <a:off x="1203244" y="4227934"/>
            <a:ext cx="6737511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英国迫切需要的是什么？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C262EFC-8202-5DF7-5A9D-A563909F3B7B}"/>
              </a:ext>
            </a:extLst>
          </p:cNvPr>
          <p:cNvSpPr txBox="1"/>
          <p:nvPr/>
        </p:nvSpPr>
        <p:spPr>
          <a:xfrm>
            <a:off x="5220072" y="3723878"/>
            <a:ext cx="2322195" cy="11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市场</a:t>
            </a:r>
          </a:p>
        </p:txBody>
      </p:sp>
    </p:spTree>
    <p:extLst>
      <p:ext uri="{BB962C8B-B14F-4D97-AF65-F5344CB8AC3E}">
        <p14:creationId xmlns:p14="http://schemas.microsoft.com/office/powerpoint/2010/main" val="38466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F2AFDEC4-EB13-4A1D-AC8C-6B7ABD8C29BA}"/>
              </a:ext>
            </a:extLst>
          </p:cNvPr>
          <p:cNvSpPr txBox="1"/>
          <p:nvPr/>
        </p:nvSpPr>
        <p:spPr>
          <a:xfrm>
            <a:off x="251520" y="339502"/>
            <a:ext cx="8551780" cy="13619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indent="342900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材料三：</a:t>
            </a:r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1839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，根据道光帝的谕令，林则徐在虎门共销毁鸦片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19176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箱又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2119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袋，实重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237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万斤。这个数字占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1838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至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1839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年季风季节运往中国的鸦片总额六成左右。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2900" algn="r"/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茅海建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天朝的崩溃：鸦片战争再研究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158" y="2211710"/>
            <a:ext cx="87821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虎门销烟的意义：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虎门销烟是中国人民禁烟斗争的伟大胜利，显示了中华民族反抗外来侵略的坚强意志。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4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7BF8BA-13A4-4C22-9A36-62044791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8333"/>
            <a:ext cx="2132754" cy="26222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E4D8A85-BEA5-4822-98BC-1BBE34BC29FF}"/>
              </a:ext>
            </a:extLst>
          </p:cNvPr>
          <p:cNvSpPr txBox="1"/>
          <p:nvPr/>
        </p:nvSpPr>
        <p:spPr>
          <a:xfrm>
            <a:off x="323528" y="123478"/>
            <a:ext cx="8653373" cy="13619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indent="342900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材料四：“对于林则徐这种针对外国人的禁烟方法，有人认为他有点操之过急过激，认为他激化了中英矛盾，因此他需要对鸦片战争的爆发负责。” 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茅海建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天朝的崩溃：鸦片战争再研究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475867-4829-4CC4-B51F-8F62D981DC1E}"/>
              </a:ext>
            </a:extLst>
          </p:cNvPr>
          <p:cNvSpPr txBox="1"/>
          <p:nvPr/>
        </p:nvSpPr>
        <p:spPr>
          <a:xfrm>
            <a:off x="1354962" y="1715679"/>
            <a:ext cx="7522244" cy="438582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你赞同材料中的观点吗？请谈谈你的看法，并说明理由。</a:t>
            </a:r>
          </a:p>
        </p:txBody>
      </p:sp>
      <p:sp>
        <p:nvSpPr>
          <p:cNvPr id="9" name="矩形 27">
            <a:extLst>
              <a:ext uri="{FF2B5EF4-FFF2-40B4-BE49-F238E27FC236}">
                <a16:creationId xmlns:a16="http://schemas.microsoft.com/office/drawing/2014/main" id="{ADE25538-4A02-46C5-AC98-C12288395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373063"/>
            <a:ext cx="7272808" cy="154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鸦片战争爆发的原因：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直接原因（导火索）：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虎门销烟</a:t>
            </a:r>
            <a:endParaRPr lang="en-US" altLang="zh-CN" sz="2400" b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根本原因：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英国不断向外进行殖民主义扩张，掠夺殖民地，开辟海外市场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36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359304F-23AF-6935-15D0-CE705B54E0D4}"/>
              </a:ext>
            </a:extLst>
          </p:cNvPr>
          <p:cNvSpPr txBox="1"/>
          <p:nvPr/>
        </p:nvSpPr>
        <p:spPr>
          <a:xfrm>
            <a:off x="218479" y="58363"/>
            <a:ext cx="36334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二、一场注定失败的战争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38D9B4-46E6-7E3F-1329-1F1C4F49B73E}"/>
              </a:ext>
            </a:extLst>
          </p:cNvPr>
          <p:cNvSpPr txBox="1"/>
          <p:nvPr/>
        </p:nvSpPr>
        <p:spPr>
          <a:xfrm>
            <a:off x="3923928" y="70231"/>
            <a:ext cx="9055770" cy="992579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任务一：梳理鸦片战争过程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（要求：结合地图及教材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P5-6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，完成填空。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时间：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分钟）</a:t>
            </a:r>
          </a:p>
        </p:txBody>
      </p:sp>
      <p:pic>
        <p:nvPicPr>
          <p:cNvPr id="7" name="Picture 2" descr="http://www.chuanjiaoban.com/userfiles/_member/j/i/jiang952/201709/8Achatu/8a01/YaPianZhanZhengXingShiTu.jpg">
            <a:extLst>
              <a:ext uri="{FF2B5EF4-FFF2-40B4-BE49-F238E27FC236}">
                <a16:creationId xmlns:a16="http://schemas.microsoft.com/office/drawing/2014/main" id="{C8640EE3-0D55-CE4C-2ED9-D9FB8914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2" y="665339"/>
            <a:ext cx="3175201" cy="44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23EA34E-85AF-189D-31A9-3C66FBC2AB10}"/>
              </a:ext>
            </a:extLst>
          </p:cNvPr>
          <p:cNvGrpSpPr/>
          <p:nvPr/>
        </p:nvGrpSpPr>
        <p:grpSpPr>
          <a:xfrm>
            <a:off x="3491880" y="1347614"/>
            <a:ext cx="5722598" cy="3394364"/>
            <a:chOff x="4509654" y="1648691"/>
            <a:chExt cx="5286653" cy="339436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EB2202A-0AFD-25AC-FA7E-A4F7DCBFF276}"/>
                </a:ext>
              </a:extLst>
            </p:cNvPr>
            <p:cNvGrpSpPr/>
            <p:nvPr/>
          </p:nvGrpSpPr>
          <p:grpSpPr>
            <a:xfrm>
              <a:off x="4509654" y="1648691"/>
              <a:ext cx="5286653" cy="3394364"/>
              <a:chOff x="6012872" y="2198255"/>
              <a:chExt cx="7048869" cy="4525818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D9AAC0C4-D3D3-834F-E4B3-E8B6F3E28FC9}"/>
                  </a:ext>
                </a:extLst>
              </p:cNvPr>
              <p:cNvGrpSpPr/>
              <p:nvPr/>
            </p:nvGrpSpPr>
            <p:grpSpPr>
              <a:xfrm>
                <a:off x="6012872" y="2198255"/>
                <a:ext cx="6912767" cy="4525818"/>
                <a:chOff x="6280727" y="2198255"/>
                <a:chExt cx="6912767" cy="4525818"/>
              </a:xfrm>
            </p:grpSpPr>
            <p:cxnSp>
              <p:nvCxnSpPr>
                <p:cNvPr id="34" name="直接箭头连接符 33">
                  <a:extLst>
                    <a:ext uri="{FF2B5EF4-FFF2-40B4-BE49-F238E27FC236}">
                      <a16:creationId xmlns:a16="http://schemas.microsoft.com/office/drawing/2014/main" id="{96E0C108-66ED-A9F8-0969-C0F7CD979717}"/>
                    </a:ext>
                  </a:extLst>
                </p:cNvPr>
                <p:cNvCxnSpPr>
                  <a:cxnSpLocks/>
                  <a:stCxn id="35" idx="0"/>
                </p:cNvCxnSpPr>
                <p:nvPr/>
              </p:nvCxnSpPr>
              <p:spPr>
                <a:xfrm>
                  <a:off x="9173172" y="2198255"/>
                  <a:ext cx="1" cy="434212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CBCFB706-9B72-E866-56B5-83FF44EEA3BC}"/>
                    </a:ext>
                  </a:extLst>
                </p:cNvPr>
                <p:cNvSpPr txBox="1"/>
                <p:nvPr/>
              </p:nvSpPr>
              <p:spPr>
                <a:xfrm>
                  <a:off x="7048812" y="2198255"/>
                  <a:ext cx="4248718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/>
                    <a:t>中                                  英</a:t>
                  </a: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78798EC-53B5-99DE-A4E1-F884F2B9DB99}"/>
                    </a:ext>
                  </a:extLst>
                </p:cNvPr>
                <p:cNvSpPr/>
                <p:nvPr/>
              </p:nvSpPr>
              <p:spPr>
                <a:xfrm>
                  <a:off x="6280727" y="2198255"/>
                  <a:ext cx="6912767" cy="452581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6694535-7961-A53C-AFD4-44CD591CF56A}"/>
                  </a:ext>
                </a:extLst>
              </p:cNvPr>
              <p:cNvGrpSpPr/>
              <p:nvPr/>
            </p:nvGrpSpPr>
            <p:grpSpPr>
              <a:xfrm>
                <a:off x="8920738" y="2774318"/>
                <a:ext cx="3524844" cy="410371"/>
                <a:chOff x="8920738" y="2774318"/>
                <a:chExt cx="3524844" cy="410371"/>
              </a:xfrm>
            </p:grpSpPr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F063FAC6-68E7-D59F-03DB-5DB57E90FE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20738" y="3100165"/>
                  <a:ext cx="43569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56207F6-7EF6-E69B-8DA0-152E2817BE53}"/>
                    </a:ext>
                  </a:extLst>
                </p:cNvPr>
                <p:cNvSpPr txBox="1"/>
                <p:nvPr/>
              </p:nvSpPr>
              <p:spPr>
                <a:xfrm>
                  <a:off x="9356434" y="2774318"/>
                  <a:ext cx="3089148" cy="41037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/>
                    <a:t>1840</a:t>
                  </a:r>
                  <a:r>
                    <a:rPr lang="zh-CN" altLang="en-US" sz="1400" b="1" dirty="0"/>
                    <a:t>年</a:t>
                  </a:r>
                  <a:r>
                    <a:rPr lang="en-US" altLang="zh-CN" sz="1400" b="1" dirty="0"/>
                    <a:t>6</a:t>
                  </a:r>
                  <a:r>
                    <a:rPr lang="zh-CN" altLang="en-US" sz="1400" b="1" dirty="0"/>
                    <a:t>月，</a:t>
                  </a:r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鸦片战争爆发</a:t>
                  </a: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E888B4D8-5DAA-9943-2977-CFD471BFB6DC}"/>
                  </a:ext>
                </a:extLst>
              </p:cNvPr>
              <p:cNvGrpSpPr/>
              <p:nvPr/>
            </p:nvGrpSpPr>
            <p:grpSpPr>
              <a:xfrm>
                <a:off x="8920738" y="5492966"/>
                <a:ext cx="2894961" cy="697627"/>
                <a:chOff x="8920738" y="2707917"/>
                <a:chExt cx="2894961" cy="697627"/>
              </a:xfrm>
            </p:grpSpPr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ADE1A212-854D-88AE-02AC-435038601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20738" y="3100165"/>
                  <a:ext cx="43569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64B51C22-A85C-95B3-4AC0-D4E763F5D289}"/>
                    </a:ext>
                  </a:extLst>
                </p:cNvPr>
                <p:cNvSpPr txBox="1"/>
                <p:nvPr/>
              </p:nvSpPr>
              <p:spPr>
                <a:xfrm>
                  <a:off x="9407553" y="2707917"/>
                  <a:ext cx="2408146" cy="69762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1842</a:t>
                  </a:r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年</a:t>
                  </a:r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8</a:t>
                  </a:r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月</a:t>
                  </a:r>
                  <a:r>
                    <a:rPr lang="zh-CN" altLang="en-US" sz="1400" b="1" dirty="0"/>
                    <a:t>，英军闯入南京下关江面</a:t>
                  </a: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256BF711-3DAE-3921-2E7F-BC3BDE258797}"/>
                  </a:ext>
                </a:extLst>
              </p:cNvPr>
              <p:cNvGrpSpPr/>
              <p:nvPr/>
            </p:nvGrpSpPr>
            <p:grpSpPr>
              <a:xfrm>
                <a:off x="6135830" y="5397658"/>
                <a:ext cx="2771375" cy="697627"/>
                <a:chOff x="9442437" y="3154048"/>
                <a:chExt cx="2771375" cy="697627"/>
              </a:xfrm>
            </p:grpSpPr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BCEEB2B2-C36D-B1B3-830A-394E3423B7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78115" y="3653371"/>
                  <a:ext cx="43569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A838FA9-17C9-BAFC-72B4-D060093B5F84}"/>
                    </a:ext>
                  </a:extLst>
                </p:cNvPr>
                <p:cNvSpPr txBox="1"/>
                <p:nvPr/>
              </p:nvSpPr>
              <p:spPr>
                <a:xfrm>
                  <a:off x="9442437" y="3154048"/>
                  <a:ext cx="2408147" cy="69762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清政府求和，被迫签订</a:t>
                  </a:r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《</a:t>
                  </a:r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南京条约</a:t>
                  </a:r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》</a:t>
                  </a:r>
                  <a:endParaRPr lang="zh-CN" alt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8826D791-F2B1-8E61-38CB-E5CC7EA505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9942" y="3621021"/>
                <a:ext cx="4356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40B490E-ED4B-FDC8-D8CB-D629E081E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3342" y="4187039"/>
                <a:ext cx="4356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EC16AFC-05FD-9949-17C5-2B2C84758184}"/>
                  </a:ext>
                </a:extLst>
              </p:cNvPr>
              <p:cNvSpPr/>
              <p:nvPr/>
            </p:nvSpPr>
            <p:spPr>
              <a:xfrm>
                <a:off x="9389037" y="3433009"/>
                <a:ext cx="2802963" cy="4103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sz="1400" b="1" dirty="0"/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3941FBCA-5976-9E1D-754F-D4AF597DC709}"/>
                  </a:ext>
                </a:extLst>
              </p:cNvPr>
              <p:cNvGrpSpPr/>
              <p:nvPr/>
            </p:nvGrpSpPr>
            <p:grpSpPr>
              <a:xfrm>
                <a:off x="6110370" y="3205351"/>
                <a:ext cx="2849291" cy="697626"/>
                <a:chOff x="9394239" y="2652144"/>
                <a:chExt cx="2849291" cy="697626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F8F54EE-ED46-2013-B4D5-81196BCA0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07833" y="3067814"/>
                  <a:ext cx="43569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488E365B-E65F-539C-114A-ACEC21755146}"/>
                    </a:ext>
                  </a:extLst>
                </p:cNvPr>
                <p:cNvSpPr txBox="1"/>
                <p:nvPr/>
              </p:nvSpPr>
              <p:spPr>
                <a:xfrm>
                  <a:off x="9394239" y="2652144"/>
                  <a:ext cx="2794110" cy="697626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/>
                    <a:t>道光帝派大臣于英军谈判，林则徐革职查办</a:t>
                  </a:r>
                </a:p>
              </p:txBody>
            </p:sp>
          </p:grp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B0A78BD5-A9E3-2CC0-B885-E3C358C38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3963" y="4181403"/>
                <a:ext cx="4356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3A676C0-3F78-CF47-2C90-EA574639BB2D}"/>
                  </a:ext>
                </a:extLst>
              </p:cNvPr>
              <p:cNvSpPr/>
              <p:nvPr/>
            </p:nvSpPr>
            <p:spPr>
              <a:xfrm>
                <a:off x="9356435" y="3918912"/>
                <a:ext cx="3705306" cy="6976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1841</a:t>
                </a:r>
                <a:r>
                  <a:rPr lang="zh-CN" altLang="en-US" sz="1400" b="1" dirty="0"/>
                  <a:t>年抢占香港岛，进攻虎门炮台，占领广州城北四方炮台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46C99B4-AD59-A75C-72F1-A27ADCB0FECF}"/>
                  </a:ext>
                </a:extLst>
              </p:cNvPr>
              <p:cNvSpPr/>
              <p:nvPr/>
            </p:nvSpPr>
            <p:spPr>
              <a:xfrm>
                <a:off x="6110370" y="3974051"/>
                <a:ext cx="2930324" cy="4103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/>
                  <a:t>下令作战，</a:t>
                </a:r>
                <a:r>
                  <a:rPr lang="zh-CN" altLang="en-US" sz="1400" b="1" dirty="0">
                    <a:solidFill>
                      <a:srgbClr val="FF0000"/>
                    </a:solidFill>
                  </a:rPr>
                  <a:t>关天培</a:t>
                </a:r>
                <a:r>
                  <a:rPr lang="zh-CN" altLang="en-US" sz="1400" b="1" dirty="0"/>
                  <a:t>战死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DFFD500-1D6A-2F58-3385-7F3C4FE7379E}"/>
                </a:ext>
              </a:extLst>
            </p:cNvPr>
            <p:cNvCxnSpPr>
              <a:cxnSpLocks/>
            </p:cNvCxnSpPr>
            <p:nvPr/>
          </p:nvCxnSpPr>
          <p:spPr>
            <a:xfrm>
              <a:off x="6697456" y="3558804"/>
              <a:ext cx="3267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4516280-03F9-D2C3-B567-71B964EBC044}"/>
                </a:ext>
              </a:extLst>
            </p:cNvPr>
            <p:cNvSpPr/>
            <p:nvPr/>
          </p:nvSpPr>
          <p:spPr>
            <a:xfrm>
              <a:off x="7020086" y="3404916"/>
              <a:ext cx="2674851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1841</a:t>
              </a:r>
              <a:r>
                <a:rPr lang="zh-CN" altLang="en-US" sz="1400" b="1" dirty="0"/>
                <a:t>年秋  攻占厦门、定海、宁波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D23CFB4-A56E-B89C-939C-47032DB2C77F}"/>
                </a:ext>
              </a:extLst>
            </p:cNvPr>
            <p:cNvCxnSpPr>
              <a:cxnSpLocks/>
            </p:cNvCxnSpPr>
            <p:nvPr/>
          </p:nvCxnSpPr>
          <p:spPr>
            <a:xfrm>
              <a:off x="6715005" y="3836351"/>
              <a:ext cx="3267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B0A27ED-0CF1-0B96-1FD6-6006D9F63012}"/>
                </a:ext>
              </a:extLst>
            </p:cNvPr>
            <p:cNvSpPr/>
            <p:nvPr/>
          </p:nvSpPr>
          <p:spPr>
            <a:xfrm>
              <a:off x="7055665" y="3727040"/>
              <a:ext cx="2242192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1842</a:t>
              </a:r>
              <a:r>
                <a:rPr lang="zh-CN" altLang="en-US" sz="1400" b="1" dirty="0"/>
                <a:t>年 进犯吴淞，攻占镇江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4C6D60E-60E1-8252-DCE0-421FE4B90818}"/>
                </a:ext>
              </a:extLst>
            </p:cNvPr>
            <p:cNvSpPr/>
            <p:nvPr/>
          </p:nvSpPr>
          <p:spPr>
            <a:xfrm>
              <a:off x="5378840" y="3695061"/>
              <a:ext cx="1207391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陈化成</a:t>
              </a:r>
              <a:r>
                <a:rPr lang="zh-CN" altLang="en-US" sz="1400" b="1" dirty="0"/>
                <a:t>牺牲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8E164ACA-8DEE-BDE1-8DEF-8E13147FA485}"/>
              </a:ext>
            </a:extLst>
          </p:cNvPr>
          <p:cNvSpPr/>
          <p:nvPr/>
        </p:nvSpPr>
        <p:spPr>
          <a:xfrm>
            <a:off x="4376090" y="3033181"/>
            <a:ext cx="1921648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三元里人民抗英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CE57692-39FC-898D-7CC0-E4EE2C86AEF6}"/>
              </a:ext>
            </a:extLst>
          </p:cNvPr>
          <p:cNvSpPr txBox="1"/>
          <p:nvPr/>
        </p:nvSpPr>
        <p:spPr>
          <a:xfrm>
            <a:off x="6450106" y="2114608"/>
            <a:ext cx="2316861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封锁珠江口，攻陷定海，</a:t>
            </a:r>
            <a:endParaRPr lang="en-US" altLang="zh-CN" sz="1400" b="1" dirty="0"/>
          </a:p>
          <a:p>
            <a:r>
              <a:rPr lang="zh-CN" altLang="en-US" sz="1400" b="1" dirty="0"/>
              <a:t>直趋天津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18F872A-C848-9259-67D6-69DD393F1C44}"/>
              </a:ext>
            </a:extLst>
          </p:cNvPr>
          <p:cNvSpPr/>
          <p:nvPr/>
        </p:nvSpPr>
        <p:spPr>
          <a:xfrm>
            <a:off x="7234767" y="1779661"/>
            <a:ext cx="1273615" cy="278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426A0EF-D47F-7776-0CAF-C5230F43443D}"/>
              </a:ext>
            </a:extLst>
          </p:cNvPr>
          <p:cNvSpPr/>
          <p:nvPr/>
        </p:nvSpPr>
        <p:spPr>
          <a:xfrm>
            <a:off x="6914907" y="2117182"/>
            <a:ext cx="535884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B8C95E2-EA3E-4C0F-1848-F1C2C49112A2}"/>
              </a:ext>
            </a:extLst>
          </p:cNvPr>
          <p:cNvSpPr/>
          <p:nvPr/>
        </p:nvSpPr>
        <p:spPr>
          <a:xfrm>
            <a:off x="6914907" y="2412853"/>
            <a:ext cx="535884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27E2AF9-633B-3723-06EE-2922B656FFD0}"/>
              </a:ext>
            </a:extLst>
          </p:cNvPr>
          <p:cNvSpPr/>
          <p:nvPr/>
        </p:nvSpPr>
        <p:spPr>
          <a:xfrm>
            <a:off x="3658872" y="2364546"/>
            <a:ext cx="535884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71D339C-DDF4-4B7A-B4B7-02DA77ED30BA}"/>
              </a:ext>
            </a:extLst>
          </p:cNvPr>
          <p:cNvSpPr/>
          <p:nvPr/>
        </p:nvSpPr>
        <p:spPr>
          <a:xfrm>
            <a:off x="4530553" y="2697648"/>
            <a:ext cx="535884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4A74FE3-8142-C555-58A6-1D94F9879437}"/>
              </a:ext>
            </a:extLst>
          </p:cNvPr>
          <p:cNvSpPr/>
          <p:nvPr/>
        </p:nvSpPr>
        <p:spPr>
          <a:xfrm>
            <a:off x="7234014" y="2693246"/>
            <a:ext cx="535884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4A1F326-4619-F276-C1D0-B8309F8CFD81}"/>
              </a:ext>
            </a:extLst>
          </p:cNvPr>
          <p:cNvSpPr/>
          <p:nvPr/>
        </p:nvSpPr>
        <p:spPr>
          <a:xfrm>
            <a:off x="4428201" y="3071070"/>
            <a:ext cx="1294391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39D89A0-AA08-B6DD-9F7E-6E4DE4663DEA}"/>
              </a:ext>
            </a:extLst>
          </p:cNvPr>
          <p:cNvSpPr/>
          <p:nvPr/>
        </p:nvSpPr>
        <p:spPr>
          <a:xfrm>
            <a:off x="7467400" y="3105131"/>
            <a:ext cx="1404857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33D7AEB-4426-2022-57D6-3240A3B3339E}"/>
              </a:ext>
            </a:extLst>
          </p:cNvPr>
          <p:cNvSpPr/>
          <p:nvPr/>
        </p:nvSpPr>
        <p:spPr>
          <a:xfrm>
            <a:off x="4510458" y="3439082"/>
            <a:ext cx="555979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E90983A-F58E-0771-A2BD-7A1446AE6147}"/>
              </a:ext>
            </a:extLst>
          </p:cNvPr>
          <p:cNvSpPr/>
          <p:nvPr/>
        </p:nvSpPr>
        <p:spPr>
          <a:xfrm>
            <a:off x="3947513" y="4008777"/>
            <a:ext cx="930397" cy="23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35E1CDC-D7F1-796F-7216-450F4CDEE53F}"/>
              </a:ext>
            </a:extLst>
          </p:cNvPr>
          <p:cNvSpPr txBox="1"/>
          <p:nvPr/>
        </p:nvSpPr>
        <p:spPr>
          <a:xfrm>
            <a:off x="2607886" y="4398746"/>
            <a:ext cx="310018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中国人民的英勇抵抗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CD26D415-43FA-56FE-A798-40B63475CDF3}"/>
              </a:ext>
            </a:extLst>
          </p:cNvPr>
          <p:cNvSpPr txBox="1"/>
          <p:nvPr/>
        </p:nvSpPr>
        <p:spPr>
          <a:xfrm>
            <a:off x="4603977" y="1093502"/>
            <a:ext cx="7601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败</a:t>
            </a:r>
          </a:p>
        </p:txBody>
      </p:sp>
    </p:spTree>
    <p:extLst>
      <p:ext uri="{BB962C8B-B14F-4D97-AF65-F5344CB8AC3E}">
        <p14:creationId xmlns:p14="http://schemas.microsoft.com/office/powerpoint/2010/main" val="12446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75" grpId="0" animBg="1"/>
      <p:bldP spid="82" grpId="0" animBg="1"/>
      <p:bldP spid="84" grpId="0" animBg="1"/>
    </p:bld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5E7F17-C8CC-32BE-071B-AB1A56ED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5368508" cy="486673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B46B912-5D68-90F5-700E-2DBCF6FADDC7}"/>
              </a:ext>
            </a:extLst>
          </p:cNvPr>
          <p:cNvSpPr txBox="1"/>
          <p:nvPr/>
        </p:nvSpPr>
        <p:spPr>
          <a:xfrm>
            <a:off x="0" y="-20538"/>
            <a:ext cx="8728712" cy="346249"/>
          </a:xfrm>
          <a:prstGeom prst="rect">
            <a:avLst/>
          </a:prstGeom>
          <a:noFill/>
          <a:ln w="254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任务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：请完成作业本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P2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课中导学（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分钟）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BEAC43-D687-3FBF-E73C-D02AC11C0DC0}"/>
              </a:ext>
            </a:extLst>
          </p:cNvPr>
          <p:cNvSpPr txBox="1"/>
          <p:nvPr/>
        </p:nvSpPr>
        <p:spPr>
          <a:xfrm>
            <a:off x="5508104" y="152586"/>
            <a:ext cx="31001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①政治上，专制制度日趋腐朽，清政府腐败无能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D3C3AC-4284-2A25-2875-4260D0554C1E}"/>
              </a:ext>
            </a:extLst>
          </p:cNvPr>
          <p:cNvSpPr txBox="1"/>
          <p:nvPr/>
        </p:nvSpPr>
        <p:spPr>
          <a:xfrm>
            <a:off x="5505506" y="1344974"/>
            <a:ext cx="310018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②经济上，英国完成工业革命，生产力发达，成为头号工业强国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342C12-E8F4-2CFE-A2E5-F30DB8062664}"/>
              </a:ext>
            </a:extLst>
          </p:cNvPr>
          <p:cNvSpPr txBox="1"/>
          <p:nvPr/>
        </p:nvSpPr>
        <p:spPr>
          <a:xfrm>
            <a:off x="5538799" y="3550245"/>
            <a:ext cx="310018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③军事上，清政府军费废弛，武器落后，英国军备优良，武器先进。</a:t>
            </a:r>
          </a:p>
        </p:txBody>
      </p:sp>
    </p:spTree>
    <p:extLst>
      <p:ext uri="{BB962C8B-B14F-4D97-AF65-F5344CB8AC3E}">
        <p14:creationId xmlns:p14="http://schemas.microsoft.com/office/powerpoint/2010/main" val="18866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0"/>
  <p:tag name="KSO_WM_UNIT_PLACING_PICTURE_USER_VIEWPORT" val="{&quot;height&quot;:4467.500787401575,&quot;width&quot;:12660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9"/>
  <p:tag name="KSO_WM_UNIT_TABLE_BEAUTIFY" val="smartTable{6055a7fc-2672-42a9-9756-cb6745abc916}"/>
  <p:tag name="TABLE_COLOR_RGB" val="0x000000*0xFFFFFF*0x44546A*0xE6E5E5*0xE29A9A*0xDFBBB3*0xA3CDCB*0x8BAC74*0x849BCA*0xD1CD95"/>
  <p:tag name="TABLE_COLORIDX" val="h"/>
  <p:tag name="TABLE_EMPHASIZE_COLOR" val="14850714"/>
  <p:tag name="TABLE_SKINIDX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1498</Words>
  <PresentationFormat>全屏显示(16:9)</PresentationFormat>
  <Paragraphs>193</Paragraphs>
  <Slides>16</Slides>
  <Notes>6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Wingdings 2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100.0001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2021-10-12T10:02:57Z</dcterms:created>
  <dcterms:modified xsi:type="dcterms:W3CDTF">2023-04-25T13:48:28Z</dcterms:modified>
</cp:coreProperties>
</file>