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6" r:id="rId3"/>
    <p:sldId id="257" r:id="rId5"/>
    <p:sldId id="256" r:id="rId6"/>
    <p:sldId id="258" r:id="rId7"/>
    <p:sldId id="288" r:id="rId8"/>
    <p:sldId id="287" r:id="rId9"/>
    <p:sldId id="276" r:id="rId10"/>
    <p:sldId id="264" r:id="rId11"/>
    <p:sldId id="262" r:id="rId12"/>
    <p:sldId id="265" r:id="rId13"/>
    <p:sldId id="268" r:id="rId14"/>
    <p:sldId id="270" r:id="rId15"/>
    <p:sldId id="269" r:id="rId16"/>
    <p:sldId id="277" r:id="rId17"/>
    <p:sldId id="271" r:id="rId18"/>
    <p:sldId id="275" r:id="rId19"/>
    <p:sldId id="289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5" name="作者" initials="A" lastIdx="0" clrIdx="24"/>
  <p:cmAuthor id="0" name="Windows 用户" initials="W用" lastIdx="0" clrIdx="0"/>
  <p:cmAuthor id="1" name="ASUS" initials="A" lastIdx="1" clrIdx="0"/>
  <p:cmAuthor id="3" name="微软用户" initials="微" lastIdx="0" clrIdx="0"/>
  <p:cmAuthor id="4" name="新课标第一网" initials="新" lastIdx="0" clrIdx="0"/>
  <p:cmAuthor id="5" name="lenovo" initials="l" lastIdx="0" clrIdx="0"/>
  <p:cmAuthor id="6" name="ming qiu" initials="m" lastIdx="0" clrIdx="1"/>
  <p:cmAuthor id="7" name="1206988966@qq.com" initials="1" lastIdx="0" clrIdx="2"/>
  <p:cmAuthor id="8" name="姜伟光" initials="姜" lastIdx="0" clrIdx="0"/>
  <p:cmAuthor id="9" name="dongyu" initials="d" lastIdx="0" clrIdx="8"/>
  <p:cmAuthor id="10" name="houyanan21" initials="h" lastIdx="0" clrIdx="9"/>
  <p:cmAuthor id="11" name="MyPC" initials="M" lastIdx="0" clrIdx="11"/>
  <p:cmAuthor id="12" name="jinli" initials="j" lastIdx="0" clrIdx="0"/>
  <p:cmAuthor id="13" name="PC" initials="P" lastIdx="0" clrIdx="12"/>
  <p:cmAuthor id="15" name="李丽" initials="李" lastIdx="0" clrIdx="14"/>
  <p:cmAuthor id="16" name="Nicole Li  李倩" initials="N" lastIdx="0" clrIdx="0"/>
  <p:cmAuthor id="17" name="admin" initials="a" lastIdx="0" clrIdx="0"/>
  <p:cmAuthor id="18" name="222" initials="2" lastIdx="0" clrIdx="0"/>
  <p:cmAuthor id="2" name="lee" initials="l" lastIdx="10" clrIdx="1"/>
  <p:cmAuthor id="14" name="文璇璇" initials="文" lastIdx="0" clrIdx="13"/>
  <p:cmAuthor id="20" name="语语菲菲的iPad" initials="语" lastIdx="1" clrIdx="19"/>
  <p:cmAuthor id="76" name="1637354872@qq.com" initials="1" lastIdx="0" clrIdx="25"/>
  <p:cmAuthor id="30" name="liqian bao" initials="lb" lastIdx="0" clrIdx="29"/>
  <p:cmAuthor id="23" name="Microsoft Office 用户" initials="Office [23]" lastIdx="0" clrIdx="22"/>
  <p:cmAuthor id="21" name="xiaoxuan Zeng" initials="x" lastIdx="0" clrIdx="0"/>
  <p:cmAuthor id="19" name="Vivian Liu" initials="" lastIdx="0" clrIdx="1"/>
  <p:cmAuthor id="22" name="孙宇婷" initials="" lastIdx="0" clrIdx="21"/>
  <p:cmAuthor id="24" name="chenl" initials="" lastIdx="0" clrIdx="0"/>
  <p:cmAuthor id="25" name="王羽熙" initials="" lastIdx="0" clrIdx="24"/>
  <p:cmAuthor id="26" name="刘刘" initials="" lastIdx="0" clrIdx="20"/>
  <p:cmAuthor id="27" name="张 林娜" initials="" lastIdx="0" clrIdx="0"/>
  <p:cmAuthor id="28" name="LJH" initials="" lastIdx="0" clrIdx="0"/>
  <p:cmAuthor id="29" name="未知用户1" initials="" lastIdx="0" clrIdx="22"/>
  <p:cmAuthor id="31" name="叶子" initials="" lastIdx="0" clrIdx="27"/>
  <p:cmAuthor id="32" name="Dino._6ZFrB7nA" initials="" lastIdx="0" clrIdx="1"/>
  <p:cmAuthor id="33" name="陈庆" initials="" lastIdx="0" clrIdx="31"/>
  <p:cmAuthor id="34" name="陈芳" initials="" lastIdx="0" clrIdx="35"/>
  <p:cmAuthor id="49837067" name="刘浩" initials="刘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97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 sz="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我们有百万年的人类史，第一课学习了</a:t>
            </a:r>
            <a:r>
              <a:rPr lang="en-US" altLang="zh-CN" sz="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，处于旧石器时代</a:t>
            </a:r>
            <a:endParaRPr lang="zh-CN" altLang="en-US" sz="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我们又是农业起源地，距今约</a:t>
            </a:r>
            <a:r>
              <a:rPr lang="en-US" altLang="zh-CN" sz="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万年，产生了原始农业、畜牧业等，代表性的文化遗址有河姆渡遗址、半坡遗址，一个是稻作农业，另一个则是粟作农业。</a:t>
            </a:r>
            <a:endParaRPr lang="zh-CN" altLang="en-US" sz="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人类出现了，文明还会远吗？</a:t>
            </a:r>
            <a:endParaRPr lang="zh-CN" altLang="en-US" sz="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让我们把时间再拉近一点，回到五千多年前，探寻中华文明的起源。</a:t>
            </a:r>
            <a:endParaRPr lang="zh-CN" altLang="en-US" sz="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从这些方面都可以看出王权的强大，王权的强大意味着私有制程度的提高，财富集中到少数人手中；出现了明显的阶级分化，产生了早期的国家。而私有制、阶级、国家的产生是人类进入文明社会的重要标志。可见，在五千多年前，我国已经进入了文明社会，中华文明源远流长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各具特色如何体现？三个遗址出土不同类型的玉器。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这一单元我们接触的是史前社会，上上节课学习了百万年的人类史，典型的有元谋人</a:t>
            </a:r>
            <a:r>
              <a:rPr lang="en-US" altLang="zh-CN"/>
              <a:t>……</a:t>
            </a:r>
            <a:r>
              <a:rPr lang="zh-CN" altLang="en-US"/>
              <a:t>上节课又学习了距今约</a:t>
            </a:r>
            <a:r>
              <a:rPr lang="en-US" altLang="zh-CN"/>
              <a:t>1</a:t>
            </a:r>
            <a:r>
              <a:rPr lang="zh-CN" altLang="en-US"/>
              <a:t>万年左右的原始农业、畜牧业等。那么今天，我们再一次拉近历史的距离，追溯到五千多年前考察中华文明的起源和发展。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剩余产品是指代表剩余价值的那部分产品。这是因为马克思的剩余价值全套理论是在盈利企业中考察的，即生产出的剩余产品在流通过程中一定能转化为剩余价值，因而没有必要严格区分剩余产品和剩余价值这两个概念。</a:t>
            </a:r>
            <a:endParaRPr lang="zh-CN" altLang="en-US"/>
          </a:p>
          <a:p>
            <a:r>
              <a:rPr lang="zh-CN" altLang="en-US"/>
              <a:t>剩余产品的存在是一切社会经济、政治和文化发展的物质基础。有了剩余产品，才能进行扩大再生产，才能使一部分人脱离物质资料生产而从事政治、文化、艺术、科学、教育等活动。剩余产品的出现，是阶级社会产生的一个重要经济条件。 [1]</a:t>
            </a:r>
            <a:endParaRPr lang="zh-CN" altLang="en-US"/>
          </a:p>
          <a:p>
            <a:r>
              <a:rPr lang="zh-CN" altLang="en-US"/>
              <a:t>对私有产品的不公平分配就是私有制最早的形式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距今 5,000 年左右，黄河、长江、西辽河流域都发展出了各具特色的早期文明。 其中西流河流域文明的代表是牛河梁遗址，长江流域文明的代表是良渚遗址，黄河流域文明 的代表则是陶寺遗址。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3.png"/><Relationship Id="rId3" Type="http://schemas.openxmlformats.org/officeDocument/2006/relationships/image" Target="../media/image12.jpeg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9" Type="http://schemas.openxmlformats.org/officeDocument/2006/relationships/notesSlide" Target="../notesSlides/notesSlide12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13.jpeg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hyperlink" Target="file:///C:\Users\Administrator\Desktop\&#28095;&#40575;&#20043;&#25112;.swf" TargetMode="Externa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image" Target="../media/image14.jpeg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3" Type="http://schemas.openxmlformats.org/officeDocument/2006/relationships/notesSlide" Target="../notesSlides/notesSlide14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55.xml"/><Relationship Id="rId20" Type="http://schemas.openxmlformats.org/officeDocument/2006/relationships/tags" Target="../tags/tag54.xml"/><Relationship Id="rId2" Type="http://schemas.openxmlformats.org/officeDocument/2006/relationships/tags" Target="../tags/tag39.xml"/><Relationship Id="rId19" Type="http://schemas.openxmlformats.org/officeDocument/2006/relationships/tags" Target="../tags/tag53.xml"/><Relationship Id="rId18" Type="http://schemas.openxmlformats.org/officeDocument/2006/relationships/tags" Target="../tags/tag52.xml"/><Relationship Id="rId17" Type="http://schemas.openxmlformats.org/officeDocument/2006/relationships/tags" Target="../tags/tag51.xml"/><Relationship Id="rId16" Type="http://schemas.openxmlformats.org/officeDocument/2006/relationships/tags" Target="../tags/tag50.xml"/><Relationship Id="rId15" Type="http://schemas.openxmlformats.org/officeDocument/2006/relationships/image" Target="../media/image16.jpeg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tags" Target="../tags/tag46.xml"/><Relationship Id="rId10" Type="http://schemas.openxmlformats.org/officeDocument/2006/relationships/image" Target="../media/image15.jpeg"/><Relationship Id="rId1" Type="http://schemas.openxmlformats.org/officeDocument/2006/relationships/tags" Target="../tags/tag3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1" Type="http://schemas.openxmlformats.org/officeDocument/2006/relationships/slideLayout" Target="../slideLayouts/slideLayout2.xml"/><Relationship Id="rId40" Type="http://schemas.openxmlformats.org/officeDocument/2006/relationships/tags" Target="../tags/tag96.xml"/><Relationship Id="rId4" Type="http://schemas.openxmlformats.org/officeDocument/2006/relationships/tags" Target="../tags/tag60.xml"/><Relationship Id="rId39" Type="http://schemas.openxmlformats.org/officeDocument/2006/relationships/tags" Target="../tags/tag95.xml"/><Relationship Id="rId38" Type="http://schemas.openxmlformats.org/officeDocument/2006/relationships/tags" Target="../tags/tag94.xml"/><Relationship Id="rId37" Type="http://schemas.openxmlformats.org/officeDocument/2006/relationships/tags" Target="../tags/tag93.xml"/><Relationship Id="rId36" Type="http://schemas.openxmlformats.org/officeDocument/2006/relationships/tags" Target="../tags/tag92.xml"/><Relationship Id="rId35" Type="http://schemas.openxmlformats.org/officeDocument/2006/relationships/tags" Target="../tags/tag91.xml"/><Relationship Id="rId34" Type="http://schemas.openxmlformats.org/officeDocument/2006/relationships/tags" Target="../tags/tag90.xml"/><Relationship Id="rId33" Type="http://schemas.openxmlformats.org/officeDocument/2006/relationships/tags" Target="../tags/tag89.xml"/><Relationship Id="rId32" Type="http://schemas.openxmlformats.org/officeDocument/2006/relationships/tags" Target="../tags/tag88.xml"/><Relationship Id="rId31" Type="http://schemas.openxmlformats.org/officeDocument/2006/relationships/tags" Target="../tags/tag87.xml"/><Relationship Id="rId30" Type="http://schemas.openxmlformats.org/officeDocument/2006/relationships/tags" Target="../tags/tag86.xml"/><Relationship Id="rId3" Type="http://schemas.openxmlformats.org/officeDocument/2006/relationships/tags" Target="../tags/tag59.xml"/><Relationship Id="rId29" Type="http://schemas.openxmlformats.org/officeDocument/2006/relationships/tags" Target="../tags/tag85.xml"/><Relationship Id="rId28" Type="http://schemas.openxmlformats.org/officeDocument/2006/relationships/tags" Target="../tags/tag84.xml"/><Relationship Id="rId27" Type="http://schemas.openxmlformats.org/officeDocument/2006/relationships/tags" Target="../tags/tag83.xml"/><Relationship Id="rId26" Type="http://schemas.openxmlformats.org/officeDocument/2006/relationships/tags" Target="../tags/tag82.xml"/><Relationship Id="rId25" Type="http://schemas.openxmlformats.org/officeDocument/2006/relationships/tags" Target="../tags/tag81.xml"/><Relationship Id="rId24" Type="http://schemas.openxmlformats.org/officeDocument/2006/relationships/tags" Target="../tags/tag80.xml"/><Relationship Id="rId23" Type="http://schemas.openxmlformats.org/officeDocument/2006/relationships/tags" Target="../tags/tag79.xml"/><Relationship Id="rId22" Type="http://schemas.openxmlformats.org/officeDocument/2006/relationships/tags" Target="../tags/tag78.xml"/><Relationship Id="rId21" Type="http://schemas.openxmlformats.org/officeDocument/2006/relationships/tags" Target="../tags/tag77.xml"/><Relationship Id="rId20" Type="http://schemas.openxmlformats.org/officeDocument/2006/relationships/tags" Target="../tags/tag76.xml"/><Relationship Id="rId2" Type="http://schemas.openxmlformats.org/officeDocument/2006/relationships/tags" Target="../tags/tag58.xml"/><Relationship Id="rId19" Type="http://schemas.openxmlformats.org/officeDocument/2006/relationships/tags" Target="../tags/tag75.xml"/><Relationship Id="rId18" Type="http://schemas.openxmlformats.org/officeDocument/2006/relationships/tags" Target="../tags/tag74.xml"/><Relationship Id="rId17" Type="http://schemas.openxmlformats.org/officeDocument/2006/relationships/tags" Target="../tags/tag73.xml"/><Relationship Id="rId16" Type="http://schemas.openxmlformats.org/officeDocument/2006/relationships/tags" Target="../tags/tag72.xml"/><Relationship Id="rId15" Type="http://schemas.openxmlformats.org/officeDocument/2006/relationships/tags" Target="../tags/tag71.xml"/><Relationship Id="rId14" Type="http://schemas.openxmlformats.org/officeDocument/2006/relationships/tags" Target="../tags/tag70.xml"/><Relationship Id="rId13" Type="http://schemas.openxmlformats.org/officeDocument/2006/relationships/tags" Target="../tags/tag69.xml"/><Relationship Id="rId12" Type="http://schemas.openxmlformats.org/officeDocument/2006/relationships/tags" Target="../tags/tag68.xml"/><Relationship Id="rId11" Type="http://schemas.openxmlformats.org/officeDocument/2006/relationships/tags" Target="../tags/tag67.xml"/><Relationship Id="rId10" Type="http://schemas.openxmlformats.org/officeDocument/2006/relationships/tags" Target="../tags/tag66.xml"/><Relationship Id="rId1" Type="http://schemas.openxmlformats.org/officeDocument/2006/relationships/tags" Target="../tags/tag57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tags" Target="../tags/tag6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jpeg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184150" y="3670300"/>
            <a:ext cx="11855450" cy="0"/>
          </a:xfrm>
          <a:prstGeom prst="line">
            <a:avLst/>
          </a:prstGeom>
          <a:ln w="76200">
            <a:solidFill>
              <a:schemeClr val="accent4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流程图: 接点 9"/>
          <p:cNvSpPr/>
          <p:nvPr/>
        </p:nvSpPr>
        <p:spPr>
          <a:xfrm>
            <a:off x="3424236" y="3475591"/>
            <a:ext cx="406400" cy="368295"/>
          </a:xfrm>
          <a:prstGeom prst="flowChartConnector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4" name="流程图: 接点 10"/>
          <p:cNvSpPr/>
          <p:nvPr/>
        </p:nvSpPr>
        <p:spPr>
          <a:xfrm>
            <a:off x="5911849" y="3475592"/>
            <a:ext cx="406400" cy="368295"/>
          </a:xfrm>
          <a:prstGeom prst="flowChartConnector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5" name="流程图: 接点 11"/>
          <p:cNvSpPr/>
          <p:nvPr/>
        </p:nvSpPr>
        <p:spPr>
          <a:xfrm>
            <a:off x="7678616" y="3521753"/>
            <a:ext cx="406400" cy="368295"/>
          </a:xfrm>
          <a:prstGeom prst="flowChartConnector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13" name="流程图: 接点 12"/>
          <p:cNvSpPr/>
          <p:nvPr/>
        </p:nvSpPr>
        <p:spPr>
          <a:xfrm>
            <a:off x="10074275" y="3459190"/>
            <a:ext cx="406400" cy="368295"/>
          </a:xfrm>
          <a:prstGeom prst="flowChartConnector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043117" y="3994147"/>
            <a:ext cx="332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距今约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万年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243391" y="1748597"/>
            <a:ext cx="33274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河姆渡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遗址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059491" y="1766588"/>
            <a:ext cx="332740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半坡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遗址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510586" y="1774622"/>
            <a:ext cx="3876676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良渚、陶寺遗址早期国家出现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725079" y="1771281"/>
            <a:ext cx="33274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早期农业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出现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222755" y="3977388"/>
            <a:ext cx="332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距今约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7000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074415" y="3967518"/>
            <a:ext cx="332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距今约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6000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472454" y="3950326"/>
            <a:ext cx="332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距今约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5300-4000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6" name="文本框 13"/>
          <p:cNvSpPr txBox="1"/>
          <p:nvPr/>
        </p:nvSpPr>
        <p:spPr>
          <a:xfrm>
            <a:off x="56825" y="4027661"/>
            <a:ext cx="33274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距今约</a:t>
            </a:r>
            <a:r>
              <a:rPr lang="en-US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170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万年</a:t>
            </a:r>
            <a:endParaRPr lang="zh-CN" altLang="en-US" sz="32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距今约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万年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0" name="文本框 22"/>
          <p:cNvSpPr txBox="1"/>
          <p:nvPr/>
        </p:nvSpPr>
        <p:spPr>
          <a:xfrm>
            <a:off x="177317" y="1278835"/>
            <a:ext cx="332740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远古人类</a:t>
            </a: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：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元谋人、郧县人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蓝田人、北京人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山顶洞人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21" name="流程图: 接点 15"/>
          <p:cNvSpPr/>
          <p:nvPr/>
        </p:nvSpPr>
        <p:spPr>
          <a:xfrm>
            <a:off x="759754" y="3521752"/>
            <a:ext cx="406400" cy="368295"/>
          </a:xfrm>
          <a:prstGeom prst="flowChartConnector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22" name="左大括号 21"/>
          <p:cNvSpPr/>
          <p:nvPr/>
        </p:nvSpPr>
        <p:spPr>
          <a:xfrm rot="16200000">
            <a:off x="1585319" y="3694867"/>
            <a:ext cx="380157" cy="3240086"/>
          </a:xfrm>
          <a:prstGeom prst="leftBrace">
            <a:avLst>
              <a:gd name="adj1" fmla="val 0"/>
              <a:gd name="adj2" fmla="val 50000"/>
            </a:avLst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8" name="左大括号 27"/>
          <p:cNvSpPr/>
          <p:nvPr/>
        </p:nvSpPr>
        <p:spPr>
          <a:xfrm rot="16200000">
            <a:off x="6999078" y="2077837"/>
            <a:ext cx="426342" cy="6536856"/>
          </a:xfrm>
          <a:prstGeom prst="leftBrace">
            <a:avLst>
              <a:gd name="adj1" fmla="val 0"/>
              <a:gd name="adj2" fmla="val 50000"/>
            </a:avLst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26814" y="5548196"/>
            <a:ext cx="387667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旧石器时代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740278" y="5573500"/>
            <a:ext cx="387667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新石器时代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19100" y="177800"/>
            <a:ext cx="34112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</a:rPr>
              <a:t>温故知新</a:t>
            </a:r>
            <a:endParaRPr lang="zh-CN" altLang="en-US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3" grpId="0"/>
      <p:bldP spid="20" grpId="0"/>
      <p:bldP spid="29" grpId="0"/>
      <p:bldP spid="30" grpId="0"/>
      <p:bldP spid="28" grpId="0" animBg="1"/>
      <p:bldP spid="28" grpId="1" animBg="1"/>
      <p:bldP spid="22" grpId="0" animBg="1"/>
      <p:bldP spid="22" grpId="1" animBg="1"/>
      <p:bldP spid="19" grpId="0"/>
      <p:bldP spid="1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" name="五边形 16"/>
          <p:cNvSpPr/>
          <p:nvPr>
            <p:custDataLst>
              <p:tags r:id="rId1"/>
            </p:custDataLst>
          </p:nvPr>
        </p:nvSpPr>
        <p:spPr>
          <a:xfrm>
            <a:off x="-31750" y="-17145"/>
            <a:ext cx="5047615" cy="70612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二、良渚古城和陶寺古城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15865" y="106045"/>
            <a:ext cx="3205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8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陶寺古城遗址</a:t>
            </a:r>
            <a:endParaRPr lang="zh-CN" altLang="en-US" sz="2800" b="1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580" y="719455"/>
            <a:ext cx="1935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（</a:t>
            </a:r>
            <a:r>
              <a:rPr lang="en-US" altLang="zh-CN" sz="2800"/>
              <a:t>1</a:t>
            </a:r>
            <a:r>
              <a:rPr lang="zh-CN" altLang="en-US" sz="2800"/>
              <a:t>）时间</a:t>
            </a:r>
            <a:endParaRPr lang="zh-CN" altLang="en-US" sz="2800"/>
          </a:p>
        </p:txBody>
      </p:sp>
      <p:sp>
        <p:nvSpPr>
          <p:cNvPr id="8" name="文本框 7"/>
          <p:cNvSpPr txBox="1"/>
          <p:nvPr/>
        </p:nvSpPr>
        <p:spPr>
          <a:xfrm>
            <a:off x="68580" y="1285240"/>
            <a:ext cx="2101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（</a:t>
            </a:r>
            <a:r>
              <a:rPr lang="en-US" altLang="zh-CN" sz="2800"/>
              <a:t>2</a:t>
            </a:r>
            <a:r>
              <a:rPr lang="zh-CN" altLang="en-US" sz="2800"/>
              <a:t>）地点</a:t>
            </a:r>
            <a:endParaRPr lang="zh-CN" altLang="en-US" sz="2800"/>
          </a:p>
        </p:txBody>
      </p:sp>
      <p:sp>
        <p:nvSpPr>
          <p:cNvPr id="9" name="文本框 8"/>
          <p:cNvSpPr txBox="1"/>
          <p:nvPr/>
        </p:nvSpPr>
        <p:spPr>
          <a:xfrm>
            <a:off x="68580" y="1942465"/>
            <a:ext cx="2894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（</a:t>
            </a:r>
            <a:r>
              <a:rPr lang="en-US" altLang="zh-CN" sz="2800"/>
              <a:t>3</a:t>
            </a:r>
            <a:r>
              <a:rPr lang="zh-CN" altLang="en-US" sz="2800"/>
              <a:t>）考古发现</a:t>
            </a:r>
            <a:endParaRPr lang="zh-CN" altLang="en-US" sz="2800"/>
          </a:p>
        </p:txBody>
      </p:sp>
      <p:sp>
        <p:nvSpPr>
          <p:cNvPr id="10" name="文本框 9"/>
          <p:cNvSpPr txBox="1"/>
          <p:nvPr/>
        </p:nvSpPr>
        <p:spPr>
          <a:xfrm>
            <a:off x="1874520" y="719455"/>
            <a:ext cx="3559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C00000"/>
                </a:solidFill>
              </a:rPr>
              <a:t>距今约</a:t>
            </a:r>
            <a:r>
              <a:rPr lang="en-US" altLang="zh-CN" sz="2800">
                <a:solidFill>
                  <a:srgbClr val="C00000"/>
                </a:solidFill>
              </a:rPr>
              <a:t>4300-4000</a:t>
            </a:r>
            <a:r>
              <a:rPr lang="zh-CN" altLang="en-US" sz="2800">
                <a:solidFill>
                  <a:srgbClr val="C00000"/>
                </a:solidFill>
              </a:rPr>
              <a:t>年</a:t>
            </a:r>
            <a:endParaRPr lang="zh-CN" altLang="en-US" sz="2800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68170" y="1268730"/>
            <a:ext cx="1815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rgbClr val="C00000"/>
                </a:solidFill>
              </a:rPr>
              <a:t>山西襄汾</a:t>
            </a:r>
            <a:endParaRPr lang="zh-CN" sz="2800">
              <a:solidFill>
                <a:srgbClr val="C00000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2409190" y="1941830"/>
            <a:ext cx="978281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都城建筑：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都城</a:t>
            </a:r>
            <a:r>
              <a:rPr lang="zh-CN" altLang="en-US" sz="280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面积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达</a:t>
            </a:r>
            <a:r>
              <a:rPr lang="zh-CN" altLang="en-US" sz="28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280万平方米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，城内有围墙环绕的宫城，城内</a:t>
            </a:r>
            <a:r>
              <a:rPr lang="zh-CN" altLang="en-US" sz="280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多处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高等级建筑基址，以及陶制的建筑</a:t>
            </a:r>
            <a:r>
              <a:rPr lang="zh-CN" altLang="en-US" sz="280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材料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2349500" y="3524250"/>
            <a:ext cx="20110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墓葬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668270" y="2893695"/>
            <a:ext cx="8148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rgbClr val="C00000"/>
                </a:solidFill>
                <a:highlight>
                  <a:srgbClr val="FFFF00"/>
                </a:highlight>
              </a:rPr>
              <a:t>反映了王权发达，社会动员和组织能力强。</a:t>
            </a:r>
            <a:endParaRPr lang="zh-CN" altLang="en-US" sz="280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51815" y="4039870"/>
            <a:ext cx="11587480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尚巍手书W" charset="0"/>
              </a:rPr>
              <a:t>a.大型墓葬集中</a:t>
            </a:r>
            <a:r>
              <a:rPr lang="en-US" altLang="zh-CN" sz="28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尚巍手书W" charset="0"/>
              </a:rPr>
              <a:t>分布</a:t>
            </a:r>
            <a:r>
              <a:rPr lang="en-US" altLang="zh-CN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尚巍手书W" charset="0"/>
              </a:rPr>
              <a:t>，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尚巍手书W" charset="0"/>
              </a:rPr>
              <a:t>墓中往往随葬陶鼓、石磬、玉钺、龙盘等器物，</a:t>
            </a:r>
            <a:r>
              <a:rPr lang="zh-CN" altLang="en-US" sz="2800" dirty="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尚巍手书W" charset="0"/>
              </a:rPr>
              <a:t>表明墓主人的尊贵身份。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尚巍手书W" charset="0"/>
              </a:rPr>
              <a:t>小型墓葬没有任何随葬品</a:t>
            </a:r>
            <a:r>
              <a:rPr lang="zh-CN" altLang="en-US" sz="2800" dirty="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尚巍手书W" charset="0"/>
              </a:rPr>
              <a:t>说明当时阶级分化严重。</a:t>
            </a:r>
            <a:endParaRPr lang="zh-CN" altLang="en-US" sz="28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汉仪尚巍手书W" charset="0"/>
            </a:endParaRPr>
          </a:p>
          <a:p>
            <a:pPr algn="l"/>
            <a:r>
              <a:rPr lang="en-US" altLang="zh-CN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尚巍手书W" charset="0"/>
              </a:rPr>
              <a:t>b.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尚巍手书W" charset="0"/>
              </a:rPr>
              <a:t>大型墓葬的随葬品</a:t>
            </a:r>
            <a:r>
              <a:rPr lang="zh-CN" altLang="en-US" sz="28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尚巍手书W" charset="0"/>
              </a:rPr>
              <a:t>来源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尚巍手书W" charset="0"/>
              </a:rPr>
              <a:t>十分广泛，</a:t>
            </a:r>
            <a:r>
              <a:rPr lang="zh-CN" altLang="en-US" sz="2800" dirty="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尚巍手书W" charset="0"/>
              </a:rPr>
              <a:t>反映出各地文化因素汇聚中原。</a:t>
            </a:r>
            <a:endParaRPr lang="zh-CN" altLang="en-US" sz="2800" dirty="0">
              <a:solidFill>
                <a:srgbClr val="C00000"/>
              </a:solidFill>
              <a:highlight>
                <a:srgbClr val="FFFF00"/>
              </a:highligh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汉仪尚巍手书W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279015" y="5507990"/>
            <a:ext cx="952373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尚巍手书W" charset="0"/>
              </a:rPr>
              <a:t>③</a:t>
            </a:r>
            <a:r>
              <a:rPr lang="zh-CN" altLang="en-US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尚巍手书W" charset="0"/>
              </a:rPr>
              <a:t>器物：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尚巍手书W" charset="0"/>
              </a:rPr>
              <a:t>城内还出土了小件青铜器和带有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尚巍手书W" charset="0"/>
              </a:rPr>
              <a:t>书写符号的陶壶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尚巍手书W" charset="0"/>
              </a:rPr>
              <a:t>，发现了很有可能是</a:t>
            </a:r>
            <a:r>
              <a:rPr lang="zh-CN" altLang="en-US" sz="28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汉仪尚巍手书W" charset="0"/>
              </a:rPr>
              <a:t>观测天象、确定节气的观象台。</a:t>
            </a:r>
            <a:endParaRPr lang="zh-CN" altLang="en-US" sz="28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汉仪尚巍手书W" charset="0"/>
            </a:endParaRPr>
          </a:p>
        </p:txBody>
      </p:sp>
      <p:sp>
        <p:nvSpPr>
          <p:cNvPr id="21" name="圆角矩形标注 20"/>
          <p:cNvSpPr/>
          <p:nvPr/>
        </p:nvSpPr>
        <p:spPr>
          <a:xfrm>
            <a:off x="7990205" y="74295"/>
            <a:ext cx="4064000" cy="1574165"/>
          </a:xfrm>
          <a:prstGeom prst="wedgeRoundRectCallout">
            <a:avLst>
              <a:gd name="adj1" fmla="val -59873"/>
              <a:gd name="adj2" fmla="val -8587"/>
              <a:gd name="adj3" fmla="val 16667"/>
            </a:avLst>
          </a:prstGeom>
          <a:noFill/>
          <a:ln w="28575">
            <a:solidFill>
              <a:schemeClr val="accent2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8157845" y="261620"/>
            <a:ext cx="398145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C00000"/>
                </a:solidFill>
              </a:rPr>
              <a:t>陶寺都城遗址的发现，表明当时黄河中游地区已经出现了早期国家。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9" grpId="0"/>
      <p:bldP spid="9" grpId="1"/>
      <p:bldP spid="13" grpId="0"/>
      <p:bldP spid="13" grpId="1"/>
      <p:bldP spid="53" grpId="0"/>
      <p:bldP spid="53" grpId="1"/>
      <p:bldP spid="16" grpId="0"/>
      <p:bldP spid="16" grpId="1"/>
      <p:bldP spid="19" grpId="0"/>
      <p:bldP spid="19" grpId="1"/>
      <p:bldP spid="20" grpId="0"/>
      <p:bldP spid="20" grpId="1"/>
      <p:bldP spid="21" grpId="0" animBg="1"/>
      <p:bldP spid="22" grpId="0"/>
      <p:bldP spid="21" grpId="1" animBg="1"/>
      <p:bldP spid="2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81660" y="1416685"/>
            <a:ext cx="11058525" cy="5575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</a:rPr>
              <a:t>从良渚古城和陶寺都城的考古发现，谈谈为什么当时已进入文明社会。</a:t>
            </a:r>
            <a:endParaRPr lang="zh-CN" altLang="en-US" sz="28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811" y="658495"/>
            <a:ext cx="1964467" cy="67320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8625" y="4752340"/>
            <a:ext cx="10756900" cy="2011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30000"/>
              </a:lnSpc>
            </a:pPr>
            <a:r>
              <a:rPr lang="en-US" altLang="zh-CN" sz="2800" b="1">
                <a:solidFill>
                  <a:srgbClr val="393939"/>
                </a:solidFill>
                <a:latin typeface="楷体" panose="02010609060101010101" charset="-122"/>
                <a:ea typeface="楷体" panose="02010609060101010101" charset="-122"/>
                <a:sym typeface="思源黑体 CN" charset="0"/>
              </a:rPr>
              <a:t>    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思源黑体 CN" charset="0"/>
              </a:rPr>
              <a:t>从这些方面都可以看出王权的强大，这意味着私有制、阶级和国家的产生，而这些标志着我国在</a:t>
            </a:r>
            <a:r>
              <a:rPr lang="en-US" altLang="zh-CN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思源黑体 CN" charset="0"/>
              </a:rPr>
              <a:t>5000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思源黑体 CN" charset="0"/>
              </a:rPr>
              <a:t>多年前已经进入文明社会。可见，中华文明源远流长。</a:t>
            </a:r>
            <a:endParaRPr lang="zh-CN" altLang="en-US" sz="32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思源黑体 CN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73605" y="2129790"/>
            <a:ext cx="2632710" cy="30460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3200" b="1"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良渚古城遗址</a:t>
            </a:r>
            <a:endParaRPr lang="zh-CN" altLang="en-US" sz="3200" b="1">
              <a:highlight>
                <a:srgbClr val="FFFF00"/>
              </a:highlight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古城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水利系统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建筑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墓葬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74945" y="2138045"/>
            <a:ext cx="2632710" cy="20612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3200" b="1"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陶寺古城遗址</a:t>
            </a:r>
            <a:endParaRPr lang="zh-CN" altLang="en-US" sz="3200" b="1">
              <a:highlight>
                <a:srgbClr val="FFFF00"/>
              </a:highlight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都城建筑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墓葬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器物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" name="五边形 16"/>
          <p:cNvSpPr/>
          <p:nvPr>
            <p:custDataLst>
              <p:tags r:id="rId1"/>
            </p:custDataLst>
          </p:nvPr>
        </p:nvSpPr>
        <p:spPr>
          <a:xfrm>
            <a:off x="-31750" y="-17145"/>
            <a:ext cx="5047615" cy="70612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二、良渚古城和陶寺古城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2280" y="786765"/>
            <a:ext cx="1135507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25000"/>
              </a:lnSpc>
            </a:pPr>
            <a:r>
              <a:rPr lang="en-US" altLang="zh-CN" sz="26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      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良渚古城、陶寺都城等考古发现，表明中华文明的起源和初步发展具有多元一体的特征。</a:t>
            </a:r>
            <a:r>
              <a:rPr lang="zh-CN" altLang="en-US" sz="280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距今5000年左右，黄河、长江、西辽河流域都发展出了各具特色的早期文明，它们彼此之间不断地交流和融合，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共同构成了早期中华文明的主体。</a:t>
            </a:r>
            <a:r>
              <a:rPr lang="zh-CN" altLang="en-US" sz="2800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距今4000多年，中原地区在广泛吸收各地文明要素的基础上迅速崛起，经过</a:t>
            </a:r>
            <a:r>
              <a:rPr lang="zh-CN" altLang="en-US" sz="2800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持续的发展，走向一体，以中原地区为引领的文明新格局开始形成。</a:t>
            </a:r>
            <a:endParaRPr lang="zh-CN" altLang="en-US" sz="2800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15865" y="106045"/>
            <a:ext cx="3205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地位</a:t>
            </a:r>
            <a:r>
              <a:rPr lang="en-US" altLang="zh-CN" sz="28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8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意义</a:t>
            </a:r>
            <a:endParaRPr lang="zh-CN" altLang="en-US" sz="2800" b="1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264920" y="1429385"/>
            <a:ext cx="1403985" cy="479425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2008505" y="1973580"/>
            <a:ext cx="1403985" cy="479425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8657590" y="1973580"/>
            <a:ext cx="1909445" cy="479425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8460740" y="4185285"/>
            <a:ext cx="2688590" cy="2185035"/>
            <a:chOff x="8332" y="6591"/>
            <a:chExt cx="4234" cy="3441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alphaModFix amt="60000"/>
            </a:blip>
            <a:srcRect r="-1522" b="5537"/>
            <a:stretch>
              <a:fillRect/>
            </a:stretch>
          </p:blipFill>
          <p:spPr>
            <a:xfrm>
              <a:off x="8332" y="6591"/>
              <a:ext cx="4235" cy="2675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8537" y="9308"/>
              <a:ext cx="3603" cy="7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26670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sz="2400" b="1" i="0" u="none" strike="noStrike" cap="none" normalizeH="0" baseline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玉兽面</a:t>
              </a:r>
              <a:endParaRPr kumimoji="0" lang="zh-CN" sz="2400" b="1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69010" y="3737610"/>
            <a:ext cx="2604135" cy="2621280"/>
            <a:chOff x="5763" y="5400"/>
            <a:chExt cx="4101" cy="4128"/>
          </a:xfrm>
        </p:grpSpPr>
        <p:pic>
          <p:nvPicPr>
            <p:cNvPr id="16" name="图片 15" descr="玉猪龙1-removebg-preview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79" y="5400"/>
              <a:ext cx="3785" cy="3764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5763" y="8900"/>
              <a:ext cx="410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latin typeface="华文楷体" panose="02010600040101010101" charset="-122"/>
                  <a:ea typeface="华文楷体" panose="02010600040101010101" charset="-122"/>
                </a:rPr>
                <a:t>玉猪龙</a:t>
              </a:r>
              <a:endParaRPr lang="zh-CN" altLang="en-US" sz="2000" b="1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838184" y="4130542"/>
            <a:ext cx="3661410" cy="2164801"/>
            <a:chOff x="742688" y="2239628"/>
            <a:chExt cx="4881880" cy="3454268"/>
          </a:xfrm>
        </p:grpSpPr>
        <p:pic>
          <p:nvPicPr>
            <p:cNvPr id="19" name="图片 9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6" t="15800" r="6279"/>
            <a:stretch>
              <a:fillRect/>
            </a:stretch>
          </p:blipFill>
          <p:spPr bwMode="auto">
            <a:xfrm>
              <a:off x="2195568" y="2239628"/>
              <a:ext cx="2549313" cy="28401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文本框 20"/>
            <p:cNvSpPr txBox="1"/>
            <p:nvPr/>
          </p:nvSpPr>
          <p:spPr>
            <a:xfrm>
              <a:off x="742688" y="4959298"/>
              <a:ext cx="4881880" cy="7345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26670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玉琮</a:t>
              </a:r>
              <a:endParaRPr kumimoji="0" lang="zh-CN" altLang="en-US" sz="2400" b="1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" name="五边形 16"/>
          <p:cNvSpPr/>
          <p:nvPr>
            <p:custDataLst>
              <p:tags r:id="rId1"/>
            </p:custDataLst>
          </p:nvPr>
        </p:nvSpPr>
        <p:spPr>
          <a:xfrm>
            <a:off x="-31750" y="-17145"/>
            <a:ext cx="3375660" cy="70612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三、远古的传说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50285" y="74930"/>
            <a:ext cx="3205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炎黄部落联盟</a:t>
            </a:r>
            <a:endParaRPr lang="zh-CN" altLang="en-US" sz="2800" b="1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7975" y="719455"/>
            <a:ext cx="2738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（</a:t>
            </a:r>
            <a:r>
              <a:rPr lang="en-US" altLang="zh-CN" sz="2800"/>
              <a:t>1</a:t>
            </a:r>
            <a:r>
              <a:rPr lang="zh-CN" altLang="en-US" sz="2800"/>
              <a:t>）主要部落</a:t>
            </a:r>
            <a:endParaRPr lang="zh-CN" altLang="en-US" sz="2800"/>
          </a:p>
        </p:txBody>
      </p:sp>
      <p:sp>
        <p:nvSpPr>
          <p:cNvPr id="8" name="文本框 7"/>
          <p:cNvSpPr txBox="1"/>
          <p:nvPr/>
        </p:nvSpPr>
        <p:spPr>
          <a:xfrm>
            <a:off x="307975" y="1285240"/>
            <a:ext cx="2625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（</a:t>
            </a:r>
            <a:r>
              <a:rPr lang="en-US" altLang="zh-CN" sz="2800"/>
              <a:t>2</a:t>
            </a:r>
            <a:r>
              <a:rPr lang="zh-CN" altLang="en-US" sz="2800"/>
              <a:t>）形成过程</a:t>
            </a:r>
            <a:endParaRPr lang="zh-CN" altLang="en-US" sz="2800"/>
          </a:p>
        </p:txBody>
      </p:sp>
      <p:sp>
        <p:nvSpPr>
          <p:cNvPr id="10" name="文本框 9"/>
          <p:cNvSpPr txBox="1"/>
          <p:nvPr/>
        </p:nvSpPr>
        <p:spPr>
          <a:xfrm>
            <a:off x="2830830" y="713740"/>
            <a:ext cx="74917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rgbClr val="C00000"/>
                </a:solidFill>
              </a:rPr>
              <a:t>黄帝、炎帝、蚩尤（五六千年前，黄河流域）</a:t>
            </a:r>
            <a:endParaRPr lang="zh-CN" sz="2800">
              <a:solidFill>
                <a:srgbClr val="C00000"/>
              </a:solidFill>
            </a:endParaRPr>
          </a:p>
        </p:txBody>
      </p:sp>
      <p:sp>
        <p:nvSpPr>
          <p:cNvPr id="18434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08355" y="3061970"/>
            <a:ext cx="1320800" cy="56324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096E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  <p:txBody>
          <a:bodyPr wrap="square"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黄帝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59486" y="3048953"/>
            <a:ext cx="2197100" cy="56324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096E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炎黄联盟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62999" y="3048953"/>
            <a:ext cx="1746251" cy="56324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096E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  <p:txBody>
          <a:bodyPr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华夏族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08355" y="1939290"/>
            <a:ext cx="1320800" cy="56324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096E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  <p:txBody>
          <a:bodyPr wrap="square"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炎帝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08355" y="4121150"/>
            <a:ext cx="1320800" cy="56324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096E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  <p:txBody>
          <a:bodyPr wrap="square"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蚩尤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44855" y="5297170"/>
            <a:ext cx="1732915" cy="56324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096E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  <p:txBody>
          <a:bodyPr wrap="square" lIns="36000" tIns="36000" rIns="36000" bIns="36000" anchor="ctr" anchorCtr="1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其他部落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22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211811" y="3340101"/>
            <a:ext cx="4064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00"/>
          </a:p>
        </p:txBody>
      </p:sp>
      <p:sp>
        <p:nvSpPr>
          <p:cNvPr id="922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4935962" y="3348568"/>
            <a:ext cx="406400" cy="0"/>
          </a:xfrm>
          <a:prstGeom prst="line">
            <a:avLst/>
          </a:prstGeom>
          <a:noFill/>
          <a:ln w="38100" cap="rnd">
            <a:solidFill>
              <a:schemeClr val="tx1"/>
            </a:solidFill>
            <a:prstDash val="sysDot"/>
            <a:rou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00"/>
          </a:p>
        </p:txBody>
      </p:sp>
      <p:sp>
        <p:nvSpPr>
          <p:cNvPr id="9228" name="未知"/>
          <p:cNvSpPr/>
          <p:nvPr>
            <p:custDataLst>
              <p:tags r:id="rId10"/>
            </p:custDataLst>
          </p:nvPr>
        </p:nvSpPr>
        <p:spPr bwMode="auto">
          <a:xfrm>
            <a:off x="2207048" y="3698240"/>
            <a:ext cx="1247987" cy="728133"/>
          </a:xfrm>
          <a:custGeom>
            <a:avLst/>
            <a:gdLst>
              <a:gd name="T0" fmla="*/ 0 w 672"/>
              <a:gd name="T1" fmla="*/ 698897 h 440"/>
              <a:gd name="T2" fmla="*/ 1247775 w 672"/>
              <a:gd name="T3" fmla="*/ 698897 h 440"/>
              <a:gd name="T4" fmla="*/ 1247775 w 672"/>
              <a:gd name="T5" fmla="*/ 0 h 4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440">
                <a:moveTo>
                  <a:pt x="0" y="440"/>
                </a:moveTo>
                <a:cubicBezTo>
                  <a:pt x="224" y="440"/>
                  <a:pt x="448" y="440"/>
                  <a:pt x="672" y="440"/>
                </a:cubicBezTo>
                <a:lnTo>
                  <a:pt x="672" y="0"/>
                </a:lnTo>
              </a:path>
            </a:pathLst>
          </a:custGeom>
          <a:noFill/>
          <a:ln w="34925" cap="rnd" cmpd="sng">
            <a:solidFill>
              <a:schemeClr val="tx1"/>
            </a:solidFill>
            <a:prstDash val="sysDot"/>
            <a:rou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096E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00"/>
          </a:p>
        </p:txBody>
      </p:sp>
      <p:sp>
        <p:nvSpPr>
          <p:cNvPr id="9229" name="未知"/>
          <p:cNvSpPr/>
          <p:nvPr>
            <p:custDataLst>
              <p:tags r:id="rId11"/>
            </p:custDataLst>
          </p:nvPr>
        </p:nvSpPr>
        <p:spPr bwMode="auto">
          <a:xfrm>
            <a:off x="2205462" y="2057401"/>
            <a:ext cx="215900" cy="990600"/>
          </a:xfrm>
          <a:custGeom>
            <a:avLst/>
            <a:gdLst>
              <a:gd name="T0" fmla="*/ 0 w 136"/>
              <a:gd name="T1" fmla="*/ 0 h 624"/>
              <a:gd name="T2" fmla="*/ 215900 w 136"/>
              <a:gd name="T3" fmla="*/ 0 h 624"/>
              <a:gd name="T4" fmla="*/ 215900 w 136"/>
              <a:gd name="T5" fmla="*/ 742950 h 6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6" h="624">
                <a:moveTo>
                  <a:pt x="0" y="0"/>
                </a:moveTo>
                <a:cubicBezTo>
                  <a:pt x="45" y="0"/>
                  <a:pt x="91" y="0"/>
                  <a:pt x="136" y="0"/>
                </a:cubicBezTo>
                <a:lnTo>
                  <a:pt x="136" y="624"/>
                </a:lnTo>
              </a:path>
            </a:pathLst>
          </a:custGeom>
          <a:noFill/>
          <a:ln w="34925" cap="rnd" cmpd="sng">
            <a:solidFill>
              <a:schemeClr val="tx1"/>
            </a:solidFill>
            <a:prstDash val="sysDot"/>
            <a:rou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096E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00"/>
          </a:p>
        </p:txBody>
      </p:sp>
      <p:sp>
        <p:nvSpPr>
          <p:cNvPr id="9230" name="未知"/>
          <p:cNvSpPr/>
          <p:nvPr>
            <p:custDataLst>
              <p:tags r:id="rId12"/>
            </p:custDataLst>
          </p:nvPr>
        </p:nvSpPr>
        <p:spPr bwMode="auto">
          <a:xfrm>
            <a:off x="2548890" y="3695700"/>
            <a:ext cx="1519555" cy="1927860"/>
          </a:xfrm>
          <a:custGeom>
            <a:avLst/>
            <a:gdLst>
              <a:gd name="T0" fmla="*/ 0 w 1000"/>
              <a:gd name="T1" fmla="*/ 1671638 h 1056"/>
              <a:gd name="T2" fmla="*/ 1619250 w 1000"/>
              <a:gd name="T3" fmla="*/ 1671638 h 1056"/>
              <a:gd name="T4" fmla="*/ 1619250 w 1000"/>
              <a:gd name="T5" fmla="*/ 0 h 10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56">
                <a:moveTo>
                  <a:pt x="0" y="1056"/>
                </a:moveTo>
                <a:lnTo>
                  <a:pt x="1000" y="1056"/>
                </a:lnTo>
                <a:lnTo>
                  <a:pt x="1000" y="0"/>
                </a:lnTo>
              </a:path>
            </a:pathLst>
          </a:custGeom>
          <a:noFill/>
          <a:ln w="34925" cap="rnd" cmpd="sng">
            <a:solidFill>
              <a:schemeClr val="tx1"/>
            </a:solidFill>
            <a:prstDash val="sysDot"/>
            <a:rou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096E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300"/>
          </a:p>
        </p:txBody>
      </p:sp>
      <p:sp>
        <p:nvSpPr>
          <p:cNvPr id="9231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441684" y="2245784"/>
            <a:ext cx="1435100" cy="481330"/>
          </a:xfrm>
          <a:prstGeom prst="rect">
            <a:avLst/>
          </a:prstGeom>
          <a:solidFill>
            <a:srgbClr val="ED7D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665" b="1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阪泉之战</a:t>
            </a:r>
            <a:endParaRPr lang="zh-CN" altLang="en-US" sz="2665" b="1"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232" name="Text Box 16">
            <a:hlinkClick r:id="rId14" action="ppaction://hlinkfile"/>
          </p:cNvPr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145350" y="4488604"/>
            <a:ext cx="1435100" cy="481330"/>
          </a:xfrm>
          <a:prstGeom prst="rect">
            <a:avLst/>
          </a:prstGeom>
          <a:solidFill>
            <a:srgbClr val="ED7D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665" b="1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涿鹿之战</a:t>
            </a:r>
            <a:endParaRPr lang="zh-CN" altLang="en-US" sz="2665" b="1"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Picture 3" descr="远古的传说new0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15" y="1325880"/>
            <a:ext cx="4783455" cy="433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73050" y="6029325"/>
            <a:ext cx="2738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（</a:t>
            </a:r>
            <a:r>
              <a:rPr lang="en-US" altLang="zh-CN" sz="2800"/>
              <a:t>3</a:t>
            </a:r>
            <a:r>
              <a:rPr lang="zh-CN" altLang="en-US" sz="2800"/>
              <a:t>）重要影响</a:t>
            </a:r>
            <a:endParaRPr lang="zh-CN" altLang="en-US" sz="2800"/>
          </a:p>
        </p:txBody>
      </p:sp>
      <p:sp>
        <p:nvSpPr>
          <p:cNvPr id="6" name="文本框 5"/>
          <p:cNvSpPr txBox="1"/>
          <p:nvPr/>
        </p:nvSpPr>
        <p:spPr>
          <a:xfrm>
            <a:off x="2780030" y="5927725"/>
            <a:ext cx="91922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rgbClr val="C00000"/>
                </a:solidFill>
              </a:rPr>
              <a:t>炎黄部落联盟以后逐渐形成为</a:t>
            </a:r>
            <a:r>
              <a:rPr lang="zh-CN" sz="2800">
                <a:solidFill>
                  <a:srgbClr val="C00000"/>
                </a:solidFill>
                <a:highlight>
                  <a:srgbClr val="FFFF00"/>
                </a:highlight>
              </a:rPr>
              <a:t>华夏族</a:t>
            </a:r>
            <a:r>
              <a:rPr lang="zh-CN" sz="2800">
                <a:solidFill>
                  <a:srgbClr val="C00000"/>
                </a:solidFill>
              </a:rPr>
              <a:t>，炎帝和黄帝被后人尊崇为中华民族的</a:t>
            </a:r>
            <a:r>
              <a:rPr lang="zh-CN" sz="2800">
                <a:solidFill>
                  <a:srgbClr val="C00000"/>
                </a:solidFill>
                <a:highlight>
                  <a:srgbClr val="FFFF00"/>
                </a:highlight>
              </a:rPr>
              <a:t>人文初祖</a:t>
            </a:r>
            <a:r>
              <a:rPr lang="zh-CN" sz="2800">
                <a:solidFill>
                  <a:srgbClr val="C00000"/>
                </a:solidFill>
              </a:rPr>
              <a:t>，华人也自称为“</a:t>
            </a:r>
            <a:r>
              <a:rPr lang="zh-CN" sz="2800">
                <a:solidFill>
                  <a:srgbClr val="C00000"/>
                </a:solidFill>
                <a:highlight>
                  <a:srgbClr val="FFFF00"/>
                </a:highlight>
              </a:rPr>
              <a:t>炎黄子孙”</a:t>
            </a:r>
            <a:r>
              <a:rPr lang="zh-CN" sz="2800">
                <a:solidFill>
                  <a:srgbClr val="C00000"/>
                </a:solidFill>
              </a:rPr>
              <a:t>。</a:t>
            </a:r>
            <a:endParaRPr lang="zh-CN" sz="280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ldLvl="0" animBg="1"/>
      <p:bldP spid="9220" grpId="0" bldLvl="0" animBg="1"/>
      <p:bldP spid="9223" grpId="0" bldLvl="0" animBg="1"/>
      <p:bldP spid="9224" grpId="0" bldLvl="0" animBg="1"/>
      <p:bldP spid="9225" grpId="0" bldLvl="0" animBg="1"/>
      <p:bldP spid="9226" grpId="0" bldLvl="0" animBg="1"/>
      <p:bldP spid="9228" grpId="0" bldLvl="0" animBg="1"/>
      <p:bldP spid="9229" grpId="0" bldLvl="0" animBg="1"/>
      <p:bldP spid="9230" grpId="0" bldLvl="0" animBg="1"/>
      <p:bldP spid="9231" grpId="0" bldLvl="0" animBg="1"/>
      <p:bldP spid="9232" grpId="0" bldLvl="0" animBg="1"/>
      <p:bldP spid="10" grpId="0"/>
      <p:bldP spid="10" grpId="1"/>
      <p:bldP spid="8" grpId="0"/>
      <p:bldP spid="8" grpId="1"/>
      <p:bldP spid="3" grpId="0"/>
      <p:bldP spid="3" grpId="1"/>
      <p:bldP spid="6" grpId="0"/>
      <p:bldP spid="6" grpId="1"/>
      <p:bldP spid="18438" grpId="0" animBg="1"/>
      <p:bldP spid="18438" grpId="1" animBg="1"/>
      <p:bldP spid="18434" grpId="0" animBg="1"/>
      <p:bldP spid="1843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" name="五边形 16"/>
          <p:cNvSpPr/>
          <p:nvPr>
            <p:custDataLst>
              <p:tags r:id="rId1"/>
            </p:custDataLst>
          </p:nvPr>
        </p:nvSpPr>
        <p:spPr>
          <a:xfrm>
            <a:off x="-31750" y="-17145"/>
            <a:ext cx="3375660" cy="70612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三、远古的传说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50285" y="74930"/>
            <a:ext cx="3205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炎黄部落联盟</a:t>
            </a:r>
            <a:endParaRPr lang="zh-CN" altLang="en-US" sz="2800" b="1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16330" y="4944110"/>
            <a:ext cx="9958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rgbClr val="C00000"/>
                </a:solidFill>
              </a:rPr>
              <a:t>华夏族是由错居杂处的各族在不断交往交流交融中逐渐形成的。</a:t>
            </a:r>
            <a:endParaRPr lang="zh-CN" sz="2800">
              <a:solidFill>
                <a:srgbClr val="C0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0860" y="2094865"/>
            <a:ext cx="11279505" cy="237934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>
            <a:spAutoFit/>
          </a:bodyPr>
          <a:p>
            <a:pPr indent="0" fontAlgn="auto">
              <a:lnSpc>
                <a:spcPct val="120000"/>
              </a:lnSpc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材料研读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</a:rPr>
              <a:t>   </a:t>
            </a:r>
            <a:endParaRPr lang="en-US" altLang="zh-CN" sz="2800" b="1" dirty="0">
              <a:latin typeface="楷体" panose="02010609060101010101" charset="-122"/>
              <a:ea typeface="楷体" panose="02010609060101010101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en-US" altLang="zh-CN" sz="2800" b="1" dirty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华夏民族，非一族所成。太古以来，诸族错居，接触交通，各去小异而大同，渐化合以成一族之形，后世所谓诸夏是也。</a:t>
            </a:r>
            <a:endParaRPr lang="zh-CN" sz="32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0" algn="r" fontAlgn="auto">
              <a:lnSpc>
                <a:spcPct val="12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梁启超《太古及三代载记》</a:t>
            </a:r>
            <a:endParaRPr lang="zh-CN" altLang="en-US" sz="32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67055" y="1067435"/>
            <a:ext cx="11058525" cy="5575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</a:rPr>
              <a:t>从材料中可以看出华夏族的形成有什么特点？</a:t>
            </a:r>
            <a:endParaRPr lang="zh-CN" altLang="en-US" sz="2800" b="1"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" name="五边形 16"/>
          <p:cNvSpPr/>
          <p:nvPr>
            <p:custDataLst>
              <p:tags r:id="rId1"/>
            </p:custDataLst>
          </p:nvPr>
        </p:nvSpPr>
        <p:spPr>
          <a:xfrm>
            <a:off x="-31750" y="-17145"/>
            <a:ext cx="3375660" cy="70612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三、远古的传说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50285" y="74930"/>
            <a:ext cx="3205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8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尧、舜、禹时期</a:t>
            </a:r>
            <a:endParaRPr lang="zh-CN" altLang="en-US" sz="2800" b="1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-245110" y="713740"/>
            <a:ext cx="22409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/>
              <a:t>（</a:t>
            </a:r>
            <a:r>
              <a:rPr lang="en-US" altLang="zh-CN" sz="2800"/>
              <a:t>1</a:t>
            </a:r>
            <a:r>
              <a:rPr lang="zh-CN" altLang="en-US" sz="2800"/>
              <a:t>）禅让制</a:t>
            </a:r>
            <a:endParaRPr lang="zh-CN" altLang="en-US" sz="2800"/>
          </a:p>
        </p:txBody>
      </p:sp>
      <p:sp>
        <p:nvSpPr>
          <p:cNvPr id="10" name="文本框 9"/>
          <p:cNvSpPr txBox="1"/>
          <p:nvPr/>
        </p:nvSpPr>
        <p:spPr>
          <a:xfrm>
            <a:off x="2599690" y="705485"/>
            <a:ext cx="91922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tx1"/>
                </a:solidFill>
              </a:rPr>
              <a:t>相传在黄帝之后，</a:t>
            </a:r>
            <a:r>
              <a:rPr lang="zh-CN" sz="2800">
                <a:solidFill>
                  <a:srgbClr val="C00000"/>
                </a:solidFill>
              </a:rPr>
              <a:t>尧、舜、禹</a:t>
            </a:r>
            <a:r>
              <a:rPr lang="zh-CN" sz="2800">
                <a:solidFill>
                  <a:schemeClr val="tx1"/>
                </a:solidFill>
              </a:rPr>
              <a:t>依次成为首领。当时实行禅让制，</a:t>
            </a:r>
            <a:r>
              <a:rPr lang="zh-CN" sz="2800">
                <a:solidFill>
                  <a:srgbClr val="C00000"/>
                </a:solidFill>
              </a:rPr>
              <a:t>首领</a:t>
            </a:r>
            <a:r>
              <a:rPr lang="zh-CN" sz="2800">
                <a:solidFill>
                  <a:schemeClr val="tx1"/>
                </a:solidFill>
              </a:rPr>
              <a:t>传位给</a:t>
            </a:r>
            <a:r>
              <a:rPr lang="zh-CN" sz="2800">
                <a:solidFill>
                  <a:srgbClr val="C00000"/>
                </a:solidFill>
              </a:rPr>
              <a:t>贤德之人</a:t>
            </a:r>
            <a:r>
              <a:rPr lang="zh-CN" sz="2800">
                <a:solidFill>
                  <a:schemeClr val="tx1"/>
                </a:solidFill>
              </a:rPr>
              <a:t>。</a:t>
            </a:r>
            <a:endParaRPr lang="zh-CN" sz="2800">
              <a:solidFill>
                <a:schemeClr val="tx1"/>
              </a:solidFill>
            </a:endParaRPr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476430" y="2185878"/>
            <a:ext cx="2591435" cy="3327400"/>
            <a:chOff x="325359" y="1532744"/>
            <a:chExt cx="3455246" cy="4436534"/>
          </a:xfrm>
        </p:grpSpPr>
        <p:sp>
          <p:nvSpPr>
            <p:cNvPr id="6" name="wps稻壳儿佳誉设计原创链接：http://chn.docer.com/works?userid=219874625"/>
            <p:cNvSpPr/>
            <p:nvPr>
              <p:custDataLst>
                <p:tags r:id="rId3"/>
              </p:custDataLst>
            </p:nvPr>
          </p:nvSpPr>
          <p:spPr>
            <a:xfrm>
              <a:off x="325359" y="1532744"/>
              <a:ext cx="3455246" cy="4436534"/>
            </a:xfrm>
            <a:custGeom>
              <a:avLst/>
              <a:gdLst>
                <a:gd name="connsiteX0" fmla="*/ 160055 w 1465217"/>
                <a:gd name="connsiteY0" fmla="*/ 0 h 2552700"/>
                <a:gd name="connsiteX1" fmla="*/ 1290287 w 1465217"/>
                <a:gd name="connsiteY1" fmla="*/ 0 h 2552700"/>
                <a:gd name="connsiteX2" fmla="*/ 1369061 w 1465217"/>
                <a:gd name="connsiteY2" fmla="*/ 78774 h 2552700"/>
                <a:gd name="connsiteX3" fmla="*/ 1369061 w 1465217"/>
                <a:gd name="connsiteY3" fmla="*/ 148929 h 2552700"/>
                <a:gd name="connsiteX4" fmla="*/ 1375590 w 1465217"/>
                <a:gd name="connsiteY4" fmla="*/ 148929 h 2552700"/>
                <a:gd name="connsiteX5" fmla="*/ 1465217 w 1465217"/>
                <a:gd name="connsiteY5" fmla="*/ 238556 h 2552700"/>
                <a:gd name="connsiteX6" fmla="*/ 1465217 w 1465217"/>
                <a:gd name="connsiteY6" fmla="*/ 2348774 h 2552700"/>
                <a:gd name="connsiteX7" fmla="*/ 1375590 w 1465217"/>
                <a:gd name="connsiteY7" fmla="*/ 2438401 h 2552700"/>
                <a:gd name="connsiteX8" fmla="*/ 1369061 w 1465217"/>
                <a:gd name="connsiteY8" fmla="*/ 2438401 h 2552700"/>
                <a:gd name="connsiteX9" fmla="*/ 1369061 w 1465217"/>
                <a:gd name="connsiteY9" fmla="*/ 2473926 h 2552700"/>
                <a:gd name="connsiteX10" fmla="*/ 1290287 w 1465217"/>
                <a:gd name="connsiteY10" fmla="*/ 2552700 h 2552700"/>
                <a:gd name="connsiteX11" fmla="*/ 160055 w 1465217"/>
                <a:gd name="connsiteY11" fmla="*/ 2552700 h 2552700"/>
                <a:gd name="connsiteX12" fmla="*/ 81281 w 1465217"/>
                <a:gd name="connsiteY12" fmla="*/ 2473926 h 2552700"/>
                <a:gd name="connsiteX13" fmla="*/ 81281 w 1465217"/>
                <a:gd name="connsiteY13" fmla="*/ 2436716 h 2552700"/>
                <a:gd name="connsiteX14" fmla="*/ 54740 w 1465217"/>
                <a:gd name="connsiteY14" fmla="*/ 2431358 h 2552700"/>
                <a:gd name="connsiteX15" fmla="*/ 0 w 1465217"/>
                <a:gd name="connsiteY15" fmla="*/ 2348774 h 2552700"/>
                <a:gd name="connsiteX16" fmla="*/ 0 w 1465217"/>
                <a:gd name="connsiteY16" fmla="*/ 238556 h 2552700"/>
                <a:gd name="connsiteX17" fmla="*/ 54740 w 1465217"/>
                <a:gd name="connsiteY17" fmla="*/ 155972 h 2552700"/>
                <a:gd name="connsiteX18" fmla="*/ 81281 w 1465217"/>
                <a:gd name="connsiteY18" fmla="*/ 150614 h 2552700"/>
                <a:gd name="connsiteX19" fmla="*/ 81281 w 1465217"/>
                <a:gd name="connsiteY19" fmla="*/ 78774 h 2552700"/>
                <a:gd name="connsiteX20" fmla="*/ 160055 w 1465217"/>
                <a:gd name="connsiteY20" fmla="*/ 0 h 255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65217" h="2552700">
                  <a:moveTo>
                    <a:pt x="160055" y="0"/>
                  </a:moveTo>
                  <a:lnTo>
                    <a:pt x="1290287" y="0"/>
                  </a:lnTo>
                  <a:cubicBezTo>
                    <a:pt x="1333793" y="0"/>
                    <a:pt x="1369061" y="35268"/>
                    <a:pt x="1369061" y="78774"/>
                  </a:cubicBezTo>
                  <a:lnTo>
                    <a:pt x="1369061" y="148929"/>
                  </a:lnTo>
                  <a:lnTo>
                    <a:pt x="1375590" y="148929"/>
                  </a:lnTo>
                  <a:cubicBezTo>
                    <a:pt x="1425090" y="148929"/>
                    <a:pt x="1465217" y="189056"/>
                    <a:pt x="1465217" y="238556"/>
                  </a:cubicBezTo>
                  <a:lnTo>
                    <a:pt x="1465217" y="2348774"/>
                  </a:lnTo>
                  <a:cubicBezTo>
                    <a:pt x="1465217" y="2398274"/>
                    <a:pt x="1425090" y="2438401"/>
                    <a:pt x="1375590" y="2438401"/>
                  </a:cubicBezTo>
                  <a:lnTo>
                    <a:pt x="1369061" y="2438401"/>
                  </a:lnTo>
                  <a:lnTo>
                    <a:pt x="1369061" y="2473926"/>
                  </a:lnTo>
                  <a:cubicBezTo>
                    <a:pt x="1369061" y="2517432"/>
                    <a:pt x="1333793" y="2552700"/>
                    <a:pt x="1290287" y="2552700"/>
                  </a:cubicBezTo>
                  <a:lnTo>
                    <a:pt x="160055" y="2552700"/>
                  </a:lnTo>
                  <a:cubicBezTo>
                    <a:pt x="116549" y="2552700"/>
                    <a:pt x="81281" y="2517432"/>
                    <a:pt x="81281" y="2473926"/>
                  </a:cubicBezTo>
                  <a:lnTo>
                    <a:pt x="81281" y="2436716"/>
                  </a:lnTo>
                  <a:lnTo>
                    <a:pt x="54740" y="2431358"/>
                  </a:lnTo>
                  <a:cubicBezTo>
                    <a:pt x="22571" y="2417752"/>
                    <a:pt x="0" y="2385899"/>
                    <a:pt x="0" y="2348774"/>
                  </a:cubicBezTo>
                  <a:lnTo>
                    <a:pt x="0" y="238556"/>
                  </a:lnTo>
                  <a:cubicBezTo>
                    <a:pt x="0" y="201431"/>
                    <a:pt x="22571" y="169578"/>
                    <a:pt x="54740" y="155972"/>
                  </a:cubicBezTo>
                  <a:lnTo>
                    <a:pt x="81281" y="150614"/>
                  </a:lnTo>
                  <a:lnTo>
                    <a:pt x="81281" y="78774"/>
                  </a:lnTo>
                  <a:cubicBezTo>
                    <a:pt x="81281" y="35268"/>
                    <a:pt x="116549" y="0"/>
                    <a:pt x="160055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9050" cap="flat" cmpd="sng" algn="ctr">
              <a:solidFill>
                <a:srgbClr val="B34348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3号-江南手书"/>
                <a:ea typeface="字魂73号-江南手书"/>
                <a:cs typeface="思源黑体" charset="0"/>
                <a:sym typeface="思源黑体" charset="0"/>
              </a:endParaRPr>
            </a:p>
          </p:txBody>
        </p:sp>
        <p:sp>
          <p:nvSpPr>
            <p:cNvPr id="13" name="wps稻壳儿佳誉设计原创链接：http://chn.docer.com/works?userid=219874625"/>
            <p:cNvSpPr/>
            <p:nvPr>
              <p:custDataLst>
                <p:tags r:id="rId4"/>
              </p:custDataLst>
            </p:nvPr>
          </p:nvSpPr>
          <p:spPr>
            <a:xfrm>
              <a:off x="715672" y="1797751"/>
              <a:ext cx="2683933" cy="3199554"/>
            </a:xfrm>
            <a:custGeom>
              <a:avLst/>
              <a:gdLst>
                <a:gd name="connsiteX0" fmla="*/ 160055 w 1465217"/>
                <a:gd name="connsiteY0" fmla="*/ 0 h 2552700"/>
                <a:gd name="connsiteX1" fmla="*/ 1290287 w 1465217"/>
                <a:gd name="connsiteY1" fmla="*/ 0 h 2552700"/>
                <a:gd name="connsiteX2" fmla="*/ 1369061 w 1465217"/>
                <a:gd name="connsiteY2" fmla="*/ 78774 h 2552700"/>
                <a:gd name="connsiteX3" fmla="*/ 1369061 w 1465217"/>
                <a:gd name="connsiteY3" fmla="*/ 148929 h 2552700"/>
                <a:gd name="connsiteX4" fmla="*/ 1375590 w 1465217"/>
                <a:gd name="connsiteY4" fmla="*/ 148929 h 2552700"/>
                <a:gd name="connsiteX5" fmla="*/ 1465217 w 1465217"/>
                <a:gd name="connsiteY5" fmla="*/ 238556 h 2552700"/>
                <a:gd name="connsiteX6" fmla="*/ 1465217 w 1465217"/>
                <a:gd name="connsiteY6" fmla="*/ 2348774 h 2552700"/>
                <a:gd name="connsiteX7" fmla="*/ 1375590 w 1465217"/>
                <a:gd name="connsiteY7" fmla="*/ 2438401 h 2552700"/>
                <a:gd name="connsiteX8" fmla="*/ 1369061 w 1465217"/>
                <a:gd name="connsiteY8" fmla="*/ 2438401 h 2552700"/>
                <a:gd name="connsiteX9" fmla="*/ 1369061 w 1465217"/>
                <a:gd name="connsiteY9" fmla="*/ 2473926 h 2552700"/>
                <a:gd name="connsiteX10" fmla="*/ 1290287 w 1465217"/>
                <a:gd name="connsiteY10" fmla="*/ 2552700 h 2552700"/>
                <a:gd name="connsiteX11" fmla="*/ 160055 w 1465217"/>
                <a:gd name="connsiteY11" fmla="*/ 2552700 h 2552700"/>
                <a:gd name="connsiteX12" fmla="*/ 81281 w 1465217"/>
                <a:gd name="connsiteY12" fmla="*/ 2473926 h 2552700"/>
                <a:gd name="connsiteX13" fmla="*/ 81281 w 1465217"/>
                <a:gd name="connsiteY13" fmla="*/ 2436716 h 2552700"/>
                <a:gd name="connsiteX14" fmla="*/ 54740 w 1465217"/>
                <a:gd name="connsiteY14" fmla="*/ 2431358 h 2552700"/>
                <a:gd name="connsiteX15" fmla="*/ 0 w 1465217"/>
                <a:gd name="connsiteY15" fmla="*/ 2348774 h 2552700"/>
                <a:gd name="connsiteX16" fmla="*/ 0 w 1465217"/>
                <a:gd name="connsiteY16" fmla="*/ 238556 h 2552700"/>
                <a:gd name="connsiteX17" fmla="*/ 54740 w 1465217"/>
                <a:gd name="connsiteY17" fmla="*/ 155972 h 2552700"/>
                <a:gd name="connsiteX18" fmla="*/ 81281 w 1465217"/>
                <a:gd name="connsiteY18" fmla="*/ 150614 h 2552700"/>
                <a:gd name="connsiteX19" fmla="*/ 81281 w 1465217"/>
                <a:gd name="connsiteY19" fmla="*/ 78774 h 2552700"/>
                <a:gd name="connsiteX20" fmla="*/ 160055 w 1465217"/>
                <a:gd name="connsiteY20" fmla="*/ 0 h 255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65217" h="2552700">
                  <a:moveTo>
                    <a:pt x="160055" y="0"/>
                  </a:moveTo>
                  <a:lnTo>
                    <a:pt x="1290287" y="0"/>
                  </a:lnTo>
                  <a:cubicBezTo>
                    <a:pt x="1333793" y="0"/>
                    <a:pt x="1369061" y="35268"/>
                    <a:pt x="1369061" y="78774"/>
                  </a:cubicBezTo>
                  <a:lnTo>
                    <a:pt x="1369061" y="148929"/>
                  </a:lnTo>
                  <a:lnTo>
                    <a:pt x="1375590" y="148929"/>
                  </a:lnTo>
                  <a:cubicBezTo>
                    <a:pt x="1425090" y="148929"/>
                    <a:pt x="1465217" y="189056"/>
                    <a:pt x="1465217" y="238556"/>
                  </a:cubicBezTo>
                  <a:lnTo>
                    <a:pt x="1465217" y="2348774"/>
                  </a:lnTo>
                  <a:cubicBezTo>
                    <a:pt x="1465217" y="2398274"/>
                    <a:pt x="1425090" y="2438401"/>
                    <a:pt x="1375590" y="2438401"/>
                  </a:cubicBezTo>
                  <a:lnTo>
                    <a:pt x="1369061" y="2438401"/>
                  </a:lnTo>
                  <a:lnTo>
                    <a:pt x="1369061" y="2473926"/>
                  </a:lnTo>
                  <a:cubicBezTo>
                    <a:pt x="1369061" y="2517432"/>
                    <a:pt x="1333793" y="2552700"/>
                    <a:pt x="1290287" y="2552700"/>
                  </a:cubicBezTo>
                  <a:lnTo>
                    <a:pt x="160055" y="2552700"/>
                  </a:lnTo>
                  <a:cubicBezTo>
                    <a:pt x="116549" y="2552700"/>
                    <a:pt x="81281" y="2517432"/>
                    <a:pt x="81281" y="2473926"/>
                  </a:cubicBezTo>
                  <a:lnTo>
                    <a:pt x="81281" y="2436716"/>
                  </a:lnTo>
                  <a:lnTo>
                    <a:pt x="54740" y="2431358"/>
                  </a:lnTo>
                  <a:cubicBezTo>
                    <a:pt x="22571" y="2417752"/>
                    <a:pt x="0" y="2385899"/>
                    <a:pt x="0" y="2348774"/>
                  </a:cubicBezTo>
                  <a:lnTo>
                    <a:pt x="0" y="238556"/>
                  </a:lnTo>
                  <a:cubicBezTo>
                    <a:pt x="0" y="201431"/>
                    <a:pt x="22571" y="169578"/>
                    <a:pt x="54740" y="155972"/>
                  </a:cubicBezTo>
                  <a:lnTo>
                    <a:pt x="81281" y="150614"/>
                  </a:lnTo>
                  <a:lnTo>
                    <a:pt x="81281" y="78774"/>
                  </a:lnTo>
                  <a:cubicBezTo>
                    <a:pt x="81281" y="35268"/>
                    <a:pt x="116549" y="0"/>
                    <a:pt x="160055" y="0"/>
                  </a:cubicBezTo>
                  <a:close/>
                </a:path>
              </a:pathLst>
            </a:custGeom>
            <a:blipFill dpi="0" rotWithShape="1">
              <a:blip r:embed="rId5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algn="ctr">
                <a:defRPr/>
              </a:pPr>
              <a:endParaRPr lang="zh-CN" altLang="en-US" sz="1350" kern="0">
                <a:solidFill>
                  <a:prstClr val="white"/>
                </a:solidFill>
                <a:latin typeface="字魂73号-江南手书"/>
                <a:ea typeface="字魂73号-江南手书"/>
                <a:cs typeface="思源黑体" charset="0"/>
                <a:sym typeface="思源黑体" charset="0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6"/>
              </p:custDataLst>
            </p:nvPr>
          </p:nvSpPr>
          <p:spPr>
            <a:xfrm>
              <a:off x="1728793" y="5154618"/>
              <a:ext cx="683260" cy="651087"/>
            </a:xfrm>
            <a:prstGeom prst="rect">
              <a:avLst/>
            </a:prstGeom>
            <a:solidFill>
              <a:srgbClr val="660033"/>
            </a:solidFill>
          </p:spPr>
          <p:txBody>
            <a:bodyPr wrap="none" rtlCol="0">
              <a:spAutoFit/>
            </a:bodyPr>
            <a:p>
              <a:pPr algn="ctr" defTabSz="1017270"/>
              <a:r>
                <a:rPr lang="zh-CN" altLang="en-US" sz="2575" b="1" dirty="0">
                  <a:solidFill>
                    <a:prstClr val="white"/>
                  </a:solidFill>
                  <a:latin typeface="黑体" panose="02010609060101010101" charset="-122"/>
                  <a:ea typeface="黑体" panose="02010609060101010101" charset="-122"/>
                </a:rPr>
                <a:t>尧</a:t>
              </a:r>
              <a:endParaRPr lang="zh-CN" altLang="en-US" sz="2575" b="1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7" name="组合 6"/>
          <p:cNvGrpSpPr/>
          <p:nvPr>
            <p:custDataLst>
              <p:tags r:id="rId7"/>
            </p:custDataLst>
          </p:nvPr>
        </p:nvGrpSpPr>
        <p:grpSpPr>
          <a:xfrm>
            <a:off x="3976761" y="2185878"/>
            <a:ext cx="2555875" cy="3327400"/>
            <a:chOff x="4992467" y="1532744"/>
            <a:chExt cx="3407834" cy="4436534"/>
          </a:xfrm>
        </p:grpSpPr>
        <p:sp>
          <p:nvSpPr>
            <p:cNvPr id="11" name="wps稻壳儿佳誉设计原创链接：http://chn.docer.com/works?userid=219874625"/>
            <p:cNvSpPr/>
            <p:nvPr>
              <p:custDataLst>
                <p:tags r:id="rId8"/>
              </p:custDataLst>
            </p:nvPr>
          </p:nvSpPr>
          <p:spPr>
            <a:xfrm>
              <a:off x="4992467" y="1532744"/>
              <a:ext cx="3407834" cy="4436534"/>
            </a:xfrm>
            <a:custGeom>
              <a:avLst/>
              <a:gdLst>
                <a:gd name="connsiteX0" fmla="*/ 160055 w 1465217"/>
                <a:gd name="connsiteY0" fmla="*/ 0 h 2552700"/>
                <a:gd name="connsiteX1" fmla="*/ 1290287 w 1465217"/>
                <a:gd name="connsiteY1" fmla="*/ 0 h 2552700"/>
                <a:gd name="connsiteX2" fmla="*/ 1369061 w 1465217"/>
                <a:gd name="connsiteY2" fmla="*/ 78774 h 2552700"/>
                <a:gd name="connsiteX3" fmla="*/ 1369061 w 1465217"/>
                <a:gd name="connsiteY3" fmla="*/ 148929 h 2552700"/>
                <a:gd name="connsiteX4" fmla="*/ 1375590 w 1465217"/>
                <a:gd name="connsiteY4" fmla="*/ 148929 h 2552700"/>
                <a:gd name="connsiteX5" fmla="*/ 1465217 w 1465217"/>
                <a:gd name="connsiteY5" fmla="*/ 238556 h 2552700"/>
                <a:gd name="connsiteX6" fmla="*/ 1465217 w 1465217"/>
                <a:gd name="connsiteY6" fmla="*/ 2348774 h 2552700"/>
                <a:gd name="connsiteX7" fmla="*/ 1375590 w 1465217"/>
                <a:gd name="connsiteY7" fmla="*/ 2438401 h 2552700"/>
                <a:gd name="connsiteX8" fmla="*/ 1369061 w 1465217"/>
                <a:gd name="connsiteY8" fmla="*/ 2438401 h 2552700"/>
                <a:gd name="connsiteX9" fmla="*/ 1369061 w 1465217"/>
                <a:gd name="connsiteY9" fmla="*/ 2473926 h 2552700"/>
                <a:gd name="connsiteX10" fmla="*/ 1290287 w 1465217"/>
                <a:gd name="connsiteY10" fmla="*/ 2552700 h 2552700"/>
                <a:gd name="connsiteX11" fmla="*/ 160055 w 1465217"/>
                <a:gd name="connsiteY11" fmla="*/ 2552700 h 2552700"/>
                <a:gd name="connsiteX12" fmla="*/ 81281 w 1465217"/>
                <a:gd name="connsiteY12" fmla="*/ 2473926 h 2552700"/>
                <a:gd name="connsiteX13" fmla="*/ 81281 w 1465217"/>
                <a:gd name="connsiteY13" fmla="*/ 2436716 h 2552700"/>
                <a:gd name="connsiteX14" fmla="*/ 54740 w 1465217"/>
                <a:gd name="connsiteY14" fmla="*/ 2431358 h 2552700"/>
                <a:gd name="connsiteX15" fmla="*/ 0 w 1465217"/>
                <a:gd name="connsiteY15" fmla="*/ 2348774 h 2552700"/>
                <a:gd name="connsiteX16" fmla="*/ 0 w 1465217"/>
                <a:gd name="connsiteY16" fmla="*/ 238556 h 2552700"/>
                <a:gd name="connsiteX17" fmla="*/ 54740 w 1465217"/>
                <a:gd name="connsiteY17" fmla="*/ 155972 h 2552700"/>
                <a:gd name="connsiteX18" fmla="*/ 81281 w 1465217"/>
                <a:gd name="connsiteY18" fmla="*/ 150614 h 2552700"/>
                <a:gd name="connsiteX19" fmla="*/ 81281 w 1465217"/>
                <a:gd name="connsiteY19" fmla="*/ 78774 h 2552700"/>
                <a:gd name="connsiteX20" fmla="*/ 160055 w 1465217"/>
                <a:gd name="connsiteY20" fmla="*/ 0 h 255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65217" h="2552700">
                  <a:moveTo>
                    <a:pt x="160055" y="0"/>
                  </a:moveTo>
                  <a:lnTo>
                    <a:pt x="1290287" y="0"/>
                  </a:lnTo>
                  <a:cubicBezTo>
                    <a:pt x="1333793" y="0"/>
                    <a:pt x="1369061" y="35268"/>
                    <a:pt x="1369061" y="78774"/>
                  </a:cubicBezTo>
                  <a:lnTo>
                    <a:pt x="1369061" y="148929"/>
                  </a:lnTo>
                  <a:lnTo>
                    <a:pt x="1375590" y="148929"/>
                  </a:lnTo>
                  <a:cubicBezTo>
                    <a:pt x="1425090" y="148929"/>
                    <a:pt x="1465217" y="189056"/>
                    <a:pt x="1465217" y="238556"/>
                  </a:cubicBezTo>
                  <a:lnTo>
                    <a:pt x="1465217" y="2348774"/>
                  </a:lnTo>
                  <a:cubicBezTo>
                    <a:pt x="1465217" y="2398274"/>
                    <a:pt x="1425090" y="2438401"/>
                    <a:pt x="1375590" y="2438401"/>
                  </a:cubicBezTo>
                  <a:lnTo>
                    <a:pt x="1369061" y="2438401"/>
                  </a:lnTo>
                  <a:lnTo>
                    <a:pt x="1369061" y="2473926"/>
                  </a:lnTo>
                  <a:cubicBezTo>
                    <a:pt x="1369061" y="2517432"/>
                    <a:pt x="1333793" y="2552700"/>
                    <a:pt x="1290287" y="2552700"/>
                  </a:cubicBezTo>
                  <a:lnTo>
                    <a:pt x="160055" y="2552700"/>
                  </a:lnTo>
                  <a:cubicBezTo>
                    <a:pt x="116549" y="2552700"/>
                    <a:pt x="81281" y="2517432"/>
                    <a:pt x="81281" y="2473926"/>
                  </a:cubicBezTo>
                  <a:lnTo>
                    <a:pt x="81281" y="2436716"/>
                  </a:lnTo>
                  <a:lnTo>
                    <a:pt x="54740" y="2431358"/>
                  </a:lnTo>
                  <a:cubicBezTo>
                    <a:pt x="22571" y="2417752"/>
                    <a:pt x="0" y="2385899"/>
                    <a:pt x="0" y="2348774"/>
                  </a:cubicBezTo>
                  <a:lnTo>
                    <a:pt x="0" y="238556"/>
                  </a:lnTo>
                  <a:cubicBezTo>
                    <a:pt x="0" y="201431"/>
                    <a:pt x="22571" y="169578"/>
                    <a:pt x="54740" y="155972"/>
                  </a:cubicBezTo>
                  <a:lnTo>
                    <a:pt x="81281" y="150614"/>
                  </a:lnTo>
                  <a:lnTo>
                    <a:pt x="81281" y="78774"/>
                  </a:lnTo>
                  <a:cubicBezTo>
                    <a:pt x="81281" y="35268"/>
                    <a:pt x="116549" y="0"/>
                    <a:pt x="160055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9050" cap="flat" cmpd="sng" algn="ctr">
              <a:solidFill>
                <a:srgbClr val="B34348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3号-江南手书"/>
                <a:ea typeface="字魂73号-江南手书"/>
                <a:cs typeface="思源黑体" charset="0"/>
                <a:sym typeface="思源黑体" charset="0"/>
              </a:endParaRPr>
            </a:p>
          </p:txBody>
        </p:sp>
        <p:sp>
          <p:nvSpPr>
            <p:cNvPr id="14" name="wps稻壳儿佳誉设计原创链接：http://chn.docer.com/works?userid=219874625"/>
            <p:cNvSpPr/>
            <p:nvPr>
              <p:custDataLst>
                <p:tags r:id="rId9"/>
              </p:custDataLst>
            </p:nvPr>
          </p:nvSpPr>
          <p:spPr>
            <a:xfrm>
              <a:off x="5373467" y="1797751"/>
              <a:ext cx="2610274" cy="3136054"/>
            </a:xfrm>
            <a:custGeom>
              <a:avLst/>
              <a:gdLst>
                <a:gd name="connsiteX0" fmla="*/ 160055 w 1465217"/>
                <a:gd name="connsiteY0" fmla="*/ 0 h 2552700"/>
                <a:gd name="connsiteX1" fmla="*/ 1290287 w 1465217"/>
                <a:gd name="connsiteY1" fmla="*/ 0 h 2552700"/>
                <a:gd name="connsiteX2" fmla="*/ 1369061 w 1465217"/>
                <a:gd name="connsiteY2" fmla="*/ 78774 h 2552700"/>
                <a:gd name="connsiteX3" fmla="*/ 1369061 w 1465217"/>
                <a:gd name="connsiteY3" fmla="*/ 148929 h 2552700"/>
                <a:gd name="connsiteX4" fmla="*/ 1375590 w 1465217"/>
                <a:gd name="connsiteY4" fmla="*/ 148929 h 2552700"/>
                <a:gd name="connsiteX5" fmla="*/ 1465217 w 1465217"/>
                <a:gd name="connsiteY5" fmla="*/ 238556 h 2552700"/>
                <a:gd name="connsiteX6" fmla="*/ 1465217 w 1465217"/>
                <a:gd name="connsiteY6" fmla="*/ 2348774 h 2552700"/>
                <a:gd name="connsiteX7" fmla="*/ 1375590 w 1465217"/>
                <a:gd name="connsiteY7" fmla="*/ 2438401 h 2552700"/>
                <a:gd name="connsiteX8" fmla="*/ 1369061 w 1465217"/>
                <a:gd name="connsiteY8" fmla="*/ 2438401 h 2552700"/>
                <a:gd name="connsiteX9" fmla="*/ 1369061 w 1465217"/>
                <a:gd name="connsiteY9" fmla="*/ 2473926 h 2552700"/>
                <a:gd name="connsiteX10" fmla="*/ 1290287 w 1465217"/>
                <a:gd name="connsiteY10" fmla="*/ 2552700 h 2552700"/>
                <a:gd name="connsiteX11" fmla="*/ 160055 w 1465217"/>
                <a:gd name="connsiteY11" fmla="*/ 2552700 h 2552700"/>
                <a:gd name="connsiteX12" fmla="*/ 81281 w 1465217"/>
                <a:gd name="connsiteY12" fmla="*/ 2473926 h 2552700"/>
                <a:gd name="connsiteX13" fmla="*/ 81281 w 1465217"/>
                <a:gd name="connsiteY13" fmla="*/ 2436716 h 2552700"/>
                <a:gd name="connsiteX14" fmla="*/ 54740 w 1465217"/>
                <a:gd name="connsiteY14" fmla="*/ 2431358 h 2552700"/>
                <a:gd name="connsiteX15" fmla="*/ 0 w 1465217"/>
                <a:gd name="connsiteY15" fmla="*/ 2348774 h 2552700"/>
                <a:gd name="connsiteX16" fmla="*/ 0 w 1465217"/>
                <a:gd name="connsiteY16" fmla="*/ 238556 h 2552700"/>
                <a:gd name="connsiteX17" fmla="*/ 54740 w 1465217"/>
                <a:gd name="connsiteY17" fmla="*/ 155972 h 2552700"/>
                <a:gd name="connsiteX18" fmla="*/ 81281 w 1465217"/>
                <a:gd name="connsiteY18" fmla="*/ 150614 h 2552700"/>
                <a:gd name="connsiteX19" fmla="*/ 81281 w 1465217"/>
                <a:gd name="connsiteY19" fmla="*/ 78774 h 2552700"/>
                <a:gd name="connsiteX20" fmla="*/ 160055 w 1465217"/>
                <a:gd name="connsiteY20" fmla="*/ 0 h 255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65217" h="2552700">
                  <a:moveTo>
                    <a:pt x="160055" y="0"/>
                  </a:moveTo>
                  <a:lnTo>
                    <a:pt x="1290287" y="0"/>
                  </a:lnTo>
                  <a:cubicBezTo>
                    <a:pt x="1333793" y="0"/>
                    <a:pt x="1369061" y="35268"/>
                    <a:pt x="1369061" y="78774"/>
                  </a:cubicBezTo>
                  <a:lnTo>
                    <a:pt x="1369061" y="148929"/>
                  </a:lnTo>
                  <a:lnTo>
                    <a:pt x="1375590" y="148929"/>
                  </a:lnTo>
                  <a:cubicBezTo>
                    <a:pt x="1425090" y="148929"/>
                    <a:pt x="1465217" y="189056"/>
                    <a:pt x="1465217" y="238556"/>
                  </a:cubicBezTo>
                  <a:lnTo>
                    <a:pt x="1465217" y="2348774"/>
                  </a:lnTo>
                  <a:cubicBezTo>
                    <a:pt x="1465217" y="2398274"/>
                    <a:pt x="1425090" y="2438401"/>
                    <a:pt x="1375590" y="2438401"/>
                  </a:cubicBezTo>
                  <a:lnTo>
                    <a:pt x="1369061" y="2438401"/>
                  </a:lnTo>
                  <a:lnTo>
                    <a:pt x="1369061" y="2473926"/>
                  </a:lnTo>
                  <a:cubicBezTo>
                    <a:pt x="1369061" y="2517432"/>
                    <a:pt x="1333793" y="2552700"/>
                    <a:pt x="1290287" y="2552700"/>
                  </a:cubicBezTo>
                  <a:lnTo>
                    <a:pt x="160055" y="2552700"/>
                  </a:lnTo>
                  <a:cubicBezTo>
                    <a:pt x="116549" y="2552700"/>
                    <a:pt x="81281" y="2517432"/>
                    <a:pt x="81281" y="2473926"/>
                  </a:cubicBezTo>
                  <a:lnTo>
                    <a:pt x="81281" y="2436716"/>
                  </a:lnTo>
                  <a:lnTo>
                    <a:pt x="54740" y="2431358"/>
                  </a:lnTo>
                  <a:cubicBezTo>
                    <a:pt x="22571" y="2417752"/>
                    <a:pt x="0" y="2385899"/>
                    <a:pt x="0" y="2348774"/>
                  </a:cubicBezTo>
                  <a:lnTo>
                    <a:pt x="0" y="238556"/>
                  </a:lnTo>
                  <a:cubicBezTo>
                    <a:pt x="0" y="201431"/>
                    <a:pt x="22571" y="169578"/>
                    <a:pt x="54740" y="155972"/>
                  </a:cubicBezTo>
                  <a:lnTo>
                    <a:pt x="81281" y="150614"/>
                  </a:lnTo>
                  <a:lnTo>
                    <a:pt x="81281" y="78774"/>
                  </a:lnTo>
                  <a:cubicBezTo>
                    <a:pt x="81281" y="35268"/>
                    <a:pt x="116549" y="0"/>
                    <a:pt x="160055" y="0"/>
                  </a:cubicBezTo>
                  <a:close/>
                </a:path>
              </a:pathLst>
            </a:custGeom>
            <a:blipFill dpi="0" rotWithShape="1">
              <a:blip r:embed="rId10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algn="ctr">
                <a:defRPr/>
              </a:pPr>
              <a:endParaRPr lang="zh-CN" altLang="en-US" sz="1350" kern="0">
                <a:solidFill>
                  <a:prstClr val="white"/>
                </a:solidFill>
                <a:latin typeface="字魂73号-江南手书"/>
                <a:ea typeface="字魂73号-江南手书"/>
                <a:cs typeface="思源黑体" charset="0"/>
                <a:sym typeface="思源黑体" charset="0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1"/>
              </p:custDataLst>
            </p:nvPr>
          </p:nvSpPr>
          <p:spPr>
            <a:xfrm>
              <a:off x="6491141" y="5154807"/>
              <a:ext cx="683260" cy="651087"/>
            </a:xfrm>
            <a:prstGeom prst="rect">
              <a:avLst/>
            </a:prstGeom>
            <a:solidFill>
              <a:srgbClr val="660033"/>
            </a:solidFill>
          </p:spPr>
          <p:txBody>
            <a:bodyPr wrap="none" rtlCol="0">
              <a:spAutoFit/>
            </a:bodyPr>
            <a:p>
              <a:pPr algn="ctr" defTabSz="1017270"/>
              <a:r>
                <a:rPr lang="zh-CN" altLang="en-US" sz="2575" b="1" dirty="0">
                  <a:solidFill>
                    <a:prstClr val="white"/>
                  </a:solidFill>
                  <a:latin typeface="黑体" panose="02010609060101010101" charset="-122"/>
                  <a:ea typeface="黑体" panose="02010609060101010101" charset="-122"/>
                </a:rPr>
                <a:t>舜</a:t>
              </a:r>
              <a:endParaRPr lang="zh-CN" altLang="en-US" sz="2575" b="1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2"/>
            </p:custDataLst>
          </p:nvPr>
        </p:nvGrpSpPr>
        <p:grpSpPr>
          <a:xfrm>
            <a:off x="7615336" y="2154128"/>
            <a:ext cx="2501265" cy="3327400"/>
            <a:chOff x="8710214" y="1532744"/>
            <a:chExt cx="3335020" cy="4436534"/>
          </a:xfrm>
        </p:grpSpPr>
        <p:sp>
          <p:nvSpPr>
            <p:cNvPr id="15" name="wps稻壳儿佳誉设计原创链接：http://chn.docer.com/works?userid=219874625"/>
            <p:cNvSpPr/>
            <p:nvPr>
              <p:custDataLst>
                <p:tags r:id="rId13"/>
              </p:custDataLst>
            </p:nvPr>
          </p:nvSpPr>
          <p:spPr>
            <a:xfrm>
              <a:off x="8710214" y="1532744"/>
              <a:ext cx="3335020" cy="4436534"/>
            </a:xfrm>
            <a:custGeom>
              <a:avLst/>
              <a:gdLst>
                <a:gd name="connsiteX0" fmla="*/ 160055 w 1465217"/>
                <a:gd name="connsiteY0" fmla="*/ 0 h 2552700"/>
                <a:gd name="connsiteX1" fmla="*/ 1290287 w 1465217"/>
                <a:gd name="connsiteY1" fmla="*/ 0 h 2552700"/>
                <a:gd name="connsiteX2" fmla="*/ 1369061 w 1465217"/>
                <a:gd name="connsiteY2" fmla="*/ 78774 h 2552700"/>
                <a:gd name="connsiteX3" fmla="*/ 1369061 w 1465217"/>
                <a:gd name="connsiteY3" fmla="*/ 148929 h 2552700"/>
                <a:gd name="connsiteX4" fmla="*/ 1375590 w 1465217"/>
                <a:gd name="connsiteY4" fmla="*/ 148929 h 2552700"/>
                <a:gd name="connsiteX5" fmla="*/ 1465217 w 1465217"/>
                <a:gd name="connsiteY5" fmla="*/ 238556 h 2552700"/>
                <a:gd name="connsiteX6" fmla="*/ 1465217 w 1465217"/>
                <a:gd name="connsiteY6" fmla="*/ 2348774 h 2552700"/>
                <a:gd name="connsiteX7" fmla="*/ 1375590 w 1465217"/>
                <a:gd name="connsiteY7" fmla="*/ 2438401 h 2552700"/>
                <a:gd name="connsiteX8" fmla="*/ 1369061 w 1465217"/>
                <a:gd name="connsiteY8" fmla="*/ 2438401 h 2552700"/>
                <a:gd name="connsiteX9" fmla="*/ 1369061 w 1465217"/>
                <a:gd name="connsiteY9" fmla="*/ 2473926 h 2552700"/>
                <a:gd name="connsiteX10" fmla="*/ 1290287 w 1465217"/>
                <a:gd name="connsiteY10" fmla="*/ 2552700 h 2552700"/>
                <a:gd name="connsiteX11" fmla="*/ 160055 w 1465217"/>
                <a:gd name="connsiteY11" fmla="*/ 2552700 h 2552700"/>
                <a:gd name="connsiteX12" fmla="*/ 81281 w 1465217"/>
                <a:gd name="connsiteY12" fmla="*/ 2473926 h 2552700"/>
                <a:gd name="connsiteX13" fmla="*/ 81281 w 1465217"/>
                <a:gd name="connsiteY13" fmla="*/ 2436716 h 2552700"/>
                <a:gd name="connsiteX14" fmla="*/ 54740 w 1465217"/>
                <a:gd name="connsiteY14" fmla="*/ 2431358 h 2552700"/>
                <a:gd name="connsiteX15" fmla="*/ 0 w 1465217"/>
                <a:gd name="connsiteY15" fmla="*/ 2348774 h 2552700"/>
                <a:gd name="connsiteX16" fmla="*/ 0 w 1465217"/>
                <a:gd name="connsiteY16" fmla="*/ 238556 h 2552700"/>
                <a:gd name="connsiteX17" fmla="*/ 54740 w 1465217"/>
                <a:gd name="connsiteY17" fmla="*/ 155972 h 2552700"/>
                <a:gd name="connsiteX18" fmla="*/ 81281 w 1465217"/>
                <a:gd name="connsiteY18" fmla="*/ 150614 h 2552700"/>
                <a:gd name="connsiteX19" fmla="*/ 81281 w 1465217"/>
                <a:gd name="connsiteY19" fmla="*/ 78774 h 2552700"/>
                <a:gd name="connsiteX20" fmla="*/ 160055 w 1465217"/>
                <a:gd name="connsiteY20" fmla="*/ 0 h 255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65217" h="2552700">
                  <a:moveTo>
                    <a:pt x="160055" y="0"/>
                  </a:moveTo>
                  <a:lnTo>
                    <a:pt x="1290287" y="0"/>
                  </a:lnTo>
                  <a:cubicBezTo>
                    <a:pt x="1333793" y="0"/>
                    <a:pt x="1369061" y="35268"/>
                    <a:pt x="1369061" y="78774"/>
                  </a:cubicBezTo>
                  <a:lnTo>
                    <a:pt x="1369061" y="148929"/>
                  </a:lnTo>
                  <a:lnTo>
                    <a:pt x="1375590" y="148929"/>
                  </a:lnTo>
                  <a:cubicBezTo>
                    <a:pt x="1425090" y="148929"/>
                    <a:pt x="1465217" y="189056"/>
                    <a:pt x="1465217" y="238556"/>
                  </a:cubicBezTo>
                  <a:lnTo>
                    <a:pt x="1465217" y="2348774"/>
                  </a:lnTo>
                  <a:cubicBezTo>
                    <a:pt x="1465217" y="2398274"/>
                    <a:pt x="1425090" y="2438401"/>
                    <a:pt x="1375590" y="2438401"/>
                  </a:cubicBezTo>
                  <a:lnTo>
                    <a:pt x="1369061" y="2438401"/>
                  </a:lnTo>
                  <a:lnTo>
                    <a:pt x="1369061" y="2473926"/>
                  </a:lnTo>
                  <a:cubicBezTo>
                    <a:pt x="1369061" y="2517432"/>
                    <a:pt x="1333793" y="2552700"/>
                    <a:pt x="1290287" y="2552700"/>
                  </a:cubicBezTo>
                  <a:lnTo>
                    <a:pt x="160055" y="2552700"/>
                  </a:lnTo>
                  <a:cubicBezTo>
                    <a:pt x="116549" y="2552700"/>
                    <a:pt x="81281" y="2517432"/>
                    <a:pt x="81281" y="2473926"/>
                  </a:cubicBezTo>
                  <a:lnTo>
                    <a:pt x="81281" y="2436716"/>
                  </a:lnTo>
                  <a:lnTo>
                    <a:pt x="54740" y="2431358"/>
                  </a:lnTo>
                  <a:cubicBezTo>
                    <a:pt x="22571" y="2417752"/>
                    <a:pt x="0" y="2385899"/>
                    <a:pt x="0" y="2348774"/>
                  </a:cubicBezTo>
                  <a:lnTo>
                    <a:pt x="0" y="238556"/>
                  </a:lnTo>
                  <a:cubicBezTo>
                    <a:pt x="0" y="201431"/>
                    <a:pt x="22571" y="169578"/>
                    <a:pt x="54740" y="155972"/>
                  </a:cubicBezTo>
                  <a:lnTo>
                    <a:pt x="81281" y="150614"/>
                  </a:lnTo>
                  <a:lnTo>
                    <a:pt x="81281" y="78774"/>
                  </a:lnTo>
                  <a:cubicBezTo>
                    <a:pt x="81281" y="35268"/>
                    <a:pt x="116549" y="0"/>
                    <a:pt x="160055" y="0"/>
                  </a:cubicBezTo>
                  <a:close/>
                </a:path>
              </a:pathLst>
            </a:custGeom>
            <a:solidFill>
              <a:sysClr val="window" lastClr="FFFFFF"/>
            </a:solidFill>
            <a:ln w="19050" cap="flat" cmpd="sng" algn="ctr">
              <a:solidFill>
                <a:srgbClr val="B34348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3号-江南手书"/>
                <a:ea typeface="字魂73号-江南手书"/>
                <a:cs typeface="思源黑体" charset="0"/>
                <a:sym typeface="思源黑体" charset="0"/>
              </a:endParaRPr>
            </a:p>
          </p:txBody>
        </p:sp>
        <p:sp>
          <p:nvSpPr>
            <p:cNvPr id="16" name="wps稻壳儿佳誉设计原创链接：http://chn.docer.com/works?userid=219874625"/>
            <p:cNvSpPr/>
            <p:nvPr>
              <p:custDataLst>
                <p:tags r:id="rId14"/>
              </p:custDataLst>
            </p:nvPr>
          </p:nvSpPr>
          <p:spPr>
            <a:xfrm>
              <a:off x="9091214" y="1797751"/>
              <a:ext cx="2537460" cy="3149600"/>
            </a:xfrm>
            <a:custGeom>
              <a:avLst/>
              <a:gdLst>
                <a:gd name="connsiteX0" fmla="*/ 160055 w 1465217"/>
                <a:gd name="connsiteY0" fmla="*/ 0 h 2552700"/>
                <a:gd name="connsiteX1" fmla="*/ 1290287 w 1465217"/>
                <a:gd name="connsiteY1" fmla="*/ 0 h 2552700"/>
                <a:gd name="connsiteX2" fmla="*/ 1369061 w 1465217"/>
                <a:gd name="connsiteY2" fmla="*/ 78774 h 2552700"/>
                <a:gd name="connsiteX3" fmla="*/ 1369061 w 1465217"/>
                <a:gd name="connsiteY3" fmla="*/ 148929 h 2552700"/>
                <a:gd name="connsiteX4" fmla="*/ 1375590 w 1465217"/>
                <a:gd name="connsiteY4" fmla="*/ 148929 h 2552700"/>
                <a:gd name="connsiteX5" fmla="*/ 1465217 w 1465217"/>
                <a:gd name="connsiteY5" fmla="*/ 238556 h 2552700"/>
                <a:gd name="connsiteX6" fmla="*/ 1465217 w 1465217"/>
                <a:gd name="connsiteY6" fmla="*/ 2348774 h 2552700"/>
                <a:gd name="connsiteX7" fmla="*/ 1375590 w 1465217"/>
                <a:gd name="connsiteY7" fmla="*/ 2438401 h 2552700"/>
                <a:gd name="connsiteX8" fmla="*/ 1369061 w 1465217"/>
                <a:gd name="connsiteY8" fmla="*/ 2438401 h 2552700"/>
                <a:gd name="connsiteX9" fmla="*/ 1369061 w 1465217"/>
                <a:gd name="connsiteY9" fmla="*/ 2473926 h 2552700"/>
                <a:gd name="connsiteX10" fmla="*/ 1290287 w 1465217"/>
                <a:gd name="connsiteY10" fmla="*/ 2552700 h 2552700"/>
                <a:gd name="connsiteX11" fmla="*/ 160055 w 1465217"/>
                <a:gd name="connsiteY11" fmla="*/ 2552700 h 2552700"/>
                <a:gd name="connsiteX12" fmla="*/ 81281 w 1465217"/>
                <a:gd name="connsiteY12" fmla="*/ 2473926 h 2552700"/>
                <a:gd name="connsiteX13" fmla="*/ 81281 w 1465217"/>
                <a:gd name="connsiteY13" fmla="*/ 2436716 h 2552700"/>
                <a:gd name="connsiteX14" fmla="*/ 54740 w 1465217"/>
                <a:gd name="connsiteY14" fmla="*/ 2431358 h 2552700"/>
                <a:gd name="connsiteX15" fmla="*/ 0 w 1465217"/>
                <a:gd name="connsiteY15" fmla="*/ 2348774 h 2552700"/>
                <a:gd name="connsiteX16" fmla="*/ 0 w 1465217"/>
                <a:gd name="connsiteY16" fmla="*/ 238556 h 2552700"/>
                <a:gd name="connsiteX17" fmla="*/ 54740 w 1465217"/>
                <a:gd name="connsiteY17" fmla="*/ 155972 h 2552700"/>
                <a:gd name="connsiteX18" fmla="*/ 81281 w 1465217"/>
                <a:gd name="connsiteY18" fmla="*/ 150614 h 2552700"/>
                <a:gd name="connsiteX19" fmla="*/ 81281 w 1465217"/>
                <a:gd name="connsiteY19" fmla="*/ 78774 h 2552700"/>
                <a:gd name="connsiteX20" fmla="*/ 160055 w 1465217"/>
                <a:gd name="connsiteY20" fmla="*/ 0 h 255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65217" h="2552700">
                  <a:moveTo>
                    <a:pt x="160055" y="0"/>
                  </a:moveTo>
                  <a:lnTo>
                    <a:pt x="1290287" y="0"/>
                  </a:lnTo>
                  <a:cubicBezTo>
                    <a:pt x="1333793" y="0"/>
                    <a:pt x="1369061" y="35268"/>
                    <a:pt x="1369061" y="78774"/>
                  </a:cubicBezTo>
                  <a:lnTo>
                    <a:pt x="1369061" y="148929"/>
                  </a:lnTo>
                  <a:lnTo>
                    <a:pt x="1375590" y="148929"/>
                  </a:lnTo>
                  <a:cubicBezTo>
                    <a:pt x="1425090" y="148929"/>
                    <a:pt x="1465217" y="189056"/>
                    <a:pt x="1465217" y="238556"/>
                  </a:cubicBezTo>
                  <a:lnTo>
                    <a:pt x="1465217" y="2348774"/>
                  </a:lnTo>
                  <a:cubicBezTo>
                    <a:pt x="1465217" y="2398274"/>
                    <a:pt x="1425090" y="2438401"/>
                    <a:pt x="1375590" y="2438401"/>
                  </a:cubicBezTo>
                  <a:lnTo>
                    <a:pt x="1369061" y="2438401"/>
                  </a:lnTo>
                  <a:lnTo>
                    <a:pt x="1369061" y="2473926"/>
                  </a:lnTo>
                  <a:cubicBezTo>
                    <a:pt x="1369061" y="2517432"/>
                    <a:pt x="1333793" y="2552700"/>
                    <a:pt x="1290287" y="2552700"/>
                  </a:cubicBezTo>
                  <a:lnTo>
                    <a:pt x="160055" y="2552700"/>
                  </a:lnTo>
                  <a:cubicBezTo>
                    <a:pt x="116549" y="2552700"/>
                    <a:pt x="81281" y="2517432"/>
                    <a:pt x="81281" y="2473926"/>
                  </a:cubicBezTo>
                  <a:lnTo>
                    <a:pt x="81281" y="2436716"/>
                  </a:lnTo>
                  <a:lnTo>
                    <a:pt x="54740" y="2431358"/>
                  </a:lnTo>
                  <a:cubicBezTo>
                    <a:pt x="22571" y="2417752"/>
                    <a:pt x="0" y="2385899"/>
                    <a:pt x="0" y="2348774"/>
                  </a:cubicBezTo>
                  <a:lnTo>
                    <a:pt x="0" y="238556"/>
                  </a:lnTo>
                  <a:cubicBezTo>
                    <a:pt x="0" y="201431"/>
                    <a:pt x="22571" y="169578"/>
                    <a:pt x="54740" y="155972"/>
                  </a:cubicBezTo>
                  <a:lnTo>
                    <a:pt x="81281" y="150614"/>
                  </a:lnTo>
                  <a:lnTo>
                    <a:pt x="81281" y="78774"/>
                  </a:lnTo>
                  <a:cubicBezTo>
                    <a:pt x="81281" y="35268"/>
                    <a:pt x="116549" y="0"/>
                    <a:pt x="160055" y="0"/>
                  </a:cubicBezTo>
                  <a:close/>
                </a:path>
              </a:pathLst>
            </a:custGeom>
            <a:blipFill dpi="0" rotWithShape="1">
              <a:blip r:embed="rId15"/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p>
              <a:pPr algn="ctr">
                <a:defRPr/>
              </a:pPr>
              <a:endParaRPr lang="zh-CN" altLang="en-US" sz="1350" kern="0">
                <a:solidFill>
                  <a:prstClr val="white"/>
                </a:solidFill>
                <a:latin typeface="字魂73号-江南手书"/>
                <a:ea typeface="字魂73号-江南手书"/>
                <a:cs typeface="思源黑体" charset="0"/>
                <a:sym typeface="思源黑体" charset="0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6"/>
              </p:custDataLst>
            </p:nvPr>
          </p:nvSpPr>
          <p:spPr>
            <a:xfrm>
              <a:off x="10238686" y="5160316"/>
              <a:ext cx="683260" cy="651087"/>
            </a:xfrm>
            <a:prstGeom prst="rect">
              <a:avLst/>
            </a:prstGeom>
            <a:solidFill>
              <a:srgbClr val="660033"/>
            </a:solidFill>
          </p:spPr>
          <p:txBody>
            <a:bodyPr wrap="none" rtlCol="0">
              <a:spAutoFit/>
            </a:bodyPr>
            <a:p>
              <a:pPr algn="ctr" defTabSz="1017270"/>
              <a:r>
                <a:rPr lang="zh-CN" altLang="en-US" sz="2575" b="1" dirty="0">
                  <a:solidFill>
                    <a:prstClr val="white"/>
                  </a:solidFill>
                  <a:latin typeface="黑体" panose="02010609060101010101" charset="-122"/>
                  <a:ea typeface="黑体" panose="02010609060101010101" charset="-122"/>
                </a:rPr>
                <a:t>禹</a:t>
              </a:r>
              <a:endParaRPr lang="zh-CN" altLang="en-US" sz="2575" b="1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25" name="燕尾形 6"/>
          <p:cNvSpPr/>
          <p:nvPr>
            <p:custDataLst>
              <p:tags r:id="rId17"/>
            </p:custDataLst>
          </p:nvPr>
        </p:nvSpPr>
        <p:spPr>
          <a:xfrm>
            <a:off x="3097535" y="3470168"/>
            <a:ext cx="849380" cy="374072"/>
          </a:xfrm>
          <a:prstGeom prst="chevron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p>
            <a:pPr algn="ctr">
              <a:defRPr/>
            </a:pPr>
            <a:endParaRPr lang="zh-CN" altLang="en-US" sz="1350" kern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6" name="燕尾形 34"/>
          <p:cNvSpPr/>
          <p:nvPr>
            <p:custDataLst>
              <p:tags r:id="rId18"/>
            </p:custDataLst>
          </p:nvPr>
        </p:nvSpPr>
        <p:spPr>
          <a:xfrm>
            <a:off x="6649449" y="3397143"/>
            <a:ext cx="849380" cy="374072"/>
          </a:xfrm>
          <a:prstGeom prst="chevron">
            <a:avLst/>
          </a:prstGeom>
          <a:solidFill>
            <a:schemeClr val="accent2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p>
            <a:pPr algn="ctr">
              <a:defRPr/>
            </a:pPr>
            <a:endParaRPr lang="zh-CN" altLang="en-US" sz="1350" kern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9460" name="Text Box 4"/>
          <p:cNvSpPr txBox="1"/>
          <p:nvPr>
            <p:custDataLst>
              <p:tags r:id="rId19"/>
            </p:custDataLst>
          </p:nvPr>
        </p:nvSpPr>
        <p:spPr>
          <a:xfrm>
            <a:off x="-635" y="5557520"/>
            <a:ext cx="3481070" cy="11576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2225" cap="flat" cmpd="sng">
            <a:noFill/>
            <a:prstDash val="dashDot"/>
            <a:round/>
            <a:headEnd type="none" w="med" len="med"/>
            <a:tailEnd type="none" w="med" len="med"/>
          </a:ln>
        </p:spPr>
        <p:txBody>
          <a:bodyPr wrap="square" anchor="t">
            <a:noAutofit/>
          </a:bodyPr>
          <a:p>
            <a:pPr indent="0" fontAlgn="auto">
              <a:lnSpc>
                <a:spcPct val="10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尧生活简朴，克己爱民，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思源黑体 CN" charset="0"/>
              </a:rPr>
              <a:t>他</a:t>
            </a:r>
            <a:r>
              <a: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思源黑体 CN" charset="0"/>
              </a:rPr>
              <a:t>鼓励人们发展生产，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</a:rPr>
              <a:t>得到人民的爱戴。</a:t>
            </a:r>
            <a:endParaRPr lang="zh-CN" altLang="en-US" sz="2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</a:endParaRPr>
          </a:p>
        </p:txBody>
      </p:sp>
      <p:sp>
        <p:nvSpPr>
          <p:cNvPr id="17" name="Text Box 4"/>
          <p:cNvSpPr txBox="1"/>
          <p:nvPr>
            <p:custDataLst>
              <p:tags r:id="rId20"/>
            </p:custDataLst>
          </p:nvPr>
        </p:nvSpPr>
        <p:spPr>
          <a:xfrm>
            <a:off x="3670300" y="5586730"/>
            <a:ext cx="2965450" cy="11468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2225" cap="flat" cmpd="sng">
            <a:noFill/>
            <a:prstDash val="dashDot"/>
            <a:round/>
            <a:headEnd type="none" w="med" len="med"/>
            <a:tailEnd type="none" w="med" len="med"/>
          </a:ln>
        </p:spPr>
        <p:txBody>
          <a:bodyPr wrap="square" anchor="t">
            <a:noAutofit/>
          </a:bodyPr>
          <a:p>
            <a:pPr lvl="0" indent="0"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思源黑体 CN" charset="0"/>
              </a:rPr>
              <a:t>舜制定刑法，完善制度，稳定局势，派禹治水，解除水患。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思源黑体 CN" charset="0"/>
            </a:endParaRPr>
          </a:p>
        </p:txBody>
      </p:sp>
      <p:sp>
        <p:nvSpPr>
          <p:cNvPr id="18" name="Text Box 4"/>
          <p:cNvSpPr txBox="1"/>
          <p:nvPr>
            <p:custDataLst>
              <p:tags r:id="rId21"/>
            </p:custDataLst>
          </p:nvPr>
        </p:nvSpPr>
        <p:spPr>
          <a:xfrm>
            <a:off x="7571740" y="5544185"/>
            <a:ext cx="2589530" cy="11423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2225" cap="flat" cmpd="sng">
            <a:noFill/>
            <a:prstDash val="dashDot"/>
            <a:round/>
            <a:headEnd type="none" w="med" len="med"/>
            <a:tailEnd type="none" w="med" len="med"/>
          </a:ln>
        </p:spPr>
        <p:txBody>
          <a:bodyPr wrap="square" anchor="t">
            <a:noAutofit/>
          </a:bodyPr>
          <a:p>
            <a:pPr lvl="0" indent="0" algn="l" fontAlgn="auto">
              <a:lnSpc>
                <a:spcPct val="100000"/>
              </a:lnSpc>
              <a:buClrTx/>
              <a:buSzTx/>
              <a:buFontTx/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思源黑体 CN" charset="0"/>
              </a:rPr>
              <a:t>治水有功，得到民众爱戴，被尊称为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思源黑体 CN" charset="0"/>
              </a:rPr>
              <a:t>“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思源黑体 CN" charset="0"/>
              </a:rPr>
              <a:t>大禹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思源黑体 CN" charset="0"/>
              </a:rPr>
              <a:t>”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思源黑体 CN" charset="0"/>
              </a:rPr>
              <a:t>。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思源黑体 CN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-244475" y="1602105"/>
            <a:ext cx="35318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/>
              <a:t>（</a:t>
            </a:r>
            <a:r>
              <a:rPr lang="en-US" altLang="zh-CN" sz="2800"/>
              <a:t>2</a:t>
            </a:r>
            <a:r>
              <a:rPr lang="zh-CN" altLang="en-US" sz="2800"/>
              <a:t>）尧舜禹的贡献</a:t>
            </a:r>
            <a:endParaRPr lang="zh-CN" altLang="en-US" sz="2800"/>
          </a:p>
        </p:txBody>
      </p:sp>
      <p:sp>
        <p:nvSpPr>
          <p:cNvPr id="20" name="圆角矩形标注 19"/>
          <p:cNvSpPr/>
          <p:nvPr/>
        </p:nvSpPr>
        <p:spPr>
          <a:xfrm>
            <a:off x="10423525" y="2247900"/>
            <a:ext cx="1630680" cy="3137535"/>
          </a:xfrm>
          <a:prstGeom prst="wedgeRoundRectCallout">
            <a:avLst>
              <a:gd name="adj1" fmla="val -59873"/>
              <a:gd name="adj2" fmla="val -8587"/>
              <a:gd name="adj3" fmla="val 16667"/>
            </a:avLst>
          </a:prstGeom>
          <a:noFill/>
          <a:ln w="28575">
            <a:solidFill>
              <a:schemeClr val="accent2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0497185" y="2339340"/>
            <a:ext cx="155702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</a:rPr>
              <a:t>创新精神不屈不挠坚持不懈无私奉献敬业</a:t>
            </a:r>
            <a:endParaRPr lang="zh-CN" altLang="en-US" sz="2400" b="1">
              <a:solidFill>
                <a:srgbClr val="C00000"/>
              </a:solidFill>
            </a:endParaRPr>
          </a:p>
          <a:p>
            <a:r>
              <a:rPr lang="zh-CN" altLang="en-US" sz="2400" b="1">
                <a:solidFill>
                  <a:srgbClr val="C00000"/>
                </a:solidFill>
              </a:rPr>
              <a:t>社会责任感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6" grpId="0" bldLvl="0" animBg="1"/>
      <p:bldP spid="19460" grpId="0" bldLvl="0" animBg="1"/>
      <p:bldP spid="17" grpId="0" bldLvl="0" animBg="1"/>
      <p:bldP spid="18" grpId="0" bldLvl="0" animBg="1"/>
      <p:bldP spid="10" grpId="0"/>
      <p:bldP spid="10" grpId="1"/>
      <p:bldP spid="19" grpId="0"/>
      <p:bldP spid="19" grpId="1"/>
      <p:bldP spid="20" grpId="0" animBg="1"/>
      <p:bldP spid="21" grpId="0"/>
      <p:bldP spid="20" grpId="1" animBg="1"/>
      <p:bldP spid="2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4325" y="219710"/>
            <a:ext cx="11058525" cy="5575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</a:rPr>
              <a:t>课后活动：</a:t>
            </a:r>
            <a:endParaRPr lang="zh-CN" altLang="en-US" sz="2800" b="1">
              <a:latin typeface="华文中宋" panose="02010600040101010101" charset="-122"/>
              <a:ea typeface="华文中宋" panose="02010600040101010101" charset="-122"/>
            </a:endParaRPr>
          </a:p>
          <a:p>
            <a:r>
              <a:rPr lang="zh-CN" altLang="en-US" sz="2800" b="1">
                <a:latin typeface="华文中宋" panose="02010600040101010101" charset="-122"/>
                <a:ea typeface="华文中宋" panose="02010600040101010101" charset="-122"/>
              </a:rPr>
              <a:t>    说说考古发现的遗迹遗物和神话传说对认识中华文明起源的意义？</a:t>
            </a:r>
            <a:endParaRPr lang="zh-CN" altLang="en-US" sz="2800" b="1"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02640" y="1205230"/>
            <a:ext cx="10048875" cy="1370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30000"/>
              </a:lnSpc>
            </a:pPr>
            <a:r>
              <a:rPr lang="en-US" altLang="zh-CN" sz="2800" b="1">
                <a:solidFill>
                  <a:srgbClr val="393939"/>
                </a:solidFill>
                <a:latin typeface="楷体" panose="02010609060101010101" charset="-122"/>
                <a:ea typeface="楷体" panose="02010609060101010101" charset="-122"/>
                <a:sym typeface="思源黑体 CN" charset="0"/>
              </a:rPr>
              <a:t>    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考古发现是认识中华文明起源的重要证据。传说也可以为研究中华文明起源提供思路。</a:t>
            </a:r>
            <a:endParaRPr lang="zh-CN" altLang="en-US" sz="32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2419" y="2822252"/>
            <a:ext cx="432478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传说与史实的区别与联系？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52014" y="3643539"/>
            <a:ext cx="5530215" cy="4603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</a:rPr>
              <a:t>文字发明以前人们口耳相传的神话传说</a:t>
            </a:r>
            <a:endParaRPr lang="zh-CN" altLang="en-US" sz="2400" b="1" dirty="0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51378" y="6212749"/>
            <a:ext cx="5530215" cy="4603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2400" b="1" dirty="0">
                <a:latin typeface="仿宋" panose="02010609060101010101" charset="-122"/>
                <a:ea typeface="仿宋" panose="02010609060101010101" charset="-122"/>
              </a:rPr>
              <a:t>真实存在的客观事实</a:t>
            </a:r>
            <a:endParaRPr lang="zh-CN" altLang="en-US" sz="2400" b="1" dirty="0">
              <a:latin typeface="仿宋" panose="02010609060101010101" charset="-122"/>
              <a:ea typeface="仿宋" panose="02010609060101010101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142283" y="2661829"/>
            <a:ext cx="3393440" cy="857251"/>
            <a:chOff x="10687" y="2217"/>
            <a:chExt cx="5670" cy="1428"/>
          </a:xfrm>
        </p:grpSpPr>
        <p:pic>
          <p:nvPicPr>
            <p:cNvPr id="10" name="图片 9" descr="t01c0ee7b1199a072dd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87" y="2217"/>
              <a:ext cx="1427" cy="142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11" name="图片 10" descr="t014c56e550d9e1328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14" y="2217"/>
              <a:ext cx="1412" cy="141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12" name="图片 11" descr="t015394e1c96cc19d0b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26" y="2217"/>
              <a:ext cx="1403" cy="140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13" name="图片 12" descr="t01690d6ec854cf74ec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29" y="2217"/>
              <a:ext cx="1428" cy="142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</p:grpSp>
      <p:grpSp>
        <p:nvGrpSpPr>
          <p:cNvPr id="14" name="组合 13"/>
          <p:cNvGrpSpPr/>
          <p:nvPr/>
        </p:nvGrpSpPr>
        <p:grpSpPr>
          <a:xfrm>
            <a:off x="7191813" y="5149759"/>
            <a:ext cx="3442971" cy="861060"/>
            <a:chOff x="10687" y="4803"/>
            <a:chExt cx="5422" cy="1356"/>
          </a:xfrm>
        </p:grpSpPr>
        <p:pic>
          <p:nvPicPr>
            <p:cNvPr id="15" name="图片 14" descr="t01b03e7ce22f08fab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87" y="4804"/>
              <a:ext cx="1354" cy="135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16" name="图片 15" descr="t01929c2edbdac3499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41" y="4803"/>
              <a:ext cx="1355" cy="135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17" name="图片 16" descr="t01cf3811b0c3dd86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399" y="4804"/>
              <a:ext cx="1354" cy="135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18" name="图片 17" descr="t014e64be5e6226699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753" y="4803"/>
              <a:ext cx="1356" cy="135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</p:grpSp>
      <p:grpSp>
        <p:nvGrpSpPr>
          <p:cNvPr id="19" name="组合 18"/>
          <p:cNvGrpSpPr/>
          <p:nvPr/>
        </p:nvGrpSpPr>
        <p:grpSpPr>
          <a:xfrm>
            <a:off x="5745283" y="3072674"/>
            <a:ext cx="2066925" cy="2489835"/>
            <a:chOff x="8487" y="3880"/>
            <a:chExt cx="3255" cy="3921"/>
          </a:xfrm>
        </p:grpSpPr>
        <p:cxnSp>
          <p:nvCxnSpPr>
            <p:cNvPr id="20" name="曲线连接符 33"/>
            <p:cNvCxnSpPr>
              <a:stCxn id="10" idx="1"/>
              <a:endCxn id="15" idx="1"/>
            </p:cNvCxnSpPr>
            <p:nvPr/>
          </p:nvCxnSpPr>
          <p:spPr>
            <a:xfrm rot="10800000" flipH="1" flipV="1">
              <a:off x="10467" y="3880"/>
              <a:ext cx="78" cy="3921"/>
            </a:xfrm>
            <a:prstGeom prst="curvedConnector3">
              <a:avLst>
                <a:gd name="adj1" fmla="val -480371"/>
              </a:avLst>
            </a:prstGeom>
            <a:ln>
              <a:tailEnd type="arrow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8487" y="6020"/>
              <a:ext cx="3255" cy="72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r>
                <a:rPr lang="zh-CN" altLang="en-US" sz="2400" b="1" dirty="0">
                  <a:latin typeface="仿宋" panose="02010609060101010101" charset="-122"/>
                  <a:ea typeface="仿宋" panose="02010609060101010101" charset="-122"/>
                </a:rPr>
                <a:t>较可靠的</a:t>
              </a:r>
              <a:r>
                <a:rPr lang="zh-CN" altLang="en-US" sz="2400" b="1" dirty="0">
                  <a:solidFill>
                    <a:srgbClr val="C00000"/>
                  </a:solidFill>
                  <a:latin typeface="仿宋" panose="02010609060101010101" charset="-122"/>
                  <a:ea typeface="仿宋" panose="02010609060101010101" charset="-122"/>
                </a:rPr>
                <a:t>史实</a:t>
              </a:r>
              <a:endParaRPr lang="zh-CN" altLang="en-US" sz="2400" b="1" dirty="0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0137578" y="3072674"/>
            <a:ext cx="1515745" cy="2489835"/>
            <a:chOff x="15404" y="3865"/>
            <a:chExt cx="2387" cy="3921"/>
          </a:xfrm>
        </p:grpSpPr>
        <p:cxnSp>
          <p:nvCxnSpPr>
            <p:cNvPr id="23" name="曲线连接符 36"/>
            <p:cNvCxnSpPr>
              <a:stCxn id="18" idx="3"/>
              <a:endCxn id="13" idx="3"/>
            </p:cNvCxnSpPr>
            <p:nvPr/>
          </p:nvCxnSpPr>
          <p:spPr>
            <a:xfrm flipH="1" flipV="1">
              <a:off x="15811" y="3865"/>
              <a:ext cx="156" cy="3921"/>
            </a:xfrm>
            <a:prstGeom prst="curvedConnector3">
              <a:avLst>
                <a:gd name="adj1" fmla="val -240583"/>
              </a:avLst>
            </a:prstGeom>
            <a:ln>
              <a:tailEnd type="arrow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cxnSp>
        <p:sp>
          <p:nvSpPr>
            <p:cNvPr id="24" name="文本框 23"/>
            <p:cNvSpPr txBox="1"/>
            <p:nvPr/>
          </p:nvSpPr>
          <p:spPr>
            <a:xfrm>
              <a:off x="15404" y="6016"/>
              <a:ext cx="2387" cy="72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algn="ctr"/>
              <a:r>
                <a:rPr lang="zh-CN" altLang="en-US" sz="2400" b="1" dirty="0">
                  <a:solidFill>
                    <a:srgbClr val="C00000"/>
                  </a:solidFill>
                  <a:latin typeface="仿宋" panose="02010609060101010101" charset="-122"/>
                  <a:ea typeface="仿宋" panose="02010609060101010101" charset="-122"/>
                </a:rPr>
                <a:t>考古</a:t>
              </a:r>
              <a:r>
                <a:rPr lang="zh-CN" altLang="en-US" sz="2400" b="1" dirty="0">
                  <a:latin typeface="仿宋" panose="02010609060101010101" charset="-122"/>
                  <a:ea typeface="仿宋" panose="02010609060101010101" charset="-122"/>
                </a:rPr>
                <a:t>证实</a:t>
              </a:r>
              <a:endParaRPr lang="zh-CN" altLang="en-US" sz="2400" b="1" dirty="0">
                <a:latin typeface="仿宋" panose="02010609060101010101" charset="-122"/>
                <a:ea typeface="仿宋" panose="02010609060101010101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344295" y="3705225"/>
            <a:ext cx="42043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C0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</a:rPr>
              <a:t>远古传说≠历史史实</a:t>
            </a:r>
            <a:endParaRPr lang="zh-CN" altLang="en-US" sz="3200" b="1">
              <a:solidFill>
                <a:srgbClr val="C00000"/>
              </a:solidFill>
              <a:highlight>
                <a:srgbClr val="FFFF00"/>
              </a:highligh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bldLvl="0" animBg="1"/>
      <p:bldP spid="8" grpId="0" bldLvl="0" animBg="1"/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/>
          <p:cNvGrpSpPr/>
          <p:nvPr>
            <p:custDataLst>
              <p:tags r:id="rId1"/>
            </p:custDataLst>
          </p:nvPr>
        </p:nvGrpSpPr>
        <p:grpSpPr>
          <a:xfrm>
            <a:off x="2557780" y="2823845"/>
            <a:ext cx="9205595" cy="829945"/>
            <a:chOff x="4028" y="4447"/>
            <a:chExt cx="14497" cy="1307"/>
          </a:xfrm>
        </p:grpSpPr>
        <p:cxnSp>
          <p:nvCxnSpPr>
            <p:cNvPr id="5" name="直接连接符 4"/>
            <p:cNvCxnSpPr>
              <a:stCxn id="32" idx="3"/>
              <a:endCxn id="33" idx="1"/>
            </p:cNvCxnSpPr>
            <p:nvPr>
              <p:custDataLst>
                <p:tags r:id="rId2"/>
              </p:custDataLst>
            </p:nvPr>
          </p:nvCxnSpPr>
          <p:spPr>
            <a:xfrm flipV="1">
              <a:off x="4028" y="5101"/>
              <a:ext cx="1563" cy="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3" name="文本框 32"/>
            <p:cNvSpPr txBox="1"/>
            <p:nvPr>
              <p:custDataLst>
                <p:tags r:id="rId3"/>
              </p:custDataLst>
            </p:nvPr>
          </p:nvSpPr>
          <p:spPr>
            <a:xfrm>
              <a:off x="5591" y="4447"/>
              <a:ext cx="12934" cy="13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pPr algn="ctr"/>
              <a:r>
                <a:rPr lang="zh-CN" sz="2400" b="1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</a:rPr>
                <a:t>私</a:t>
              </a:r>
              <a:r>
                <a:rPr lang="zh-CN" altLang="en-US" sz="2400" b="1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</a:rPr>
                <a:t>有制、阶级、国家的产生是人类进入文明社会的重要标志</a:t>
              </a:r>
              <a:endParaRPr lang="zh-CN" altLang="en-US" sz="24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  <a:p>
              <a:pPr algn="l"/>
              <a:r>
                <a:rPr lang="en-US" altLang="zh-CN" sz="2400" b="1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</a:rPr>
                <a:t> </a:t>
              </a:r>
              <a:r>
                <a:rPr lang="zh-CN" altLang="en-US" sz="2400" b="1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</a:rPr>
                <a:t>特征：多元一体</a:t>
              </a:r>
              <a:endParaRPr lang="zh-CN" altLang="en-US" sz="24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</p:grpSp>
      <p:grpSp>
        <p:nvGrpSpPr>
          <p:cNvPr id="62" name="组合 61"/>
          <p:cNvGrpSpPr/>
          <p:nvPr>
            <p:custDataLst>
              <p:tags r:id="rId4"/>
            </p:custDataLst>
          </p:nvPr>
        </p:nvGrpSpPr>
        <p:grpSpPr>
          <a:xfrm>
            <a:off x="4837430" y="4029710"/>
            <a:ext cx="6716395" cy="1198880"/>
            <a:chOff x="7618" y="6346"/>
            <a:chExt cx="10577" cy="1888"/>
          </a:xfrm>
        </p:grpSpPr>
        <p:cxnSp>
          <p:nvCxnSpPr>
            <p:cNvPr id="25" name="直接连接符 24"/>
            <p:cNvCxnSpPr>
              <a:stCxn id="42" idx="1"/>
              <a:endCxn id="40" idx="3"/>
            </p:cNvCxnSpPr>
            <p:nvPr>
              <p:custDataLst>
                <p:tags r:id="rId5"/>
              </p:custDataLst>
            </p:nvPr>
          </p:nvCxnSpPr>
          <p:spPr>
            <a:xfrm flipH="1">
              <a:off x="7618" y="7290"/>
              <a:ext cx="897" cy="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2" name="文本框 41"/>
            <p:cNvSpPr txBox="1"/>
            <p:nvPr>
              <p:custDataLst>
                <p:tags r:id="rId6"/>
              </p:custDataLst>
            </p:nvPr>
          </p:nvSpPr>
          <p:spPr>
            <a:xfrm>
              <a:off x="8515" y="6346"/>
              <a:ext cx="9681" cy="18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2400" b="1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涿鹿之战</a:t>
              </a:r>
              <a:r>
                <a:rPr lang="zh-CN" altLang="en-US" sz="2400" b="1"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后，</a:t>
              </a:r>
              <a:r>
                <a:rPr lang="zh-CN" altLang="en-US" sz="2400" b="1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炎黄部落联盟</a:t>
              </a:r>
              <a:r>
                <a:rPr lang="zh-CN" altLang="en-US" sz="2400" b="1"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逐渐形成为</a:t>
              </a:r>
              <a:r>
                <a:rPr lang="zh-CN" altLang="en-US" sz="2400" b="1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华夏族</a:t>
              </a:r>
              <a:r>
                <a:rPr lang="zh-CN" altLang="en-US" sz="2400" b="1"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，后人尊称炎帝和黄帝为中华民族的</a:t>
              </a:r>
              <a:r>
                <a:rPr lang="zh-CN" altLang="en-US" sz="2400" b="1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人文初祖</a:t>
              </a:r>
              <a:r>
                <a:rPr lang="zh-CN" altLang="en-US" sz="2400" b="1"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，华人也以</a:t>
              </a:r>
              <a:r>
                <a:rPr lang="zh-CN" altLang="en-US" sz="2400" b="1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“炎黄子孙”</a:t>
              </a:r>
              <a:r>
                <a:rPr lang="zh-CN" altLang="en-US" sz="2400" b="1"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自称。</a:t>
              </a:r>
              <a:endParaRPr lang="zh-CN" altLang="en-US" sz="2400" b="1">
                <a:latin typeface="华文中宋" panose="02010600040101010101" charset="-122"/>
                <a:ea typeface="华文中宋" panose="02010600040101010101" charset="-122"/>
                <a:sym typeface="+mn-ea"/>
              </a:endParaRPr>
            </a:p>
          </p:txBody>
        </p:sp>
      </p:grpSp>
      <p:grpSp>
        <p:nvGrpSpPr>
          <p:cNvPr id="36" name="组合 35"/>
          <p:cNvGrpSpPr/>
          <p:nvPr>
            <p:custDataLst>
              <p:tags r:id="rId7"/>
            </p:custDataLst>
          </p:nvPr>
        </p:nvGrpSpPr>
        <p:grpSpPr>
          <a:xfrm>
            <a:off x="2528570" y="888365"/>
            <a:ext cx="4359275" cy="1435100"/>
            <a:chOff x="3982" y="1399"/>
            <a:chExt cx="6865" cy="2260"/>
          </a:xfrm>
        </p:grpSpPr>
        <p:sp>
          <p:nvSpPr>
            <p:cNvPr id="26" name="文本框 25"/>
            <p:cNvSpPr txBox="1"/>
            <p:nvPr>
              <p:custDataLst>
                <p:tags r:id="rId8"/>
              </p:custDataLst>
            </p:nvPr>
          </p:nvSpPr>
          <p:spPr>
            <a:xfrm>
              <a:off x="4543" y="1399"/>
              <a:ext cx="6294" cy="7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b="1"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长江流域</a:t>
              </a:r>
              <a:r>
                <a:rPr lang="en-US" altLang="zh-CN" sz="2400" b="1"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——</a:t>
              </a:r>
              <a:r>
                <a:rPr lang="zh-CN" altLang="en-US" sz="2400" b="1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良渚古城</a:t>
              </a:r>
              <a:r>
                <a:rPr lang="zh-CN" altLang="en-US" sz="2400" b="1"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遗址</a:t>
              </a:r>
              <a:endParaRPr lang="zh-CN" altLang="en-US" sz="2400" b="1">
                <a:latin typeface="华文中宋" panose="02010600040101010101" charset="-122"/>
                <a:ea typeface="华文中宋" panose="02010600040101010101" charset="-122"/>
                <a:sym typeface="+mn-ea"/>
              </a:endParaRPr>
            </a:p>
          </p:txBody>
        </p:sp>
        <p:grpSp>
          <p:nvGrpSpPr>
            <p:cNvPr id="27" name="组合 26"/>
            <p:cNvGrpSpPr/>
            <p:nvPr>
              <p:custDataLst>
                <p:tags r:id="rId9"/>
              </p:custDataLst>
            </p:nvPr>
          </p:nvGrpSpPr>
          <p:grpSpPr>
            <a:xfrm>
              <a:off x="3982" y="1587"/>
              <a:ext cx="563" cy="1679"/>
              <a:chOff x="5866" y="6781"/>
              <a:chExt cx="563" cy="3124"/>
            </a:xfrm>
          </p:grpSpPr>
          <p:cxnSp>
            <p:nvCxnSpPr>
              <p:cNvPr id="28" name="肘形连接符 27"/>
              <p:cNvCxnSpPr/>
              <p:nvPr>
                <p:custDataLst>
                  <p:tags r:id="rId10"/>
                </p:custDataLst>
              </p:nvPr>
            </p:nvCxnSpPr>
            <p:spPr>
              <a:xfrm rot="10800000" flipH="1" flipV="1">
                <a:off x="6424" y="6781"/>
                <a:ext cx="5" cy="3124"/>
              </a:xfrm>
              <a:prstGeom prst="bentConnector3">
                <a:avLst>
                  <a:gd name="adj1" fmla="val -5740000"/>
                </a:avLst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/>
              <p:nvPr>
                <p:custDataLst>
                  <p:tags r:id="rId11"/>
                </p:custDataLst>
              </p:nvPr>
            </p:nvCxnSpPr>
            <p:spPr>
              <a:xfrm>
                <a:off x="5866" y="8393"/>
                <a:ext cx="283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4543" y="2935"/>
              <a:ext cx="6305" cy="7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b="1"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黄河流域——</a:t>
              </a:r>
              <a:r>
                <a:rPr lang="zh-CN" altLang="en-US" sz="2400" b="1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陶寺都城</a:t>
              </a:r>
              <a:r>
                <a:rPr lang="zh-CN" altLang="en-US" sz="2400" b="1"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遗址</a:t>
              </a:r>
              <a:endParaRPr lang="zh-CN" altLang="en-US" sz="2400" b="1">
                <a:latin typeface="华文中宋" panose="02010600040101010101" charset="-122"/>
                <a:ea typeface="华文中宋" panose="02010600040101010101" charset="-122"/>
                <a:sym typeface="+mn-ea"/>
              </a:endParaRPr>
            </a:p>
          </p:txBody>
        </p:sp>
      </p:grpSp>
      <p:grpSp>
        <p:nvGrpSpPr>
          <p:cNvPr id="61" name="组合 60"/>
          <p:cNvGrpSpPr/>
          <p:nvPr>
            <p:custDataLst>
              <p:tags r:id="rId13"/>
            </p:custDataLst>
          </p:nvPr>
        </p:nvGrpSpPr>
        <p:grpSpPr>
          <a:xfrm>
            <a:off x="2342515" y="4399280"/>
            <a:ext cx="2785745" cy="1908175"/>
            <a:chOff x="3689" y="6928"/>
            <a:chExt cx="4387" cy="3005"/>
          </a:xfrm>
        </p:grpSpPr>
        <p:sp>
          <p:nvSpPr>
            <p:cNvPr id="40" name="文本框 39"/>
            <p:cNvSpPr txBox="1"/>
            <p:nvPr>
              <p:custDataLst>
                <p:tags r:id="rId14"/>
              </p:custDataLst>
            </p:nvPr>
          </p:nvSpPr>
          <p:spPr>
            <a:xfrm>
              <a:off x="4368" y="6928"/>
              <a:ext cx="3250" cy="7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b="1"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炎黄部落联盟</a:t>
              </a:r>
              <a:endParaRPr lang="zh-CN" altLang="en-US" sz="2400" b="1"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15"/>
              </p:custDataLst>
            </p:nvPr>
          </p:nvSpPr>
          <p:spPr>
            <a:xfrm>
              <a:off x="4368" y="9209"/>
              <a:ext cx="3708" cy="7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chemeClr val="tx1"/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尧舜禹部落联盟</a:t>
              </a:r>
              <a:endParaRPr lang="zh-CN" altLang="en-US" sz="24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endParaRPr>
            </a:p>
          </p:txBody>
        </p:sp>
        <p:grpSp>
          <p:nvGrpSpPr>
            <p:cNvPr id="30" name="组合 29"/>
            <p:cNvGrpSpPr/>
            <p:nvPr>
              <p:custDataLst>
                <p:tags r:id="rId16"/>
              </p:custDataLst>
            </p:nvPr>
          </p:nvGrpSpPr>
          <p:grpSpPr>
            <a:xfrm>
              <a:off x="3689" y="7264"/>
              <a:ext cx="678" cy="2347"/>
              <a:chOff x="4529" y="8457"/>
              <a:chExt cx="678" cy="1898"/>
            </a:xfrm>
          </p:grpSpPr>
          <p:cxnSp>
            <p:nvCxnSpPr>
              <p:cNvPr id="31" name="肘形连接符 30"/>
              <p:cNvCxnSpPr/>
              <p:nvPr>
                <p:custDataLst>
                  <p:tags r:id="rId17"/>
                </p:custDataLst>
              </p:nvPr>
            </p:nvCxnSpPr>
            <p:spPr>
              <a:xfrm rot="10800000" flipH="1" flipV="1">
                <a:off x="5203" y="8457"/>
                <a:ext cx="5" cy="1899"/>
              </a:xfrm>
              <a:prstGeom prst="bentConnector3">
                <a:avLst>
                  <a:gd name="adj1" fmla="val -7500000"/>
                </a:avLst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>
                <p:custDataLst>
                  <p:tags r:id="rId18"/>
                </p:custDataLst>
              </p:nvPr>
            </p:nvCxnSpPr>
            <p:spPr>
              <a:xfrm>
                <a:off x="4529" y="9400"/>
                <a:ext cx="283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文本框 38"/>
          <p:cNvSpPr txBox="1"/>
          <p:nvPr>
            <p:custDataLst>
              <p:tags r:id="rId19"/>
            </p:custDataLst>
          </p:nvPr>
        </p:nvSpPr>
        <p:spPr>
          <a:xfrm>
            <a:off x="264160" y="1348105"/>
            <a:ext cx="501650" cy="3784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p>
            <a:endParaRPr lang="zh-CN" altLang="en-US" sz="24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endParaRPr lang="zh-CN" altLang="en-US" sz="2400" b="1">
              <a:solidFill>
                <a:srgbClr val="FF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r>
              <a:rPr lang="zh-CN" altLang="en-US" sz="2400" b="1">
                <a:solidFill>
                  <a:srgbClr val="C0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中华文明的起源</a:t>
            </a:r>
            <a:endParaRPr lang="zh-CN" altLang="en-US" sz="24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endParaRPr lang="zh-CN" altLang="en-US" sz="2400" b="1">
              <a:solidFill>
                <a:srgbClr val="C00000"/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</p:txBody>
      </p:sp>
      <p:grpSp>
        <p:nvGrpSpPr>
          <p:cNvPr id="64" name="组合 63"/>
          <p:cNvGrpSpPr/>
          <p:nvPr>
            <p:custDataLst>
              <p:tags r:id="rId20"/>
            </p:custDataLst>
          </p:nvPr>
        </p:nvGrpSpPr>
        <p:grpSpPr>
          <a:xfrm>
            <a:off x="1327150" y="2148840"/>
            <a:ext cx="1230630" cy="2672715"/>
            <a:chOff x="2090" y="3384"/>
            <a:chExt cx="1938" cy="4209"/>
          </a:xfrm>
        </p:grpSpPr>
        <p:sp>
          <p:nvSpPr>
            <p:cNvPr id="32" name="文本框 31"/>
            <p:cNvSpPr txBox="1"/>
            <p:nvPr>
              <p:custDataLst>
                <p:tags r:id="rId21"/>
              </p:custDataLst>
            </p:nvPr>
          </p:nvSpPr>
          <p:spPr>
            <a:xfrm>
              <a:off x="2090" y="4450"/>
              <a:ext cx="1938" cy="13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b="1"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中华文明起源</a:t>
              </a:r>
              <a:endParaRPr lang="zh-CN" altLang="en-US" sz="2400" b="1">
                <a:latin typeface="华文中宋" panose="02010600040101010101" charset="-122"/>
                <a:ea typeface="华文中宋" panose="02010600040101010101" charset="-122"/>
                <a:sym typeface="+mn-ea"/>
              </a:endParaRPr>
            </a:p>
          </p:txBody>
        </p:sp>
        <p:cxnSp>
          <p:nvCxnSpPr>
            <p:cNvPr id="49" name="直接箭头连接符 48"/>
            <p:cNvCxnSpPr>
              <a:endCxn id="32" idx="0"/>
            </p:cNvCxnSpPr>
            <p:nvPr>
              <p:custDataLst>
                <p:tags r:id="rId22"/>
              </p:custDataLst>
            </p:nvPr>
          </p:nvCxnSpPr>
          <p:spPr>
            <a:xfrm flipH="1">
              <a:off x="3059" y="3384"/>
              <a:ext cx="0" cy="106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>
              <a:stCxn id="54" idx="0"/>
              <a:endCxn id="32" idx="2"/>
            </p:cNvCxnSpPr>
            <p:nvPr>
              <p:custDataLst>
                <p:tags r:id="rId23"/>
              </p:custDataLst>
            </p:nvPr>
          </p:nvCxnSpPr>
          <p:spPr>
            <a:xfrm flipH="1" flipV="1">
              <a:off x="3059" y="5757"/>
              <a:ext cx="1" cy="183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>
            <p:custDataLst>
              <p:tags r:id="rId24"/>
            </p:custDataLst>
          </p:nvPr>
        </p:nvGrpSpPr>
        <p:grpSpPr>
          <a:xfrm>
            <a:off x="6896735" y="1045845"/>
            <a:ext cx="4156075" cy="1087120"/>
            <a:chOff x="10861" y="1647"/>
            <a:chExt cx="6545" cy="1712"/>
          </a:xfrm>
        </p:grpSpPr>
        <p:sp>
          <p:nvSpPr>
            <p:cNvPr id="35" name="文本框 34"/>
            <p:cNvSpPr txBox="1"/>
            <p:nvPr>
              <p:custDataLst>
                <p:tags r:id="rId25"/>
              </p:custDataLst>
            </p:nvPr>
          </p:nvSpPr>
          <p:spPr>
            <a:xfrm>
              <a:off x="11696" y="1883"/>
              <a:ext cx="5710" cy="13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pPr algn="l"/>
              <a:r>
                <a:rPr lang="zh-CN" sz="2400" b="1">
                  <a:latin typeface="华文中宋" panose="02010600040101010101" charset="-122"/>
                  <a:ea typeface="华文中宋" panose="02010600040101010101" charset="-122"/>
                </a:rPr>
                <a:t>城市出现，有大型高等级建筑，社会</a:t>
              </a:r>
              <a:r>
                <a:rPr lang="zh-CN" altLang="en-US" sz="2400" b="1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</a:rPr>
                <a:t>阶级分化</a:t>
              </a:r>
              <a:r>
                <a:rPr lang="zh-CN" sz="2400" b="1">
                  <a:latin typeface="华文中宋" panose="02010600040101010101" charset="-122"/>
                  <a:ea typeface="华文中宋" panose="02010600040101010101" charset="-122"/>
                </a:rPr>
                <a:t>明显。</a:t>
              </a:r>
              <a:endParaRPr lang="zh-CN" sz="2400" b="1">
                <a:latin typeface="华文中宋" panose="02010600040101010101" charset="-122"/>
                <a:ea typeface="华文中宋" panose="02010600040101010101" charset="-122"/>
              </a:endParaRPr>
            </a:p>
          </p:txBody>
        </p:sp>
        <p:grpSp>
          <p:nvGrpSpPr>
            <p:cNvPr id="38" name="组合 37"/>
            <p:cNvGrpSpPr/>
            <p:nvPr>
              <p:custDataLst>
                <p:tags r:id="rId26"/>
              </p:custDataLst>
            </p:nvPr>
          </p:nvGrpSpPr>
          <p:grpSpPr>
            <a:xfrm flipH="1">
              <a:off x="10861" y="1647"/>
              <a:ext cx="835" cy="1713"/>
              <a:chOff x="5866" y="6781"/>
              <a:chExt cx="563" cy="3124"/>
            </a:xfrm>
          </p:grpSpPr>
          <p:cxnSp>
            <p:nvCxnSpPr>
              <p:cNvPr id="43" name="肘形连接符 42"/>
              <p:cNvCxnSpPr/>
              <p:nvPr>
                <p:custDataLst>
                  <p:tags r:id="rId27"/>
                </p:custDataLst>
              </p:nvPr>
            </p:nvCxnSpPr>
            <p:spPr>
              <a:xfrm rot="10800000" flipH="1" flipV="1">
                <a:off x="6424" y="6781"/>
                <a:ext cx="5" cy="3124"/>
              </a:xfrm>
              <a:prstGeom prst="bentConnector3">
                <a:avLst>
                  <a:gd name="adj1" fmla="val -5740000"/>
                </a:avLst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/>
              <p:nvPr>
                <p:custDataLst>
                  <p:tags r:id="rId28"/>
                </p:custDataLst>
              </p:nvPr>
            </p:nvCxnSpPr>
            <p:spPr>
              <a:xfrm>
                <a:off x="5866" y="8393"/>
                <a:ext cx="283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3" name="组合 62"/>
          <p:cNvGrpSpPr/>
          <p:nvPr>
            <p:custDataLst>
              <p:tags r:id="rId29"/>
            </p:custDataLst>
          </p:nvPr>
        </p:nvGrpSpPr>
        <p:grpSpPr>
          <a:xfrm>
            <a:off x="5128260" y="5554980"/>
            <a:ext cx="6748145" cy="1115695"/>
            <a:chOff x="8076" y="8748"/>
            <a:chExt cx="10627" cy="1757"/>
          </a:xfrm>
        </p:grpSpPr>
        <p:sp>
          <p:nvSpPr>
            <p:cNvPr id="45" name="文本框 44"/>
            <p:cNvSpPr txBox="1"/>
            <p:nvPr>
              <p:custDataLst>
                <p:tags r:id="rId30"/>
              </p:custDataLst>
            </p:nvPr>
          </p:nvSpPr>
          <p:spPr>
            <a:xfrm>
              <a:off x="8617" y="8748"/>
              <a:ext cx="10086" cy="72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r>
                <a:rPr lang="zh-CN" sz="2400" b="1"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通过</a:t>
              </a:r>
              <a:r>
                <a:rPr lang="zh-CN" altLang="en-US" sz="2400" b="1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禅让制</a:t>
              </a:r>
              <a:r>
                <a:rPr lang="zh-CN" sz="2400" b="1"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，将部落联盟首领传位给</a:t>
              </a:r>
              <a:r>
                <a:rPr lang="zh-CN" altLang="en-US" sz="2400" b="1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贤德</a:t>
              </a:r>
              <a:r>
                <a:rPr lang="zh-CN" sz="2400" b="1"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之人。</a:t>
              </a:r>
              <a:endParaRPr lang="zh-CN" sz="2400" b="1">
                <a:latin typeface="华文中宋" panose="02010600040101010101" charset="-122"/>
                <a:ea typeface="华文中宋" panose="02010600040101010101" charset="-122"/>
                <a:sym typeface="+mn-ea"/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31"/>
              </p:custDataLst>
            </p:nvPr>
          </p:nvSpPr>
          <p:spPr>
            <a:xfrm>
              <a:off x="8634" y="9781"/>
              <a:ext cx="2234" cy="72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rgbClr val="C00000"/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大禹</a:t>
              </a:r>
              <a:r>
                <a:rPr lang="zh-CN" sz="2400" b="1"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治水</a:t>
              </a:r>
              <a:endParaRPr lang="zh-CN" sz="2400" b="1">
                <a:latin typeface="华文中宋" panose="02010600040101010101" charset="-122"/>
                <a:ea typeface="华文中宋" panose="02010600040101010101" charset="-122"/>
                <a:sym typeface="+mn-ea"/>
              </a:endParaRPr>
            </a:p>
          </p:txBody>
        </p:sp>
        <p:grpSp>
          <p:nvGrpSpPr>
            <p:cNvPr id="50" name="组合 49"/>
            <p:cNvGrpSpPr/>
            <p:nvPr>
              <p:custDataLst>
                <p:tags r:id="rId32"/>
              </p:custDataLst>
            </p:nvPr>
          </p:nvGrpSpPr>
          <p:grpSpPr>
            <a:xfrm>
              <a:off x="8076" y="9139"/>
              <a:ext cx="563" cy="989"/>
              <a:chOff x="5866" y="6781"/>
              <a:chExt cx="563" cy="3124"/>
            </a:xfrm>
          </p:grpSpPr>
          <p:cxnSp>
            <p:nvCxnSpPr>
              <p:cNvPr id="51" name="肘形连接符 50"/>
              <p:cNvCxnSpPr/>
              <p:nvPr>
                <p:custDataLst>
                  <p:tags r:id="rId33"/>
                </p:custDataLst>
              </p:nvPr>
            </p:nvCxnSpPr>
            <p:spPr>
              <a:xfrm rot="10800000" flipH="1" flipV="1">
                <a:off x="6424" y="6781"/>
                <a:ext cx="5" cy="3124"/>
              </a:xfrm>
              <a:prstGeom prst="bentConnector3">
                <a:avLst>
                  <a:gd name="adj1" fmla="val -5740000"/>
                </a:avLst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>
                <p:custDataLst>
                  <p:tags r:id="rId34"/>
                </p:custDataLst>
              </p:nvPr>
            </p:nvCxnSpPr>
            <p:spPr>
              <a:xfrm>
                <a:off x="5866" y="8393"/>
                <a:ext cx="283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" name="组合 52"/>
          <p:cNvGrpSpPr/>
          <p:nvPr>
            <p:custDataLst>
              <p:tags r:id="rId35"/>
            </p:custDataLst>
          </p:nvPr>
        </p:nvGrpSpPr>
        <p:grpSpPr>
          <a:xfrm>
            <a:off x="765810" y="1303655"/>
            <a:ext cx="1736725" cy="4347845"/>
            <a:chOff x="1206" y="2053"/>
            <a:chExt cx="2735" cy="6847"/>
          </a:xfrm>
        </p:grpSpPr>
        <p:sp>
          <p:nvSpPr>
            <p:cNvPr id="54" name="文本框 53"/>
            <p:cNvSpPr txBox="1"/>
            <p:nvPr>
              <p:custDataLst>
                <p:tags r:id="rId36"/>
              </p:custDataLst>
            </p:nvPr>
          </p:nvSpPr>
          <p:spPr>
            <a:xfrm>
              <a:off x="2430" y="7593"/>
              <a:ext cx="1259" cy="130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b="1"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部落联盟</a:t>
              </a:r>
              <a:endParaRPr lang="zh-CN" sz="2400" b="1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endParaRPr>
            </a:p>
          </p:txBody>
        </p:sp>
        <p:sp>
          <p:nvSpPr>
            <p:cNvPr id="55" name="文本框 54"/>
            <p:cNvSpPr txBox="1"/>
            <p:nvPr>
              <p:custDataLst>
                <p:tags r:id="rId37"/>
              </p:custDataLst>
            </p:nvPr>
          </p:nvSpPr>
          <p:spPr>
            <a:xfrm>
              <a:off x="2178" y="2053"/>
              <a:ext cx="1763" cy="13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chemeClr val="tx1"/>
                  </a:solidFill>
                  <a:latin typeface="华文中宋" panose="02010600040101010101" charset="-122"/>
                  <a:ea typeface="华文中宋" panose="02010600040101010101" charset="-122"/>
                  <a:sym typeface="+mn-ea"/>
                </a:rPr>
                <a:t>早期国家出现</a:t>
              </a:r>
              <a:endParaRPr lang="zh-CN" altLang="en-US" sz="2400" b="1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endParaRPr>
            </a:p>
          </p:txBody>
        </p:sp>
        <p:cxnSp>
          <p:nvCxnSpPr>
            <p:cNvPr id="56" name="肘形连接符 55"/>
            <p:cNvCxnSpPr>
              <a:stCxn id="55" idx="1"/>
              <a:endCxn id="54" idx="1"/>
            </p:cNvCxnSpPr>
            <p:nvPr>
              <p:custDataLst>
                <p:tags r:id="rId38"/>
              </p:custDataLst>
            </p:nvPr>
          </p:nvCxnSpPr>
          <p:spPr>
            <a:xfrm rot="10800000" flipH="1" flipV="1">
              <a:off x="2178" y="2707"/>
              <a:ext cx="252" cy="5540"/>
            </a:xfrm>
            <a:prstGeom prst="bentConnector3">
              <a:avLst>
                <a:gd name="adj1" fmla="val -190873"/>
              </a:avLst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>
              <a:stCxn id="39" idx="3"/>
              <a:endCxn id="32" idx="1"/>
            </p:cNvCxnSpPr>
            <p:nvPr>
              <p:custDataLst>
                <p:tags r:id="rId39"/>
              </p:custDataLst>
            </p:nvPr>
          </p:nvCxnSpPr>
          <p:spPr>
            <a:xfrm>
              <a:off x="1206" y="5103"/>
              <a:ext cx="884" cy="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60" name="矩形: 圆角 33"/>
          <p:cNvSpPr/>
          <p:nvPr>
            <p:custDataLst>
              <p:tags r:id="rId40"/>
            </p:custDataLst>
          </p:nvPr>
        </p:nvSpPr>
        <p:spPr>
          <a:xfrm>
            <a:off x="496570" y="355600"/>
            <a:ext cx="2321560" cy="629920"/>
          </a:xfrm>
          <a:prstGeom prst="round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p>
            <a:pPr algn="ctr"/>
            <a:r>
              <a:rPr lang="zh-CN" altLang="en-US" sz="3200" b="1" dirty="0">
                <a:solidFill>
                  <a:sysClr val="window" lastClr="FFFFFF"/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</a:rPr>
              <a:t>本课小结</a:t>
            </a:r>
            <a:endParaRPr lang="zh-CN" altLang="en-US" sz="3200" b="1" dirty="0">
              <a:solidFill>
                <a:sysClr val="window" lastClr="FFFFFF"/>
              </a:solidFill>
              <a:latin typeface="黑体" panose="02010609060101010101" charset="-122"/>
              <a:ea typeface="黑体" panose="02010609060101010101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8255" y="3175"/>
            <a:ext cx="12174855" cy="6858635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35" y="1981200"/>
            <a:ext cx="12198350" cy="2493645"/>
          </a:xfrm>
          <a:prstGeom prst="rect">
            <a:avLst/>
          </a:prstGeom>
          <a:solidFill>
            <a:schemeClr val="accent4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199765" y="1904365"/>
            <a:ext cx="6410325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>
              <a:lnSpc>
                <a:spcPct val="125000"/>
              </a:lnSpc>
            </a:pPr>
            <a:r>
              <a:rPr lang="zh-CN" altLang="en-US" sz="5400"/>
              <a:t>第</a:t>
            </a:r>
            <a:r>
              <a:rPr lang="en-US" altLang="zh-CN" sz="5400"/>
              <a:t>3</a:t>
            </a:r>
            <a:r>
              <a:rPr lang="zh-CN" altLang="en-US" sz="5400"/>
              <a:t>课</a:t>
            </a:r>
            <a:endParaRPr lang="zh-CN" altLang="en-US" sz="5400"/>
          </a:p>
          <a:p>
            <a:pPr algn="ctr" fontAlgn="auto">
              <a:lnSpc>
                <a:spcPct val="125000"/>
              </a:lnSpc>
            </a:pPr>
            <a:r>
              <a:rPr lang="zh-CN" altLang="en-US" sz="6600"/>
              <a:t>中华文明的起源</a:t>
            </a:r>
            <a:endParaRPr lang="zh-CN" altLang="en-US" sz="6600"/>
          </a:p>
        </p:txBody>
      </p:sp>
      <p:sp>
        <p:nvSpPr>
          <p:cNvPr id="7" name="文本框 6"/>
          <p:cNvSpPr txBox="1"/>
          <p:nvPr/>
        </p:nvSpPr>
        <p:spPr>
          <a:xfrm>
            <a:off x="314960" y="74295"/>
            <a:ext cx="81083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第一单元</a:t>
            </a:r>
            <a:r>
              <a:rPr lang="en-US" altLang="zh-CN" sz="2800"/>
              <a:t> </a:t>
            </a:r>
            <a:r>
              <a:rPr lang="zh-CN" altLang="en-US" sz="2800"/>
              <a:t>史前时期：原始社会与中华文明的起源</a:t>
            </a:r>
            <a:endParaRPr lang="zh-CN" altLang="en-US" sz="2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" name="五边形 16"/>
          <p:cNvSpPr/>
          <p:nvPr>
            <p:custDataLst>
              <p:tags r:id="rId1"/>
            </p:custDataLst>
          </p:nvPr>
        </p:nvSpPr>
        <p:spPr>
          <a:xfrm>
            <a:off x="-31750" y="-17145"/>
            <a:ext cx="5047615" cy="70612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一、早期国家和文明的起源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15865" y="106045"/>
            <a:ext cx="3205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ED7D3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 b="1">
                <a:solidFill>
                  <a:srgbClr val="ED7D3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早期城市的形成</a:t>
            </a:r>
            <a:endParaRPr lang="zh-CN" altLang="en-US" sz="2800" b="1">
              <a:solidFill>
                <a:srgbClr val="ED7D3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66205" y="1127760"/>
            <a:ext cx="21812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</a:rPr>
              <a:t>向区域中心集中</a:t>
            </a:r>
            <a:endParaRPr lang="zh-CN" altLang="en-US" sz="2800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485" y="1267460"/>
            <a:ext cx="2676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u="sng"/>
              <a:t>约</a:t>
            </a:r>
            <a:r>
              <a:rPr lang="en-US" altLang="zh-CN" sz="2800" u="sng"/>
              <a:t>5000</a:t>
            </a:r>
            <a:r>
              <a:rPr lang="zh-CN" altLang="en-US" sz="2800" u="sng"/>
              <a:t>多年前</a:t>
            </a:r>
            <a:endParaRPr lang="zh-CN" altLang="en-US" sz="2800" u="sng"/>
          </a:p>
        </p:txBody>
      </p:sp>
      <p:sp>
        <p:nvSpPr>
          <p:cNvPr id="9" name="文本框 8"/>
          <p:cNvSpPr txBox="1"/>
          <p:nvPr/>
        </p:nvSpPr>
        <p:spPr>
          <a:xfrm>
            <a:off x="4791710" y="1343025"/>
            <a:ext cx="16744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人口</a:t>
            </a:r>
            <a:r>
              <a:rPr lang="en-US" altLang="zh-CN" sz="2800">
                <a:solidFill>
                  <a:srgbClr val="FF0000"/>
                </a:solidFill>
              </a:rPr>
              <a:t>↑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13025" y="1170940"/>
            <a:ext cx="16744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原始农业</a:t>
            </a:r>
            <a:endParaRPr lang="zh-CN" altLang="en-US" sz="2800"/>
          </a:p>
          <a:p>
            <a:r>
              <a:rPr lang="zh-CN" altLang="en-US" sz="2800"/>
              <a:t>畜牧业</a:t>
            </a:r>
            <a:endParaRPr lang="zh-CN" altLang="en-US" sz="2800"/>
          </a:p>
        </p:txBody>
      </p:sp>
      <p:sp>
        <p:nvSpPr>
          <p:cNvPr id="12" name="文本框 11"/>
          <p:cNvSpPr txBox="1"/>
          <p:nvPr/>
        </p:nvSpPr>
        <p:spPr>
          <a:xfrm>
            <a:off x="8821420" y="1283970"/>
            <a:ext cx="2668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</a:rPr>
              <a:t>早期城市形成</a:t>
            </a: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149475" y="2124075"/>
            <a:ext cx="2214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</a:rPr>
              <a:t>（生产力</a:t>
            </a:r>
            <a:r>
              <a:rPr lang="en-US" altLang="zh-CN" sz="2800">
                <a:solidFill>
                  <a:srgbClr val="FF0000"/>
                </a:solidFill>
              </a:rPr>
              <a:t>↑</a:t>
            </a:r>
            <a:r>
              <a:rPr lang="zh-CN" altLang="en-US" sz="2800">
                <a:solidFill>
                  <a:srgbClr val="FF0000"/>
                </a:solidFill>
              </a:rPr>
              <a:t>）</a:t>
            </a: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81465" y="68580"/>
            <a:ext cx="18237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accent5"/>
                </a:solidFill>
              </a:rPr>
              <a:t>①城墙</a:t>
            </a:r>
            <a:endParaRPr lang="zh-CN" altLang="en-US" sz="2400">
              <a:solidFill>
                <a:schemeClr val="accent5"/>
              </a:solidFill>
            </a:endParaRPr>
          </a:p>
          <a:p>
            <a:r>
              <a:rPr lang="zh-CN" altLang="en-US" sz="2400">
                <a:solidFill>
                  <a:schemeClr val="accent5"/>
                </a:solidFill>
              </a:rPr>
              <a:t>②城壕</a:t>
            </a:r>
            <a:endParaRPr lang="zh-CN" altLang="en-US" sz="2400">
              <a:solidFill>
                <a:schemeClr val="accent5"/>
              </a:solidFill>
            </a:endParaRPr>
          </a:p>
          <a:p>
            <a:r>
              <a:rPr lang="zh-CN" altLang="en-US" sz="2400">
                <a:solidFill>
                  <a:schemeClr val="accent5"/>
                </a:solidFill>
              </a:rPr>
              <a:t>③水利设施</a:t>
            </a:r>
            <a:endParaRPr lang="zh-CN" altLang="en-US" sz="2400">
              <a:solidFill>
                <a:schemeClr val="accent5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49500" y="3248660"/>
            <a:ext cx="24422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tx1"/>
                </a:solidFill>
              </a:rPr>
              <a:t>剩余产品出现，</a:t>
            </a:r>
            <a:endParaRPr lang="zh-CN" sz="2800">
              <a:solidFill>
                <a:schemeClr val="tx1"/>
              </a:solidFill>
            </a:endParaRPr>
          </a:p>
          <a:p>
            <a:r>
              <a:rPr lang="zh-CN" sz="2800">
                <a:solidFill>
                  <a:schemeClr val="tx1"/>
                </a:solidFill>
                <a:highlight>
                  <a:srgbClr val="FFFF00"/>
                </a:highlight>
              </a:rPr>
              <a:t>私有制</a:t>
            </a:r>
            <a:r>
              <a:rPr lang="zh-CN" sz="2800">
                <a:solidFill>
                  <a:schemeClr val="tx1"/>
                </a:solidFill>
              </a:rPr>
              <a:t>产生</a:t>
            </a:r>
            <a:endParaRPr lang="zh-CN" sz="2800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080635" y="3240405"/>
            <a:ext cx="25647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tx1"/>
                </a:solidFill>
              </a:rPr>
              <a:t>社会分化加剧，</a:t>
            </a:r>
            <a:endParaRPr lang="zh-CN" sz="2800">
              <a:solidFill>
                <a:schemeClr val="tx1"/>
              </a:solidFill>
            </a:endParaRPr>
          </a:p>
          <a:p>
            <a:r>
              <a:rPr lang="zh-CN" sz="2800">
                <a:solidFill>
                  <a:schemeClr val="tx1"/>
                </a:solidFill>
                <a:highlight>
                  <a:srgbClr val="FFFF00"/>
                </a:highlight>
              </a:rPr>
              <a:t>阶级</a:t>
            </a:r>
            <a:r>
              <a:rPr lang="zh-CN" sz="2800">
                <a:solidFill>
                  <a:schemeClr val="tx1"/>
                </a:solidFill>
              </a:rPr>
              <a:t>产生</a:t>
            </a:r>
            <a:endParaRPr lang="zh-CN" sz="2800">
              <a:solidFill>
                <a:schemeClr val="tx1"/>
              </a:solidFill>
            </a:endParaRPr>
          </a:p>
        </p:txBody>
      </p:sp>
      <p:sp>
        <p:nvSpPr>
          <p:cNvPr id="17" name="右大括号 16"/>
          <p:cNvSpPr/>
          <p:nvPr/>
        </p:nvSpPr>
        <p:spPr>
          <a:xfrm rot="16200000">
            <a:off x="5805170" y="3524250"/>
            <a:ext cx="427355" cy="2005965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3305810" y="4946650"/>
            <a:ext cx="28359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tx1"/>
                </a:solidFill>
              </a:rPr>
              <a:t>上层：以王为首的统治阶级</a:t>
            </a:r>
            <a:endParaRPr lang="zh-CN" sz="2800">
              <a:solidFill>
                <a:schemeClr val="tx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344285" y="4946650"/>
            <a:ext cx="28371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1">
                    <a:lumMod val="50000"/>
                  </a:schemeClr>
                </a:solidFill>
              </a:rPr>
              <a:t>下层：从事生产劳动的民众</a:t>
            </a:r>
            <a:endParaRPr lang="zh-CN" sz="2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26745" y="4988560"/>
            <a:ext cx="23818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chemeClr val="accent5"/>
                </a:solidFill>
              </a:rPr>
              <a:t>①对内进行统治</a:t>
            </a:r>
            <a:endParaRPr lang="zh-CN" altLang="en-US" sz="2400">
              <a:solidFill>
                <a:schemeClr val="accent5"/>
              </a:solidFill>
            </a:endParaRPr>
          </a:p>
          <a:p>
            <a:r>
              <a:rPr lang="zh-CN" altLang="en-US" sz="2400">
                <a:solidFill>
                  <a:schemeClr val="accent5"/>
                </a:solidFill>
              </a:rPr>
              <a:t>②对外发动战争</a:t>
            </a:r>
            <a:endParaRPr lang="zh-CN" altLang="en-US" sz="2400">
              <a:solidFill>
                <a:schemeClr val="accent5"/>
              </a:solidFill>
            </a:endParaRPr>
          </a:p>
        </p:txBody>
      </p:sp>
      <p:sp>
        <p:nvSpPr>
          <p:cNvPr id="22" name="右箭头 21"/>
          <p:cNvSpPr/>
          <p:nvPr/>
        </p:nvSpPr>
        <p:spPr>
          <a:xfrm>
            <a:off x="4184015" y="1439545"/>
            <a:ext cx="654050" cy="3835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右箭头 22"/>
          <p:cNvSpPr/>
          <p:nvPr/>
        </p:nvSpPr>
        <p:spPr>
          <a:xfrm rot="5400000">
            <a:off x="3031490" y="2775585"/>
            <a:ext cx="655320" cy="3835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4838065" y="68580"/>
            <a:ext cx="6217920" cy="2406650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341630" y="2605405"/>
            <a:ext cx="8930005" cy="4058285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5114925" y="2773045"/>
            <a:ext cx="3205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solidFill>
                  <a:srgbClr val="ED7D3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800" b="1">
                <a:solidFill>
                  <a:srgbClr val="ED7D3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早期国家形成</a:t>
            </a:r>
            <a:endParaRPr lang="zh-CN" altLang="en-US" sz="2800" b="1">
              <a:solidFill>
                <a:srgbClr val="ED7D3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901565" y="5972175"/>
            <a:ext cx="2668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</a:rPr>
              <a:t>早期</a:t>
            </a: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</a:rPr>
              <a:t>国家</a:t>
            </a:r>
            <a:r>
              <a:rPr lang="zh-CN" altLang="en-US" sz="2800">
                <a:solidFill>
                  <a:srgbClr val="FF0000"/>
                </a:solidFill>
              </a:rPr>
              <a:t>形成</a:t>
            </a:r>
            <a:endParaRPr lang="zh-CN" altLang="en-US" sz="2800">
              <a:solidFill>
                <a:srgbClr val="FF0000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-15875" y="4312920"/>
            <a:ext cx="12223750" cy="6451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accent2"/>
                </a:solidFill>
              </a:rPr>
              <a:t>私有制、阶级和国家的产生是人类进入文明社会的重要标志</a:t>
            </a:r>
            <a:endParaRPr lang="zh-CN" altLang="en-US" sz="36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22" grpId="0" animBg="1"/>
      <p:bldP spid="22" grpId="1" animBg="1"/>
      <p:bldP spid="9" grpId="0"/>
      <p:bldP spid="9" grpId="1"/>
      <p:bldP spid="5" grpId="0"/>
      <p:bldP spid="5" grpId="1"/>
      <p:bldP spid="12" grpId="0"/>
      <p:bldP spid="12" grpId="1"/>
      <p:bldP spid="4" grpId="0"/>
      <p:bldP spid="4" grpId="1"/>
      <p:bldP spid="14" grpId="0"/>
      <p:bldP spid="14" grpId="1"/>
      <p:bldP spid="24" grpId="0" animBg="1"/>
      <p:bldP spid="24" grpId="1" animBg="1"/>
      <p:bldP spid="23" grpId="0" animBg="1"/>
      <p:bldP spid="23" grpId="1" animBg="1"/>
      <p:bldP spid="15" grpId="0"/>
      <p:bldP spid="15" grpId="1"/>
      <p:bldP spid="16" grpId="0"/>
      <p:bldP spid="16" grpId="1"/>
      <p:bldP spid="17" grpId="0" animBg="1"/>
      <p:bldP spid="17" grpId="1" animBg="1"/>
      <p:bldP spid="18" grpId="0"/>
      <p:bldP spid="18" grpId="1"/>
      <p:bldP spid="19" grpId="0"/>
      <p:bldP spid="19" grpId="1"/>
      <p:bldP spid="21" grpId="0"/>
      <p:bldP spid="21" grpId="1"/>
      <p:bldP spid="28" grpId="0"/>
      <p:bldP spid="28" grpId="1"/>
      <p:bldP spid="27" grpId="0"/>
      <p:bldP spid="27" grpId="1"/>
      <p:bldP spid="25" grpId="0" animBg="1"/>
      <p:bldP spid="25" grpId="1" animBg="1"/>
      <p:bldP spid="29" grpId="0" bldLvl="0" animBg="1"/>
      <p:bldP spid="2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" name="五边形 16"/>
          <p:cNvSpPr/>
          <p:nvPr>
            <p:custDataLst>
              <p:tags r:id="rId1"/>
            </p:custDataLst>
          </p:nvPr>
        </p:nvSpPr>
        <p:spPr>
          <a:xfrm>
            <a:off x="-31750" y="-17145"/>
            <a:ext cx="5047615" cy="70612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一、早期国家和文明的起源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546975" y="452120"/>
            <a:ext cx="4395470" cy="3192780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>
            <a:spAutoFit/>
          </a:bodyPr>
          <a:p>
            <a:pPr indent="0" fontAlgn="auto">
              <a:lnSpc>
                <a:spcPct val="120000"/>
              </a:lnSpc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相关史事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牛河梁遗址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位于辽宁朝阳，属于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西辽河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流域的红山文化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，距今约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</a:rPr>
              <a:t>5800-5000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年。遗址中有祭坛、女神庙和埋葬着贵族的积石冢，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反映了红山文化晚期的社会分化和祭祀礼仪。</a:t>
            </a:r>
            <a:endParaRPr lang="zh-CN" altLang="en-US" sz="2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 descr="截屏2024-07-06 23.39.09"/>
          <p:cNvPicPr>
            <a:picLocks noChangeAspect="1"/>
          </p:cNvPicPr>
          <p:nvPr/>
        </p:nvPicPr>
        <p:blipFill>
          <a:blip r:embed="rId2"/>
          <a:srcRect l="7887" r="7950"/>
          <a:stretch>
            <a:fillRect/>
          </a:stretch>
        </p:blipFill>
        <p:spPr>
          <a:xfrm>
            <a:off x="306070" y="876935"/>
            <a:ext cx="6985000" cy="581088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椭圆 5"/>
          <p:cNvSpPr/>
          <p:nvPr/>
        </p:nvSpPr>
        <p:spPr>
          <a:xfrm>
            <a:off x="5269230" y="2642870"/>
            <a:ext cx="627380" cy="35687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5015865" y="4287520"/>
            <a:ext cx="627380" cy="35687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388485" y="3542030"/>
            <a:ext cx="627380" cy="35687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8341995" y="3644900"/>
            <a:ext cx="2603500" cy="2928620"/>
            <a:chOff x="5763" y="5400"/>
            <a:chExt cx="4100" cy="4612"/>
          </a:xfrm>
        </p:grpSpPr>
        <p:pic>
          <p:nvPicPr>
            <p:cNvPr id="11" name="图片 10" descr="玉猪龙1-removebg-preview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9" y="5400"/>
              <a:ext cx="3785" cy="3764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5763" y="8900"/>
              <a:ext cx="4101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latin typeface="华文楷体" panose="02010600040101010101" charset="-122"/>
                  <a:ea typeface="华文楷体" panose="02010600040101010101" charset="-122"/>
                </a:rPr>
                <a:t>牛梁河遗址出土</a:t>
              </a:r>
              <a:endParaRPr lang="zh-CN" altLang="en-US" sz="2000" b="1">
                <a:latin typeface="华文楷体" panose="02010600040101010101" charset="-122"/>
                <a:ea typeface="华文楷体" panose="02010600040101010101" charset="-122"/>
              </a:endParaRPr>
            </a:p>
            <a:p>
              <a:pPr algn="ctr"/>
              <a:r>
                <a:rPr lang="zh-CN" altLang="en-US" sz="2000" b="1">
                  <a:latin typeface="华文楷体" panose="02010600040101010101" charset="-122"/>
                  <a:ea typeface="华文楷体" panose="02010600040101010101" charset="-122"/>
                </a:rPr>
                <a:t>的玉猪龙</a:t>
              </a:r>
              <a:endParaRPr lang="zh-CN" altLang="en-US" sz="2000" b="1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772140" y="4885055"/>
            <a:ext cx="16205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龙的雏形</a:t>
            </a:r>
            <a:endParaRPr lang="zh-CN" altLang="en-US" sz="2400" b="1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" name="五边形 16"/>
          <p:cNvSpPr/>
          <p:nvPr>
            <p:custDataLst>
              <p:tags r:id="rId1"/>
            </p:custDataLst>
          </p:nvPr>
        </p:nvSpPr>
        <p:spPr>
          <a:xfrm>
            <a:off x="-31750" y="-17145"/>
            <a:ext cx="5047615" cy="70612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二、良渚古城和陶寺古城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0" y="1179195"/>
            <a:ext cx="105664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25000"/>
              </a:lnSpc>
            </a:pPr>
            <a:r>
              <a:rPr lang="en-US" altLang="zh-CN" sz="32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32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为什么良渚古城遗址被誉为实证中华五千多年文明史的圣地？你将用哪些史料进行论证？（提示：从视频中找出良渚古城存在的时间、地点及考古发现等）</a:t>
            </a:r>
            <a:endParaRPr lang="zh-CN" altLang="en-US" sz="3200" b="1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" name="五边形 16"/>
          <p:cNvSpPr/>
          <p:nvPr>
            <p:custDataLst>
              <p:tags r:id="rId1"/>
            </p:custDataLst>
          </p:nvPr>
        </p:nvSpPr>
        <p:spPr>
          <a:xfrm>
            <a:off x="-31750" y="-17145"/>
            <a:ext cx="5047615" cy="70612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二、良渚古城和陶寺古城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良渚古城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74370" y="688975"/>
            <a:ext cx="10949305" cy="616902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015865" y="106045"/>
            <a:ext cx="3205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良渚古城遗址</a:t>
            </a:r>
            <a:endParaRPr lang="zh-CN" altLang="en-US" sz="2800" b="1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893050" y="123190"/>
            <a:ext cx="41617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思路：时间、地点、考古发现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" name="组合 19"/>
          <p:cNvGrpSpPr/>
          <p:nvPr/>
        </p:nvGrpSpPr>
        <p:grpSpPr>
          <a:xfrm>
            <a:off x="5642610" y="615950"/>
            <a:ext cx="6301740" cy="4743450"/>
            <a:chOff x="8886" y="970"/>
            <a:chExt cx="9924" cy="7470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7" y="970"/>
              <a:ext cx="9600" cy="7470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>
              <p:custDataLst>
                <p:tags r:id="rId2"/>
              </p:custDataLst>
            </p:nvPr>
          </p:nvSpPr>
          <p:spPr>
            <a:xfrm>
              <a:off x="8886" y="7775"/>
              <a:ext cx="9924" cy="4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altLang="zh-CN" sz="2400" b="1">
                  <a:latin typeface="楷体" panose="02010609060101010101" charset="-122"/>
                  <a:ea typeface="楷体" panose="02010609060101010101" charset="-122"/>
                  <a:sym typeface="思源黑体 CN" charset="0"/>
                </a:rPr>
                <a:t> </a:t>
              </a:r>
              <a:r>
                <a:rPr lang="zh-CN" altLang="en-US" sz="2800" b="1">
                  <a:latin typeface="楷体" panose="02010609060101010101" charset="-122"/>
                  <a:ea typeface="楷体" panose="02010609060101010101" charset="-122"/>
                  <a:sym typeface="思源黑体 CN" charset="0"/>
                </a:rPr>
                <a:t>良渚古城及外围水利系统结构示意图</a:t>
              </a:r>
              <a:endParaRPr lang="zh-CN" altLang="en-US" sz="2800" b="1">
                <a:latin typeface="楷体" panose="02010609060101010101" charset="-122"/>
                <a:ea typeface="楷体" panose="02010609060101010101" charset="-122"/>
                <a:sym typeface="思源黑体 CN" charset="0"/>
              </a:endParaRPr>
            </a:p>
          </p:txBody>
        </p:sp>
      </p:grpSp>
      <p:sp>
        <p:nvSpPr>
          <p:cNvPr id="76" name="五边形 16"/>
          <p:cNvSpPr/>
          <p:nvPr>
            <p:custDataLst>
              <p:tags r:id="rId3"/>
            </p:custDataLst>
          </p:nvPr>
        </p:nvSpPr>
        <p:spPr>
          <a:xfrm>
            <a:off x="-31750" y="-17145"/>
            <a:ext cx="5047615" cy="70612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二、良渚古城和陶寺古城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15865" y="106045"/>
            <a:ext cx="3205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良渚古城遗址</a:t>
            </a:r>
            <a:endParaRPr lang="zh-CN" altLang="en-US" sz="2800" b="1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7975" y="909320"/>
            <a:ext cx="18751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（</a:t>
            </a:r>
            <a:r>
              <a:rPr lang="en-US" altLang="zh-CN" sz="2800"/>
              <a:t>1</a:t>
            </a:r>
            <a:r>
              <a:rPr lang="zh-CN" altLang="en-US" sz="2800"/>
              <a:t>）时间</a:t>
            </a:r>
            <a:endParaRPr lang="zh-CN" altLang="en-US" sz="2800"/>
          </a:p>
        </p:txBody>
      </p:sp>
      <p:sp>
        <p:nvSpPr>
          <p:cNvPr id="5" name="文本框 4"/>
          <p:cNvSpPr txBox="1"/>
          <p:nvPr/>
        </p:nvSpPr>
        <p:spPr>
          <a:xfrm>
            <a:off x="307975" y="1681480"/>
            <a:ext cx="2101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（</a:t>
            </a:r>
            <a:r>
              <a:rPr lang="en-US" altLang="zh-CN" sz="2800"/>
              <a:t>2</a:t>
            </a:r>
            <a:r>
              <a:rPr lang="zh-CN" altLang="en-US" sz="2800"/>
              <a:t>）地点</a:t>
            </a:r>
            <a:endParaRPr lang="zh-CN" altLang="en-US" sz="2800"/>
          </a:p>
        </p:txBody>
      </p:sp>
      <p:sp>
        <p:nvSpPr>
          <p:cNvPr id="6" name="文本框 5"/>
          <p:cNvSpPr txBox="1"/>
          <p:nvPr/>
        </p:nvSpPr>
        <p:spPr>
          <a:xfrm>
            <a:off x="307975" y="2454275"/>
            <a:ext cx="3760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（</a:t>
            </a:r>
            <a:r>
              <a:rPr lang="en-US" altLang="zh-CN" sz="2800"/>
              <a:t>3</a:t>
            </a:r>
            <a:r>
              <a:rPr lang="zh-CN" altLang="en-US" sz="2800"/>
              <a:t>）考古发现</a:t>
            </a:r>
            <a:endParaRPr lang="zh-CN" altLang="en-US" sz="2800"/>
          </a:p>
        </p:txBody>
      </p:sp>
      <p:sp>
        <p:nvSpPr>
          <p:cNvPr id="7" name="文本框 6"/>
          <p:cNvSpPr txBox="1"/>
          <p:nvPr/>
        </p:nvSpPr>
        <p:spPr>
          <a:xfrm>
            <a:off x="2056765" y="909320"/>
            <a:ext cx="3559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C00000"/>
                </a:solidFill>
              </a:rPr>
              <a:t>距今约</a:t>
            </a:r>
            <a:r>
              <a:rPr lang="en-US" altLang="zh-CN" sz="2800">
                <a:solidFill>
                  <a:srgbClr val="C00000"/>
                </a:solidFill>
              </a:rPr>
              <a:t>5300-4300</a:t>
            </a:r>
            <a:r>
              <a:rPr lang="zh-CN" altLang="en-US" sz="2800">
                <a:solidFill>
                  <a:srgbClr val="C00000"/>
                </a:solidFill>
              </a:rPr>
              <a:t>年</a:t>
            </a:r>
            <a:endParaRPr lang="zh-CN" altLang="en-US" sz="2800">
              <a:solidFill>
                <a:srgbClr val="C0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60575" y="1664970"/>
            <a:ext cx="1815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rgbClr val="C00000"/>
                </a:solidFill>
              </a:rPr>
              <a:t>浙江余杭</a:t>
            </a:r>
            <a:endParaRPr lang="zh-CN" sz="2800">
              <a:solidFill>
                <a:srgbClr val="C0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1098550" y="3050540"/>
            <a:ext cx="49206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古城构成：宫殿区、内城和外城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9"/>
          <p:cNvSpPr/>
          <p:nvPr>
            <p:custDataLst>
              <p:tags r:id="rId5"/>
            </p:custDataLst>
          </p:nvPr>
        </p:nvSpPr>
        <p:spPr>
          <a:xfrm>
            <a:off x="1108710" y="5012690"/>
            <a:ext cx="4874895" cy="159639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 anchor="t"/>
          <a:p>
            <a:pPr indent="0" fontAlgn="auto">
              <a:lnSpc>
                <a:spcPct val="100000"/>
              </a:lnSpc>
            </a:pPr>
            <a:r>
              <a:rPr 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" charset="0"/>
              </a:rPr>
              <a:t>③建筑：内城中部人工堆筑的高台，上面建有大型广场和多组高等级建筑。附近还发现了约20万千克炭化稻谷。</a:t>
            </a:r>
            <a:endParaRPr 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 CN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1075055" y="4227195"/>
            <a:ext cx="53073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水利系统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0" y="5622925"/>
            <a:ext cx="12223750" cy="119888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accent2"/>
                </a:solidFill>
              </a:rPr>
              <a:t>反映了良渚社会较高的经济发展水平和统治者较强的调动、组织能力。</a:t>
            </a:r>
            <a:endParaRPr lang="zh-CN" altLang="en-US" sz="3600">
              <a:solidFill>
                <a:schemeClr val="accent2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6695" y="5335905"/>
            <a:ext cx="119646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良渚古城的土石方量约</a:t>
            </a:r>
            <a:r>
              <a:rPr lang="en-US" altLang="zh-CN" sz="24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1000</a:t>
            </a:r>
            <a:r>
              <a:rPr lang="zh-CN" altLang="en-US" sz="24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余万立方米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，假设参与建设的人数为</a:t>
            </a:r>
            <a:r>
              <a:rPr lang="en-US" altLang="zh-CN" sz="24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24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万人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每年工作</a:t>
            </a:r>
            <a:r>
              <a:rPr lang="en-US" altLang="zh-CN" sz="24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365</a:t>
            </a:r>
            <a:r>
              <a:rPr lang="zh-CN" altLang="en-US" sz="24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天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，需要连续不断地工作七八年。实际上，在当时的生产力条件下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更有可能是利用</a:t>
            </a:r>
            <a:r>
              <a:rPr lang="zh-CN" altLang="en-US" sz="24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冬春农闲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时间间断完成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如果以每年农闲时间参与古城建设</a:t>
            </a:r>
            <a:r>
              <a:rPr lang="en-US" altLang="zh-CN" sz="24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100</a:t>
            </a:r>
            <a:r>
              <a:rPr lang="zh-CN" altLang="en-US" sz="24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个工作日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计算，则</a:t>
            </a:r>
            <a:r>
              <a:rPr lang="en-US" altLang="zh-CN" sz="24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24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万人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完成土石方的时间需要</a:t>
            </a:r>
            <a:r>
              <a:rPr lang="en-US" altLang="zh-CN" sz="24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29.3</a:t>
            </a:r>
            <a:r>
              <a:rPr lang="zh-CN" altLang="en-US" sz="24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			——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《良渚古城综合研究报告》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839710" y="1633220"/>
            <a:ext cx="3008630" cy="5219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内城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300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万平方公里）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071610" y="2603500"/>
            <a:ext cx="3054350" cy="5219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外城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630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万平方公里）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821045" y="578485"/>
            <a:ext cx="6304915" cy="9531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复杂的水利系统：同时期世界上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规模最大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</a:rPr>
              <a:t>的水利工程。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8079915" y="2112122"/>
            <a:ext cx="524023" cy="78302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7" grpId="0"/>
      <p:bldP spid="17" grpId="1"/>
      <p:bldP spid="10" grpId="0"/>
      <p:bldP spid="10" grpId="1"/>
      <p:bldP spid="7" grpId="0"/>
      <p:bldP spid="7" grpId="1"/>
      <p:bldP spid="8" grpId="0"/>
      <p:bldP spid="8" grpId="1"/>
      <p:bldP spid="6" grpId="0"/>
      <p:bldP spid="6" grpId="1"/>
      <p:bldP spid="2" grpId="0"/>
      <p:bldP spid="2" grpId="1"/>
      <p:bldP spid="29" grpId="0" bldLvl="0" animBg="1"/>
      <p:bldP spid="29" grpId="1" animBg="1"/>
      <p:bldP spid="15" grpId="0" bldLvl="0" animBg="1"/>
      <p:bldP spid="16" grpId="0" bldLvl="0" animBg="1"/>
      <p:bldP spid="18" grpId="0" bldLvl="0" animBg="1"/>
      <p:bldP spid="27" grpId="0" bldLvl="0" animBg="1"/>
      <p:bldP spid="2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" name="五边形 16"/>
          <p:cNvSpPr/>
          <p:nvPr>
            <p:custDataLst>
              <p:tags r:id="rId1"/>
            </p:custDataLst>
          </p:nvPr>
        </p:nvSpPr>
        <p:spPr>
          <a:xfrm>
            <a:off x="-31750" y="-17145"/>
            <a:ext cx="5047615" cy="70612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二、良渚古城和陶寺古城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15865" y="106045"/>
            <a:ext cx="3205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良渚古城遗址</a:t>
            </a:r>
            <a:endParaRPr lang="zh-CN" altLang="en-US" sz="2800" b="1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-31750" y="928370"/>
            <a:ext cx="2518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（</a:t>
            </a:r>
            <a:r>
              <a:rPr lang="en-US" altLang="zh-CN" sz="2800"/>
              <a:t>3</a:t>
            </a:r>
            <a:r>
              <a:rPr lang="zh-CN" altLang="en-US" sz="2800"/>
              <a:t>）考古发现</a:t>
            </a:r>
            <a:endParaRPr lang="zh-CN" altLang="en-US" sz="2800"/>
          </a:p>
        </p:txBody>
      </p:sp>
      <p:sp>
        <p:nvSpPr>
          <p:cNvPr id="48" name="文本框 9"/>
          <p:cNvSpPr/>
          <p:nvPr>
            <p:custDataLst>
              <p:tags r:id="rId2"/>
            </p:custDataLst>
          </p:nvPr>
        </p:nvSpPr>
        <p:spPr>
          <a:xfrm>
            <a:off x="2555875" y="836930"/>
            <a:ext cx="9502775" cy="100393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/>
          <a:p>
            <a:pPr indent="0" fontAlgn="auto">
              <a:lnSpc>
                <a:spcPct val="120000"/>
              </a:lnSpc>
            </a:pPr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" charset="0"/>
              </a:rPr>
              <a:t>④墓葬：贵族墓地随葬品有玉琮、玉璧和象征军事指挥权的玉钺，和随葬品稀少的普通墓葬对比鲜明。</a:t>
            </a:r>
            <a:endParaRPr lang="zh-CN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黑体 CN" charset="0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</p:blipFill>
        <p:spPr>
          <a:xfrm>
            <a:off x="620395" y="2395220"/>
            <a:ext cx="8320405" cy="359092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2651760" y="2958042"/>
            <a:ext cx="9641514" cy="754803"/>
            <a:chOff x="3707" y="933"/>
            <a:chExt cx="15233" cy="1427"/>
          </a:xfrm>
        </p:grpSpPr>
        <p:grpSp>
          <p:nvGrpSpPr>
            <p:cNvPr id="7" name="组合 6"/>
            <p:cNvGrpSpPr/>
            <p:nvPr/>
          </p:nvGrpSpPr>
          <p:grpSpPr>
            <a:xfrm flipH="1">
              <a:off x="3707" y="1361"/>
              <a:ext cx="2563" cy="999"/>
              <a:chOff x="-1987" y="1417"/>
              <a:chExt cx="2563" cy="999"/>
            </a:xfrm>
            <a:solidFill>
              <a:sysClr val="windowText" lastClr="000000"/>
            </a:solidFill>
          </p:grpSpPr>
          <p:sp>
            <p:nvSpPr>
              <p:cNvPr id="8" name="椭圆 7"/>
              <p:cNvSpPr/>
              <p:nvPr/>
            </p:nvSpPr>
            <p:spPr>
              <a:xfrm>
                <a:off x="293" y="2133"/>
                <a:ext cx="283" cy="283"/>
              </a:xfrm>
              <a:prstGeom prst="ellipse">
                <a:avLst/>
              </a:prstGeom>
              <a:grpFill/>
              <a:ln>
                <a:solidFill>
                  <a:sysClr val="windowText" lastClr="000000"/>
                </a:solidFill>
              </a:ln>
            </p:spPr>
            <p:style>
              <a:lnRef idx="2">
                <a:srgbClr val="4472C4">
                  <a:lumMod val="75000"/>
                </a:srgbClr>
              </a:lnRef>
              <a:fillRef idx="1">
                <a:srgbClr val="4472C4"/>
              </a:fillRef>
              <a:effectRef idx="0">
                <a:srgbClr val="FFFFFF"/>
              </a:effectRef>
              <a:fontRef idx="minor">
                <a:sysClr val="window" lastClr="FFFFFF"/>
              </a:fontRef>
            </p:style>
            <p:txBody>
              <a:bodyPr rtlCol="0" anchor="ctr"/>
              <a:p>
                <a:pPr algn="ctr"/>
                <a:endParaRPr lang="zh-CN" altLang="en-US" sz="1350">
                  <a:solidFill>
                    <a:sysClr val="window" lastClr="FFFFFF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cxnSp>
            <p:nvCxnSpPr>
              <p:cNvPr id="9" name="直接连接符 8"/>
              <p:cNvCxnSpPr/>
              <p:nvPr/>
            </p:nvCxnSpPr>
            <p:spPr>
              <a:xfrm flipH="1" flipV="1">
                <a:off x="-1987" y="1417"/>
                <a:ext cx="2410" cy="850"/>
              </a:xfrm>
              <a:prstGeom prst="line">
                <a:avLst/>
              </a:prstGeom>
              <a:grpFill/>
              <a:ln w="38100">
                <a:solidFill>
                  <a:sysClr val="windowText" lastClr="000000"/>
                </a:solidFill>
              </a:ln>
            </p:spPr>
            <p:style>
              <a:lnRef idx="2">
                <a:srgbClr val="4472C4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ysClr val="windowText" lastClr="000000"/>
              </a:fontRef>
            </p:style>
          </p:cxnSp>
        </p:grpSp>
        <p:cxnSp>
          <p:nvCxnSpPr>
            <p:cNvPr id="10" name="直接连接符 9"/>
            <p:cNvCxnSpPr/>
            <p:nvPr/>
          </p:nvCxnSpPr>
          <p:spPr>
            <a:xfrm flipV="1">
              <a:off x="6213" y="1357"/>
              <a:ext cx="6860" cy="1"/>
            </a:xfrm>
            <a:prstGeom prst="line">
              <a:avLst/>
            </a:prstGeom>
            <a:solidFill>
              <a:srgbClr val="FFC000">
                <a:lumMod val="50000"/>
              </a:srgbClr>
            </a:solidFill>
            <a:ln w="38100">
              <a:solidFill>
                <a:sysClr val="windowText" lastClr="000000"/>
              </a:solidFill>
            </a:ln>
          </p:spPr>
          <p:style>
            <a:lnRef idx="2">
              <a:srgbClr val="4472C4"/>
            </a:lnRef>
            <a:fillRef idx="0">
              <a:srgbClr val="FFFFFF"/>
            </a:fillRef>
            <a:effectRef idx="0">
              <a:srgbClr val="FFFFFF"/>
            </a:effectRef>
            <a:fontRef idx="minor">
              <a:sysClr val="windowText" lastClr="000000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12858" y="933"/>
              <a:ext cx="6082" cy="85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 anchorCtr="0">
              <a:noAutofit/>
            </a:bodyPr>
            <a:p>
              <a:pPr algn="ctr">
                <a:lnSpc>
                  <a:spcPct val="110000"/>
                </a:lnSpc>
              </a:pPr>
              <a:r>
                <a:rPr sz="2400" spc="-70">
                  <a:solidFill>
                    <a:sysClr val="windowText" lastClr="000000"/>
                  </a:solidFill>
                  <a:uFillTx/>
                  <a:latin typeface="华文中宋" panose="02010600040101010101" charset="-122"/>
                  <a:ea typeface="华文中宋" panose="02010600040101010101" charset="-122"/>
                  <a:cs typeface="仿宋" panose="02010609060101010101" charset="-122"/>
                  <a:sym typeface="+mn-ea"/>
                </a:rPr>
                <a:t>高等级的墓随葬大量玉礼器</a:t>
              </a:r>
              <a:endParaRPr sz="2400" spc="-70">
                <a:solidFill>
                  <a:sysClr val="windowText" lastClr="000000"/>
                </a:solidFill>
                <a:uFillTx/>
                <a:latin typeface="华文中宋" panose="02010600040101010101" charset="-122"/>
                <a:ea typeface="华文中宋" panose="02010600040101010101" charset="-122"/>
                <a:cs typeface="仿宋" panose="02010609060101010101" charset="-122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715510" y="3520506"/>
            <a:ext cx="7078396" cy="774065"/>
            <a:chOff x="7570" y="2321"/>
            <a:chExt cx="11042" cy="1361"/>
          </a:xfrm>
        </p:grpSpPr>
        <p:grpSp>
          <p:nvGrpSpPr>
            <p:cNvPr id="13" name="组合 12"/>
            <p:cNvGrpSpPr/>
            <p:nvPr/>
          </p:nvGrpSpPr>
          <p:grpSpPr>
            <a:xfrm flipH="1">
              <a:off x="7570" y="2782"/>
              <a:ext cx="5823" cy="283"/>
              <a:chOff x="-5000" y="2132"/>
              <a:chExt cx="5823" cy="283"/>
            </a:xfrm>
            <a:solidFill>
              <a:sysClr val="windowText" lastClr="000000"/>
            </a:solidFill>
          </p:grpSpPr>
          <p:sp>
            <p:nvSpPr>
              <p:cNvPr id="14" name="椭圆 13"/>
              <p:cNvSpPr/>
              <p:nvPr/>
            </p:nvSpPr>
            <p:spPr>
              <a:xfrm>
                <a:off x="540" y="2132"/>
                <a:ext cx="283" cy="283"/>
              </a:xfrm>
              <a:prstGeom prst="ellipse">
                <a:avLst/>
              </a:prstGeom>
              <a:grpFill/>
              <a:ln>
                <a:solidFill>
                  <a:sysClr val="windowText" lastClr="000000"/>
                </a:solidFill>
              </a:ln>
            </p:spPr>
            <p:style>
              <a:lnRef idx="2">
                <a:srgbClr val="4472C4">
                  <a:lumMod val="75000"/>
                </a:srgbClr>
              </a:lnRef>
              <a:fillRef idx="1">
                <a:srgbClr val="4472C4"/>
              </a:fillRef>
              <a:effectRef idx="0">
                <a:srgbClr val="FFFFFF"/>
              </a:effectRef>
              <a:fontRef idx="minor">
                <a:sysClr val="window" lastClr="FFFFFF"/>
              </a:fontRef>
            </p:style>
            <p:txBody>
              <a:bodyPr rtlCol="0" anchor="ctr"/>
              <a:p>
                <a:pPr algn="ctr"/>
                <a:endParaRPr lang="zh-CN" altLang="en-US" sz="1350">
                  <a:solidFill>
                    <a:sysClr val="window" lastClr="FFFFFF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 flipH="1">
                <a:off x="-5000" y="2352"/>
                <a:ext cx="5613" cy="0"/>
              </a:xfrm>
              <a:prstGeom prst="line">
                <a:avLst/>
              </a:prstGeom>
              <a:grpFill/>
              <a:ln w="44450">
                <a:solidFill>
                  <a:sysClr val="windowText" lastClr="000000"/>
                </a:solidFill>
              </a:ln>
            </p:spPr>
            <p:style>
              <a:lnRef idx="2">
                <a:srgbClr val="4472C4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ysClr val="windowText" lastClr="000000"/>
              </a:fontRef>
            </p:style>
          </p:cxnSp>
        </p:grpSp>
        <p:sp>
          <p:nvSpPr>
            <p:cNvPr id="16" name="文本框 15"/>
            <p:cNvSpPr txBox="1"/>
            <p:nvPr/>
          </p:nvSpPr>
          <p:spPr>
            <a:xfrm>
              <a:off x="13550" y="2321"/>
              <a:ext cx="5062" cy="136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 anchorCtr="0">
              <a:noAutofit/>
            </a:bodyPr>
            <a:p>
              <a:pPr algn="l">
                <a:lnSpc>
                  <a:spcPct val="110000"/>
                </a:lnSpc>
              </a:pPr>
              <a:r>
                <a:rPr sz="2400" spc="-70">
                  <a:solidFill>
                    <a:sysClr val="windowText" lastClr="000000"/>
                  </a:solidFill>
                  <a:uFillTx/>
                  <a:latin typeface="华文中宋" panose="02010600040101010101" charset="-122"/>
                  <a:ea typeface="华文中宋" panose="02010600040101010101" charset="-122"/>
                  <a:cs typeface="仿宋" panose="02010609060101010101" charset="-122"/>
                  <a:sym typeface="+mn-ea"/>
                </a:rPr>
                <a:t>第二等级</a:t>
              </a:r>
              <a:r>
                <a:rPr lang="zh-CN" sz="2400" spc="-70">
                  <a:solidFill>
                    <a:sysClr val="windowText" lastClr="000000"/>
                  </a:solidFill>
                  <a:uFillTx/>
                  <a:latin typeface="华文中宋" panose="02010600040101010101" charset="-122"/>
                  <a:ea typeface="华文中宋" panose="02010600040101010101" charset="-122"/>
                  <a:cs typeface="仿宋" panose="02010609060101010101" charset="-122"/>
                  <a:sym typeface="等线" panose="02010600030101010101" charset="-122"/>
                </a:rPr>
                <a:t>以</a:t>
              </a:r>
              <a:r>
                <a:rPr sz="2400" spc="-70">
                  <a:solidFill>
                    <a:sysClr val="windowText" lastClr="000000"/>
                  </a:solidFill>
                  <a:uFillTx/>
                  <a:latin typeface="华文中宋" panose="02010600040101010101" charset="-122"/>
                  <a:ea typeface="华文中宋" panose="02010600040101010101" charset="-122"/>
                  <a:cs typeface="仿宋" panose="02010609060101010101" charset="-122"/>
                  <a:sym typeface="+mn-ea"/>
                </a:rPr>
                <a:t>随葬少量玉礼器和部分陶器</a:t>
              </a:r>
              <a:r>
                <a:rPr lang="zh-CN" sz="2400" spc="-70">
                  <a:solidFill>
                    <a:sysClr val="windowText" lastClr="000000"/>
                  </a:solidFill>
                  <a:uFillTx/>
                  <a:latin typeface="华文中宋" panose="02010600040101010101" charset="-122"/>
                  <a:ea typeface="华文中宋" panose="02010600040101010101" charset="-122"/>
                  <a:cs typeface="仿宋" panose="02010609060101010101" charset="-122"/>
                  <a:sym typeface="等线" panose="02010600030101010101" charset="-122"/>
                </a:rPr>
                <a:t>为代表。</a:t>
              </a:r>
              <a:endParaRPr lang="zh-CN" sz="2400" spc="-70">
                <a:solidFill>
                  <a:sysClr val="windowText" lastClr="000000"/>
                </a:solidFill>
                <a:uFillTx/>
                <a:latin typeface="华文中宋" panose="02010600040101010101" charset="-122"/>
                <a:ea typeface="华文中宋" panose="02010600040101010101" charset="-122"/>
                <a:cs typeface="仿宋" panose="02010609060101010101" charset="-122"/>
                <a:sym typeface="等线" panose="02010600030101010101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073140" y="4345524"/>
            <a:ext cx="6061204" cy="735390"/>
            <a:chOff x="9166" y="4095"/>
            <a:chExt cx="10660" cy="1293"/>
          </a:xfrm>
        </p:grpSpPr>
        <p:grpSp>
          <p:nvGrpSpPr>
            <p:cNvPr id="18" name="组合 17"/>
            <p:cNvGrpSpPr/>
            <p:nvPr/>
          </p:nvGrpSpPr>
          <p:grpSpPr>
            <a:xfrm flipH="1">
              <a:off x="9166" y="4550"/>
              <a:ext cx="4184" cy="283"/>
              <a:chOff x="-4891" y="2273"/>
              <a:chExt cx="5817" cy="283"/>
            </a:xfrm>
            <a:solidFill>
              <a:sysClr val="windowText" lastClr="000000"/>
            </a:solidFill>
          </p:grpSpPr>
          <p:sp>
            <p:nvSpPr>
              <p:cNvPr id="19" name="椭圆 18"/>
              <p:cNvSpPr/>
              <p:nvPr/>
            </p:nvSpPr>
            <p:spPr>
              <a:xfrm>
                <a:off x="532" y="2273"/>
                <a:ext cx="394" cy="283"/>
              </a:xfrm>
              <a:prstGeom prst="ellipse">
                <a:avLst/>
              </a:prstGeom>
              <a:grpFill/>
              <a:ln>
                <a:solidFill>
                  <a:sysClr val="windowText" lastClr="000000"/>
                </a:solidFill>
              </a:ln>
            </p:spPr>
            <p:style>
              <a:lnRef idx="2">
                <a:srgbClr val="4472C4">
                  <a:lumMod val="75000"/>
                </a:srgbClr>
              </a:lnRef>
              <a:fillRef idx="1">
                <a:srgbClr val="4472C4"/>
              </a:fillRef>
              <a:effectRef idx="0">
                <a:srgbClr val="FFFFFF"/>
              </a:effectRef>
              <a:fontRef idx="minor">
                <a:sysClr val="window" lastClr="FFFFFF"/>
              </a:fontRef>
            </p:style>
            <p:txBody>
              <a:bodyPr rtlCol="0" anchor="ctr"/>
              <a:p>
                <a:pPr algn="ctr"/>
                <a:endParaRPr lang="zh-CN" altLang="en-US" sz="1350">
                  <a:solidFill>
                    <a:sysClr val="window" lastClr="FFFFFF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cxnSp>
            <p:nvCxnSpPr>
              <p:cNvPr id="20" name="直接连接符 19"/>
              <p:cNvCxnSpPr/>
              <p:nvPr/>
            </p:nvCxnSpPr>
            <p:spPr>
              <a:xfrm flipH="1">
                <a:off x="-4891" y="2415"/>
                <a:ext cx="5597" cy="0"/>
              </a:xfrm>
              <a:prstGeom prst="line">
                <a:avLst/>
              </a:prstGeom>
              <a:grpFill/>
              <a:ln w="44450">
                <a:solidFill>
                  <a:sysClr val="windowText" lastClr="000000"/>
                </a:solidFill>
              </a:ln>
            </p:spPr>
            <p:style>
              <a:lnRef idx="2">
                <a:srgbClr val="4472C4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ysClr val="windowText" lastClr="000000"/>
              </a:fontRef>
            </p:style>
          </p:cxnSp>
        </p:grpSp>
        <p:sp>
          <p:nvSpPr>
            <p:cNvPr id="21" name="文本框 20"/>
            <p:cNvSpPr txBox="1"/>
            <p:nvPr/>
          </p:nvSpPr>
          <p:spPr>
            <a:xfrm>
              <a:off x="13269" y="4095"/>
              <a:ext cx="6557" cy="129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 anchorCtr="0">
              <a:noAutofit/>
            </a:bodyPr>
            <a:p>
              <a:pPr algn="l">
                <a:lnSpc>
                  <a:spcPct val="110000"/>
                </a:lnSpc>
              </a:pPr>
              <a:r>
                <a:rPr sz="2400" spc="-70">
                  <a:solidFill>
                    <a:sysClr val="windowText" lastClr="000000"/>
                  </a:solidFill>
                  <a:uFillTx/>
                  <a:latin typeface="华文中宋" panose="02010600040101010101" charset="-122"/>
                  <a:ea typeface="华文中宋" panose="02010600040101010101" charset="-122"/>
                  <a:cs typeface="仿宋" panose="02010609060101010101" charset="-122"/>
                  <a:sym typeface="+mn-ea"/>
                </a:rPr>
                <a:t>第三等级仅以少量陶器和石器随葬</a:t>
              </a:r>
              <a:endParaRPr lang="zh-CN" sz="2400" spc="-70">
                <a:solidFill>
                  <a:sysClr val="windowText" lastClr="000000"/>
                </a:solidFill>
                <a:uFillTx/>
                <a:latin typeface="华文中宋" panose="02010600040101010101" charset="-122"/>
                <a:ea typeface="华文中宋" panose="02010600040101010101" charset="-122"/>
                <a:cs typeface="仿宋" panose="02010609060101010101" charset="-122"/>
                <a:sym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7510780" y="5122545"/>
            <a:ext cx="4682490" cy="467360"/>
            <a:chOff x="11497" y="6251"/>
            <a:chExt cx="8243" cy="823"/>
          </a:xfrm>
        </p:grpSpPr>
        <p:sp>
          <p:nvSpPr>
            <p:cNvPr id="23" name="文本框 22"/>
            <p:cNvSpPr txBox="1"/>
            <p:nvPr/>
          </p:nvSpPr>
          <p:spPr>
            <a:xfrm>
              <a:off x="13073" y="6251"/>
              <a:ext cx="6667" cy="8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 anchorCtr="0">
              <a:noAutofit/>
            </a:bodyPr>
            <a:p>
              <a:pPr algn="ctr">
                <a:lnSpc>
                  <a:spcPct val="110000"/>
                </a:lnSpc>
              </a:pPr>
              <a:r>
                <a:rPr sz="2400" spc="-100">
                  <a:solidFill>
                    <a:sysClr val="windowText" lastClr="000000"/>
                  </a:solidFill>
                  <a:uFillTx/>
                  <a:latin typeface="华文中宋" panose="02010600040101010101" charset="-122"/>
                  <a:ea typeface="华文中宋" panose="02010600040101010101" charset="-122"/>
                  <a:cs typeface="仿宋" panose="02010609060101010101" charset="-122"/>
                  <a:sym typeface="+mn-ea"/>
                </a:rPr>
                <a:t>低等级为无随葬品的殉葬墓</a:t>
              </a:r>
              <a:endParaRPr sz="2400" spc="-100">
                <a:solidFill>
                  <a:sysClr val="windowText" lastClr="000000"/>
                </a:solidFill>
                <a:uFillTx/>
                <a:latin typeface="华文中宋" panose="02010600040101010101" charset="-122"/>
                <a:ea typeface="华文中宋" panose="02010600040101010101" charset="-122"/>
                <a:cs typeface="仿宋" panose="02010609060101010101" charset="-122"/>
                <a:sym typeface="+mn-ea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 flipH="1">
              <a:off x="11497" y="6525"/>
              <a:ext cx="1576" cy="283"/>
              <a:chOff x="-1265" y="2273"/>
              <a:chExt cx="2191" cy="283"/>
            </a:xfrm>
            <a:solidFill>
              <a:sysClr val="windowText" lastClr="000000"/>
            </a:solidFill>
          </p:grpSpPr>
          <p:sp>
            <p:nvSpPr>
              <p:cNvPr id="26" name="椭圆 25"/>
              <p:cNvSpPr/>
              <p:nvPr/>
            </p:nvSpPr>
            <p:spPr>
              <a:xfrm>
                <a:off x="532" y="2273"/>
                <a:ext cx="394" cy="283"/>
              </a:xfrm>
              <a:prstGeom prst="ellipse">
                <a:avLst/>
              </a:prstGeom>
              <a:grpFill/>
              <a:ln>
                <a:solidFill>
                  <a:sysClr val="windowText" lastClr="000000"/>
                </a:solidFill>
              </a:ln>
            </p:spPr>
            <p:style>
              <a:lnRef idx="2">
                <a:srgbClr val="4472C4">
                  <a:lumMod val="75000"/>
                </a:srgbClr>
              </a:lnRef>
              <a:fillRef idx="1">
                <a:srgbClr val="4472C4"/>
              </a:fillRef>
              <a:effectRef idx="0">
                <a:srgbClr val="FFFFFF"/>
              </a:effectRef>
              <a:fontRef idx="minor">
                <a:sysClr val="window" lastClr="FFFFFF"/>
              </a:fontRef>
            </p:style>
            <p:txBody>
              <a:bodyPr rtlCol="0" anchor="ctr"/>
              <a:p>
                <a:pPr algn="ctr"/>
                <a:endParaRPr lang="zh-CN" altLang="en-US" sz="1350">
                  <a:solidFill>
                    <a:sysClr val="window" lastClr="FFFFFF"/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cxnSp>
            <p:nvCxnSpPr>
              <p:cNvPr id="50" name="直接连接符 49"/>
              <p:cNvCxnSpPr/>
              <p:nvPr/>
            </p:nvCxnSpPr>
            <p:spPr>
              <a:xfrm flipH="1">
                <a:off x="-1265" y="2415"/>
                <a:ext cx="1971" cy="0"/>
              </a:xfrm>
              <a:prstGeom prst="line">
                <a:avLst/>
              </a:prstGeom>
              <a:grpFill/>
              <a:ln w="44450">
                <a:solidFill>
                  <a:sysClr val="windowText" lastClr="000000"/>
                </a:solidFill>
              </a:ln>
            </p:spPr>
            <p:style>
              <a:lnRef idx="2">
                <a:srgbClr val="4472C4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ysClr val="windowText" lastClr="000000"/>
              </a:fontRef>
            </p:style>
          </p:cxnSp>
        </p:grpSp>
      </p:grpSp>
      <p:sp>
        <p:nvSpPr>
          <p:cNvPr id="52" name="文本框 51"/>
          <p:cNvSpPr txBox="1"/>
          <p:nvPr/>
        </p:nvSpPr>
        <p:spPr>
          <a:xfrm>
            <a:off x="1690370" y="6035040"/>
            <a:ext cx="5772150" cy="6946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00000"/>
              </a:lnSpc>
            </a:pPr>
            <a:r>
              <a:rPr lang="en-US" altLang="zh-CN" sz="1650" spc="-100">
                <a:solidFill>
                  <a:sysClr val="windowText" lastClr="000000"/>
                </a:solidFill>
                <a:uFillTx/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2400" b="1" spc="-100">
                <a:solidFill>
                  <a:sysClr val="windowText" lastClr="000000"/>
                </a:solidFill>
                <a:uFillTx/>
                <a:latin typeface="楷体" panose="02010609060101010101" charset="-122"/>
                <a:ea typeface="楷体" panose="02010609060101010101" charset="-122"/>
              </a:rPr>
              <a:t>良渚古城遗址中的不同墓葬规格的随葬品</a:t>
            </a:r>
            <a:endParaRPr lang="zh-CN" altLang="en-US" sz="2400" b="1" spc="-100">
              <a:solidFill>
                <a:sysClr val="windowText" lastClr="000000"/>
              </a:solidFill>
              <a:uFillTx/>
              <a:latin typeface="楷体" panose="02010609060101010101" charset="-122"/>
              <a:ea typeface="楷体" panose="02010609060101010101" charset="-122"/>
            </a:endParaRPr>
          </a:p>
          <a:p>
            <a:pPr indent="0" fontAlgn="auto">
              <a:lnSpc>
                <a:spcPct val="100000"/>
              </a:lnSpc>
            </a:pPr>
            <a:endParaRPr lang="zh-CN" altLang="en-US" sz="2400" b="1" spc="-100">
              <a:solidFill>
                <a:sysClr val="windowText" lastClr="000000"/>
              </a:solidFill>
              <a:uFillTx/>
              <a:latin typeface="楷体" panose="02010609060101010101" charset="-122"/>
              <a:ea typeface="楷体" panose="02010609060101010101" charset="-122"/>
              <a:cs typeface="华文楷体" panose="02010600040101010101" charset="-122"/>
              <a:sym typeface="等线" panose="02010600030101010101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24130" y="5737225"/>
            <a:ext cx="12223750" cy="6451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3600">
                <a:solidFill>
                  <a:schemeClr val="accent2"/>
                </a:solidFill>
              </a:rPr>
              <a:t>说明当时的社会阶级分化已经相当明显。</a:t>
            </a:r>
            <a:endParaRPr lang="zh-CN" altLang="en-US" sz="36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  <p:bldP spid="53" grpId="0" animBg="1"/>
      <p:bldP spid="5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" name="五边形 16"/>
          <p:cNvSpPr/>
          <p:nvPr>
            <p:custDataLst>
              <p:tags r:id="rId1"/>
            </p:custDataLst>
          </p:nvPr>
        </p:nvSpPr>
        <p:spPr>
          <a:xfrm>
            <a:off x="-31750" y="-17145"/>
            <a:ext cx="5047615" cy="70612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二、良渚古城和陶寺古城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15865" y="106045"/>
            <a:ext cx="32054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 b="1">
                <a:solidFill>
                  <a:schemeClr val="accent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良渚古城遗址</a:t>
            </a:r>
            <a:endParaRPr lang="zh-CN" altLang="en-US" sz="2800" b="1">
              <a:solidFill>
                <a:schemeClr val="accent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6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387" y="3441105"/>
            <a:ext cx="2153830" cy="1724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组合 6"/>
          <p:cNvGrpSpPr/>
          <p:nvPr/>
        </p:nvGrpSpPr>
        <p:grpSpPr>
          <a:xfrm>
            <a:off x="1779171" y="3441106"/>
            <a:ext cx="4395470" cy="2196465"/>
            <a:chOff x="663164" y="1828692"/>
            <a:chExt cx="5860626" cy="2928619"/>
          </a:xfrm>
        </p:grpSpPr>
        <p:pic>
          <p:nvPicPr>
            <p:cNvPr id="8" name="图片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164" y="1828692"/>
              <a:ext cx="2811366" cy="23529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 rot="10800000" flipV="1">
              <a:off x="1073797" y="4173958"/>
              <a:ext cx="5449993" cy="583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ysClr val="windowText" lastClr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E7E6E6"/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anchor="ctr" anchorCtr="0" compatLnSpc="1">
              <a:spAutoFit/>
            </a:bodyPr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Times New Roman" panose="02020603050405020304" pitchFamily="18" charset="0"/>
                </a:rPr>
                <a:t>良渚遗址神人兽面纹线描图</a:t>
              </a:r>
              <a:endParaRPr kumimoji="0" lang="zh-CN" altLang="zh-CN" sz="2400" b="1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265034" y="3420063"/>
            <a:ext cx="5047660" cy="2555240"/>
            <a:chOff x="728302" y="2206328"/>
            <a:chExt cx="6730213" cy="4077273"/>
          </a:xfrm>
        </p:grpSpPr>
        <p:pic>
          <p:nvPicPr>
            <p:cNvPr id="11" name="图片 9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6" t="15800" r="6279"/>
            <a:stretch>
              <a:fillRect/>
            </a:stretch>
          </p:blipFill>
          <p:spPr bwMode="auto">
            <a:xfrm>
              <a:off x="2195364" y="2239628"/>
              <a:ext cx="2441643" cy="2719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图片 10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1755" y="2206328"/>
              <a:ext cx="2566760" cy="2719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/>
            <p:cNvSpPr txBox="1"/>
            <p:nvPr/>
          </p:nvSpPr>
          <p:spPr>
            <a:xfrm>
              <a:off x="728302" y="4959298"/>
              <a:ext cx="4881880" cy="13243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0" marR="0" lvl="0" indent="26670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玉琮</a:t>
              </a:r>
              <a:endParaRPr kumimoji="0" lang="zh-CN" altLang="zh-CN" sz="2400" b="1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marL="0" marR="0" lvl="0" indent="26670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zh-CN" altLang="zh-CN" sz="24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象征神权和王权</a:t>
              </a:r>
              <a:endParaRPr kumimoji="0" lang="zh-CN" altLang="en-US" sz="2400" b="1" i="0" u="none" strike="noStrike" cap="none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sp>
        <p:nvSpPr>
          <p:cNvPr id="18" name="文本框 17"/>
          <p:cNvSpPr txBox="1"/>
          <p:nvPr>
            <p:custDataLst>
              <p:tags r:id="rId6"/>
            </p:custDataLst>
          </p:nvPr>
        </p:nvSpPr>
        <p:spPr>
          <a:xfrm>
            <a:off x="509270" y="1245870"/>
            <a:ext cx="11314430" cy="1876425"/>
          </a:xfrm>
          <a:prstGeom prst="rect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rgbClr val="5B9BD5"/>
          </a:lnRef>
          <a:fillRef idx="1">
            <a:sysClr val="window" lastClr="FFFFFF"/>
          </a:fillRef>
          <a:effectRef idx="0">
            <a:srgbClr val="5B9BD5"/>
          </a:effectRef>
          <a:fontRef idx="minor">
            <a:sysClr val="windowText" lastClr="000000"/>
          </a:fontRef>
        </p:style>
        <p:txBody>
          <a:bodyPr wrap="square">
            <a:spAutoFit/>
          </a:bodyPr>
          <a:p>
            <a:r>
              <a:rPr lang="zh-CN" altLang="en-US" sz="2000" b="1" dirty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</a:rPr>
              <a:t>相关史事</a:t>
            </a:r>
            <a:br>
              <a:rPr lang="en-US" altLang="zh-CN" sz="2000" b="1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</a:br>
            <a:r>
              <a:rPr lang="zh-CN" altLang="en-US" sz="2000" b="1" dirty="0">
                <a:solidFill>
                  <a:sysClr val="window" lastClr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000" b="1" dirty="0">
                <a:solidFill>
                  <a:sysClr val="window" lastClr="FFFF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2400" b="1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良渚文化的很多玉器上刻画有一种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神人兽面纹</a:t>
            </a:r>
            <a:r>
              <a:rPr lang="zh-CN" altLang="en-US" sz="2400" b="1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，其主体由天空中飞翔的神兽和骑在神兽身上的羽冠神人形象组成，考古发现表明，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良渚文化玉器上刻画的神人兽面纹的各类元素相当统一</a:t>
            </a:r>
            <a:r>
              <a:rPr lang="zh-CN" altLang="en-US" sz="2400" b="1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。因此，神人兽面纹也被称为良渚文化的</a:t>
            </a:r>
            <a:r>
              <a:rPr lang="zh-CN" altLang="en-US" sz="2400" b="1" dirty="0">
                <a:solidFill>
                  <a:srgbClr val="C00000"/>
                </a:solidFill>
                <a:highlight>
                  <a:srgbClr val="FFFF00"/>
                </a:highligh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“神徽”</a:t>
            </a:r>
            <a:r>
              <a:rPr lang="zh-CN" altLang="en-US" sz="2400" b="1" dirty="0">
                <a:solidFill>
                  <a:sysClr val="windowText" lastClr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en-US" sz="2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这反映良渚人很可能已经形成统一的崇拜对象。</a:t>
            </a:r>
            <a:endParaRPr lang="zh-CN" altLang="en-US" sz="2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6641465" y="3943350"/>
            <a:ext cx="601345" cy="52895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27" name="圆角矩形 26"/>
          <p:cNvSpPr/>
          <p:nvPr/>
        </p:nvSpPr>
        <p:spPr>
          <a:xfrm>
            <a:off x="8780145" y="3582670"/>
            <a:ext cx="601345" cy="52895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" name="文本框 4"/>
          <p:cNvSpPr txBox="1"/>
          <p:nvPr/>
        </p:nvSpPr>
        <p:spPr>
          <a:xfrm>
            <a:off x="8091170" y="5145405"/>
            <a:ext cx="228600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266700" algn="ctr" eaLnBrk="0" fontAlgn="base" hangingPunct="0">
              <a:buClrTx/>
              <a:buSzTx/>
              <a:buFontTx/>
            </a:pPr>
            <a:r>
              <a:rPr lang="zh-CN" altLang="en-US" sz="2400" b="1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玉钺</a:t>
            </a:r>
            <a:endParaRPr lang="zh-CN" altLang="en-US" sz="2400" b="1" dirty="0">
              <a:ln>
                <a:noFill/>
              </a:ln>
              <a:solidFill>
                <a:sysClr val="windowText" lastClr="000000"/>
              </a:solidFill>
              <a:effectLst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266700" algn="ctr" eaLnBrk="0" fontAlgn="base" hangingPunct="0">
              <a:buClrTx/>
              <a:buSzTx/>
              <a:buFontTx/>
            </a:pPr>
            <a:r>
              <a:rPr lang="zh-CN" altLang="en-US" sz="2400" b="1" dirty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象征军事权力</a:t>
            </a:r>
            <a:endParaRPr lang="zh-CN" altLang="en-US"/>
          </a:p>
        </p:txBody>
      </p:sp>
      <p:sp>
        <p:nvSpPr>
          <p:cNvPr id="53" name="文本框 52"/>
          <p:cNvSpPr txBox="1"/>
          <p:nvPr/>
        </p:nvSpPr>
        <p:spPr>
          <a:xfrm>
            <a:off x="24130" y="6050915"/>
            <a:ext cx="12223750" cy="6451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3600">
                <a:solidFill>
                  <a:schemeClr val="accent2"/>
                </a:solidFill>
              </a:rPr>
              <a:t>反映良渚人很可能已经形成统一的崇拜对象。</a:t>
            </a:r>
            <a:endParaRPr lang="zh-CN" altLang="en-US" sz="3600">
              <a:solidFill>
                <a:schemeClr val="accent2"/>
              </a:solidFill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7990205" y="74295"/>
            <a:ext cx="4064000" cy="1027430"/>
          </a:xfrm>
          <a:prstGeom prst="wedgeRoundRectCallout">
            <a:avLst>
              <a:gd name="adj1" fmla="val -59873"/>
              <a:gd name="adj2" fmla="val -8587"/>
              <a:gd name="adj3" fmla="val 16667"/>
            </a:avLst>
          </a:prstGeom>
          <a:noFill/>
          <a:ln w="28575">
            <a:solidFill>
              <a:schemeClr val="accent2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8174355" y="165735"/>
            <a:ext cx="38798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C00000"/>
                </a:solidFill>
              </a:rPr>
              <a:t>证实距今约5000年，长江下游地区已经出现早期国家。</a:t>
            </a:r>
            <a:endParaRPr lang="zh-CN" altLang="en-US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6" grpId="0" animBg="1"/>
      <p:bldP spid="14" grpId="0"/>
      <p:bldP spid="6" grpId="1" animBg="1"/>
      <p:bldP spid="14" grpId="1"/>
      <p:bldP spid="27" grpId="0" animBg="1"/>
      <p:bldP spid="5" grpId="0"/>
      <p:bldP spid="27" grpId="1" animBg="1"/>
      <p:bldP spid="5" grpId="1"/>
      <p:bldP spid="25" grpId="0" animBg="1"/>
      <p:bldP spid="25" grpId="1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10800,&quot;width&quot;:16920.941732283463}"/>
</p:tagLst>
</file>

<file path=ppt/tags/tag10.xml><?xml version="1.0" encoding="utf-8"?>
<p:tagLst xmlns:p="http://schemas.openxmlformats.org/presentationml/2006/main">
  <p:tag name="AS_UNIQUEID" val="11683"/>
</p:tagLst>
</file>

<file path=ppt/tags/tag11.xml><?xml version="1.0" encoding="utf-8"?>
<p:tagLst xmlns:p="http://schemas.openxmlformats.org/presentationml/2006/main">
  <p:tag name="AS_UNIQUEID" val="13143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AS_UNIQUEID" val="11683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AS_UNIQUEID" val="2050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AS_UNIQUEID" val="13143"/>
</p:tagLst>
</file>

<file path=ppt/tags/tag18.xml><?xml version="1.0" encoding="utf-8"?>
<p:tagLst xmlns:p="http://schemas.openxmlformats.org/presentationml/2006/main">
  <p:tag name="AS_UNIQUEID" val="13143"/>
</p:tagLst>
</file>

<file path=ppt/tags/tag19.xml><?xml version="1.0" encoding="utf-8"?>
<p:tagLst xmlns:p="http://schemas.openxmlformats.org/presentationml/2006/main">
  <p:tag name="AS_UNIQUEID" val="179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AS_UNIQUEID" val="13196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AS_UNIQUEID" val="2156"/>
</p:tagLst>
</file>

<file path=ppt/tags/tag24.xml><?xml version="1.0" encoding="utf-8"?>
<p:tagLst xmlns:p="http://schemas.openxmlformats.org/presentationml/2006/main">
  <p:tag name="AS_UNIQUEID" val="2157"/>
  <p:tag name="KSO_WM_BEAUTIFY_FLAG" val=""/>
</p:tagLst>
</file>

<file path=ppt/tags/tag25.xml><?xml version="1.0" encoding="utf-8"?>
<p:tagLst xmlns:p="http://schemas.openxmlformats.org/presentationml/2006/main">
  <p:tag name="AS_UNIQUEID" val="2158"/>
  <p:tag name="KSO_WM_BEAUTIFY_FLAG" val=""/>
</p:tagLst>
</file>

<file path=ppt/tags/tag26.xml><?xml version="1.0" encoding="utf-8"?>
<p:tagLst xmlns:p="http://schemas.openxmlformats.org/presentationml/2006/main">
  <p:tag name="AS_UNIQUEID" val="2160"/>
</p:tagLst>
</file>

<file path=ppt/tags/tag27.xml><?xml version="1.0" encoding="utf-8"?>
<p:tagLst xmlns:p="http://schemas.openxmlformats.org/presentationml/2006/main">
  <p:tag name="AS_UNIQUEID" val="2161"/>
  <p:tag name="KSO_WM_BEAUTIFY_FLAG" val=""/>
</p:tagLst>
</file>

<file path=ppt/tags/tag28.xml><?xml version="1.0" encoding="utf-8"?>
<p:tagLst xmlns:p="http://schemas.openxmlformats.org/presentationml/2006/main">
  <p:tag name="AS_UNIQUEID" val="2162"/>
  <p:tag name="KSO_WM_BEAUTIFY_FLAG" val=""/>
</p:tagLst>
</file>

<file path=ppt/tags/tag29.xml><?xml version="1.0" encoding="utf-8"?>
<p:tagLst xmlns:p="http://schemas.openxmlformats.org/presentationml/2006/main">
  <p:tag name="AS_UNIQUEID" val="2163"/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AS_UNIQUEID" val="2164"/>
  <p:tag name="KSO_WM_BEAUTIFY_FLAG" val=""/>
</p:tagLst>
</file>

<file path=ppt/tags/tag31.xml><?xml version="1.0" encoding="utf-8"?>
<p:tagLst xmlns:p="http://schemas.openxmlformats.org/presentationml/2006/main">
  <p:tag name="AS_UNIQUEID" val="2166"/>
  <p:tag name="KSO_WM_BEAUTIFY_FLAG" val=""/>
</p:tagLst>
</file>

<file path=ppt/tags/tag32.xml><?xml version="1.0" encoding="utf-8"?>
<p:tagLst xmlns:p="http://schemas.openxmlformats.org/presentationml/2006/main">
  <p:tag name="AS_UNIQUEID" val="2167"/>
  <p:tag name="KSO_WM_BEAUTIFY_FLAG" val=""/>
</p:tagLst>
</file>

<file path=ppt/tags/tag33.xml><?xml version="1.0" encoding="utf-8"?>
<p:tagLst xmlns:p="http://schemas.openxmlformats.org/presentationml/2006/main">
  <p:tag name="AS_UNIQUEID" val="2168"/>
  <p:tag name="KSO_WM_BEAUTIFY_FLAG" val=""/>
</p:tagLst>
</file>

<file path=ppt/tags/tag34.xml><?xml version="1.0" encoding="utf-8"?>
<p:tagLst xmlns:p="http://schemas.openxmlformats.org/presentationml/2006/main">
  <p:tag name="AS_UNIQUEID" val="2169"/>
  <p:tag name="KSO_WM_BEAUTIFY_FLAG" val=""/>
</p:tagLst>
</file>

<file path=ppt/tags/tag35.xml><?xml version="1.0" encoding="utf-8"?>
<p:tagLst xmlns:p="http://schemas.openxmlformats.org/presentationml/2006/main">
  <p:tag name="AS_UNIQUEID" val="2170"/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DIAGRAM_VIRTUALLY_FRAME" val="{&quot;height&quot;:394.43362204724406,&quot;left&quot;:78.5,&quot;top&quot;:124.3163779527559,&quot;width&quot;:780.7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DIAGRAM_VIRTUALLY_FRAME" val="{&quot;height&quot;:394.43362204724406,&quot;left&quot;:78.5,&quot;top&quot;:124.3163779527559,&quot;width&quot;:780.7}"/>
</p:tagLst>
</file>

<file path=ppt/tags/tag41.xml><?xml version="1.0" encoding="utf-8"?>
<p:tagLst xmlns:p="http://schemas.openxmlformats.org/presentationml/2006/main">
  <p:tag name="KSO_WM_DIAGRAM_VIRTUALLY_FRAME" val="{&quot;height&quot;:394.43362204724406,&quot;left&quot;:78.5,&quot;top&quot;:124.3163779527559,&quot;width&quot;:780.7}"/>
</p:tagLst>
</file>

<file path=ppt/tags/tag42.xml><?xml version="1.0" encoding="utf-8"?>
<p:tagLst xmlns:p="http://schemas.openxmlformats.org/presentationml/2006/main">
  <p:tag name="KSO_WM_DIAGRAM_VIRTUALLY_FRAME" val="{&quot;height&quot;:394.43362204724406,&quot;left&quot;:78.5,&quot;top&quot;:124.3163779527559,&quot;width&quot;:780.7}"/>
</p:tagLst>
</file>

<file path=ppt/tags/tag43.xml><?xml version="1.0" encoding="utf-8"?>
<p:tagLst xmlns:p="http://schemas.openxmlformats.org/presentationml/2006/main">
  <p:tag name="KSO_WM_DIAGRAM_VIRTUALLY_FRAME" val="{&quot;height&quot;:394.43362204724406,&quot;left&quot;:78.5,&quot;top&quot;:124.3163779527559,&quot;width&quot;:780.7}"/>
</p:tagLst>
</file>

<file path=ppt/tags/tag44.xml><?xml version="1.0" encoding="utf-8"?>
<p:tagLst xmlns:p="http://schemas.openxmlformats.org/presentationml/2006/main">
  <p:tag name="KSO_WM_DIAGRAM_VIRTUALLY_FRAME" val="{&quot;height&quot;:394.43362204724406,&quot;left&quot;:78.5,&quot;top&quot;:124.3163779527559,&quot;width&quot;:780.7}"/>
</p:tagLst>
</file>

<file path=ppt/tags/tag45.xml><?xml version="1.0" encoding="utf-8"?>
<p:tagLst xmlns:p="http://schemas.openxmlformats.org/presentationml/2006/main">
  <p:tag name="KSO_WM_DIAGRAM_VIRTUALLY_FRAME" val="{&quot;height&quot;:394.43362204724406,&quot;left&quot;:78.5,&quot;top&quot;:124.3163779527559,&quot;width&quot;:780.7}"/>
</p:tagLst>
</file>

<file path=ppt/tags/tag46.xml><?xml version="1.0" encoding="utf-8"?>
<p:tagLst xmlns:p="http://schemas.openxmlformats.org/presentationml/2006/main">
  <p:tag name="KSO_WM_DIAGRAM_VIRTUALLY_FRAME" val="{&quot;height&quot;:394.43362204724406,&quot;left&quot;:78.5,&quot;top&quot;:124.3163779527559,&quot;width&quot;:780.7}"/>
</p:tagLst>
</file>

<file path=ppt/tags/tag47.xml><?xml version="1.0" encoding="utf-8"?>
<p:tagLst xmlns:p="http://schemas.openxmlformats.org/presentationml/2006/main">
  <p:tag name="KSO_WM_DIAGRAM_VIRTUALLY_FRAME" val="{&quot;height&quot;:394.43362204724406,&quot;left&quot;:78.5,&quot;top&quot;:124.3163779527559,&quot;width&quot;:780.7}"/>
</p:tagLst>
</file>

<file path=ppt/tags/tag48.xml><?xml version="1.0" encoding="utf-8"?>
<p:tagLst xmlns:p="http://schemas.openxmlformats.org/presentationml/2006/main">
  <p:tag name="KSO_WM_DIAGRAM_VIRTUALLY_FRAME" val="{&quot;height&quot;:394.43362204724406,&quot;left&quot;:78.5,&quot;top&quot;:124.3163779527559,&quot;width&quot;:780.7}"/>
</p:tagLst>
</file>

<file path=ppt/tags/tag49.xml><?xml version="1.0" encoding="utf-8"?>
<p:tagLst xmlns:p="http://schemas.openxmlformats.org/presentationml/2006/main">
  <p:tag name="KSO_WM_DIAGRAM_VIRTUALLY_FRAME" val="{&quot;height&quot;:394.43362204724406,&quot;left&quot;:78.5,&quot;top&quot;:124.3163779527559,&quot;width&quot;:780.7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DIAGRAM_VIRTUALLY_FRAME" val="{&quot;height&quot;:394.43362204724406,&quot;left&quot;:78.5,&quot;top&quot;:124.3163779527559,&quot;width&quot;:780.7}"/>
</p:tagLst>
</file>

<file path=ppt/tags/tag51.xml><?xml version="1.0" encoding="utf-8"?>
<p:tagLst xmlns:p="http://schemas.openxmlformats.org/presentationml/2006/main">
  <p:tag name="KSO_WM_DIAGRAM_VIRTUALLY_FRAME" val="{&quot;height&quot;:394.43362204724406,&quot;left&quot;:78.5,&quot;top&quot;:124.3163779527559,&quot;width&quot;:780.7}"/>
</p:tagLst>
</file>

<file path=ppt/tags/tag52.xml><?xml version="1.0" encoding="utf-8"?>
<p:tagLst xmlns:p="http://schemas.openxmlformats.org/presentationml/2006/main">
  <p:tag name="KSO_WM_DIAGRAM_VIRTUALLY_FRAME" val="{&quot;height&quot;:394.43362204724406,&quot;left&quot;:78.5,&quot;top&quot;:124.3163779527559,&quot;width&quot;:780.7}"/>
</p:tagLst>
</file>

<file path=ppt/tags/tag53.xml><?xml version="1.0" encoding="utf-8"?>
<p:tagLst xmlns:p="http://schemas.openxmlformats.org/presentationml/2006/main">
  <p:tag name="KSO_WM_DIAGRAM_VIRTUALLY_FRAME" val="{&quot;height&quot;:394.43362204724406,&quot;left&quot;:78.5,&quot;top&quot;:124.3163779527559,&quot;width&quot;:780.7}"/>
</p:tagLst>
</file>

<file path=ppt/tags/tag54.xml><?xml version="1.0" encoding="utf-8"?>
<p:tagLst xmlns:p="http://schemas.openxmlformats.org/presentationml/2006/main">
  <p:tag name="KSO_WM_DIAGRAM_VIRTUALLY_FRAME" val="{&quot;height&quot;:394.43362204724406,&quot;left&quot;:78.5,&quot;top&quot;:124.3163779527559,&quot;width&quot;:780.7}"/>
</p:tagLst>
</file>

<file path=ppt/tags/tag55.xml><?xml version="1.0" encoding="utf-8"?>
<p:tagLst xmlns:p="http://schemas.openxmlformats.org/presentationml/2006/main">
  <p:tag name="KSO_WM_DIAGRAM_VIRTUALLY_FRAME" val="{&quot;height&quot;:394.43362204724406,&quot;left&quot;:78.5,&quot;top&quot;:124.3163779527559,&quot;width&quot;:780.7}"/>
</p:tagLst>
</file>

<file path=ppt/tags/tag56.xml><?xml version="1.0" encoding="utf-8"?>
<p:tagLst xmlns:p="http://schemas.openxmlformats.org/presentationml/2006/main">
  <p:tag name="AS_UNIQUEID" val="1791"/>
</p:tagLst>
</file>

<file path=ppt/tags/tag57.xml><?xml version="1.0" encoding="utf-8"?>
<p:tagLst xmlns:p="http://schemas.openxmlformats.org/presentationml/2006/main">
  <p:tag name="AS_UNIQUEID" val="2113"/>
</p:tagLst>
</file>

<file path=ppt/tags/tag58.xml><?xml version="1.0" encoding="utf-8"?>
<p:tagLst xmlns:p="http://schemas.openxmlformats.org/presentationml/2006/main">
  <p:tag name="AS_UNIQUEID" val="2114"/>
</p:tagLst>
</file>

<file path=ppt/tags/tag59.xml><?xml version="1.0" encoding="utf-8"?>
<p:tagLst xmlns:p="http://schemas.openxmlformats.org/presentationml/2006/main">
  <p:tag name="AS_UNIQUEID" val="2115"/>
</p:tagLst>
</file>

<file path=ppt/tags/tag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8305*4541*631*631"/>
</p:tagLst>
</file>

<file path=ppt/tags/tag60.xml><?xml version="1.0" encoding="utf-8"?>
<p:tagLst xmlns:p="http://schemas.openxmlformats.org/presentationml/2006/main">
  <p:tag name="AS_UNIQUEID" val="2116"/>
</p:tagLst>
</file>

<file path=ppt/tags/tag61.xml><?xml version="1.0" encoding="utf-8"?>
<p:tagLst xmlns:p="http://schemas.openxmlformats.org/presentationml/2006/main">
  <p:tag name="AS_UNIQUEID" val="2117"/>
</p:tagLst>
</file>

<file path=ppt/tags/tag62.xml><?xml version="1.0" encoding="utf-8"?>
<p:tagLst xmlns:p="http://schemas.openxmlformats.org/presentationml/2006/main">
  <p:tag name="AS_UNIQUEID" val="2118"/>
</p:tagLst>
</file>

<file path=ppt/tags/tag63.xml><?xml version="1.0" encoding="utf-8"?>
<p:tagLst xmlns:p="http://schemas.openxmlformats.org/presentationml/2006/main">
  <p:tag name="AS_UNIQUEID" val="2119"/>
</p:tagLst>
</file>

<file path=ppt/tags/tag64.xml><?xml version="1.0" encoding="utf-8"?>
<p:tagLst xmlns:p="http://schemas.openxmlformats.org/presentationml/2006/main">
  <p:tag name="AS_UNIQUEID" val="2120"/>
</p:tagLst>
</file>

<file path=ppt/tags/tag65.xml><?xml version="1.0" encoding="utf-8"?>
<p:tagLst xmlns:p="http://schemas.openxmlformats.org/presentationml/2006/main">
  <p:tag name="AS_UNIQUEID" val="2121"/>
</p:tagLst>
</file>

<file path=ppt/tags/tag66.xml><?xml version="1.0" encoding="utf-8"?>
<p:tagLst xmlns:p="http://schemas.openxmlformats.org/presentationml/2006/main">
  <p:tag name="AS_UNIQUEID" val="2122"/>
</p:tagLst>
</file>

<file path=ppt/tags/tag67.xml><?xml version="1.0" encoding="utf-8"?>
<p:tagLst xmlns:p="http://schemas.openxmlformats.org/presentationml/2006/main">
  <p:tag name="AS_UNIQUEID" val="2123"/>
</p:tagLst>
</file>

<file path=ppt/tags/tag68.xml><?xml version="1.0" encoding="utf-8"?>
<p:tagLst xmlns:p="http://schemas.openxmlformats.org/presentationml/2006/main">
  <p:tag name="AS_UNIQUEID" val="2124"/>
</p:tagLst>
</file>

<file path=ppt/tags/tag69.xml><?xml version="1.0" encoding="utf-8"?>
<p:tagLst xmlns:p="http://schemas.openxmlformats.org/presentationml/2006/main">
  <p:tag name="AS_UNIQUEID" val="2125"/>
</p:tagLst>
</file>

<file path=ppt/tags/tag7.xml><?xml version="1.0" encoding="utf-8"?>
<p:tagLst xmlns:p="http://schemas.openxmlformats.org/presentationml/2006/main">
  <p:tag name="AS_UNIQUEID" val="1671"/>
</p:tagLst>
</file>

<file path=ppt/tags/tag70.xml><?xml version="1.0" encoding="utf-8"?>
<p:tagLst xmlns:p="http://schemas.openxmlformats.org/presentationml/2006/main">
  <p:tag name="AS_UNIQUEID" val="2126"/>
</p:tagLst>
</file>

<file path=ppt/tags/tag71.xml><?xml version="1.0" encoding="utf-8"?>
<p:tagLst xmlns:p="http://schemas.openxmlformats.org/presentationml/2006/main">
  <p:tag name="AS_UNIQUEID" val="2127"/>
</p:tagLst>
</file>

<file path=ppt/tags/tag72.xml><?xml version="1.0" encoding="utf-8"?>
<p:tagLst xmlns:p="http://schemas.openxmlformats.org/presentationml/2006/main">
  <p:tag name="AS_UNIQUEID" val="2128"/>
</p:tagLst>
</file>

<file path=ppt/tags/tag73.xml><?xml version="1.0" encoding="utf-8"?>
<p:tagLst xmlns:p="http://schemas.openxmlformats.org/presentationml/2006/main">
  <p:tag name="AS_UNIQUEID" val="2129"/>
</p:tagLst>
</file>

<file path=ppt/tags/tag74.xml><?xml version="1.0" encoding="utf-8"?>
<p:tagLst xmlns:p="http://schemas.openxmlformats.org/presentationml/2006/main">
  <p:tag name="AS_UNIQUEID" val="2130"/>
</p:tagLst>
</file>

<file path=ppt/tags/tag75.xml><?xml version="1.0" encoding="utf-8"?>
<p:tagLst xmlns:p="http://schemas.openxmlformats.org/presentationml/2006/main">
  <p:tag name="AS_UNIQUEID" val="2131"/>
</p:tagLst>
</file>

<file path=ppt/tags/tag76.xml><?xml version="1.0" encoding="utf-8"?>
<p:tagLst xmlns:p="http://schemas.openxmlformats.org/presentationml/2006/main">
  <p:tag name="AS_UNIQUEID" val="2132"/>
</p:tagLst>
</file>

<file path=ppt/tags/tag77.xml><?xml version="1.0" encoding="utf-8"?>
<p:tagLst xmlns:p="http://schemas.openxmlformats.org/presentationml/2006/main">
  <p:tag name="AS_UNIQUEID" val="2133"/>
</p:tagLst>
</file>

<file path=ppt/tags/tag78.xml><?xml version="1.0" encoding="utf-8"?>
<p:tagLst xmlns:p="http://schemas.openxmlformats.org/presentationml/2006/main">
  <p:tag name="AS_UNIQUEID" val="2134"/>
</p:tagLst>
</file>

<file path=ppt/tags/tag79.xml><?xml version="1.0" encoding="utf-8"?>
<p:tagLst xmlns:p="http://schemas.openxmlformats.org/presentationml/2006/main">
  <p:tag name="AS_UNIQUEID" val="2135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AS_UNIQUEID" val="2136"/>
</p:tagLst>
</file>

<file path=ppt/tags/tag81.xml><?xml version="1.0" encoding="utf-8"?>
<p:tagLst xmlns:p="http://schemas.openxmlformats.org/presentationml/2006/main">
  <p:tag name="AS_UNIQUEID" val="2137"/>
</p:tagLst>
</file>

<file path=ppt/tags/tag82.xml><?xml version="1.0" encoding="utf-8"?>
<p:tagLst xmlns:p="http://schemas.openxmlformats.org/presentationml/2006/main">
  <p:tag name="AS_UNIQUEID" val="2138"/>
</p:tagLst>
</file>

<file path=ppt/tags/tag83.xml><?xml version="1.0" encoding="utf-8"?>
<p:tagLst xmlns:p="http://schemas.openxmlformats.org/presentationml/2006/main">
  <p:tag name="AS_UNIQUEID" val="2139"/>
</p:tagLst>
</file>

<file path=ppt/tags/tag84.xml><?xml version="1.0" encoding="utf-8"?>
<p:tagLst xmlns:p="http://schemas.openxmlformats.org/presentationml/2006/main">
  <p:tag name="AS_UNIQUEID" val="2140"/>
</p:tagLst>
</file>

<file path=ppt/tags/tag85.xml><?xml version="1.0" encoding="utf-8"?>
<p:tagLst xmlns:p="http://schemas.openxmlformats.org/presentationml/2006/main">
  <p:tag name="AS_UNIQUEID" val="2141"/>
</p:tagLst>
</file>

<file path=ppt/tags/tag86.xml><?xml version="1.0" encoding="utf-8"?>
<p:tagLst xmlns:p="http://schemas.openxmlformats.org/presentationml/2006/main">
  <p:tag name="AS_UNIQUEID" val="2142"/>
</p:tagLst>
</file>

<file path=ppt/tags/tag87.xml><?xml version="1.0" encoding="utf-8"?>
<p:tagLst xmlns:p="http://schemas.openxmlformats.org/presentationml/2006/main">
  <p:tag name="AS_UNIQUEID" val="2143"/>
</p:tagLst>
</file>

<file path=ppt/tags/tag88.xml><?xml version="1.0" encoding="utf-8"?>
<p:tagLst xmlns:p="http://schemas.openxmlformats.org/presentationml/2006/main">
  <p:tag name="AS_UNIQUEID" val="2144"/>
</p:tagLst>
</file>

<file path=ppt/tags/tag89.xml><?xml version="1.0" encoding="utf-8"?>
<p:tagLst xmlns:p="http://schemas.openxmlformats.org/presentationml/2006/main">
  <p:tag name="AS_UNIQUEID" val="2145"/>
</p:tagLst>
</file>

<file path=ppt/tags/tag9.xml><?xml version="1.0" encoding="utf-8"?>
<p:tagLst xmlns:p="http://schemas.openxmlformats.org/presentationml/2006/main">
  <p:tag name="AS_UNIQUEID" val="13143"/>
</p:tagLst>
</file>

<file path=ppt/tags/tag90.xml><?xml version="1.0" encoding="utf-8"?>
<p:tagLst xmlns:p="http://schemas.openxmlformats.org/presentationml/2006/main">
  <p:tag name="AS_UNIQUEID" val="2146"/>
</p:tagLst>
</file>

<file path=ppt/tags/tag91.xml><?xml version="1.0" encoding="utf-8"?>
<p:tagLst xmlns:p="http://schemas.openxmlformats.org/presentationml/2006/main">
  <p:tag name="AS_UNIQUEID" val="2147"/>
</p:tagLst>
</file>

<file path=ppt/tags/tag92.xml><?xml version="1.0" encoding="utf-8"?>
<p:tagLst xmlns:p="http://schemas.openxmlformats.org/presentationml/2006/main">
  <p:tag name="AS_UNIQUEID" val="2148"/>
</p:tagLst>
</file>

<file path=ppt/tags/tag93.xml><?xml version="1.0" encoding="utf-8"?>
<p:tagLst xmlns:p="http://schemas.openxmlformats.org/presentationml/2006/main">
  <p:tag name="AS_UNIQUEID" val="2149"/>
</p:tagLst>
</file>

<file path=ppt/tags/tag94.xml><?xml version="1.0" encoding="utf-8"?>
<p:tagLst xmlns:p="http://schemas.openxmlformats.org/presentationml/2006/main">
  <p:tag name="AS_UNIQUEID" val="2150"/>
</p:tagLst>
</file>

<file path=ppt/tags/tag95.xml><?xml version="1.0" encoding="utf-8"?>
<p:tagLst xmlns:p="http://schemas.openxmlformats.org/presentationml/2006/main">
  <p:tag name="AS_UNIQUEID" val="2151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COMMONDATA" val="eyJoZGlkIjoiMzA2ZDg1MWExZWU5ZmMyZDRhODllZjU3MmNjNjhhNjEifQ=="/>
  <p:tag name="KSO_WPP_MARK_KEY" val="b269e3fc-c288-4113-8fdc-ac677334710e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2740</Words>
  <Application>WPS 演示</Application>
  <PresentationFormat>宽屏</PresentationFormat>
  <Paragraphs>354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6" baseType="lpstr">
      <vt:lpstr>Arial</vt:lpstr>
      <vt:lpstr>宋体</vt:lpstr>
      <vt:lpstr>Wingdings</vt:lpstr>
      <vt:lpstr>楷体</vt:lpstr>
      <vt:lpstr>微软雅黑</vt:lpstr>
      <vt:lpstr>华文楷体</vt:lpstr>
      <vt:lpstr>思源黑体 CN</vt:lpstr>
      <vt:lpstr>黑体</vt:lpstr>
      <vt:lpstr>等线</vt:lpstr>
      <vt:lpstr>华文中宋</vt:lpstr>
      <vt:lpstr>仿宋</vt:lpstr>
      <vt:lpstr>Times New Roman</vt:lpstr>
      <vt:lpstr>汉仪尚巍手书W</vt:lpstr>
      <vt:lpstr>Segoe Print</vt:lpstr>
      <vt:lpstr>Calibri</vt:lpstr>
      <vt:lpstr>字魂73号-江南手书</vt:lpstr>
      <vt:lpstr>思源黑体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LSS</dc:creator>
  <cp:lastModifiedBy>南风北巷</cp:lastModifiedBy>
  <cp:revision>60</cp:revision>
  <dcterms:created xsi:type="dcterms:W3CDTF">2024-09-03T12:40:00Z</dcterms:created>
  <dcterms:modified xsi:type="dcterms:W3CDTF">2024-09-05T01:57:24Z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628B6EAC6A9B4E9D9313A2A2C42746BE</vt:lpwstr>
  </property>
  <property fmtid="{D5CDD505-2E9C-101B-9397-08002B2CF9AE}" pid="3" name="KSOProductBuildVer">
    <vt:lpwstr>2052-11.1.0.12165</vt:lpwstr>
  </property>
</Properties>
</file>