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3.xml" ContentType="application/vnd.openxmlformats-officedocument.them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3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2"/>
  <p:cmAuthor id="43" name="YLDN" initials="" lastIdx="0" clrIdx="38"/>
  <p:cmAuthor id="1" name="User" initials="U" lastIdx="0" clrIdx="0"/>
  <p:cmAuthor id="2" name="lhj_8" initials="l" lastIdx="0" clrIdx="1"/>
  <p:cmAuthor id="45" name="八九年" initials="" lastIdx="0" clrIdx="4"/>
  <p:cmAuthor id="3" name="lenovo" initials="l" lastIdx="0" clrIdx="0"/>
  <p:cmAuthor id="46" name="laovno" initials="" lastIdx="0" clrIdx="36"/>
  <p:cmAuthor id="4" name="jh" initials="j" lastIdx="0" clrIdx="0"/>
  <p:cmAuthor id="47" name="TL" initials="" lastIdx="0" clrIdx="26"/>
  <p:cmAuthor id="5" name="www.xkb1.com" initials="w" lastIdx="0" clrIdx="1"/>
  <p:cmAuthor id="6" name="wangli" initials="w" lastIdx="0" clrIdx="0"/>
  <p:cmAuthor id="7" name="Administrator" initials="A" lastIdx="0" clrIdx="6"/>
  <p:cmAuthor id="8" name="杜B格小生" initials="杜" lastIdx="0" clrIdx="0"/>
  <p:cmAuthor id="9" name="MING" initials="M" lastIdx="0" clrIdx="2"/>
  <p:cmAuthor id="10" name="jinli" initials="" lastIdx="0" clrIdx="0"/>
  <p:cmAuthor id="11" name="微软用户" initials="微" lastIdx="0" clrIdx="0"/>
  <p:cmAuthor id="12" name="MyPC" initials="M" lastIdx="0" clrIdx="11"/>
  <p:cmAuthor id="13" name="PC" initials="P" lastIdx="0" clrIdx="12"/>
  <p:cmAuthor id="14" name="user" initials="u" lastIdx="0" clrIdx="0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9" name="Vivian Liu" initials="V" lastIdx="0" clrIdx="1"/>
  <p:cmAuthor id="20" name="Windows 用户" initials="" lastIdx="0" clrIdx="0"/>
  <p:cmAuthor id="21" name="ASUS" initials="A" lastIdx="0" clrIdx="20"/>
  <p:cmAuthor id="22" name="孙宇婷" initials="孙" lastIdx="0" clrIdx="21"/>
  <p:cmAuthor id="2000" name="张瑞霞" initials="authorId_524709945" lastIdx="0" clrIdx="0"/>
  <p:cmAuthor id="2001" name="Dino._6ZFrB7nA" initials="authorId_1257418890" lastIdx="0" clrIdx="1"/>
  <p:cmAuthor id="23" name="古" initials="" lastIdx="0" clrIdx="24"/>
  <p:cmAuthor id="49837067" name="刘浩" initials="刘" lastIdx="0" clrIdx="0"/>
  <p:cmAuthor id="24" name="chenl" initials="c" lastIdx="0" clrIdx="0"/>
  <p:cmAuthor id="25" name="王羽熙" initials="王" lastIdx="0" clrIdx="24"/>
  <p:cmAuthor id="49837069" name="未知用户1" initials="未知用户1" lastIdx="0" clrIdx="22"/>
  <p:cmAuthor id="26" name="Mia Vida Villanueva" initials="M" lastIdx="0" clrIdx="0"/>
  <p:cmAuthor id="27" name="刘刘" initials="刘" lastIdx="0" clrIdx="20"/>
  <p:cmAuthor id="28" name="东凤中学" initials="东" lastIdx="0" clrIdx="27"/>
  <p:cmAuthor id="29" name="张 林娜" initials="" lastIdx="0" clrIdx="0"/>
  <p:cmAuthor id="30" name="LJH" initials="L" lastIdx="0" clrIdx="0"/>
  <p:cmAuthor id="31" name="Echo" initials="E" lastIdx="0" clrIdx="30"/>
  <p:cmAuthor id="32" name="陈庆" initials="陈" lastIdx="0" clrIdx="31"/>
  <p:cmAuthor id="76" name="李彦利" initials="李彦利" lastIdx="0" clrIdx="25"/>
  <p:cmAuthor id="33" name="叶子" initials="" lastIdx="0" clrIdx="27"/>
  <p:cmAuthor id="34" name="a'su's" initials="a" lastIdx="0" clrIdx="33"/>
  <p:cmAuthor id="36" name="陈芳" initials="A" lastIdx="0" clrIdx="35"/>
  <p:cmAuthor id="37" name="DELL" initials="" lastIdx="0" clrIdx="25"/>
  <p:cmAuthor id="38" name="邹 嘉豪" initials="" lastIdx="0" clrIdx="25"/>
  <p:cmAuthor id="39" name="韩琳晶" initials="" lastIdx="0" clrIdx="28"/>
  <p:cmAuthor id="40" name="Lenovo" initials="" lastIdx="0" clrIdx="36"/>
  <p:cmAuthor id="41" name="新课标第一网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heme" Target="../theme/theme3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15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/>
              <a:t> 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4AECACE-C708-43AA-9ADF-9E0A79DBA94A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3277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7AA8599-999D-4D80-8029-BC102DF521ED}" type="slidenum">
              <a:rPr lang="en-US" altLang="zh-CN" sz="1200"/>
              <a:t>22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6592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3481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26206A5-3AE9-4980-91D5-E7DF5F5E93AE}" type="slidenum">
              <a:rPr lang="en-US" altLang="zh-CN" sz="1200"/>
              <a:t>23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2652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2.png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blipFill rotWithShape="0"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30767" y="200025"/>
            <a:ext cx="93133" cy="595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0" y="200660"/>
            <a:ext cx="724280" cy="594359"/>
            <a:chOff x="0" y="200660"/>
            <a:chExt cx="724280" cy="594359"/>
          </a:xfrm>
          <a:solidFill>
            <a:srgbClr val="0070C0"/>
          </a:solidFill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0" y="200660"/>
              <a:ext cx="594360" cy="5943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>
              <a:off x="631734" y="200660"/>
              <a:ext cx="92546" cy="5943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37BFBC-89D8-49AA-AEDA-A2C2EC9B98CA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7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7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47.xml"/><Relationship Id="rId16" Type="http://schemas.openxmlformats.org/officeDocument/2006/relationships/image" Target="../media/image5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4.pn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image" Target="../media/image17.png"/><Relationship Id="rId5" Type="http://schemas.openxmlformats.org/officeDocument/2006/relationships/tags" Target="../tags/tag23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34.xml"/><Relationship Id="rId9" Type="http://schemas.openxmlformats.org/officeDocument/2006/relationships/tags" Target="../tags/tag2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42.xml"/><Relationship Id="rId7" Type="http://schemas.openxmlformats.org/officeDocument/2006/relationships/image" Target="../media/image18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20.png"/><Relationship Id="rId3" Type="http://schemas.openxmlformats.org/officeDocument/2006/relationships/tags" Target="../tags/tag247.xml"/><Relationship Id="rId21" Type="http://schemas.openxmlformats.org/officeDocument/2006/relationships/image" Target="../media/image23.jpe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image" Target="../media/image22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19" Type="http://schemas.openxmlformats.org/officeDocument/2006/relationships/image" Target="../media/image21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7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10" Type="http://schemas.openxmlformats.org/officeDocument/2006/relationships/image" Target="../media/image27.png"/><Relationship Id="rId4" Type="http://schemas.openxmlformats.org/officeDocument/2006/relationships/tags" Target="../tags/tag276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81.xml"/><Relationship Id="rId7" Type="http://schemas.openxmlformats.org/officeDocument/2006/relationships/image" Target="../media/image28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3.xml"/><Relationship Id="rId4" Type="http://schemas.openxmlformats.org/officeDocument/2006/relationships/tags" Target="../tags/tag28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8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33.png"/><Relationship Id="rId5" Type="http://schemas.openxmlformats.org/officeDocument/2006/relationships/tags" Target="../tags/tag288.xml"/><Relationship Id="rId10" Type="http://schemas.openxmlformats.org/officeDocument/2006/relationships/image" Target="../media/image32.png"/><Relationship Id="rId4" Type="http://schemas.openxmlformats.org/officeDocument/2006/relationships/tags" Target="../tags/tag287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9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image" Target="../media/image37.png"/><Relationship Id="rId5" Type="http://schemas.openxmlformats.org/officeDocument/2006/relationships/tags" Target="../tags/tag294.xml"/><Relationship Id="rId10" Type="http://schemas.openxmlformats.org/officeDocument/2006/relationships/image" Target="../media/image36.png"/><Relationship Id="rId4" Type="http://schemas.openxmlformats.org/officeDocument/2006/relationships/tags" Target="../tags/tag293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9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../media/image36.png"/><Relationship Id="rId5" Type="http://schemas.openxmlformats.org/officeDocument/2006/relationships/tags" Target="../tags/tag300.xml"/><Relationship Id="rId10" Type="http://schemas.openxmlformats.org/officeDocument/2006/relationships/image" Target="../media/image37.png"/><Relationship Id="rId4" Type="http://schemas.openxmlformats.org/officeDocument/2006/relationships/tags" Target="../tags/tag299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image" Target="../media/image39.png"/><Relationship Id="rId5" Type="http://schemas.openxmlformats.org/officeDocument/2006/relationships/tags" Target="../tags/tag306.xml"/><Relationship Id="rId10" Type="http://schemas.openxmlformats.org/officeDocument/2006/relationships/image" Target="../media/image38.png"/><Relationship Id="rId4" Type="http://schemas.openxmlformats.org/officeDocument/2006/relationships/tags" Target="../tags/tag305.xml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1.xml"/><Relationship Id="rId4" Type="http://schemas.openxmlformats.org/officeDocument/2006/relationships/tags" Target="../tags/tag3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7.png"/><Relationship Id="rId5" Type="http://schemas.openxmlformats.org/officeDocument/2006/relationships/tags" Target="../tags/tag166.xml"/><Relationship Id="rId10" Type="http://schemas.openxmlformats.org/officeDocument/2006/relationships/image" Target="../media/image6.png"/><Relationship Id="rId4" Type="http://schemas.openxmlformats.org/officeDocument/2006/relationships/tags" Target="../tags/tag165.xml"/><Relationship Id="rId9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10.png"/><Relationship Id="rId5" Type="http://schemas.openxmlformats.org/officeDocument/2006/relationships/tags" Target="../tags/tag18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image" Target="../media/image12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11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92.xml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0" b="54666"/>
          <a:stretch>
            <a:fillRect/>
          </a:stretch>
        </p:blipFill>
        <p:spPr>
          <a:xfrm rot="1529986">
            <a:off x="5125720" y="568960"/>
            <a:ext cx="3128645" cy="425767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2960370"/>
            <a:ext cx="4674235" cy="3897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标题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763010" y="2003425"/>
            <a:ext cx="7979410" cy="1351280"/>
          </a:xfrm>
        </p:spPr>
        <p:txBody>
          <a:bodyPr>
            <a:noAutofit/>
          </a:bodyPr>
          <a:lstStyle/>
          <a:p>
            <a:r>
              <a:rPr lang="zh-CN" altLang="en-US" sz="6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汉仪颜楷简" panose="00020600040101010101" charset="-122"/>
              </a:rPr>
              <a:t>第一单元</a:t>
            </a:r>
            <a:r>
              <a:rPr lang="en-US" altLang="zh-CN" sz="6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汉仪颜楷简" panose="00020600040101010101" charset="-122"/>
              </a:rPr>
              <a:t>  </a:t>
            </a:r>
            <a:r>
              <a:rPr lang="zh-CN" altLang="en-US" sz="6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汉仪颜楷简" panose="00020600040101010101" charset="-122"/>
              </a:rPr>
              <a:t>少年有梦</a:t>
            </a: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1352550" y="1158875"/>
            <a:ext cx="1969135" cy="1949450"/>
            <a:chOff x="1450" y="3160"/>
            <a:chExt cx="3101" cy="3070"/>
          </a:xfrm>
        </p:grpSpPr>
        <p:sp>
          <p:nvSpPr>
            <p:cNvPr id="35" name="椭圆 34"/>
            <p:cNvSpPr/>
            <p:nvPr>
              <p:custDataLst>
                <p:tags r:id="rId8"/>
              </p:custDataLst>
            </p:nvPr>
          </p:nvSpPr>
          <p:spPr>
            <a:xfrm>
              <a:off x="1713" y="3392"/>
              <a:ext cx="2575" cy="25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9"/>
              </p:custDataLst>
            </p:nvPr>
          </p:nvSpPr>
          <p:spPr>
            <a:xfrm>
              <a:off x="1572" y="3283"/>
              <a:ext cx="2841" cy="2811"/>
            </a:xfrm>
            <a:prstGeom prst="ellips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10"/>
              </p:custDataLst>
            </p:nvPr>
          </p:nvSpPr>
          <p:spPr>
            <a:xfrm>
              <a:off x="1450" y="3160"/>
              <a:ext cx="3101" cy="3070"/>
            </a:xfrm>
            <a:prstGeom prst="ellipse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/>
            <a:srcRect l="16839" t="16465" r="25286" b="10135"/>
            <a:stretch>
              <a:fillRect/>
            </a:stretch>
          </p:blipFill>
          <p:spPr>
            <a:xfrm>
              <a:off x="1713" y="3392"/>
              <a:ext cx="2576" cy="2574"/>
            </a:xfrm>
            <a:prstGeom prst="ellipse">
              <a:avLst/>
            </a:prstGeom>
          </p:spPr>
        </p:pic>
      </p:grpSp>
      <p:sp>
        <p:nvSpPr>
          <p:cNvPr id="53" name="文本框 52"/>
          <p:cNvSpPr txBox="1"/>
          <p:nvPr>
            <p:custDataLst>
              <p:tags r:id="rId5"/>
            </p:custDataLst>
          </p:nvPr>
        </p:nvSpPr>
        <p:spPr>
          <a:xfrm>
            <a:off x="753745" y="102870"/>
            <a:ext cx="3719195" cy="6223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800" i="1">
                <a:gradFill>
                  <a:gsLst>
                    <a:gs pos="0">
                      <a:srgbClr val="EE6835"/>
                    </a:gs>
                    <a:gs pos="100000">
                      <a:srgbClr val="C32952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汉仪楷体简" panose="02010600000101010101" charset="-122"/>
                <a:cs typeface="华文中宋" panose="02010600040101010101" charset="-122"/>
              </a:rPr>
              <a:t>2024 </a:t>
            </a:r>
            <a:r>
              <a:rPr lang="zh-CN" altLang="en-US" sz="2800" i="1">
                <a:gradFill>
                  <a:gsLst>
                    <a:gs pos="0">
                      <a:srgbClr val="EE6835"/>
                    </a:gs>
                    <a:gs pos="100000">
                      <a:srgbClr val="C32952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汉仪楷体简" panose="02010600000101010101" charset="-122"/>
                <a:cs typeface="华文中宋" panose="02010600040101010101" charset="-122"/>
              </a:rPr>
              <a:t>部编版</a:t>
            </a:r>
            <a:r>
              <a:rPr lang="en-US" altLang="zh-CN" sz="2800" i="1">
                <a:gradFill>
                  <a:gsLst>
                    <a:gs pos="0">
                      <a:srgbClr val="EE6835"/>
                    </a:gs>
                    <a:gs pos="100000">
                      <a:srgbClr val="C32952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汉仪楷体简" panose="02010600000101010101" charset="-122"/>
                <a:cs typeface="华文中宋" panose="02010600040101010101" charset="-122"/>
              </a:rPr>
              <a:t> </a:t>
            </a:r>
            <a:r>
              <a:rPr lang="zh-CN" altLang="en-US" sz="2800" i="1">
                <a:gradFill>
                  <a:gsLst>
                    <a:gs pos="0">
                      <a:srgbClr val="EE6835"/>
                    </a:gs>
                    <a:gs pos="100000">
                      <a:srgbClr val="C32952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汉仪楷体简" panose="02010600000101010101" charset="-122"/>
                <a:cs typeface="华文中宋" panose="02010600040101010101" charset="-122"/>
              </a:rPr>
              <a:t>新教材</a:t>
            </a:r>
          </a:p>
        </p:txBody>
      </p:sp>
      <p:sp>
        <p:nvSpPr>
          <p:cNvPr id="54" name="椭圆 36"/>
          <p:cNvSpPr/>
          <p:nvPr>
            <p:custDataLst>
              <p:tags r:id="rId6"/>
            </p:custDataLst>
          </p:nvPr>
        </p:nvSpPr>
        <p:spPr>
          <a:xfrm rot="5400000">
            <a:off x="300990" y="223520"/>
            <a:ext cx="362585" cy="380365"/>
          </a:xfrm>
          <a:custGeom>
            <a:avLst/>
            <a:gdLst>
              <a:gd name="T0" fmla="*/ 0 w 1252"/>
              <a:gd name="T1" fmla="*/ 626 h 1252"/>
              <a:gd name="T2" fmla="*/ 626 w 1252"/>
              <a:gd name="T3" fmla="*/ 1252 h 1252"/>
              <a:gd name="T4" fmla="*/ 1252 w 1252"/>
              <a:gd name="T5" fmla="*/ 626 h 1252"/>
              <a:gd name="T6" fmla="*/ 626 w 1252"/>
              <a:gd name="T7" fmla="*/ 0 h 1252"/>
              <a:gd name="T8" fmla="*/ 0 w 1252"/>
              <a:gd name="T9" fmla="*/ 626 h 1252"/>
              <a:gd name="T10" fmla="*/ 1043 w 1252"/>
              <a:gd name="T11" fmla="*/ 899 h 1252"/>
              <a:gd name="T12" fmla="*/ 626 w 1252"/>
              <a:gd name="T13" fmla="*/ 675 h 1252"/>
              <a:gd name="T14" fmla="*/ 209 w 1252"/>
              <a:gd name="T15" fmla="*/ 899 h 1252"/>
              <a:gd name="T16" fmla="*/ 626 w 1252"/>
              <a:gd name="T17" fmla="*/ 211 h 1252"/>
              <a:gd name="T18" fmla="*/ 1043 w 1252"/>
              <a:gd name="T19" fmla="*/ 899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2" h="1252">
                <a:moveTo>
                  <a:pt x="0" y="626"/>
                </a:moveTo>
                <a:cubicBezTo>
                  <a:pt x="0" y="972"/>
                  <a:pt x="280" y="1252"/>
                  <a:pt x="626" y="1252"/>
                </a:cubicBezTo>
                <a:cubicBezTo>
                  <a:pt x="972" y="1252"/>
                  <a:pt x="1252" y="972"/>
                  <a:pt x="1252" y="626"/>
                </a:cubicBezTo>
                <a:cubicBezTo>
                  <a:pt x="1252" y="280"/>
                  <a:pt x="972" y="0"/>
                  <a:pt x="626" y="0"/>
                </a:cubicBezTo>
                <a:cubicBezTo>
                  <a:pt x="280" y="0"/>
                  <a:pt x="0" y="280"/>
                  <a:pt x="0" y="626"/>
                </a:cubicBezTo>
                <a:close/>
                <a:moveTo>
                  <a:pt x="1043" y="899"/>
                </a:moveTo>
                <a:lnTo>
                  <a:pt x="626" y="675"/>
                </a:lnTo>
                <a:lnTo>
                  <a:pt x="209" y="899"/>
                </a:lnTo>
                <a:lnTo>
                  <a:pt x="626" y="211"/>
                </a:lnTo>
                <a:lnTo>
                  <a:pt x="1043" y="899"/>
                </a:lnTo>
                <a:close/>
              </a:path>
            </a:pathLst>
          </a:custGeom>
          <a:gradFill>
            <a:gsLst>
              <a:gs pos="0">
                <a:srgbClr val="EE6835"/>
              </a:gs>
              <a:gs pos="100000">
                <a:srgbClr val="C329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图文框 7"/>
          <p:cNvSpPr/>
          <p:nvPr>
            <p:custDataLst>
              <p:tags r:id="rId7"/>
            </p:custDataLst>
          </p:nvPr>
        </p:nvSpPr>
        <p:spPr>
          <a:xfrm>
            <a:off x="4511675" y="3573145"/>
            <a:ext cx="6591300" cy="2183765"/>
          </a:xfrm>
          <a:prstGeom prst="frame">
            <a:avLst>
              <a:gd name="adj1" fmla="val 8894"/>
            </a:avLst>
          </a:prstGeom>
          <a:gradFill flip="none" rotWithShape="0">
            <a:gsLst>
              <a:gs pos="0">
                <a:srgbClr val="EE6835"/>
              </a:gs>
              <a:gs pos="100000">
                <a:srgbClr val="C32952"/>
              </a:gs>
            </a:gsLst>
            <a:lin ang="5400000" scaled="1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>
                <a:solidFill>
                  <a:srgbClr val="00B0F0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ea"/>
              </a:rPr>
              <a:t>2.2</a:t>
            </a:r>
            <a:r>
              <a:rPr lang="zh-CN" altLang="en-US" sz="6000" b="1">
                <a:solidFill>
                  <a:srgbClr val="00B0F0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ea"/>
              </a:rPr>
              <a:t>做更好的自己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904240" y="2141220"/>
            <a:ext cx="10413365" cy="4328160"/>
            <a:chOff x="1002" y="1934"/>
            <a:chExt cx="16296" cy="8214"/>
          </a:xfrm>
        </p:grpSpPr>
        <p:sp>
          <p:nvSpPr>
            <p:cNvPr id="17" name="圆角矩形 16"/>
            <p:cNvSpPr/>
            <p:nvPr>
              <p:custDataLst>
                <p:tags r:id="rId11"/>
              </p:custDataLst>
            </p:nvPr>
          </p:nvSpPr>
          <p:spPr>
            <a:xfrm>
              <a:off x="1102" y="2250"/>
              <a:ext cx="16196" cy="7898"/>
            </a:xfrm>
            <a:prstGeom prst="roundRect">
              <a:avLst>
                <a:gd name="adj" fmla="val 2358"/>
              </a:avLst>
            </a:prstGeom>
            <a:solidFill>
              <a:srgbClr val="CC5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12"/>
              </p:custDataLst>
            </p:nvPr>
          </p:nvSpPr>
          <p:spPr>
            <a:xfrm>
              <a:off x="1002" y="1934"/>
              <a:ext cx="16146" cy="8141"/>
            </a:xfrm>
            <a:prstGeom prst="roundRect">
              <a:avLst>
                <a:gd name="adj" fmla="val 2358"/>
              </a:avLst>
            </a:prstGeom>
            <a:solidFill>
              <a:schemeClr val="bg1"/>
            </a:solidFill>
            <a:ln>
              <a:solidFill>
                <a:srgbClr val="242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393" name="任意多边形 392"/>
          <p:cNvSpPr/>
          <p:nvPr>
            <p:custDataLst>
              <p:tags r:id="rId2"/>
            </p:custDataLst>
          </p:nvPr>
        </p:nvSpPr>
        <p:spPr>
          <a:xfrm>
            <a:off x="35560" y="6465570"/>
            <a:ext cx="12058650" cy="389255"/>
          </a:xfrm>
          <a:custGeom>
            <a:avLst/>
            <a:gdLst>
              <a:gd name="connisteX0" fmla="*/ 984217 w 13346409"/>
              <a:gd name="connsiteY0" fmla="*/ 1374715 h 2242912"/>
              <a:gd name="connisteX1" fmla="*/ 2813017 w 13346409"/>
              <a:gd name="connsiteY1" fmla="*/ 336490 h 2242912"/>
              <a:gd name="connisteX2" fmla="*/ 4375117 w 13346409"/>
              <a:gd name="connsiteY2" fmla="*/ 727015 h 2242912"/>
              <a:gd name="connisteX3" fmla="*/ 6651592 w 13346409"/>
              <a:gd name="connsiteY3" fmla="*/ 222190 h 2242912"/>
              <a:gd name="connisteX4" fmla="*/ 8108917 w 13346409"/>
              <a:gd name="connsiteY4" fmla="*/ 688915 h 2242912"/>
              <a:gd name="connisteX5" fmla="*/ 10328242 w 13346409"/>
              <a:gd name="connsiteY5" fmla="*/ 3115 h 2242912"/>
              <a:gd name="connisteX6" fmla="*/ 11909392 w 13346409"/>
              <a:gd name="connsiteY6" fmla="*/ 965140 h 2242912"/>
              <a:gd name="connisteX7" fmla="*/ 12814267 w 13346409"/>
              <a:gd name="connsiteY7" fmla="*/ 717490 h 2242912"/>
              <a:gd name="connisteX8" fmla="*/ 13128592 w 13346409"/>
              <a:gd name="connsiteY8" fmla="*/ 1546165 h 2242912"/>
              <a:gd name="connisteX9" fmla="*/ 10099642 w 13346409"/>
              <a:gd name="connsiteY9" fmla="*/ 2241490 h 2242912"/>
              <a:gd name="connisteX10" fmla="*/ 793717 w 13346409"/>
              <a:gd name="connsiteY10" fmla="*/ 1689040 h 2242912"/>
              <a:gd name="connisteX11" fmla="*/ 1041367 w 13346409"/>
              <a:gd name="connsiteY11" fmla="*/ 1384240 h 22429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9665" h="2217">
                <a:moveTo>
                  <a:pt x="14772" y="0"/>
                </a:moveTo>
                <a:cubicBezTo>
                  <a:pt x="14819" y="0"/>
                  <a:pt x="14865" y="2"/>
                  <a:pt x="14912" y="5"/>
                </a:cubicBezTo>
                <a:cubicBezTo>
                  <a:pt x="16109" y="92"/>
                  <a:pt x="16619" y="1295"/>
                  <a:pt x="17402" y="1520"/>
                </a:cubicBezTo>
                <a:cubicBezTo>
                  <a:pt x="18185" y="1745"/>
                  <a:pt x="18443" y="947"/>
                  <a:pt x="18827" y="1130"/>
                </a:cubicBezTo>
                <a:cubicBezTo>
                  <a:pt x="19154" y="1286"/>
                  <a:pt x="19903" y="1774"/>
                  <a:pt x="19590" y="2212"/>
                </a:cubicBezTo>
                <a:lnTo>
                  <a:pt x="19587" y="2217"/>
                </a:lnTo>
                <a:lnTo>
                  <a:pt x="0" y="2217"/>
                </a:lnTo>
                <a:lnTo>
                  <a:pt x="5" y="2216"/>
                </a:lnTo>
                <a:cubicBezTo>
                  <a:pt x="133" y="2203"/>
                  <a:pt x="235" y="2191"/>
                  <a:pt x="287" y="2180"/>
                </a:cubicBezTo>
                <a:lnTo>
                  <a:pt x="197" y="2165"/>
                </a:lnTo>
                <a:cubicBezTo>
                  <a:pt x="724" y="1826"/>
                  <a:pt x="2009" y="734"/>
                  <a:pt x="3077" y="530"/>
                </a:cubicBezTo>
                <a:cubicBezTo>
                  <a:pt x="4145" y="326"/>
                  <a:pt x="4328" y="1181"/>
                  <a:pt x="5537" y="1145"/>
                </a:cubicBezTo>
                <a:cubicBezTo>
                  <a:pt x="6746" y="1109"/>
                  <a:pt x="7946" y="362"/>
                  <a:pt x="9122" y="350"/>
                </a:cubicBezTo>
                <a:cubicBezTo>
                  <a:pt x="10298" y="338"/>
                  <a:pt x="10259" y="1154"/>
                  <a:pt x="11417" y="1085"/>
                </a:cubicBezTo>
                <a:cubicBezTo>
                  <a:pt x="12530" y="1019"/>
                  <a:pt x="13626" y="2"/>
                  <a:pt x="14772" y="0"/>
                </a:cubicBezTo>
                <a:close/>
              </a:path>
            </a:pathLst>
          </a:custGeom>
          <a:gradFill>
            <a:gsLst>
              <a:gs pos="0">
                <a:srgbClr val="CC542F"/>
              </a:gs>
              <a:gs pos="100000">
                <a:srgbClr val="CC542F"/>
              </a:gs>
            </a:gsLst>
            <a:lin ang="15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3"/>
            </p:custDataLst>
          </p:nvPr>
        </p:nvSpPr>
        <p:spPr>
          <a:xfrm>
            <a:off x="0" y="6557645"/>
            <a:ext cx="12191365" cy="300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2090">
                <a:moveTo>
                  <a:pt x="0" y="0"/>
                </a:moveTo>
                <a:lnTo>
                  <a:pt x="28" y="7"/>
                </a:lnTo>
                <a:cubicBezTo>
                  <a:pt x="2498" y="627"/>
                  <a:pt x="5876" y="1009"/>
                  <a:pt x="9601" y="1009"/>
                </a:cubicBezTo>
                <a:cubicBezTo>
                  <a:pt x="13326" y="1009"/>
                  <a:pt x="16704" y="627"/>
                  <a:pt x="19174" y="7"/>
                </a:cubicBezTo>
                <a:lnTo>
                  <a:pt x="19199" y="1"/>
                </a:lnTo>
                <a:lnTo>
                  <a:pt x="19199" y="2090"/>
                </a:lnTo>
                <a:lnTo>
                  <a:pt x="0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30404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966021" y="988060"/>
            <a:ext cx="9814867" cy="1036955"/>
            <a:chOff x="4583" y="137"/>
            <a:chExt cx="12829" cy="1633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488" y="657"/>
              <a:ext cx="1005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000" b="1">
                <a:solidFill>
                  <a:schemeClr val="tx1"/>
                </a:solidFill>
                <a:latin typeface="汉仪劲楷简"/>
                <a:ea typeface="汉仪劲楷简"/>
                <a:cs typeface="汉仪劲楷简" panose="00020600040101010101" charset="-122"/>
              </a:endParaRPr>
            </a:p>
          </p:txBody>
        </p:sp>
        <p:sp>
          <p:nvSpPr>
            <p:cNvPr id="3" name="圆角矩形 2"/>
            <p:cNvSpPr/>
            <p:nvPr>
              <p:custDataLst>
                <p:tags r:id="rId10"/>
              </p:custDataLst>
            </p:nvPr>
          </p:nvSpPr>
          <p:spPr>
            <a:xfrm>
              <a:off x="4583" y="137"/>
              <a:ext cx="12829" cy="16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笔记</a:t>
              </a:r>
              <a:r>
                <a:rPr lang="en-US" sz="4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2</a:t>
              </a:r>
              <a:r>
                <a:rPr lang="zh-CN" altLang="en-US" sz="4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：如何做更好的自己？</a:t>
              </a:r>
            </a:p>
          </p:txBody>
        </p:sp>
      </p:grpSp>
      <p:sp>
        <p:nvSpPr>
          <p:cNvPr id="43" name="任意多边形 42"/>
          <p:cNvSpPr/>
          <p:nvPr>
            <p:custDataLst>
              <p:tags r:id="rId5"/>
            </p:custDataLst>
          </p:nvPr>
        </p:nvSpPr>
        <p:spPr>
          <a:xfrm flipH="1">
            <a:off x="8990330" y="-20955"/>
            <a:ext cx="3202940" cy="666115"/>
          </a:xfrm>
          <a:custGeom>
            <a:avLst/>
            <a:gdLst>
              <a:gd name="connisteX0" fmla="*/ 439073 w 2063738"/>
              <a:gd name="connsiteY0" fmla="*/ 2431874 h 2431874"/>
              <a:gd name="connisteX1" fmla="*/ 542578 w 2063738"/>
              <a:gd name="connsiteY1" fmla="*/ 1688924 h 2431874"/>
              <a:gd name="connisteX2" fmla="*/ 1161703 w 2063738"/>
              <a:gd name="connsiteY2" fmla="*/ 1441274 h 2431874"/>
              <a:gd name="connisteX3" fmla="*/ 1323628 w 2063738"/>
              <a:gd name="connsiteY3" fmla="*/ 993599 h 2431874"/>
              <a:gd name="connisteX4" fmla="*/ 1771303 w 2063738"/>
              <a:gd name="connsiteY4" fmla="*/ 793574 h 2431874"/>
              <a:gd name="connisteX5" fmla="*/ 2018953 w 2063738"/>
              <a:gd name="connsiteY5" fmla="*/ 346534 h 2431874"/>
              <a:gd name="connisteX6" fmla="*/ 1028353 w 2063738"/>
              <a:gd name="connsiteY6" fmla="*/ 22684 h 2431874"/>
              <a:gd name="connisteX7" fmla="*/ 172373 w 2063738"/>
              <a:gd name="connsiteY7" fmla="*/ 203659 h 2431874"/>
              <a:gd name="connisteX8" fmla="*/ 29498 w 2063738"/>
              <a:gd name="connsiteY8" fmla="*/ 1298399 h 2431874"/>
              <a:gd name="connisteX9" fmla="*/ 420023 w 2063738"/>
              <a:gd name="connsiteY9" fmla="*/ 2317574 h 2431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2249" h="1718">
                <a:moveTo>
                  <a:pt x="0" y="0"/>
                </a:moveTo>
                <a:lnTo>
                  <a:pt x="2249" y="0"/>
                </a:lnTo>
                <a:lnTo>
                  <a:pt x="2248" y="2"/>
                </a:lnTo>
                <a:cubicBezTo>
                  <a:pt x="2159" y="147"/>
                  <a:pt x="1964" y="287"/>
                  <a:pt x="1833" y="408"/>
                </a:cubicBezTo>
                <a:cubicBezTo>
                  <a:pt x="1614" y="612"/>
                  <a:pt x="1320" y="519"/>
                  <a:pt x="1128" y="723"/>
                </a:cubicBezTo>
                <a:cubicBezTo>
                  <a:pt x="936" y="927"/>
                  <a:pt x="1119" y="1209"/>
                  <a:pt x="873" y="1428"/>
                </a:cubicBezTo>
                <a:cubicBezTo>
                  <a:pt x="662" y="1616"/>
                  <a:pt x="262" y="1538"/>
                  <a:pt x="9" y="1711"/>
                </a:cubicBezTo>
                <a:lnTo>
                  <a:pt x="0" y="17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C542F"/>
              </a:gs>
              <a:gs pos="100000">
                <a:srgbClr val="CC542F"/>
              </a:gs>
            </a:gsLst>
            <a:lin ang="15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劲楷简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143000" y="2060575"/>
            <a:ext cx="9839325" cy="364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</a:pPr>
            <a:r>
              <a:rPr lang="zh-CN" sz="4400">
                <a:solidFill>
                  <a:srgbClr val="CC542F"/>
                </a:solidFill>
              </a:rPr>
              <a:t>②学会接纳自己。</a:t>
            </a:r>
            <a:r>
              <a:rPr lang="zh-CN" sz="3200"/>
              <a:t>接纳自己需要接纳自己的全部，既接纳优点又接纳缺点，既接纳现在又接纳过去，既接纳自己满意的部分也接纳自己不满意的部分。接纳自己的缺点和不满意的部分并不意味着裹足不前，而是需要我们以乐观、勇气和智慧面对现实，努力向更好的方向发展。</a:t>
            </a:r>
            <a:r>
              <a:rPr lang="en-US" altLang="zh-CN" sz="3200"/>
              <a:t>(</a:t>
            </a:r>
            <a:r>
              <a:rPr lang="zh-CN" altLang="en-US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怎样学会接纳自己？</a:t>
            </a:r>
            <a:r>
              <a:rPr lang="en-US" altLang="zh-CN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)</a:t>
            </a:r>
            <a:endParaRPr lang="zh-CN" sz="3200"/>
          </a:p>
          <a:p>
            <a:pPr indent="0">
              <a:lnSpc>
                <a:spcPct val="120000"/>
              </a:lnSpc>
            </a:pPr>
            <a:endParaRPr lang="zh-CN" sz="3200"/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0" y="-20955"/>
            <a:ext cx="462343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6000" b="1">
                <a:ln w="25400">
                  <a:gradFill>
                    <a:gsLst>
                      <a:gs pos="0">
                        <a:srgbClr val="CC542F">
                          <a:alpha val="24000"/>
                        </a:srgbClr>
                      </a:gs>
                      <a:gs pos="100000">
                        <a:srgbClr val="CC542F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知识总结：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rcRect t="14837" b="13784"/>
          <a:stretch>
            <a:fillRect/>
          </a:stretch>
        </p:blipFill>
        <p:spPr>
          <a:xfrm flipH="1">
            <a:off x="10284460" y="4642485"/>
            <a:ext cx="2158365" cy="1998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2202180" y="2463165"/>
            <a:ext cx="7810024" cy="2987040"/>
            <a:chOff x="1002" y="1934"/>
            <a:chExt cx="16296" cy="8214"/>
          </a:xfrm>
        </p:grpSpPr>
        <p:sp>
          <p:nvSpPr>
            <p:cNvPr id="17" name="圆角矩形 16"/>
            <p:cNvSpPr/>
            <p:nvPr>
              <p:custDataLst>
                <p:tags r:id="rId11"/>
              </p:custDataLst>
            </p:nvPr>
          </p:nvSpPr>
          <p:spPr>
            <a:xfrm>
              <a:off x="1102" y="2250"/>
              <a:ext cx="16196" cy="7898"/>
            </a:xfrm>
            <a:prstGeom prst="roundRect">
              <a:avLst>
                <a:gd name="adj" fmla="val 2358"/>
              </a:avLst>
            </a:prstGeom>
            <a:solidFill>
              <a:srgbClr val="CC5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汉仪劲楷简" panose="00020600040101010101" charset="-122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12"/>
              </p:custDataLst>
            </p:nvPr>
          </p:nvSpPr>
          <p:spPr>
            <a:xfrm>
              <a:off x="1002" y="1934"/>
              <a:ext cx="16146" cy="8141"/>
            </a:xfrm>
            <a:prstGeom prst="roundRect">
              <a:avLst>
                <a:gd name="adj" fmla="val 2358"/>
              </a:avLst>
            </a:prstGeom>
            <a:solidFill>
              <a:schemeClr val="bg1"/>
            </a:solidFill>
            <a:ln>
              <a:solidFill>
                <a:srgbClr val="242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汉仪劲楷简" panose="00020600040101010101" charset="-122"/>
              </a:endParaRPr>
            </a:p>
          </p:txBody>
        </p:sp>
      </p:grpSp>
      <p:sp>
        <p:nvSpPr>
          <p:cNvPr id="393" name="任意多边形 392"/>
          <p:cNvSpPr/>
          <p:nvPr>
            <p:custDataLst>
              <p:tags r:id="rId2"/>
            </p:custDataLst>
          </p:nvPr>
        </p:nvSpPr>
        <p:spPr>
          <a:xfrm>
            <a:off x="1550670" y="5706428"/>
            <a:ext cx="9043988" cy="291941"/>
          </a:xfrm>
          <a:custGeom>
            <a:avLst/>
            <a:gdLst>
              <a:gd name="connisteX0" fmla="*/ 984217 w 13346409"/>
              <a:gd name="connsiteY0" fmla="*/ 1374715 h 2242912"/>
              <a:gd name="connisteX1" fmla="*/ 2813017 w 13346409"/>
              <a:gd name="connsiteY1" fmla="*/ 336490 h 2242912"/>
              <a:gd name="connisteX2" fmla="*/ 4375117 w 13346409"/>
              <a:gd name="connsiteY2" fmla="*/ 727015 h 2242912"/>
              <a:gd name="connisteX3" fmla="*/ 6651592 w 13346409"/>
              <a:gd name="connsiteY3" fmla="*/ 222190 h 2242912"/>
              <a:gd name="connisteX4" fmla="*/ 8108917 w 13346409"/>
              <a:gd name="connsiteY4" fmla="*/ 688915 h 2242912"/>
              <a:gd name="connisteX5" fmla="*/ 10328242 w 13346409"/>
              <a:gd name="connsiteY5" fmla="*/ 3115 h 2242912"/>
              <a:gd name="connisteX6" fmla="*/ 11909392 w 13346409"/>
              <a:gd name="connsiteY6" fmla="*/ 965140 h 2242912"/>
              <a:gd name="connisteX7" fmla="*/ 12814267 w 13346409"/>
              <a:gd name="connsiteY7" fmla="*/ 717490 h 2242912"/>
              <a:gd name="connisteX8" fmla="*/ 13128592 w 13346409"/>
              <a:gd name="connsiteY8" fmla="*/ 1546165 h 2242912"/>
              <a:gd name="connisteX9" fmla="*/ 10099642 w 13346409"/>
              <a:gd name="connsiteY9" fmla="*/ 2241490 h 2242912"/>
              <a:gd name="connisteX10" fmla="*/ 793717 w 13346409"/>
              <a:gd name="connsiteY10" fmla="*/ 1689040 h 2242912"/>
              <a:gd name="connisteX11" fmla="*/ 1041367 w 13346409"/>
              <a:gd name="connsiteY11" fmla="*/ 1384240 h 22429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9665" h="2217">
                <a:moveTo>
                  <a:pt x="14772" y="0"/>
                </a:moveTo>
                <a:cubicBezTo>
                  <a:pt x="14819" y="0"/>
                  <a:pt x="14865" y="2"/>
                  <a:pt x="14912" y="5"/>
                </a:cubicBezTo>
                <a:cubicBezTo>
                  <a:pt x="16109" y="92"/>
                  <a:pt x="16619" y="1295"/>
                  <a:pt x="17402" y="1520"/>
                </a:cubicBezTo>
                <a:cubicBezTo>
                  <a:pt x="18185" y="1745"/>
                  <a:pt x="18443" y="947"/>
                  <a:pt x="18827" y="1130"/>
                </a:cubicBezTo>
                <a:cubicBezTo>
                  <a:pt x="19154" y="1286"/>
                  <a:pt x="19903" y="1774"/>
                  <a:pt x="19590" y="2212"/>
                </a:cubicBezTo>
                <a:lnTo>
                  <a:pt x="19587" y="2217"/>
                </a:lnTo>
                <a:lnTo>
                  <a:pt x="0" y="2217"/>
                </a:lnTo>
                <a:lnTo>
                  <a:pt x="5" y="2216"/>
                </a:lnTo>
                <a:cubicBezTo>
                  <a:pt x="133" y="2203"/>
                  <a:pt x="235" y="2191"/>
                  <a:pt x="287" y="2180"/>
                </a:cubicBezTo>
                <a:lnTo>
                  <a:pt x="197" y="2165"/>
                </a:lnTo>
                <a:cubicBezTo>
                  <a:pt x="724" y="1826"/>
                  <a:pt x="2009" y="734"/>
                  <a:pt x="3077" y="530"/>
                </a:cubicBezTo>
                <a:cubicBezTo>
                  <a:pt x="4145" y="326"/>
                  <a:pt x="4328" y="1181"/>
                  <a:pt x="5537" y="1145"/>
                </a:cubicBezTo>
                <a:cubicBezTo>
                  <a:pt x="6746" y="1109"/>
                  <a:pt x="7946" y="362"/>
                  <a:pt x="9122" y="350"/>
                </a:cubicBezTo>
                <a:cubicBezTo>
                  <a:pt x="10298" y="338"/>
                  <a:pt x="10259" y="1154"/>
                  <a:pt x="11417" y="1085"/>
                </a:cubicBezTo>
                <a:cubicBezTo>
                  <a:pt x="12530" y="1019"/>
                  <a:pt x="13626" y="2"/>
                  <a:pt x="14772" y="0"/>
                </a:cubicBezTo>
                <a:close/>
              </a:path>
            </a:pathLst>
          </a:custGeom>
          <a:gradFill>
            <a:gsLst>
              <a:gs pos="0">
                <a:srgbClr val="CC542F"/>
              </a:gs>
              <a:gs pos="100000">
                <a:srgbClr val="CC542F"/>
              </a:gs>
            </a:gsLst>
            <a:lin ang="15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>
              <a:cs typeface="汉仪劲楷简" panose="00020600040101010101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3"/>
            </p:custDataLst>
          </p:nvPr>
        </p:nvSpPr>
        <p:spPr>
          <a:xfrm>
            <a:off x="1524000" y="5775484"/>
            <a:ext cx="9143524" cy="22526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2090">
                <a:moveTo>
                  <a:pt x="0" y="0"/>
                </a:moveTo>
                <a:lnTo>
                  <a:pt x="28" y="7"/>
                </a:lnTo>
                <a:cubicBezTo>
                  <a:pt x="2498" y="627"/>
                  <a:pt x="5876" y="1009"/>
                  <a:pt x="9601" y="1009"/>
                </a:cubicBezTo>
                <a:cubicBezTo>
                  <a:pt x="13326" y="1009"/>
                  <a:pt x="16704" y="627"/>
                  <a:pt x="19174" y="7"/>
                </a:cubicBezTo>
                <a:lnTo>
                  <a:pt x="19199" y="1"/>
                </a:lnTo>
                <a:lnTo>
                  <a:pt x="19199" y="2090"/>
                </a:lnTo>
                <a:lnTo>
                  <a:pt x="0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30404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>
              <a:cs typeface="汉仪劲楷简" panose="00020600040101010101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2248516" y="1598295"/>
            <a:ext cx="7361150" cy="800576"/>
            <a:chOff x="4583" y="137"/>
            <a:chExt cx="12829" cy="1681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488" y="657"/>
              <a:ext cx="1005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000" b="1">
                <a:solidFill>
                  <a:schemeClr val="tx1"/>
                </a:solidFill>
                <a:latin typeface="汉仪劲楷简"/>
                <a:ea typeface="汉仪劲楷简"/>
                <a:cs typeface="汉仪劲楷简" panose="00020600040101010101" charset="-122"/>
              </a:endParaRPr>
            </a:p>
          </p:txBody>
        </p:sp>
        <p:sp>
          <p:nvSpPr>
            <p:cNvPr id="3" name="圆角矩形 2"/>
            <p:cNvSpPr/>
            <p:nvPr>
              <p:custDataLst>
                <p:tags r:id="rId10"/>
              </p:custDataLst>
            </p:nvPr>
          </p:nvSpPr>
          <p:spPr>
            <a:xfrm>
              <a:off x="4583" y="137"/>
              <a:ext cx="12829" cy="16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笔记</a:t>
              </a:r>
              <a:r>
                <a:rPr 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2</a:t>
              </a:r>
              <a:r>
                <a:rPr lang="zh-CN" alt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：如何做更好的自己？</a:t>
              </a:r>
            </a:p>
          </p:txBody>
        </p:sp>
      </p:grpSp>
      <p:sp>
        <p:nvSpPr>
          <p:cNvPr id="43" name="任意多边形 42"/>
          <p:cNvSpPr/>
          <p:nvPr>
            <p:custDataLst>
              <p:tags r:id="rId5"/>
            </p:custDataLst>
          </p:nvPr>
        </p:nvSpPr>
        <p:spPr>
          <a:xfrm flipH="1">
            <a:off x="8266748" y="841534"/>
            <a:ext cx="2402205" cy="499586"/>
          </a:xfrm>
          <a:custGeom>
            <a:avLst/>
            <a:gdLst>
              <a:gd name="connisteX0" fmla="*/ 439073 w 2063738"/>
              <a:gd name="connsiteY0" fmla="*/ 2431874 h 2431874"/>
              <a:gd name="connisteX1" fmla="*/ 542578 w 2063738"/>
              <a:gd name="connsiteY1" fmla="*/ 1688924 h 2431874"/>
              <a:gd name="connisteX2" fmla="*/ 1161703 w 2063738"/>
              <a:gd name="connsiteY2" fmla="*/ 1441274 h 2431874"/>
              <a:gd name="connisteX3" fmla="*/ 1323628 w 2063738"/>
              <a:gd name="connsiteY3" fmla="*/ 993599 h 2431874"/>
              <a:gd name="connisteX4" fmla="*/ 1771303 w 2063738"/>
              <a:gd name="connsiteY4" fmla="*/ 793574 h 2431874"/>
              <a:gd name="connisteX5" fmla="*/ 2018953 w 2063738"/>
              <a:gd name="connsiteY5" fmla="*/ 346534 h 2431874"/>
              <a:gd name="connisteX6" fmla="*/ 1028353 w 2063738"/>
              <a:gd name="connsiteY6" fmla="*/ 22684 h 2431874"/>
              <a:gd name="connisteX7" fmla="*/ 172373 w 2063738"/>
              <a:gd name="connsiteY7" fmla="*/ 203659 h 2431874"/>
              <a:gd name="connisteX8" fmla="*/ 29498 w 2063738"/>
              <a:gd name="connsiteY8" fmla="*/ 1298399 h 2431874"/>
              <a:gd name="connisteX9" fmla="*/ 420023 w 2063738"/>
              <a:gd name="connsiteY9" fmla="*/ 2317574 h 2431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2249" h="1718">
                <a:moveTo>
                  <a:pt x="0" y="0"/>
                </a:moveTo>
                <a:lnTo>
                  <a:pt x="2249" y="0"/>
                </a:lnTo>
                <a:lnTo>
                  <a:pt x="2248" y="2"/>
                </a:lnTo>
                <a:cubicBezTo>
                  <a:pt x="2159" y="147"/>
                  <a:pt x="1964" y="287"/>
                  <a:pt x="1833" y="408"/>
                </a:cubicBezTo>
                <a:cubicBezTo>
                  <a:pt x="1614" y="612"/>
                  <a:pt x="1320" y="519"/>
                  <a:pt x="1128" y="723"/>
                </a:cubicBezTo>
                <a:cubicBezTo>
                  <a:pt x="936" y="927"/>
                  <a:pt x="1119" y="1209"/>
                  <a:pt x="873" y="1428"/>
                </a:cubicBezTo>
                <a:cubicBezTo>
                  <a:pt x="662" y="1616"/>
                  <a:pt x="262" y="1538"/>
                  <a:pt x="9" y="1711"/>
                </a:cubicBezTo>
                <a:lnTo>
                  <a:pt x="0" y="17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C542F"/>
              </a:gs>
              <a:gs pos="100000">
                <a:srgbClr val="CC542F"/>
              </a:gs>
            </a:gsLst>
            <a:lin ang="15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0">
              <a:cs typeface="汉仪劲楷简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381250" y="2580799"/>
            <a:ext cx="7379494" cy="2730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</a:pPr>
            <a:r>
              <a:rPr lang="zh-CN" sz="3600">
                <a:solidFill>
                  <a:srgbClr val="CC542F"/>
                </a:solidFill>
              </a:rPr>
              <a:t>③不断完善自己。</a:t>
            </a:r>
            <a:r>
              <a:rPr lang="zh-CN" sz="2800"/>
              <a:t>我们要善于发挥自己的优点和长处，并及时主动改正自己的缺点，弥补自己的不足。我们还要善于向他人学习、向书本学习、向社会学习，利用一切机会丰富和发展自己。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524000" y="830263"/>
            <a:ext cx="3467576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4500" b="1">
                <a:ln w="25400">
                  <a:gradFill>
                    <a:gsLst>
                      <a:gs pos="0">
                        <a:srgbClr val="CC542F">
                          <a:alpha val="24000"/>
                        </a:srgbClr>
                      </a:gs>
                      <a:gs pos="100000">
                        <a:srgbClr val="CC542F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知识总结：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rcRect t="14837" b="13784"/>
          <a:stretch>
            <a:fillRect/>
          </a:stretch>
        </p:blipFill>
        <p:spPr>
          <a:xfrm flipH="1">
            <a:off x="9237345" y="4339114"/>
            <a:ext cx="1618774" cy="14992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5"/>
          <p:cNvSpPr/>
          <p:nvPr>
            <p:custDataLst>
              <p:tags r:id="rId1"/>
            </p:custDataLst>
          </p:nvPr>
        </p:nvSpPr>
        <p:spPr>
          <a:xfrm>
            <a:off x="334963" y="404813"/>
            <a:ext cx="208915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探究与分享</a:t>
            </a:r>
          </a:p>
        </p:txBody>
      </p:sp>
      <p:pic>
        <p:nvPicPr>
          <p:cNvPr id="5632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5313" y="1438275"/>
            <a:ext cx="10580687" cy="47148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6323" name="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619125"/>
            <a:ext cx="38782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hangingPunct="0">
              <a:buClrTx/>
              <a:buFontTx/>
            </a:pPr>
            <a:r>
              <a:rPr lang="zh-CN" altLang="en-US" sz="2400" b="1" spc="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你有哪些改正缺点的方法？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56324" name="矩形 5"/>
          <p:cNvSpPr/>
          <p:nvPr>
            <p:custDataLst>
              <p:tags r:id="rId4"/>
            </p:custDataLst>
          </p:nvPr>
        </p:nvSpPr>
        <p:spPr>
          <a:xfrm>
            <a:off x="2965450" y="1803400"/>
            <a:ext cx="41846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请父母、老师、同学监督自己</a:t>
            </a:r>
          </a:p>
        </p:txBody>
      </p:sp>
      <p:sp>
        <p:nvSpPr>
          <p:cNvPr id="56325" name="矩形 6"/>
          <p:cNvSpPr/>
          <p:nvPr>
            <p:custDataLst>
              <p:tags r:id="rId5"/>
            </p:custDataLst>
          </p:nvPr>
        </p:nvSpPr>
        <p:spPr>
          <a:xfrm>
            <a:off x="3141663" y="2546350"/>
            <a:ext cx="66579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不要总是指责别人，指责之前先考虑自己的问题</a:t>
            </a:r>
          </a:p>
        </p:txBody>
      </p:sp>
      <p:sp>
        <p:nvSpPr>
          <p:cNvPr id="56326" name="矩形 7"/>
          <p:cNvSpPr/>
          <p:nvPr>
            <p:custDataLst>
              <p:tags r:id="rId6"/>
            </p:custDataLst>
          </p:nvPr>
        </p:nvSpPr>
        <p:spPr>
          <a:xfrm>
            <a:off x="4014788" y="3287713"/>
            <a:ext cx="60325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加强学习，摆正心态，要有一个阳光的心态</a:t>
            </a:r>
          </a:p>
        </p:txBody>
      </p:sp>
      <p:sp>
        <p:nvSpPr>
          <p:cNvPr id="56327" name="矩形 8"/>
          <p:cNvSpPr/>
          <p:nvPr>
            <p:custDataLst>
              <p:tags r:id="rId7"/>
            </p:custDataLst>
          </p:nvPr>
        </p:nvSpPr>
        <p:spPr>
          <a:xfrm>
            <a:off x="4332288" y="3975100"/>
            <a:ext cx="480218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善于听取他人的意见，但不要盲从</a:t>
            </a:r>
          </a:p>
        </p:txBody>
      </p:sp>
      <p:sp>
        <p:nvSpPr>
          <p:cNvPr id="56328" name="矩形 9"/>
          <p:cNvSpPr/>
          <p:nvPr>
            <p:custDataLst>
              <p:tags r:id="rId8"/>
            </p:custDataLst>
          </p:nvPr>
        </p:nvSpPr>
        <p:spPr>
          <a:xfrm>
            <a:off x="4457700" y="4706938"/>
            <a:ext cx="32623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不要一味以自我为中心</a:t>
            </a:r>
          </a:p>
        </p:txBody>
      </p:sp>
      <p:sp>
        <p:nvSpPr>
          <p:cNvPr id="56329" name="矩形 10"/>
          <p:cNvSpPr/>
          <p:nvPr>
            <p:custDataLst>
              <p:tags r:id="rId9"/>
            </p:custDataLst>
          </p:nvPr>
        </p:nvSpPr>
        <p:spPr>
          <a:xfrm>
            <a:off x="3930650" y="5384800"/>
            <a:ext cx="78787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列出一个缺点清单，每天努力一小点，日积月累就会进步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2"/>
          <p:cNvSpPr/>
          <p:nvPr>
            <p:custDataLst>
              <p:tags r:id="rId1"/>
            </p:custDataLst>
          </p:nvPr>
        </p:nvSpPr>
        <p:spPr>
          <a:xfrm>
            <a:off x="407988" y="1196975"/>
            <a:ext cx="6048375" cy="1865313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①我们要善于发挥自己的优点和长处、并及时主动改正自己的缺点，弥补自己的不足。</a:t>
            </a:r>
            <a:endParaRPr lang="en-US" altLang="zh-CN" sz="2400" b="1">
              <a:latin typeface="微软雅黑" panose="020B0503020204020204" charset="-122"/>
              <a:ea typeface="微软雅黑"/>
            </a:endParaRPr>
          </a:p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②</a:t>
            </a:r>
            <a:r>
              <a:rPr lang="zh-CN" altLang="en-US" sz="2400" b="1" spc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我们还要善于向他人学习、向书本学习、向社会学习，利用一切机会丰富和发展自己。</a:t>
            </a:r>
            <a:endParaRPr lang="zh-CN" altLang="en-US" sz="24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57346" name="矩形 5"/>
          <p:cNvSpPr/>
          <p:nvPr>
            <p:custDataLst>
              <p:tags r:id="rId2"/>
            </p:custDataLst>
          </p:nvPr>
        </p:nvSpPr>
        <p:spPr>
          <a:xfrm>
            <a:off x="334963" y="404813"/>
            <a:ext cx="1673225" cy="4159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知识要点</a:t>
            </a:r>
          </a:p>
        </p:txBody>
      </p:sp>
      <p:sp>
        <p:nvSpPr>
          <p:cNvPr id="57347" name="矩形 1"/>
          <p:cNvSpPr/>
          <p:nvPr>
            <p:custDataLst>
              <p:tags r:id="rId3"/>
            </p:custDataLst>
          </p:nvPr>
        </p:nvSpPr>
        <p:spPr>
          <a:xfrm>
            <a:off x="3940175" y="404813"/>
            <a:ext cx="3685540" cy="55245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 lIns="122027" tIns="61013" rIns="122027" bIns="61013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怎样不断完善自己？</a:t>
            </a:r>
          </a:p>
        </p:txBody>
      </p:sp>
      <p:pic>
        <p:nvPicPr>
          <p:cNvPr id="5734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8025" y="1125538"/>
            <a:ext cx="3057525" cy="46767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734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3888" y="3429000"/>
            <a:ext cx="6829425" cy="26098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69970" y="107315"/>
            <a:ext cx="761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/>
                <a:sym typeface="+mn-ea"/>
              </a:rPr>
              <a:t>【议题】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——</a:t>
            </a:r>
            <a:r>
              <a:rPr 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做更好的自己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7650" y="866140"/>
            <a:ext cx="7505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b="1">
                <a:solidFill>
                  <a:srgbClr val="002060"/>
                </a:solidFill>
                <a:latin typeface="微软雅黑" panose="020B0503020204020204" charset="-122"/>
                <a:ea typeface="微软雅黑"/>
              </a:rPr>
              <a:t>【环节五】</a:t>
            </a:r>
            <a:r>
              <a:rPr lang="en-US" altLang="zh-CN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</a:rPr>
              <a:t>发掘潜能</a:t>
            </a:r>
            <a:r>
              <a:rPr lang="en-US" altLang="zh-CN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zh-CN" altLang="en-US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</a:rPr>
              <a:t>提升自己</a:t>
            </a: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181" y="682625"/>
            <a:ext cx="1219136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组合 168"/>
          <p:cNvGrpSpPr/>
          <p:nvPr>
            <p:custDataLst>
              <p:tags r:id="rId4"/>
            </p:custDataLst>
          </p:nvPr>
        </p:nvGrpSpPr>
        <p:grpSpPr>
          <a:xfrm>
            <a:off x="260985" y="88900"/>
            <a:ext cx="4251960" cy="600710"/>
            <a:chOff x="411" y="140"/>
            <a:chExt cx="6696" cy="946"/>
          </a:xfrm>
        </p:grpSpPr>
        <p:sp>
          <p:nvSpPr>
            <p:cNvPr id="54" name="椭圆 36"/>
            <p:cNvSpPr/>
            <p:nvPr>
              <p:custDataLst>
                <p:tags r:id="rId15"/>
              </p:custDataLst>
            </p:nvPr>
          </p:nvSpPr>
          <p:spPr>
            <a:xfrm rot="5400000">
              <a:off x="429" y="207"/>
              <a:ext cx="693" cy="728"/>
            </a:xfrm>
            <a:custGeom>
              <a:avLst/>
              <a:gdLst>
                <a:gd name="T0" fmla="*/ 0 w 1252"/>
                <a:gd name="T1" fmla="*/ 626 h 1252"/>
                <a:gd name="T2" fmla="*/ 626 w 1252"/>
                <a:gd name="T3" fmla="*/ 1252 h 1252"/>
                <a:gd name="T4" fmla="*/ 1252 w 1252"/>
                <a:gd name="T5" fmla="*/ 626 h 1252"/>
                <a:gd name="T6" fmla="*/ 626 w 1252"/>
                <a:gd name="T7" fmla="*/ 0 h 1252"/>
                <a:gd name="T8" fmla="*/ 0 w 1252"/>
                <a:gd name="T9" fmla="*/ 626 h 1252"/>
                <a:gd name="T10" fmla="*/ 1043 w 1252"/>
                <a:gd name="T11" fmla="*/ 899 h 1252"/>
                <a:gd name="T12" fmla="*/ 626 w 1252"/>
                <a:gd name="T13" fmla="*/ 675 h 1252"/>
                <a:gd name="T14" fmla="*/ 209 w 1252"/>
                <a:gd name="T15" fmla="*/ 899 h 1252"/>
                <a:gd name="T16" fmla="*/ 626 w 1252"/>
                <a:gd name="T17" fmla="*/ 211 h 1252"/>
                <a:gd name="T18" fmla="*/ 1043 w 1252"/>
                <a:gd name="T19" fmla="*/ 899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2" h="1252">
                  <a:moveTo>
                    <a:pt x="0" y="626"/>
                  </a:moveTo>
                  <a:cubicBezTo>
                    <a:pt x="0" y="972"/>
                    <a:pt x="280" y="1252"/>
                    <a:pt x="626" y="1252"/>
                  </a:cubicBezTo>
                  <a:cubicBezTo>
                    <a:pt x="972" y="1252"/>
                    <a:pt x="1252" y="972"/>
                    <a:pt x="1252" y="626"/>
                  </a:cubicBezTo>
                  <a:cubicBezTo>
                    <a:pt x="1252" y="280"/>
                    <a:pt x="972" y="0"/>
                    <a:pt x="626" y="0"/>
                  </a:cubicBezTo>
                  <a:cubicBezTo>
                    <a:pt x="280" y="0"/>
                    <a:pt x="0" y="280"/>
                    <a:pt x="0" y="626"/>
                  </a:cubicBezTo>
                  <a:close/>
                  <a:moveTo>
                    <a:pt x="1043" y="899"/>
                  </a:moveTo>
                  <a:lnTo>
                    <a:pt x="626" y="675"/>
                  </a:lnTo>
                  <a:lnTo>
                    <a:pt x="209" y="899"/>
                  </a:lnTo>
                  <a:lnTo>
                    <a:pt x="626" y="211"/>
                  </a:lnTo>
                  <a:lnTo>
                    <a:pt x="1043" y="899"/>
                  </a:lnTo>
                  <a:close/>
                </a:path>
              </a:pathLst>
            </a:custGeom>
            <a:gradFill>
              <a:gsLst>
                <a:gs pos="0">
                  <a:srgbClr val="EE6835"/>
                </a:gs>
                <a:gs pos="100000">
                  <a:srgbClr val="C3295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6"/>
              </p:custDataLst>
            </p:nvPr>
          </p:nvSpPr>
          <p:spPr>
            <a:xfrm>
              <a:off x="1251" y="140"/>
              <a:ext cx="5857" cy="947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200" b="1">
                  <a:gradFill>
                    <a:gsLst>
                      <a:gs pos="0">
                        <a:srgbClr val="EE6835"/>
                      </a:gs>
                      <a:gs pos="100000">
                        <a:srgbClr val="C32952"/>
                      </a:gs>
                    </a:gsLst>
                    <a:lin ang="5400000" scaled="1"/>
                  </a:gradFill>
                  <a:latin typeface="等线"/>
                  <a:ea typeface="等线" panose="02010600030101010101" charset="-122"/>
                </a:rPr>
                <a:t>知识理解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570845" y="5402580"/>
            <a:ext cx="1621155" cy="1393190"/>
          </a:xfrm>
          <a:prstGeom prst="rect">
            <a:avLst/>
          </a:prstGeom>
        </p:spPr>
      </p:pic>
      <p:grpSp>
        <p:nvGrpSpPr>
          <p:cNvPr id="59" name="组合 58"/>
          <p:cNvGrpSpPr/>
          <p:nvPr>
            <p:custDataLst>
              <p:tags r:id="rId6"/>
            </p:custDataLst>
          </p:nvPr>
        </p:nvGrpSpPr>
        <p:grpSpPr>
          <a:xfrm>
            <a:off x="1973580" y="4582160"/>
            <a:ext cx="9856575" cy="688975"/>
            <a:chOff x="123" y="7194"/>
            <a:chExt cx="17596" cy="1085"/>
          </a:xfrm>
        </p:grpSpPr>
        <p:sp>
          <p:nvSpPr>
            <p:cNvPr id="49" name="文本框 48"/>
            <p:cNvSpPr txBox="1"/>
            <p:nvPr>
              <p:custDataLst>
                <p:tags r:id="rId13"/>
              </p:custDataLst>
            </p:nvPr>
          </p:nvSpPr>
          <p:spPr>
            <a:xfrm>
              <a:off x="123" y="7355"/>
              <a:ext cx="17596" cy="924"/>
            </a:xfrm>
            <a:prstGeom prst="rect">
              <a:avLst/>
            </a:prstGeom>
            <a:noFill/>
          </p:spPr>
          <p:txBody>
            <a:bodyPr wrap="square" lIns="91440" tIns="45720" bIns="45720" rtlCol="0" anchor="t" anchorCtr="0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b="1">
                  <a:solidFill>
                    <a:schemeClr val="tx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         </a:t>
              </a:r>
              <a:r>
                <a:rPr lang="zh-CN" altLang="en-US" sz="2400" b="1">
                  <a:solidFill>
                    <a:schemeClr val="tx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问题：</a:t>
              </a:r>
              <a:r>
                <a:rPr lang="zh-CN" sz="2400" b="1" spc="-100">
                  <a:solidFill>
                    <a:schemeClr val="tx1">
                      <a:lumMod val="50000"/>
                    </a:schemeClr>
                  </a:solidFill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结合姜萍的</a:t>
              </a:r>
              <a:r>
                <a:rPr lang="en-US" altLang="zh-CN" sz="2400" b="1" spc="-100">
                  <a:solidFill>
                    <a:schemeClr val="tx1">
                      <a:lumMod val="50000"/>
                    </a:schemeClr>
                  </a:solidFill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“</a:t>
              </a:r>
              <a:r>
                <a:rPr lang="zh-CN" sz="2400" b="1" spc="-100">
                  <a:solidFill>
                    <a:schemeClr val="tx1">
                      <a:lumMod val="50000"/>
                    </a:schemeClr>
                  </a:solidFill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优秀法宝</a:t>
              </a:r>
              <a:r>
                <a:rPr lang="en-US" altLang="zh-CN" sz="2400" b="1" spc="-100">
                  <a:solidFill>
                    <a:schemeClr val="tx1">
                      <a:lumMod val="50000"/>
                    </a:schemeClr>
                  </a:solidFill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”</a:t>
              </a:r>
              <a:r>
                <a:rPr lang="zh-CN" altLang="en-US" sz="2400" b="1" spc="-100">
                  <a:solidFill>
                    <a:schemeClr val="tx1">
                      <a:lumMod val="50000"/>
                    </a:schemeClr>
                  </a:solidFill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，想想如何不断发掘自己的潜能</a:t>
              </a:r>
              <a:r>
                <a:rPr lang="zh-CN" sz="2400" b="1" spc="-100">
                  <a:solidFill>
                    <a:schemeClr val="tx1">
                      <a:lumMod val="50000"/>
                    </a:schemeClr>
                  </a:solidFill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？</a:t>
              </a:r>
              <a:endParaRPr lang="zh-CN" altLang="en-US" sz="24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endParaRPr>
            </a:p>
            <a:p>
              <a:pPr marL="0" indent="0" latinLnBrk="0">
                <a:lnSpc>
                  <a:spcPct val="110000"/>
                </a:lnSpc>
                <a:buClrTx/>
                <a:buSzTx/>
                <a:buFontTx/>
              </a:pPr>
              <a:endParaRPr lang="zh-CN" altLang="en-US" sz="24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57" y="7194"/>
              <a:ext cx="1224" cy="1085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5157470"/>
            <a:ext cx="1905635" cy="1920240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3640455" y="1564005"/>
            <a:ext cx="7982585" cy="2710815"/>
            <a:chOff x="13779" y="2578"/>
            <a:chExt cx="5263" cy="1689"/>
          </a:xfrm>
        </p:grpSpPr>
        <p:sp>
          <p:nvSpPr>
            <p:cNvPr id="19" name="矩形 4"/>
            <p:cNvSpPr/>
            <p:nvPr>
              <p:custDataLst>
                <p:tags r:id="rId10"/>
              </p:custDataLst>
            </p:nvPr>
          </p:nvSpPr>
          <p:spPr>
            <a:xfrm>
              <a:off x="13779" y="2578"/>
              <a:ext cx="5263" cy="1640"/>
            </a:xfrm>
            <a:custGeom>
              <a:avLst/>
              <a:gdLst>
                <a:gd name="connsiteX0" fmla="*/ 0 w 9899943"/>
                <a:gd name="connsiteY0" fmla="*/ 0 h 4048220"/>
                <a:gd name="connsiteX1" fmla="*/ 9899943 w 9899943"/>
                <a:gd name="connsiteY1" fmla="*/ 0 h 4048220"/>
                <a:gd name="connsiteX2" fmla="*/ 9899943 w 9899943"/>
                <a:gd name="connsiteY2" fmla="*/ 4048220 h 4048220"/>
                <a:gd name="connsiteX3" fmla="*/ 0 w 9899943"/>
                <a:gd name="connsiteY3" fmla="*/ 4048220 h 4048220"/>
                <a:gd name="connsiteX4" fmla="*/ 0 w 9899943"/>
                <a:gd name="connsiteY4" fmla="*/ 0 h 4048220"/>
                <a:gd name="connsiteX0-1" fmla="*/ 0 w 9899943"/>
                <a:gd name="connsiteY0-2" fmla="*/ 0 h 4048220"/>
                <a:gd name="connsiteX1-3" fmla="*/ 9899943 w 9899943"/>
                <a:gd name="connsiteY1-4" fmla="*/ 0 h 4048220"/>
                <a:gd name="connsiteX2-5" fmla="*/ 9899943 w 9899943"/>
                <a:gd name="connsiteY2-6" fmla="*/ 4048220 h 4048220"/>
                <a:gd name="connsiteX3-7" fmla="*/ 808083 w 9899943"/>
                <a:gd name="connsiteY3-8" fmla="*/ 4043410 h 4048220"/>
                <a:gd name="connsiteX4-9" fmla="*/ 0 w 9899943"/>
                <a:gd name="connsiteY4-10" fmla="*/ 4048220 h 4048220"/>
                <a:gd name="connsiteX5" fmla="*/ 0 w 9899943"/>
                <a:gd name="connsiteY5" fmla="*/ 0 h 4048220"/>
                <a:gd name="connsiteX0-11" fmla="*/ 0 w 9899943"/>
                <a:gd name="connsiteY0-12" fmla="*/ 0 h 4048220"/>
                <a:gd name="connsiteX1-13" fmla="*/ 9899943 w 9899943"/>
                <a:gd name="connsiteY1-14" fmla="*/ 0 h 4048220"/>
                <a:gd name="connsiteX2-15" fmla="*/ 9899943 w 9899943"/>
                <a:gd name="connsiteY2-16" fmla="*/ 4048220 h 4048220"/>
                <a:gd name="connsiteX3-17" fmla="*/ 1730103 w 9899943"/>
                <a:gd name="connsiteY3-18" fmla="*/ 4043410 h 4048220"/>
                <a:gd name="connsiteX4-19" fmla="*/ 808083 w 9899943"/>
                <a:gd name="connsiteY4-20" fmla="*/ 4043410 h 4048220"/>
                <a:gd name="connsiteX5-21" fmla="*/ 0 w 9899943"/>
                <a:gd name="connsiteY5-22" fmla="*/ 4048220 h 4048220"/>
                <a:gd name="connsiteX6" fmla="*/ 0 w 9899943"/>
                <a:gd name="connsiteY6" fmla="*/ 0 h 4048220"/>
                <a:gd name="connsiteX0-23" fmla="*/ 808083 w 9899943"/>
                <a:gd name="connsiteY0-24" fmla="*/ 4043410 h 4134850"/>
                <a:gd name="connsiteX1-25" fmla="*/ 0 w 9899943"/>
                <a:gd name="connsiteY1-26" fmla="*/ 4048220 h 4134850"/>
                <a:gd name="connsiteX2-27" fmla="*/ 0 w 9899943"/>
                <a:gd name="connsiteY2-28" fmla="*/ 0 h 4134850"/>
                <a:gd name="connsiteX3-29" fmla="*/ 9899943 w 9899943"/>
                <a:gd name="connsiteY3-30" fmla="*/ 0 h 4134850"/>
                <a:gd name="connsiteX4-31" fmla="*/ 9899943 w 9899943"/>
                <a:gd name="connsiteY4-32" fmla="*/ 4048220 h 4134850"/>
                <a:gd name="connsiteX5-33" fmla="*/ 1730103 w 9899943"/>
                <a:gd name="connsiteY5-34" fmla="*/ 4043410 h 4134850"/>
                <a:gd name="connsiteX6-35" fmla="*/ 899523 w 9899943"/>
                <a:gd name="connsiteY6-36" fmla="*/ 4134850 h 4134850"/>
                <a:gd name="connsiteX0-37" fmla="*/ 808083 w 9899943"/>
                <a:gd name="connsiteY0-38" fmla="*/ 4043410 h 4048220"/>
                <a:gd name="connsiteX1-39" fmla="*/ 0 w 9899943"/>
                <a:gd name="connsiteY1-40" fmla="*/ 4048220 h 4048220"/>
                <a:gd name="connsiteX2-41" fmla="*/ 0 w 9899943"/>
                <a:gd name="connsiteY2-42" fmla="*/ 0 h 4048220"/>
                <a:gd name="connsiteX3-43" fmla="*/ 9899943 w 9899943"/>
                <a:gd name="connsiteY3-44" fmla="*/ 0 h 4048220"/>
                <a:gd name="connsiteX4-45" fmla="*/ 9899943 w 9899943"/>
                <a:gd name="connsiteY4-46" fmla="*/ 4048220 h 4048220"/>
                <a:gd name="connsiteX5-47" fmla="*/ 1730103 w 9899943"/>
                <a:gd name="connsiteY5-48" fmla="*/ 4043410 h 40482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899943" h="4048220">
                  <a:moveTo>
                    <a:pt x="808083" y="4043410"/>
                  </a:moveTo>
                  <a:lnTo>
                    <a:pt x="0" y="4048220"/>
                  </a:lnTo>
                  <a:lnTo>
                    <a:pt x="0" y="0"/>
                  </a:lnTo>
                  <a:lnTo>
                    <a:pt x="9899943" y="0"/>
                  </a:lnTo>
                  <a:lnTo>
                    <a:pt x="9899943" y="4048220"/>
                  </a:lnTo>
                  <a:lnTo>
                    <a:pt x="1730103" y="4043410"/>
                  </a:lnTo>
                </a:path>
              </a:pathLst>
            </a:custGeom>
            <a:noFill/>
            <a:ln w="349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20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13779" y="2578"/>
              <a:ext cx="5263" cy="1609"/>
            </a:xfrm>
            <a:prstGeom prst="rect">
              <a:avLst/>
            </a:prstGeom>
            <a:noFill/>
          </p:spPr>
          <p:txBody>
            <a:bodyPr vert="horz" wrap="square" lIns="107950" tIns="144145" bIns="144145" rtlCol="0" anchor="ctr" anchorCtr="0">
              <a:noAutofit/>
            </a:bodyPr>
            <a:lstStyle/>
            <a:p>
              <a:pPr marL="0" indent="0" algn="just" defTabSz="914400" eaLnBrk="1" fontAlgn="auto" latinLnBrk="0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Wingdings" panose="05000000000000000000" charset="0"/>
                <a:buNone/>
              </a:pPr>
              <a:r>
                <a:rPr lang="zh-CN" altLang="en-US" sz="2000">
                  <a:latin typeface="等线"/>
                  <a:ea typeface="等线" panose="02010600030101010101" charset="-122"/>
                  <a:cs typeface="等线" panose="02010600030101010101" charset="-122"/>
                  <a:sym typeface="+mn-ea"/>
                </a:rPr>
                <a:t>★从她的故事里，看见这样一个真相——兴趣+勤奋，是优秀的法门。</a:t>
              </a:r>
            </a:p>
            <a:p>
              <a:pPr marL="0" indent="0" algn="just" defTabSz="914400" eaLnBrk="1" fontAlgn="auto" latinLnBrk="0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Wingdings" panose="05000000000000000000" charset="0"/>
                <a:buNone/>
              </a:pPr>
              <a:r>
                <a:rPr lang="en-US" altLang="zh-CN" sz="2000">
                  <a:latin typeface="等线"/>
                  <a:ea typeface="等线" panose="02010600030101010101" charset="-122"/>
                  <a:cs typeface="等线" panose="02010600030101010101" charset="-122"/>
                  <a:sym typeface="+mn-ea"/>
                </a:rPr>
                <a:t>       </a:t>
              </a:r>
              <a:r>
                <a:rPr lang="zh-CN" altLang="en-US" sz="2000">
                  <a:latin typeface="等线"/>
                  <a:ea typeface="等线" panose="02010600030101010101" charset="-122"/>
                  <a:cs typeface="等线" panose="02010600030101010101" charset="-122"/>
                  <a:sym typeface="+mn-ea"/>
                </a:rPr>
                <a:t>姜萍在接受采访时说，她喜爱数学，闭着眼脑海里还是自动运算的数学题。很多人看了后，连呼：“慕了慕了，我是看见数学题就只想闭眼”。</a:t>
              </a:r>
            </a:p>
            <a:p>
              <a:pPr marL="0" indent="0" algn="just" defTabSz="914400" eaLnBrk="1" fontAlgn="auto" latinLnBrk="0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Wingdings" panose="05000000000000000000" charset="0"/>
                <a:buNone/>
              </a:pPr>
              <a:r>
                <a:rPr lang="en-US" altLang="zh-CN" sz="2000">
                  <a:latin typeface="等线"/>
                  <a:ea typeface="等线" panose="02010600030101010101" charset="-122"/>
                  <a:cs typeface="等线" panose="02010600030101010101" charset="-122"/>
                  <a:sym typeface="+mn-ea"/>
                </a:rPr>
                <a:t>       </a:t>
              </a:r>
              <a:r>
                <a:rPr lang="zh-CN" altLang="en-US" sz="2000">
                  <a:latin typeface="等线"/>
                  <a:ea typeface="等线" panose="02010600030101010101" charset="-122"/>
                  <a:cs typeface="等线" panose="02010600030101010101" charset="-122"/>
                  <a:sym typeface="+mn-ea"/>
                </a:rPr>
                <a:t>除了兴趣，还要勤奋，要钻研，要能坐冷板凳，要耐得住寂寞，然后才能守得住繁华。看看获奖的姜萍平常有多努力就知道了。</a:t>
              </a:r>
            </a:p>
          </p:txBody>
        </p:sp>
        <p:sp>
          <p:nvSpPr>
            <p:cNvPr id="21" name="Oval 5"/>
            <p:cNvSpPr/>
            <p:nvPr>
              <p:custDataLst>
                <p:tags r:id="rId12"/>
              </p:custDataLst>
            </p:nvPr>
          </p:nvSpPr>
          <p:spPr>
            <a:xfrm>
              <a:off x="14374" y="4167"/>
              <a:ext cx="155" cy="1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j-lt"/>
              </a:endParaRPr>
            </a:p>
          </p:txBody>
        </p:sp>
      </p:grpSp>
      <p:pic>
        <p:nvPicPr>
          <p:cNvPr id="2" name="图片 1"/>
          <p:cNvPicPr/>
          <p:nvPr>
            <p:custDataLst>
              <p:tags r:id="rId9"/>
            </p:custDataLst>
          </p:nvPr>
        </p:nvPicPr>
        <p:blipFill>
          <a:blip r:embed="rId21"/>
          <a:srcRect b="5575"/>
          <a:stretch>
            <a:fillRect/>
          </a:stretch>
        </p:blipFill>
        <p:spPr>
          <a:xfrm>
            <a:off x="247650" y="1564005"/>
            <a:ext cx="3221990" cy="262763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2259330" y="2628900"/>
            <a:ext cx="7455218" cy="2658428"/>
            <a:chOff x="1002" y="1934"/>
            <a:chExt cx="16296" cy="8214"/>
          </a:xfrm>
        </p:grpSpPr>
        <p:sp>
          <p:nvSpPr>
            <p:cNvPr id="17" name="圆角矩形 16"/>
            <p:cNvSpPr/>
            <p:nvPr>
              <p:custDataLst>
                <p:tags r:id="rId11"/>
              </p:custDataLst>
            </p:nvPr>
          </p:nvSpPr>
          <p:spPr>
            <a:xfrm>
              <a:off x="1102" y="2250"/>
              <a:ext cx="16196" cy="7898"/>
            </a:xfrm>
            <a:prstGeom prst="roundRect">
              <a:avLst>
                <a:gd name="adj" fmla="val 2358"/>
              </a:avLst>
            </a:prstGeom>
            <a:solidFill>
              <a:srgbClr val="CC5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汉仪劲楷简" panose="00020600040101010101" charset="-122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12"/>
              </p:custDataLst>
            </p:nvPr>
          </p:nvSpPr>
          <p:spPr>
            <a:xfrm>
              <a:off x="1002" y="1934"/>
              <a:ext cx="16146" cy="8141"/>
            </a:xfrm>
            <a:prstGeom prst="roundRect">
              <a:avLst>
                <a:gd name="adj" fmla="val 2358"/>
              </a:avLst>
            </a:prstGeom>
            <a:solidFill>
              <a:schemeClr val="bg1"/>
            </a:solidFill>
            <a:ln>
              <a:solidFill>
                <a:srgbClr val="242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汉仪劲楷简" panose="00020600040101010101" charset="-122"/>
              </a:endParaRPr>
            </a:p>
          </p:txBody>
        </p:sp>
      </p:grpSp>
      <p:sp>
        <p:nvSpPr>
          <p:cNvPr id="393" name="任意多边形 392"/>
          <p:cNvSpPr/>
          <p:nvPr>
            <p:custDataLst>
              <p:tags r:id="rId2"/>
            </p:custDataLst>
          </p:nvPr>
        </p:nvSpPr>
        <p:spPr>
          <a:xfrm>
            <a:off x="1550670" y="5706428"/>
            <a:ext cx="9043988" cy="291941"/>
          </a:xfrm>
          <a:custGeom>
            <a:avLst/>
            <a:gdLst>
              <a:gd name="connisteX0" fmla="*/ 984217 w 13346409"/>
              <a:gd name="connsiteY0" fmla="*/ 1374715 h 2242912"/>
              <a:gd name="connisteX1" fmla="*/ 2813017 w 13346409"/>
              <a:gd name="connsiteY1" fmla="*/ 336490 h 2242912"/>
              <a:gd name="connisteX2" fmla="*/ 4375117 w 13346409"/>
              <a:gd name="connsiteY2" fmla="*/ 727015 h 2242912"/>
              <a:gd name="connisteX3" fmla="*/ 6651592 w 13346409"/>
              <a:gd name="connsiteY3" fmla="*/ 222190 h 2242912"/>
              <a:gd name="connisteX4" fmla="*/ 8108917 w 13346409"/>
              <a:gd name="connsiteY4" fmla="*/ 688915 h 2242912"/>
              <a:gd name="connisteX5" fmla="*/ 10328242 w 13346409"/>
              <a:gd name="connsiteY5" fmla="*/ 3115 h 2242912"/>
              <a:gd name="connisteX6" fmla="*/ 11909392 w 13346409"/>
              <a:gd name="connsiteY6" fmla="*/ 965140 h 2242912"/>
              <a:gd name="connisteX7" fmla="*/ 12814267 w 13346409"/>
              <a:gd name="connsiteY7" fmla="*/ 717490 h 2242912"/>
              <a:gd name="connisteX8" fmla="*/ 13128592 w 13346409"/>
              <a:gd name="connsiteY8" fmla="*/ 1546165 h 2242912"/>
              <a:gd name="connisteX9" fmla="*/ 10099642 w 13346409"/>
              <a:gd name="connsiteY9" fmla="*/ 2241490 h 2242912"/>
              <a:gd name="connisteX10" fmla="*/ 793717 w 13346409"/>
              <a:gd name="connsiteY10" fmla="*/ 1689040 h 2242912"/>
              <a:gd name="connisteX11" fmla="*/ 1041367 w 13346409"/>
              <a:gd name="connsiteY11" fmla="*/ 1384240 h 224291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9665" h="2217">
                <a:moveTo>
                  <a:pt x="14772" y="0"/>
                </a:moveTo>
                <a:cubicBezTo>
                  <a:pt x="14819" y="0"/>
                  <a:pt x="14865" y="2"/>
                  <a:pt x="14912" y="5"/>
                </a:cubicBezTo>
                <a:cubicBezTo>
                  <a:pt x="16109" y="92"/>
                  <a:pt x="16619" y="1295"/>
                  <a:pt x="17402" y="1520"/>
                </a:cubicBezTo>
                <a:cubicBezTo>
                  <a:pt x="18185" y="1745"/>
                  <a:pt x="18443" y="947"/>
                  <a:pt x="18827" y="1130"/>
                </a:cubicBezTo>
                <a:cubicBezTo>
                  <a:pt x="19154" y="1286"/>
                  <a:pt x="19903" y="1774"/>
                  <a:pt x="19590" y="2212"/>
                </a:cubicBezTo>
                <a:lnTo>
                  <a:pt x="19587" y="2217"/>
                </a:lnTo>
                <a:lnTo>
                  <a:pt x="0" y="2217"/>
                </a:lnTo>
                <a:lnTo>
                  <a:pt x="5" y="2216"/>
                </a:lnTo>
                <a:cubicBezTo>
                  <a:pt x="133" y="2203"/>
                  <a:pt x="235" y="2191"/>
                  <a:pt x="287" y="2180"/>
                </a:cubicBezTo>
                <a:lnTo>
                  <a:pt x="197" y="2165"/>
                </a:lnTo>
                <a:cubicBezTo>
                  <a:pt x="724" y="1826"/>
                  <a:pt x="2009" y="734"/>
                  <a:pt x="3077" y="530"/>
                </a:cubicBezTo>
                <a:cubicBezTo>
                  <a:pt x="4145" y="326"/>
                  <a:pt x="4328" y="1181"/>
                  <a:pt x="5537" y="1145"/>
                </a:cubicBezTo>
                <a:cubicBezTo>
                  <a:pt x="6746" y="1109"/>
                  <a:pt x="7946" y="362"/>
                  <a:pt x="9122" y="350"/>
                </a:cubicBezTo>
                <a:cubicBezTo>
                  <a:pt x="10298" y="338"/>
                  <a:pt x="10259" y="1154"/>
                  <a:pt x="11417" y="1085"/>
                </a:cubicBezTo>
                <a:cubicBezTo>
                  <a:pt x="12530" y="1019"/>
                  <a:pt x="13626" y="2"/>
                  <a:pt x="14772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CC542F"/>
              </a:gs>
            </a:gsLst>
            <a:lin ang="15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>
              <a:cs typeface="汉仪劲楷简" panose="00020600040101010101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3"/>
            </p:custDataLst>
          </p:nvPr>
        </p:nvSpPr>
        <p:spPr>
          <a:xfrm>
            <a:off x="1524000" y="5775484"/>
            <a:ext cx="9143524" cy="22526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2090">
                <a:moveTo>
                  <a:pt x="0" y="0"/>
                </a:moveTo>
                <a:lnTo>
                  <a:pt x="28" y="7"/>
                </a:lnTo>
                <a:cubicBezTo>
                  <a:pt x="2498" y="627"/>
                  <a:pt x="5876" y="1009"/>
                  <a:pt x="9601" y="1009"/>
                </a:cubicBezTo>
                <a:cubicBezTo>
                  <a:pt x="13326" y="1009"/>
                  <a:pt x="16704" y="627"/>
                  <a:pt x="19174" y="7"/>
                </a:cubicBezTo>
                <a:lnTo>
                  <a:pt x="19199" y="1"/>
                </a:lnTo>
                <a:lnTo>
                  <a:pt x="19199" y="2090"/>
                </a:lnTo>
                <a:lnTo>
                  <a:pt x="0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30404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>
              <a:cs typeface="汉仪劲楷简" panose="00020600040101010101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2259515" y="1732598"/>
            <a:ext cx="7361150" cy="788670"/>
            <a:chOff x="4603" y="162"/>
            <a:chExt cx="12829" cy="1656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488" y="657"/>
              <a:ext cx="1005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000" b="1">
                <a:solidFill>
                  <a:schemeClr val="tx1"/>
                </a:solidFill>
                <a:latin typeface="汉仪劲楷简"/>
                <a:ea typeface="汉仪劲楷简"/>
                <a:cs typeface="汉仪劲楷简" panose="00020600040101010101" charset="-122"/>
              </a:endParaRPr>
            </a:p>
          </p:txBody>
        </p:sp>
        <p:sp>
          <p:nvSpPr>
            <p:cNvPr id="3" name="圆角矩形 2"/>
            <p:cNvSpPr/>
            <p:nvPr>
              <p:custDataLst>
                <p:tags r:id="rId10"/>
              </p:custDataLst>
            </p:nvPr>
          </p:nvSpPr>
          <p:spPr>
            <a:xfrm>
              <a:off x="4603" y="162"/>
              <a:ext cx="12829" cy="16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笔记</a:t>
              </a:r>
              <a:r>
                <a:rPr 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2</a:t>
              </a:r>
              <a:r>
                <a:rPr lang="zh-CN" alt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：如何做更好的自己？</a:t>
              </a:r>
              <a:endParaRPr lang="en-US" altLang="zh-CN" sz="3600" b="1">
                <a:ln w="28575" cmpd="sng">
                  <a:noFill/>
                  <a:prstDash val="solid"/>
                </a:ln>
                <a:solidFill>
                  <a:schemeClr val="tx1"/>
                </a:solidFill>
                <a:latin typeface="汉仪劲楷简"/>
                <a:ea typeface="汉仪劲楷简"/>
                <a:cs typeface="汉仪劲楷简" panose="00020600040101010101" charset="-122"/>
                <a:sym typeface="+mn-ea"/>
              </a:endParaRPr>
            </a:p>
          </p:txBody>
        </p:sp>
      </p:grpSp>
      <p:sp>
        <p:nvSpPr>
          <p:cNvPr id="43" name="任意多边形 42"/>
          <p:cNvSpPr/>
          <p:nvPr>
            <p:custDataLst>
              <p:tags r:id="rId5"/>
            </p:custDataLst>
          </p:nvPr>
        </p:nvSpPr>
        <p:spPr>
          <a:xfrm flipH="1">
            <a:off x="8266748" y="841534"/>
            <a:ext cx="2402205" cy="499586"/>
          </a:xfrm>
          <a:custGeom>
            <a:avLst/>
            <a:gdLst>
              <a:gd name="connisteX0" fmla="*/ 439073 w 2063738"/>
              <a:gd name="connsiteY0" fmla="*/ 2431874 h 2431874"/>
              <a:gd name="connisteX1" fmla="*/ 542578 w 2063738"/>
              <a:gd name="connsiteY1" fmla="*/ 1688924 h 2431874"/>
              <a:gd name="connisteX2" fmla="*/ 1161703 w 2063738"/>
              <a:gd name="connsiteY2" fmla="*/ 1441274 h 2431874"/>
              <a:gd name="connisteX3" fmla="*/ 1323628 w 2063738"/>
              <a:gd name="connsiteY3" fmla="*/ 993599 h 2431874"/>
              <a:gd name="connisteX4" fmla="*/ 1771303 w 2063738"/>
              <a:gd name="connsiteY4" fmla="*/ 793574 h 2431874"/>
              <a:gd name="connisteX5" fmla="*/ 2018953 w 2063738"/>
              <a:gd name="connsiteY5" fmla="*/ 346534 h 2431874"/>
              <a:gd name="connisteX6" fmla="*/ 1028353 w 2063738"/>
              <a:gd name="connsiteY6" fmla="*/ 22684 h 2431874"/>
              <a:gd name="connisteX7" fmla="*/ 172373 w 2063738"/>
              <a:gd name="connsiteY7" fmla="*/ 203659 h 2431874"/>
              <a:gd name="connisteX8" fmla="*/ 29498 w 2063738"/>
              <a:gd name="connsiteY8" fmla="*/ 1298399 h 2431874"/>
              <a:gd name="connisteX9" fmla="*/ 420023 w 2063738"/>
              <a:gd name="connsiteY9" fmla="*/ 2317574 h 24318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2249" h="1718">
                <a:moveTo>
                  <a:pt x="0" y="0"/>
                </a:moveTo>
                <a:lnTo>
                  <a:pt x="2249" y="0"/>
                </a:lnTo>
                <a:lnTo>
                  <a:pt x="2248" y="2"/>
                </a:lnTo>
                <a:cubicBezTo>
                  <a:pt x="2159" y="147"/>
                  <a:pt x="1964" y="287"/>
                  <a:pt x="1833" y="408"/>
                </a:cubicBezTo>
                <a:cubicBezTo>
                  <a:pt x="1614" y="612"/>
                  <a:pt x="1320" y="519"/>
                  <a:pt x="1128" y="723"/>
                </a:cubicBezTo>
                <a:cubicBezTo>
                  <a:pt x="936" y="927"/>
                  <a:pt x="1119" y="1209"/>
                  <a:pt x="873" y="1428"/>
                </a:cubicBezTo>
                <a:cubicBezTo>
                  <a:pt x="662" y="1616"/>
                  <a:pt x="262" y="1538"/>
                  <a:pt x="9" y="1711"/>
                </a:cubicBezTo>
                <a:lnTo>
                  <a:pt x="0" y="17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CC542F"/>
              </a:gs>
            </a:gsLst>
            <a:lin ang="15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0">
              <a:cs typeface="汉仪劲楷简" panose="0002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11139" y="2133124"/>
            <a:ext cx="906304" cy="1532096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524000" y="830263"/>
            <a:ext cx="3467576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4500" b="1">
                <a:ln w="25400">
                  <a:gradFill>
                    <a:gsLst>
                      <a:gs pos="0">
                        <a:srgbClr val="CC542F">
                          <a:alpha val="24000"/>
                        </a:srgbClr>
                      </a:gs>
                      <a:gs pos="100000">
                        <a:srgbClr val="CC542F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知识总结：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351246" y="2719864"/>
            <a:ext cx="7203281" cy="248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zh-CN" sz="2700" b="1">
                <a:solidFill>
                  <a:srgbClr val="CC542F"/>
                </a:solidFill>
                <a:ea typeface="汉仪劲楷简"/>
                <a:cs typeface="汉仪劲楷简" panose="00020600040101010101" charset="-122"/>
              </a:rPr>
              <a:t>④</a:t>
            </a:r>
            <a:r>
              <a:rPr sz="2700" b="1">
                <a:solidFill>
                  <a:srgbClr val="CC542F"/>
                </a:solidFill>
                <a:ea typeface="汉仪劲楷简"/>
                <a:cs typeface="汉仪劲楷简" panose="00020600040101010101" charset="-122"/>
              </a:rPr>
              <a:t>不断发掘自己的潜能。</a:t>
            </a:r>
          </a:p>
          <a:p>
            <a:pPr indent="0">
              <a:lnSpc>
                <a:spcPct val="140000"/>
              </a:lnSpc>
            </a:pPr>
            <a:r>
              <a:rPr sz="2100" b="1">
                <a:solidFill>
                  <a:schemeClr val="tx1"/>
                </a:solidFill>
                <a:ea typeface="汉仪劲楷简"/>
                <a:cs typeface="汉仪劲楷简" panose="00020600040101010101" charset="-122"/>
              </a:rPr>
              <a:t>我们可以通过学习，发现自己的兴趣爱好，找到自己喜爱的领域；通过参与多方面的活动，了解国家和社会的需要，寻求适合自己发展的空间；通过与他人合作，不断提升自己的能力。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矩形 5"/>
          <p:cNvSpPr/>
          <p:nvPr>
            <p:custDataLst>
              <p:tags r:id="rId1"/>
            </p:custDataLst>
          </p:nvPr>
        </p:nvSpPr>
        <p:spPr>
          <a:xfrm>
            <a:off x="334963" y="404813"/>
            <a:ext cx="1728787" cy="5032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知识要点</a:t>
            </a:r>
          </a:p>
        </p:txBody>
      </p:sp>
      <p:sp>
        <p:nvSpPr>
          <p:cNvPr id="61442" name="矩形 7"/>
          <p:cNvSpPr/>
          <p:nvPr>
            <p:custDataLst>
              <p:tags r:id="rId2"/>
            </p:custDataLst>
          </p:nvPr>
        </p:nvSpPr>
        <p:spPr>
          <a:xfrm>
            <a:off x="3575050" y="333375"/>
            <a:ext cx="4693285" cy="52197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6.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怎样不断发掘自己的潜能？</a:t>
            </a:r>
          </a:p>
        </p:txBody>
      </p:sp>
      <p:sp>
        <p:nvSpPr>
          <p:cNvPr id="61443" name="矩形 8"/>
          <p:cNvSpPr/>
          <p:nvPr>
            <p:custDataLst>
              <p:tags r:id="rId3"/>
            </p:custDataLst>
          </p:nvPr>
        </p:nvSpPr>
        <p:spPr>
          <a:xfrm>
            <a:off x="334963" y="1125538"/>
            <a:ext cx="6769100" cy="230822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①我们可以通过学习，发现自己的兴趣爱好，找到自己喜爱的领域；</a:t>
            </a:r>
            <a:r>
              <a:rPr lang="zh-CN" altLang="en-US" sz="2400" b="1" spc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 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/>
            </a:endParaRPr>
          </a:p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②</a:t>
            </a: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通过参与多方面的活动，了解国家和社会的需要，寻求适合自己发展的空间；</a:t>
            </a:r>
            <a:r>
              <a:rPr lang="zh-CN" altLang="en-US" sz="2400" b="1" spc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 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/>
            </a:endParaRPr>
          </a:p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③</a:t>
            </a: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通过与他人合作，不断提升自己的能力。</a:t>
            </a:r>
            <a:endParaRPr lang="zh-CN" altLang="en-US" sz="24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61444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6763" y="3644900"/>
            <a:ext cx="5772150" cy="2600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45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112125" y="1268413"/>
            <a:ext cx="3322638" cy="4606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2280900" y="10579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3"/>
          <p:cNvSpPr/>
          <p:nvPr>
            <p:custDataLst>
              <p:tags r:id="rId1"/>
            </p:custDataLst>
          </p:nvPr>
        </p:nvSpPr>
        <p:spPr>
          <a:xfrm>
            <a:off x="3432175" y="260350"/>
            <a:ext cx="4337050" cy="52197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我们如何做更好的自己？</a:t>
            </a:r>
            <a:endParaRPr lang="zh-CN" altLang="en-US" sz="280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3490" name="矩形 5"/>
          <p:cNvSpPr/>
          <p:nvPr>
            <p:custDataLst>
              <p:tags r:id="rId2"/>
            </p:custDataLst>
          </p:nvPr>
        </p:nvSpPr>
        <p:spPr>
          <a:xfrm>
            <a:off x="334963" y="404813"/>
            <a:ext cx="1673225" cy="4159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知识归纳</a:t>
            </a:r>
          </a:p>
        </p:txBody>
      </p:sp>
      <p:sp>
        <p:nvSpPr>
          <p:cNvPr id="63491" name="矩形 5"/>
          <p:cNvSpPr/>
          <p:nvPr>
            <p:custDataLst>
              <p:tags r:id="rId3"/>
            </p:custDataLst>
          </p:nvPr>
        </p:nvSpPr>
        <p:spPr>
          <a:xfrm>
            <a:off x="334963" y="981075"/>
            <a:ext cx="8929687" cy="3563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①做更好的自己，学会欣赏自己；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②做更好的自己，学会接纳自己；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 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③做更好的自己，不断完善自己；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④做更好的自己，不断发掘自己的潜能；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  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⑤做更好的自己，是在为他人、为社会带来福祉的过程中实现的。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/>
              <a:sym typeface="+mn-ea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⑥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做更好的自己，不仅是初中阶段的成长要求，而且是值得我们用一生去探寻的人生课题。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pic>
        <p:nvPicPr>
          <p:cNvPr id="63492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64650" y="1052513"/>
            <a:ext cx="2638425" cy="38163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3493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7988" y="4581525"/>
            <a:ext cx="6505575" cy="18192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任意多边形: 形状 2"/>
          <p:cNvSpPr/>
          <p:nvPr>
            <p:custDataLst>
              <p:tags r:id="rId1"/>
            </p:custDataLst>
          </p:nvPr>
        </p:nvSpPr>
        <p:spPr>
          <a:xfrm>
            <a:off x="1722438" y="1035050"/>
            <a:ext cx="8736012" cy="4772025"/>
          </a:xfrm>
          <a:custGeom>
            <a:avLst/>
            <a:gdLst/>
            <a:ahLst/>
            <a:cxnLst>
              <a:cxn ang="0">
                <a:pos x="196295" y="0"/>
              </a:cxn>
              <a:cxn ang="0">
                <a:pos x="8540511" y="0"/>
              </a:cxn>
              <a:cxn ang="0">
                <a:pos x="8736806" y="212108"/>
              </a:cxn>
              <a:cxn ang="0">
                <a:pos x="8736806" y="869855"/>
              </a:cxn>
              <a:cxn ang="0">
                <a:pos x="8736806" y="1060519"/>
              </a:cxn>
              <a:cxn ang="0">
                <a:pos x="8736806" y="3711505"/>
              </a:cxn>
              <a:cxn ang="0">
                <a:pos x="8736806" y="4099487"/>
              </a:cxn>
              <a:cxn ang="0">
                <a:pos x="8736806" y="4559916"/>
              </a:cxn>
              <a:cxn ang="0">
                <a:pos x="8540511" y="4772025"/>
              </a:cxn>
              <a:cxn ang="0">
                <a:pos x="196295" y="4772025"/>
              </a:cxn>
              <a:cxn ang="0">
                <a:pos x="0" y="4559916"/>
              </a:cxn>
              <a:cxn ang="0">
                <a:pos x="0" y="4099487"/>
              </a:cxn>
              <a:cxn ang="0">
                <a:pos x="0" y="3711505"/>
              </a:cxn>
              <a:cxn ang="0">
                <a:pos x="0" y="1060519"/>
              </a:cxn>
              <a:cxn ang="0">
                <a:pos x="0" y="1060519"/>
              </a:cxn>
              <a:cxn ang="0">
                <a:pos x="0" y="212108"/>
              </a:cxn>
              <a:cxn ang="0">
                <a:pos x="196295" y="0"/>
              </a:cxn>
            </a:cxnLst>
            <a:rect l="l" t="t" r="r" b="b"/>
            <a:pathLst>
              <a:path w="10562944" h="5339321">
                <a:moveTo>
                  <a:pt x="237324" y="0"/>
                </a:moveTo>
                <a:lnTo>
                  <a:pt x="10325620" y="0"/>
                </a:lnTo>
                <a:cubicBezTo>
                  <a:pt x="10456690" y="0"/>
                  <a:pt x="10562944" y="106254"/>
                  <a:pt x="10562944" y="237324"/>
                </a:cubicBezTo>
                <a:lnTo>
                  <a:pt x="10562944" y="973263"/>
                </a:lnTo>
                <a:lnTo>
                  <a:pt x="10562944" y="1186593"/>
                </a:lnTo>
                <a:lnTo>
                  <a:pt x="10562944" y="4152728"/>
                </a:lnTo>
                <a:lnTo>
                  <a:pt x="10562944" y="4586833"/>
                </a:lnTo>
                <a:lnTo>
                  <a:pt x="10562944" y="5101997"/>
                </a:lnTo>
                <a:cubicBezTo>
                  <a:pt x="10562944" y="5233067"/>
                  <a:pt x="10456690" y="5339321"/>
                  <a:pt x="10325620" y="5339321"/>
                </a:cubicBezTo>
                <a:lnTo>
                  <a:pt x="237324" y="5339321"/>
                </a:lnTo>
                <a:cubicBezTo>
                  <a:pt x="106254" y="5339321"/>
                  <a:pt x="0" y="5233067"/>
                  <a:pt x="0" y="5101997"/>
                </a:cubicBezTo>
                <a:lnTo>
                  <a:pt x="0" y="4586833"/>
                </a:lnTo>
                <a:lnTo>
                  <a:pt x="0" y="4152728"/>
                </a:lnTo>
                <a:lnTo>
                  <a:pt x="0" y="1186594"/>
                </a:lnTo>
                <a:lnTo>
                  <a:pt x="0" y="1186593"/>
                </a:lnTo>
                <a:lnTo>
                  <a:pt x="0" y="237324"/>
                </a:lnTo>
                <a:cubicBezTo>
                  <a:pt x="0" y="106254"/>
                  <a:pt x="106254" y="0"/>
                  <a:pt x="237324" y="0"/>
                </a:cubicBezTo>
                <a:close/>
              </a:path>
            </a:pathLst>
          </a:custGeom>
          <a:gradFill rotWithShape="1">
            <a:gsLst>
              <a:gs pos="0">
                <a:srgbClr val="EA404B"/>
              </a:gs>
              <a:gs pos="52000">
                <a:srgbClr val="FFDE4F"/>
              </a:gs>
              <a:gs pos="77000">
                <a:srgbClr val="14258D"/>
              </a:gs>
              <a:gs pos="100000">
                <a:srgbClr val="25ACD0"/>
              </a:gs>
            </a:gsLst>
            <a:lin ang="0"/>
          </a:gradFill>
          <a:ln w="12700">
            <a:noFill/>
            <a:miter lim="800000"/>
          </a:ln>
        </p:spPr>
        <p:txBody>
          <a:bodyPr wrap="squar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650" name="任意多边形: 形状 3"/>
          <p:cNvSpPr/>
          <p:nvPr>
            <p:custDataLst>
              <p:tags r:id="rId2"/>
            </p:custDataLst>
          </p:nvPr>
        </p:nvSpPr>
        <p:spPr>
          <a:xfrm>
            <a:off x="1847374" y="1171099"/>
            <a:ext cx="8611076" cy="4636294"/>
          </a:xfrm>
          <a:custGeom>
            <a:avLst/>
            <a:gdLst>
              <a:gd name="connsiteX0" fmla="*/ 237324 w 10562944"/>
              <a:gd name="connsiteY0" fmla="*/ 0 h 5339321"/>
              <a:gd name="connsiteX1" fmla="*/ 10325620 w 10562944"/>
              <a:gd name="connsiteY1" fmla="*/ 0 h 5339321"/>
              <a:gd name="connsiteX2" fmla="*/ 10562944 w 10562944"/>
              <a:gd name="connsiteY2" fmla="*/ 237324 h 5339321"/>
              <a:gd name="connsiteX3" fmla="*/ 10562944 w 10562944"/>
              <a:gd name="connsiteY3" fmla="*/ 973263 h 5339321"/>
              <a:gd name="connsiteX4" fmla="*/ 10562944 w 10562944"/>
              <a:gd name="connsiteY4" fmla="*/ 1186593 h 5339321"/>
              <a:gd name="connsiteX5" fmla="*/ 10562944 w 10562944"/>
              <a:gd name="connsiteY5" fmla="*/ 4152728 h 5339321"/>
              <a:gd name="connsiteX6" fmla="*/ 10562944 w 10562944"/>
              <a:gd name="connsiteY6" fmla="*/ 4586833 h 5339321"/>
              <a:gd name="connsiteX7" fmla="*/ 10562944 w 10562944"/>
              <a:gd name="connsiteY7" fmla="*/ 5101997 h 5339321"/>
              <a:gd name="connsiteX8" fmla="*/ 10325620 w 10562944"/>
              <a:gd name="connsiteY8" fmla="*/ 5339321 h 5339321"/>
              <a:gd name="connsiteX9" fmla="*/ 237324 w 10562944"/>
              <a:gd name="connsiteY9" fmla="*/ 5339321 h 5339321"/>
              <a:gd name="connsiteX10" fmla="*/ 0 w 10562944"/>
              <a:gd name="connsiteY10" fmla="*/ 5101997 h 5339321"/>
              <a:gd name="connsiteX11" fmla="*/ 0 w 10562944"/>
              <a:gd name="connsiteY11" fmla="*/ 4586833 h 5339321"/>
              <a:gd name="connsiteX12" fmla="*/ 0 w 10562944"/>
              <a:gd name="connsiteY12" fmla="*/ 4152728 h 5339321"/>
              <a:gd name="connsiteX13" fmla="*/ 0 w 10562944"/>
              <a:gd name="connsiteY13" fmla="*/ 1186594 h 5339321"/>
              <a:gd name="connsiteX14" fmla="*/ 0 w 10562944"/>
              <a:gd name="connsiteY14" fmla="*/ 1186593 h 5339321"/>
              <a:gd name="connsiteX15" fmla="*/ 0 w 10562944"/>
              <a:gd name="connsiteY15" fmla="*/ 237324 h 5339321"/>
              <a:gd name="connsiteX16" fmla="*/ 237324 w 10562944"/>
              <a:gd name="connsiteY16" fmla="*/ 0 h 53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2944" h="5339321">
                <a:moveTo>
                  <a:pt x="237324" y="0"/>
                </a:moveTo>
                <a:lnTo>
                  <a:pt x="10325620" y="0"/>
                </a:lnTo>
                <a:cubicBezTo>
                  <a:pt x="10456690" y="0"/>
                  <a:pt x="10562944" y="106254"/>
                  <a:pt x="10562944" y="237324"/>
                </a:cubicBezTo>
                <a:lnTo>
                  <a:pt x="10562944" y="973263"/>
                </a:lnTo>
                <a:lnTo>
                  <a:pt x="10562944" y="1186593"/>
                </a:lnTo>
                <a:lnTo>
                  <a:pt x="10562944" y="4152728"/>
                </a:lnTo>
                <a:lnTo>
                  <a:pt x="10562944" y="4586833"/>
                </a:lnTo>
                <a:lnTo>
                  <a:pt x="10562944" y="5101997"/>
                </a:lnTo>
                <a:cubicBezTo>
                  <a:pt x="10562944" y="5233067"/>
                  <a:pt x="10456690" y="5339321"/>
                  <a:pt x="10325620" y="5339321"/>
                </a:cubicBezTo>
                <a:lnTo>
                  <a:pt x="237324" y="5339321"/>
                </a:lnTo>
                <a:cubicBezTo>
                  <a:pt x="106254" y="5339321"/>
                  <a:pt x="0" y="5233067"/>
                  <a:pt x="0" y="5101997"/>
                </a:cubicBezTo>
                <a:lnTo>
                  <a:pt x="0" y="4586833"/>
                </a:lnTo>
                <a:lnTo>
                  <a:pt x="0" y="4152728"/>
                </a:lnTo>
                <a:lnTo>
                  <a:pt x="0" y="1186594"/>
                </a:lnTo>
                <a:lnTo>
                  <a:pt x="0" y="1186593"/>
                </a:lnTo>
                <a:lnTo>
                  <a:pt x="0" y="237324"/>
                </a:lnTo>
                <a:cubicBezTo>
                  <a:pt x="0" y="106254"/>
                  <a:pt x="106254" y="0"/>
                  <a:pt x="237324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EA4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7651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38338" y="1182688"/>
            <a:ext cx="531812" cy="474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2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09825" y="1174750"/>
            <a:ext cx="2046288" cy="5413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3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7535863" y="1909763"/>
            <a:ext cx="3714750" cy="3714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4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43138" y="1657350"/>
            <a:ext cx="6100762" cy="40370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7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64300" y="3849688"/>
            <a:ext cx="4314825" cy="21463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8674" name="图片 8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68438" y="5040313"/>
            <a:ext cx="2733675" cy="9842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8675" name="文本框 1"/>
          <p:cNvSpPr txBox="1"/>
          <p:nvPr>
            <p:custDataLst>
              <p:tags r:id="rId3"/>
            </p:custDataLst>
          </p:nvPr>
        </p:nvSpPr>
        <p:spPr>
          <a:xfrm>
            <a:off x="2312988" y="1235075"/>
            <a:ext cx="15478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E56F96"/>
                </a:solidFill>
                <a:latin typeface="江西拙楷" charset="-122"/>
                <a:ea typeface="江西拙楷" charset="-122"/>
              </a:rPr>
              <a:t>课堂练习</a:t>
            </a:r>
          </a:p>
        </p:txBody>
      </p:sp>
      <p:sp>
        <p:nvSpPr>
          <p:cNvPr id="28676" name="文本框 2"/>
          <p:cNvSpPr txBox="1"/>
          <p:nvPr>
            <p:custDataLst>
              <p:tags r:id="rId4"/>
            </p:custDataLst>
          </p:nvPr>
        </p:nvSpPr>
        <p:spPr>
          <a:xfrm>
            <a:off x="2406968" y="2164080"/>
            <a:ext cx="7011829" cy="30613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lnSpc>
                <a:spcPct val="20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1.</a:t>
            </a:r>
            <a:r>
              <a:rPr lang="en-US" altLang="zh-CN" sz="190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“山间的一滴水,也有生命的浪花;地上的一棵小草,也有生命的绿色。”这句话告诉我们,做一个健康快乐的人应该(　　)</a:t>
            </a:r>
          </a:p>
          <a:p>
            <a:pPr lvl="0" hangingPunct="0">
              <a:lnSpc>
                <a:spcPct val="20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A.接纳自己,唯我独尊	     B.扬长避短,追求完美</a:t>
            </a:r>
            <a:endParaRPr lang="en-US" altLang="zh-CN" sz="1900"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20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C.悦纳自我,树立自信	     D.接纳现在,拒绝过去</a:t>
            </a:r>
            <a:endParaRPr lang="zh-CN" altLang="en-US" sz="1900" b="1">
              <a:latin typeface="微软雅黑" panose="020B0503020204020204" charset="-122"/>
              <a:ea typeface="微软雅黑"/>
            </a:endParaRPr>
          </a:p>
          <a:p>
            <a:pPr lvl="0" hangingPunct="0">
              <a:lnSpc>
                <a:spcPct val="200000"/>
              </a:lnSpc>
            </a:pPr>
            <a:endParaRPr lang="zh-CN" altLang="en-US" sz="19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28677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39950" y="3868738"/>
            <a:ext cx="588963" cy="6842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8" name="图片 17"/>
          <p:cNvPicPr>
            <a:picLocks noGrp="1"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72538" y="1149350"/>
            <a:ext cx="1574800" cy="1235075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/>
          <p:nvPr>
            <p:custDataLst>
              <p:tags r:id="rId1"/>
            </p:custDataLst>
          </p:nvPr>
        </p:nvSpPr>
        <p:spPr>
          <a:xfrm>
            <a:off x="1484789" y="243840"/>
            <a:ext cx="2346960" cy="560070"/>
          </a:xfrm>
          <a:prstGeom prst="rect">
            <a:avLst/>
          </a:prstGeom>
          <a:noFill/>
          <a:ln w="9525">
            <a:noFill/>
          </a:ln>
        </p:spPr>
        <p:txBody>
          <a:bodyPr wrap="none" lIns="145094" tIns="72546" rIns="145094" bIns="72546">
            <a:spAutoFit/>
          </a:bodyPr>
          <a:lstStyle/>
          <a:p>
            <a:pPr algn="ctr" eaLnBrk="1" hangingPunct="1">
              <a:spcBef>
                <a:spcPts val="1000"/>
              </a:spcBef>
            </a:pPr>
            <a:r>
              <a:rPr lang="zh-CN" altLang="en-US" sz="27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核心素养目标</a:t>
            </a: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892175" y="1131570"/>
            <a:ext cx="11125835" cy="54063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、政治认同：</a:t>
            </a:r>
            <a:r>
              <a:rPr lang="zh-CN" altLang="en-US" sz="3200" b="1"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让学生认识到做更好的自己的重要性，在处理好与他人的关系中践行友善的社会主义核心价值观；</a:t>
            </a: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、道德修养:</a:t>
            </a:r>
            <a:r>
              <a:rPr lang="zh-CN" altLang="en-US" sz="3200" b="1"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 学会做更好的自己，养成自强自律、相互尊重的道德品质；</a:t>
            </a: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、法治观念:</a:t>
            </a:r>
            <a:r>
              <a:rPr lang="zh-CN" altLang="en-US" sz="3200" b="1"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 培养学生良好的品格，发现自我、完善自我，确立积极向上的人生态度；</a:t>
            </a: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、健全人格：</a:t>
            </a:r>
            <a:r>
              <a:rPr lang="zh-CN" altLang="en-US" sz="3200" b="1"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知道积极接纳自我是理性和智慧的选择，学会欣赏自己，掌握做更好的自己的要求；</a:t>
            </a: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、责任意识：</a:t>
            </a:r>
            <a:r>
              <a:rPr lang="zh-CN" altLang="en-US" sz="3200" b="1">
                <a:latin typeface="楷体" panose="02010609060101010101" pitchFamily="1" charset="-122"/>
                <a:ea typeface="楷体" panose="02010609060101010101" pitchFamily="1" charset="-122"/>
                <a:sym typeface="微软雅黑" panose="020B0503020204020204" charset="-122"/>
              </a:rPr>
              <a:t>积极接纳自我，并学会欣赏自己，展示风采。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64300" y="3849688"/>
            <a:ext cx="4314825" cy="21463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9698" name="图片 8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68438" y="5040313"/>
            <a:ext cx="2733675" cy="9842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9699" name="文本框 1"/>
          <p:cNvSpPr txBox="1"/>
          <p:nvPr>
            <p:custDataLst>
              <p:tags r:id="rId3"/>
            </p:custDataLst>
          </p:nvPr>
        </p:nvSpPr>
        <p:spPr>
          <a:xfrm>
            <a:off x="2312988" y="1235075"/>
            <a:ext cx="15478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E56F96"/>
                </a:solidFill>
                <a:latin typeface="江西拙楷" charset="-122"/>
                <a:ea typeface="江西拙楷" charset="-122"/>
              </a:rPr>
              <a:t>课堂练习</a:t>
            </a:r>
          </a:p>
        </p:txBody>
      </p:sp>
      <p:pic>
        <p:nvPicPr>
          <p:cNvPr id="29700" name="图片 17"/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872538" y="1149350"/>
            <a:ext cx="1574800" cy="123507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9701" name="文本框 2"/>
          <p:cNvSpPr txBox="1"/>
          <p:nvPr>
            <p:custDataLst>
              <p:tags r:id="rId5"/>
            </p:custDataLst>
          </p:nvPr>
        </p:nvSpPr>
        <p:spPr>
          <a:xfrm>
            <a:off x="2205990" y="1961198"/>
            <a:ext cx="8022908" cy="34118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lnSpc>
                <a:spcPct val="16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2.卡耐基说:</a:t>
            </a:r>
            <a:r>
              <a:rPr lang="en-US" altLang="zh-CN" sz="190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“发现你自己,你就是你。记住,地球上没有和你一样的人。在这个世界上,你是一种独特的存在,不论好坏,你只能耕耘自己的小园地;不论好坏,只能在生命的乐章奏出你的音符。”这段话启示我们	(　　)</a:t>
            </a:r>
          </a:p>
          <a:p>
            <a:pPr lvl="0" hangingPunct="0">
              <a:lnSpc>
                <a:spcPct val="16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  ①乐观地接纳自己,做到孤芳自赏　②坦然接受现实,学会欣赏自己　</a:t>
            </a:r>
            <a:endParaRPr lang="en-US" altLang="zh-CN" sz="1900"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6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  ③欣赏自己的独特,努力自我奋进　④多为自己鼓掌,少为他人喝彩</a:t>
            </a:r>
            <a:endParaRPr lang="en-US" altLang="zh-CN" sz="1900"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60000"/>
              </a:lnSpc>
              <a:buClrTx/>
              <a:buFontTx/>
            </a:pPr>
            <a:r>
              <a:rPr lang="en-US" altLang="zh-CN" sz="1950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   A.②③	  B.①④	  C.①②	   D.③④</a:t>
            </a:r>
            <a:endParaRPr lang="zh-CN" altLang="en-US" sz="1900" b="1">
              <a:latin typeface="微软雅黑" panose="020B0503020204020204" charset="-122"/>
              <a:ea typeface="微软雅黑"/>
            </a:endParaRPr>
          </a:p>
          <a:p>
            <a:pPr lvl="0" hangingPunct="0">
              <a:lnSpc>
                <a:spcPct val="160000"/>
              </a:lnSpc>
            </a:pPr>
            <a:endParaRPr lang="zh-CN" altLang="en-US" sz="19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29702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06625" y="4392613"/>
            <a:ext cx="588963" cy="6842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任意多边形: 形状 2"/>
          <p:cNvSpPr/>
          <p:nvPr>
            <p:custDataLst>
              <p:tags r:id="rId1"/>
            </p:custDataLst>
          </p:nvPr>
        </p:nvSpPr>
        <p:spPr>
          <a:xfrm>
            <a:off x="1722438" y="1035050"/>
            <a:ext cx="8736012" cy="4772025"/>
          </a:xfrm>
          <a:custGeom>
            <a:avLst/>
            <a:gdLst/>
            <a:ahLst/>
            <a:cxnLst>
              <a:cxn ang="0">
                <a:pos x="196295" y="0"/>
              </a:cxn>
              <a:cxn ang="0">
                <a:pos x="8540511" y="0"/>
              </a:cxn>
              <a:cxn ang="0">
                <a:pos x="8736806" y="212108"/>
              </a:cxn>
              <a:cxn ang="0">
                <a:pos x="8736806" y="869855"/>
              </a:cxn>
              <a:cxn ang="0">
                <a:pos x="8736806" y="1060519"/>
              </a:cxn>
              <a:cxn ang="0">
                <a:pos x="8736806" y="3711505"/>
              </a:cxn>
              <a:cxn ang="0">
                <a:pos x="8736806" y="4099487"/>
              </a:cxn>
              <a:cxn ang="0">
                <a:pos x="8736806" y="4559916"/>
              </a:cxn>
              <a:cxn ang="0">
                <a:pos x="8540511" y="4772025"/>
              </a:cxn>
              <a:cxn ang="0">
                <a:pos x="196295" y="4772025"/>
              </a:cxn>
              <a:cxn ang="0">
                <a:pos x="0" y="4559916"/>
              </a:cxn>
              <a:cxn ang="0">
                <a:pos x="0" y="4099487"/>
              </a:cxn>
              <a:cxn ang="0">
                <a:pos x="0" y="3711505"/>
              </a:cxn>
              <a:cxn ang="0">
                <a:pos x="0" y="1060519"/>
              </a:cxn>
              <a:cxn ang="0">
                <a:pos x="0" y="1060519"/>
              </a:cxn>
              <a:cxn ang="0">
                <a:pos x="0" y="212108"/>
              </a:cxn>
              <a:cxn ang="0">
                <a:pos x="196295" y="0"/>
              </a:cxn>
            </a:cxnLst>
            <a:rect l="l" t="t" r="r" b="b"/>
            <a:pathLst>
              <a:path w="10562944" h="5339321">
                <a:moveTo>
                  <a:pt x="237324" y="0"/>
                </a:moveTo>
                <a:lnTo>
                  <a:pt x="10325620" y="0"/>
                </a:lnTo>
                <a:cubicBezTo>
                  <a:pt x="10456690" y="0"/>
                  <a:pt x="10562944" y="106254"/>
                  <a:pt x="10562944" y="237324"/>
                </a:cubicBezTo>
                <a:lnTo>
                  <a:pt x="10562944" y="973263"/>
                </a:lnTo>
                <a:lnTo>
                  <a:pt x="10562944" y="1186593"/>
                </a:lnTo>
                <a:lnTo>
                  <a:pt x="10562944" y="4152728"/>
                </a:lnTo>
                <a:lnTo>
                  <a:pt x="10562944" y="4586833"/>
                </a:lnTo>
                <a:lnTo>
                  <a:pt x="10562944" y="5101997"/>
                </a:lnTo>
                <a:cubicBezTo>
                  <a:pt x="10562944" y="5233067"/>
                  <a:pt x="10456690" y="5339321"/>
                  <a:pt x="10325620" y="5339321"/>
                </a:cubicBezTo>
                <a:lnTo>
                  <a:pt x="237324" y="5339321"/>
                </a:lnTo>
                <a:cubicBezTo>
                  <a:pt x="106254" y="5339321"/>
                  <a:pt x="0" y="5233067"/>
                  <a:pt x="0" y="5101997"/>
                </a:cubicBezTo>
                <a:lnTo>
                  <a:pt x="0" y="4586833"/>
                </a:lnTo>
                <a:lnTo>
                  <a:pt x="0" y="4152728"/>
                </a:lnTo>
                <a:lnTo>
                  <a:pt x="0" y="1186594"/>
                </a:lnTo>
                <a:lnTo>
                  <a:pt x="0" y="1186593"/>
                </a:lnTo>
                <a:lnTo>
                  <a:pt x="0" y="237324"/>
                </a:lnTo>
                <a:cubicBezTo>
                  <a:pt x="0" y="106254"/>
                  <a:pt x="106254" y="0"/>
                  <a:pt x="237324" y="0"/>
                </a:cubicBezTo>
                <a:close/>
              </a:path>
            </a:pathLst>
          </a:custGeom>
          <a:gradFill rotWithShape="1">
            <a:gsLst>
              <a:gs pos="0">
                <a:srgbClr val="EA404B"/>
              </a:gs>
              <a:gs pos="52000">
                <a:srgbClr val="FFDE4F"/>
              </a:gs>
              <a:gs pos="77000">
                <a:srgbClr val="14258D"/>
              </a:gs>
              <a:gs pos="100000">
                <a:srgbClr val="25ACD0"/>
              </a:gs>
            </a:gsLst>
            <a:lin ang="0"/>
          </a:gradFill>
          <a:ln w="12700">
            <a:noFill/>
            <a:miter lim="800000"/>
          </a:ln>
        </p:spPr>
        <p:txBody>
          <a:bodyPr wrap="squar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722" name="任意多边形: 形状 3"/>
          <p:cNvSpPr/>
          <p:nvPr>
            <p:custDataLst>
              <p:tags r:id="rId2"/>
            </p:custDataLst>
          </p:nvPr>
        </p:nvSpPr>
        <p:spPr>
          <a:xfrm>
            <a:off x="1847374" y="1171099"/>
            <a:ext cx="8611076" cy="4636294"/>
          </a:xfrm>
          <a:custGeom>
            <a:avLst/>
            <a:gdLst>
              <a:gd name="connsiteX0" fmla="*/ 237324 w 10562944"/>
              <a:gd name="connsiteY0" fmla="*/ 0 h 5339321"/>
              <a:gd name="connsiteX1" fmla="*/ 10325620 w 10562944"/>
              <a:gd name="connsiteY1" fmla="*/ 0 h 5339321"/>
              <a:gd name="connsiteX2" fmla="*/ 10562944 w 10562944"/>
              <a:gd name="connsiteY2" fmla="*/ 237324 h 5339321"/>
              <a:gd name="connsiteX3" fmla="*/ 10562944 w 10562944"/>
              <a:gd name="connsiteY3" fmla="*/ 973263 h 5339321"/>
              <a:gd name="connsiteX4" fmla="*/ 10562944 w 10562944"/>
              <a:gd name="connsiteY4" fmla="*/ 1186593 h 5339321"/>
              <a:gd name="connsiteX5" fmla="*/ 10562944 w 10562944"/>
              <a:gd name="connsiteY5" fmla="*/ 4152728 h 5339321"/>
              <a:gd name="connsiteX6" fmla="*/ 10562944 w 10562944"/>
              <a:gd name="connsiteY6" fmla="*/ 4586833 h 5339321"/>
              <a:gd name="connsiteX7" fmla="*/ 10562944 w 10562944"/>
              <a:gd name="connsiteY7" fmla="*/ 5101997 h 5339321"/>
              <a:gd name="connsiteX8" fmla="*/ 10325620 w 10562944"/>
              <a:gd name="connsiteY8" fmla="*/ 5339321 h 5339321"/>
              <a:gd name="connsiteX9" fmla="*/ 237324 w 10562944"/>
              <a:gd name="connsiteY9" fmla="*/ 5339321 h 5339321"/>
              <a:gd name="connsiteX10" fmla="*/ 0 w 10562944"/>
              <a:gd name="connsiteY10" fmla="*/ 5101997 h 5339321"/>
              <a:gd name="connsiteX11" fmla="*/ 0 w 10562944"/>
              <a:gd name="connsiteY11" fmla="*/ 4586833 h 5339321"/>
              <a:gd name="connsiteX12" fmla="*/ 0 w 10562944"/>
              <a:gd name="connsiteY12" fmla="*/ 4152728 h 5339321"/>
              <a:gd name="connsiteX13" fmla="*/ 0 w 10562944"/>
              <a:gd name="connsiteY13" fmla="*/ 1186594 h 5339321"/>
              <a:gd name="connsiteX14" fmla="*/ 0 w 10562944"/>
              <a:gd name="connsiteY14" fmla="*/ 1186593 h 5339321"/>
              <a:gd name="connsiteX15" fmla="*/ 0 w 10562944"/>
              <a:gd name="connsiteY15" fmla="*/ 237324 h 5339321"/>
              <a:gd name="connsiteX16" fmla="*/ 237324 w 10562944"/>
              <a:gd name="connsiteY16" fmla="*/ 0 h 53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2944" h="5339321">
                <a:moveTo>
                  <a:pt x="237324" y="0"/>
                </a:moveTo>
                <a:lnTo>
                  <a:pt x="10325620" y="0"/>
                </a:lnTo>
                <a:cubicBezTo>
                  <a:pt x="10456690" y="0"/>
                  <a:pt x="10562944" y="106254"/>
                  <a:pt x="10562944" y="237324"/>
                </a:cubicBezTo>
                <a:lnTo>
                  <a:pt x="10562944" y="973263"/>
                </a:lnTo>
                <a:lnTo>
                  <a:pt x="10562944" y="1186593"/>
                </a:lnTo>
                <a:lnTo>
                  <a:pt x="10562944" y="4152728"/>
                </a:lnTo>
                <a:lnTo>
                  <a:pt x="10562944" y="4586833"/>
                </a:lnTo>
                <a:lnTo>
                  <a:pt x="10562944" y="5101997"/>
                </a:lnTo>
                <a:cubicBezTo>
                  <a:pt x="10562944" y="5233067"/>
                  <a:pt x="10456690" y="5339321"/>
                  <a:pt x="10325620" y="5339321"/>
                </a:cubicBezTo>
                <a:lnTo>
                  <a:pt x="237324" y="5339321"/>
                </a:lnTo>
                <a:cubicBezTo>
                  <a:pt x="106254" y="5339321"/>
                  <a:pt x="0" y="5233067"/>
                  <a:pt x="0" y="5101997"/>
                </a:cubicBezTo>
                <a:lnTo>
                  <a:pt x="0" y="4586833"/>
                </a:lnTo>
                <a:lnTo>
                  <a:pt x="0" y="4152728"/>
                </a:lnTo>
                <a:lnTo>
                  <a:pt x="0" y="1186594"/>
                </a:lnTo>
                <a:lnTo>
                  <a:pt x="0" y="1186593"/>
                </a:lnTo>
                <a:lnTo>
                  <a:pt x="0" y="237324"/>
                </a:lnTo>
                <a:cubicBezTo>
                  <a:pt x="0" y="106254"/>
                  <a:pt x="106254" y="0"/>
                  <a:pt x="237324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EA4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30723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8338" y="1182688"/>
            <a:ext cx="531812" cy="474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4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0150" y="1192213"/>
            <a:ext cx="2046288" cy="539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5" name="文本框 50"/>
          <p:cNvSpPr txBox="1"/>
          <p:nvPr>
            <p:custDataLst>
              <p:tags r:id="rId5"/>
            </p:custDataLst>
          </p:nvPr>
        </p:nvSpPr>
        <p:spPr>
          <a:xfrm>
            <a:off x="2049780" y="1731645"/>
            <a:ext cx="8059103" cy="335899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lnSpc>
                <a:spcPct val="150000"/>
              </a:lnSpc>
              <a:buClrTx/>
              <a:buFontTx/>
            </a:pPr>
            <a:r>
              <a:rPr lang="en-US" altLang="zh-CN" sz="2250">
                <a:solidFill>
                  <a:srgbClr val="333333"/>
                </a:solidFill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3</a:t>
            </a:r>
            <a:r>
              <a:rPr lang="zh-CN" altLang="en-US" sz="2250">
                <a:solidFill>
                  <a:srgbClr val="333333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.台上一分钟，台下七年功</a:t>
            </a:r>
            <a:r>
              <a:rPr lang="en-US" altLang="zh-CN" sz="2250">
                <a:solidFill>
                  <a:srgbClr val="333333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。</a:t>
            </a:r>
            <a:r>
              <a:rPr lang="zh-CN" altLang="en-US" sz="2250">
                <a:solidFill>
                  <a:srgbClr val="333333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刻苦训练成就天才少女，东京奥运会上14岁的全红婵以总分466</a:t>
            </a:r>
            <a:r>
              <a:rPr lang="en-US" altLang="zh-CN" sz="2250">
                <a:solidFill>
                  <a:srgbClr val="333333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.</a:t>
            </a:r>
            <a:r>
              <a:rPr lang="zh-CN" altLang="en-US" sz="2250">
                <a:solidFill>
                  <a:srgbClr val="333333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2打破世界纪录，摘得中国队第33枚金牌。</a:t>
            </a:r>
            <a:r>
              <a:rPr lang="en-US" altLang="zh-CN" sz="2250">
                <a:solidFill>
                  <a:srgbClr val="333333"/>
                </a:solidFill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这说明，做更好的自己（         ）</a:t>
            </a:r>
            <a:endParaRPr lang="en-US" altLang="zh-CN" sz="2200">
              <a:solidFill>
                <a:srgbClr val="333333"/>
              </a:solidFill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50000"/>
              </a:lnSpc>
              <a:buClrTx/>
              <a:buFontTx/>
            </a:pPr>
            <a:r>
              <a:rPr lang="en-US" altLang="zh-CN" sz="2250">
                <a:solidFill>
                  <a:srgbClr val="333333"/>
                </a:solidFill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A.只能接纳自己的优点</a:t>
            </a:r>
            <a:endParaRPr lang="en-US" altLang="zh-CN" sz="2200">
              <a:solidFill>
                <a:srgbClr val="333333"/>
              </a:solidFill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50000"/>
              </a:lnSpc>
              <a:buClrTx/>
              <a:buFontTx/>
            </a:pPr>
            <a:r>
              <a:rPr lang="en-US" altLang="zh-CN" sz="2250">
                <a:solidFill>
                  <a:srgbClr val="333333"/>
                </a:solidFill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B.要坚持以个人利益为重</a:t>
            </a:r>
            <a:endParaRPr lang="en-US" altLang="zh-CN" sz="2200">
              <a:solidFill>
                <a:srgbClr val="333333"/>
              </a:solidFill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50000"/>
              </a:lnSpc>
              <a:buClrTx/>
              <a:buFontTx/>
            </a:pPr>
            <a:r>
              <a:rPr lang="en-US" altLang="zh-CN" sz="2250">
                <a:solidFill>
                  <a:srgbClr val="333333"/>
                </a:solidFill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C.要全面接受他人评价</a:t>
            </a:r>
            <a:endParaRPr lang="en-US" altLang="zh-CN" sz="2200">
              <a:solidFill>
                <a:srgbClr val="333333"/>
              </a:solidFill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50000"/>
              </a:lnSpc>
              <a:buClrTx/>
              <a:buFontTx/>
            </a:pPr>
            <a:r>
              <a:rPr lang="en-US" altLang="zh-CN" sz="2250">
                <a:solidFill>
                  <a:srgbClr val="333333"/>
                </a:solidFill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D.要不断激发自己的潜能         </a:t>
            </a:r>
            <a:endParaRPr lang="en-US" altLang="zh-CN" sz="2200">
              <a:solidFill>
                <a:srgbClr val="333333"/>
              </a:solidFill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  <a:p>
            <a:pPr lvl="0" hangingPunct="0">
              <a:lnSpc>
                <a:spcPct val="125000"/>
              </a:lnSpc>
              <a:buClrTx/>
              <a:buFontTx/>
            </a:pPr>
            <a:endParaRPr lang="en-US" altLang="zh-CN" sz="2200">
              <a:solidFill>
                <a:srgbClr val="333333"/>
              </a:solidFill>
              <a:latin typeface="微软雅黑" panose="020B0503020204020204" charset="-122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30726" name="文本框 9"/>
          <p:cNvSpPr txBox="1"/>
          <p:nvPr>
            <p:custDataLst>
              <p:tags r:id="rId6"/>
            </p:custDataLst>
          </p:nvPr>
        </p:nvSpPr>
        <p:spPr>
          <a:xfrm>
            <a:off x="6791325" y="2827338"/>
            <a:ext cx="623888" cy="538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D</a:t>
            </a:r>
          </a:p>
        </p:txBody>
      </p:sp>
      <p:pic>
        <p:nvPicPr>
          <p:cNvPr id="30727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80263" y="3027363"/>
            <a:ext cx="2778125" cy="27797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311"/>
          <p:cNvGrpSpPr/>
          <p:nvPr>
            <p:custDataLst>
              <p:tags r:id="rId1"/>
            </p:custDataLst>
          </p:nvPr>
        </p:nvGrpSpPr>
        <p:grpSpPr>
          <a:xfrm>
            <a:off x="10283825" y="5337175"/>
            <a:ext cx="314325" cy="663575"/>
            <a:chOff x="200744" y="4585852"/>
            <a:chExt cx="581640" cy="1227073"/>
          </a:xfrm>
        </p:grpSpPr>
        <p:sp>
          <p:nvSpPr>
            <p:cNvPr id="31746" name="Rectangle 10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7792" y="5426416"/>
              <a:ext cx="67545" cy="3865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endParaRPr lang="id-ID" altLang="zh-CN" sz="1000">
                <a:sym typeface="Arial" panose="020B0604020202020204" pitchFamily="34" charset="0"/>
              </a:endParaRPr>
            </a:p>
          </p:txBody>
        </p:sp>
        <p:sp>
          <p:nvSpPr>
            <p:cNvPr id="31747" name="Freeform 110"/>
            <p:cNvSpPr/>
            <p:nvPr>
              <p:custDataLst>
                <p:tags r:id="rId4"/>
              </p:custDataLst>
            </p:nvPr>
          </p:nvSpPr>
          <p:spPr bwMode="auto">
            <a:xfrm>
              <a:off x="200744" y="4585852"/>
              <a:ext cx="292696" cy="973778"/>
            </a:xfrm>
            <a:custGeom>
              <a:avLst/>
              <a:gdLst>
                <a:gd name="T0" fmla="*/ 0 w 66"/>
                <a:gd name="T1" fmla="*/ 154 h 219"/>
                <a:gd name="T2" fmla="*/ 66 w 66"/>
                <a:gd name="T3" fmla="*/ 219 h 219"/>
                <a:gd name="T4" fmla="*/ 66 w 66"/>
                <a:gd name="T5" fmla="*/ 0 h 219"/>
                <a:gd name="T6" fmla="*/ 0 w 66"/>
                <a:gd name="T7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19">
                  <a:moveTo>
                    <a:pt x="0" y="154"/>
                  </a:moveTo>
                  <a:cubicBezTo>
                    <a:pt x="0" y="190"/>
                    <a:pt x="30" y="219"/>
                    <a:pt x="66" y="219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0" y="118"/>
                    <a:pt x="0" y="154"/>
                  </a:cubicBezTo>
                  <a:close/>
                </a:path>
              </a:pathLst>
            </a:custGeom>
            <a:solidFill>
              <a:srgbClr val="4FA5C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endParaRPr lang="id-ID" altLang="zh-CN" sz="1000">
                <a:sym typeface="Arial" panose="020B0604020202020204" pitchFamily="34" charset="0"/>
              </a:endParaRPr>
            </a:p>
          </p:txBody>
        </p:sp>
        <p:sp>
          <p:nvSpPr>
            <p:cNvPr id="31748" name="Freeform 111"/>
            <p:cNvSpPr/>
            <p:nvPr>
              <p:custDataLst>
                <p:tags r:id="rId5"/>
              </p:custDataLst>
            </p:nvPr>
          </p:nvSpPr>
          <p:spPr bwMode="auto">
            <a:xfrm>
              <a:off x="493440" y="4585852"/>
              <a:ext cx="288944" cy="973778"/>
            </a:xfrm>
            <a:custGeom>
              <a:avLst/>
              <a:gdLst>
                <a:gd name="T0" fmla="*/ 65 w 65"/>
                <a:gd name="T1" fmla="*/ 154 h 219"/>
                <a:gd name="T2" fmla="*/ 0 w 65"/>
                <a:gd name="T3" fmla="*/ 0 h 219"/>
                <a:gd name="T4" fmla="*/ 0 w 65"/>
                <a:gd name="T5" fmla="*/ 219 h 219"/>
                <a:gd name="T6" fmla="*/ 65 w 65"/>
                <a:gd name="T7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19">
                  <a:moveTo>
                    <a:pt x="65" y="154"/>
                  </a:moveTo>
                  <a:cubicBezTo>
                    <a:pt x="65" y="118"/>
                    <a:pt x="0" y="0"/>
                    <a:pt x="0" y="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36" y="219"/>
                    <a:pt x="65" y="190"/>
                    <a:pt x="65" y="154"/>
                  </a:cubicBezTo>
                  <a:close/>
                </a:path>
              </a:pathLst>
            </a:custGeom>
            <a:solidFill>
              <a:srgbClr val="00508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endParaRPr lang="id-ID" altLang="zh-CN" sz="1000">
                <a:sym typeface="Arial" panose="020B0604020202020204" pitchFamily="34" charset="0"/>
              </a:endParaRPr>
            </a:p>
          </p:txBody>
        </p:sp>
      </p:grpSp>
      <p:sp>
        <p:nvSpPr>
          <p:cNvPr id="31749" name="矩形 11"/>
          <p:cNvSpPr/>
          <p:nvPr>
            <p:custDataLst>
              <p:tags r:id="rId2"/>
            </p:custDataLst>
          </p:nvPr>
        </p:nvSpPr>
        <p:spPr>
          <a:xfrm>
            <a:off x="1990725" y="1806575"/>
            <a:ext cx="8267700" cy="35769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100" b="1">
                <a:latin typeface="楷体" panose="02010609060101010101" pitchFamily="1" charset="-122"/>
                <a:ea typeface="楷体" panose="02010609060101010101" pitchFamily="1" charset="-122"/>
              </a:rPr>
              <a:t>4.【</a:t>
            </a:r>
            <a:r>
              <a:rPr lang="zh-CN" altLang="en-US" sz="2100" b="1">
                <a:latin typeface="楷体" panose="02010609060101010101" pitchFamily="1" charset="-122"/>
                <a:ea typeface="楷体" panose="02010609060101010101" pitchFamily="1" charset="-122"/>
              </a:rPr>
              <a:t>做更好的自己</a:t>
            </a:r>
            <a:r>
              <a:rPr lang="en-US" altLang="zh-CN" sz="2100" b="1">
                <a:latin typeface="楷体" panose="02010609060101010101" pitchFamily="1" charset="-122"/>
                <a:ea typeface="楷体" panose="02010609060101010101" pitchFamily="1" charset="-122"/>
              </a:rPr>
              <a:t>】</a:t>
            </a:r>
            <a:r>
              <a:rPr lang="zh-CN" altLang="en-US" sz="2100" b="1">
                <a:latin typeface="楷体" panose="02010609060101010101" pitchFamily="1" charset="-122"/>
                <a:ea typeface="楷体" panose="02010609060101010101" pitchFamily="1" charset="-122"/>
              </a:rPr>
              <a:t>请你评析。</a:t>
            </a:r>
            <a:endParaRPr lang="en-US" altLang="zh-CN" sz="2100" b="1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100" b="1">
                <a:solidFill>
                  <a:srgbClr val="005284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  </a:t>
            </a:r>
            <a:r>
              <a:rPr lang="zh-CN" altLang="en-US" sz="2100" b="1">
                <a:latin typeface="楷体" panose="02010609060101010101" pitchFamily="1" charset="-122"/>
                <a:ea typeface="楷体" panose="02010609060101010101" pitchFamily="1" charset="-122"/>
              </a:rPr>
              <a:t>小宁成绩优异，是被大家“敬仰”的“学霸”。她性格开朗，能歌善舞，带领同学们在文艺比赛中取得团体第一名的好成绩；平时经常参加公益活动，乐于助人，深受同学们喜欢，她也以此为荣。但和有“小书法家”之称的同桌相比，她字写得不够好且有不小的差距。小宁想要让自己的字变得好看，于是她报名参加了学校的书法兴趣班，每天坚持写一张毛笔字，并且经常虚心向同桌请教。半年后，在她的坚持下，她的书法水平有了很大进步。</a:t>
            </a:r>
            <a:endParaRPr lang="en-US" altLang="zh-CN" sz="2100" b="1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100" b="1">
                <a:latin typeface="楷体" panose="02010609060101010101" pitchFamily="1" charset="-122"/>
                <a:ea typeface="楷体" panose="02010609060101010101" pitchFamily="1" charset="-122"/>
              </a:rPr>
              <a:t>    请你结合做更好的自己的相关知识，对小宁的事例进行简要点评。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311"/>
          <p:cNvGrpSpPr/>
          <p:nvPr>
            <p:custDataLst>
              <p:tags r:id="rId1"/>
            </p:custDataLst>
          </p:nvPr>
        </p:nvGrpSpPr>
        <p:grpSpPr>
          <a:xfrm>
            <a:off x="10283825" y="5337175"/>
            <a:ext cx="314325" cy="663575"/>
            <a:chOff x="200744" y="4585852"/>
            <a:chExt cx="581640" cy="1227073"/>
          </a:xfrm>
        </p:grpSpPr>
        <p:sp>
          <p:nvSpPr>
            <p:cNvPr id="33794" name="Rectangle 10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7792" y="5426416"/>
              <a:ext cx="67545" cy="3865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endParaRPr lang="id-ID" altLang="zh-CN" sz="1000">
                <a:sym typeface="Arial" panose="020B0604020202020204" pitchFamily="34" charset="0"/>
              </a:endParaRPr>
            </a:p>
          </p:txBody>
        </p:sp>
        <p:sp>
          <p:nvSpPr>
            <p:cNvPr id="33795" name="Freeform 110"/>
            <p:cNvSpPr/>
            <p:nvPr>
              <p:custDataLst>
                <p:tags r:id="rId4"/>
              </p:custDataLst>
            </p:nvPr>
          </p:nvSpPr>
          <p:spPr bwMode="auto">
            <a:xfrm>
              <a:off x="200744" y="4585852"/>
              <a:ext cx="292696" cy="973778"/>
            </a:xfrm>
            <a:custGeom>
              <a:avLst/>
              <a:gdLst>
                <a:gd name="T0" fmla="*/ 0 w 66"/>
                <a:gd name="T1" fmla="*/ 154 h 219"/>
                <a:gd name="T2" fmla="*/ 66 w 66"/>
                <a:gd name="T3" fmla="*/ 219 h 219"/>
                <a:gd name="T4" fmla="*/ 66 w 66"/>
                <a:gd name="T5" fmla="*/ 0 h 219"/>
                <a:gd name="T6" fmla="*/ 0 w 66"/>
                <a:gd name="T7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19">
                  <a:moveTo>
                    <a:pt x="0" y="154"/>
                  </a:moveTo>
                  <a:cubicBezTo>
                    <a:pt x="0" y="190"/>
                    <a:pt x="30" y="219"/>
                    <a:pt x="66" y="219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0" y="118"/>
                    <a:pt x="0" y="154"/>
                  </a:cubicBezTo>
                  <a:close/>
                </a:path>
              </a:pathLst>
            </a:custGeom>
            <a:solidFill>
              <a:srgbClr val="4FA5C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endParaRPr lang="id-ID" altLang="zh-CN" sz="1000">
                <a:sym typeface="Arial" panose="020B0604020202020204" pitchFamily="34" charset="0"/>
              </a:endParaRPr>
            </a:p>
          </p:txBody>
        </p:sp>
        <p:sp>
          <p:nvSpPr>
            <p:cNvPr id="33796" name="Freeform 111"/>
            <p:cNvSpPr/>
            <p:nvPr>
              <p:custDataLst>
                <p:tags r:id="rId5"/>
              </p:custDataLst>
            </p:nvPr>
          </p:nvSpPr>
          <p:spPr bwMode="auto">
            <a:xfrm>
              <a:off x="493440" y="4585852"/>
              <a:ext cx="288944" cy="973778"/>
            </a:xfrm>
            <a:custGeom>
              <a:avLst/>
              <a:gdLst>
                <a:gd name="T0" fmla="*/ 65 w 65"/>
                <a:gd name="T1" fmla="*/ 154 h 219"/>
                <a:gd name="T2" fmla="*/ 0 w 65"/>
                <a:gd name="T3" fmla="*/ 0 h 219"/>
                <a:gd name="T4" fmla="*/ 0 w 65"/>
                <a:gd name="T5" fmla="*/ 219 h 219"/>
                <a:gd name="T6" fmla="*/ 65 w 65"/>
                <a:gd name="T7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19">
                  <a:moveTo>
                    <a:pt x="65" y="154"/>
                  </a:moveTo>
                  <a:cubicBezTo>
                    <a:pt x="65" y="118"/>
                    <a:pt x="0" y="0"/>
                    <a:pt x="0" y="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36" y="219"/>
                    <a:pt x="65" y="190"/>
                    <a:pt x="65" y="154"/>
                  </a:cubicBezTo>
                  <a:close/>
                </a:path>
              </a:pathLst>
            </a:custGeom>
            <a:solidFill>
              <a:srgbClr val="00508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endParaRPr lang="id-ID" altLang="zh-CN" sz="1000">
                <a:sym typeface="Arial" panose="020B0604020202020204" pitchFamily="34" charset="0"/>
              </a:endParaRPr>
            </a:p>
          </p:txBody>
        </p:sp>
      </p:grpSp>
      <p:sp>
        <p:nvSpPr>
          <p:cNvPr id="33797" name="矩形 12"/>
          <p:cNvSpPr/>
          <p:nvPr>
            <p:custDataLst>
              <p:tags r:id="rId2"/>
            </p:custDataLst>
          </p:nvPr>
        </p:nvSpPr>
        <p:spPr>
          <a:xfrm>
            <a:off x="2095500" y="2054225"/>
            <a:ext cx="7993063" cy="28917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  小宁的行为值得我们学习。</a:t>
            </a:r>
            <a:r>
              <a:rPr lang="en-US" altLang="zh-CN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①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小宁能歌善舞，带领同学们在文艺比赛中取得团体第一名的好成绩，说明她做到了接纳和欣赏自己，发挥自己的优势和长处为班级争光。</a:t>
            </a:r>
            <a:r>
              <a:rPr lang="en-US" altLang="zh-CN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②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小宁参加公益活动，乐于助人，为社会奉献自己的力量，表明她在为他人、为社会服务中做更好的自己。</a:t>
            </a:r>
            <a:r>
              <a:rPr lang="en-US" altLang="zh-CN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③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小宁在意识到自己的字写得不够好时，主动参加书法兴趣班，虚心向同桌请教，说明她不断完善自己，及时主动改正缺点，善于向他人学习，发掘自己的潜能。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4" r="75078" b="51111"/>
          <a:stretch>
            <a:fillRect/>
          </a:stretch>
        </p:blipFill>
        <p:spPr>
          <a:xfrm flipH="1">
            <a:off x="266253" y="5227591"/>
            <a:ext cx="1339879" cy="16340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>
            <a:fillRect/>
          </a:stretch>
        </p:blipFill>
        <p:spPr>
          <a:xfrm>
            <a:off x="8064894" y="2843559"/>
            <a:ext cx="4024792" cy="4014441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50756" y="850659"/>
            <a:ext cx="11282755" cy="1261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zh-CN" altLang="en-US" sz="40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自主学习</a:t>
            </a:r>
            <a:r>
              <a:rPr lang="zh-CN" altLang="en-US" sz="4000" b="1" u="dbl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课本</a:t>
            </a:r>
            <a:r>
              <a:rPr lang="en-US" altLang="zh-CN" sz="4000" b="1" u="dbl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9-11</a:t>
            </a:r>
            <a:r>
              <a:rPr lang="zh-CN" altLang="en-US" sz="4000" b="1" u="dbl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r>
              <a:rPr lang="zh-CN" altLang="en-US" sz="40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的内容，思考下列</a:t>
            </a:r>
            <a:r>
              <a:rPr lang="zh-CN" altLang="en-US" sz="40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问题</a:t>
            </a:r>
            <a:r>
              <a:rPr lang="zh-CN" altLang="en-US" sz="4000" b="1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4000" b="1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/>
            <a:r>
              <a:rPr lang="zh-CN" altLang="en-US" sz="36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（时间</a:t>
            </a:r>
            <a:r>
              <a:rPr lang="en-US" altLang="zh-CN" sz="36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6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分钟）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76781" y="2448089"/>
            <a:ext cx="1075673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1.</a:t>
            </a: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为什么要做更好的自己？</a:t>
            </a:r>
          </a:p>
          <a:p>
            <a:r>
              <a:rPr lang="en-US" altLang="zh-CN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2.</a:t>
            </a: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怎样做更好的自己？</a:t>
            </a:r>
          </a:p>
          <a:p>
            <a:r>
              <a:rPr lang="en-US" altLang="zh-CN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3.</a:t>
            </a: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如何做到正确接纳自己？</a:t>
            </a:r>
          </a:p>
          <a:p>
            <a:r>
              <a:rPr lang="en-US" altLang="zh-CN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4.</a:t>
            </a: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如何做到正确欣赏自己？</a:t>
            </a:r>
          </a:p>
          <a:p>
            <a:r>
              <a:rPr lang="en-US" altLang="zh-CN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5.</a:t>
            </a: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1" charset="-122"/>
                <a:sym typeface="+mn-ea"/>
              </a:rPr>
              <a:t>如何发掘自己的潜能？</a:t>
            </a:r>
            <a:endParaRPr lang="zh-CN" altLang="en-US" sz="44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  <a:cs typeface="楷体" panose="02010609060101010101" pitchFamily="1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406778" y="198872"/>
            <a:ext cx="2725179" cy="534038"/>
            <a:chOff x="-718574" y="2682852"/>
            <a:chExt cx="848194" cy="1328841"/>
          </a:xfrm>
        </p:grpSpPr>
        <p:sp>
          <p:nvSpPr>
            <p:cNvPr id="1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718574" y="2690921"/>
              <a:ext cx="848194" cy="132077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algn="ctr"/>
              <a:endParaRPr lang="zh-CN" altLang="zh-CN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Calibri" panose="020F0502020204030204" charset="0"/>
                <a:sym typeface="Calibri"/>
              </a:endParaRPr>
            </a:p>
          </p:txBody>
        </p:sp>
        <p:sp>
          <p:nvSpPr>
            <p:cNvPr id="15" name="矩形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540680" y="2682852"/>
              <a:ext cx="444229" cy="130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ea typeface="微软雅黑"/>
                  <a:sym typeface="方正兰亭黑_GBK" pitchFamily="2" charset="-122"/>
                </a:rPr>
                <a:t>【</a:t>
              </a:r>
              <a:r>
                <a:rPr lang="zh-CN" altLang="en-US" sz="2800" b="1">
                  <a:solidFill>
                    <a:schemeClr val="bg1"/>
                  </a:solidFill>
                  <a:ea typeface="微软雅黑"/>
                  <a:sym typeface="方正兰亭黑_GBK" pitchFamily="2" charset="-122"/>
                </a:rPr>
                <a:t>自学质疑</a:t>
              </a:r>
              <a:r>
                <a:rPr lang="en-US" altLang="zh-CN" sz="2800" b="1">
                  <a:solidFill>
                    <a:schemeClr val="bg1"/>
                  </a:solidFill>
                  <a:ea typeface="微软雅黑"/>
                  <a:sym typeface="方正兰亭黑_GBK" pitchFamily="2" charset="-122"/>
                </a:rPr>
                <a:t>】</a:t>
              </a:r>
              <a:endParaRPr lang="zh-CN" altLang="en-US" sz="2800" b="1">
                <a:solidFill>
                  <a:schemeClr val="bg1"/>
                </a:solidFill>
                <a:ea typeface="微软雅黑"/>
                <a:sym typeface="方正兰亭黑_GBK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文本框 7"/>
          <p:cNvSpPr txBox="1"/>
          <p:nvPr>
            <p:custDataLst>
              <p:tags r:id="rId1"/>
            </p:custDataLst>
          </p:nvPr>
        </p:nvSpPr>
        <p:spPr>
          <a:xfrm>
            <a:off x="7964488" y="5453063"/>
            <a:ext cx="2806700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44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中学生</a:t>
            </a:r>
          </a:p>
        </p:txBody>
      </p:sp>
      <p:sp>
        <p:nvSpPr>
          <p:cNvPr id="22534" name=" 159"/>
          <p:cNvSpPr/>
          <p:nvPr>
            <p:custDataLst>
              <p:tags r:id="rId2"/>
            </p:custDataLst>
          </p:nvPr>
        </p:nvSpPr>
        <p:spPr>
          <a:xfrm>
            <a:off x="4718050" y="5319713"/>
            <a:ext cx="2754313" cy="90646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/>
            </a:endParaRPr>
          </a:p>
        </p:txBody>
      </p:sp>
      <p:grpSp>
        <p:nvGrpSpPr>
          <p:cNvPr id="40962" name="组合 4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0413" cy="549275"/>
            <a:chOff x="0" y="0"/>
            <a:chExt cx="12190828" cy="548640"/>
          </a:xfrm>
        </p:grpSpPr>
        <p:sp>
          <p:nvSpPr>
            <p:cNvPr id="40967" name="矩形 42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4977934" cy="548640"/>
            </a:xfrm>
            <a:custGeom>
              <a:avLst/>
              <a:gdLst/>
              <a:ahLst/>
              <a:cxnLst>
                <a:cxn ang="0">
                  <a:pos x="0" y="9144"/>
                </a:cxn>
                <a:cxn ang="0">
                  <a:pos x="2679192" y="0"/>
                </a:cxn>
                <a:cxn ang="0">
                  <a:pos x="3118104" y="548640"/>
                </a:cxn>
                <a:cxn ang="0">
                  <a:pos x="0" y="548640"/>
                </a:cxn>
                <a:cxn ang="0">
                  <a:pos x="0" y="9144"/>
                </a:cxn>
              </a:cxnLst>
              <a:rect l="l" t="t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charset="-122"/>
                  <a:ea typeface="微软雅黑"/>
                  <a:sym typeface="+mn-ea"/>
                </a:rPr>
                <a:t>接纳自己</a:t>
              </a:r>
            </a:p>
          </p:txBody>
        </p:sp>
        <p:cxnSp>
          <p:nvCxnSpPr>
            <p:cNvPr id="40968" name="直接连接符 44"/>
            <p:cNvCxnSpPr/>
            <p:nvPr>
              <p:custDataLst>
                <p:tags r:id="rId7"/>
              </p:custDataLst>
            </p:nvPr>
          </p:nvCxnSpPr>
          <p:spPr>
            <a:xfrm>
              <a:off x="3108960" y="539496"/>
              <a:ext cx="9081868" cy="0"/>
            </a:xfrm>
            <a:prstGeom prst="line">
              <a:avLst/>
            </a:prstGeom>
            <a:ln w="3175" cap="flat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8745" y="717550"/>
            <a:ext cx="11911965" cy="5923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527175" y="1815465"/>
            <a:ext cx="9098915" cy="3959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b="1"/>
              <a:t>                                </a:t>
            </a:r>
            <a:r>
              <a:rPr lang="zh-CN" altLang="en-US" sz="2800" b="1"/>
              <a:t>苏炳添的故事</a:t>
            </a:r>
          </a:p>
          <a:p>
            <a:r>
              <a:rPr lang="zh-CN" altLang="en-US" sz="2800" b="1"/>
              <a:t>2004年，15岁的苏炳添第进入了田径队开始专业系统训练。2007到2011年间，他已经能跑到10秒16，随后，他却迎来了瓶颈期。22岁的他也开始陷入了</a:t>
            </a:r>
            <a:r>
              <a:rPr lang="zh-CN" altLang="en-US" sz="2800" b="1">
                <a:solidFill>
                  <a:srgbClr val="FF0000"/>
                </a:solidFill>
              </a:rPr>
              <a:t>怀疑</a:t>
            </a:r>
            <a:r>
              <a:rPr lang="zh-CN" altLang="en-US" sz="2800" b="1"/>
              <a:t>:有时候他觉得自己很有进步，两年时间比起早入队的队友们，都要进步的快，有时候又因为自己的身高劣势，为什么自己现在这么刻苦，还越练越慢，成绩还倒退...心累、自我怀疑、冷静下来后，他在全面认识了自己的优势劣势后，决定坚持跑下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03395" y="1536700"/>
            <a:ext cx="7547610" cy="34150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/>
              <a:t>阅读苏炳添的故事，结合材料，请你思考：</a:t>
            </a:r>
          </a:p>
          <a:p>
            <a:r>
              <a:rPr lang="en-US" altLang="zh-CN" sz="3600" b="1"/>
              <a:t>1.</a:t>
            </a:r>
            <a:r>
              <a:rPr lang="zh-CN" altLang="en-US" sz="3600" b="1"/>
              <a:t>你如何看待苏炳添的自我怀疑和心累？</a:t>
            </a:r>
          </a:p>
          <a:p>
            <a:r>
              <a:rPr lang="en-US" altLang="zh-CN" sz="3600" b="1"/>
              <a:t>2.</a:t>
            </a:r>
            <a:r>
              <a:rPr lang="zh-CN" altLang="en-US" sz="3600" b="1"/>
              <a:t>结合苏炳添的故事，请你谈谈为什么要接纳自己？</a:t>
            </a:r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5425" y="1057910"/>
            <a:ext cx="3803650" cy="4742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84810" y="684530"/>
            <a:ext cx="11671300" cy="5936615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094990" y="1544955"/>
            <a:ext cx="8762365" cy="4201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699770" y="866140"/>
            <a:ext cx="10749280" cy="4694555"/>
            <a:chOff x="1182" y="1364"/>
            <a:chExt cx="16928" cy="7393"/>
          </a:xfrm>
        </p:grpSpPr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8876" y="2650"/>
              <a:ext cx="9234" cy="5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 fontAlgn="auto">
                <a:lnSpc>
                  <a:spcPct val="150000"/>
                </a:lnSpc>
              </a:pPr>
              <a:r>
                <a:rPr lang="zh-CN" altLang="en-US" sz="32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我们每个人在</a:t>
              </a:r>
              <a:r>
                <a:rPr lang="zh-CN" altLang="en-US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兴趣、气质、性格、能力</a:t>
              </a:r>
              <a:r>
                <a:rPr lang="zh-CN" altLang="en-US" sz="32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等方面都有不同。我们要</a:t>
              </a:r>
              <a:r>
                <a:rPr lang="zh-CN" altLang="en-US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尊重和接受个体的差异</a:t>
              </a:r>
              <a:r>
                <a:rPr lang="zh-CN" altLang="en-US" sz="32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，并根据</a:t>
              </a:r>
              <a:r>
                <a:rPr lang="zh-CN" altLang="en-US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自身特点和社会需要</a:t>
              </a:r>
              <a:r>
                <a:rPr lang="zh-CN" altLang="en-US" sz="32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发展自己</a:t>
              </a:r>
              <a:r>
                <a:rPr lang="zh-CN" altLang="en-US" sz="32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，做更好的自己。</a:t>
              </a:r>
            </a:p>
          </p:txBody>
        </p:sp>
        <p:pic>
          <p:nvPicPr>
            <p:cNvPr id="111" name="图片 110"/>
            <p:cNvPicPr/>
            <p:nvPr>
              <p:custDataLst>
                <p:tags r:id="rId9"/>
              </p:custDataLst>
            </p:nvPr>
          </p:nvPicPr>
          <p:blipFill>
            <a:blip r:embed="rId11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2" y="1364"/>
              <a:ext cx="7434" cy="73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2721610" y="370840"/>
            <a:ext cx="7207250" cy="861060"/>
            <a:chOff x="128" y="4722"/>
            <a:chExt cx="9472" cy="1356"/>
          </a:xfrm>
        </p:grpSpPr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274" y="4844"/>
              <a:ext cx="9326" cy="1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128" y="4722"/>
              <a:ext cx="9341" cy="12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7"/>
              </p:custDataLst>
            </p:nvPr>
          </p:nvSpPr>
          <p:spPr>
            <a:xfrm>
              <a:off x="274" y="4900"/>
              <a:ext cx="91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1.</a:t>
              </a:r>
              <a:r>
                <a:rPr lang="zh-CN" altLang="en-US" sz="32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为什么要做更好的自己？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863" y="1917065"/>
            <a:ext cx="6667500" cy="23082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①欣赏自己，不是孤芳自赏、骄傲自大，而是欣赏自己的长处和优势。</a:t>
            </a:r>
            <a:endParaRPr lang="en-US" altLang="zh-CN" sz="2400" b="1">
              <a:latin typeface="微软雅黑" panose="020B0503020204020204" charset="-122"/>
              <a:ea typeface="微软雅黑"/>
            </a:endParaRPr>
          </a:p>
          <a:p>
            <a:pPr marL="0" lvl="0" indent="0" hangingPunct="0">
              <a:lnSpc>
                <a:spcPct val="120000"/>
              </a:lnSpc>
              <a:buClrTx/>
              <a:buFontTx/>
            </a:pPr>
            <a:r>
              <a:rPr lang="zh-CN" altLang="en-US" sz="2400" b="1" spc="0">
                <a:latin typeface="微软雅黑" panose="020B0503020204020204" charset="-122"/>
                <a:ea typeface="微软雅黑"/>
              </a:rPr>
              <a:t>②欣赏自己认真做事的态度、善于合作的品质、勤奋努力的精神等，激励自己在成长的道路上不断奋勇前进。</a:t>
            </a:r>
            <a:endParaRPr lang="zh-CN" altLang="en-US" sz="24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44034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07988" y="4149725"/>
            <a:ext cx="5678487" cy="1924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4035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311900" y="4149725"/>
            <a:ext cx="5694363" cy="18843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403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88388" y="1052513"/>
            <a:ext cx="1831975" cy="28876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7" name="矩形 1"/>
          <p:cNvSpPr/>
          <p:nvPr>
            <p:custDataLst>
              <p:tags r:id="rId5"/>
            </p:custDataLst>
          </p:nvPr>
        </p:nvSpPr>
        <p:spPr>
          <a:xfrm>
            <a:off x="623570" y="1340485"/>
            <a:ext cx="3878263" cy="58420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怎样学会欣赏自己？</a:t>
            </a:r>
          </a:p>
        </p:txBody>
      </p:sp>
      <p:sp>
        <p:nvSpPr>
          <p:cNvPr id="44038" name="矩形 5"/>
          <p:cNvSpPr/>
          <p:nvPr>
            <p:custDataLst>
              <p:tags r:id="rId6"/>
            </p:custDataLst>
          </p:nvPr>
        </p:nvSpPr>
        <p:spPr>
          <a:xfrm>
            <a:off x="550863" y="404813"/>
            <a:ext cx="1673225" cy="57626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知识要点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2423795" y="836930"/>
            <a:ext cx="6096000" cy="631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</a:pPr>
            <a:r>
              <a:rPr lang="en-US" altLang="zh-CN" sz="2700" b="1">
                <a:latin typeface="汉仪劲楷简"/>
                <a:ea typeface="汉仪劲楷简"/>
                <a:cs typeface="汉仪劲楷简" panose="00020600040101010101" charset="-122"/>
                <a:sym typeface="+mn-ea"/>
              </a:rPr>
              <a:t>  </a:t>
            </a:r>
            <a:r>
              <a:rPr lang="zh-CN" sz="2700" b="1">
                <a:solidFill>
                  <a:srgbClr val="CC542F"/>
                </a:solidFill>
                <a:latin typeface="汉仪劲楷简"/>
                <a:ea typeface="汉仪劲楷简"/>
                <a:cs typeface="汉仪劲楷简" panose="00020600040101010101" charset="-122"/>
                <a:sym typeface="+mn-ea"/>
              </a:rPr>
              <a:t>①学会欣赏自己。</a:t>
            </a:r>
            <a:endParaRPr lang="zh-CN" altLang="en-US" sz="2700" b="1">
              <a:solidFill>
                <a:srgbClr val="CC542F"/>
              </a:solidFill>
              <a:latin typeface="汉仪劲楷简"/>
              <a:ea typeface="汉仪劲楷简"/>
              <a:cs typeface="汉仪劲楷简" panose="00020600040101010101" charset="-122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2259515" y="188436"/>
            <a:ext cx="7361150" cy="788670"/>
            <a:chOff x="4603" y="162"/>
            <a:chExt cx="12829" cy="1656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488" y="657"/>
              <a:ext cx="1005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000" b="1">
                <a:solidFill>
                  <a:schemeClr val="tx1"/>
                </a:solidFill>
                <a:latin typeface="汉仪劲楷简"/>
                <a:ea typeface="汉仪劲楷简"/>
                <a:cs typeface="汉仪劲楷简" panose="00020600040101010101" charset="-122"/>
              </a:endParaRPr>
            </a:p>
          </p:txBody>
        </p:sp>
        <p:sp>
          <p:nvSpPr>
            <p:cNvPr id="3" name="圆角矩形 2"/>
            <p:cNvSpPr/>
            <p:nvPr>
              <p:custDataLst>
                <p:tags r:id="rId10"/>
              </p:custDataLst>
            </p:nvPr>
          </p:nvSpPr>
          <p:spPr>
            <a:xfrm>
              <a:off x="4603" y="162"/>
              <a:ext cx="12829" cy="16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笔记</a:t>
              </a:r>
              <a:r>
                <a:rPr 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2</a:t>
              </a:r>
              <a:r>
                <a:rPr lang="zh-CN" alt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劲楷简"/>
                  <a:ea typeface="汉仪劲楷简"/>
                  <a:cs typeface="汉仪劲楷简" panose="00020600040101010101" charset="-122"/>
                  <a:sym typeface="+mn-ea"/>
                </a:rPr>
                <a:t>：如何做更好的自己？</a:t>
              </a:r>
              <a:endParaRPr lang="en-US" altLang="zh-CN" sz="3600" b="1">
                <a:ln w="28575" cmpd="sng">
                  <a:noFill/>
                  <a:prstDash val="solid"/>
                </a:ln>
                <a:solidFill>
                  <a:schemeClr val="tx1"/>
                </a:solidFill>
                <a:latin typeface="汉仪劲楷简"/>
                <a:ea typeface="汉仪劲楷简"/>
                <a:cs typeface="汉仪劲楷简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文本框 7"/>
          <p:cNvSpPr txBox="1"/>
          <p:nvPr>
            <p:custDataLst>
              <p:tags r:id="rId1"/>
            </p:custDataLst>
          </p:nvPr>
        </p:nvSpPr>
        <p:spPr>
          <a:xfrm>
            <a:off x="7964488" y="5453063"/>
            <a:ext cx="2806700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44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中学生</a:t>
            </a:r>
          </a:p>
        </p:txBody>
      </p:sp>
      <p:sp>
        <p:nvSpPr>
          <p:cNvPr id="22534" name=" 159"/>
          <p:cNvSpPr/>
          <p:nvPr>
            <p:custDataLst>
              <p:tags r:id="rId2"/>
            </p:custDataLst>
          </p:nvPr>
        </p:nvSpPr>
        <p:spPr>
          <a:xfrm>
            <a:off x="4718050" y="5319713"/>
            <a:ext cx="2754313" cy="90646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/>
            </a:endParaRPr>
          </a:p>
        </p:txBody>
      </p:sp>
      <p:grpSp>
        <p:nvGrpSpPr>
          <p:cNvPr id="40962" name="组合 4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0413" cy="549275"/>
            <a:chOff x="0" y="0"/>
            <a:chExt cx="12190828" cy="548640"/>
          </a:xfrm>
        </p:grpSpPr>
        <p:sp>
          <p:nvSpPr>
            <p:cNvPr id="40967" name="矩形 42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4977934" cy="548640"/>
            </a:xfrm>
            <a:custGeom>
              <a:avLst/>
              <a:gdLst/>
              <a:ahLst/>
              <a:cxnLst>
                <a:cxn ang="0">
                  <a:pos x="0" y="9144"/>
                </a:cxn>
                <a:cxn ang="0">
                  <a:pos x="2679192" y="0"/>
                </a:cxn>
                <a:cxn ang="0">
                  <a:pos x="3118104" y="548640"/>
                </a:cxn>
                <a:cxn ang="0">
                  <a:pos x="0" y="548640"/>
                </a:cxn>
                <a:cxn ang="0">
                  <a:pos x="0" y="9144"/>
                </a:cxn>
              </a:cxnLst>
              <a:rect l="l" t="t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charset="-122"/>
                  <a:ea typeface="微软雅黑"/>
                  <a:sym typeface="+mn-ea"/>
                </a:rPr>
                <a:t>欣赏和接纳自己</a:t>
              </a:r>
            </a:p>
          </p:txBody>
        </p:sp>
        <p:cxnSp>
          <p:nvCxnSpPr>
            <p:cNvPr id="40968" name="直接连接符 44"/>
            <p:cNvCxnSpPr/>
            <p:nvPr>
              <p:custDataLst>
                <p:tags r:id="rId7"/>
              </p:custDataLst>
            </p:nvPr>
          </p:nvCxnSpPr>
          <p:spPr>
            <a:xfrm>
              <a:off x="3108960" y="539496"/>
              <a:ext cx="9081868" cy="0"/>
            </a:xfrm>
            <a:prstGeom prst="line">
              <a:avLst/>
            </a:prstGeom>
            <a:ln w="3175" cap="flat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8745" y="717550"/>
            <a:ext cx="11911965" cy="5923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527175" y="1815465"/>
            <a:ext cx="9098915" cy="3959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b="1"/>
              <a:t>                                </a:t>
            </a:r>
            <a:r>
              <a:rPr lang="zh-CN" altLang="en-US" sz="2800" b="1"/>
              <a:t>苏炳添的故事</a:t>
            </a:r>
          </a:p>
          <a:p>
            <a:r>
              <a:rPr lang="en-US" altLang="zh-CN" sz="2800" b="1"/>
              <a:t>        </a:t>
            </a:r>
            <a:r>
              <a:rPr lang="zh-CN" altLang="en-US" sz="2800" b="1"/>
              <a:t>2017年的世锦赛，1.72米的黄种人，出现在一群长手长脚的黑人中，像个小孩，这是基因上的致命差距。有记者问:苏炳添怎么看?他说:“我也没什么压力，本来就不是一个级别的，我接纳自己的身高和全部...”</a:t>
            </a:r>
          </a:p>
          <a:p>
            <a:r>
              <a:rPr lang="en-US" altLang="zh-CN" sz="2800" b="1"/>
              <a:t>        </a:t>
            </a:r>
            <a:r>
              <a:rPr lang="zh-CN" altLang="en-US" sz="2800" b="1"/>
              <a:t>在18年亚运会之前，苏炳添从没拿过冠军。他总是笑着说，我接受自己，没想过超越人种，没在乎自己拿不拿冠军，</a:t>
            </a:r>
            <a:r>
              <a:rPr lang="zh-CN" altLang="en-US" sz="2800" b="1">
                <a:solidFill>
                  <a:srgbClr val="FF0000"/>
                </a:solidFill>
              </a:rPr>
              <a:t>我只想做好自己!他总是向教练虚心请教、学习，和队友们合作交流，为自己和队友的进步喝彩加油。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756785" y="1640840"/>
            <a:ext cx="7292340" cy="34150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小组讨论</a:t>
            </a:r>
          </a:p>
          <a:p>
            <a:r>
              <a:rPr lang="en-US" altLang="zh-CN" sz="3600" b="1"/>
              <a:t>1.</a:t>
            </a:r>
            <a:r>
              <a:rPr lang="zh-CN" altLang="en-US" sz="3600" b="1"/>
              <a:t>你觉得苏炳添笑着说的那些话语以及他的行动，体现了苏炳添怎样的心态?</a:t>
            </a:r>
          </a:p>
          <a:p>
            <a:r>
              <a:rPr lang="en-US" altLang="zh-CN" sz="3600" b="1"/>
              <a:t>2.</a:t>
            </a:r>
            <a:r>
              <a:rPr lang="zh-CN" altLang="en-US" sz="3600" b="1"/>
              <a:t>从接纳和欣赏自己的角度谈谈苏炳添的做法对你有何启发?</a:t>
            </a:r>
          </a:p>
        </p:txBody>
      </p:sp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jEyMjU2MjJhZjc1MmI2ZDVkNWMyZmI3OTA3NTZiM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0"/>
  <p:tag name="KSO_WM_DIAGRAM_VIRTUALLY_FRAME" val="{&quot;height&quot;:247.75622047244096,&quot;left&quot;:144.35204724409448,&quot;top&quot;:143.30377952755904,&quot;width&quot;:669.0104724409448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1"/>
  <p:tag name="KSO_WM_DIAGRAM_VIRTUALLY_FRAME" val="{&quot;height&quot;:247.75622047244096,&quot;left&quot;:144.35204724409448,&quot;top&quot;:143.30377952755904,&quot;width&quot;:669.0104724409448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2"/>
  <p:tag name="KSO_WM_DIAGRAM_VIRTUALLY_FRAME" val="{&quot;height&quot;:247.75622047244096,&quot;left&quot;:144.35204724409448,&quot;top&quot;:143.30377952755904,&quot;width&quot;:669.0104724409448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3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4"/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5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5"/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6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2"/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3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7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8"/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9"/>
  <p:tag name="KSO_WM_BEAUTIFY_FLAG" val=""/>
  <p:tag name="KSO_WM_UNIT_TEXT_FILL_FORE_SCHEMECOLOR_INDEX" val="5"/>
  <p:tag name="KSO_WM_UNIT_TEXT_FILL_FORE_SCHEMECOLOR_INDEX_BRIGHTNESS" val="0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5"/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6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0"/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1"/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1"/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2"/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6"/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7"/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8"/>
  <p:tag name="KSO_WM_BEAUTIFY_FLAG" val=""/>
  <p:tag name="KSO_WM_UNIT_TEXT_FILL_FORE_SCHEMECOLOR_INDEX" val="5"/>
  <p:tag name="KSO_WM_UNIT_TEXT_FILL_FORE_SCHEMECOLOR_INDEX_BRIGHTNESS" val="0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4"/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5"/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9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0"/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1"/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3"/>
  <p:tag name="KSO_WM_DIAGRAM_VIRTUALLY_FRAME" val="{&quot;height&quot;:294.8572440944882,&quot;left&quot;:72,&quot;top&quot;:194.2855118110236,&quot;width&quot;:395.4285039370078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3"/>
  <p:tag name="KSO_WM_BEAUTIFY_FLAG" val=""/>
  <p:tag name="KSO_WM_CHIP_GROUPID" val="5eedbca6fa6683b8872baa7d"/>
  <p:tag name="KSO_WM_CHIP_XID" val="5eedbca6fa6683b8872baa7e"/>
  <p:tag name="KSO_WM_TAG_VERSION" val="1.0"/>
  <p:tag name="KSO_WM_TEMPLATE_ASSEMBLE_GROUPID" val="5f15026e8050c250ba65d22c"/>
  <p:tag name="KSO_WM_TEMPLATE_ASSEMBLE_XID" val="5f15026e8050c250ba65d22c"/>
  <p:tag name="KSO_WM_TEMPLATE_CATEGORY" val="diagram"/>
  <p:tag name="KSO_WM_TEMPLATE_INDEX" val="20209339"/>
  <p:tag name="KSO_WM_UNIT_BLOCK" val="0"/>
  <p:tag name="KSO_WM_UNIT_COMPATIBLE" val="0"/>
  <p:tag name="KSO_WM_UNIT_DEC_AREA_ID" val="544e3ac726024a87a4e983faf016091e"/>
  <p:tag name="KSO_WM_UNIT_DECORATE_INFO" val="{&quot;ReferentInfo&quot;:{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}"/>
  <p:tag name="KSO_WM_UNIT_DIAGRAM_ISNUMVISUAL" val="0"/>
  <p:tag name="KSO_WM_UNIT_DIAGRAM_ISREFERUNIT" val="0"/>
  <p:tag name="KSO_WM_UNIT_HIGHLIGHT" val="0"/>
  <p:tag name="KSO_WM_UNIT_ID" val="diagram20209339_1*i*1"/>
  <p:tag name="KSO_WM_UNIT_INDEX" val="1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7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4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5"/>
  <p:tag name="KSO_WM_BEAUTIFY_FLAG" val=""/>
  <p:tag name="KSO_WM_CHIP_GROUPID" val="5eedbca6fa6683b8872baa7d"/>
  <p:tag name="KSO_WM_CHIP_XID" val="5eedbca6fa6683b8872baa7e"/>
  <p:tag name="KSO_WM_TAG_VERSION" val="1.0"/>
  <p:tag name="KSO_WM_TEMPLATE_ASSEMBLE_GROUPID" val="5f15026e8050c250ba65d22c"/>
  <p:tag name="KSO_WM_TEMPLATE_ASSEMBLE_XID" val="5f15026e8050c250ba65d22c"/>
  <p:tag name="KSO_WM_TEMPLATE_CATEGORY" val="diagram"/>
  <p:tag name="KSO_WM_TEMPLATE_INDEX" val="20209339"/>
  <p:tag name="KSO_WM_UNIT_BLOCK" val="0"/>
  <p:tag name="KSO_WM_UNIT_COMPATIBLE" val="0"/>
  <p:tag name="KSO_WM_UNIT_DEC_AREA_ID" val="a9c2b6eb11da47fb875a3341252664a3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IAGRAM_ISNUMVISUAL" val="0"/>
  <p:tag name="KSO_WM_UNIT_DIAGRAM_ISREFERUNIT" val="0"/>
  <p:tag name="KSO_WM_UNIT_HIGHLIGHT" val="0"/>
  <p:tag name="KSO_WM_UNIT_ID" val="diagram20209339_1*i*3"/>
  <p:tag name="KSO_WM_UNIT_INDEX" val="3"/>
  <p:tag name="KSO_WM_UNIT_LAYERLEVEL" val="1"/>
  <p:tag name="KSO_WM_UNIT_SM_LIMIT_TYPE" val="1"/>
  <p:tag name="KSO_WM_UNIT_TYPE" val="i"/>
  <p:tag name="KSO_WM_UNIT_VALUE" val="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9"/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0"/>
  <p:tag name="KSO_WM_DIAGRAM_VIRTUALLY_FRAME" val="{&quot;height&quot;:322.9182677165354,&quot;left&quot;:67.07338582677166,&quot;top&quot;:109.6783464566929,&quot;width&quot;:719.5581889763779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1"/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2"/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6"/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7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8"/>
  <p:tag name="KSO_WM_BEAUTIFY_FLAG" val=""/>
  <p:tag name="KSO_WM_UNIT_TEXT_FILL_FORE_SCHEMECOLOR_INDEX" val="5"/>
  <p:tag name="KSO_WM_UNIT_TEXT_FILL_FORE_SCHEMECOLOR_INDEX_BRIGHTNESS" val="0"/>
  <p:tag name="KSO_WM_UNIT_TEXT_FILL_TYP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9"/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4"/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5"/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9"/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0"/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PLACING_PICTURE_USER_VIEWPORT" val="{&quot;height&quot;:1283.4787401574804,&quot;width&quot;:1283.4787401574804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PLACING_PICTURE_USER_VIEWPORT" val="{&quot;height&quot;:1283.4787401574804,&quot;width&quot;:1283.4787401574804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1732</Words>
  <Application>Microsoft Office PowerPoint</Application>
  <PresentationFormat>宽屏</PresentationFormat>
  <Paragraphs>105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等线</vt:lpstr>
      <vt:lpstr>汉仪劲楷简</vt:lpstr>
      <vt:lpstr>黑体</vt:lpstr>
      <vt:lpstr>华文楷体</vt:lpstr>
      <vt:lpstr>华文隶书</vt:lpstr>
      <vt:lpstr>华文新魏</vt:lpstr>
      <vt:lpstr>华文中宋</vt:lpstr>
      <vt:lpstr>江西拙楷</vt:lpstr>
      <vt:lpstr>楷体</vt:lpstr>
      <vt:lpstr>隶书</vt:lpstr>
      <vt:lpstr>微软雅黑</vt:lpstr>
      <vt:lpstr>幼圆</vt:lpstr>
      <vt:lpstr>字魂36号-正文宋楷</vt:lpstr>
      <vt:lpstr>Arial</vt:lpstr>
      <vt:lpstr>Calibri</vt:lpstr>
      <vt:lpstr>Times New Roman</vt:lpstr>
      <vt:lpstr>Wingdings</vt:lpstr>
      <vt:lpstr>WPS</vt:lpstr>
      <vt:lpstr>1_WPS</vt:lpstr>
      <vt:lpstr>第一单元  少年有梦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二一教育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第一单元  少年有梦</dc:title>
  <dc:subject/>
  <dc:creator>21cnjy.com</dc:creator>
  <cp:keywords>21</cp:keywords>
  <dc:description/>
  <cp:lastModifiedBy>576364811@qq.com</cp:lastModifiedBy>
  <cp:revision>2</cp:revision>
  <cp:lastPrinted>2024-09-03T18:09:07Z</cp:lastPrinted>
  <dcterms:created xsi:type="dcterms:W3CDTF">2024-09-03T18:09:07Z</dcterms:created>
  <dcterms:modified xsi:type="dcterms:W3CDTF">2024-09-05T05:38:28Z</dcterms:modified>
  <cp:category/>
  <cp:contentStatus/>
  <dc:language/>
  <cp:version/>
</cp:coreProperties>
</file>