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7" r:id="rId8"/>
    <p:sldId id="289" r:id="rId9"/>
    <p:sldId id="261" r:id="rId10"/>
    <p:sldId id="264" r:id="rId11"/>
    <p:sldId id="300" r:id="rId12"/>
    <p:sldId id="302" r:id="rId13"/>
    <p:sldId id="30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9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0412" cy="6857206"/>
          </a:xfrm>
          <a:prstGeom prst="rect">
            <a:avLst/>
          </a:prstGeom>
          <a:solidFill>
            <a:srgbClr val="E3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14" tIns="19207" rIns="38414" bIns="19207" rtlCol="0" anchor="ctr"/>
          <a:lstStyle/>
          <a:p>
            <a:pPr algn="ctr"/>
            <a:endParaRPr lang="zh-CN" altLang="en-US" sz="25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 bwMode="auto">
          <a:xfrm>
            <a:off x="630659" y="341319"/>
            <a:ext cx="10987321" cy="6175362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308" tIns="19154" rIns="38308" bIns="19154" numCol="1" rtlCol="0" anchor="t" anchorCtr="0" compatLnSpc="1"/>
          <a:lstStyle/>
          <a:p>
            <a:pPr marL="0" marR="0" indent="0" algn="l" defTabSz="382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27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42039" y="6439210"/>
            <a:ext cx="391471" cy="3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/>
          <p:nvPr userDrawn="1"/>
        </p:nvSpPr>
        <p:spPr>
          <a:xfrm>
            <a:off x="11357179" y="6417332"/>
            <a:ext cx="359008" cy="268605"/>
          </a:xfrm>
          <a:prstGeom prst="rect">
            <a:avLst/>
          </a:prstGeom>
          <a:noFill/>
        </p:spPr>
        <p:txBody>
          <a:bodyPr wrap="square" lIns="38414" tIns="19207" rIns="38414" bIns="19207" rtlCol="0">
            <a:spAutoFit/>
          </a:bodyPr>
          <a:lstStyle/>
          <a:p>
            <a:pPr algn="ctr"/>
            <a:fld id="{2EEF1883-7A0E-4F66-9932-E581691AD397}" type="slidenum">
              <a:rPr lang="zh-CN" altLang="en-US" sz="12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5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5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942552" y="6426910"/>
            <a:ext cx="373576" cy="373381"/>
            <a:chOff x="11226607" y="6533712"/>
            <a:chExt cx="216000" cy="216000"/>
          </a:xfrm>
        </p:grpSpPr>
        <p:sp>
          <p:nvSpPr>
            <p:cNvPr id="11" name="椭圆 10"/>
            <p:cNvSpPr/>
            <p:nvPr userDrawn="1"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rgbClr val="A2C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841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燕尾形 22">
              <a:hlinkClick r:id="" action="ppaction://hlinkshowjump?jump=previousslide"/>
            </p:cNvPr>
            <p:cNvSpPr/>
            <p:nvPr userDrawn="1"/>
          </p:nvSpPr>
          <p:spPr>
            <a:xfrm flipH="1">
              <a:off x="11291407" y="65877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841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1755567" y="6438671"/>
            <a:ext cx="373576" cy="373381"/>
            <a:chOff x="11142748" y="6381312"/>
            <a:chExt cx="216000" cy="216000"/>
          </a:xfrm>
        </p:grpSpPr>
        <p:sp>
          <p:nvSpPr>
            <p:cNvPr id="15" name="椭圆 14"/>
            <p:cNvSpPr/>
            <p:nvPr userDrawn="1"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rgbClr val="A2C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841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燕尾形 25">
              <a:hlinkClick r:id="" action="ppaction://hlinkshowjump?jump=nextslide"/>
            </p:cNvPr>
            <p:cNvSpPr/>
            <p:nvPr userDrawn="1"/>
          </p:nvSpPr>
          <p:spPr>
            <a:xfrm>
              <a:off x="11207548" y="64353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841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8.jpeg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" Target="slide8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30.xml"/><Relationship Id="rId22" Type="http://schemas.openxmlformats.org/officeDocument/2006/relationships/tags" Target="../tags/tag29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slide" Target="slide6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4.png"/><Relationship Id="rId33" Type="http://schemas.openxmlformats.org/officeDocument/2006/relationships/slideLayout" Target="../slideLayouts/slideLayout2.xml"/><Relationship Id="rId32" Type="http://schemas.openxmlformats.org/officeDocument/2006/relationships/tags" Target="../tags/tag62.xml"/><Relationship Id="rId31" Type="http://schemas.openxmlformats.org/officeDocument/2006/relationships/slide" Target="slide5.xml"/><Relationship Id="rId30" Type="http://schemas.openxmlformats.org/officeDocument/2006/relationships/tags" Target="../tags/tag61.xml"/><Relationship Id="rId3" Type="http://schemas.openxmlformats.org/officeDocument/2006/relationships/tags" Target="../tags/tag35.xml"/><Relationship Id="rId29" Type="http://schemas.openxmlformats.org/officeDocument/2006/relationships/tags" Target="../tags/tag60.xml"/><Relationship Id="rId28" Type="http://schemas.openxmlformats.org/officeDocument/2006/relationships/tags" Target="../tags/tag59.xml"/><Relationship Id="rId27" Type="http://schemas.openxmlformats.org/officeDocument/2006/relationships/tags" Target="../tags/tag58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4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6.png"/><Relationship Id="rId20" Type="http://schemas.openxmlformats.org/officeDocument/2006/relationships/tags" Target="../tags/tag81.xml"/><Relationship Id="rId2" Type="http://schemas.openxmlformats.org/officeDocument/2006/relationships/image" Target="../media/image5.png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61633"/>
            <a:ext cx="9144000" cy="2387600"/>
          </a:xfrm>
        </p:spPr>
        <p:txBody>
          <a:bodyPr/>
          <a:p>
            <a:r>
              <a:rPr lang="zh-CN" altLang="en-US" sz="6600"/>
              <a:t>秦皇</a:t>
            </a:r>
            <a:r>
              <a:rPr lang="en-US" altLang="zh-CN" sz="6600"/>
              <a:t> </a:t>
            </a:r>
            <a:r>
              <a:rPr lang="zh-CN" altLang="en-US" sz="6600"/>
              <a:t>汉武</a:t>
            </a:r>
            <a:r>
              <a:rPr lang="en-US" altLang="zh-CN" sz="6600"/>
              <a:t> </a:t>
            </a:r>
            <a:r>
              <a:rPr lang="zh-CN" altLang="en-US" sz="6600"/>
              <a:t>唐宗</a:t>
            </a:r>
            <a:r>
              <a:rPr lang="en-US" altLang="zh-CN" sz="6600"/>
              <a:t> </a:t>
            </a:r>
            <a:r>
              <a:rPr lang="zh-CN" altLang="en-US" sz="6600"/>
              <a:t>宋祖</a:t>
            </a:r>
            <a:endParaRPr lang="zh-CN" altLang="en-US" sz="660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79475" y="2997835"/>
            <a:ext cx="110191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《中国历史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七年级上册》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P44-51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57-62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67-70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104-106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03275" y="3903028"/>
            <a:ext cx="8869363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《中国历史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七年级下册》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P6-8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28-31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41960" y="949960"/>
            <a:ext cx="102863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ea typeface="宋体" panose="02010600030101010101" pitchFamily="2" charset="-122"/>
              </a:rPr>
              <a:t>材料一 北宋时期虽有“外患</a:t>
            </a:r>
            <a:r>
              <a:rPr lang="en-US" sz="2400" b="0">
                <a:latin typeface="宋体" panose="02010600030101010101" pitchFamily="2" charset="-122"/>
              </a:rPr>
              <a:t>”</a:t>
            </a:r>
            <a:r>
              <a:rPr lang="zh-CN" sz="2400" b="0">
                <a:ea typeface="宋体" panose="02010600030101010101" pitchFamily="2" charset="-122"/>
              </a:rPr>
              <a:t>而无</a:t>
            </a:r>
            <a:r>
              <a:rPr lang="en-US" sz="2400" b="0">
                <a:latin typeface="宋体" panose="02010600030101010101" pitchFamily="2" charset="-122"/>
              </a:rPr>
              <a:t>“</a:t>
            </a:r>
            <a:r>
              <a:rPr lang="zh-CN" sz="2400" b="0">
                <a:ea typeface="宋体" panose="02010600030101010101" pitchFamily="2" charset="-122"/>
              </a:rPr>
              <a:t>内忧”。内部较长时间的安定，士人能享受相对较多的自由，无不对经济文化发展起作用。正如陈寅恪先生所说“华夏民族之文化，历数千载之演进，造极于赵宋之世”。</a:t>
            </a:r>
            <a:endParaRPr lang="zh-CN" sz="2400" b="0"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ea typeface="宋体" panose="02010600030101010101" pitchFamily="2" charset="-122"/>
              </a:rPr>
              <a:t>（1）北宋内部安定，士人自由与哪一政策有关</a:t>
            </a:r>
            <a:r>
              <a:rPr lang="en-US" sz="2400" b="0">
                <a:latin typeface="宋体" panose="02010600030101010101" pitchFamily="2" charset="-122"/>
              </a:rPr>
              <a:t>?</a:t>
            </a:r>
            <a:r>
              <a:rPr lang="zh-CN" sz="2400" b="0">
                <a:ea typeface="宋体" panose="02010600030101010101" pitchFamily="2" charset="-122"/>
              </a:rPr>
              <a:t>请从史学、科技方面各举一例说明“华夏民族之文化造极于赵宋之世”。（3分）</a:t>
            </a:r>
            <a:r>
              <a:rPr lang="en-US" sz="2400" b="0">
                <a:latin typeface="宋体" panose="02010600030101010101" pitchFamily="2" charset="-122"/>
              </a:rPr>
              <a:t>  </a:t>
            </a:r>
            <a:endParaRPr lang="en-US" altLang="en-US" sz="2400" b="0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935" y="12001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【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限时训练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】</a:t>
            </a:r>
            <a:endParaRPr lang="en-US" altLang="zh-CN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5</a:t>
            </a:r>
            <a:r>
              <a:rPr 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sz="2400">
                <a:latin typeface="Calibri" panose="020F0502020204030204" charset="0"/>
                <a:sym typeface="+mn-ea"/>
              </a:rPr>
              <a:t>(11</a:t>
            </a:r>
            <a:r>
              <a:rPr 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分</a:t>
            </a:r>
            <a:r>
              <a:rPr lang="en-US" sz="2400">
                <a:latin typeface="Calibri" panose="020F0502020204030204" charset="0"/>
                <a:sym typeface="+mn-ea"/>
              </a:rPr>
              <a:t>)</a:t>
            </a:r>
            <a:r>
              <a:rPr lang="zh-CN" sz="2400">
                <a:ea typeface="宋体" panose="02010600030101010101" pitchFamily="2" charset="-122"/>
                <a:sym typeface="+mn-ea"/>
              </a:rPr>
              <a:t>阅读下列材料，探究相关问题。</a:t>
            </a:r>
            <a:endParaRPr lang="zh-CN" altLang="en-US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906905" y="3801110"/>
            <a:ext cx="76454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崇文抑武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政策。</a:t>
            </a:r>
            <a:endParaRPr lang="zh-CN" sz="32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史学：司马光《资治通鉴》</a:t>
            </a:r>
            <a:endParaRPr lang="zh-CN" sz="32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科技：毕昇的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活字印刷术</a:t>
            </a:r>
            <a:endParaRPr lang="zh-CN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3695" y="23685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/>
            <a:r>
              <a:rPr lang="zh-CN" sz="2400" b="0">
                <a:ea typeface="宋体" panose="02010600030101010101" pitchFamily="2" charset="-122"/>
              </a:rPr>
              <a:t>材料二</a:t>
            </a:r>
            <a:r>
              <a:rPr lang="en-US" sz="2400" b="0">
                <a:latin typeface="Times New Roman" panose="02020603050405020304" charset="0"/>
              </a:rPr>
              <a:t>  </a:t>
            </a:r>
            <a:endParaRPr lang="en-US" altLang="en-US" sz="2400" b="0">
              <a:latin typeface="Times New Roman" panose="02020603050405020304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2908935" y="0"/>
            <a:ext cx="8551545" cy="3074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295" y="2867660"/>
            <a:ext cx="12117705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altLang="zh-CN" sz="2800" b="0">
                <a:ea typeface="宋体" panose="02010600030101010101" pitchFamily="2" charset="-122"/>
              </a:rPr>
              <a:t>2</a:t>
            </a:r>
            <a:r>
              <a:rPr lang="zh-CN" sz="2800" b="0">
                <a:ea typeface="宋体" panose="02010600030101010101" pitchFamily="2" charset="-122"/>
              </a:rPr>
              <a:t>）</a:t>
            </a:r>
            <a:r>
              <a:rPr lang="zh-CN" sz="2800">
                <a:ea typeface="宋体" panose="02010600030101010101" pitchFamily="2" charset="-122"/>
                <a:sym typeface="+mn-ea"/>
              </a:rPr>
              <a:t>赵普认为唐末以来，“帝王易姓，战争不息”的原因是什么？</a:t>
            </a:r>
            <a:r>
              <a:rPr lang="zh-CN" sz="2800" b="0">
                <a:ea typeface="宋体" panose="02010600030101010101" pitchFamily="2" charset="-122"/>
              </a:rPr>
              <a:t>宋太祖分别采取了什么措施来“稍夺其权，制其钱谷，收其精兵”？（</a:t>
            </a:r>
            <a:r>
              <a:rPr lang="en-US" altLang="zh-CN" sz="2800" b="0">
                <a:ea typeface="宋体" panose="02010600030101010101" pitchFamily="2" charset="-122"/>
              </a:rPr>
              <a:t>4</a:t>
            </a:r>
            <a:r>
              <a:rPr lang="zh-CN" sz="2800" b="0">
                <a:ea typeface="宋体" panose="02010600030101010101" pitchFamily="2" charset="-122"/>
              </a:rPr>
              <a:t>分）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78395" y="2710180"/>
            <a:ext cx="355981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方镇太重，君弱臣强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endParaRPr lang="en-US" altLang="en-US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815" y="3938905"/>
            <a:ext cx="11918950" cy="31076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a typeface="宋体" panose="02010600030101010101" pitchFamily="2" charset="-122"/>
              </a:rPr>
              <a:t>   </a:t>
            </a:r>
            <a:r>
              <a:rPr lang="en-US" altLang="zh-CN" sz="2800" b="1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稍夺其权：</a:t>
            </a:r>
            <a:r>
              <a:rPr lang="zh-CN" sz="2800" b="1">
                <a:solidFill>
                  <a:srgbClr val="1010C2"/>
                </a:solidFill>
                <a:latin typeface="Calibri" panose="020F0502020204030204" charset="0"/>
                <a:ea typeface="宋体" panose="02010600030101010101" pitchFamily="2" charset="-122"/>
              </a:rPr>
              <a:t>①</a:t>
            </a:r>
            <a:r>
              <a:rPr lang="zh-CN" sz="2800" b="1">
                <a:solidFill>
                  <a:srgbClr val="1010C2"/>
                </a:solidFill>
                <a:ea typeface="宋体" panose="02010600030101010101" pitchFamily="2" charset="-122"/>
              </a:rPr>
              <a:t>派文臣担任各地州县的长官，实施三年一换的制度；</a:t>
            </a:r>
            <a:r>
              <a:rPr lang="en-US" altLang="zh-CN" sz="2800" b="1">
                <a:solidFill>
                  <a:srgbClr val="1010C2"/>
                </a:solidFill>
                <a:ea typeface="宋体" panose="02010600030101010101" pitchFamily="2" charset="-122"/>
              </a:rPr>
              <a:t>           </a:t>
            </a:r>
            <a:r>
              <a:rPr lang="zh-CN" sz="2800" b="1">
                <a:solidFill>
                  <a:srgbClr val="1010C2"/>
                </a:solidFill>
                <a:latin typeface="Calibri" panose="020F0502020204030204" charset="0"/>
                <a:ea typeface="宋体" panose="02010600030101010101" pitchFamily="2" charset="-122"/>
              </a:rPr>
              <a:t>②</a:t>
            </a:r>
            <a:r>
              <a:rPr lang="zh-CN" sz="2800" b="1">
                <a:solidFill>
                  <a:srgbClr val="1010C2"/>
                </a:solidFill>
                <a:ea typeface="宋体" panose="02010600030101010101" pitchFamily="2" charset="-122"/>
              </a:rPr>
              <a:t>在各州府设置通判，以分知州的权力。</a:t>
            </a:r>
            <a:endParaRPr lang="zh-CN" sz="2800" b="1">
              <a:solidFill>
                <a:srgbClr val="1010C2"/>
              </a:solidFill>
              <a:ea typeface="宋体" panose="02010600030101010101" pitchFamily="2" charset="-122"/>
            </a:endParaRPr>
          </a:p>
          <a:p>
            <a:pPr indent="0"/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a typeface="宋体" panose="02010600030101010101" pitchFamily="2" charset="-122"/>
              </a:rPr>
              <a:t>       </a:t>
            </a:r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制其钱谷：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①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宋体" panose="02010600030101010101" pitchFamily="2" charset="-122"/>
              </a:rPr>
              <a:t>取消节度使收税的权力，除各州留一部分用作地方的必要支出外，其余一切税收由中央掌控。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宋体" panose="02010600030101010101" pitchFamily="2" charset="-122"/>
              </a:rPr>
              <a:t>             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ea typeface="宋体" panose="02010600030101010101" pitchFamily="2" charset="-122"/>
              </a:rPr>
              <a:t>②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宋体" panose="02010600030101010101" pitchFamily="2" charset="-122"/>
              </a:rPr>
              <a:t>在地方设置转运使，把地方财赋收归中央。</a:t>
            </a:r>
            <a:endParaRPr lang="zh-CN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a typeface="宋体" panose="02010600030101010101" pitchFamily="2" charset="-122"/>
            </a:endParaRPr>
          </a:p>
          <a:p>
            <a:pPr indent="0"/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a typeface="宋体" panose="02010600030101010101" pitchFamily="2" charset="-122"/>
              </a:rPr>
              <a:t>       </a:t>
            </a:r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收其精兵</a:t>
            </a:r>
            <a:r>
              <a:rPr lang="zh-CN" sz="2800">
                <a:solidFill>
                  <a:schemeClr val="tx1"/>
                </a:solidFill>
                <a:ea typeface="宋体" panose="02010600030101010101" pitchFamily="2" charset="-122"/>
              </a:rPr>
              <a:t>：</a:t>
            </a:r>
            <a:r>
              <a:rPr lang="zh-CN" sz="2800" b="1">
                <a:solidFill>
                  <a:srgbClr val="1010C2"/>
                </a:solidFill>
                <a:latin typeface="Calibri" panose="020F0502020204030204" charset="0"/>
                <a:ea typeface="宋体" panose="02010600030101010101" pitchFamily="2" charset="-122"/>
              </a:rPr>
              <a:t>①</a:t>
            </a:r>
            <a:r>
              <a:rPr lang="zh-CN" sz="2800" b="1">
                <a:solidFill>
                  <a:srgbClr val="1010C2"/>
                </a:solidFill>
                <a:ea typeface="宋体" panose="02010600030101010101" pitchFamily="2" charset="-122"/>
              </a:rPr>
              <a:t>解除禁军高级将领的兵权，牢牢控制军队；</a:t>
            </a:r>
            <a:r>
              <a:rPr lang="zh-CN" sz="2800" b="1">
                <a:solidFill>
                  <a:srgbClr val="1010C2"/>
                </a:solidFill>
                <a:latin typeface="Calibri" panose="020F0502020204030204" charset="0"/>
                <a:ea typeface="宋体" panose="02010600030101010101" pitchFamily="2" charset="-122"/>
              </a:rPr>
              <a:t>②</a:t>
            </a:r>
            <a:r>
              <a:rPr lang="zh-CN" sz="2800" b="1">
                <a:solidFill>
                  <a:srgbClr val="1010C2"/>
                </a:solidFill>
                <a:ea typeface="宋体" panose="02010600030101010101" pitchFamily="2" charset="-122"/>
              </a:rPr>
              <a:t>控制对军队的调动：</a:t>
            </a:r>
            <a:r>
              <a:rPr lang="zh-CN" sz="2800" b="1">
                <a:solidFill>
                  <a:srgbClr val="1010C2"/>
                </a:solidFill>
                <a:latin typeface="Calibri" panose="020F0502020204030204" charset="0"/>
                <a:ea typeface="宋体" panose="02010600030101010101" pitchFamily="2" charset="-122"/>
              </a:rPr>
              <a:t>③</a:t>
            </a:r>
            <a:r>
              <a:rPr lang="zh-CN" sz="2800" b="1">
                <a:solidFill>
                  <a:srgbClr val="1010C2"/>
                </a:solidFill>
                <a:ea typeface="宋体" panose="02010600030101010101" pitchFamily="2" charset="-122"/>
              </a:rPr>
              <a:t>调换军队将领，定期换防，割断将领与士兵和地方的联系。</a:t>
            </a:r>
            <a:endParaRPr lang="zh-CN" altLang="en-US" sz="2800" b="1">
              <a:solidFill>
                <a:srgbClr val="1010C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3" grpId="0" bldLvl="0" animBg="1"/>
      <p:bldP spid="3" grpId="1"/>
      <p:bldP spid="2" grpId="0" bldLvl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3742925" name="图片 1073742924" descr="微信图片_202303310902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37715" y="106045"/>
            <a:ext cx="8881110" cy="3131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81025" y="208915"/>
            <a:ext cx="2921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材料三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88950" y="3504565"/>
            <a:ext cx="109969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0">
                <a:ea typeface="宋体" panose="02010600030101010101" pitchFamily="2" charset="-122"/>
              </a:rPr>
              <a:t>材料四</a:t>
            </a:r>
            <a:r>
              <a:rPr lang="en-US" sz="2400" b="0">
                <a:latin typeface="宋体" panose="02010600030101010101" pitchFamily="2" charset="-122"/>
              </a:rPr>
              <a:t> </a:t>
            </a:r>
            <a:r>
              <a:rPr lang="zh-CN" sz="2400" b="0">
                <a:ea typeface="宋体" panose="02010600030101010101" pitchFamily="2" charset="-122"/>
              </a:rPr>
              <a:t>江南之为国盛矣……地广野丰，民勤本业，一岁或稔，则数郡忘饥。 </a:t>
            </a:r>
            <a:endParaRPr lang="zh-CN" sz="2400" b="0">
              <a:ea typeface="宋体" panose="02010600030101010101" pitchFamily="2" charset="-122"/>
            </a:endParaRPr>
          </a:p>
          <a:p>
            <a:pPr indent="266700"/>
            <a:r>
              <a:rPr lang="zh-CN" sz="2400" b="0">
                <a:ea typeface="宋体" panose="02010600030101010101" pitchFamily="2" charset="-122"/>
              </a:rPr>
              <a:t> </a:t>
            </a:r>
            <a:r>
              <a:rPr lang="en-US" altLang="zh-CN" sz="2400" b="0">
                <a:ea typeface="宋体" panose="02010600030101010101" pitchFamily="2" charset="-122"/>
              </a:rPr>
              <a:t>                                                                                                                              </a:t>
            </a:r>
            <a:r>
              <a:rPr lang="zh-CN" sz="2400" b="0">
                <a:ea typeface="宋体" panose="02010600030101010101" pitchFamily="2" charset="-122"/>
              </a:rPr>
              <a:t>－－《宋书》</a:t>
            </a:r>
            <a:endParaRPr lang="zh-CN" sz="2400" b="0">
              <a:ea typeface="宋体" panose="02010600030101010101" pitchFamily="2" charset="-122"/>
            </a:endParaRPr>
          </a:p>
          <a:p>
            <a:pPr indent="266700"/>
            <a:r>
              <a:rPr lang="zh-CN" sz="2400" b="0">
                <a:ea typeface="宋体" panose="02010600030101010101" pitchFamily="2" charset="-122"/>
              </a:rPr>
              <a:t>（</a:t>
            </a:r>
            <a:r>
              <a:rPr lang="en-US" sz="2400" b="0">
                <a:latin typeface="宋体" panose="02010600030101010101" pitchFamily="2" charset="-122"/>
              </a:rPr>
              <a:t>3</a:t>
            </a:r>
            <a:r>
              <a:rPr lang="zh-CN" sz="2400" b="0">
                <a:ea typeface="宋体" panose="02010600030101010101" pitchFamily="2" charset="-122"/>
              </a:rPr>
              <a:t>）根据材料三和四分析</a:t>
            </a:r>
            <a:r>
              <a:rPr lang="zh-CN" sz="2400" b="0">
                <a:ea typeface="宋体" panose="02010600030101010101" pitchFamily="2" charset="-122"/>
              </a:rPr>
              <a:t>南方农业发展的原因（4分）</a:t>
            </a: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1073742926" name="文本框 1073742925"/>
          <p:cNvSpPr txBox="1"/>
          <p:nvPr>
            <p:custDataLst>
              <p:tags r:id="rId3"/>
            </p:custDataLst>
          </p:nvPr>
        </p:nvSpPr>
        <p:spPr>
          <a:xfrm>
            <a:off x="7197090" y="1943100"/>
            <a:ext cx="3307715" cy="113792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 anchorCtr="0"/>
          <a:p>
            <a:r>
              <a:rPr lang="en-US" altLang="zh-CN"/>
              <a:t>   </a:t>
            </a:r>
            <a:r>
              <a:rPr lang="zh-CN" altLang="en-US"/>
              <a:t>秧马，宋朝的拔秧工具，前后滑行自如，既可减轻人们弯腰曲青之苦，又可提高劳动效率。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83915" y="3081020"/>
            <a:ext cx="2889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劳动力增加；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629525" y="2846070"/>
            <a:ext cx="6370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生产工具改进（农耕技术进步）；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502660" y="3820795"/>
            <a:ext cx="2220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自然资源</a:t>
            </a:r>
            <a:r>
              <a:rPr lang="zh-CN" altLang="en-US" sz="2400">
                <a:solidFill>
                  <a:srgbClr val="FF0000"/>
                </a:solidFill>
              </a:rPr>
              <a:t>丰富条件优越；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6144895" y="3820795"/>
            <a:ext cx="2091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人民辛勤劳动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212215" y="301625"/>
            <a:ext cx="7139940" cy="6972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近年中考情况</a:t>
            </a:r>
            <a:endParaRPr lang="zh-CN" altLang="en-US" sz="28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085975" y="1606550"/>
          <a:ext cx="7355205" cy="4237355"/>
        </p:xfrm>
        <a:graphic>
          <a:graphicData uri="http://schemas.openxmlformats.org/drawingml/2006/table">
            <a:tbl>
              <a:tblPr/>
              <a:tblGrid>
                <a:gridCol w="1197610"/>
                <a:gridCol w="1249680"/>
                <a:gridCol w="1250315"/>
                <a:gridCol w="1234440"/>
                <a:gridCol w="1209675"/>
                <a:gridCol w="1213485"/>
              </a:tblGrid>
              <a:tr h="12465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2020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2021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2022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3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题号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0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54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考项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秦皇汉武唐宗统治措施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宋祖统治措施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秦皇汉武唐宗统治措施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秦皇汉武经济措施（货币）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93140" y="1765935"/>
            <a:ext cx="1036828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复习目标</a:t>
            </a:r>
            <a:endParaRPr lang="zh-CN" sz="2800" b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（1）掌握秦皇汉武唐宗宋祖巩固统治的措施。（2）分</a:t>
            </a:r>
            <a:r>
              <a:rPr lang="zh-CN" sz="2800" b="0">
                <a:ea typeface="宋体" panose="02010600030101010101" pitchFamily="2" charset="-122"/>
              </a:rPr>
              <a:t>析重要历史人物对历史进程产生的重要影响，掌握正确评价历史人物的方法。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（</a:t>
            </a:r>
            <a:r>
              <a:rPr lang="en-US" altLang="zh-CN" sz="2800" b="0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altLang="en-US" sz="2800" b="0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通过了解中国古代历史发展的总体趋势，认识统一多民族国家的形成、发展的过程及其重要历史意义。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135380" y="898525"/>
            <a:ext cx="987615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ea typeface="宋体" panose="02010600030101010101" pitchFamily="2" charset="-122"/>
              </a:rPr>
              <a:t>[知识梳理]</a:t>
            </a:r>
            <a:r>
              <a:rPr lang="zh-CN" sz="2800" b="0">
                <a:ea typeface="宋体" panose="02010600030101010101" pitchFamily="2" charset="-122"/>
              </a:rPr>
              <a:t>1、公元前</a:t>
            </a:r>
            <a:r>
              <a:rPr lang="en-US" sz="2800" b="0">
                <a:latin typeface="宋体" panose="02010600030101010101" pitchFamily="2" charset="-122"/>
              </a:rPr>
              <a:t>230—_______</a:t>
            </a:r>
            <a:r>
              <a:rPr lang="zh-CN" sz="2800" b="0">
                <a:ea typeface="宋体" panose="02010600030101010101" pitchFamily="2" charset="-122"/>
              </a:rPr>
              <a:t>年，</a:t>
            </a:r>
            <a:r>
              <a:rPr lang="en-US" sz="2800" b="0" u="sng">
                <a:latin typeface="宋体" panose="02010600030101010101" pitchFamily="2" charset="-122"/>
              </a:rPr>
              <a:t>        </a:t>
            </a:r>
            <a:r>
              <a:rPr lang="zh-CN" sz="2800" b="0">
                <a:ea typeface="宋体" panose="02010600030101010101" pitchFamily="2" charset="-122"/>
              </a:rPr>
              <a:t>灭六国，统一全国，建立第一个__________________,定都_______。2、________，西汉王朝进入鼎盛时期。3、960年，_________发动________兵变，定都_______，史称北宋。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3536315" y="1245870"/>
            <a:ext cx="2106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公元前</a:t>
            </a:r>
            <a:r>
              <a:rPr lang="en-US" altLang="zh-CN" sz="2400">
                <a:solidFill>
                  <a:srgbClr val="FF0000"/>
                </a:solidFill>
              </a:rPr>
              <a:t>221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716270" y="1245870"/>
            <a:ext cx="1837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秦王</a:t>
            </a:r>
            <a:r>
              <a:rPr lang="zh-CN" altLang="en-US" sz="2400">
                <a:solidFill>
                  <a:srgbClr val="FF0000"/>
                </a:solidFill>
              </a:rPr>
              <a:t>嬴政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519680" y="1716405"/>
            <a:ext cx="362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统一的多民族的</a:t>
            </a:r>
            <a:r>
              <a:rPr lang="zh-CN" altLang="en-US" sz="2400">
                <a:solidFill>
                  <a:srgbClr val="FF0000"/>
                </a:solidFill>
              </a:rPr>
              <a:t>封建国家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649720" y="1785620"/>
            <a:ext cx="1385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咸阳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818005" y="2166620"/>
            <a:ext cx="2118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汉武帝</a:t>
            </a:r>
            <a:r>
              <a:rPr lang="zh-CN" altLang="en-US" sz="2400">
                <a:solidFill>
                  <a:srgbClr val="FF0000"/>
                </a:solidFill>
              </a:rPr>
              <a:t>时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979420" y="2674620"/>
            <a:ext cx="1385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赵匡胤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5380355" y="2684780"/>
            <a:ext cx="1385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陈桥驿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8246745" y="2633345"/>
            <a:ext cx="2947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       </a:t>
            </a:r>
            <a:r>
              <a:rPr lang="zh-CN" altLang="en-US" sz="2400">
                <a:solidFill>
                  <a:srgbClr val="FF0000"/>
                </a:solidFill>
              </a:rPr>
              <a:t>东京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（又称汴京，今</a:t>
            </a:r>
            <a:r>
              <a:rPr lang="zh-CN" altLang="en-US" sz="2400">
                <a:solidFill>
                  <a:srgbClr val="FF0000"/>
                </a:solidFill>
              </a:rPr>
              <a:t>开封）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14350" y="92710"/>
            <a:ext cx="9592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0">
                <a:ea typeface="宋体" panose="02010600030101010101" pitchFamily="2" charset="-122"/>
              </a:rPr>
              <a:t>4</a:t>
            </a:r>
            <a:r>
              <a:rPr lang="zh-CN" sz="2800" b="0">
                <a:ea typeface="宋体" panose="02010600030101010101" pitchFamily="2" charset="-122"/>
              </a:rPr>
              <a:t>、列表比较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秦皇汉武唐宗宋祖</a:t>
            </a:r>
            <a:r>
              <a:rPr lang="zh-CN" sz="2800" b="0">
                <a:ea typeface="宋体" panose="02010600030101010101" pitchFamily="2" charset="-122"/>
              </a:rPr>
              <a:t>为巩固统治采取的主要措施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85090" y="614680"/>
          <a:ext cx="11911330" cy="4683125"/>
        </p:xfrm>
        <a:graphic>
          <a:graphicData uri="http://schemas.openxmlformats.org/drawingml/2006/table">
            <a:tbl>
              <a:tblPr/>
              <a:tblGrid>
                <a:gridCol w="543560"/>
                <a:gridCol w="3754755"/>
                <a:gridCol w="2473325"/>
                <a:gridCol w="2336165"/>
                <a:gridCol w="2803525"/>
              </a:tblGrid>
              <a:tr h="4438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hlinkClick r:id="rId2" tooltip="" action="ppaction://hlinksldjump"/>
                        </a:rPr>
                        <a:t>秦始皇（嬴政）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汉武帝（刘彻）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唐太宗（李世民）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宋太祖（赵匡胤）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hlinkClick r:id="rId3" tooltip="" action="ppaction://hlinksldjump"/>
                        </a:rPr>
                        <a:t>政治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        ①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_________ 总览军        政大权，自称____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       ②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中央：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_____分设       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丞相、____、 御史大夫三职。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③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地方：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废分封制</a:t>
                      </a: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、设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_____  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 ①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通过_____削弱诸侯势力。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(地方)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②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建立_____制度，监视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地方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③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通过______，选拔人才。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 ①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沿袭和完善__________制</a:t>
                      </a: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②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________（房谋杜断）</a:t>
                      </a: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③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虚心纳谏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（重用______）</a:t>
                      </a: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④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制定法律，减省______。</a:t>
                      </a: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⑤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严格考察各级官吏的____。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①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中央：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采用______的方法，削弱相权。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②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地方：a.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派_____担任各地州县长官。（崇文抑武政策）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b.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对知州实施______制，设____分知州权力。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c.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解除______权力，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514350" y="1864995"/>
            <a:ext cx="137858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1203325" y="1268730"/>
            <a:ext cx="324485" cy="1932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07060" y="1911350"/>
            <a:ext cx="1083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中央集权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368550" y="2113915"/>
            <a:ext cx="1083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太尉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2272030" y="3201035"/>
            <a:ext cx="1427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郡县制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467985" y="974090"/>
            <a:ext cx="1297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推恩令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5467985" y="1993265"/>
            <a:ext cx="1410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刺史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5467985" y="2839085"/>
            <a:ext cx="1376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察举制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3554095" y="1306195"/>
            <a:ext cx="1443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始皇帝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1892935" y="1027430"/>
            <a:ext cx="1385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皇帝制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2498090" y="1766570"/>
            <a:ext cx="1370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三公制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9551670" y="4561205"/>
            <a:ext cx="1288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地方节度使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9029065" y="3876040"/>
            <a:ext cx="1552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三年一换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9288145" y="2406650"/>
            <a:ext cx="1083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文官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9137015" y="1310005"/>
            <a:ext cx="1444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分化事权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11021060" y="3801110"/>
            <a:ext cx="1083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通判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8161020" y="4261485"/>
            <a:ext cx="1083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政绩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7593965" y="3474085"/>
            <a:ext cx="1083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刑罚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7912735" y="2741295"/>
            <a:ext cx="1083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魏征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22"/>
            </p:custDataLst>
          </p:nvPr>
        </p:nvSpPr>
        <p:spPr>
          <a:xfrm>
            <a:off x="7320280" y="1712595"/>
            <a:ext cx="1489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善于用人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>
            <p:custDataLst>
              <p:tags r:id="rId23"/>
            </p:custDataLst>
          </p:nvPr>
        </p:nvSpPr>
        <p:spPr>
          <a:xfrm>
            <a:off x="7093585" y="1310005"/>
            <a:ext cx="1715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三省六部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451860" y="2167890"/>
            <a:ext cx="775970" cy="592455"/>
          </a:xfrm>
          <a:prstGeom prst="roundRect">
            <a:avLst/>
          </a:prstGeom>
          <a:noFill/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7320280" y="4040505"/>
            <a:ext cx="775970" cy="592455"/>
          </a:xfrm>
          <a:prstGeom prst="roundRect">
            <a:avLst/>
          </a:prstGeom>
          <a:noFill/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467985" y="1981835"/>
            <a:ext cx="775970" cy="592455"/>
          </a:xfrm>
          <a:prstGeom prst="roundRect">
            <a:avLst/>
          </a:prstGeom>
          <a:noFill/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1021060" y="3801110"/>
            <a:ext cx="775970" cy="592455"/>
          </a:xfrm>
          <a:prstGeom prst="roundRect">
            <a:avLst/>
          </a:prstGeom>
          <a:noFill/>
          <a:ln w="571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4" grpId="0" bldLvl="0" animBg="1"/>
      <p:bldP spid="33" grpId="0" bldLvl="0" animBg="1"/>
      <p:bldP spid="35" grpId="0" bldLvl="0" animBg="1"/>
      <p:bldP spid="32" grpId="1" animBg="1"/>
      <p:bldP spid="34" grpId="1" animBg="1"/>
      <p:bldP spid="33" grpId="1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" name="右箭头 4"/>
          <p:cNvSpPr/>
          <p:nvPr/>
        </p:nvSpPr>
        <p:spPr>
          <a:xfrm>
            <a:off x="1311910" y="2130425"/>
            <a:ext cx="10328275" cy="1890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7625" y="0"/>
            <a:ext cx="5019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ym typeface="+mn-ea"/>
              </a:rPr>
              <a:t>古代</a:t>
            </a:r>
            <a:r>
              <a:rPr lang="zh-CN" altLang="en-US" sz="3200" b="1"/>
              <a:t>中国政治发展趋势</a:t>
            </a:r>
            <a:endParaRPr lang="zh-CN" altLang="en-US" sz="3200" b="1"/>
          </a:p>
        </p:txBody>
      </p:sp>
      <p:sp>
        <p:nvSpPr>
          <p:cNvPr id="14" name="文本框 13"/>
          <p:cNvSpPr txBox="1"/>
          <p:nvPr/>
        </p:nvSpPr>
        <p:spPr>
          <a:xfrm>
            <a:off x="278130" y="1196975"/>
            <a:ext cx="1574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中央：</a:t>
            </a:r>
            <a:endParaRPr lang="zh-CN" altLang="en-US" sz="3200" b="1"/>
          </a:p>
        </p:txBody>
      </p:sp>
      <p:sp>
        <p:nvSpPr>
          <p:cNvPr id="77" name="TextBox 76"/>
          <p:cNvSpPr txBox="1"/>
          <p:nvPr/>
        </p:nvSpPr>
        <p:spPr>
          <a:xfrm>
            <a:off x="1534038" y="645055"/>
            <a:ext cx="1949205" cy="776605"/>
          </a:xfrm>
          <a:prstGeom prst="rect">
            <a:avLst/>
          </a:prstGeom>
          <a:noFill/>
          <a:ln w="9525">
            <a:noFill/>
          </a:ln>
        </p:spPr>
        <p:txBody>
          <a:bodyPr wrap="square" lIns="38414" tIns="19207" rIns="38414" bIns="19207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皇帝制度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三公制</a:t>
            </a:r>
            <a:endParaRPr 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66155" y="640715"/>
            <a:ext cx="1030605" cy="776605"/>
          </a:xfrm>
          <a:prstGeom prst="rect">
            <a:avLst/>
          </a:prstGeom>
          <a:noFill/>
          <a:ln w="9525">
            <a:noFill/>
          </a:ln>
        </p:spPr>
        <p:txBody>
          <a:bodyPr wrap="square" lIns="38414" tIns="19207" rIns="38414" bIns="19207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三省六部制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Box 82"/>
          <p:cNvSpPr txBox="1"/>
          <p:nvPr/>
        </p:nvSpPr>
        <p:spPr>
          <a:xfrm>
            <a:off x="8489950" y="645160"/>
            <a:ext cx="1346200" cy="776605"/>
          </a:xfrm>
          <a:prstGeom prst="rect">
            <a:avLst/>
          </a:prstGeom>
          <a:noFill/>
          <a:ln w="9525">
            <a:noFill/>
          </a:ln>
        </p:spPr>
        <p:txBody>
          <a:bodyPr wrap="square" lIns="38414" tIns="19207" rIns="38414" bIns="19207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增设机构分割相权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9870" y="4020820"/>
            <a:ext cx="1622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地方</a:t>
            </a:r>
            <a:r>
              <a:rPr lang="zh-CN" altLang="en-US" sz="2800" b="1"/>
              <a:t>：</a:t>
            </a:r>
            <a:endParaRPr lang="zh-CN" altLang="en-US" sz="2800" b="1"/>
          </a:p>
        </p:txBody>
      </p:sp>
      <p:sp>
        <p:nvSpPr>
          <p:cNvPr id="66" name="TextBox 55"/>
          <p:cNvSpPr txBox="1"/>
          <p:nvPr/>
        </p:nvSpPr>
        <p:spPr>
          <a:xfrm>
            <a:off x="2162127" y="3679320"/>
            <a:ext cx="445135" cy="14001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38414" tIns="19207" rIns="38414" bIns="19207">
            <a:spAutoFit/>
          </a:bodyPr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郡县制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52295" y="1461135"/>
            <a:ext cx="1227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uFillTx/>
              </a:rPr>
              <a:t>秦皇</a:t>
            </a:r>
            <a:endParaRPr lang="zh-CN" altLang="en-US" sz="3200">
              <a:solidFill>
                <a:srgbClr val="FF0000"/>
              </a:solidFill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60825" y="1541145"/>
            <a:ext cx="1109980" cy="589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FF0000"/>
                </a:solidFill>
                <a:uFillTx/>
              </a:rPr>
              <a:t>汉武</a:t>
            </a:r>
            <a:endParaRPr lang="zh-CN" altLang="en-US" sz="3200">
              <a:solidFill>
                <a:srgbClr val="FF0000"/>
              </a:solidFill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13475" y="1541145"/>
            <a:ext cx="104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uFillTx/>
              </a:rPr>
              <a:t>唐宗</a:t>
            </a:r>
            <a:endParaRPr lang="zh-CN" altLang="en-US" sz="3200">
              <a:solidFill>
                <a:srgbClr val="FF0000"/>
              </a:solidFill>
              <a:uFillTx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93430" y="1574800"/>
            <a:ext cx="1892935" cy="600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FF0000"/>
                </a:solidFill>
                <a:uFillTx/>
              </a:rPr>
              <a:t>宋祖</a:t>
            </a:r>
            <a:endParaRPr lang="zh-CN" altLang="en-US" sz="3200">
              <a:solidFill>
                <a:srgbClr val="FF0000"/>
              </a:solidFill>
              <a:uFillTx/>
            </a:endParaRPr>
          </a:p>
        </p:txBody>
      </p:sp>
      <p:sp>
        <p:nvSpPr>
          <p:cNvPr id="38" name="文本框 37">
            <a:hlinkClick r:id="rId1" action="ppaction://hlinksldjump"/>
          </p:cNvPr>
          <p:cNvSpPr txBox="1"/>
          <p:nvPr/>
        </p:nvSpPr>
        <p:spPr>
          <a:xfrm>
            <a:off x="3923665" y="-4445"/>
            <a:ext cx="8366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C00000"/>
                </a:solidFill>
                <a:uFillTx/>
              </a:rPr>
              <a:t>（中央集权不断加强，</a:t>
            </a:r>
            <a:r>
              <a:rPr lang="zh-CN" altLang="en-US" sz="3200">
                <a:solidFill>
                  <a:srgbClr val="C00000"/>
                </a:solidFill>
                <a:uFillTx/>
              </a:rPr>
              <a:t>地方势力不断削弱</a:t>
            </a:r>
            <a:r>
              <a:rPr lang="zh-CN" altLang="en-US" sz="2800">
                <a:solidFill>
                  <a:srgbClr val="C00000"/>
                </a:solidFill>
                <a:uFillTx/>
              </a:rPr>
              <a:t>）</a:t>
            </a:r>
            <a:endParaRPr lang="zh-CN" altLang="en-US" sz="2800">
              <a:solidFill>
                <a:srgbClr val="C00000"/>
              </a:solidFill>
              <a:uFillTx/>
            </a:endParaRPr>
          </a:p>
        </p:txBody>
      </p:sp>
      <p:sp>
        <p:nvSpPr>
          <p:cNvPr id="2" name="TextBox 82"/>
          <p:cNvSpPr txBox="1"/>
          <p:nvPr>
            <p:custDataLst>
              <p:tags r:id="rId2"/>
            </p:custDataLst>
          </p:nvPr>
        </p:nvSpPr>
        <p:spPr>
          <a:xfrm>
            <a:off x="9836150" y="789940"/>
            <a:ext cx="866775" cy="407035"/>
          </a:xfrm>
          <a:prstGeom prst="rect">
            <a:avLst/>
          </a:prstGeom>
          <a:noFill/>
          <a:ln w="9525">
            <a:noFill/>
          </a:ln>
        </p:spPr>
        <p:txBody>
          <a:bodyPr wrap="square" lIns="38414" tIns="19207" rIns="38414" bIns="19207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禁军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38160" y="3740150"/>
            <a:ext cx="2984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派文官担任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地方官吏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设通判；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解除节度使权力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设转运使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57980" y="3679190"/>
            <a:ext cx="1602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推恩令、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刺史制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3"/>
            </p:custDataLst>
          </p:nvPr>
        </p:nvSpPr>
        <p:spPr>
          <a:xfrm>
            <a:off x="1367155" y="2646045"/>
            <a:ext cx="9498330" cy="896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highlight>
                  <a:srgbClr val="00FFFF"/>
                </a:highlight>
              </a:rPr>
              <a:t>统一多民族国家建立、巩固、发展</a:t>
            </a:r>
            <a:endParaRPr lang="zh-CN" altLang="en-US" sz="4800">
              <a:highlight>
                <a:srgbClr val="00FFFF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52295" y="2033905"/>
            <a:ext cx="1227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uFillTx/>
              </a:rPr>
              <a:t>开创</a:t>
            </a:r>
            <a:endParaRPr lang="zh-CN" altLang="en-US" sz="3200">
              <a:solidFill>
                <a:srgbClr val="FF0000"/>
              </a:solidFill>
              <a:uFillTx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6385" y="2008505"/>
            <a:ext cx="1109980" cy="589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FF0000"/>
                </a:solidFill>
                <a:uFillTx/>
              </a:rPr>
              <a:t>巩固</a:t>
            </a:r>
            <a:endParaRPr lang="zh-CN" altLang="en-US" sz="3200">
              <a:solidFill>
                <a:srgbClr val="FF0000"/>
              </a:solidFill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3000" y="2000250"/>
            <a:ext cx="1108710" cy="617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FF0000"/>
                </a:solidFill>
                <a:uFillTx/>
              </a:rPr>
              <a:t>发展</a:t>
            </a:r>
            <a:endParaRPr lang="zh-CN" altLang="en-US" sz="3200">
              <a:solidFill>
                <a:srgbClr val="FF0000"/>
              </a:solidFill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48345" y="1983740"/>
            <a:ext cx="2291715" cy="600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FF0000"/>
                </a:solidFill>
                <a:uFillTx/>
              </a:rPr>
              <a:t>进一步加强</a:t>
            </a:r>
            <a:endParaRPr lang="zh-CN" altLang="en-US" sz="3200">
              <a:solidFill>
                <a:srgbClr val="FF0000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3" grpId="0"/>
      <p:bldP spid="16" grpId="0"/>
      <p:bldP spid="66" grpId="0"/>
      <p:bldP spid="38" grpId="0"/>
      <p:bldP spid="2" grpId="0"/>
      <p:bldP spid="6" grpId="0"/>
      <p:bldP spid="4" grpId="0"/>
      <p:bldP spid="36" grpId="0"/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600065" y="1325880"/>
            <a:ext cx="6358255" cy="27235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 anchorCtr="0"/>
          <a:p>
            <a:endParaRPr lang="zh-CN" altLang="en-US"/>
          </a:p>
          <a:p>
            <a:r>
              <a:rPr lang="zh-CN" altLang="en-US"/>
              <a:t>（1）历史资料有不同类型，左侧哪些资料可以用于该主题</a:t>
            </a:r>
            <a:r>
              <a:rPr lang="zh-CN" altLang="en-US"/>
              <a:t>进行研究学习？请说明理由（6分）（本小题采用分层评分，要求分析全面，逻辑严密，条理清晰。）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83870" y="502920"/>
            <a:ext cx="3631565" cy="1562735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anchor="t" anchorCtr="0"/>
          <a:p>
            <a:r>
              <a:rPr lang="zh-CN" altLang="en-US"/>
              <a:t>资料A: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              </a:t>
            </a:r>
            <a:r>
              <a:rPr lang="zh-CN" altLang="en-US"/>
              <a:t>南郡守印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29" descr="5690471df53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5855" y="821373"/>
            <a:ext cx="1573530" cy="774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49225" y="88265"/>
            <a:ext cx="94888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６、</a:t>
            </a:r>
            <a:r>
              <a:rPr lang="zh-CN" b="0">
                <a:ea typeface="宋体" panose="02010600030101010101" pitchFamily="2" charset="-122"/>
              </a:rPr>
              <a:t>中央与地方的关系问题，贯穿中国古代史的始终。某校学生以此为主题开展研究性学习。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94970" y="2189480"/>
            <a:ext cx="3719830" cy="1239520"/>
          </a:xfrm>
          <a:prstGeom prst="rect">
            <a:avLst/>
          </a:prstGeom>
          <a:solidFill>
            <a:srgbClr val="FFFFFF"/>
          </a:solidFill>
          <a:ln w="12700" cap="sq" cmpd="sng">
            <a:solidFill>
              <a:srgbClr val="0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anchor="t" anchorCtr="0"/>
          <a:p>
            <a:pPr fontAlgn="auto">
              <a:spcAft>
                <a:spcPts val="0"/>
              </a:spcAft>
            </a:pPr>
            <a:r>
              <a:rPr lang="zh-CN" altLang="en-US"/>
              <a:t>资料B：“主父堰说上曰：‘愿陛下令诸侯得推恩分子弟，以地侯也！’于是上从其计。”</a:t>
            </a:r>
            <a:endParaRPr lang="zh-CN" altLang="en-US"/>
          </a:p>
          <a:p>
            <a:pPr fontAlgn="auto">
              <a:spcAft>
                <a:spcPts val="0"/>
              </a:spcAft>
            </a:pPr>
            <a:r>
              <a:rPr lang="zh-CN" altLang="en-US"/>
              <a:t> </a:t>
            </a:r>
            <a:r>
              <a:rPr lang="en-US" altLang="zh-CN"/>
              <a:t>              </a:t>
            </a:r>
            <a:r>
              <a:rPr lang="zh-CN" altLang="en-US"/>
              <a:t>--《史记•平津侯主父列传》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614035" y="474345"/>
            <a:ext cx="6358255" cy="7073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 anchorCtr="0"/>
          <a:p>
            <a:endParaRPr lang="zh-CN" altLang="en-US"/>
          </a:p>
          <a:p>
            <a:pPr indent="666750"/>
            <a:r>
              <a:rPr lang="en-US" altLang="zh-CN"/>
              <a:t>             </a:t>
            </a:r>
            <a:r>
              <a:rPr lang="zh-CN" altLang="en-US"/>
              <a:t>中央与地方的关系问题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20" name="直接连接符 1073742919"/>
          <p:cNvSpPr/>
          <p:nvPr>
            <p:custDataLst>
              <p:tags r:id="rId7"/>
            </p:custDataLst>
          </p:nvPr>
        </p:nvSpPr>
        <p:spPr>
          <a:xfrm>
            <a:off x="8342630" y="1086803"/>
            <a:ext cx="635" cy="254000"/>
          </a:xfrm>
          <a:prstGeom prst="line">
            <a:avLst/>
          </a:prstGeom>
          <a:ln w="22225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8094345" y="1269365"/>
            <a:ext cx="756920" cy="3587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/>
          <a:p>
            <a:r>
              <a:rPr lang="zh-CN" altLang="en-US"/>
              <a:t>探究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8001000" y="381000"/>
            <a:ext cx="850265" cy="33210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 anchorCtr="0"/>
          <a:p>
            <a:r>
              <a:rPr lang="zh-CN" altLang="en-US"/>
              <a:t>主题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394970" y="3552825"/>
            <a:ext cx="3719195" cy="1721485"/>
          </a:xfrm>
          <a:prstGeom prst="rect">
            <a:avLst/>
          </a:prstGeom>
          <a:solidFill>
            <a:srgbClr val="FFFFFF"/>
          </a:solidFill>
          <a:ln w="12700" cap="sq" cmpd="sng">
            <a:solidFill>
              <a:srgbClr val="0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anchor="t" anchorCtr="0"/>
          <a:p>
            <a:pPr fontAlgn="auto">
              <a:spcAft>
                <a:spcPts val="0"/>
              </a:spcAft>
            </a:pPr>
            <a:r>
              <a:rPr lang="zh-CN" altLang="en-US"/>
              <a:t>资料C：秦始皇的统一思想是不要人民读书，他的手段是刑罚的制裁:汉武帝的统一思想是要人民只读一种书，他的手段是利禄引诱。结果始皇失败了，武帝成功了。            </a:t>
            </a:r>
            <a:endParaRPr lang="zh-CN" altLang="en-US"/>
          </a:p>
          <a:p>
            <a:pPr indent="400050" fontAlgn="auto"/>
            <a:r>
              <a:rPr lang="zh-CN" altLang="en-US"/>
              <a:t>--顾颉刚《秦汉的方士与儒生》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07" name="文本框 1073742906"/>
          <p:cNvSpPr txBox="1"/>
          <p:nvPr>
            <p:custDataLst>
              <p:tags r:id="rId11"/>
            </p:custDataLst>
          </p:nvPr>
        </p:nvSpPr>
        <p:spPr>
          <a:xfrm>
            <a:off x="394970" y="5398135"/>
            <a:ext cx="3790950" cy="1419860"/>
          </a:xfrm>
          <a:prstGeom prst="rect">
            <a:avLst/>
          </a:prstGeom>
          <a:solidFill>
            <a:srgbClr val="FFFFFF"/>
          </a:solidFill>
          <a:ln w="12700" cap="sq" cmpd="sng">
            <a:solidFill>
              <a:srgbClr val="0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anchor="t" anchorCtr="0"/>
          <a:p>
            <a:pPr fontAlgn="auto">
              <a:spcAft>
                <a:spcPts val="0"/>
              </a:spcAft>
            </a:pPr>
            <a:r>
              <a:rPr lang="zh-CN" altLang="en-US"/>
              <a:t>资料D：“或谓宋之弱，由削节镇之权故。夫节镇之强，非宋强也，强干弱枝，自是立国大体。二百年弊穴，谈笑革之，终宋无强臣之患……”</a:t>
            </a:r>
            <a:endParaRPr lang="zh-CN" altLang="en-US"/>
          </a:p>
          <a:p>
            <a:pPr indent="533400" fontAlgn="auto"/>
            <a:r>
              <a:rPr lang="zh-CN" altLang="en-US"/>
              <a:t>--摘编自邓广铭《宋史十讲》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5671820" y="5786120"/>
            <a:ext cx="6415405" cy="10471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 anchorCtr="0"/>
          <a:p>
            <a:endParaRPr lang="zh-CN" altLang="en-US"/>
          </a:p>
          <a:p>
            <a:r>
              <a:rPr lang="zh-CN" altLang="en-US"/>
              <a:t>（3）说说该研究性学习对我们学习历史的启示。（2分）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73742921" name="直接连接符 1073742920"/>
          <p:cNvSpPr/>
          <p:nvPr>
            <p:custDataLst>
              <p:tags r:id="rId13"/>
            </p:custDataLst>
          </p:nvPr>
        </p:nvSpPr>
        <p:spPr>
          <a:xfrm flipH="1">
            <a:off x="8648383" y="5503545"/>
            <a:ext cx="5715" cy="222250"/>
          </a:xfrm>
          <a:prstGeom prst="line">
            <a:avLst/>
          </a:prstGeom>
          <a:ln w="22225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8253730" y="5685155"/>
            <a:ext cx="807720" cy="3733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/>
          <a:p>
            <a:r>
              <a:rPr lang="zh-CN" altLang="en-US"/>
              <a:t>启示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3" name="直接连接符 12"/>
          <p:cNvSpPr/>
          <p:nvPr>
            <p:custDataLst>
              <p:tags r:id="rId15"/>
            </p:custDataLst>
          </p:nvPr>
        </p:nvSpPr>
        <p:spPr>
          <a:xfrm flipH="1">
            <a:off x="4878070" y="965835"/>
            <a:ext cx="29845" cy="520636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直接连接符 13"/>
          <p:cNvSpPr/>
          <p:nvPr>
            <p:custDataLst>
              <p:tags r:id="rId16"/>
            </p:custDataLst>
          </p:nvPr>
        </p:nvSpPr>
        <p:spPr>
          <a:xfrm flipH="1">
            <a:off x="4946015" y="3275330"/>
            <a:ext cx="638810" cy="635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直接连接符 16"/>
          <p:cNvSpPr/>
          <p:nvPr>
            <p:custDataLst>
              <p:tags r:id="rId17"/>
            </p:custDataLst>
          </p:nvPr>
        </p:nvSpPr>
        <p:spPr>
          <a:xfrm flipH="1">
            <a:off x="4185920" y="6172200"/>
            <a:ext cx="68707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直接连接符 17"/>
          <p:cNvSpPr/>
          <p:nvPr>
            <p:custDataLst>
              <p:tags r:id="rId18"/>
            </p:custDataLst>
          </p:nvPr>
        </p:nvSpPr>
        <p:spPr>
          <a:xfrm flipH="1">
            <a:off x="4160520" y="4318000"/>
            <a:ext cx="68707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直接连接符 18"/>
          <p:cNvSpPr/>
          <p:nvPr>
            <p:custDataLst>
              <p:tags r:id="rId19"/>
            </p:custDataLst>
          </p:nvPr>
        </p:nvSpPr>
        <p:spPr>
          <a:xfrm flipH="1">
            <a:off x="4152900" y="2709545"/>
            <a:ext cx="68707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直接连接符 19"/>
          <p:cNvSpPr/>
          <p:nvPr>
            <p:custDataLst>
              <p:tags r:id="rId20"/>
            </p:custDataLst>
          </p:nvPr>
        </p:nvSpPr>
        <p:spPr>
          <a:xfrm flipH="1">
            <a:off x="4165600" y="970280"/>
            <a:ext cx="687070" cy="63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22" name="直接连接符 21"/>
          <p:cNvCxnSpPr/>
          <p:nvPr/>
        </p:nvCxnSpPr>
        <p:spPr>
          <a:xfrm flipV="1">
            <a:off x="1303655" y="1905635"/>
            <a:ext cx="851535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1"/>
            </p:custDataLst>
          </p:nvPr>
        </p:nvCxnSpPr>
        <p:spPr>
          <a:xfrm flipV="1">
            <a:off x="1591945" y="2729230"/>
            <a:ext cx="851535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406525" y="5960110"/>
            <a:ext cx="851535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996950" y="6531610"/>
            <a:ext cx="851535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671820" y="4447540"/>
            <a:ext cx="6543675" cy="10560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（2）通过学习，请概括中央和地方关系的发展</a:t>
            </a:r>
            <a:r>
              <a:rPr lang="zh-CN" altLang="en-US">
                <a:sym typeface="+mn-ea"/>
              </a:rPr>
              <a:t>趋势（2分）</a:t>
            </a:r>
            <a:endParaRPr lang="zh-CN" altLang="en-US"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2"/>
            </p:custDataLst>
          </p:nvPr>
        </p:nvSpPr>
        <p:spPr>
          <a:xfrm>
            <a:off x="8253730" y="4193540"/>
            <a:ext cx="807720" cy="3733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/>
          <a:p>
            <a:r>
              <a:rPr lang="zh-CN" altLang="en-US"/>
              <a:t>小结</a:t>
            </a:r>
            <a:endParaRPr lang="zh-CN" altLang="en-US"/>
          </a:p>
        </p:txBody>
      </p:sp>
      <p:sp>
        <p:nvSpPr>
          <p:cNvPr id="31" name="直接连接符 30"/>
          <p:cNvSpPr/>
          <p:nvPr>
            <p:custDataLst>
              <p:tags r:id="rId23"/>
            </p:custDataLst>
          </p:nvPr>
        </p:nvSpPr>
        <p:spPr>
          <a:xfrm flipH="1">
            <a:off x="8654098" y="3994150"/>
            <a:ext cx="5715" cy="222250"/>
          </a:xfrm>
          <a:prstGeom prst="line">
            <a:avLst/>
          </a:prstGeom>
          <a:ln w="22225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32" name="文本框 31"/>
          <p:cNvSpPr txBox="1"/>
          <p:nvPr>
            <p:custDataLst>
              <p:tags r:id="rId24"/>
            </p:custDataLst>
          </p:nvPr>
        </p:nvSpPr>
        <p:spPr>
          <a:xfrm>
            <a:off x="4839970" y="4866005"/>
            <a:ext cx="750951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关系史：</a:t>
            </a:r>
            <a:r>
              <a:rPr lang="zh-CN" altLang="en-US" sz="2400">
                <a:solidFill>
                  <a:srgbClr val="FF0000"/>
                </a:solidFill>
              </a:rPr>
              <a:t>中央集权不断加强，地方权力逐渐削弱的历史。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25"/>
            </p:custDataLst>
          </p:nvPr>
        </p:nvSpPr>
        <p:spPr>
          <a:xfrm>
            <a:off x="4967605" y="5503545"/>
            <a:ext cx="750951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Calibri" panose="020F0502020204030204" charset="0"/>
              </a:rPr>
              <a:t>①</a:t>
            </a:r>
            <a:r>
              <a:rPr lang="zh-CN" altLang="en-US" sz="2400"/>
              <a:t>运用不同的资料有理有据地分析历史事件；</a:t>
            </a:r>
            <a:endParaRPr lang="zh-CN" altLang="en-US" sz="2400"/>
          </a:p>
          <a:p>
            <a:r>
              <a:rPr lang="zh-CN" altLang="en-US" sz="2400">
                <a:latin typeface="Calibri" panose="020F0502020204030204" charset="0"/>
              </a:rPr>
              <a:t>②</a:t>
            </a:r>
            <a:r>
              <a:rPr lang="zh-CN" altLang="en-US" sz="2400"/>
              <a:t>史论结合，论从史出，史由证来；</a:t>
            </a:r>
            <a:endParaRPr lang="zh-CN" altLang="en-US" sz="2400"/>
          </a:p>
          <a:p>
            <a:r>
              <a:rPr lang="zh-CN" altLang="en-US" sz="2400">
                <a:latin typeface="Calibri" panose="020F0502020204030204" charset="0"/>
              </a:rPr>
              <a:t>③</a:t>
            </a:r>
            <a:r>
              <a:rPr lang="zh-CN" altLang="en-US" sz="2400"/>
              <a:t>树立证据意识，一分证据说一分话。</a:t>
            </a:r>
            <a:endParaRPr lang="zh-CN" altLang="en-US" sz="2400"/>
          </a:p>
        </p:txBody>
      </p:sp>
      <p:sp>
        <p:nvSpPr>
          <p:cNvPr id="34" name="文本框 33"/>
          <p:cNvSpPr txBox="1"/>
          <p:nvPr>
            <p:custDataLst>
              <p:tags r:id="rId26"/>
            </p:custDataLst>
          </p:nvPr>
        </p:nvSpPr>
        <p:spPr>
          <a:xfrm>
            <a:off x="4385945" y="661035"/>
            <a:ext cx="783463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选择资料</a:t>
            </a:r>
            <a:r>
              <a:rPr lang="en-US" altLang="zh-CN" sz="2400">
                <a:solidFill>
                  <a:srgbClr val="FF0000"/>
                </a:solidFill>
              </a:rPr>
              <a:t>A </a:t>
            </a:r>
            <a:r>
              <a:rPr lang="zh-CN" altLang="en-US" sz="2400">
                <a:solidFill>
                  <a:srgbClr val="FF0000"/>
                </a:solidFill>
              </a:rPr>
              <a:t>、</a:t>
            </a:r>
            <a:r>
              <a:rPr lang="en-US" altLang="zh-CN" sz="2400">
                <a:solidFill>
                  <a:srgbClr val="FF0000"/>
                </a:solidFill>
              </a:rPr>
              <a:t>B</a:t>
            </a:r>
            <a:r>
              <a:rPr lang="zh-CN" altLang="en-US" sz="2400">
                <a:solidFill>
                  <a:srgbClr val="FF0000"/>
                </a:solidFill>
              </a:rPr>
              <a:t>、</a:t>
            </a:r>
            <a:r>
              <a:rPr lang="en-US" altLang="zh-CN" sz="2400">
                <a:solidFill>
                  <a:srgbClr val="FF0000"/>
                </a:solidFill>
              </a:rPr>
              <a:t>D</a:t>
            </a:r>
            <a:r>
              <a:rPr lang="zh-CN" altLang="en-US" sz="2400">
                <a:solidFill>
                  <a:srgbClr val="FF0000"/>
                </a:solidFill>
              </a:rPr>
              <a:t>。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35" name="文本框 34"/>
          <p:cNvSpPr txBox="1"/>
          <p:nvPr>
            <p:custDataLst>
              <p:tags r:id="rId27"/>
            </p:custDataLst>
          </p:nvPr>
        </p:nvSpPr>
        <p:spPr>
          <a:xfrm>
            <a:off x="4357370" y="1133475"/>
            <a:ext cx="783463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0070C0"/>
                </a:solidFill>
              </a:rPr>
              <a:t>         </a:t>
            </a:r>
            <a:r>
              <a:rPr lang="zh-CN" altLang="en-US" sz="2400">
                <a:solidFill>
                  <a:srgbClr val="1010C2"/>
                </a:solidFill>
              </a:rPr>
              <a:t>资料</a:t>
            </a:r>
            <a:r>
              <a:rPr lang="en-US" altLang="zh-CN" sz="2400">
                <a:solidFill>
                  <a:schemeClr val="tx1"/>
                </a:solidFill>
              </a:rPr>
              <a:t>A </a:t>
            </a:r>
            <a:r>
              <a:rPr lang="zh-CN" altLang="en-US" sz="2400">
                <a:solidFill>
                  <a:srgbClr val="1010C2"/>
                </a:solidFill>
              </a:rPr>
              <a:t>是</a:t>
            </a:r>
            <a:r>
              <a:rPr lang="zh-CN" altLang="en-US" sz="2400">
                <a:solidFill>
                  <a:schemeClr val="tx1"/>
                </a:solidFill>
              </a:rPr>
              <a:t>实物资料</a:t>
            </a:r>
            <a:r>
              <a:rPr lang="zh-CN" altLang="en-US" sz="2400">
                <a:solidFill>
                  <a:srgbClr val="0070C0"/>
                </a:solidFill>
              </a:rPr>
              <a:t>，</a:t>
            </a:r>
            <a:r>
              <a:rPr lang="zh-CN" altLang="en-US" sz="2400">
                <a:solidFill>
                  <a:srgbClr val="1010C2"/>
                </a:solidFill>
              </a:rPr>
              <a:t>南郡守印反映秦朝在地方设郡，即</a:t>
            </a:r>
            <a:r>
              <a:rPr lang="zh-CN" altLang="en-US" sz="2400">
                <a:solidFill>
                  <a:schemeClr val="tx1"/>
                </a:solidFill>
              </a:rPr>
              <a:t>郡县制</a:t>
            </a:r>
            <a:r>
              <a:rPr lang="zh-CN" altLang="en-US" sz="2400">
                <a:solidFill>
                  <a:srgbClr val="1010C2"/>
                </a:solidFill>
              </a:rPr>
              <a:t>加强对地方的控制。</a:t>
            </a:r>
            <a:endParaRPr lang="zh-CN" altLang="en-US" sz="2400">
              <a:solidFill>
                <a:srgbClr val="1010C2"/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28"/>
            </p:custDataLst>
          </p:nvPr>
        </p:nvSpPr>
        <p:spPr>
          <a:xfrm>
            <a:off x="4380230" y="1995170"/>
            <a:ext cx="783463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        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资料</a:t>
            </a:r>
            <a:r>
              <a:rPr lang="en-US" altLang="zh-CN" sz="2400">
                <a:solidFill>
                  <a:schemeClr val="tx1"/>
                </a:solidFill>
              </a:rPr>
              <a:t>B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是</a:t>
            </a:r>
            <a:r>
              <a:rPr lang="zh-CN" altLang="en-US" sz="2400">
                <a:solidFill>
                  <a:schemeClr val="tx1"/>
                </a:solidFill>
              </a:rPr>
              <a:t>文献资料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，反映汉朝实施</a:t>
            </a:r>
            <a:r>
              <a:rPr lang="zh-CN" altLang="en-US" sz="2400">
                <a:solidFill>
                  <a:schemeClr val="tx1"/>
                </a:solidFill>
              </a:rPr>
              <a:t>推恩令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削弱诸侯势力，加强对地方的控制，加强中央集权。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37" name="文本框 36"/>
          <p:cNvSpPr txBox="1"/>
          <p:nvPr>
            <p:custDataLst>
              <p:tags r:id="rId29"/>
            </p:custDataLst>
          </p:nvPr>
        </p:nvSpPr>
        <p:spPr>
          <a:xfrm>
            <a:off x="4429125" y="2752725"/>
            <a:ext cx="783463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0070C0"/>
                </a:solidFill>
              </a:rPr>
              <a:t>         </a:t>
            </a:r>
            <a:r>
              <a:rPr lang="zh-CN" altLang="en-US" sz="2400">
                <a:solidFill>
                  <a:srgbClr val="1010C2"/>
                </a:solidFill>
              </a:rPr>
              <a:t>资料</a:t>
            </a:r>
            <a:r>
              <a:rPr lang="en-US" altLang="zh-CN" sz="2400">
                <a:solidFill>
                  <a:schemeClr val="tx1"/>
                </a:solidFill>
              </a:rPr>
              <a:t>D</a:t>
            </a:r>
            <a:r>
              <a:rPr lang="zh-CN" altLang="en-US" sz="2400">
                <a:solidFill>
                  <a:srgbClr val="1010C2"/>
                </a:solidFill>
              </a:rPr>
              <a:t>是</a:t>
            </a:r>
            <a:r>
              <a:rPr lang="zh-CN" altLang="en-US" sz="2400">
                <a:solidFill>
                  <a:schemeClr val="tx1"/>
                </a:solidFill>
              </a:rPr>
              <a:t>文献资料</a:t>
            </a:r>
            <a:r>
              <a:rPr lang="zh-CN" altLang="en-US" sz="2400">
                <a:solidFill>
                  <a:srgbClr val="1010C2"/>
                </a:solidFill>
              </a:rPr>
              <a:t>，反映宋朝</a:t>
            </a:r>
            <a:r>
              <a:rPr lang="zh-CN" altLang="en-US" sz="2400">
                <a:solidFill>
                  <a:schemeClr val="tx1"/>
                </a:solidFill>
              </a:rPr>
              <a:t>解除地方节度使</a:t>
            </a:r>
            <a:r>
              <a:rPr lang="zh-CN" altLang="en-US" sz="2400">
                <a:solidFill>
                  <a:srgbClr val="1010C2"/>
                </a:solidFill>
              </a:rPr>
              <a:t>权力，削弱地方势力，加强中央集权。</a:t>
            </a:r>
            <a:endParaRPr lang="zh-CN" altLang="en-US" sz="2400">
              <a:solidFill>
                <a:srgbClr val="1010C2"/>
              </a:solidFill>
            </a:endParaRPr>
          </a:p>
        </p:txBody>
      </p:sp>
      <p:sp>
        <p:nvSpPr>
          <p:cNvPr id="38" name="文本框 37"/>
          <p:cNvSpPr txBox="1"/>
          <p:nvPr>
            <p:custDataLst>
              <p:tags r:id="rId30"/>
            </p:custDataLst>
          </p:nvPr>
        </p:nvSpPr>
        <p:spPr>
          <a:xfrm>
            <a:off x="4429125" y="3574415"/>
            <a:ext cx="783463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        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资料</a:t>
            </a:r>
            <a:r>
              <a:rPr lang="en-US" altLang="zh-CN" sz="2400">
                <a:solidFill>
                  <a:schemeClr val="tx1"/>
                </a:solidFill>
              </a:rPr>
              <a:t>C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是</a:t>
            </a:r>
            <a:r>
              <a:rPr lang="zh-CN" altLang="en-US" sz="2400">
                <a:solidFill>
                  <a:schemeClr val="tx1"/>
                </a:solidFill>
              </a:rPr>
              <a:t>文献资料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，反映的是</a:t>
            </a:r>
            <a:r>
              <a:rPr lang="zh-CN" altLang="en-US" sz="2400">
                <a:solidFill>
                  <a:schemeClr val="tx1"/>
                </a:solidFill>
              </a:rPr>
              <a:t>思想方面的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措施，与地方统治无关。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3" name="左箭头 2">
            <a:hlinkClick r:id="rId31" action="ppaction://hlinksldjump"/>
          </p:cNvPr>
          <p:cNvSpPr/>
          <p:nvPr>
            <p:custDataLst>
              <p:tags r:id="rId32"/>
            </p:custDataLst>
          </p:nvPr>
        </p:nvSpPr>
        <p:spPr>
          <a:xfrm>
            <a:off x="11089640" y="6245225"/>
            <a:ext cx="463550" cy="4203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98450" y="36195"/>
          <a:ext cx="11606530" cy="6887210"/>
        </p:xfrm>
        <a:graphic>
          <a:graphicData uri="http://schemas.openxmlformats.org/drawingml/2006/table">
            <a:tbl>
              <a:tblPr/>
              <a:tblGrid>
                <a:gridCol w="573405"/>
                <a:gridCol w="2619375"/>
                <a:gridCol w="3404870"/>
                <a:gridCol w="2430780"/>
                <a:gridCol w="2578100"/>
              </a:tblGrid>
              <a:tr h="41719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秦始皇（嬴政）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汉武帝（刘彻）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唐太宗（李世民）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宋太祖（赵匡胤）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34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 ①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统一货币为____________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②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统一_______。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①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铸币权：统一铸造_______。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②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各地设_____，实行盐铁官营、专卖。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③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全国统一调配物资，_______。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en-US" sz="2400" b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④</a:t>
                      </a:r>
                      <a:r>
                        <a:rPr lang="zh-CN" altLang="en-US" sz="2400" b="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注重发展</a:t>
                      </a:r>
                      <a:r>
                        <a:rPr lang="en-US" altLang="zh-CN" sz="2400" b="0"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_______</a:t>
                      </a:r>
                      <a:endParaRPr lang="en-US" altLang="zh-CN" sz="2400" b="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减轻人民的劳役负担，鼓励发展_____。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确立_____思想，把君和民比作______关系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在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地方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设______，把地方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财权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收归中央。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文化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统一文字为_________后来发展为隶书。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完善_____制，增加科举考试科目，____成为最重要的课目。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思想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实施___________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 ①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接受______“罢黜百家，______”的建议，______成为正统思想。______成为精神支柱。</a:t>
                      </a: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②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在长安办____，培养儒学人才。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97935" y="3178175"/>
            <a:ext cx="2760345" cy="948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9492615" y="4722495"/>
            <a:ext cx="2157730" cy="1616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9492615" y="3084830"/>
            <a:ext cx="2005965" cy="1042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115" y="4806950"/>
            <a:ext cx="189166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948055" y="704850"/>
            <a:ext cx="261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1010C2"/>
                </a:solidFill>
              </a:rPr>
              <a:t>秦国</a:t>
            </a:r>
            <a:r>
              <a:rPr lang="zh-CN" altLang="en-US" sz="2400">
                <a:solidFill>
                  <a:srgbClr val="FF0000"/>
                </a:solidFill>
              </a:rPr>
              <a:t>圆形方孔半两钱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985645" y="148971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度量衡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533640" y="2968625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科举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3631565" y="2162175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平抑物价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6848475" y="218694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舟与水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0723245" y="39116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转运使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7217410" y="148971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以民为本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6927850" y="107442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农业生产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3564255" y="73787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五铢钱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4891405" y="111887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盐铁官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1015365" y="330073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小篆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1581150" y="4657725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焚书坑儒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5269865" y="2526665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农业生产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3981450" y="4806315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独尊儒术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>
          <a:xfrm>
            <a:off x="3421380" y="511810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儒家学说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>
            <p:custDataLst>
              <p:tags r:id="rId17"/>
            </p:custDataLst>
          </p:nvPr>
        </p:nvSpPr>
        <p:spPr>
          <a:xfrm>
            <a:off x="3564255" y="5485765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忠君守礼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8"/>
            </p:custDataLst>
          </p:nvPr>
        </p:nvSpPr>
        <p:spPr>
          <a:xfrm>
            <a:off x="5269865" y="594614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太学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19"/>
            </p:custDataLst>
          </p:nvPr>
        </p:nvSpPr>
        <p:spPr>
          <a:xfrm>
            <a:off x="6848475" y="359410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进士科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20"/>
            </p:custDataLst>
          </p:nvPr>
        </p:nvSpPr>
        <p:spPr>
          <a:xfrm>
            <a:off x="4631690" y="4409440"/>
            <a:ext cx="1578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董仲舒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1"/>
          <a:stretch>
            <a:fillRect/>
          </a:stretch>
        </p:blipFill>
        <p:spPr>
          <a:xfrm>
            <a:off x="1018540" y="1412240"/>
            <a:ext cx="4621530" cy="1888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63855" y="20320"/>
            <a:ext cx="11828780" cy="5308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800" b="1">
                <a:latin typeface="+mj-ea"/>
                <a:ea typeface="+mj-ea"/>
                <a:cs typeface="+mj-ea"/>
              </a:rPr>
              <a:t>有人说秦始皇是千古一帝，也有人说他是暴君。你赞同谁的观点？请结合史实说明理由。</a:t>
            </a:r>
            <a:endParaRPr lang="zh-CN" sz="2800" b="1">
              <a:latin typeface="+mj-ea"/>
              <a:ea typeface="+mj-ea"/>
              <a:cs typeface="+mj-ea"/>
            </a:endParaRPr>
          </a:p>
          <a:p>
            <a:pPr indent="0"/>
            <a:endParaRPr lang="zh-CN" sz="2800" b="1">
              <a:latin typeface="+mj-ea"/>
              <a:ea typeface="+mj-ea"/>
              <a:cs typeface="+mj-ea"/>
            </a:endParaRPr>
          </a:p>
          <a:p>
            <a:pPr indent="0"/>
            <a:endParaRPr lang="zh-CN" sz="2800" b="1">
              <a:latin typeface="+mj-ea"/>
              <a:ea typeface="+mj-ea"/>
              <a:cs typeface="+mj-ea"/>
            </a:endParaRPr>
          </a:p>
          <a:p>
            <a:pPr indent="0"/>
            <a:endParaRPr lang="zh-CN" sz="2800" b="1">
              <a:latin typeface="+mj-ea"/>
              <a:ea typeface="+mj-ea"/>
              <a:cs typeface="+mj-ea"/>
            </a:endParaRPr>
          </a:p>
          <a:p>
            <a:pPr indent="0"/>
            <a:endParaRPr lang="zh-CN" sz="2800" b="1">
              <a:latin typeface="+mj-ea"/>
              <a:ea typeface="+mj-ea"/>
              <a:cs typeface="+mj-ea"/>
            </a:endParaRPr>
          </a:p>
          <a:p>
            <a:pPr indent="0"/>
            <a:endParaRPr lang="zh-CN" sz="2800" b="1">
              <a:latin typeface="+mj-ea"/>
              <a:ea typeface="+mj-ea"/>
              <a:cs typeface="+mj-ea"/>
            </a:endParaRPr>
          </a:p>
          <a:p>
            <a:pPr indent="0"/>
            <a:endParaRPr lang="zh-CN" sz="2800" b="1">
              <a:latin typeface="+mj-ea"/>
              <a:ea typeface="+mj-ea"/>
              <a:cs typeface="+mj-ea"/>
            </a:endParaRPr>
          </a:p>
          <a:p>
            <a:pPr indent="0"/>
            <a:endParaRPr lang="zh-CN" altLang="en-US" sz="2800" b="1">
              <a:latin typeface="+mj-ea"/>
              <a:ea typeface="+mj-ea"/>
              <a:cs typeface="+mj-ea"/>
            </a:endParaRPr>
          </a:p>
          <a:p>
            <a:pPr indent="0"/>
            <a:endParaRPr lang="zh-CN" altLang="en-US" sz="2800" b="1">
              <a:latin typeface="+mj-ea"/>
              <a:ea typeface="+mj-ea"/>
              <a:cs typeface="+mj-ea"/>
            </a:endParaRPr>
          </a:p>
          <a:p>
            <a:pPr indent="0"/>
            <a:endParaRPr lang="zh-CN" altLang="en-US" sz="2800" b="1">
              <a:latin typeface="+mj-ea"/>
              <a:ea typeface="+mj-ea"/>
              <a:cs typeface="+mj-ea"/>
            </a:endParaRPr>
          </a:p>
          <a:p>
            <a:pPr indent="0"/>
            <a:endParaRPr lang="zh-CN" altLang="en-US" sz="2800" b="1">
              <a:latin typeface="+mj-ea"/>
              <a:ea typeface="+mj-ea"/>
              <a:cs typeface="+mj-ea"/>
            </a:endParaRPr>
          </a:p>
          <a:p>
            <a:pPr indent="0"/>
            <a:endParaRPr lang="zh-CN" altLang="en-US" sz="2800" b="1">
              <a:latin typeface="+mj-ea"/>
              <a:ea typeface="+mj-ea"/>
              <a:cs typeface="+mj-ea"/>
            </a:endParaRPr>
          </a:p>
          <a:p>
            <a:pPr indent="0"/>
            <a:endParaRPr lang="zh-CN" altLang="en-US" sz="2800" b="1">
              <a:latin typeface="+mj-ea"/>
              <a:ea typeface="+mj-ea"/>
              <a:cs typeface="+mj-ea"/>
            </a:endParaRPr>
          </a:p>
          <a:p>
            <a:pPr indent="0"/>
            <a:r>
              <a:rPr lang="zh-CN" altLang="en-US" sz="2800" b="1">
                <a:latin typeface="+mj-ea"/>
                <a:ea typeface="+mj-ea"/>
                <a:cs typeface="+mj-ea"/>
              </a:rPr>
              <a:t>评价历史事件或历史人物的方法。</a:t>
            </a:r>
            <a:r>
              <a:rPr lang="en-US" sz="2800" b="1">
                <a:latin typeface="+mj-ea"/>
                <a:ea typeface="+mj-ea"/>
                <a:cs typeface="+mj-ea"/>
              </a:rPr>
              <a:t> </a:t>
            </a:r>
            <a:endParaRPr lang="en-US" altLang="en-US" sz="2800" b="1">
              <a:latin typeface="+mj-ea"/>
              <a:ea typeface="+mj-ea"/>
              <a:cs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65445" y="5835015"/>
            <a:ext cx="672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全面性（全面的一分为二地看待）、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史论结合、</a:t>
            </a:r>
            <a:r>
              <a:rPr lang="en-US" altLang="zh-CN" sz="2400">
                <a:solidFill>
                  <a:srgbClr val="FF0000"/>
                </a:solidFill>
              </a:rPr>
              <a:t>      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855" y="880110"/>
            <a:ext cx="11743055" cy="40855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秦始皇既是千古一帝，也是暴君。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1010C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千古一帝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①顺应历史潮流，灭六国统一中国，结束了诸侯长期割据混战的局面，符合广大人民的愿望，创了统一的新局面。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②秦朝是中国历史上第一个统一的中央集权大帝国，其中央集权的统治制度在我国沿袭了两千多年，影响十分深远。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③秦统一文字、货币、度量衡，对我国以后经济、文的发展和维护国家统一产生了深远影响。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④修筑了著名的万里长城和灵渠等。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1010C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暴君: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①焚书坑儒，摧残了文化，钳制了思想，对我国古一代文化造成了重大损失。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②穷奢极欲，大兴土木;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实行严刑酷法和沉重的兵役、徭役、赋税等。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2640" y="5422900"/>
            <a:ext cx="5293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对比其功与过，我们认为功大于过。</a:t>
            </a:r>
            <a:endParaRPr lang="zh-CN" altLang="en-US" sz="2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70170" y="6295390"/>
            <a:ext cx="6726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     </a:t>
            </a:r>
            <a:r>
              <a:rPr lang="zh-CN" altLang="en-US" sz="2400">
                <a:solidFill>
                  <a:srgbClr val="FF0000"/>
                </a:solidFill>
              </a:rPr>
              <a:t>主流性（功大于过）、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zh-CN" altLang="en-US" sz="2400">
                <a:solidFill>
                  <a:srgbClr val="FF0000"/>
                </a:solidFill>
              </a:rPr>
              <a:t>历史性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6" grpId="0"/>
      <p:bldP spid="6" grpId="1"/>
      <p:bldP spid="2" grpId="0"/>
      <p:bldP spid="2" grpId="1"/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TABLE_BEAUTIFY" val="smartTable{69306cfc-7b8d-4444-a236-986f488f8012}"/>
  <p:tag name="TABLE_ENDDRAG_ORIGIN_RECT" val="859*389"/>
  <p:tag name="TABLE_ENDDRAG_RECT" val="63*60*860*389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08e0346b-3764-4bba-a85b-69c6b88ae407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UNIT_TABLE_BEAUTIFY" val="smartTable{1438dcf4-2362-47e1-92ec-3b9e4356c411}"/>
  <p:tag name="TABLE_ENDDRAG_ORIGIN_RECT" val="889*580"/>
  <p:tag name="TABLE_ENDDRAG_RECT" val="47*14*889*580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COMMONDATA" val="eyJoZGlkIjoiYWJmNTAxYTA0NTllZTU0OWY5NWY0MWNlMzBjNGU2OTYifQ=="/>
  <p:tag name="KSO_WPP_MARK_KEY" val="e7a049a5-70ba-40b1-a529-c48dd1480480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3366</Words>
  <Application>WPS 演示</Application>
  <PresentationFormat>宽屏</PresentationFormat>
  <Paragraphs>406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Calibri</vt:lpstr>
      <vt:lpstr>Times New Roman</vt:lpstr>
      <vt:lpstr>Arial Unicode MS</vt:lpstr>
      <vt:lpstr>Office 主题</vt:lpstr>
      <vt:lpstr>秦皇 汉武 唐宗 宋祖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41</cp:revision>
  <dcterms:created xsi:type="dcterms:W3CDTF">2023-03-26T09:46:00Z</dcterms:created>
  <dcterms:modified xsi:type="dcterms:W3CDTF">2023-04-04T06:05:24Z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FEE54F17FB394215BC94FAEDB8A1B9B3</vt:lpwstr>
  </property>
  <property fmtid="{D5CDD505-2E9C-101B-9397-08002B2CF9AE}" pid="3" name="KSOProductBuildVer">
    <vt:lpwstr>2052-11.1.0.13703</vt:lpwstr>
  </property>
</Properties>
</file>