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6" r:id="rId2"/>
  </p:sldMasterIdLst>
  <p:notesMasterIdLst>
    <p:notesMasterId r:id="rId33"/>
  </p:notesMasterIdLst>
  <p:sldIdLst>
    <p:sldId id="312" r:id="rId3"/>
    <p:sldId id="315" r:id="rId4"/>
    <p:sldId id="314" r:id="rId5"/>
    <p:sldId id="263" r:id="rId6"/>
    <p:sldId id="416" r:id="rId7"/>
    <p:sldId id="346" r:id="rId8"/>
    <p:sldId id="347" r:id="rId9"/>
    <p:sldId id="292" r:id="rId10"/>
    <p:sldId id="348" r:id="rId11"/>
    <p:sldId id="373" r:id="rId12"/>
    <p:sldId id="374" r:id="rId13"/>
    <p:sldId id="342" r:id="rId14"/>
    <p:sldId id="418" r:id="rId15"/>
    <p:sldId id="343" r:id="rId16"/>
    <p:sldId id="423" r:id="rId17"/>
    <p:sldId id="417" r:id="rId18"/>
    <p:sldId id="316" r:id="rId19"/>
    <p:sldId id="407" r:id="rId20"/>
    <p:sldId id="408" r:id="rId21"/>
    <p:sldId id="409" r:id="rId22"/>
    <p:sldId id="410" r:id="rId23"/>
    <p:sldId id="413" r:id="rId24"/>
    <p:sldId id="414" r:id="rId25"/>
    <p:sldId id="415" r:id="rId26"/>
    <p:sldId id="424" r:id="rId27"/>
    <p:sldId id="419" r:id="rId28"/>
    <p:sldId id="420" r:id="rId29"/>
    <p:sldId id="421" r:id="rId30"/>
    <p:sldId id="422" r:id="rId31"/>
    <p:sldId id="340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3F2F0"/>
    <a:srgbClr val="3B5552"/>
    <a:srgbClr val="346645"/>
    <a:srgbClr val="3A5451"/>
    <a:srgbClr val="877161"/>
    <a:srgbClr val="AC998B"/>
    <a:srgbClr val="715E51"/>
    <a:srgbClr val="DED6D1"/>
    <a:srgbClr val="D9D0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1" autoAdjust="0"/>
  </p:normalViewPr>
  <p:slideViewPr>
    <p:cSldViewPr snapToGrid="0" showGuides="1">
      <p:cViewPr varScale="1">
        <p:scale>
          <a:sx n="66" d="100"/>
          <a:sy n="66" d="100"/>
        </p:scale>
        <p:origin x="-306" y="-102"/>
      </p:cViewPr>
      <p:guideLst>
        <p:guide orient="horz" pos="2160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3A44-625E-4F86-9ED6-887B3BAD5611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5C3C2-9C6B-4802-8021-F99F82BE5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294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18160" y="502920"/>
            <a:ext cx="11033760" cy="5852795"/>
          </a:xfrm>
          <a:prstGeom prst="rect">
            <a:avLst/>
          </a:prstGeom>
          <a:solidFill>
            <a:srgbClr val="F3F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</p:sldLayoutIdLst>
  <p:transition spd="slow">
    <p:randomBar dir="vert"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34.xml"/><Relationship Id="rId10" Type="http://schemas.openxmlformats.org/officeDocument/2006/relationships/image" Target="../media/image17.png"/><Relationship Id="rId4" Type="http://schemas.openxmlformats.org/officeDocument/2006/relationships/tags" Target="../tags/tag33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8.xml"/><Relationship Id="rId7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3.xml"/><Relationship Id="rId7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0.xml"/><Relationship Id="rId7" Type="http://schemas.openxmlformats.org/officeDocument/2006/relationships/image" Target="../media/image2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4.xml"/><Relationship Id="rId7" Type="http://schemas.openxmlformats.org/officeDocument/2006/relationships/image" Target="../media/image2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image" Target="../media/image2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26.png"/><Relationship Id="rId5" Type="http://schemas.openxmlformats.org/officeDocument/2006/relationships/tags" Target="../tags/tag64.xml"/><Relationship Id="rId10" Type="http://schemas.openxmlformats.org/officeDocument/2006/relationships/image" Target="../media/image23.png"/><Relationship Id="rId4" Type="http://schemas.openxmlformats.org/officeDocument/2006/relationships/tags" Target="../tags/tag63.xml"/><Relationship Id="rId9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26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23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9.xml"/><Relationship Id="rId7" Type="http://schemas.openxmlformats.org/officeDocument/2006/relationships/image" Target="../media/image2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2.xml"/><Relationship Id="rId7" Type="http://schemas.openxmlformats.org/officeDocument/2006/relationships/image" Target="../media/image2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6.xml"/><Relationship Id="rId7" Type="http://schemas.openxmlformats.org/officeDocument/2006/relationships/image" Target="../media/image2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0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05.xml"/><Relationship Id="rId7" Type="http://schemas.openxmlformats.org/officeDocument/2006/relationships/image" Target="../media/image23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16.xml"/><Relationship Id="rId10" Type="http://schemas.openxmlformats.org/officeDocument/2006/relationships/image" Target="../media/image12.png"/><Relationship Id="rId4" Type="http://schemas.openxmlformats.org/officeDocument/2006/relationships/tags" Target="../tags/tag1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20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9.png"/><Relationship Id="rId5" Type="http://schemas.openxmlformats.org/officeDocument/2006/relationships/tags" Target="../tags/tag28.xml"/><Relationship Id="rId10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5940" y="502920"/>
            <a:ext cx="11033760" cy="5852795"/>
          </a:xfrm>
          <a:prstGeom prst="rect">
            <a:avLst/>
          </a:prstGeom>
          <a:solidFill>
            <a:srgbClr val="F3F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048" name="图片 1047" descr="图片包含 黑色, 深色, 就坐&#10;&#10;描述已自动生成"/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297" y="1470858"/>
            <a:ext cx="3595184" cy="3710743"/>
          </a:xfrm>
          <a:prstGeom prst="rect">
            <a:avLst/>
          </a:prstGeom>
        </p:spPr>
      </p:pic>
      <p:pic>
        <p:nvPicPr>
          <p:cNvPr id="9" name="图片 8" descr="图片包含 动物, 节肢动物, 无脊椎动物, 螃蟹&#10;&#10;描述已自动生成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002905" y="3673475"/>
            <a:ext cx="3566795" cy="3020060"/>
          </a:xfrm>
          <a:prstGeom prst="rect">
            <a:avLst/>
          </a:prstGeom>
        </p:spPr>
      </p:pic>
      <p:sp>
        <p:nvSpPr>
          <p:cNvPr id="44" name="任意多边形: 形状 43"/>
          <p:cNvSpPr/>
          <p:nvPr/>
        </p:nvSpPr>
        <p:spPr>
          <a:xfrm>
            <a:off x="5376545" y="903605"/>
            <a:ext cx="1343025" cy="4855210"/>
          </a:xfrm>
          <a:custGeom>
            <a:avLst/>
            <a:gdLst>
              <a:gd name="connsiteX0" fmla="*/ 194233 w 907165"/>
              <a:gd name="connsiteY0" fmla="*/ 0 h 3280223"/>
              <a:gd name="connsiteX1" fmla="*/ 723853 w 907165"/>
              <a:gd name="connsiteY1" fmla="*/ 0 h 3280223"/>
              <a:gd name="connsiteX2" fmla="*/ 859388 w 907165"/>
              <a:gd name="connsiteY2" fmla="*/ 204475 h 3280223"/>
              <a:gd name="connsiteX3" fmla="*/ 907165 w 907165"/>
              <a:gd name="connsiteY3" fmla="*/ 214121 h 3280223"/>
              <a:gd name="connsiteX4" fmla="*/ 907165 w 907165"/>
              <a:gd name="connsiteY4" fmla="*/ 3071706 h 3280223"/>
              <a:gd name="connsiteX5" fmla="*/ 859388 w 907165"/>
              <a:gd name="connsiteY5" fmla="*/ 3081351 h 3280223"/>
              <a:gd name="connsiteX6" fmla="*/ 728362 w 907165"/>
              <a:gd name="connsiteY6" fmla="*/ 3241103 h 3280223"/>
              <a:gd name="connsiteX7" fmla="*/ 724418 w 907165"/>
              <a:gd name="connsiteY7" fmla="*/ 3280223 h 3280223"/>
              <a:gd name="connsiteX8" fmla="*/ 193668 w 907165"/>
              <a:gd name="connsiteY8" fmla="*/ 3280223 h 3280223"/>
              <a:gd name="connsiteX9" fmla="*/ 189725 w 907165"/>
              <a:gd name="connsiteY9" fmla="*/ 3241103 h 3280223"/>
              <a:gd name="connsiteX10" fmla="*/ 58698 w 907165"/>
              <a:gd name="connsiteY10" fmla="*/ 3081351 h 3280223"/>
              <a:gd name="connsiteX11" fmla="*/ 0 w 907165"/>
              <a:gd name="connsiteY11" fmla="*/ 3069501 h 3280223"/>
              <a:gd name="connsiteX12" fmla="*/ 0 w 907165"/>
              <a:gd name="connsiteY12" fmla="*/ 216326 h 3280223"/>
              <a:gd name="connsiteX13" fmla="*/ 58698 w 907165"/>
              <a:gd name="connsiteY13" fmla="*/ 204475 h 3280223"/>
              <a:gd name="connsiteX14" fmla="*/ 194233 w 907165"/>
              <a:gd name="connsiteY14" fmla="*/ 0 h 328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7165" h="3280223">
                <a:moveTo>
                  <a:pt x="194233" y="0"/>
                </a:moveTo>
                <a:lnTo>
                  <a:pt x="723853" y="0"/>
                </a:lnTo>
                <a:cubicBezTo>
                  <a:pt x="723853" y="91920"/>
                  <a:pt x="779740" y="170787"/>
                  <a:pt x="859388" y="204475"/>
                </a:cubicBezTo>
                <a:lnTo>
                  <a:pt x="907165" y="214121"/>
                </a:lnTo>
                <a:lnTo>
                  <a:pt x="907165" y="3071706"/>
                </a:lnTo>
                <a:lnTo>
                  <a:pt x="859388" y="3081351"/>
                </a:lnTo>
                <a:cubicBezTo>
                  <a:pt x="793014" y="3109425"/>
                  <a:pt x="743142" y="3168872"/>
                  <a:pt x="728362" y="3241103"/>
                </a:cubicBezTo>
                <a:lnTo>
                  <a:pt x="724418" y="3280223"/>
                </a:lnTo>
                <a:lnTo>
                  <a:pt x="193668" y="3280223"/>
                </a:lnTo>
                <a:lnTo>
                  <a:pt x="189725" y="3241103"/>
                </a:lnTo>
                <a:cubicBezTo>
                  <a:pt x="174944" y="3168872"/>
                  <a:pt x="125072" y="3109425"/>
                  <a:pt x="58698" y="3081351"/>
                </a:cubicBezTo>
                <a:lnTo>
                  <a:pt x="0" y="3069501"/>
                </a:lnTo>
                <a:lnTo>
                  <a:pt x="0" y="216326"/>
                </a:lnTo>
                <a:lnTo>
                  <a:pt x="58698" y="204475"/>
                </a:lnTo>
                <a:cubicBezTo>
                  <a:pt x="138347" y="170787"/>
                  <a:pt x="194233" y="91920"/>
                  <a:pt x="194233" y="0"/>
                </a:cubicBezTo>
                <a:close/>
              </a:path>
            </a:pathLst>
          </a:custGeom>
          <a:solidFill>
            <a:srgbClr val="3B5552"/>
          </a:solidFill>
          <a:ln w="6350"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025" name="文本框 1024"/>
          <p:cNvSpPr txBox="1"/>
          <p:nvPr/>
        </p:nvSpPr>
        <p:spPr>
          <a:xfrm>
            <a:off x="5621020" y="1303020"/>
            <a:ext cx="1307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zh-CN" sz="5400" b="1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让</a:t>
            </a:r>
            <a:r>
              <a:rPr lang="zh-CN" altLang="en-US" sz="5400" b="1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素养</a:t>
            </a:r>
            <a:r>
              <a:rPr lang="zh-CN" altLang="zh-CN" sz="5400" b="1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可</a:t>
            </a:r>
            <a:r>
              <a:rPr lang="zh-CN" altLang="zh-CN" sz="5400" b="1" dirty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视</a:t>
            </a:r>
          </a:p>
        </p:txBody>
      </p:sp>
      <p:sp>
        <p:nvSpPr>
          <p:cNvPr id="63" name="任意多边形: 形状 62"/>
          <p:cNvSpPr/>
          <p:nvPr/>
        </p:nvSpPr>
        <p:spPr>
          <a:xfrm>
            <a:off x="5303520" y="799465"/>
            <a:ext cx="1478280" cy="5081905"/>
          </a:xfrm>
          <a:custGeom>
            <a:avLst/>
            <a:gdLst>
              <a:gd name="connsiteX0" fmla="*/ 320326 w 1496080"/>
              <a:gd name="connsiteY0" fmla="*/ 0 h 5143274"/>
              <a:gd name="connsiteX1" fmla="*/ 1193765 w 1496080"/>
              <a:gd name="connsiteY1" fmla="*/ 0 h 5143274"/>
              <a:gd name="connsiteX2" fmla="*/ 1417287 w 1496080"/>
              <a:gd name="connsiteY2" fmla="*/ 337217 h 5143274"/>
              <a:gd name="connsiteX3" fmla="*/ 1496080 w 1496080"/>
              <a:gd name="connsiteY3" fmla="*/ 353125 h 5143274"/>
              <a:gd name="connsiteX4" fmla="*/ 1496080 w 1496080"/>
              <a:gd name="connsiteY4" fmla="*/ 4799392 h 5143274"/>
              <a:gd name="connsiteX5" fmla="*/ 1417287 w 1496080"/>
              <a:gd name="connsiteY5" fmla="*/ 4815298 h 5143274"/>
              <a:gd name="connsiteX6" fmla="*/ 1201202 w 1496080"/>
              <a:gd name="connsiteY6" fmla="*/ 5078758 h 5143274"/>
              <a:gd name="connsiteX7" fmla="*/ 1194697 w 1496080"/>
              <a:gd name="connsiteY7" fmla="*/ 5143274 h 5143274"/>
              <a:gd name="connsiteX8" fmla="*/ 319394 w 1496080"/>
              <a:gd name="connsiteY8" fmla="*/ 5143274 h 5143274"/>
              <a:gd name="connsiteX9" fmla="*/ 312891 w 1496080"/>
              <a:gd name="connsiteY9" fmla="*/ 5078758 h 5143274"/>
              <a:gd name="connsiteX10" fmla="*/ 96804 w 1496080"/>
              <a:gd name="connsiteY10" fmla="*/ 4815298 h 5143274"/>
              <a:gd name="connsiteX11" fmla="*/ 0 w 1496080"/>
              <a:gd name="connsiteY11" fmla="*/ 4795755 h 5143274"/>
              <a:gd name="connsiteX12" fmla="*/ 0 w 1496080"/>
              <a:gd name="connsiteY12" fmla="*/ 356761 h 5143274"/>
              <a:gd name="connsiteX13" fmla="*/ 96804 w 1496080"/>
              <a:gd name="connsiteY13" fmla="*/ 337217 h 5143274"/>
              <a:gd name="connsiteX14" fmla="*/ 320326 w 1496080"/>
              <a:gd name="connsiteY14" fmla="*/ 0 h 51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6080" h="5143274">
                <a:moveTo>
                  <a:pt x="320326" y="0"/>
                </a:moveTo>
                <a:lnTo>
                  <a:pt x="1193765" y="0"/>
                </a:lnTo>
                <a:cubicBezTo>
                  <a:pt x="1193765" y="151593"/>
                  <a:pt x="1285933" y="281659"/>
                  <a:pt x="1417287" y="337217"/>
                </a:cubicBezTo>
                <a:lnTo>
                  <a:pt x="1496080" y="353125"/>
                </a:lnTo>
                <a:lnTo>
                  <a:pt x="1496080" y="4799392"/>
                </a:lnTo>
                <a:lnTo>
                  <a:pt x="1417287" y="4815298"/>
                </a:lnTo>
                <a:cubicBezTo>
                  <a:pt x="1307824" y="4861597"/>
                  <a:pt x="1225576" y="4959636"/>
                  <a:pt x="1201202" y="5078758"/>
                </a:cubicBezTo>
                <a:lnTo>
                  <a:pt x="1194697" y="5143274"/>
                </a:lnTo>
                <a:lnTo>
                  <a:pt x="319394" y="5143274"/>
                </a:lnTo>
                <a:lnTo>
                  <a:pt x="312891" y="5078758"/>
                </a:lnTo>
                <a:cubicBezTo>
                  <a:pt x="288515" y="4959636"/>
                  <a:pt x="206267" y="4861597"/>
                  <a:pt x="96804" y="4815298"/>
                </a:cubicBezTo>
                <a:lnTo>
                  <a:pt x="0" y="4795755"/>
                </a:lnTo>
                <a:lnTo>
                  <a:pt x="0" y="356761"/>
                </a:lnTo>
                <a:lnTo>
                  <a:pt x="96804" y="337217"/>
                </a:lnTo>
                <a:cubicBezTo>
                  <a:pt x="228160" y="281659"/>
                  <a:pt x="320326" y="151593"/>
                  <a:pt x="320326" y="0"/>
                </a:cubicBezTo>
                <a:close/>
              </a:path>
            </a:pathLst>
          </a:custGeom>
          <a:noFill/>
          <a:ln w="6350"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046" name="图片 1045"/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9600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92650" y="3229610"/>
            <a:ext cx="1042035" cy="630555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5902325" y="1090930"/>
            <a:ext cx="176530" cy="17653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913120" y="5417185"/>
            <a:ext cx="176530" cy="17653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15010" y="4008755"/>
            <a:ext cx="3044190" cy="3695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98740" y="1401445"/>
            <a:ext cx="472803" cy="4447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/>
              <a:t>丽水市莲都区碧湖中学</a:t>
            </a:r>
            <a:r>
              <a:rPr lang="en-US" altLang="zh-CN" sz="2000" b="1" dirty="0"/>
              <a:t> </a:t>
            </a:r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邹</a:t>
            </a:r>
            <a:r>
              <a:rPr lang="zh-CN" altLang="en-US" sz="2000" b="1" dirty="0"/>
              <a:t>蓓蓓</a:t>
            </a:r>
            <a:endParaRPr lang="en-US" altLang="zh-CN" sz="2000" dirty="0"/>
          </a:p>
          <a:p>
            <a:endParaRPr lang="en-US" altLang="zh-CN" sz="2000" dirty="0"/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坚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持价值引领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6371" y="3369402"/>
            <a:ext cx="10024201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ea typeface="宋体" panose="02010600030101010101" pitchFamily="2" charset="-122"/>
              </a:rPr>
              <a:t>从</a:t>
            </a:r>
            <a:r>
              <a:rPr 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正反两面</a:t>
            </a:r>
            <a:r>
              <a:rPr lang="zh-CN" sz="2400" b="1" dirty="0">
                <a:ea typeface="宋体" panose="02010600030101010101" pitchFamily="2" charset="-122"/>
              </a:rPr>
              <a:t>入手，促进情感态度的深化。</a:t>
            </a:r>
          </a:p>
          <a:p>
            <a:pPr indent="0"/>
            <a:r>
              <a:rPr lang="zh-CN" sz="2400" b="1" dirty="0">
                <a:ea typeface="宋体" panose="02010600030101010101" pitchFamily="2" charset="-122"/>
              </a:rPr>
              <a:t>正：从历史发展、中华优秀文化、取得民族独立、国家发展、英雄人物等正向题目引导建立爱国之情、民族自信、文化自信等</a:t>
            </a:r>
          </a:p>
          <a:p>
            <a:pPr indent="0"/>
            <a:r>
              <a:rPr lang="zh-CN" altLang="en-US" sz="2400" b="1" dirty="0">
                <a:ea typeface="宋体" panose="02010600030101010101" pitchFamily="2" charset="-122"/>
              </a:rPr>
              <a:t>反：从民族屈辱史、错误的社会现象等反向题目出发引发思考，刺激爱国情感的生成、正确价值观的建立等。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00" y="769258"/>
            <a:ext cx="1091474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0" dirty="0" smtClean="0">
                <a:latin typeface="楷体" panose="02010609060101010101" charset="-122"/>
              </a:rPr>
              <a:t>（</a:t>
            </a:r>
            <a:r>
              <a:rPr lang="en-US" altLang="zh-CN" sz="2400" dirty="0" smtClean="0">
                <a:latin typeface="楷体" panose="02010609060101010101" charset="-122"/>
              </a:rPr>
              <a:t>2021</a:t>
            </a:r>
            <a:r>
              <a:rPr lang="zh-CN" altLang="en-US" sz="2400" b="0" dirty="0" smtClean="0">
                <a:latin typeface="楷体" panose="02010609060101010101" charset="-122"/>
              </a:rPr>
              <a:t>）</a:t>
            </a:r>
            <a:r>
              <a:rPr lang="en-US" sz="2400" b="0" dirty="0" smtClean="0">
                <a:latin typeface="楷体" panose="02010609060101010101" charset="-122"/>
              </a:rPr>
              <a:t>24</a:t>
            </a:r>
            <a:r>
              <a:rPr lang="en-US" sz="2400" b="0" dirty="0">
                <a:latin typeface="楷体" panose="02010609060101010101" charset="-122"/>
              </a:rPr>
              <a:t>. </a:t>
            </a:r>
            <a:r>
              <a:rPr lang="zh-CN" sz="2400" b="0" dirty="0">
                <a:ea typeface="宋体" panose="02010600030101010101" pitchFamily="2" charset="-122"/>
              </a:rPr>
              <a:t>（</a:t>
            </a:r>
            <a:r>
              <a:rPr lang="en-US" sz="2400" b="0" dirty="0">
                <a:latin typeface="楷体" panose="02010609060101010101" charset="-122"/>
              </a:rPr>
              <a:t>13</a:t>
            </a:r>
            <a:r>
              <a:rPr lang="zh-CN" sz="2400" b="0" dirty="0">
                <a:ea typeface="宋体" panose="02010600030101010101" pitchFamily="2" charset="-122"/>
              </a:rPr>
              <a:t>分）</a:t>
            </a:r>
            <a:r>
              <a:rPr lang="zh-CN" sz="2400" b="0" dirty="0">
                <a:ea typeface="楷体" panose="02010609060101010101" charset="-122"/>
              </a:rPr>
              <a:t>从世界看中国，从屈辱到平视。</a:t>
            </a:r>
            <a:r>
              <a:rPr lang="zh-CN" sz="2400" b="0" dirty="0">
                <a:ea typeface="宋体" panose="02010600030101010101" pitchFamily="2" charset="-122"/>
              </a:rPr>
              <a:t>阅读材料，回答问题。</a:t>
            </a:r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224644"/>
            <a:ext cx="120033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dirty="0" smtClean="0">
                <a:latin typeface="楷体" panose="02010609060101010101" charset="-122"/>
              </a:rPr>
              <a:t>（</a:t>
            </a:r>
            <a:r>
              <a:rPr lang="en-US" altLang="zh-CN" sz="2400" dirty="0" smtClean="0">
                <a:latin typeface="楷体" panose="02010609060101010101" charset="-122"/>
              </a:rPr>
              <a:t>2021</a:t>
            </a:r>
            <a:r>
              <a:rPr lang="zh-CN" altLang="en-US" sz="2400" dirty="0" smtClean="0">
                <a:latin typeface="楷体" panose="02010609060101010101" charset="-122"/>
              </a:rPr>
              <a:t>） </a:t>
            </a:r>
            <a:r>
              <a:rPr lang="en-US" sz="2400" b="0" dirty="0" smtClean="0">
                <a:latin typeface="楷体" panose="02010609060101010101" charset="-122"/>
              </a:rPr>
              <a:t>25</a:t>
            </a:r>
            <a:r>
              <a:rPr lang="en-US" sz="2400" b="0" dirty="0">
                <a:latin typeface="楷体" panose="02010609060101010101" charset="-122"/>
              </a:rPr>
              <a:t>.</a:t>
            </a:r>
            <a:r>
              <a:rPr lang="zh-CN" sz="2400" b="0" dirty="0">
                <a:ea typeface="宋体" panose="02010600030101010101" pitchFamily="2" charset="-122"/>
              </a:rPr>
              <a:t>（</a:t>
            </a:r>
            <a:r>
              <a:rPr lang="en-US" sz="2400" b="0" dirty="0">
                <a:latin typeface="楷体" panose="02010609060101010101" charset="-122"/>
              </a:rPr>
              <a:t>13</a:t>
            </a:r>
            <a:r>
              <a:rPr lang="zh-CN" sz="2400" b="0" dirty="0">
                <a:ea typeface="宋体" panose="02010600030101010101" pitchFamily="2" charset="-122"/>
              </a:rPr>
              <a:t>分）</a:t>
            </a:r>
            <a:r>
              <a:rPr lang="zh-CN" sz="2400" b="0" dirty="0">
                <a:ea typeface="楷体" panose="02010609060101010101" charset="-122"/>
              </a:rPr>
              <a:t>勋章，是英雄的赞歌，是人民的褒奖。</a:t>
            </a:r>
            <a:r>
              <a:rPr lang="zh-CN" sz="2400" b="0" dirty="0">
                <a:ea typeface="宋体" panose="02010600030101010101" pitchFamily="2" charset="-122"/>
              </a:rPr>
              <a:t>阅读材料，回答问题。</a:t>
            </a:r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4171" y="1723572"/>
            <a:ext cx="1201782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latin typeface="楷体" panose="02010609060101010101" charset="-122"/>
              </a:rPr>
              <a:t>（</a:t>
            </a:r>
            <a:r>
              <a:rPr lang="en-US" altLang="zh-CN" sz="2400" dirty="0" smtClean="0">
                <a:latin typeface="楷体" panose="02010609060101010101" charset="-122"/>
              </a:rPr>
              <a:t>2022</a:t>
            </a:r>
            <a:r>
              <a:rPr lang="zh-CN" altLang="en-US" sz="2400" dirty="0" smtClean="0">
                <a:latin typeface="楷体" panose="02010609060101010101" charset="-122"/>
              </a:rPr>
              <a:t>） 25</a:t>
            </a:r>
            <a:r>
              <a:rPr lang="zh-CN" altLang="en-US" sz="2400" dirty="0">
                <a:latin typeface="楷体" panose="02010609060101010101" charset="-122"/>
              </a:rPr>
              <a:t>．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14分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400" dirty="0">
                <a:ea typeface="楷体" panose="02010609060101010101" charset="-122"/>
              </a:rPr>
              <a:t>小日记折射大时代，大时代期待新青年。</a:t>
            </a:r>
            <a:r>
              <a:rPr lang="zh-CN" altLang="en-US" sz="2400" dirty="0">
                <a:ea typeface="宋体" panose="02010600030101010101" pitchFamily="2" charset="-122"/>
              </a:rPr>
              <a:t>品读日记，回答问题。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2229" y="2182495"/>
            <a:ext cx="114219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latin typeface="楷体" panose="02010609060101010101" charset="-122"/>
              </a:rPr>
              <a:t>（</a:t>
            </a:r>
            <a:r>
              <a:rPr lang="en-US" altLang="zh-CN" sz="2400" dirty="0" smtClean="0">
                <a:latin typeface="楷体" panose="02010609060101010101" charset="-122"/>
              </a:rPr>
              <a:t>2023</a:t>
            </a:r>
            <a:r>
              <a:rPr lang="zh-CN" altLang="en-US" sz="2400" dirty="0" smtClean="0">
                <a:latin typeface="楷体" panose="02010609060101010101" charset="-122"/>
              </a:rPr>
              <a:t>） 22. 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11分)</a:t>
            </a:r>
            <a:r>
              <a:rPr lang="zh-CN" altLang="en-US" sz="2400" dirty="0">
                <a:ea typeface="楷体" panose="02010609060101010101" charset="-122"/>
              </a:rPr>
              <a:t>英雄是民族最闪亮的坐标。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某校项目组为学习英雄事迹,弘扬英雄精神,策划推出系列专栏,邀你参与。</a:t>
            </a:r>
          </a:p>
        </p:txBody>
      </p:sp>
      <p:sp>
        <p:nvSpPr>
          <p:cNvPr id="10" name="文本框 99"/>
          <p:cNvSpPr txBox="1"/>
          <p:nvPr/>
        </p:nvSpPr>
        <p:spPr>
          <a:xfrm>
            <a:off x="2699664" y="130626"/>
            <a:ext cx="5688874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6870"/>
            <a:r>
              <a:rPr lang="zh-CN" altLang="en-US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通过题材的选择实现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829301" y="2543810"/>
            <a:ext cx="5664200" cy="6085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474980" y="5164455"/>
            <a:ext cx="2050415" cy="169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2800" b="1" dirty="0" smtClean="0">
                <a:solidFill>
                  <a:schemeClr val="bg1"/>
                </a:solidFill>
                <a:sym typeface="Arial" panose="020B0604020202020204"/>
              </a:rPr>
              <a:t>选</a:t>
            </a:r>
            <a:r>
              <a:rPr lang="zh-CN" altLang="en-US" sz="2800" b="1" dirty="0">
                <a:solidFill>
                  <a:schemeClr val="bg1"/>
                </a:solidFill>
                <a:sym typeface="Arial" panose="020B0604020202020204"/>
              </a:rPr>
              <a:t>材内容鲜活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 t="8983"/>
          <a:stretch>
            <a:fillRect/>
          </a:stretch>
        </p:blipFill>
        <p:spPr>
          <a:xfrm>
            <a:off x="496479" y="2672034"/>
            <a:ext cx="5164455" cy="18465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96479" y="591820"/>
            <a:ext cx="5164455" cy="1876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96479" y="4722404"/>
            <a:ext cx="5194935" cy="1800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854065" y="604520"/>
            <a:ext cx="5514975" cy="18719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365318" y="1288534"/>
            <a:ext cx="126188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2800" b="1" dirty="0"/>
              <a:t>小切口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5365318" y="3142734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/>
              <a:t>类型多样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5352618" y="4857234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/>
              <a:t>紧扣热点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" y="0"/>
            <a:ext cx="1146628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实现行为可视评价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实现素养可视评价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实现对学生的多元评价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364196" y="3220547"/>
            <a:ext cx="23384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ym typeface="+mn-ea"/>
              </a:rPr>
              <a:t>1.</a:t>
            </a:r>
            <a:r>
              <a:rPr lang="zh-CN" altLang="en-US" sz="2800" b="1" dirty="0" smtClean="0">
                <a:sym typeface="+mn-ea"/>
              </a:rPr>
              <a:t>思维过程</a:t>
            </a:r>
            <a:endParaRPr lang="en-US" altLang="zh-CN" sz="2800" b="1" dirty="0" smtClean="0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514" y="740228"/>
            <a:ext cx="11205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表现性评价是指在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尽量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合乎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真实的情境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中，运用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评分规则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对学生完成复杂任务的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过程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表现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或（与）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结果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做出判断。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周文叶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6341130" y="3179646"/>
            <a:ext cx="230383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sym typeface="+mn-ea"/>
              </a:rPr>
              <a:t>2.</a:t>
            </a:r>
            <a:r>
              <a:rPr lang="zh-CN" altLang="en-US" sz="2800" b="1" dirty="0" smtClean="0">
                <a:solidFill>
                  <a:prstClr val="black"/>
                </a:solidFill>
                <a:sym typeface="+mn-ea"/>
              </a:rPr>
              <a:t>回答的要点</a:t>
            </a:r>
            <a:endParaRPr lang="zh-CN" altLang="en-US" sz="2800" b="1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2017486" y="5272225"/>
            <a:ext cx="76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用评分规则等来让思维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素养的广度和深度可视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342425" y="2385977"/>
            <a:ext cx="23456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ym typeface="+mn-ea"/>
              </a:rPr>
              <a:t>1.</a:t>
            </a:r>
            <a:r>
              <a:rPr lang="zh-CN" altLang="en-US" sz="2800" b="1" dirty="0" smtClean="0">
                <a:sym typeface="+mn-ea"/>
              </a:rPr>
              <a:t> 学习过程</a:t>
            </a:r>
            <a:endParaRPr lang="en-US" altLang="zh-CN" sz="2800" b="1" dirty="0" smtClean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19359" y="2388617"/>
            <a:ext cx="194476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sym typeface="+mn-ea"/>
              </a:rPr>
              <a:t>2.</a:t>
            </a:r>
            <a:r>
              <a:rPr lang="zh-CN" altLang="en-US" sz="2800" b="1" dirty="0" smtClean="0">
                <a:solidFill>
                  <a:prstClr val="black"/>
                </a:solidFill>
                <a:sym typeface="+mn-ea"/>
              </a:rPr>
              <a:t>学习成果</a:t>
            </a:r>
            <a:endParaRPr lang="zh-CN" altLang="en-US" sz="2800" b="1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442688" y="2376634"/>
            <a:ext cx="173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学教过程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420917" y="3225720"/>
            <a:ext cx="173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考试评价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888" y="1960918"/>
            <a:ext cx="2891141" cy="10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1733" y="734609"/>
            <a:ext cx="958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chemeClr val="tx1"/>
                </a:solidFill>
                <a:sym typeface="+mn-ea"/>
              </a:rPr>
              <a:t>三份试卷通过精妙的题目设计能让我们老师透过学生的答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zh-CN" sz="2000" dirty="0">
                <a:solidFill>
                  <a:schemeClr val="tx1"/>
                </a:solidFill>
                <a:sym typeface="+mn-ea"/>
              </a:rPr>
              <a:t>看出能力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”“</a:t>
            </a:r>
            <a:r>
              <a:rPr lang="zh-CN" altLang="zh-CN" sz="2000" dirty="0">
                <a:solidFill>
                  <a:schemeClr val="tx1"/>
                </a:solidFill>
                <a:sym typeface="+mn-ea"/>
              </a:rPr>
              <a:t>看出素养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52714" y="1763394"/>
            <a:ext cx="102450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 dirty="0">
                <a:ea typeface="宋体" panose="02010600030101010101" pitchFamily="2" charset="-122"/>
              </a:rPr>
              <a:t>2021</a:t>
            </a:r>
            <a:r>
              <a:rPr lang="zh-CN" altLang="zh-CN" sz="2400" b="0" dirty="0">
                <a:ea typeface="宋体" panose="02010600030101010101" pitchFamily="2" charset="-122"/>
              </a:rPr>
              <a:t>绍兴</a:t>
            </a:r>
            <a:r>
              <a:rPr lang="en-US" altLang="zh-CN" sz="2400" b="0" dirty="0">
                <a:ea typeface="宋体" panose="02010600030101010101" pitchFamily="2" charset="-122"/>
              </a:rPr>
              <a:t>23</a:t>
            </a:r>
            <a:r>
              <a:rPr lang="zh-CN" sz="2400" b="0" dirty="0">
                <a:ea typeface="宋体" panose="02010600030101010101" pitchFamily="2" charset="-122"/>
              </a:rPr>
              <a:t>（</a:t>
            </a:r>
            <a:r>
              <a:rPr lang="en-US" sz="2400" b="0" dirty="0">
                <a:latin typeface="Times New Roman" panose="02020603050405020304" charset="0"/>
              </a:rPr>
              <a:t>2</a:t>
            </a:r>
            <a:r>
              <a:rPr lang="zh-CN" sz="2400" b="0" dirty="0">
                <a:ea typeface="宋体" panose="02010600030101010101" pitchFamily="2" charset="-122"/>
              </a:rPr>
              <a:t>）经济是文化发展的基础。根据上述资料，从敦煌和绍兴的历史中折射出我国古代经济发展的哪些重要现象？（</a:t>
            </a:r>
            <a:r>
              <a:rPr lang="en-US" sz="2400" b="0" dirty="0">
                <a:latin typeface="Times New Roman" panose="02020603050405020304" charset="0"/>
              </a:rPr>
              <a:t>4</a:t>
            </a:r>
            <a:r>
              <a:rPr lang="zh-CN" sz="2400" b="0" dirty="0">
                <a:ea typeface="宋体" panose="02010600030101010101" pitchFamily="2" charset="-122"/>
              </a:rPr>
              <a:t>分）</a:t>
            </a:r>
            <a:endParaRPr lang="zh-CN" altLang="en-US" sz="2400" b="0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67230" y="3364592"/>
            <a:ext cx="10332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dirty="0">
                <a:ea typeface="宋体" panose="02010600030101010101" pitchFamily="2" charset="-122"/>
              </a:rPr>
              <a:t>2022</a:t>
            </a:r>
            <a:r>
              <a:rPr lang="zh-CN" altLang="zh-CN" sz="2400" dirty="0">
                <a:ea typeface="宋体" panose="02010600030101010101" pitchFamily="2" charset="-122"/>
              </a:rPr>
              <a:t>绍兴</a:t>
            </a:r>
            <a:r>
              <a:rPr lang="en-US" altLang="zh-CN" sz="2400" dirty="0">
                <a:ea typeface="宋体" panose="02010600030101010101" pitchFamily="2" charset="-122"/>
              </a:rPr>
              <a:t>23</a:t>
            </a:r>
            <a:r>
              <a:rPr lang="zh-CN" sz="2400" dirty="0">
                <a:ea typeface="宋体" panose="02010600030101010101" pitchFamily="2" charset="-122"/>
              </a:rPr>
              <a:t>（</a:t>
            </a:r>
            <a:r>
              <a:rPr lang="en-US" sz="2400" dirty="0">
                <a:ea typeface="宋体" panose="02010600030101010101" pitchFamily="2" charset="-122"/>
              </a:rPr>
              <a:t>1</a:t>
            </a:r>
            <a:r>
              <a:rPr lang="zh-CN" sz="2400" dirty="0" smtClean="0">
                <a:ea typeface="宋体" panose="02010600030101010101" pitchFamily="2" charset="-122"/>
              </a:rPr>
              <a:t>）根据上图描述绍兴地区的地势特点并简要说明判断依据。结合图文信息，在答题卷对应的图中画出浙东唐诗之路的主线路。（5 分）</a:t>
            </a:r>
            <a:endParaRPr lang="zh-CN" sz="24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2954" y="4809032"/>
            <a:ext cx="1024790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ea typeface="宋体" panose="02010600030101010101" pitchFamily="2" charset="-122"/>
                <a:sym typeface="+mn-ea"/>
              </a:rPr>
              <a:t>2023</a:t>
            </a:r>
            <a:r>
              <a:rPr lang="zh-CN" altLang="zh-CN" sz="2400" dirty="0">
                <a:ea typeface="宋体" panose="02010600030101010101" pitchFamily="2" charset="-122"/>
                <a:sym typeface="+mn-ea"/>
              </a:rPr>
              <a:t>绍兴</a:t>
            </a: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23</a:t>
            </a:r>
            <a:r>
              <a:rPr lang="zh-CN" altLang="zh-CN" sz="2400" dirty="0" smtClean="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 smtClean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zh-CN" sz="2400" dirty="0" smtClean="0"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长城更是一条</a:t>
            </a:r>
            <a:r>
              <a:rPr lang="en-US" altLang="zh-CN" sz="2400" u="sng" dirty="0" smtClean="0">
                <a:ea typeface="宋体" panose="02010600030101010101" pitchFamily="2" charset="-122"/>
              </a:rPr>
              <a:t>      </a:t>
            </a:r>
            <a:r>
              <a:rPr lang="en-US" altLang="zh-CN" sz="2400" dirty="0" smtClean="0">
                <a:ea typeface="宋体" panose="02010600030101010101" pitchFamily="2" charset="-122"/>
              </a:rPr>
              <a:t>线。</a:t>
            </a:r>
            <a:r>
              <a:rPr lang="en-US" altLang="zh-CN" sz="2400" dirty="0" err="1" smtClean="0">
                <a:ea typeface="宋体" panose="02010600030101010101" pitchFamily="2" charset="-122"/>
              </a:rPr>
              <a:t>综合资料卡片,运用所学知识完成填空并阐释理由</a:t>
            </a:r>
            <a:r>
              <a:rPr lang="en-US" altLang="zh-CN" sz="2400" dirty="0" smtClean="0">
                <a:ea typeface="宋体" panose="02010600030101010101" pitchFamily="2" charset="-122"/>
              </a:rPr>
              <a:t>。(7分,要求:观点正确,史论结合,逻辑清晰)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" y="2681423"/>
            <a:ext cx="989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常规设问的反向操作，改变教师教学和练习中设问的固有形式。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602345" y="1106623"/>
            <a:ext cx="182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常见用法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667659" y="4350562"/>
            <a:ext cx="159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Solo</a:t>
            </a:r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题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0" y="0"/>
            <a:ext cx="762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3.1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通过设问实现素养可视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6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65621" y="1420223"/>
            <a:ext cx="99834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b="1" dirty="0" smtClean="0">
                <a:ea typeface="宋体" panose="02010600030101010101" pitchFamily="2" charset="-122"/>
              </a:rPr>
              <a:t>        </a:t>
            </a:r>
            <a:r>
              <a:rPr lang="zh-CN" b="1" dirty="0" smtClean="0">
                <a:ea typeface="宋体" panose="02010600030101010101" pitchFamily="2" charset="-122"/>
              </a:rPr>
              <a:t>试</a:t>
            </a:r>
            <a:r>
              <a:rPr lang="zh-CN" b="1" dirty="0">
                <a:ea typeface="宋体" panose="02010600030101010101" pitchFamily="2" charset="-122"/>
              </a:rPr>
              <a:t>卷中的部分试题通过答案的层级、分类、开放等要求设置，适当区分学生的知识面、思维性、情感态度等的层级水平。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14391" y="2128158"/>
            <a:ext cx="9119779" cy="3847609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-1" y="0"/>
            <a:ext cx="80554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3.2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通过评价标准实现素养可视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3268798" y="2982233"/>
            <a:ext cx="3132002" cy="2689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254285" y="3722462"/>
            <a:ext cx="3219086" cy="3125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3261542" y="5108577"/>
            <a:ext cx="3219086" cy="3125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6625772" y="3998685"/>
            <a:ext cx="2380343" cy="1451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705601" y="5442856"/>
            <a:ext cx="2380343" cy="1451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5"/>
          <p:cNvSpPr txBox="1"/>
          <p:nvPr/>
        </p:nvSpPr>
        <p:spPr>
          <a:xfrm>
            <a:off x="9768117" y="4640853"/>
            <a:ext cx="1190169" cy="52322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深度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41030" y="3643085"/>
            <a:ext cx="2380343" cy="145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596744" y="4405085"/>
            <a:ext cx="2380343" cy="145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"/>
          <p:cNvSpPr txBox="1"/>
          <p:nvPr/>
        </p:nvSpPr>
        <p:spPr>
          <a:xfrm>
            <a:off x="9746346" y="3791767"/>
            <a:ext cx="1190169" cy="52322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广度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691086" y="4093029"/>
            <a:ext cx="2380343" cy="14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11257" y="4303486"/>
            <a:ext cx="2380343" cy="14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08800" y="4717143"/>
            <a:ext cx="2380343" cy="14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126515" y="5080000"/>
            <a:ext cx="2380343" cy="14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743" y="696686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表现性试题的重要功能：有效评价、科学评价、多元评价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0" grpId="0" animBg="1"/>
      <p:bldP spid="20" grpId="1" animBg="1"/>
      <p:bldP spid="25" grpId="0" animBg="1"/>
      <p:bldP spid="25" grpId="1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8394" y="674463"/>
            <a:ext cx="11165205" cy="6008912"/>
            <a:chOff x="1048" y="1520"/>
            <a:chExt cx="17104" cy="9325"/>
          </a:xfrm>
        </p:grpSpPr>
        <p:sp>
          <p:nvSpPr>
            <p:cNvPr id="11" name="矩形 10"/>
            <p:cNvSpPr/>
            <p:nvPr/>
          </p:nvSpPr>
          <p:spPr>
            <a:xfrm>
              <a:off x="1048" y="1520"/>
              <a:ext cx="17104" cy="85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 rot="8076568">
              <a:off x="15769" y="8836"/>
              <a:ext cx="3168" cy="849"/>
            </a:xfrm>
            <a:prstGeom prst="trapezoid">
              <a:avLst>
                <a:gd name="adj" fmla="val 100573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7495"/>
            <a:ext cx="10515600" cy="3763645"/>
          </a:xfrm>
        </p:spPr>
        <p:txBody>
          <a:bodyPr>
            <a:normAutofit/>
          </a:bodyPr>
          <a:lstStyle/>
          <a:p>
            <a:pPr indent="0" fontAlgn="auto">
              <a:lnSpc>
                <a:spcPct val="150000"/>
              </a:lnSpc>
              <a:buNone/>
              <a:defRPr/>
            </a:pPr>
            <a:r>
              <a:rPr lang="en-US" altLang="zh-CN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 1.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基于课程标准确定考查的素养目标（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仿宋" panose="02010609060101010101" pitchFamily="49" charset="-122"/>
                <a:cs typeface="+mn-ea"/>
                <a:sym typeface="+mn-ea"/>
              </a:rPr>
              <a:t>立意：高远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）</a:t>
            </a:r>
          </a:p>
          <a:p>
            <a:pPr marL="0" indent="0" fontAlgn="auto">
              <a:lnSpc>
                <a:spcPct val="150000"/>
              </a:lnSpc>
              <a:buNone/>
              <a:defRPr/>
            </a:pPr>
            <a:r>
              <a:rPr lang="en-US" altLang="zh-CN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  2.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围绕素养目标设计具体的表现任务（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仿宋" panose="02010609060101010101" pitchFamily="49" charset="-122"/>
                <a:cs typeface="+mn-ea"/>
                <a:sym typeface="+mn-ea"/>
              </a:rPr>
              <a:t>任务：复杂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）</a:t>
            </a:r>
          </a:p>
          <a:p>
            <a:pPr marL="0" indent="0" fontAlgn="auto">
              <a:lnSpc>
                <a:spcPct val="150000"/>
              </a:lnSpc>
              <a:buNone/>
              <a:defRPr/>
            </a:pP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  3.依据表现任务创设适切的任务情境（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仿宋" panose="02010609060101010101" pitchFamily="49" charset="-122"/>
                <a:cs typeface="+mn-ea"/>
                <a:sym typeface="+mn-ea"/>
              </a:rPr>
              <a:t>情境：真实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）</a:t>
            </a:r>
          </a:p>
          <a:p>
            <a:pPr marL="0" indent="0" fontAlgn="auto">
              <a:lnSpc>
                <a:spcPct val="150000"/>
              </a:lnSpc>
              <a:buNone/>
              <a:defRPr/>
            </a:pP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  4.根据目标任务拟定可能的行为表现（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仿宋" panose="02010609060101010101" pitchFamily="49" charset="-122"/>
                <a:cs typeface="+mn-ea"/>
                <a:sym typeface="+mn-ea"/>
              </a:rPr>
              <a:t>表现：多元</a:t>
            </a:r>
            <a:r>
              <a:rPr lang="zh-CN" altLang="en-US" sz="3200" b="1" dirty="0">
                <a:latin typeface="+mn-ea"/>
                <a:ea typeface="仿宋" panose="02010609060101010101" pitchFamily="49" charset="-122"/>
                <a:cs typeface="+mn-ea"/>
                <a:sym typeface="+mn-ea"/>
              </a:rPr>
              <a:t>）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pPr marL="0" indent="0">
              <a:buNone/>
              <a:defRPr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rot="10800000" flipH="1">
            <a:off x="125795" y="123820"/>
            <a:ext cx="540000" cy="5400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127000" dist="635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algn="ctr"/>
            <a:endParaRPr lang="zh-CN" altLang="en-US" sz="2400" b="1" dirty="0"/>
          </a:p>
        </p:txBody>
      </p:sp>
      <p:sp>
        <p:nvSpPr>
          <p:cNvPr id="4" name="平行四边形 3"/>
          <p:cNvSpPr/>
          <p:nvPr/>
        </p:nvSpPr>
        <p:spPr>
          <a:xfrm>
            <a:off x="847090" y="532130"/>
            <a:ext cx="7024370" cy="688340"/>
          </a:xfrm>
          <a:prstGeom prst="parallelogram">
            <a:avLst>
              <a:gd name="adj" fmla="val 50151"/>
            </a:avLst>
          </a:prstGeom>
          <a:solidFill>
            <a:srgbClr val="00B0F0">
              <a:alpha val="29000"/>
            </a:srgbClr>
          </a:solidFill>
          <a:ln>
            <a:noFill/>
          </a:ln>
          <a:effectLst>
            <a:outerShdw blurRad="127000" dist="635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16" name="圆角右箭头 15"/>
          <p:cNvSpPr/>
          <p:nvPr/>
        </p:nvSpPr>
        <p:spPr>
          <a:xfrm rot="19682374">
            <a:off x="619420" y="2032690"/>
            <a:ext cx="811042" cy="9919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右箭头 16"/>
          <p:cNvSpPr/>
          <p:nvPr/>
        </p:nvSpPr>
        <p:spPr>
          <a:xfrm rot="2527582" flipH="1">
            <a:off x="9717414" y="2041735"/>
            <a:ext cx="1528669" cy="22168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3715" y="260350"/>
            <a:ext cx="11165205" cy="6683375"/>
            <a:chOff x="1048" y="1520"/>
            <a:chExt cx="17104" cy="9325"/>
          </a:xfrm>
        </p:grpSpPr>
        <p:sp>
          <p:nvSpPr>
            <p:cNvPr id="11" name="矩形 10"/>
            <p:cNvSpPr/>
            <p:nvPr/>
          </p:nvSpPr>
          <p:spPr>
            <a:xfrm>
              <a:off x="1048" y="1520"/>
              <a:ext cx="17104" cy="85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 rot="8076568">
              <a:off x="15769" y="8836"/>
              <a:ext cx="3168" cy="849"/>
            </a:xfrm>
            <a:prstGeom prst="trapezoid">
              <a:avLst>
                <a:gd name="adj" fmla="val 100573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8325" y="386080"/>
            <a:ext cx="11111865" cy="1530350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  </a:t>
            </a:r>
            <a:r>
              <a:rPr lang="zh-CN" altLang="en-US" b="1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表</a:t>
            </a:r>
            <a:r>
              <a:rPr lang="zh-CN" altLang="en-US" b="1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现性试题就是基于表现性评价理念命制的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立意高远、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情境真实、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任务复杂、表现多元（结论开放）</a:t>
            </a:r>
            <a:r>
              <a:rPr lang="zh-CN" altLang="en-US" b="1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的考试题目，具有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实践性、探究性、开放性、综合性</a:t>
            </a:r>
            <a:r>
              <a:rPr lang="zh-CN" altLang="en-US" b="1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等特点</a:t>
            </a:r>
            <a:r>
              <a:rPr lang="zh-CN" altLang="en-US" b="1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。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5604" y="1934755"/>
          <a:ext cx="11057255" cy="367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55"/>
                <a:gridCol w="1725295"/>
                <a:gridCol w="1356995"/>
                <a:gridCol w="1343660"/>
                <a:gridCol w="5924550"/>
              </a:tblGrid>
              <a:tr h="762000">
                <a:tc gridSpan="2">
                  <a:txBody>
                    <a:bodyPr/>
                    <a:lstStyle/>
                    <a:p>
                      <a:pPr algn="ctr"/>
                      <a:endParaRPr lang="zh-CN" altLang="en-US" sz="2000" b="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smtClean="0">
                          <a:solidFill>
                            <a:prstClr val="black"/>
                          </a:solidFill>
                          <a:latin typeface="Heiti SC Medium" panose="02000000000000000000" charset="-122"/>
                          <a:ea typeface="Heiti SC Medium" panose="02000000000000000000" charset="-122"/>
                          <a:sym typeface="+mn-ea"/>
                        </a:rPr>
                        <a:t>答题角度和方式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200" b="1" dirty="0" smtClean="0">
                          <a:solidFill>
                            <a:prstClr val="black"/>
                          </a:solidFill>
                          <a:latin typeface="Heiti SC Medium" panose="02000000000000000000" charset="-122"/>
                          <a:ea typeface="Heiti SC Medium" panose="02000000000000000000" charset="-122"/>
                          <a:sym typeface="+mn-ea"/>
                        </a:rPr>
                        <a:t>答案要点或示例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smtClean="0">
                          <a:solidFill>
                            <a:prstClr val="black"/>
                          </a:solidFill>
                          <a:latin typeface="Heiti SC Medium" panose="02000000000000000000" charset="-122"/>
                          <a:ea typeface="Heiti SC Medium" panose="02000000000000000000" charset="-122"/>
                        </a:rPr>
                        <a:t>举例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486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prstClr val="black"/>
                          </a:solidFill>
                          <a:latin typeface="Heiti SC Medium" panose="02000000000000000000" charset="-122"/>
                          <a:ea typeface="Heiti SC Medium" panose="02000000000000000000" charset="-122"/>
                          <a:sym typeface="+mn-ea"/>
                        </a:rPr>
                        <a:t>限制性表现题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Heiti SC Medium" panose="02000000000000000000" charset="-122"/>
                        <a:ea typeface="Heiti SC Medium" panose="020000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具有穷尽性</a:t>
                      </a:r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可以提供答案要点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32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prstClr val="black"/>
                          </a:solidFill>
                          <a:latin typeface="Heiti SC Medium" panose="02000000000000000000" charset="-122"/>
                          <a:ea typeface="Heiti SC Medium" panose="02000000000000000000" charset="-122"/>
                          <a:sym typeface="+mn-ea"/>
                        </a:rPr>
                        <a:t>非限制性表现题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Heiti SC Medium" panose="02000000000000000000" charset="-122"/>
                        <a:ea typeface="Heiti SC Medium" panose="020000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非限制性</a:t>
                      </a:r>
                    </a:p>
                    <a:p>
                      <a:pPr algn="ctr"/>
                      <a:r>
                        <a:rPr lang="zh-CN" altLang="en-US" sz="2000" smtClean="0">
                          <a:solidFill>
                            <a:srgbClr val="FF0000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论述型</a:t>
                      </a:r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表现题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具有不可穷尽性</a:t>
                      </a:r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可以提供答案示例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7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非限制性</a:t>
                      </a:r>
                    </a:p>
                    <a:p>
                      <a:pPr algn="ctr"/>
                      <a:r>
                        <a:rPr lang="zh-CN" altLang="en-US" sz="2000" smtClean="0">
                          <a:solidFill>
                            <a:srgbClr val="FF0000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应用型</a:t>
                      </a:r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表现题</a:t>
                      </a:r>
                      <a:endParaRPr lang="zh-CN" altLang="en-US" sz="2000" smtClean="0">
                        <a:solidFill>
                          <a:srgbClr val="FF0000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具有不可穷尽性</a:t>
                      </a:r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prstClr val="black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无法提供答案要点或示例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直角三角形 5"/>
          <p:cNvSpPr/>
          <p:nvPr/>
        </p:nvSpPr>
        <p:spPr>
          <a:xfrm rot="10800000" flipH="1">
            <a:off x="155005" y="116200"/>
            <a:ext cx="540000" cy="5400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127000" dist="63500" dir="5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algn="ctr"/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760085" y="2739392"/>
            <a:ext cx="5871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结合上述材料一至材料五，运用所学知识</a:t>
            </a:r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，论证中日两国发展友好关系的重要性。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5722620" y="3718560"/>
            <a:ext cx="5871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</a:t>
            </a:r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材料中相互关联的事件，结合所学</a:t>
            </a:r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自定</a:t>
            </a:r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一个你想论述的观点，加以</a:t>
            </a:r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阐述或说明</a:t>
            </a:r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643245" y="4636135"/>
            <a:ext cx="5871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你所在的学校京剧社团计划</a:t>
            </a:r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排演</a:t>
            </a:r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上述两个选段中的一个,你会给出怎样的</a:t>
            </a:r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建议</a:t>
            </a:r>
            <a:r>
              <a:rPr lang="zh-CN" altLang="en-US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？请说明理由。</a:t>
            </a:r>
            <a:endParaRPr lang="en-US" altLang="zh-CN" sz="240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45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5459730" y="10604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36030" y="1824876"/>
            <a:ext cx="156210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3A545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贰</a:t>
            </a:r>
          </a:p>
        </p:txBody>
      </p:sp>
      <p:sp>
        <p:nvSpPr>
          <p:cNvPr id="11" name="菱形 10"/>
          <p:cNvSpPr/>
          <p:nvPr/>
        </p:nvSpPr>
        <p:spPr>
          <a:xfrm>
            <a:off x="5612130" y="12128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7574" y="972457"/>
            <a:ext cx="1107996" cy="50155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典型试题分析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1297">
            <a:off x="5142230" y="2794000"/>
            <a:ext cx="3949700" cy="35267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889242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52457" y="682172"/>
            <a:ext cx="5486400" cy="37856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endParaRPr lang="en-US" altLang="zh-CN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立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意高远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考查核心素</a:t>
            </a:r>
            <a:r>
              <a:rPr lang="zh-CN" altLang="en-US" sz="2000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养：</a:t>
            </a:r>
            <a:r>
              <a:rPr lang="zh-CN" altLang="zh-CN" sz="2000" b="1" dirty="0" smtClean="0">
                <a:ea typeface="宋体" panose="02010600030101010101" pitchFamily="2" charset="-122"/>
              </a:rPr>
              <a:t>史料实证、历史解释、家国情怀</a:t>
            </a:r>
            <a:r>
              <a:rPr lang="zh-CN" altLang="en-US" sz="2000" b="1" dirty="0" smtClean="0">
                <a:ea typeface="宋体" panose="02010600030101010101" pitchFamily="2" charset="-122"/>
              </a:rPr>
              <a:t>（历史）；</a:t>
            </a:r>
            <a:r>
              <a:rPr lang="zh-CN" altLang="zh-CN" sz="2000" b="1" dirty="0" smtClean="0">
                <a:ea typeface="宋体" panose="02010600030101010101" pitchFamily="2" charset="-122"/>
              </a:rPr>
              <a:t>道德修养</a:t>
            </a:r>
            <a:r>
              <a:rPr lang="zh-CN" altLang="en-US" sz="2000" b="1" dirty="0" smtClean="0">
                <a:ea typeface="宋体" panose="02010600030101010101" pitchFamily="2" charset="-122"/>
              </a:rPr>
              <a:t>、</a:t>
            </a:r>
            <a:r>
              <a:rPr lang="zh-CN" altLang="zh-CN" sz="2000" b="1" dirty="0" smtClean="0">
                <a:ea typeface="宋体" panose="02010600030101010101" pitchFamily="2" charset="-122"/>
              </a:rPr>
              <a:t>责任意识</a:t>
            </a:r>
            <a:r>
              <a:rPr lang="zh-CN" altLang="en-US" sz="2000" b="1" dirty="0" smtClean="0">
                <a:ea typeface="宋体" panose="02010600030101010101" pitchFamily="2" charset="-122"/>
              </a:rPr>
              <a:t>（道德与法治）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情境真实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日记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任务复杂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—25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）选择观点，并结合三篇日记，撰写辩词。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表现多元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参考答案多元，评分标准分层</a:t>
            </a:r>
          </a:p>
        </p:txBody>
      </p:sp>
      <p:pic>
        <p:nvPicPr>
          <p:cNvPr id="1073743877" name="图片 107374387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-261257" y="-217714"/>
            <a:ext cx="6212114" cy="70757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699069" y="0"/>
            <a:ext cx="424618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看立意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73743877" name="图片 10737438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5687" t="2126" r="2989" b="1617"/>
          <a:stretch>
            <a:fillRect/>
          </a:stretch>
        </p:blipFill>
        <p:spPr>
          <a:xfrm>
            <a:off x="-1" y="0"/>
            <a:ext cx="605245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921829" y="554536"/>
            <a:ext cx="5804898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000" b="1" dirty="0">
                <a:ea typeface="宋体" panose="02010600030101010101" pitchFamily="2" charset="-122"/>
              </a:rPr>
              <a:t>历史：1.1掌握历史发展过程中的重要史事。能够运用记录历史年代的基本方式，掌握识读历史地图的基本方法，将重要历史事件、人物、现象置于正确的时间和空间之中。（时空观念）</a:t>
            </a:r>
          </a:p>
          <a:p>
            <a:pPr indent="267970"/>
            <a:r>
              <a:rPr lang="zh-CN" sz="2000" b="1" dirty="0">
                <a:ea typeface="宋体" panose="02010600030101010101" pitchFamily="2" charset="-122"/>
              </a:rPr>
              <a:t>1.2掌握历史发展过程中的重要史事。能够准确理解教材和教学活动中所提供的可信史料，能够尝试运用这些史料对重要史事进行简要说明，有理有据地表达自己的看法，表现出正确的价值判断和人文情怀。（史料实证、历史解释、家国情怀</a:t>
            </a:r>
            <a:r>
              <a:rPr lang="zh-CN" sz="2000" b="1" dirty="0" smtClean="0">
                <a:ea typeface="宋体" panose="02010600030101010101" pitchFamily="2" charset="-122"/>
              </a:rPr>
              <a:t>）。</a:t>
            </a:r>
            <a:endParaRPr lang="zh-CN" sz="2000" b="1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0514" y="3691528"/>
            <a:ext cx="53848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b="1" dirty="0">
                <a:ea typeface="宋体" panose="02010600030101010101" pitchFamily="2" charset="-122"/>
              </a:rPr>
              <a:t>   </a:t>
            </a:r>
            <a:r>
              <a:rPr lang="en-US" altLang="zh-CN" sz="2000" b="1" dirty="0" smtClean="0">
                <a:ea typeface="宋体" panose="02010600030101010101" pitchFamily="2" charset="-122"/>
              </a:rPr>
              <a:t>    </a:t>
            </a:r>
            <a:r>
              <a:rPr lang="zh-CN" sz="2000" b="1" dirty="0" smtClean="0">
                <a:ea typeface="宋体" panose="02010600030101010101" pitchFamily="2" charset="-122"/>
              </a:rPr>
              <a:t>本</a:t>
            </a:r>
            <a:r>
              <a:rPr lang="zh-CN" sz="2000" b="1" dirty="0">
                <a:ea typeface="宋体" panose="02010600030101010101" pitchFamily="2" charset="-122"/>
              </a:rPr>
              <a:t>题的日记来源都是青年，且最后一题的辩题是从青年视角出发的，辩题最终都导向作为青年要不负韶华，对于学生的情感、价值观有很好的引导与提升，这与道德与法治课程的道德修养和责任意识的素养要求是一致的。</a:t>
            </a:r>
            <a:r>
              <a:rPr lang="en-US" altLang="zh-CN" sz="2000" b="1" dirty="0">
                <a:ea typeface="宋体" panose="02010600030101010101" pitchFamily="2" charset="-122"/>
              </a:rPr>
              <a:t>  </a:t>
            </a:r>
            <a:endParaRPr lang="en-US" altLang="zh-CN" sz="2000" b="1" dirty="0" smtClean="0">
              <a:ea typeface="宋体" panose="02010600030101010101" pitchFamily="2" charset="-122"/>
            </a:endParaRPr>
          </a:p>
          <a:p>
            <a:pPr indent="0"/>
            <a:endParaRPr lang="en-US" altLang="zh-CN" sz="2000" b="1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altLang="en-US" sz="20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两门课程的关系融合的非常密切。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72566" y="0"/>
            <a:ext cx="401320" cy="371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5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8160" y="502285"/>
            <a:ext cx="11033760" cy="5852795"/>
          </a:xfrm>
          <a:prstGeom prst="rect">
            <a:avLst/>
          </a:prstGeom>
          <a:solidFill>
            <a:srgbClr val="F3F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5" name="PA_矩形 1"/>
          <p:cNvSpPr/>
          <p:nvPr>
            <p:custDataLst>
              <p:tags r:id="rId1"/>
            </p:custDataLst>
          </p:nvPr>
        </p:nvSpPr>
        <p:spPr>
          <a:xfrm>
            <a:off x="4867910" y="502285"/>
            <a:ext cx="2207895" cy="5854065"/>
          </a:xfrm>
          <a:prstGeom prst="rect">
            <a:avLst/>
          </a:prstGeom>
          <a:solidFill>
            <a:srgbClr val="3B5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grpSp>
        <p:nvGrpSpPr>
          <p:cNvPr id="16" name="PA_组合 2"/>
          <p:cNvGrpSpPr/>
          <p:nvPr>
            <p:custDataLst>
              <p:tags r:id="rId2"/>
            </p:custDataLst>
          </p:nvPr>
        </p:nvGrpSpPr>
        <p:grpSpPr>
          <a:xfrm>
            <a:off x="5299529" y="1351037"/>
            <a:ext cx="1332250" cy="358966"/>
            <a:chOff x="3657660" y="1411076"/>
            <a:chExt cx="3163887" cy="852488"/>
          </a:xfrm>
          <a:solidFill>
            <a:schemeClr val="bg1"/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7" tIns="45708" rIns="91417" bIns="45708" numCol="1" anchor="t" anchorCtr="0" compatLnSpc="1"/>
            <a:lstStyle/>
            <a:p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</p:grpSp>
      <p:sp>
        <p:nvSpPr>
          <p:cNvPr id="35" name="PA_文本框 12"/>
          <p:cNvSpPr txBox="1"/>
          <p:nvPr>
            <p:custDataLst>
              <p:tags r:id="rId3"/>
            </p:custDataLst>
          </p:nvPr>
        </p:nvSpPr>
        <p:spPr>
          <a:xfrm>
            <a:off x="5464077" y="2367655"/>
            <a:ext cx="1004890" cy="1836400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5330" b="1" dirty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目  录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688199" y="1615372"/>
            <a:ext cx="619607" cy="619607"/>
            <a:chOff x="1473200" y="1259840"/>
            <a:chExt cx="619760" cy="619760"/>
          </a:xfrm>
        </p:grpSpPr>
        <p:sp>
          <p:nvSpPr>
            <p:cNvPr id="50" name="矩形 49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3B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3B5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88199" y="4224126"/>
            <a:ext cx="619607" cy="619607"/>
            <a:chOff x="1473200" y="1259840"/>
            <a:chExt cx="619760" cy="619760"/>
          </a:xfrm>
        </p:grpSpPr>
        <p:sp>
          <p:nvSpPr>
            <p:cNvPr id="53" name="矩形 52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3B5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3B5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汉仪大宋简"/>
                <a:cs typeface="+mn-ea"/>
                <a:sym typeface="Arial" panose="020B0604020202020204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723750" y="1652851"/>
            <a:ext cx="529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壹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723551" y="4267946"/>
            <a:ext cx="529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贰</a:t>
            </a:r>
            <a:endParaRPr lang="zh-CN" altLang="en-US" sz="2800" dirty="0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451429" y="1696085"/>
            <a:ext cx="23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整体试卷评价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422401" y="4316095"/>
            <a:ext cx="239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典型试题分析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图文框 1"/>
          <p:cNvSpPr/>
          <p:nvPr>
            <p:custDataLst>
              <p:tags r:id="rId4"/>
            </p:custDataLst>
          </p:nvPr>
        </p:nvSpPr>
        <p:spPr>
          <a:xfrm>
            <a:off x="7319645" y="802640"/>
            <a:ext cx="3970655" cy="4843780"/>
          </a:xfrm>
          <a:prstGeom prst="frame">
            <a:avLst>
              <a:gd name="adj1" fmla="val 3482"/>
            </a:avLst>
          </a:prstGeom>
          <a:solidFill>
            <a:srgbClr val="3B5552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black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955790" y="1391285"/>
            <a:ext cx="4541520" cy="55333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1073743877" name="图片 10737438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5687" t="2126" r="2989" b="1617"/>
          <a:stretch>
            <a:fillRect/>
          </a:stretch>
        </p:blipFill>
        <p:spPr>
          <a:xfrm>
            <a:off x="0" y="0"/>
            <a:ext cx="6691086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872334" y="1829888"/>
            <a:ext cx="47245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ea typeface="宋体" panose="02010600030101010101" pitchFamily="2" charset="-122"/>
              </a:rPr>
              <a:t>情</a:t>
            </a:r>
            <a:r>
              <a:rPr lang="zh-CN" sz="2800" b="0" dirty="0" smtClean="0">
                <a:ea typeface="宋体" panose="02010600030101010101" pitchFamily="2" charset="-122"/>
              </a:rPr>
              <a:t>境</a:t>
            </a:r>
            <a:r>
              <a:rPr lang="en-US" altLang="zh-CN" sz="2800" b="0" dirty="0" smtClean="0">
                <a:ea typeface="宋体" panose="02010600030101010101" pitchFamily="2" charset="-122"/>
              </a:rPr>
              <a:t>1</a:t>
            </a:r>
            <a:r>
              <a:rPr lang="zh-CN" altLang="en-US" sz="2800" b="0" dirty="0" smtClean="0">
                <a:ea typeface="宋体" panose="02010600030101010101" pitchFamily="2" charset="-122"/>
              </a:rPr>
              <a:t>：日记，</a:t>
            </a:r>
            <a:r>
              <a:rPr lang="zh-CN" sz="2800" b="0" dirty="0" smtClean="0">
                <a:ea typeface="宋体" panose="02010600030101010101" pitchFamily="2" charset="-122"/>
              </a:rPr>
              <a:t>切</a:t>
            </a:r>
            <a:r>
              <a:rPr lang="zh-CN" sz="2800" b="0" dirty="0">
                <a:ea typeface="宋体" panose="02010600030101010101" pitchFamily="2" charset="-122"/>
              </a:rPr>
              <a:t>口小、真</a:t>
            </a:r>
            <a:r>
              <a:rPr lang="zh-CN" sz="2800" b="0" dirty="0" smtClean="0">
                <a:ea typeface="宋体" panose="02010600030101010101" pitchFamily="2" charset="-122"/>
              </a:rPr>
              <a:t>实</a:t>
            </a:r>
            <a:endParaRPr lang="zh-CN" altLang="en-US" sz="2800" b="0" dirty="0"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858067" y="0"/>
            <a:ext cx="668655" cy="3124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/>
          <p:cNvSpPr txBox="1"/>
          <p:nvPr>
            <p:custDataLst>
              <p:tags r:id="rId4"/>
            </p:custDataLst>
          </p:nvPr>
        </p:nvSpPr>
        <p:spPr>
          <a:xfrm>
            <a:off x="7945813" y="0"/>
            <a:ext cx="424618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看情境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04753" y="3447533"/>
            <a:ext cx="4808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ea typeface="宋体" panose="02010600030101010101" pitchFamily="2" charset="-122"/>
              </a:rPr>
              <a:t>情境</a:t>
            </a:r>
            <a:r>
              <a:rPr lang="en-US" altLang="zh-CN" sz="2800" dirty="0" smtClean="0">
                <a:ea typeface="宋体" panose="02010600030101010101" pitchFamily="2" charset="-122"/>
              </a:rPr>
              <a:t>2</a:t>
            </a:r>
            <a:r>
              <a:rPr lang="zh-CN" altLang="en-US" sz="2800" dirty="0" smtClean="0">
                <a:ea typeface="宋体" panose="02010600030101010101" pitchFamily="2" charset="-122"/>
              </a:rPr>
              <a:t>：辩论赛，</a:t>
            </a:r>
            <a:r>
              <a:rPr lang="zh-CN" altLang="zh-CN" sz="2800" dirty="0" smtClean="0">
                <a:ea typeface="宋体" panose="02010600030101010101" pitchFamily="2" charset="-122"/>
              </a:rPr>
              <a:t>真实且</a:t>
            </a:r>
            <a:r>
              <a:rPr lang="zh-CN" altLang="en-US" sz="2800" dirty="0" smtClean="0">
                <a:ea typeface="宋体" panose="02010600030101010101" pitchFamily="2" charset="-122"/>
              </a:rPr>
              <a:t>任务</a:t>
            </a:r>
            <a:endParaRPr lang="en-US" altLang="zh-CN" sz="2800" dirty="0" smtClean="0">
              <a:ea typeface="宋体" panose="02010600030101010101" pitchFamily="2" charset="-122"/>
            </a:endParaRPr>
          </a:p>
          <a:p>
            <a:r>
              <a:rPr lang="zh-CN" altLang="zh-CN" sz="2800" dirty="0" smtClean="0">
                <a:ea typeface="宋体" panose="02010600030101010101" pitchFamily="2" charset="-122"/>
              </a:rPr>
              <a:t>复杂。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228113" y="0"/>
            <a:ext cx="43107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看行为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73743877" name="图片 10737438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5687" t="2126" r="2989" b="1617"/>
          <a:stretch>
            <a:fillRect/>
          </a:stretch>
        </p:blipFill>
        <p:spPr>
          <a:xfrm>
            <a:off x="-174172" y="-3062515"/>
            <a:ext cx="5631543" cy="6751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407025" y="521970"/>
            <a:ext cx="6076950" cy="31211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7886" y="4644753"/>
            <a:ext cx="982617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400" b="1" dirty="0" smtClean="0">
                <a:ea typeface="宋体" panose="02010600030101010101" pitchFamily="2" charset="-122"/>
              </a:rPr>
              <a:t>    </a:t>
            </a:r>
            <a:r>
              <a:rPr lang="zh-CN" sz="2400" b="1" dirty="0" smtClean="0">
                <a:ea typeface="宋体" panose="02010600030101010101" pitchFamily="2" charset="-122"/>
              </a:rPr>
              <a:t>采</a:t>
            </a:r>
            <a:r>
              <a:rPr lang="zh-CN" sz="2400" b="1" dirty="0">
                <a:ea typeface="宋体" panose="02010600030101010101" pitchFamily="2" charset="-122"/>
              </a:rPr>
              <a:t>用分层赋分，重点指向能否联系日记里的事例，逻辑清晰的阐述观点，可以对学生的素养水平、表达能力、逻辑思维开展很准确的评价。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519885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24226" cy="6702071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959146" y="1134379"/>
            <a:ext cx="4318454" cy="37856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立意高远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考查历史解释、史料实</a:t>
            </a:r>
            <a:r>
              <a:rPr lang="zh-CN" altLang="en-US" sz="2000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证、道德修养等核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心素养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情境真实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涉及简单的学科情境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任务复杂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—(2)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限制性论述型表现题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）非限制性表现题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表现多元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参考答案多元，评分标准分层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098971" y="0"/>
            <a:ext cx="40930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看立意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847840" y="548005"/>
            <a:ext cx="2252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学业质量描述：</a:t>
            </a:r>
            <a:endParaRPr lang="zh-CN" altLang="en-US" sz="2400" b="1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786245" y="6249585"/>
            <a:ext cx="4064000" cy="46037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核心素养：政治认同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78047" cy="6728404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496685" y="282956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1.1</a:t>
            </a:r>
            <a:r>
              <a:rPr lang="zh-CN" b="0" dirty="0">
                <a:ea typeface="宋体" panose="02010600030101010101" pitchFamily="2" charset="-122"/>
              </a:rPr>
              <a:t>掌握历史发展过程中的重要史事。能够运用记录历史年代的基本方式，掌握识读历史地图的基本方法，将重要历史事件、人物、现象置于正确的时间和空间之中。（时空观念）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496685" y="4099878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1.3</a:t>
            </a:r>
            <a:r>
              <a:rPr lang="zh-CN" b="0" dirty="0">
                <a:ea typeface="宋体" panose="02010600030101010101" pitchFamily="2" charset="-122"/>
              </a:rPr>
              <a:t>掌握历史发展过程中的重要史事。能够初步从物质生产活动是人类生存和人类社会发展的基础、生产力与生产关系、人民群众是历史的创造者等方面，理解重要史事的意义。（唯物史观、历史解释、家国情怀）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6393"/>
            <a:ext cx="6339840" cy="6317527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2565647" y="949911"/>
            <a:ext cx="2246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170156" y="1253232"/>
            <a:ext cx="26618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: 圆角 15"/>
          <p:cNvSpPr/>
          <p:nvPr>
            <p:custDataLst>
              <p:tags r:id="rId6"/>
            </p:custDataLst>
          </p:nvPr>
        </p:nvSpPr>
        <p:spPr>
          <a:xfrm>
            <a:off x="6492379" y="573546"/>
            <a:ext cx="5277071" cy="119888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5007006" y="634754"/>
            <a:ext cx="1396908" cy="55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>
            <p:custDataLst>
              <p:tags r:id="rId8"/>
            </p:custDataLst>
          </p:nvPr>
        </p:nvCxnSpPr>
        <p:spPr>
          <a:xfrm>
            <a:off x="5007005" y="949911"/>
            <a:ext cx="13969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6599222" y="680183"/>
            <a:ext cx="507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主情景： 具有真实性，且是复杂的真实情景：参与项目化学习。 </a:t>
            </a:r>
            <a:endParaRPr lang="en-US" altLang="zh-CN" dirty="0"/>
          </a:p>
        </p:txBody>
      </p:sp>
      <p:sp>
        <p:nvSpPr>
          <p:cNvPr id="19" name="矩形: 圆角 25"/>
          <p:cNvSpPr/>
          <p:nvPr>
            <p:custDataLst>
              <p:tags r:id="rId10"/>
            </p:custDataLst>
          </p:nvPr>
        </p:nvSpPr>
        <p:spPr>
          <a:xfrm>
            <a:off x="6803136" y="3834072"/>
            <a:ext cx="5277071" cy="8355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6"/>
          <p:cNvSpPr/>
          <p:nvPr>
            <p:custDataLst>
              <p:tags r:id="rId11"/>
            </p:custDataLst>
          </p:nvPr>
        </p:nvSpPr>
        <p:spPr>
          <a:xfrm>
            <a:off x="859536" y="3310128"/>
            <a:ext cx="539496" cy="310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7"/>
          <p:cNvSpPr/>
          <p:nvPr>
            <p:custDataLst>
              <p:tags r:id="rId12"/>
            </p:custDataLst>
          </p:nvPr>
        </p:nvSpPr>
        <p:spPr>
          <a:xfrm>
            <a:off x="855623" y="3632645"/>
            <a:ext cx="539496" cy="310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8"/>
          <p:cNvSpPr/>
          <p:nvPr>
            <p:custDataLst>
              <p:tags r:id="rId13"/>
            </p:custDataLst>
          </p:nvPr>
        </p:nvSpPr>
        <p:spPr>
          <a:xfrm>
            <a:off x="855623" y="6167496"/>
            <a:ext cx="539496" cy="310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大括号 35"/>
          <p:cNvSpPr/>
          <p:nvPr>
            <p:custDataLst>
              <p:tags r:id="rId14"/>
            </p:custDataLst>
          </p:nvPr>
        </p:nvSpPr>
        <p:spPr>
          <a:xfrm>
            <a:off x="6263640" y="3310128"/>
            <a:ext cx="539496" cy="305637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6901692" y="3872718"/>
            <a:ext cx="507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子情景：具有任务性，要完成对应的三个项目任务</a:t>
            </a:r>
            <a:endParaRPr lang="en-US" altLang="zh-CN" dirty="0"/>
          </a:p>
          <a:p>
            <a:r>
              <a:rPr lang="en-US" altLang="zh-CN" dirty="0"/>
              <a:t>   </a:t>
            </a:r>
          </a:p>
        </p:txBody>
      </p:sp>
      <p:sp>
        <p:nvSpPr>
          <p:cNvPr id="38" name="矩形: 圆角 31"/>
          <p:cNvSpPr/>
          <p:nvPr>
            <p:custDataLst>
              <p:tags r:id="rId16"/>
            </p:custDataLst>
          </p:nvPr>
        </p:nvSpPr>
        <p:spPr>
          <a:xfrm>
            <a:off x="3206755" y="4266778"/>
            <a:ext cx="734929" cy="31087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39" name="矩形: 圆角 32"/>
          <p:cNvSpPr/>
          <p:nvPr>
            <p:custDataLst>
              <p:tags r:id="rId17"/>
            </p:custDataLst>
          </p:nvPr>
        </p:nvSpPr>
        <p:spPr>
          <a:xfrm>
            <a:off x="2296031" y="6167496"/>
            <a:ext cx="3903535" cy="31087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3"/>
          <p:cNvSpPr/>
          <p:nvPr>
            <p:custDataLst>
              <p:tags r:id="rId18"/>
            </p:custDataLst>
          </p:nvPr>
        </p:nvSpPr>
        <p:spPr>
          <a:xfrm>
            <a:off x="6840122" y="5034037"/>
            <a:ext cx="5277071" cy="8355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9"/>
            </p:custDataLst>
          </p:nvPr>
        </p:nvSpPr>
        <p:spPr>
          <a:xfrm>
            <a:off x="7112043" y="5130740"/>
            <a:ext cx="507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子情景二、三：具有一定开放</a:t>
            </a:r>
            <a:r>
              <a:rPr lang="zh-CN" altLang="en-US" dirty="0" smtClean="0"/>
              <a:t>性。</a:t>
            </a:r>
            <a:endParaRPr lang="en-US" altLang="zh-CN" dirty="0"/>
          </a:p>
          <a:p>
            <a:r>
              <a:rPr lang="en-US" altLang="zh-CN" dirty="0"/>
              <a:t>   </a:t>
            </a:r>
          </a:p>
        </p:txBody>
      </p:sp>
      <p:sp>
        <p:nvSpPr>
          <p:cNvPr id="21" name="文本框 3"/>
          <p:cNvSpPr txBox="1"/>
          <p:nvPr>
            <p:custDataLst>
              <p:tags r:id="rId20"/>
            </p:custDataLst>
          </p:nvPr>
        </p:nvSpPr>
        <p:spPr>
          <a:xfrm>
            <a:off x="8098971" y="0"/>
            <a:ext cx="40930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看情境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7028" y="0"/>
            <a:ext cx="5047391" cy="6400799"/>
          </a:xfrm>
          <a:prstGeom prst="rect">
            <a:avLst/>
          </a:prstGeom>
        </p:spPr>
      </p:pic>
      <p:sp>
        <p:nvSpPr>
          <p:cNvPr id="21" name="文本框 3"/>
          <p:cNvSpPr txBox="1"/>
          <p:nvPr>
            <p:custDataLst>
              <p:tags r:id="rId3"/>
            </p:custDataLst>
          </p:nvPr>
        </p:nvSpPr>
        <p:spPr>
          <a:xfrm>
            <a:off x="8519885" y="0"/>
            <a:ext cx="40930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·</a:t>
            </a:r>
            <a:r>
              <a:rPr lang="zh-CN" altLang="en-US" sz="2800" b="1" dirty="0" smtClean="0">
                <a:solidFill>
                  <a:srgbClr val="FF0000"/>
                </a:solidFill>
                <a:sym typeface="+mn-ea"/>
              </a:rPr>
              <a:t>看行为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4057" y="0"/>
            <a:ext cx="4992914" cy="23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397828" y="2525487"/>
          <a:ext cx="7155544" cy="4055186"/>
        </p:xfrm>
        <a:graphic>
          <a:graphicData uri="http://schemas.openxmlformats.org/drawingml/2006/table">
            <a:tbl>
              <a:tblPr/>
              <a:tblGrid>
                <a:gridCol w="464458"/>
                <a:gridCol w="435428"/>
                <a:gridCol w="6255658"/>
              </a:tblGrid>
              <a:tr h="4121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水平</a:t>
                      </a:r>
                      <a:endParaRPr lang="zh-CN" sz="1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得分</a:t>
                      </a:r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607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latin typeface="Calibri"/>
                          <a:ea typeface="宋体"/>
                          <a:cs typeface="Times New Roman"/>
                        </a:rPr>
                        <a:t>推荐理由</a:t>
                      </a:r>
                      <a:endParaRPr lang="zh-CN" sz="1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一等</a:t>
                      </a:r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D0D0D"/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r>
                        <a:rPr lang="zh-CN" sz="14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分</a:t>
                      </a:r>
                      <a:endParaRPr lang="zh-CN" sz="1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能够紧</a:t>
                      </a:r>
                      <a:r>
                        <a:rPr 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扣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主题和时期进行推荐</a:t>
                      </a:r>
                      <a:r>
                        <a:rPr 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，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能准确描述历史背景和英雄史事的意义，且背景、史事与影响三者间一致，描述逻辑清晰。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7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二等</a:t>
                      </a:r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D0D0D"/>
                          </a:solidFill>
                          <a:latin typeface="宋体"/>
                          <a:ea typeface="宋体"/>
                          <a:cs typeface="宋体"/>
                        </a:rPr>
                        <a:t>3-4</a:t>
                      </a:r>
                      <a:r>
                        <a:rPr lang="zh-CN" sz="1400" b="1" kern="100" dirty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分</a:t>
                      </a:r>
                      <a:endParaRPr lang="zh-CN" sz="1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能够紧扣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主题和时期进行推荐</a:t>
                      </a:r>
                      <a:r>
                        <a:rPr lang="zh-CN" alt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，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能准确描述历史背景和英雄史事的意义，且背景、史事与影响三者间一致，</a:t>
                      </a:r>
                      <a:r>
                        <a:rPr 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但</a:t>
                      </a:r>
                      <a:r>
                        <a:rPr lang="zh-CN" sz="1600" b="1" kern="100" dirty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逻辑不够清晰，阐释不够到位。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b="1" kern="100" dirty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或</a:t>
                      </a:r>
                      <a:r>
                        <a:rPr 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：</a:t>
                      </a:r>
                      <a:r>
                        <a:rPr lang="zh-CN" alt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能够紧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“时期”推荐英雄，可以比较准确描述英雄史事及其影响。</a:t>
                      </a:r>
                      <a:endParaRPr lang="en-US" altLang="zh-CN" sz="1600" b="1" kern="100" dirty="0" smtClean="0">
                        <a:solidFill>
                          <a:srgbClr val="0D0D0D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或：能相对准确的依据主题和时期进行推荐</a:t>
                      </a:r>
                      <a:r>
                        <a:rPr lang="zh-CN" altLang="zh-CN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，</a:t>
                      </a:r>
                      <a:r>
                        <a:rPr lang="zh-CN" altLang="en-US" sz="1600" b="1" kern="100" dirty="0" smtClean="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能准确描述历史背景和英雄史事的意义，但史事影响描述狭窄，不能从对时代的影响这个维度阐述。</a:t>
                      </a:r>
                      <a:endParaRPr lang="zh-CN" altLang="zh-CN" sz="16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三等</a:t>
                      </a:r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D0D0D"/>
                          </a:solidFill>
                          <a:latin typeface="宋体"/>
                          <a:ea typeface="宋体"/>
                          <a:cs typeface="宋体"/>
                        </a:rPr>
                        <a:t>1-2</a:t>
                      </a:r>
                      <a:r>
                        <a:rPr lang="zh-CN" sz="1400" b="1" kern="100">
                          <a:solidFill>
                            <a:srgbClr val="0D0D0D"/>
                          </a:solidFill>
                          <a:latin typeface="Calibri"/>
                          <a:ea typeface="宋体"/>
                          <a:cs typeface="宋体"/>
                        </a:rPr>
                        <a:t>分</a:t>
                      </a:r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Calibri"/>
                          <a:ea typeface="宋体"/>
                          <a:cs typeface="Times New Roman"/>
                        </a:rPr>
                        <a:t>仅能围绕“时期”推荐英雄，推介理</a:t>
                      </a:r>
                      <a:r>
                        <a:rPr lang="zh-CN" altLang="en-US" sz="1600" b="1" kern="100" dirty="0" smtClean="0">
                          <a:latin typeface="Calibri"/>
                          <a:ea typeface="宋体"/>
                          <a:cs typeface="Times New Roman"/>
                        </a:rPr>
                        <a:t>由只能从时代背景阐述或意义阐述的一个方面开展，或</a:t>
                      </a:r>
                      <a:r>
                        <a:rPr lang="zh-CN" altLang="en-US" sz="1600" b="1" kern="100" dirty="0" smtClean="0">
                          <a:latin typeface="Calibri"/>
                          <a:ea typeface="宋体"/>
                          <a:cs typeface="Times New Roman"/>
                        </a:rPr>
                        <a:t>意义描述不符合对“时代”这一维度的要求。</a:t>
                      </a:r>
                      <a:endParaRPr lang="zh-CN" sz="16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000" y="3207657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面面俱到、深入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97314" y="4434114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面面俱到、不深入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只有单面、深入</a:t>
            </a:r>
            <a:endParaRPr lang="en-US" altLang="zh-CN" sz="2000" b="1" dirty="0" smtClean="0"/>
          </a:p>
          <a:p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8457" y="550850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 smtClean="0"/>
          </a:p>
          <a:p>
            <a:r>
              <a:rPr lang="zh-CN" altLang="en-US" sz="2000" b="1" dirty="0" smtClean="0"/>
              <a:t>只</a:t>
            </a:r>
            <a:r>
              <a:rPr lang="zh-CN" altLang="en-US" sz="2000" b="1" dirty="0" smtClean="0"/>
              <a:t>有单面、</a:t>
            </a:r>
            <a:r>
              <a:rPr lang="zh-CN" altLang="en-US" sz="2000" b="1" dirty="0" smtClean="0"/>
              <a:t>不深入</a:t>
            </a:r>
            <a:endParaRPr lang="en-US" altLang="zh-CN" sz="2000" b="1" dirty="0" smtClean="0"/>
          </a:p>
          <a:p>
            <a:endParaRPr lang="zh-CN" altLang="en-US" sz="2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1073743878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r="3648"/>
          <a:stretch>
            <a:fillRect/>
          </a:stretch>
        </p:blipFill>
        <p:spPr>
          <a:xfrm>
            <a:off x="0" y="0"/>
            <a:ext cx="5538470" cy="6475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889242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2021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544457" y="522262"/>
            <a:ext cx="5908878" cy="37856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题型—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综合题型（历史、地理、道德与法治）；</a:t>
            </a:r>
            <a:r>
              <a:rPr lang="en-US" altLang="zh-CN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23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</a:t>
            </a:r>
            <a:r>
              <a:rPr lang="en-US" altLang="zh-CN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）非限制性表现题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特点—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综合性、探究性、开放性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立意高远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考查核心素养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情境真实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基于“东亚文化之都”的时政热点开展了项目化学习，创造了一个相对复杂的真实情境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任务复杂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endParaRPr lang="zh-CN" altLang="en-US" sz="2000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表现多元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—</a:t>
            </a:r>
            <a:r>
              <a:rPr lang="zh-CN" altLang="en-US" sz="20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参考答案多元，评分标准分层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1073743878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r="3648"/>
          <a:stretch>
            <a:fillRect/>
          </a:stretch>
        </p:blipFill>
        <p:spPr>
          <a:xfrm>
            <a:off x="0" y="462914"/>
            <a:ext cx="5681345" cy="6395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2021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761990" y="543560"/>
            <a:ext cx="296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学业质量描述：</a:t>
            </a:r>
            <a:endParaRPr lang="zh-CN" altLang="en-US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681345" y="5059045"/>
            <a:ext cx="5909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b="1" dirty="0">
                <a:solidFill>
                  <a:srgbClr val="FF0000"/>
                </a:solidFill>
                <a:ea typeface="宋体" panose="02010600030101010101" pitchFamily="2" charset="-122"/>
              </a:rPr>
              <a:t>道德与法治：</a:t>
            </a:r>
            <a:r>
              <a:rPr lang="zh-CN" b="1" dirty="0">
                <a:ea typeface="宋体" panose="02010600030101010101" pitchFamily="2" charset="-122"/>
              </a:rPr>
              <a:t>7.能够举例说明社会主义先进文化、革命文化和中华优秀传统文化的主要特征，坚定文化自信（道德修养、政治认同）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1345" y="1730375"/>
            <a:ext cx="5909310" cy="1267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地理：</a:t>
            </a:r>
            <a:r>
              <a:rPr lang="zh-CN" b="1" dirty="0">
                <a:ea typeface="宋体" panose="02010600030101010101" pitchFamily="2" charset="-122"/>
                <a:sym typeface="+mn-ea"/>
              </a:rPr>
              <a:t>1.学生在不同的情境中，对于从各种媒体中获得的世界和中国的地理信息，能够凭借所具备的空间一区域意识，选择、提取世界或中国 不同空间尺度地区地理事物和现象的空间位置、空间分布、空间联系等信息，并加以描述（区域认知）</a:t>
            </a:r>
            <a:endParaRPr lang="zh-CN" altLang="en-US" b="1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1345" y="3429000"/>
            <a:ext cx="56775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历史：</a:t>
            </a:r>
            <a:r>
              <a:rPr lang="zh-CN" b="1" dirty="0">
                <a:ea typeface="宋体" panose="02010600030101010101" pitchFamily="2" charset="-122"/>
                <a:sym typeface="+mn-ea"/>
              </a:rPr>
              <a:t>1.1掌握历史发展过程中的重要史事。能够运用记录历史年代的基本方式，掌握识读历史地图的基本方法，将重要历史事件、人物、现象置于正确的时间和空间之中。（时空观念）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1990" y="66040"/>
            <a:ext cx="2000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立意高远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1073743878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 r="3648"/>
          <a:stretch>
            <a:fillRect/>
          </a:stretch>
        </p:blipFill>
        <p:spPr>
          <a:xfrm>
            <a:off x="142875" y="462915"/>
            <a:ext cx="5538470" cy="5932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2021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761990" y="543560"/>
            <a:ext cx="4322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ea typeface="宋体" panose="02010600030101010101" pitchFamily="2" charset="-122"/>
                <a:sym typeface="+mn-ea"/>
              </a:rPr>
              <a:t>本题情境真实且复杂</a:t>
            </a:r>
            <a:endParaRPr lang="zh-CN" altLang="en-US" sz="28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1345" y="2016125"/>
            <a:ext cx="5909310" cy="1267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sz="2400" b="1">
                <a:ea typeface="宋体" panose="02010600030101010101" pitchFamily="2" charset="-122"/>
                <a:sym typeface="+mn-ea"/>
              </a:rPr>
              <a:t>选用了绍兴、敦煌当选2021年“东亚文化之都”这一真实情境，学生由此背景开展了项目化学习。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761990" y="66040"/>
            <a:ext cx="2000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情景真实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0" y="4235450"/>
            <a:ext cx="1678305" cy="3075305"/>
          </a:xfrm>
          <a:prstGeom prst="rect">
            <a:avLst/>
          </a:prstGeom>
        </p:spPr>
      </p:pic>
      <p:pic>
        <p:nvPicPr>
          <p:cNvPr id="1073743878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r="3648"/>
          <a:stretch>
            <a:fillRect/>
          </a:stretch>
        </p:blipFill>
        <p:spPr>
          <a:xfrm>
            <a:off x="-159658" y="433886"/>
            <a:ext cx="5538470" cy="6424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3027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2021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年绍兴卷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05120" y="0"/>
            <a:ext cx="2000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任务复杂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1345" y="1094740"/>
            <a:ext cx="59467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ea typeface="宋体" panose="02010600030101010101" pitchFamily="2" charset="-122"/>
                <a:sym typeface="+mn-ea"/>
              </a:rPr>
              <a:t>第</a:t>
            </a:r>
            <a:r>
              <a:rPr lang="en-US" sz="2400" b="1">
                <a:latin typeface="Calibri" panose="020F0502020204030204" charset="0"/>
                <a:sym typeface="+mn-ea"/>
              </a:rPr>
              <a:t>1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题设问巧妙，要求学生依据照片中的自然景观推断其反应的自然条件，考查了学生读图的能力，同时也考查了学生是否能将自然条件与人文环境之间的关系对应。</a:t>
            </a:r>
            <a:endParaRPr lang="zh-CN" altLang="en-US" sz="24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1990" y="3036570"/>
            <a:ext cx="57442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ea typeface="宋体" panose="02010600030101010101" pitchFamily="2" charset="-122"/>
                <a:sym typeface="+mn-ea"/>
              </a:rPr>
              <a:t>第2题提供了两小段文字资料，要求学生从材料中获取关键信息，联系历史事件，考查的是对材料的理解和对历史事件的掌握。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37860" y="4762500"/>
            <a:ext cx="57683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400" b="1">
                <a:ea typeface="宋体" panose="02010600030101010101" pitchFamily="2" charset="-122"/>
                <a:sym typeface="+mn-ea"/>
              </a:rPr>
              <a:t>第3题两问，第一问是一道完全开放性的非限制性的设问，答案无穷尽。第二问则是限制性问题，需要需要结合材料中的信息，得出对待文化的态度。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45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5459730" y="10604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36030" y="1824876"/>
            <a:ext cx="156210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3A545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壹</a:t>
            </a:r>
          </a:p>
        </p:txBody>
      </p:sp>
      <p:sp>
        <p:nvSpPr>
          <p:cNvPr id="11" name="菱形 10"/>
          <p:cNvSpPr/>
          <p:nvPr/>
        </p:nvSpPr>
        <p:spPr>
          <a:xfrm>
            <a:off x="5612130" y="12128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8404" y="754743"/>
            <a:ext cx="1107996" cy="51812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整体试卷评价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1297">
            <a:off x="5142230" y="2794000"/>
            <a:ext cx="3949700" cy="35267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5940" y="502920"/>
            <a:ext cx="11033760" cy="5852795"/>
          </a:xfrm>
          <a:prstGeom prst="rect">
            <a:avLst/>
          </a:prstGeom>
          <a:solidFill>
            <a:srgbClr val="F3F2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048" name="图片 1047" descr="图片包含 黑色, 深色, 就坐&#10;&#10;描述已自动生成"/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5297" y="1470858"/>
            <a:ext cx="3595184" cy="3710743"/>
          </a:xfrm>
          <a:prstGeom prst="rect">
            <a:avLst/>
          </a:prstGeom>
        </p:spPr>
      </p:pic>
      <p:pic>
        <p:nvPicPr>
          <p:cNvPr id="9" name="图片 8" descr="图片包含 动物, 节肢动物, 无脊椎动物, 螃蟹&#10;&#10;描述已自动生成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002905" y="3673475"/>
            <a:ext cx="3566795" cy="3020060"/>
          </a:xfrm>
          <a:prstGeom prst="rect">
            <a:avLst/>
          </a:prstGeom>
        </p:spPr>
      </p:pic>
      <p:sp>
        <p:nvSpPr>
          <p:cNvPr id="44" name="任意多边形: 形状 43"/>
          <p:cNvSpPr/>
          <p:nvPr/>
        </p:nvSpPr>
        <p:spPr>
          <a:xfrm>
            <a:off x="5366385" y="903605"/>
            <a:ext cx="1343025" cy="4855210"/>
          </a:xfrm>
          <a:custGeom>
            <a:avLst/>
            <a:gdLst>
              <a:gd name="connsiteX0" fmla="*/ 194233 w 907165"/>
              <a:gd name="connsiteY0" fmla="*/ 0 h 3280223"/>
              <a:gd name="connsiteX1" fmla="*/ 723853 w 907165"/>
              <a:gd name="connsiteY1" fmla="*/ 0 h 3280223"/>
              <a:gd name="connsiteX2" fmla="*/ 859388 w 907165"/>
              <a:gd name="connsiteY2" fmla="*/ 204475 h 3280223"/>
              <a:gd name="connsiteX3" fmla="*/ 907165 w 907165"/>
              <a:gd name="connsiteY3" fmla="*/ 214121 h 3280223"/>
              <a:gd name="connsiteX4" fmla="*/ 907165 w 907165"/>
              <a:gd name="connsiteY4" fmla="*/ 3071706 h 3280223"/>
              <a:gd name="connsiteX5" fmla="*/ 859388 w 907165"/>
              <a:gd name="connsiteY5" fmla="*/ 3081351 h 3280223"/>
              <a:gd name="connsiteX6" fmla="*/ 728362 w 907165"/>
              <a:gd name="connsiteY6" fmla="*/ 3241103 h 3280223"/>
              <a:gd name="connsiteX7" fmla="*/ 724418 w 907165"/>
              <a:gd name="connsiteY7" fmla="*/ 3280223 h 3280223"/>
              <a:gd name="connsiteX8" fmla="*/ 193668 w 907165"/>
              <a:gd name="connsiteY8" fmla="*/ 3280223 h 3280223"/>
              <a:gd name="connsiteX9" fmla="*/ 189725 w 907165"/>
              <a:gd name="connsiteY9" fmla="*/ 3241103 h 3280223"/>
              <a:gd name="connsiteX10" fmla="*/ 58698 w 907165"/>
              <a:gd name="connsiteY10" fmla="*/ 3081351 h 3280223"/>
              <a:gd name="connsiteX11" fmla="*/ 0 w 907165"/>
              <a:gd name="connsiteY11" fmla="*/ 3069501 h 3280223"/>
              <a:gd name="connsiteX12" fmla="*/ 0 w 907165"/>
              <a:gd name="connsiteY12" fmla="*/ 216326 h 3280223"/>
              <a:gd name="connsiteX13" fmla="*/ 58698 w 907165"/>
              <a:gd name="connsiteY13" fmla="*/ 204475 h 3280223"/>
              <a:gd name="connsiteX14" fmla="*/ 194233 w 907165"/>
              <a:gd name="connsiteY14" fmla="*/ 0 h 328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7165" h="3280223">
                <a:moveTo>
                  <a:pt x="194233" y="0"/>
                </a:moveTo>
                <a:lnTo>
                  <a:pt x="723853" y="0"/>
                </a:lnTo>
                <a:cubicBezTo>
                  <a:pt x="723853" y="91920"/>
                  <a:pt x="779740" y="170787"/>
                  <a:pt x="859388" y="204475"/>
                </a:cubicBezTo>
                <a:lnTo>
                  <a:pt x="907165" y="214121"/>
                </a:lnTo>
                <a:lnTo>
                  <a:pt x="907165" y="3071706"/>
                </a:lnTo>
                <a:lnTo>
                  <a:pt x="859388" y="3081351"/>
                </a:lnTo>
                <a:cubicBezTo>
                  <a:pt x="793014" y="3109425"/>
                  <a:pt x="743142" y="3168872"/>
                  <a:pt x="728362" y="3241103"/>
                </a:cubicBezTo>
                <a:lnTo>
                  <a:pt x="724418" y="3280223"/>
                </a:lnTo>
                <a:lnTo>
                  <a:pt x="193668" y="3280223"/>
                </a:lnTo>
                <a:lnTo>
                  <a:pt x="189725" y="3241103"/>
                </a:lnTo>
                <a:cubicBezTo>
                  <a:pt x="174944" y="3168872"/>
                  <a:pt x="125072" y="3109425"/>
                  <a:pt x="58698" y="3081351"/>
                </a:cubicBezTo>
                <a:lnTo>
                  <a:pt x="0" y="3069501"/>
                </a:lnTo>
                <a:lnTo>
                  <a:pt x="0" y="216326"/>
                </a:lnTo>
                <a:lnTo>
                  <a:pt x="58698" y="204475"/>
                </a:lnTo>
                <a:cubicBezTo>
                  <a:pt x="138347" y="170787"/>
                  <a:pt x="194233" y="91920"/>
                  <a:pt x="194233" y="0"/>
                </a:cubicBezTo>
                <a:close/>
              </a:path>
            </a:pathLst>
          </a:custGeom>
          <a:solidFill>
            <a:srgbClr val="3B5552"/>
          </a:solidFill>
          <a:ln w="6350"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grpSp>
        <p:nvGrpSpPr>
          <p:cNvPr id="1030" name="组合 1029"/>
          <p:cNvGrpSpPr/>
          <p:nvPr/>
        </p:nvGrpSpPr>
        <p:grpSpPr>
          <a:xfrm>
            <a:off x="5331460" y="1329690"/>
            <a:ext cx="1307618" cy="3680828"/>
            <a:chOff x="4960078" y="853495"/>
            <a:chExt cx="1323302" cy="3725429"/>
          </a:xfrm>
        </p:grpSpPr>
        <p:sp>
          <p:nvSpPr>
            <p:cNvPr id="1025" name="文本框 1024"/>
            <p:cNvSpPr txBox="1"/>
            <p:nvPr/>
          </p:nvSpPr>
          <p:spPr>
            <a:xfrm>
              <a:off x="4960078" y="853495"/>
              <a:ext cx="1323302" cy="126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7500" dirty="0">
                  <a:solidFill>
                    <a:schemeClr val="bg1"/>
                  </a:solidFill>
                  <a:latin typeface="Arial" panose="020B0604020202020204"/>
                  <a:ea typeface="汉仪大宋简"/>
                  <a:cs typeface="+mn-ea"/>
                  <a:sym typeface="Arial" panose="020B0604020202020204"/>
                </a:rPr>
                <a:t>谢</a:t>
              </a:r>
            </a:p>
          </p:txBody>
        </p:sp>
        <p:sp>
          <p:nvSpPr>
            <p:cNvPr id="1027" name="文本框 1026"/>
            <p:cNvSpPr txBox="1"/>
            <p:nvPr/>
          </p:nvSpPr>
          <p:spPr>
            <a:xfrm>
              <a:off x="5506845" y="1840691"/>
              <a:ext cx="742277" cy="948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5500" dirty="0">
                  <a:solidFill>
                    <a:schemeClr val="bg1"/>
                  </a:solidFill>
                  <a:latin typeface="Arial" panose="020B0604020202020204"/>
                  <a:ea typeface="汉仪大宋简"/>
                  <a:cs typeface="+mn-ea"/>
                  <a:sym typeface="Arial" panose="020B0604020202020204"/>
                </a:rPr>
                <a:t>谢</a:t>
              </a:r>
            </a:p>
          </p:txBody>
        </p:sp>
        <p:sp>
          <p:nvSpPr>
            <p:cNvPr id="1028" name="文本框 1027"/>
            <p:cNvSpPr txBox="1"/>
            <p:nvPr/>
          </p:nvSpPr>
          <p:spPr>
            <a:xfrm>
              <a:off x="5141496" y="2525041"/>
              <a:ext cx="1141729" cy="948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5500" dirty="0">
                  <a:solidFill>
                    <a:schemeClr val="bg1"/>
                  </a:solidFill>
                  <a:latin typeface="Arial" panose="020B0604020202020204"/>
                  <a:ea typeface="汉仪大宋简"/>
                  <a:cs typeface="+mn-ea"/>
                  <a:sym typeface="Arial" panose="020B0604020202020204"/>
                </a:rPr>
                <a:t>观</a:t>
              </a:r>
            </a:p>
          </p:txBody>
        </p:sp>
        <p:sp>
          <p:nvSpPr>
            <p:cNvPr id="1029" name="文本框 1028"/>
            <p:cNvSpPr txBox="1"/>
            <p:nvPr/>
          </p:nvSpPr>
          <p:spPr>
            <a:xfrm>
              <a:off x="5091511" y="3116152"/>
              <a:ext cx="1050046" cy="146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8800" dirty="0">
                  <a:solidFill>
                    <a:schemeClr val="bg1"/>
                  </a:solidFill>
                  <a:latin typeface="Arial" panose="020B0604020202020204"/>
                  <a:ea typeface="汉仪大宋简"/>
                  <a:cs typeface="+mn-ea"/>
                  <a:sym typeface="Arial" panose="020B0604020202020204"/>
                </a:rPr>
                <a:t>看</a:t>
              </a:r>
            </a:p>
          </p:txBody>
        </p:sp>
      </p:grpSp>
      <p:sp>
        <p:nvSpPr>
          <p:cNvPr id="63" name="任意多边形: 形状 62"/>
          <p:cNvSpPr/>
          <p:nvPr/>
        </p:nvSpPr>
        <p:spPr>
          <a:xfrm>
            <a:off x="5293360" y="799465"/>
            <a:ext cx="1478280" cy="5081905"/>
          </a:xfrm>
          <a:custGeom>
            <a:avLst/>
            <a:gdLst>
              <a:gd name="connsiteX0" fmla="*/ 320326 w 1496080"/>
              <a:gd name="connsiteY0" fmla="*/ 0 h 5143274"/>
              <a:gd name="connsiteX1" fmla="*/ 1193765 w 1496080"/>
              <a:gd name="connsiteY1" fmla="*/ 0 h 5143274"/>
              <a:gd name="connsiteX2" fmla="*/ 1417287 w 1496080"/>
              <a:gd name="connsiteY2" fmla="*/ 337217 h 5143274"/>
              <a:gd name="connsiteX3" fmla="*/ 1496080 w 1496080"/>
              <a:gd name="connsiteY3" fmla="*/ 353125 h 5143274"/>
              <a:gd name="connsiteX4" fmla="*/ 1496080 w 1496080"/>
              <a:gd name="connsiteY4" fmla="*/ 4799392 h 5143274"/>
              <a:gd name="connsiteX5" fmla="*/ 1417287 w 1496080"/>
              <a:gd name="connsiteY5" fmla="*/ 4815298 h 5143274"/>
              <a:gd name="connsiteX6" fmla="*/ 1201202 w 1496080"/>
              <a:gd name="connsiteY6" fmla="*/ 5078758 h 5143274"/>
              <a:gd name="connsiteX7" fmla="*/ 1194697 w 1496080"/>
              <a:gd name="connsiteY7" fmla="*/ 5143274 h 5143274"/>
              <a:gd name="connsiteX8" fmla="*/ 319394 w 1496080"/>
              <a:gd name="connsiteY8" fmla="*/ 5143274 h 5143274"/>
              <a:gd name="connsiteX9" fmla="*/ 312891 w 1496080"/>
              <a:gd name="connsiteY9" fmla="*/ 5078758 h 5143274"/>
              <a:gd name="connsiteX10" fmla="*/ 96804 w 1496080"/>
              <a:gd name="connsiteY10" fmla="*/ 4815298 h 5143274"/>
              <a:gd name="connsiteX11" fmla="*/ 0 w 1496080"/>
              <a:gd name="connsiteY11" fmla="*/ 4795755 h 5143274"/>
              <a:gd name="connsiteX12" fmla="*/ 0 w 1496080"/>
              <a:gd name="connsiteY12" fmla="*/ 356761 h 5143274"/>
              <a:gd name="connsiteX13" fmla="*/ 96804 w 1496080"/>
              <a:gd name="connsiteY13" fmla="*/ 337217 h 5143274"/>
              <a:gd name="connsiteX14" fmla="*/ 320326 w 1496080"/>
              <a:gd name="connsiteY14" fmla="*/ 0 h 514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6080" h="5143274">
                <a:moveTo>
                  <a:pt x="320326" y="0"/>
                </a:moveTo>
                <a:lnTo>
                  <a:pt x="1193765" y="0"/>
                </a:lnTo>
                <a:cubicBezTo>
                  <a:pt x="1193765" y="151593"/>
                  <a:pt x="1285933" y="281659"/>
                  <a:pt x="1417287" y="337217"/>
                </a:cubicBezTo>
                <a:lnTo>
                  <a:pt x="1496080" y="353125"/>
                </a:lnTo>
                <a:lnTo>
                  <a:pt x="1496080" y="4799392"/>
                </a:lnTo>
                <a:lnTo>
                  <a:pt x="1417287" y="4815298"/>
                </a:lnTo>
                <a:cubicBezTo>
                  <a:pt x="1307824" y="4861597"/>
                  <a:pt x="1225576" y="4959636"/>
                  <a:pt x="1201202" y="5078758"/>
                </a:cubicBezTo>
                <a:lnTo>
                  <a:pt x="1194697" y="5143274"/>
                </a:lnTo>
                <a:lnTo>
                  <a:pt x="319394" y="5143274"/>
                </a:lnTo>
                <a:lnTo>
                  <a:pt x="312891" y="5078758"/>
                </a:lnTo>
                <a:cubicBezTo>
                  <a:pt x="288515" y="4959636"/>
                  <a:pt x="206267" y="4861597"/>
                  <a:pt x="96804" y="4815298"/>
                </a:cubicBezTo>
                <a:lnTo>
                  <a:pt x="0" y="4795755"/>
                </a:lnTo>
                <a:lnTo>
                  <a:pt x="0" y="356761"/>
                </a:lnTo>
                <a:lnTo>
                  <a:pt x="96804" y="337217"/>
                </a:lnTo>
                <a:cubicBezTo>
                  <a:pt x="228160" y="281659"/>
                  <a:pt x="320326" y="151593"/>
                  <a:pt x="320326" y="0"/>
                </a:cubicBezTo>
                <a:close/>
              </a:path>
            </a:pathLst>
          </a:custGeom>
          <a:noFill/>
          <a:ln w="6350"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046" name="图片 1045"/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9600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82490" y="3229610"/>
            <a:ext cx="1042035" cy="630555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5968365" y="1090930"/>
            <a:ext cx="176530" cy="176530"/>
          </a:xfrm>
          <a:prstGeom prst="ellipse">
            <a:avLst/>
          </a:prstGeom>
          <a:solidFill>
            <a:srgbClr val="F3F2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950585" y="5143500"/>
            <a:ext cx="176530" cy="176530"/>
          </a:xfrm>
          <a:prstGeom prst="ellipse">
            <a:avLst/>
          </a:prstGeom>
          <a:solidFill>
            <a:srgbClr val="F3F2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pic>
        <p:nvPicPr>
          <p:cNvPr id="1044" name="图片 1043" descr="图片包含 餐桌, 就坐, 室内&#10;&#10;描述已自动生成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142322" y="2670009"/>
            <a:ext cx="1050238" cy="10502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215005" y="3972560"/>
            <a:ext cx="2864485" cy="3477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80645" y="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sym typeface="+mn-ea"/>
              </a:rPr>
              <a:t>整体评价：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8000" y="1200726"/>
            <a:ext cx="1130662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+mn-ea"/>
              </a:rPr>
              <a:t>一、绍兴味道：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sym typeface="+mn-ea"/>
              </a:rPr>
              <a:t>传统与创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+mn-ea"/>
              </a:rPr>
              <a:t>新，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  <a:sym typeface="+mn-ea"/>
              </a:rPr>
              <a:t>3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+mn-ea"/>
              </a:rPr>
              <a:t>年的试卷有一道漫画题、一道浙江题、一道本土题。</a:t>
            </a:r>
            <a:endParaRPr lang="zh-CN" altLang="en-US" sz="2800" dirty="0"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513" y="3359222"/>
            <a:ext cx="10856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  <a:sym typeface="+mn-ea"/>
              </a:rPr>
              <a:t>二、学科特色：严谨与活泼。命题都紧扣课程标准，在材料选用、问题编制、形式呈现、答案评标等方面有着本学科的特点。</a:t>
            </a:r>
            <a:endParaRPr lang="en-US" altLang="zh-CN" sz="2800" dirty="0">
              <a:latin typeface="楷体" pitchFamily="49" charset="-122"/>
              <a:ea typeface="楷体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80645" y="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绍兴味道：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4610" y="583565"/>
            <a:ext cx="5436870" cy="31466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04840" y="644525"/>
            <a:ext cx="5890895" cy="31872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4610" y="3773714"/>
            <a:ext cx="5542280" cy="30842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403350" y="508635"/>
            <a:ext cx="935990" cy="3295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6694170" y="587375"/>
            <a:ext cx="935990" cy="3295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77955" y="4020457"/>
            <a:ext cx="567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出题者的功力</a:t>
            </a:r>
          </a:p>
          <a:p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透过漫画来看社会热门事件</a:t>
            </a:r>
          </a:p>
          <a:p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两种类型的漫画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：①漫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画信息直接，直接反应事件、交代事件背景的（扫码漫画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） 可以替代大量文字；②漫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画信息复杂，需要学生透过漫画的标题、文字、漫画中的要素寻找信息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。可以考查学生的读图、解图的能力，素养。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5634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2021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83600" y="54428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2022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2343" y="379548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2023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65438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80645" y="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绍兴味道：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6515" y="524510"/>
            <a:ext cx="4016375" cy="6333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56710" y="524510"/>
            <a:ext cx="3997960" cy="6333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215087" y="524510"/>
            <a:ext cx="3924844" cy="63334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471805" y="810895"/>
            <a:ext cx="740410" cy="88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V="1">
            <a:off x="6369050" y="723900"/>
            <a:ext cx="740410" cy="88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V="1">
            <a:off x="9819640" y="759460"/>
            <a:ext cx="740410" cy="88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856343"/>
            <a:ext cx="114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2021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1771" y="689429"/>
            <a:ext cx="114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2022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27029" y="776515"/>
            <a:ext cx="114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2023</a:t>
            </a:r>
            <a:r>
              <a:rPr lang="zh-CN" altLang="en-US" b="1" dirty="0" smtClean="0"/>
              <a:t>年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2278743" y="-58056"/>
            <a:ext cx="895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1.</a:t>
            </a:r>
            <a:r>
              <a:rPr lang="zh-CN" altLang="en-US" b="1" dirty="0" smtClean="0">
                <a:solidFill>
                  <a:schemeClr val="bg1"/>
                </a:solidFill>
              </a:rPr>
              <a:t>有地方特色；</a:t>
            </a:r>
            <a:r>
              <a:rPr lang="en-US" altLang="zh-CN" b="1" dirty="0" smtClean="0">
                <a:solidFill>
                  <a:schemeClr val="bg1"/>
                </a:solidFill>
              </a:rPr>
              <a:t>2.</a:t>
            </a:r>
            <a:r>
              <a:rPr lang="zh-CN" altLang="en-US" b="1" dirty="0" smtClean="0">
                <a:solidFill>
                  <a:schemeClr val="bg1"/>
                </a:solidFill>
              </a:rPr>
              <a:t>综合性强。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</a:rPr>
              <a:t>       除了有考查功能，还有媒介功能。是学生了解、认识本土的一个媒介。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3171373" y="3610341"/>
            <a:ext cx="219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地理、历史、道德与法治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10509" y="379587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历史、道德与法治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-58420"/>
            <a:ext cx="20745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绍兴味道：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-174171" y="525145"/>
            <a:ext cx="6037941" cy="2903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125029" y="525145"/>
            <a:ext cx="5834742" cy="3292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" y="3491230"/>
            <a:ext cx="5657850" cy="3332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096000" y="4269105"/>
            <a:ext cx="4961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涉及到本土</a:t>
            </a:r>
            <a:r>
              <a:rPr lang="en-US" altLang="zh-CN" sz="2400" dirty="0"/>
              <a:t>——</a:t>
            </a:r>
            <a:r>
              <a:rPr lang="zh-CN" altLang="en-US" sz="2400" dirty="0"/>
              <a:t>浙江</a:t>
            </a:r>
            <a:r>
              <a:rPr lang="en-US" altLang="zh-CN" sz="2400" dirty="0"/>
              <a:t>——</a:t>
            </a:r>
            <a:r>
              <a:rPr lang="zh-CN" altLang="en-US" sz="2400" dirty="0"/>
              <a:t>社会</a:t>
            </a:r>
            <a:r>
              <a:rPr lang="en-US" altLang="zh-CN" sz="2400" dirty="0"/>
              <a:t>——</a:t>
            </a:r>
            <a:r>
              <a:rPr lang="zh-CN" altLang="en-US" sz="2400" dirty="0"/>
              <a:t>国家</a:t>
            </a:r>
            <a:r>
              <a:rPr lang="en-US" altLang="zh-CN" sz="2400" dirty="0"/>
              <a:t>——</a:t>
            </a:r>
            <a:r>
              <a:rPr lang="zh-CN" altLang="en-US" sz="2400" dirty="0"/>
              <a:t>世界多个维度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546985" y="0"/>
            <a:ext cx="3165475" cy="55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从浙江看发展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38960" y="1414780"/>
            <a:ext cx="1511300" cy="1511300"/>
          </a:xfrm>
          <a:prstGeom prst="ellipse">
            <a:avLst/>
          </a:prstGeom>
          <a:solidFill>
            <a:srgbClr val="3B5552"/>
          </a:solidFill>
          <a:ln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2213" y="1239645"/>
            <a:ext cx="2820344" cy="1861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algn="dist"/>
            <a:r>
              <a:rPr lang="en-US" altLang="zh-CN" sz="11500" spc="-210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1</a:t>
            </a:r>
            <a:endParaRPr lang="zh-CN" altLang="en-US" sz="11500" spc="-210" dirty="0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23960" y="1414780"/>
            <a:ext cx="1511300" cy="1511300"/>
          </a:xfrm>
          <a:prstGeom prst="ellipse">
            <a:avLst/>
          </a:prstGeom>
          <a:solidFill>
            <a:srgbClr val="3B5552"/>
          </a:solidFill>
          <a:ln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69678" y="1165751"/>
            <a:ext cx="2820344" cy="1861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algn="dist"/>
            <a:r>
              <a:rPr lang="en-US" altLang="zh-CN" sz="11500" spc="-210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3</a:t>
            </a:r>
            <a:endParaRPr lang="zh-CN" altLang="en-US" sz="11500" spc="-210" dirty="0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61138" y="1414780"/>
            <a:ext cx="1511300" cy="1511300"/>
          </a:xfrm>
          <a:prstGeom prst="ellipse">
            <a:avLst/>
          </a:prstGeom>
          <a:solidFill>
            <a:srgbClr val="3B5552"/>
          </a:solidFill>
          <a:ln>
            <a:solidFill>
              <a:srgbClr val="3B5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31920" y="2926080"/>
            <a:ext cx="1107996" cy="38246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坚持价值导向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581053" y="1366645"/>
            <a:ext cx="2820344" cy="1861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 algn="dist"/>
            <a:r>
              <a:rPr lang="en-US" altLang="zh-CN" sz="11500" spc="-210" dirty="0" smtClean="0">
                <a:solidFill>
                  <a:schemeClr val="bg1"/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2</a:t>
            </a:r>
            <a:endParaRPr lang="zh-CN" altLang="en-US" sz="11500" spc="-210" dirty="0">
              <a:solidFill>
                <a:schemeClr val="bg1"/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80763" y="2926080"/>
            <a:ext cx="1106170" cy="38246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选材内容鲜活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144623" y="2926080"/>
            <a:ext cx="1107996" cy="38246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汉仪大宋简"/>
                <a:cs typeface="+mn-ea"/>
                <a:sym typeface="Arial" panose="020B0604020202020204"/>
              </a:rPr>
              <a:t>行为可视评价</a:t>
            </a:r>
            <a:endParaRPr lang="zh-CN" altLang="en-US" sz="40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汉仪大宋简"/>
              <a:cs typeface="+mn-ea"/>
              <a:sym typeface="Arial" panose="020B0604020202020204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0" y="-58420"/>
            <a:ext cx="20745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学科特色：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368300" y="5164455"/>
            <a:ext cx="2050415" cy="169354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519169" y="61595"/>
            <a:ext cx="897763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核心素养具有三个层次，包括了知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识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、方法、情感。</a:t>
            </a:r>
            <a:r>
              <a:rPr lang="zh-CN" altLang="en-US" sz="2000" dirty="0" smtClean="0">
                <a:solidFill>
                  <a:schemeClr val="accent2"/>
                </a:solidFill>
                <a:sym typeface="+mn-ea"/>
              </a:rPr>
              <a:t>爱</a:t>
            </a:r>
            <a:r>
              <a:rPr lang="zh-CN" altLang="en-US" sz="2000" dirty="0">
                <a:solidFill>
                  <a:schemeClr val="accent2"/>
                </a:solidFill>
                <a:sym typeface="+mn-ea"/>
              </a:rPr>
              <a:t>国的根和做人的本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sym typeface="+mn-ea"/>
              </a:rPr>
              <a:t>坚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持价值引领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776687" y="3884295"/>
            <a:ext cx="5688874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6870"/>
            <a:r>
              <a:rPr lang="zh-CN" altLang="en-US" b="1" dirty="0" smtClean="0">
                <a:ea typeface="宋体" panose="02010600030101010101" pitchFamily="2" charset="-122"/>
              </a:rPr>
              <a:t>通过设问的方式实现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612140"/>
            <a:ext cx="5436870" cy="2957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04840" y="644525"/>
            <a:ext cx="5890895" cy="28968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4610" y="3659504"/>
            <a:ext cx="5542280" cy="29590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9923" y="2450012"/>
            <a:ext cx="3538220" cy="368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b="1" dirty="0">
                <a:ea typeface="宋体" panose="02010600030101010101" pitchFamily="2" charset="-122"/>
                <a:sym typeface="+mn-ea"/>
              </a:rPr>
              <a:t>对网络的态度、和对生命的态度</a:t>
            </a:r>
            <a:endParaRPr lang="zh-CN" altLang="en-US" b="1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881495" y="2479040"/>
            <a:ext cx="2375535" cy="368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b="1">
                <a:ea typeface="宋体" panose="02010600030101010101" pitchFamily="2" charset="-122"/>
                <a:sym typeface="+mn-ea"/>
              </a:rPr>
              <a:t>对网络、自由的态度</a:t>
            </a:r>
            <a:endParaRPr lang="zh-CN" altLang="en-US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86410" y="5086985"/>
            <a:ext cx="2375535" cy="368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b="1">
                <a:ea typeface="宋体" panose="02010600030101010101" pitchFamily="2" charset="-122"/>
                <a:sym typeface="+mn-ea"/>
              </a:rPr>
              <a:t>公平正义</a:t>
            </a:r>
            <a:endParaRPr lang="zh-CN" altLang="en-US" b="1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yNDYxZjcxMTc3ZTcwZTY5N2U0YmU2YzhhZWQxM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41495bc-defc-4ed5-9105-eed758cb9e9f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j2ya3g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3530</Words>
  <Application>Microsoft Office PowerPoint</Application>
  <PresentationFormat>自定义</PresentationFormat>
  <Paragraphs>188</Paragraphs>
  <Slides>30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Manager>第一PPT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Administrator</cp:lastModifiedBy>
  <cp:revision>107</cp:revision>
  <dcterms:created xsi:type="dcterms:W3CDTF">2018-07-19T03:39:00Z</dcterms:created>
  <dcterms:modified xsi:type="dcterms:W3CDTF">2023-11-09T04:09:08Z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4E99495281494B0D90623123DA2536AA_13</vt:lpwstr>
  </property>
  <property fmtid="{D5CDD505-2E9C-101B-9397-08002B2CF9AE}" pid="3" name="KSOProductBuildVer">
    <vt:lpwstr>2052-12.1.0.15712</vt:lpwstr>
  </property>
</Properties>
</file>