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35"/>
  </p:handoutMasterIdLst>
  <p:sldIdLst>
    <p:sldId id="256" r:id="rId3"/>
    <p:sldId id="418" r:id="rId4"/>
    <p:sldId id="420" r:id="rId5"/>
    <p:sldId id="421" r:id="rId6"/>
    <p:sldId id="422" r:id="rId7"/>
    <p:sldId id="423" r:id="rId8"/>
    <p:sldId id="424" r:id="rId9"/>
    <p:sldId id="425" r:id="rId10"/>
    <p:sldId id="426" r:id="rId11"/>
    <p:sldId id="427" r:id="rId12"/>
    <p:sldId id="428" r:id="rId13"/>
    <p:sldId id="429" r:id="rId15"/>
    <p:sldId id="431" r:id="rId16"/>
    <p:sldId id="432" r:id="rId17"/>
    <p:sldId id="444" r:id="rId18"/>
    <p:sldId id="443" r:id="rId19"/>
    <p:sldId id="445" r:id="rId20"/>
    <p:sldId id="457" r:id="rId21"/>
    <p:sldId id="456" r:id="rId22"/>
    <p:sldId id="446" r:id="rId23"/>
    <p:sldId id="478" r:id="rId24"/>
    <p:sldId id="434" r:id="rId25"/>
    <p:sldId id="435" r:id="rId26"/>
    <p:sldId id="436" r:id="rId27"/>
    <p:sldId id="437" r:id="rId28"/>
    <p:sldId id="438" r:id="rId29"/>
    <p:sldId id="439" r:id="rId30"/>
    <p:sldId id="440" r:id="rId31"/>
    <p:sldId id="441" r:id="rId32"/>
    <p:sldId id="506" r:id="rId33"/>
    <p:sldId id="49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 立" initials="刘"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8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03" autoAdjust="0"/>
  </p:normalViewPr>
  <p:slideViewPr>
    <p:cSldViewPr snapToGrid="0">
      <p:cViewPr>
        <p:scale>
          <a:sx n="66" d="100"/>
          <a:sy n="66" d="100"/>
        </p:scale>
        <p:origin x="-1280" y="-136"/>
      </p:cViewPr>
      <p:guideLst>
        <p:guide orient="horz" pos="2160"/>
        <p:guide pos="375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A30D5-0D64-4085-BF7F-D9D8DDDEC58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F9F2-198B-4A94-9BDA-27B6B9A3FDA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p:cNvSpPr>
          <p:nvPr>
            <p:ph type="sldImg"/>
          </p:nvPr>
        </p:nvSpPr>
        <p:spPr/>
      </p:sp>
      <p:sp>
        <p:nvSpPr>
          <p:cNvPr id="40962"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p:cNvSpPr>
          <p:nvPr>
            <p:ph type="sldImg"/>
          </p:nvPr>
        </p:nvSpPr>
        <p:spPr/>
      </p:sp>
      <p:sp>
        <p:nvSpPr>
          <p:cNvPr id="4301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a:spLocks noGrp="1" noRot="1"/>
          </p:cNvSpPr>
          <p:nvPr>
            <p:ph type="sldImg"/>
          </p:nvPr>
        </p:nvSpPr>
        <p:spPr/>
      </p:sp>
      <p:sp>
        <p:nvSpPr>
          <p:cNvPr id="19458"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p:cNvSpPr>
          <p:nvPr>
            <p:ph type="sldImg"/>
          </p:nvPr>
        </p:nvSpPr>
        <p:spPr/>
      </p:sp>
      <p:sp>
        <p:nvSpPr>
          <p:cNvPr id="25602"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798854-A37E-4BA5-A36A-B2100F5E0256}" type="slidenum">
              <a:rPr lang="zh-CN" altLang="en-US" smtClean="0"/>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065"/>
          <a:stretch>
            <a:fillRect/>
          </a:stretch>
        </p:blipFill>
        <p:spPr>
          <a:xfrm>
            <a:off x="-1" y="0"/>
            <a:ext cx="12191997" cy="6858000"/>
          </a:xfrm>
          <a:prstGeom prst="rect">
            <a:avLst/>
          </a:prstGeom>
        </p:spPr>
      </p:pic>
      <p:sp>
        <p:nvSpPr>
          <p:cNvPr id="8" name="矩形 7"/>
          <p:cNvSpPr/>
          <p:nvPr userDrawn="1"/>
        </p:nvSpPr>
        <p:spPr>
          <a:xfrm>
            <a:off x="212797" y="214702"/>
            <a:ext cx="11748303" cy="6412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反映的是</a:t>
            </a:r>
            <a:r>
              <a:rPr lang="en-US" altLang="zh-CN" dirty="0"/>
              <a:t>1915</a:t>
            </a:r>
            <a:r>
              <a:rPr lang="zh-CN" altLang="en-US" dirty="0"/>
              <a:t>年</a:t>
            </a:r>
            <a:r>
              <a:rPr lang="en-US" altLang="zh-CN" dirty="0"/>
              <a:t>《</a:t>
            </a:r>
            <a:r>
              <a:rPr lang="zh-CN" altLang="en-US" dirty="0"/>
              <a:t>新青年</a:t>
            </a:r>
            <a:r>
              <a:rPr lang="en-US" altLang="zh-CN" dirty="0"/>
              <a:t>》</a:t>
            </a:r>
            <a:r>
              <a:rPr lang="zh-CN" altLang="en-US" dirty="0"/>
              <a:t>杂志问世到</a:t>
            </a:r>
            <a:r>
              <a:rPr lang="en-US" altLang="zh-CN" dirty="0"/>
              <a:t>1921</a:t>
            </a:r>
            <a:r>
              <a:rPr lang="zh-CN" altLang="en-US" dirty="0"/>
              <a:t>年中国共产党成立之间这段历史单元。彼时的中国，内忧外患、动荡衰败、人心思变，“两千五百年不变的车辙如何去面对船坚炮利，只有一条路</a:t>
            </a:r>
            <a:r>
              <a:rPr lang="en-US" altLang="zh-CN" dirty="0"/>
              <a:t>——</a:t>
            </a:r>
            <a:r>
              <a:rPr lang="zh-CN" altLang="en-US" dirty="0"/>
              <a:t>觉醒反映的是</a:t>
            </a:r>
            <a:r>
              <a:rPr lang="en-US" altLang="zh-CN" dirty="0"/>
              <a:t>1915</a:t>
            </a:r>
            <a:r>
              <a:rPr lang="zh-CN" altLang="en-US" dirty="0"/>
              <a:t>年</a:t>
            </a:r>
            <a:r>
              <a:rPr lang="en-US" altLang="zh-CN" dirty="0"/>
              <a:t>《</a:t>
            </a:r>
            <a:r>
              <a:rPr lang="zh-CN" altLang="en-US" dirty="0"/>
              <a:t>新青年</a:t>
            </a:r>
            <a:r>
              <a:rPr lang="en-US" altLang="zh-CN" dirty="0"/>
              <a:t>》</a:t>
            </a:r>
            <a:r>
              <a:rPr lang="zh-CN" altLang="en-US" dirty="0"/>
              <a:t>杂志问世到</a:t>
            </a:r>
            <a:r>
              <a:rPr lang="en-US" altLang="zh-CN" dirty="0"/>
              <a:t>1921</a:t>
            </a:r>
            <a:r>
              <a:rPr lang="zh-CN" altLang="en-US" dirty="0"/>
              <a:t>年中国共产党成立之间这段历史单元。彼时的中国，内忧外患、动荡衰败、人心思变，“两千五百年不变的车辙如何去面对船坚炮利，只有一条路</a:t>
            </a:r>
            <a:r>
              <a:rPr lang="en-US" altLang="zh-CN" dirty="0"/>
              <a:t>——</a:t>
            </a:r>
            <a:r>
              <a:rPr lang="zh-CN" altLang="en-US" dirty="0"/>
              <a:t>觉醒”。在这条觉醒之路上，有新文化运动、五四运动的风雷激荡，有一大批知识分子和革命青年的苦苦探寻。这段思想启蒙的历史，是中华民族探索救亡图存之路的崭新开端。这历史的一瞬，对中国革命、民族复兴而言，却是孕育初心、锤炼使命、奠基思想的重要阶段。”。在这条觉醒之路上，有新文化运动、五四运动的风雷激荡，有一大批知识分子和革命青年的苦苦探寻。这段思想启蒙的历史，是中华民族探索救亡图存之路的崭新开端。这历史的一瞬，对中国革命、民族复兴而言，却是孕育初心、锤炼使命、奠基思想的重要阶段。</a:t>
            </a:r>
            <a:endParaRPr lang="zh-CN" altLang="en-US" dirty="0"/>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4149" y="5585124"/>
            <a:ext cx="2147851" cy="12728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798854-A37E-4BA5-A36A-B2100F5E0256}" type="slidenum">
              <a:rPr lang="zh-CN" altLang="en-US" smtClean="0"/>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065"/>
          <a:stretch>
            <a:fillRect/>
          </a:stretch>
        </p:blipFill>
        <p:spPr>
          <a:xfrm>
            <a:off x="-1" y="0"/>
            <a:ext cx="12191997" cy="6858000"/>
          </a:xfrm>
          <a:prstGeom prst="rect">
            <a:avLst/>
          </a:prstGeom>
        </p:spPr>
      </p:pic>
      <p:sp>
        <p:nvSpPr>
          <p:cNvPr id="8" name="矩形 7"/>
          <p:cNvSpPr/>
          <p:nvPr userDrawn="1"/>
        </p:nvSpPr>
        <p:spPr>
          <a:xfrm>
            <a:off x="212797" y="214702"/>
            <a:ext cx="11748303" cy="6412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反映的是</a:t>
            </a:r>
            <a:r>
              <a:rPr lang="en-US" altLang="zh-CN" dirty="0"/>
              <a:t>1915</a:t>
            </a:r>
            <a:r>
              <a:rPr lang="zh-CN" altLang="en-US" dirty="0"/>
              <a:t>年</a:t>
            </a:r>
            <a:r>
              <a:rPr lang="en-US" altLang="zh-CN" dirty="0"/>
              <a:t>《</a:t>
            </a:r>
            <a:r>
              <a:rPr lang="zh-CN" altLang="en-US" dirty="0"/>
              <a:t>新青年</a:t>
            </a:r>
            <a:r>
              <a:rPr lang="en-US" altLang="zh-CN" dirty="0"/>
              <a:t>》</a:t>
            </a:r>
            <a:r>
              <a:rPr lang="zh-CN" altLang="en-US" dirty="0"/>
              <a:t>杂志问世到</a:t>
            </a:r>
            <a:r>
              <a:rPr lang="en-US" altLang="zh-CN" dirty="0"/>
              <a:t>1921</a:t>
            </a:r>
            <a:r>
              <a:rPr lang="zh-CN" altLang="en-US" dirty="0"/>
              <a:t>年中国共产党成立之间这段历史单元。彼时的中国，内忧外患、动荡衰败、人心思变，“两千五百年不变的车辙如何去面对船坚炮利，只有一条路</a:t>
            </a:r>
            <a:r>
              <a:rPr lang="en-US" altLang="zh-CN" dirty="0"/>
              <a:t>——</a:t>
            </a:r>
            <a:r>
              <a:rPr lang="zh-CN" altLang="en-US" dirty="0"/>
              <a:t>觉醒反映的是</a:t>
            </a:r>
            <a:r>
              <a:rPr lang="en-US" altLang="zh-CN" dirty="0"/>
              <a:t>1915</a:t>
            </a:r>
            <a:r>
              <a:rPr lang="zh-CN" altLang="en-US" dirty="0"/>
              <a:t>年</a:t>
            </a:r>
            <a:r>
              <a:rPr lang="en-US" altLang="zh-CN" dirty="0"/>
              <a:t>《</a:t>
            </a:r>
            <a:r>
              <a:rPr lang="zh-CN" altLang="en-US" dirty="0"/>
              <a:t>新青年</a:t>
            </a:r>
            <a:r>
              <a:rPr lang="en-US" altLang="zh-CN" dirty="0"/>
              <a:t>》</a:t>
            </a:r>
            <a:r>
              <a:rPr lang="zh-CN" altLang="en-US" dirty="0"/>
              <a:t>杂志问世到</a:t>
            </a:r>
            <a:r>
              <a:rPr lang="en-US" altLang="zh-CN" dirty="0"/>
              <a:t>1921</a:t>
            </a:r>
            <a:r>
              <a:rPr lang="zh-CN" altLang="en-US" dirty="0"/>
              <a:t>年中国共产党成立之间这段历史单元。彼时的中国，内忧外患、动荡衰败、人心思变，“两千五百年不变的车辙如何去面对船坚炮利，只有一条路</a:t>
            </a:r>
            <a:r>
              <a:rPr lang="en-US" altLang="zh-CN" dirty="0"/>
              <a:t>——</a:t>
            </a:r>
            <a:r>
              <a:rPr lang="zh-CN" altLang="en-US" dirty="0"/>
              <a:t>觉醒”。在这条觉醒之路上，有新文化运动、五四运动的风雷激荡，有一大批知识分子和革命青年的苦苦探寻。这段思想启蒙的历史，是中华民族探索救亡图存之路的崭新开端。这历史的一瞬，对中国革命、民族复兴而言，却是孕育初心、锤炼使命、奠基思想的重要阶段。”。在这条觉醒之路上，有新文化运动、五四运动的风雷激荡，有一大批知识分子和革命青年的苦苦探寻。这段思想启蒙的历史，是中华民族探索救亡图存之路的崭新开端。这历史的一瞬，对中国革命、民族复兴而言，却是孕育初心、锤炼使命、奠基思想的重要阶段。</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842C54F-D683-4246-9289-CF7803B13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798854-A37E-4BA5-A36A-B2100F5E02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2C54F-D683-4246-9289-CF7803B13E2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98854-A37E-4BA5-A36A-B2100F5E025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slideLayout" Target="../slideLayouts/slideLayout1.xml"/><Relationship Id="rId12" Type="http://schemas.microsoft.com/office/2007/relationships/hdphoto" Target="../media/image5.wdp"/><Relationship Id="rId11" Type="http://schemas.openxmlformats.org/officeDocument/2006/relationships/image" Target="../media/image4.png"/><Relationship Id="rId10" Type="http://schemas.openxmlformats.org/officeDocument/2006/relationships/tags" Target="../tags/tag9.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jpeg"/><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tags" Target="../tags/tag1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学校背景图.jp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5" y="0"/>
            <a:ext cx="12193434" cy="6858000"/>
          </a:xfrm>
          <a:prstGeom prst="rect">
            <a:avLst/>
          </a:prstGeom>
        </p:spPr>
      </p:pic>
      <p:grpSp>
        <p:nvGrpSpPr>
          <p:cNvPr id="29" name="PA-102214"/>
          <p:cNvGrpSpPr/>
          <p:nvPr>
            <p:custDataLst>
              <p:tags r:id="rId2"/>
            </p:custDataLst>
          </p:nvPr>
        </p:nvGrpSpPr>
        <p:grpSpPr>
          <a:xfrm>
            <a:off x="2403700" y="2796276"/>
            <a:ext cx="7525539" cy="315265"/>
            <a:chOff x="1188720" y="5413580"/>
            <a:chExt cx="9814562" cy="411158"/>
          </a:xfrm>
          <a:solidFill>
            <a:schemeClr val="accent1">
              <a:lumMod val="75000"/>
            </a:schemeClr>
          </a:solidFill>
        </p:grpSpPr>
        <p:sp>
          <p:nvSpPr>
            <p:cNvPr id="30" name="PA-矩形 10"/>
            <p:cNvSpPr/>
            <p:nvPr>
              <p:custDataLst>
                <p:tags r:id="rId3"/>
              </p:custDataLst>
            </p:nvPr>
          </p:nvSpPr>
          <p:spPr>
            <a:xfrm>
              <a:off x="1188720" y="5604759"/>
              <a:ext cx="4003040" cy="2880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sp>
          <p:nvSpPr>
            <p:cNvPr id="31" name="PA-矩形 11"/>
            <p:cNvSpPr/>
            <p:nvPr>
              <p:custDataLst>
                <p:tags r:id="rId4"/>
              </p:custDataLst>
            </p:nvPr>
          </p:nvSpPr>
          <p:spPr>
            <a:xfrm>
              <a:off x="7000242" y="5604759"/>
              <a:ext cx="4003040" cy="28800"/>
            </a:xfrm>
            <a:prstGeom prst="rect">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grpSp>
          <p:nvGrpSpPr>
            <p:cNvPr id="32" name="组合 31"/>
            <p:cNvGrpSpPr/>
            <p:nvPr/>
          </p:nvGrpSpPr>
          <p:grpSpPr>
            <a:xfrm>
              <a:off x="5406442" y="5413580"/>
              <a:ext cx="1379118" cy="411158"/>
              <a:chOff x="5402520" y="5413580"/>
              <a:chExt cx="1379118" cy="411158"/>
            </a:xfrm>
            <a:grpFill/>
          </p:grpSpPr>
          <p:sp>
            <p:nvSpPr>
              <p:cNvPr id="33" name="PA-5-Point Star 13"/>
              <p:cNvSpPr/>
              <p:nvPr>
                <p:custDataLst>
                  <p:tags r:id="rId5"/>
                </p:custDataLst>
              </p:nvPr>
            </p:nvSpPr>
            <p:spPr>
              <a:xfrm>
                <a:off x="5886500" y="5413580"/>
                <a:ext cx="411158" cy="411158"/>
              </a:xfrm>
              <a:prstGeom prst="star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sp>
            <p:nvSpPr>
              <p:cNvPr id="34" name="PA-5-Point Star 14"/>
              <p:cNvSpPr/>
              <p:nvPr>
                <p:custDataLst>
                  <p:tags r:id="rId6"/>
                </p:custDataLst>
              </p:nvPr>
            </p:nvSpPr>
            <p:spPr>
              <a:xfrm>
                <a:off x="5586085" y="5494700"/>
                <a:ext cx="248918" cy="248918"/>
              </a:xfrm>
              <a:prstGeom prst="star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sp>
            <p:nvSpPr>
              <p:cNvPr id="35" name="PA-5-Point Star 15"/>
              <p:cNvSpPr/>
              <p:nvPr>
                <p:custDataLst>
                  <p:tags r:id="rId7"/>
                </p:custDataLst>
              </p:nvPr>
            </p:nvSpPr>
            <p:spPr>
              <a:xfrm>
                <a:off x="6349155" y="5494700"/>
                <a:ext cx="248918" cy="248918"/>
              </a:xfrm>
              <a:prstGeom prst="star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sp>
            <p:nvSpPr>
              <p:cNvPr id="36" name="PA-5-Point Star 16"/>
              <p:cNvSpPr/>
              <p:nvPr>
                <p:custDataLst>
                  <p:tags r:id="rId8"/>
                </p:custDataLst>
              </p:nvPr>
            </p:nvSpPr>
            <p:spPr>
              <a:xfrm>
                <a:off x="5402520" y="5553125"/>
                <a:ext cx="132068" cy="132068"/>
              </a:xfrm>
              <a:prstGeom prst="star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sp>
            <p:nvSpPr>
              <p:cNvPr id="37" name="PA-5-Point Star 17"/>
              <p:cNvSpPr/>
              <p:nvPr>
                <p:custDataLst>
                  <p:tags r:id="rId9"/>
                </p:custDataLst>
              </p:nvPr>
            </p:nvSpPr>
            <p:spPr>
              <a:xfrm>
                <a:off x="6649570" y="5553125"/>
                <a:ext cx="132068" cy="132068"/>
              </a:xfrm>
              <a:prstGeom prst="star5">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5597"/>
                  </a:solidFill>
                  <a:effectLst/>
                  <a:uLnTx/>
                  <a:uFillTx/>
                  <a:cs typeface="+mn-ea"/>
                  <a:sym typeface="+mn-lt"/>
                </a:endParaRPr>
              </a:p>
            </p:txBody>
          </p:sp>
        </p:grpSp>
      </p:grpSp>
      <p:sp>
        <p:nvSpPr>
          <p:cNvPr id="4" name="文本框 3"/>
          <p:cNvSpPr txBox="1"/>
          <p:nvPr/>
        </p:nvSpPr>
        <p:spPr>
          <a:xfrm>
            <a:off x="5580093" y="3425392"/>
            <a:ext cx="1255395" cy="521970"/>
          </a:xfrm>
          <a:prstGeom prst="rect">
            <a:avLst/>
          </a:prstGeom>
          <a:noFill/>
        </p:spPr>
        <p:txBody>
          <a:bodyPr wrap="none" rtlCol="0">
            <a:spAutoFit/>
          </a:bodyPr>
          <a:lstStyle/>
          <a:p>
            <a:r>
              <a:rPr kumimoji="1" lang="zh-CN" altLang="en-US" sz="2800" b="1" dirty="0" smtClean="0">
                <a:latin typeface="楷体" panose="02010609060101010101" charset="-122"/>
                <a:ea typeface="楷体" panose="02010609060101010101" charset="-122"/>
              </a:rPr>
              <a:t>李佳圆</a:t>
            </a:r>
            <a:endParaRPr kumimoji="1" lang="zh-CN" altLang="en-US" sz="2800" b="1" dirty="0" smtClean="0">
              <a:latin typeface="楷体" panose="02010609060101010101" charset="-122"/>
              <a:ea typeface="楷体" panose="02010609060101010101" charset="-122"/>
            </a:endParaRPr>
          </a:p>
        </p:txBody>
      </p:sp>
      <p:sp>
        <p:nvSpPr>
          <p:cNvPr id="49" name="TextBox 9"/>
          <p:cNvSpPr txBox="1"/>
          <p:nvPr/>
        </p:nvSpPr>
        <p:spPr>
          <a:xfrm>
            <a:off x="15875" y="1507490"/>
            <a:ext cx="12384405" cy="1045845"/>
          </a:xfrm>
          <a:prstGeom prst="rect">
            <a:avLst/>
          </a:prstGeom>
          <a:noFill/>
        </p:spPr>
        <p:txBody>
          <a:bodyPr wrap="square" lIns="0" tIns="0" rIns="0" bIns="0" rtlCol="0" anchor="ctr">
            <a:spAutoFit/>
          </a:bodyPr>
          <a:lstStyle/>
          <a:p>
            <a:pPr algn="ctr"/>
            <a:r>
              <a:rPr lang="zh-CN" altLang="zh-CN" sz="4000" b="1" dirty="0">
                <a:solidFill>
                  <a:srgbClr val="2F5597"/>
                </a:solidFill>
                <a:sym typeface="+mn-ea"/>
              </a:rPr>
              <a:t>“题”在书外，“理”在书中</a:t>
            </a:r>
            <a:endParaRPr lang="zh-CN" altLang="zh-CN" sz="4000" b="1" dirty="0">
              <a:solidFill>
                <a:srgbClr val="2F5597"/>
              </a:solidFill>
            </a:endParaRPr>
          </a:p>
          <a:p>
            <a:pPr algn="ctr"/>
            <a:r>
              <a:rPr lang="en-US" sz="2800" b="1" dirty="0">
                <a:solidFill>
                  <a:srgbClr val="2F5597"/>
                </a:solidFill>
                <a:sym typeface="+mn-ea"/>
              </a:rPr>
              <a:t>——</a:t>
            </a:r>
            <a:r>
              <a:rPr lang="zh-CN" sz="2800" b="1" dirty="0">
                <a:solidFill>
                  <a:srgbClr val="2F5597"/>
                </a:solidFill>
                <a:sym typeface="+mn-ea"/>
              </a:rPr>
              <a:t>浅谈</a:t>
            </a:r>
            <a:r>
              <a:rPr lang="en-US" altLang="zh-CN" sz="2800" b="1" dirty="0">
                <a:solidFill>
                  <a:srgbClr val="2F5597"/>
                </a:solidFill>
                <a:sym typeface="+mn-ea"/>
              </a:rPr>
              <a:t>2021—2023</a:t>
            </a:r>
            <a:r>
              <a:rPr lang="zh-CN" altLang="en-US" sz="2800" b="1" dirty="0">
                <a:solidFill>
                  <a:srgbClr val="2F5597"/>
                </a:solidFill>
                <a:sym typeface="+mn-ea"/>
              </a:rPr>
              <a:t>上海和衢州中考表现性试题</a:t>
            </a:r>
            <a:endParaRPr lang="zh-CN" altLang="en-US" sz="2800" b="1" dirty="0">
              <a:solidFill>
                <a:srgbClr val="2F5597"/>
              </a:solidFill>
              <a:sym typeface="+mn-ea"/>
            </a:endParaRPr>
          </a:p>
        </p:txBody>
      </p:sp>
      <p:pic>
        <p:nvPicPr>
          <p:cNvPr id="24" name="PA_库_图片 9"/>
          <p:cNvPicPr>
            <a:picLocks noChangeAspect="1"/>
          </p:cNvPicPr>
          <p:nvPr>
            <p:custDataLst>
              <p:tags r:id="rId10"/>
            </p:custDataLst>
          </p:nvPr>
        </p:nvPicPr>
        <p:blipFill rotWithShape="1">
          <a:blip r:embed="rId11" cstate="email">
            <a:lum bright="70000" contrast="-70000"/>
            <a:extLst>
              <a:ext uri="{BEBA8EAE-BF5A-486C-A8C5-ECC9F3942E4B}">
                <a14:imgProps xmlns:a14="http://schemas.microsoft.com/office/drawing/2010/main">
                  <a14:imgLayer r:embed="rId12">
                    <a14:imgEffect>
                      <a14:colorTemperature colorTemp="11200"/>
                    </a14:imgEffect>
                    <a14:imgEffect>
                      <a14:saturation sat="0"/>
                    </a14:imgEffect>
                    <a14:imgEffect>
                      <a14:sharpenSoften amount="50000"/>
                    </a14:imgEffect>
                  </a14:imgLayer>
                </a14:imgProps>
              </a:ext>
            </a:extLst>
          </a:blip>
          <a:srcRect l="49065" t="26354" b="30351"/>
          <a:stretch>
            <a:fillRect/>
          </a:stretch>
        </p:blipFill>
        <p:spPr>
          <a:xfrm rot="21034636">
            <a:off x="8931943" y="-1285739"/>
            <a:ext cx="5287342" cy="41947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 presetClass="entr" presetSubtype="12" decel="10000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1500" fill="hold"/>
                                        <p:tgtEl>
                                          <p:spTgt spid="24"/>
                                        </p:tgtEl>
                                        <p:attrNameLst>
                                          <p:attrName>ppt_x</p:attrName>
                                        </p:attrNameLst>
                                      </p:cBhvr>
                                      <p:tavLst>
                                        <p:tav tm="0">
                                          <p:val>
                                            <p:strVal val="0-#ppt_w/2"/>
                                          </p:val>
                                        </p:tav>
                                        <p:tav tm="100000">
                                          <p:val>
                                            <p:strVal val="#ppt_x"/>
                                          </p:val>
                                        </p:tav>
                                      </p:tavLst>
                                    </p:anim>
                                    <p:anim calcmode="lin" valueType="num">
                                      <p:cBhvr additive="base">
                                        <p:cTn id="19"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框 2"/>
          <p:cNvSpPr txBox="1"/>
          <p:nvPr/>
        </p:nvSpPr>
        <p:spPr>
          <a:xfrm>
            <a:off x="3071813" y="242253"/>
            <a:ext cx="5080000" cy="398780"/>
          </a:xfrm>
          <a:prstGeom prst="rect">
            <a:avLst/>
          </a:prstGeom>
          <a:noFill/>
          <a:ln w="9525">
            <a:noFill/>
          </a:ln>
        </p:spPr>
        <p:txBody>
          <a:bodyPr anchor="t" anchorCtr="0">
            <a:spAutoFit/>
          </a:bodyPr>
          <a:p>
            <a:pPr algn="ctr"/>
            <a:r>
              <a:rPr lang="en-US" altLang="zh-CN" sz="1600" b="1">
                <a:latin typeface="Calibri" panose="020F0502020204030204" charset="0"/>
                <a:ea typeface="宋体" panose="02010600030101010101" pitchFamily="2" charset="-122"/>
              </a:rPr>
              <a:t> </a:t>
            </a:r>
            <a:r>
              <a:rPr lang="en-US" altLang="zh-CN" sz="2000" b="1">
                <a:solidFill>
                  <a:srgbClr val="FF0000"/>
                </a:solidFill>
                <a:latin typeface="Calibri" panose="020F0502020204030204" charset="0"/>
                <a:ea typeface="宋体" panose="02010600030101010101" pitchFamily="2" charset="-122"/>
              </a:rPr>
              <a:t> </a:t>
            </a:r>
            <a:r>
              <a:rPr lang="zh-CN" altLang="zh-CN" sz="2000" b="1">
                <a:solidFill>
                  <a:srgbClr val="FF0000"/>
                </a:solidFill>
                <a:latin typeface="微软雅黑" panose="020B0503020204020204" pitchFamily="34" charset="-122"/>
                <a:ea typeface="微软雅黑" panose="020B0503020204020204" pitchFamily="34" charset="-122"/>
              </a:rPr>
              <a:t>浙江省</a:t>
            </a:r>
            <a:r>
              <a:rPr lang="en-US" altLang="zh-CN" sz="2000" b="1">
                <a:solidFill>
                  <a:srgbClr val="FF0000"/>
                </a:solidFill>
                <a:latin typeface="微软雅黑" panose="020B0503020204020204" pitchFamily="34" charset="-122"/>
                <a:ea typeface="微软雅黑" panose="020B0503020204020204" pitchFamily="34" charset="-122"/>
              </a:rPr>
              <a:t>2023</a:t>
            </a:r>
            <a:r>
              <a:rPr lang="zh-CN" altLang="zh-CN" sz="2000" b="1">
                <a:solidFill>
                  <a:srgbClr val="FF0000"/>
                </a:solidFill>
                <a:latin typeface="微软雅黑" panose="020B0503020204020204" pitchFamily="34" charset="-122"/>
                <a:ea typeface="微软雅黑" panose="020B0503020204020204" pitchFamily="34" charset="-122"/>
              </a:rPr>
              <a:t>年初中学业水平考试（衢州卷）</a:t>
            </a:r>
            <a:endParaRPr lang="zh-CN" altLang="zh-CN" sz="2000" b="1">
              <a:solidFill>
                <a:srgbClr val="FF0000"/>
              </a:solidFill>
              <a:latin typeface="微软雅黑" panose="020B0503020204020204" pitchFamily="34" charset="-122"/>
              <a:ea typeface="微软雅黑" panose="020B0503020204020204" pitchFamily="34" charset="-122"/>
            </a:endParaRPr>
          </a:p>
        </p:txBody>
      </p:sp>
      <p:sp>
        <p:nvSpPr>
          <p:cNvPr id="38914" name="文本框 108"/>
          <p:cNvSpPr txBox="1"/>
          <p:nvPr/>
        </p:nvSpPr>
        <p:spPr>
          <a:xfrm>
            <a:off x="320040" y="549275"/>
            <a:ext cx="11593830" cy="706755"/>
          </a:xfrm>
          <a:prstGeom prst="rect">
            <a:avLst/>
          </a:prstGeom>
          <a:noFill/>
          <a:ln w="9525">
            <a:noFill/>
          </a:ln>
        </p:spPr>
        <p:txBody>
          <a:bodyPr wrap="square" anchor="t" anchorCtr="0">
            <a:spAutoFit/>
          </a:bodyPr>
          <a:p>
            <a:pPr marL="133350" indent="-133350"/>
            <a:r>
              <a:rPr lang="zh-CN" altLang="zh-CN" sz="2000" b="1">
                <a:latin typeface="微软雅黑" panose="020B0503020204020204" pitchFamily="34" charset="-122"/>
                <a:ea typeface="微软雅黑" panose="020B0503020204020204" pitchFamily="34" charset="-122"/>
              </a:rPr>
              <a:t>21.（</a:t>
            </a:r>
            <a:r>
              <a:rPr lang="en-US" altLang="zh-CN" sz="2000" b="1">
                <a:latin typeface="微软雅黑" panose="020B0503020204020204" pitchFamily="34" charset="-122"/>
                <a:ea typeface="微软雅黑" panose="020B0503020204020204" pitchFamily="34" charset="-122"/>
              </a:rPr>
              <a:t>10</a:t>
            </a:r>
            <a:r>
              <a:rPr lang="zh-CN" altLang="zh-CN" sz="2000" b="1">
                <a:latin typeface="微软雅黑" panose="020B0503020204020204" pitchFamily="34" charset="-122"/>
                <a:ea typeface="微软雅黑" panose="020B0503020204020204" pitchFamily="34" charset="-122"/>
              </a:rPr>
              <a:t>分）从浊水光山到绿水青山，黄土高原上的人们正在探索一条添绿与增收的双赢之路。阅读材料，回答问题。</a:t>
            </a:r>
            <a:endParaRPr lang="zh-CN" altLang="zh-CN" sz="2000" b="1">
              <a:latin typeface="微软雅黑" panose="020B0503020204020204" pitchFamily="34" charset="-122"/>
              <a:ea typeface="微软雅黑" panose="020B0503020204020204" pitchFamily="34" charset="-122"/>
            </a:endParaRPr>
          </a:p>
        </p:txBody>
      </p:sp>
      <p:pic>
        <p:nvPicPr>
          <p:cNvPr id="38915" name="图片 1"/>
          <p:cNvPicPr/>
          <p:nvPr/>
        </p:nvPicPr>
        <p:blipFill>
          <a:blip r:embed="rId1"/>
          <a:stretch>
            <a:fillRect/>
          </a:stretch>
        </p:blipFill>
        <p:spPr>
          <a:xfrm>
            <a:off x="319405" y="1259205"/>
            <a:ext cx="7832725" cy="2992120"/>
          </a:xfrm>
          <a:prstGeom prst="rect">
            <a:avLst/>
          </a:prstGeom>
          <a:noFill/>
          <a:ln w="9525">
            <a:noFill/>
          </a:ln>
        </p:spPr>
      </p:pic>
      <p:sp>
        <p:nvSpPr>
          <p:cNvPr id="38916" name="文本框 109"/>
          <p:cNvSpPr txBox="1"/>
          <p:nvPr/>
        </p:nvSpPr>
        <p:spPr>
          <a:xfrm>
            <a:off x="130175" y="4251325"/>
            <a:ext cx="9905365" cy="1014730"/>
          </a:xfrm>
          <a:prstGeom prst="rect">
            <a:avLst/>
          </a:prstGeom>
          <a:noFill/>
          <a:ln w="9525">
            <a:noFill/>
          </a:ln>
        </p:spPr>
        <p:txBody>
          <a:bodyPr wrap="square" anchor="t" anchorCtr="0">
            <a:spAutoFit/>
          </a:bodyPr>
          <a:p>
            <a:r>
              <a:rPr lang="zh-CN" altLang="zh-CN" sz="2000" b="1">
                <a:latin typeface="微软雅黑" panose="020B0503020204020204" pitchFamily="34" charset="-122"/>
                <a:ea typeface="微软雅黑" panose="020B0503020204020204" pitchFamily="34" charset="-122"/>
              </a:rPr>
              <a:t>（</a:t>
            </a:r>
            <a:r>
              <a:rPr lang="en-US" altLang="zh-CN" sz="2000" b="1">
                <a:latin typeface="微软雅黑" panose="020B0503020204020204" pitchFamily="34" charset="-122"/>
                <a:ea typeface="微软雅黑" panose="020B0503020204020204" pitchFamily="34" charset="-122"/>
              </a:rPr>
              <a:t>1</a:t>
            </a:r>
            <a:r>
              <a:rPr lang="zh-CN" altLang="zh-CN" sz="2000" b="1">
                <a:latin typeface="微软雅黑" panose="020B0503020204020204" pitchFamily="34" charset="-122"/>
                <a:ea typeface="微软雅黑" panose="020B0503020204020204" pitchFamily="34" charset="-122"/>
              </a:rPr>
              <a:t>）写出材料中山脉</a:t>
            </a:r>
            <a:r>
              <a:rPr lang="en-US" altLang="zh-CN" sz="2000" b="1">
                <a:latin typeface="微软雅黑" panose="020B0503020204020204" pitchFamily="34" charset="-122"/>
                <a:ea typeface="微软雅黑" panose="020B0503020204020204" pitchFamily="34" charset="-122"/>
              </a:rPr>
              <a:t>A</a:t>
            </a:r>
            <a:r>
              <a:rPr lang="zh-CN" altLang="zh-CN" sz="2000" b="1">
                <a:latin typeface="微软雅黑" panose="020B0503020204020204" pitchFamily="34" charset="-122"/>
                <a:ea typeface="微软雅黑" panose="020B0503020204020204" pitchFamily="34" charset="-122"/>
              </a:rPr>
              <a:t>和传统民居</a:t>
            </a:r>
            <a:r>
              <a:rPr lang="en-US" altLang="zh-CN" sz="2000" b="1">
                <a:latin typeface="微软雅黑" panose="020B0503020204020204" pitchFamily="34" charset="-122"/>
                <a:ea typeface="微软雅黑" panose="020B0503020204020204" pitchFamily="34" charset="-122"/>
              </a:rPr>
              <a:t>B</a:t>
            </a:r>
            <a:r>
              <a:rPr lang="zh-CN" altLang="zh-CN" sz="2000" b="1">
                <a:latin typeface="微软雅黑" panose="020B0503020204020204" pitchFamily="34" charset="-122"/>
                <a:ea typeface="微软雅黑" panose="020B0503020204020204" pitchFamily="34" charset="-122"/>
              </a:rPr>
              <a:t>的名称。（</a:t>
            </a:r>
            <a:r>
              <a:rPr lang="en-US" altLang="zh-CN" sz="2000" b="1">
                <a:latin typeface="微软雅黑" panose="020B0503020204020204" pitchFamily="34" charset="-122"/>
                <a:ea typeface="微软雅黑" panose="020B0503020204020204" pitchFamily="34" charset="-122"/>
              </a:rPr>
              <a:t>2</a:t>
            </a:r>
            <a:r>
              <a:rPr lang="zh-CN" altLang="zh-CN" sz="2000" b="1">
                <a:latin typeface="微软雅黑" panose="020B0503020204020204" pitchFamily="34" charset="-122"/>
                <a:ea typeface="微软雅黑" panose="020B0503020204020204" pitchFamily="34" charset="-122"/>
              </a:rPr>
              <a:t>分）</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a:t>
            </a:r>
            <a:r>
              <a:rPr lang="en-US" altLang="zh-CN" sz="2000" b="1">
                <a:latin typeface="微软雅黑" panose="020B0503020204020204" pitchFamily="34" charset="-122"/>
                <a:ea typeface="微软雅黑" panose="020B0503020204020204" pitchFamily="34" charset="-122"/>
              </a:rPr>
              <a:t>2</a:t>
            </a:r>
            <a:r>
              <a:rPr lang="zh-CN" altLang="zh-CN" sz="2000" b="1">
                <a:latin typeface="微软雅黑" panose="020B0503020204020204" pitchFamily="34" charset="-122"/>
                <a:ea typeface="微软雅黑" panose="020B0503020204020204" pitchFamily="34" charset="-122"/>
              </a:rPr>
              <a:t>）根据材料和所学知识，分析传统民居的建造与当地自然环境之间的关系。（</a:t>
            </a:r>
            <a:r>
              <a:rPr lang="en-US" altLang="zh-CN" sz="2000" b="1">
                <a:latin typeface="微软雅黑" panose="020B0503020204020204" pitchFamily="34" charset="-122"/>
                <a:ea typeface="微软雅黑" panose="020B0503020204020204" pitchFamily="34" charset="-122"/>
              </a:rPr>
              <a:t>4</a:t>
            </a:r>
            <a:r>
              <a:rPr lang="zh-CN" altLang="zh-CN" sz="2000" b="1">
                <a:latin typeface="微软雅黑" panose="020B0503020204020204" pitchFamily="34" charset="-122"/>
                <a:ea typeface="微软雅黑" panose="020B0503020204020204" pitchFamily="34" charset="-122"/>
              </a:rPr>
              <a:t>分）</a:t>
            </a:r>
            <a:endParaRPr lang="zh-CN" altLang="zh-CN" sz="2000" b="1">
              <a:latin typeface="微软雅黑" panose="020B0503020204020204" pitchFamily="34" charset="-122"/>
              <a:ea typeface="微软雅黑" panose="020B0503020204020204" pitchFamily="34" charset="-122"/>
            </a:endParaRPr>
          </a:p>
          <a:p>
            <a:r>
              <a:rPr lang="zh-CN" altLang="zh-CN" sz="2000" b="1">
                <a:solidFill>
                  <a:srgbClr val="FF0000"/>
                </a:solidFill>
                <a:latin typeface="微软雅黑" panose="020B0503020204020204" pitchFamily="34" charset="-122"/>
                <a:ea typeface="微软雅黑" panose="020B0503020204020204" pitchFamily="34" charset="-122"/>
              </a:rPr>
              <a:t>（</a:t>
            </a:r>
            <a:r>
              <a:rPr lang="en-US" altLang="zh-CN" sz="2000" b="1">
                <a:solidFill>
                  <a:srgbClr val="FF0000"/>
                </a:solidFill>
                <a:latin typeface="微软雅黑" panose="020B0503020204020204" pitchFamily="34" charset="-122"/>
                <a:ea typeface="微软雅黑" panose="020B0503020204020204" pitchFamily="34" charset="-122"/>
              </a:rPr>
              <a:t>3</a:t>
            </a:r>
            <a:r>
              <a:rPr lang="zh-CN" altLang="zh-CN" sz="2000" b="1">
                <a:solidFill>
                  <a:srgbClr val="FF0000"/>
                </a:solidFill>
                <a:latin typeface="微软雅黑" panose="020B0503020204020204" pitchFamily="34" charset="-122"/>
                <a:ea typeface="微软雅黑" panose="020B0503020204020204" pitchFamily="34" charset="-122"/>
              </a:rPr>
              <a:t>）综合材料，简述当地人们应如何探索添绿与增收的双赢之路。（</a:t>
            </a:r>
            <a:r>
              <a:rPr lang="en-US" altLang="zh-CN" sz="2000" b="1">
                <a:solidFill>
                  <a:srgbClr val="FF0000"/>
                </a:solidFill>
                <a:latin typeface="微软雅黑" panose="020B0503020204020204" pitchFamily="34" charset="-122"/>
                <a:ea typeface="微软雅黑" panose="020B0503020204020204" pitchFamily="34" charset="-122"/>
              </a:rPr>
              <a:t>4</a:t>
            </a:r>
            <a:r>
              <a:rPr lang="zh-CN" altLang="zh-CN" sz="2000" b="1">
                <a:solidFill>
                  <a:srgbClr val="FF0000"/>
                </a:solidFill>
                <a:latin typeface="微软雅黑" panose="020B0503020204020204" pitchFamily="34" charset="-122"/>
                <a:ea typeface="微软雅黑" panose="020B0503020204020204" pitchFamily="34" charset="-122"/>
              </a:rPr>
              <a:t>分）</a:t>
            </a:r>
            <a:endParaRPr lang="zh-CN" altLang="zh-CN" sz="20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文本框 109"/>
          <p:cNvSpPr txBox="1"/>
          <p:nvPr/>
        </p:nvSpPr>
        <p:spPr>
          <a:xfrm>
            <a:off x="215265" y="189230"/>
            <a:ext cx="4017010" cy="460375"/>
          </a:xfrm>
          <a:prstGeom prst="rect">
            <a:avLst/>
          </a:prstGeom>
          <a:noFill/>
          <a:ln w="9525">
            <a:noFill/>
          </a:ln>
        </p:spPr>
        <p:txBody>
          <a:bodyPr wrap="square" anchor="t" anchorCtr="0">
            <a:spAutoFit/>
          </a:bodyPr>
          <a:p>
            <a:r>
              <a:rPr lang="zh-CN" altLang="en-US" sz="2400" b="1">
                <a:latin typeface="微软雅黑" panose="020B0503020204020204" pitchFamily="34" charset="-122"/>
                <a:ea typeface="微软雅黑" panose="020B0503020204020204" pitchFamily="34" charset="-122"/>
              </a:rPr>
              <a:t>衢州</a:t>
            </a:r>
            <a:r>
              <a:rPr lang="en-US" altLang="zh-CN" sz="2400" b="1">
                <a:latin typeface="微软雅黑" panose="020B0503020204020204" pitchFamily="34" charset="-122"/>
                <a:ea typeface="微软雅黑" panose="020B0503020204020204" pitchFamily="34" charset="-122"/>
              </a:rPr>
              <a:t>21</a:t>
            </a:r>
            <a:r>
              <a:rPr lang="zh-CN" altLang="zh-CN" sz="2400" b="1">
                <a:latin typeface="微软雅黑" panose="020B0503020204020204" pitchFamily="34" charset="-122"/>
                <a:ea typeface="微软雅黑" panose="020B0503020204020204" pitchFamily="34" charset="-122"/>
              </a:rPr>
              <a:t>题试题特色</a:t>
            </a:r>
            <a:endParaRPr lang="zh-CN" altLang="zh-CN" sz="2400" b="1">
              <a:latin typeface="微软雅黑" panose="020B0503020204020204" pitchFamily="34" charset="-122"/>
              <a:ea typeface="微软雅黑" panose="020B0503020204020204" pitchFamily="34" charset="-122"/>
            </a:endParaRPr>
          </a:p>
        </p:txBody>
      </p:sp>
      <p:sp>
        <p:nvSpPr>
          <p:cNvPr id="39938" name="文本框 1"/>
          <p:cNvSpPr txBox="1"/>
          <p:nvPr/>
        </p:nvSpPr>
        <p:spPr>
          <a:xfrm>
            <a:off x="127635" y="528955"/>
            <a:ext cx="11803380" cy="3476625"/>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1. </a:t>
            </a:r>
            <a:r>
              <a:rPr lang="zh-CN" altLang="zh-CN" sz="2000" b="1">
                <a:latin typeface="微软雅黑" panose="020B0503020204020204" pitchFamily="34" charset="-122"/>
                <a:ea typeface="微软雅黑" panose="020B0503020204020204" pitchFamily="34" charset="-122"/>
              </a:rPr>
              <a:t>灵感来源，情理之中</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①关注热点，确定主题：</a:t>
            </a:r>
            <a:r>
              <a:rPr lang="en-US" altLang="zh-CN" sz="2000">
                <a:latin typeface="微软雅黑" panose="020B0503020204020204" pitchFamily="34" charset="-122"/>
                <a:ea typeface="微软雅黑" panose="020B0503020204020204" pitchFamily="34" charset="-122"/>
              </a:rPr>
              <a:t>2023</a:t>
            </a:r>
            <a:r>
              <a:rPr lang="zh-CN" altLang="zh-CN"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5</a:t>
            </a:r>
            <a:r>
              <a:rPr lang="zh-CN" altLang="zh-CN"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17</a:t>
            </a:r>
            <a:r>
              <a:rPr lang="zh-CN" altLang="zh-CN" sz="2000">
                <a:latin typeface="微软雅黑" panose="020B0503020204020204" pitchFamily="34" charset="-122"/>
                <a:ea typeface="微软雅黑" panose="020B0503020204020204" pitchFamily="34" charset="-122"/>
              </a:rPr>
              <a:t>日上午，习近平总书记在陕西西安主持中国－中亚峰会前夕，专门听取陕西省委和省政府工作汇报，发表了重要讲话。谈话中指出一要扎实推进共同富裕，</a:t>
            </a:r>
            <a:r>
              <a:rPr lang="zh-CN" altLang="zh-CN" sz="2000" b="1">
                <a:solidFill>
                  <a:srgbClr val="0000FF"/>
                </a:solidFill>
                <a:latin typeface="微软雅黑" panose="020B0503020204020204" pitchFamily="34" charset="-122"/>
                <a:ea typeface="微软雅黑" panose="020B0503020204020204" pitchFamily="34" charset="-122"/>
              </a:rPr>
              <a:t>因地制宜大力发展特色产业，</a:t>
            </a:r>
            <a:r>
              <a:rPr lang="zh-CN" altLang="zh-CN" sz="2000">
                <a:latin typeface="微软雅黑" panose="020B0503020204020204" pitchFamily="34" charset="-122"/>
                <a:ea typeface="微软雅黑" panose="020B0503020204020204" pitchFamily="34" charset="-122"/>
              </a:rPr>
              <a:t>推进农村一二三产业融合发展，</a:t>
            </a:r>
            <a:r>
              <a:rPr lang="zh-CN" altLang="zh-CN" sz="2000" b="1">
                <a:solidFill>
                  <a:srgbClr val="0000FF"/>
                </a:solidFill>
                <a:latin typeface="微软雅黑" panose="020B0503020204020204" pitchFamily="34" charset="-122"/>
                <a:ea typeface="微软雅黑" panose="020B0503020204020204" pitchFamily="34" charset="-122"/>
              </a:rPr>
              <a:t>拓宽农民增收致富渠道。</a:t>
            </a:r>
            <a:r>
              <a:rPr lang="zh-CN" altLang="zh-CN" sz="2000">
                <a:latin typeface="微软雅黑" panose="020B0503020204020204" pitchFamily="34" charset="-122"/>
                <a:ea typeface="微软雅黑" panose="020B0503020204020204" pitchFamily="34" charset="-122"/>
              </a:rPr>
              <a:t>二要着力推动</a:t>
            </a:r>
            <a:r>
              <a:rPr lang="zh-CN" altLang="zh-CN" sz="2000" b="1">
                <a:solidFill>
                  <a:srgbClr val="0000FF"/>
                </a:solidFill>
                <a:latin typeface="微软雅黑" panose="020B0503020204020204" pitchFamily="34" charset="-122"/>
                <a:ea typeface="微软雅黑" panose="020B0503020204020204" pitchFamily="34" charset="-122"/>
              </a:rPr>
              <a:t>发展方式绿色低碳转型，提升生态文明建设水平。</a:t>
            </a:r>
            <a:r>
              <a:rPr lang="zh-CN" altLang="zh-CN" sz="2000">
                <a:latin typeface="微软雅黑" panose="020B0503020204020204" pitchFamily="34" charset="-122"/>
                <a:ea typeface="微软雅黑" panose="020B0503020204020204" pitchFamily="34" charset="-122"/>
              </a:rPr>
              <a:t>牢固树立和践行绿水青山就是金山银山的理念，继续打好蓝天碧水净土保卫战。推进经济社会发展绿色化、低碳化，加快产业结构、能源结构、交通运输结构和用地结构调整，促进能源产业绿色转型，积极稳妥推进碳达峰碳中和。实施全面节约战略，大力倡导绿色消费，深入推进资源节约集约利用等。</a:t>
            </a:r>
            <a:r>
              <a:rPr lang="zh-CN" altLang="zh-CN" sz="2000" b="1">
                <a:solidFill>
                  <a:srgbClr val="0000FF"/>
                </a:solidFill>
                <a:latin typeface="微软雅黑" panose="020B0503020204020204" pitchFamily="34" charset="-122"/>
                <a:ea typeface="微软雅黑" panose="020B0503020204020204" pitchFamily="34" charset="-122"/>
              </a:rPr>
              <a:t>题目主旨着眼于国家热点、难点，致力于持续养成家国情怀，提升解决实际问题的能力，立意高远</a:t>
            </a:r>
            <a:r>
              <a:rPr lang="zh-CN" altLang="zh-CN" sz="2000" b="1">
                <a:latin typeface="微软雅黑" panose="020B0503020204020204" pitchFamily="34" charset="-122"/>
                <a:ea typeface="微软雅黑" panose="020B0503020204020204" pitchFamily="34" charset="-122"/>
              </a:rPr>
              <a:t>。</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②回归教材，有的放矢：</a:t>
            </a:r>
            <a:r>
              <a:rPr lang="zh-CN" altLang="zh-CN" sz="2000">
                <a:latin typeface="微软雅黑" panose="020B0503020204020204" pitchFamily="34" charset="-122"/>
                <a:ea typeface="微软雅黑" panose="020B0503020204020204" pitchFamily="34" charset="-122"/>
              </a:rPr>
              <a:t>题目中图文资料来源于对教材图片的改编与细化，图例与注记中的防护林工程来源于图册，</a:t>
            </a:r>
            <a:r>
              <a:rPr lang="zh-CN" altLang="zh-CN" sz="2000" b="1">
                <a:solidFill>
                  <a:srgbClr val="0000FF"/>
                </a:solidFill>
                <a:latin typeface="微软雅黑" panose="020B0503020204020204" pitchFamily="34" charset="-122"/>
                <a:ea typeface="微软雅黑" panose="020B0503020204020204" pitchFamily="34" charset="-122"/>
              </a:rPr>
              <a:t>设问与答案的设置也全部源于教材，情境真实</a:t>
            </a:r>
            <a:r>
              <a:rPr lang="zh-CN" altLang="zh-CN" sz="2000">
                <a:latin typeface="微软雅黑" panose="020B0503020204020204" pitchFamily="34" charset="-122"/>
                <a:ea typeface="微软雅黑" panose="020B0503020204020204" pitchFamily="34" charset="-122"/>
              </a:rPr>
              <a:t>。以下是所涉及教材：</a:t>
            </a:r>
            <a:endParaRPr lang="zh-CN" altLang="en-US" sz="2000">
              <a:latin typeface="微软雅黑" panose="020B0503020204020204" pitchFamily="34" charset="-122"/>
              <a:ea typeface="微软雅黑" panose="020B0503020204020204" pitchFamily="34" charset="-122"/>
            </a:endParaRPr>
          </a:p>
        </p:txBody>
      </p:sp>
      <p:pic>
        <p:nvPicPr>
          <p:cNvPr id="39939" name="图片 3" descr="1687660045498"/>
          <p:cNvPicPr>
            <a:picLocks noChangeAspect="1"/>
          </p:cNvPicPr>
          <p:nvPr/>
        </p:nvPicPr>
        <p:blipFill>
          <a:blip r:embed="rId1"/>
          <a:stretch>
            <a:fillRect/>
          </a:stretch>
        </p:blipFill>
        <p:spPr>
          <a:xfrm>
            <a:off x="906780" y="4005580"/>
            <a:ext cx="4470400" cy="2540000"/>
          </a:xfrm>
          <a:prstGeom prst="rect">
            <a:avLst/>
          </a:prstGeom>
          <a:noFill/>
          <a:ln w="9525">
            <a:noFill/>
          </a:ln>
        </p:spPr>
      </p:pic>
      <p:pic>
        <p:nvPicPr>
          <p:cNvPr id="39940" name="图片 2" descr="1687660070008"/>
          <p:cNvPicPr>
            <a:picLocks noChangeAspect="1"/>
          </p:cNvPicPr>
          <p:nvPr/>
        </p:nvPicPr>
        <p:blipFill>
          <a:blip r:embed="rId2"/>
          <a:stretch>
            <a:fillRect/>
          </a:stretch>
        </p:blipFill>
        <p:spPr>
          <a:xfrm>
            <a:off x="5377180" y="4005580"/>
            <a:ext cx="4820920" cy="24987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文本框 109"/>
          <p:cNvSpPr txBox="1"/>
          <p:nvPr/>
        </p:nvSpPr>
        <p:spPr>
          <a:xfrm>
            <a:off x="236220" y="209550"/>
            <a:ext cx="11710670" cy="2245360"/>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2.</a:t>
            </a:r>
            <a:r>
              <a:rPr lang="zh-CN" altLang="zh-CN" sz="2000" b="1">
                <a:latin typeface="微软雅黑" panose="020B0503020204020204" pitchFamily="34" charset="-122"/>
                <a:ea typeface="微软雅黑" panose="020B0503020204020204" pitchFamily="34" charset="-122"/>
              </a:rPr>
              <a:t>一脉相承，意料之外</a:t>
            </a:r>
            <a:endParaRPr lang="zh-CN" altLang="zh-CN" sz="2000">
              <a:latin typeface="微软雅黑" panose="020B0503020204020204" pitchFamily="34" charset="-122"/>
              <a:ea typeface="微软雅黑" panose="020B0503020204020204" pitchFamily="34" charset="-122"/>
            </a:endParaRPr>
          </a:p>
          <a:p>
            <a:r>
              <a:rPr lang="zh-CN" altLang="zh-CN" sz="2000">
                <a:solidFill>
                  <a:srgbClr val="FF0000"/>
                </a:solidFill>
                <a:latin typeface="微软雅黑" panose="020B0503020204020204" pitchFamily="34" charset="-122"/>
                <a:ea typeface="微软雅黑" panose="020B0503020204020204" pitchFamily="34" charset="-122"/>
              </a:rPr>
              <a:t>从前年的南非，去年的蔚山，到今年的黄土高原，衢州卷的</a:t>
            </a:r>
            <a:r>
              <a:rPr lang="en-US" altLang="zh-CN" sz="2000">
                <a:solidFill>
                  <a:srgbClr val="FF0000"/>
                </a:solidFill>
                <a:latin typeface="微软雅黑" panose="020B0503020204020204" pitchFamily="34" charset="-122"/>
                <a:ea typeface="微软雅黑" panose="020B0503020204020204" pitchFamily="34" charset="-122"/>
              </a:rPr>
              <a:t>21</a:t>
            </a:r>
            <a:r>
              <a:rPr lang="zh-CN" altLang="zh-CN" sz="2000">
                <a:solidFill>
                  <a:srgbClr val="FF0000"/>
                </a:solidFill>
                <a:latin typeface="微软雅黑" panose="020B0503020204020204" pitchFamily="34" charset="-122"/>
                <a:ea typeface="微软雅黑" panose="020B0503020204020204" pitchFamily="34" charset="-122"/>
              </a:rPr>
              <a:t>题地理题，本质上一直秉持着贯彻如何去认识一个区域、人地和谐关系等科学理念，对于素材选择的回归教材、回归适应性试卷，这在一定程度上是减轻了学生的负担和学习压力。</a:t>
            </a:r>
            <a:r>
              <a:rPr lang="zh-CN" altLang="zh-CN" sz="2000">
                <a:latin typeface="微软雅黑" panose="020B0503020204020204" pitchFamily="34" charset="-122"/>
                <a:ea typeface="微软雅黑" panose="020B0503020204020204" pitchFamily="34" charset="-122"/>
              </a:rPr>
              <a:t>广大初三老师和学生考前把书上出现的区域都逐一复习，并把所有能设置问题的角度都逐一练习。结果是区域、材料的展现形式都能猜到，</a:t>
            </a:r>
            <a:r>
              <a:rPr lang="zh-CN" altLang="zh-CN" sz="2000" b="1">
                <a:solidFill>
                  <a:srgbClr val="0000FF"/>
                </a:solidFill>
                <a:latin typeface="微软雅黑" panose="020B0503020204020204" pitchFamily="34" charset="-122"/>
                <a:ea typeface="微软雅黑" panose="020B0503020204020204" pitchFamily="34" charset="-122"/>
              </a:rPr>
              <a:t>设问真的是众里寻他千百度，那题在慕然回首处，来源于教材原题原答案，出卷人玩了一把“灯下黑”。</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      一脉相承的精简材料</a:t>
            </a:r>
            <a:endParaRPr lang="zh-CN" altLang="zh-CN" sz="2000" b="1">
              <a:latin typeface="微软雅黑" panose="020B0503020204020204" pitchFamily="34" charset="-122"/>
              <a:ea typeface="微软雅黑" panose="020B0503020204020204" pitchFamily="34" charset="-122"/>
            </a:endParaRPr>
          </a:p>
        </p:txBody>
      </p:sp>
      <p:sp>
        <p:nvSpPr>
          <p:cNvPr id="41986" name="文本框 110"/>
          <p:cNvSpPr txBox="1"/>
          <p:nvPr/>
        </p:nvSpPr>
        <p:spPr>
          <a:xfrm>
            <a:off x="355600" y="2454910"/>
            <a:ext cx="11591290" cy="706755"/>
          </a:xfrm>
          <a:prstGeom prst="rect">
            <a:avLst/>
          </a:prstGeom>
          <a:noFill/>
          <a:ln w="9525">
            <a:noFill/>
          </a:ln>
        </p:spPr>
        <p:txBody>
          <a:bodyPr wrap="square" anchor="t" anchorCtr="0">
            <a:spAutoFit/>
          </a:bodyPr>
          <a:p>
            <a:pPr indent="266700"/>
            <a:r>
              <a:rPr lang="zh-CN" altLang="zh-CN" sz="2000">
                <a:latin typeface="微软雅黑" panose="020B0503020204020204" pitchFamily="34" charset="-122"/>
                <a:ea typeface="微软雅黑" panose="020B0503020204020204" pitchFamily="34" charset="-122"/>
              </a:rPr>
              <a:t>纵观全题，只有一个大标题，确定考察的区域是北方地区—黄土高原，文字量极小，仅出现三幅有效“地图”</a:t>
            </a:r>
            <a:r>
              <a:rPr lang="zh-CN" altLang="zh-CN" sz="2000" b="1">
                <a:solidFill>
                  <a:srgbClr val="0000FF"/>
                </a:solidFill>
                <a:latin typeface="微软雅黑" panose="020B0503020204020204" pitchFamily="34" charset="-122"/>
                <a:ea typeface="微软雅黑" panose="020B0503020204020204" pitchFamily="34" charset="-122"/>
              </a:rPr>
              <a:t>来源于教材原图或改编，</a:t>
            </a:r>
            <a:r>
              <a:rPr lang="zh-CN" altLang="zh-CN" sz="2000">
                <a:latin typeface="微软雅黑" panose="020B0503020204020204" pitchFamily="34" charset="-122"/>
                <a:ea typeface="微软雅黑" panose="020B0503020204020204" pitchFamily="34" charset="-122"/>
              </a:rPr>
              <a:t>减轻了考生的阅读量。题目大概如下：</a:t>
            </a:r>
            <a:endParaRPr lang="zh-CN" altLang="zh-CN" sz="2000">
              <a:latin typeface="微软雅黑" panose="020B0503020204020204" pitchFamily="34" charset="-122"/>
              <a:ea typeface="微软雅黑" panose="020B0503020204020204" pitchFamily="34" charset="-122"/>
            </a:endParaRPr>
          </a:p>
        </p:txBody>
      </p:sp>
      <p:pic>
        <p:nvPicPr>
          <p:cNvPr id="41987" name="图片 2"/>
          <p:cNvPicPr/>
          <p:nvPr/>
        </p:nvPicPr>
        <p:blipFill>
          <a:blip r:embed="rId1"/>
          <a:stretch>
            <a:fillRect/>
          </a:stretch>
        </p:blipFill>
        <p:spPr>
          <a:xfrm>
            <a:off x="1579245" y="3161665"/>
            <a:ext cx="8038465" cy="2479675"/>
          </a:xfrm>
          <a:prstGeom prst="rect">
            <a:avLst/>
          </a:prstGeom>
          <a:noFill/>
          <a:ln w="9525">
            <a:noFill/>
          </a:ln>
        </p:spPr>
      </p:pic>
      <p:sp>
        <p:nvSpPr>
          <p:cNvPr id="2" name="文本框 1"/>
          <p:cNvSpPr txBox="1"/>
          <p:nvPr/>
        </p:nvSpPr>
        <p:spPr>
          <a:xfrm>
            <a:off x="355600" y="5641340"/>
            <a:ext cx="11206480" cy="1014730"/>
          </a:xfrm>
          <a:prstGeom prst="rect">
            <a:avLst/>
          </a:prstGeom>
          <a:noFill/>
        </p:spPr>
        <p:txBody>
          <a:bodyPr wrap="none" rtlCol="0" anchor="t">
            <a:spAutoFit/>
          </a:bodyPr>
          <a:p>
            <a:pPr indent="355600"/>
            <a:r>
              <a:rPr lang="en-US" altLang="zh-CN" sz="2000">
                <a:latin typeface="微软雅黑" panose="020B0503020204020204" pitchFamily="34" charset="-122"/>
                <a:ea typeface="微软雅黑" panose="020B0503020204020204" pitchFamily="34" charset="-122"/>
                <a:sym typeface="+mn-ea"/>
              </a:rPr>
              <a:t>       </a:t>
            </a:r>
            <a:r>
              <a:rPr lang="zh-CN" altLang="zh-CN" sz="2000">
                <a:latin typeface="微软雅黑" panose="020B0503020204020204" pitchFamily="34" charset="-122"/>
                <a:ea typeface="微软雅黑" panose="020B0503020204020204" pitchFamily="34" charset="-122"/>
                <a:sym typeface="+mn-ea"/>
              </a:rPr>
              <a:t>对于地理题来说，“如何运用地图、图表等获取信息”是学科素养所在！</a:t>
            </a:r>
            <a:endParaRPr lang="zh-CN" altLang="zh-CN" sz="2000">
              <a:latin typeface="微软雅黑" panose="020B0503020204020204" pitchFamily="34" charset="-122"/>
              <a:ea typeface="微软雅黑" panose="020B0503020204020204" pitchFamily="34" charset="-122"/>
              <a:sym typeface="+mn-ea"/>
            </a:endParaRPr>
          </a:p>
          <a:p>
            <a:pPr indent="355600"/>
            <a:r>
              <a:rPr lang="zh-CN" altLang="zh-CN" sz="2000">
                <a:latin typeface="微软雅黑" panose="020B0503020204020204" pitchFamily="34" charset="-122"/>
                <a:ea typeface="微软雅黑" panose="020B0503020204020204" pitchFamily="34" charset="-122"/>
                <a:sym typeface="+mn-ea"/>
              </a:rPr>
              <a:t>本题不仅要求考生会读题、会读图，更要求考生能从图片中获取有效信息并组织语言进行描述。</a:t>
            </a:r>
            <a:endParaRPr lang="zh-CN" altLang="zh-CN" sz="2000">
              <a:latin typeface="微软雅黑" panose="020B0503020204020204" pitchFamily="34" charset="-122"/>
              <a:ea typeface="微软雅黑" panose="020B0503020204020204" pitchFamily="34" charset="-122"/>
              <a:sym typeface="+mn-ea"/>
            </a:endParaRPr>
          </a:p>
          <a:p>
            <a:pPr indent="355600"/>
            <a:r>
              <a:rPr lang="zh-CN" altLang="zh-CN" sz="2000">
                <a:latin typeface="微软雅黑" panose="020B0503020204020204" pitchFamily="34" charset="-122"/>
                <a:ea typeface="微软雅黑" panose="020B0503020204020204" pitchFamily="34" charset="-122"/>
                <a:sym typeface="+mn-ea"/>
              </a:rPr>
              <a:t>图上的苹果、中草药、防护林等等，都是本题答题的关键。</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框 110"/>
          <p:cNvSpPr txBox="1"/>
          <p:nvPr/>
        </p:nvSpPr>
        <p:spPr>
          <a:xfrm>
            <a:off x="238760" y="260350"/>
            <a:ext cx="11383010" cy="3784600"/>
          </a:xfrm>
          <a:prstGeom prst="rect">
            <a:avLst/>
          </a:prstGeom>
          <a:noFill/>
          <a:ln w="9525">
            <a:noFill/>
          </a:ln>
        </p:spPr>
        <p:txBody>
          <a:bodyPr wrap="square" anchor="t" anchorCtr="0">
            <a:spAutoFit/>
          </a:bodyPr>
          <a:p>
            <a:r>
              <a:rPr lang="en-US" altLang="zh-CN" sz="2400" b="1">
                <a:latin typeface="微软雅黑" panose="020B0503020204020204" pitchFamily="34" charset="-122"/>
                <a:ea typeface="微软雅黑" panose="020B0503020204020204" pitchFamily="34" charset="-122"/>
              </a:rPr>
              <a:t>3.</a:t>
            </a:r>
            <a:r>
              <a:rPr lang="zh-CN" altLang="zh-CN" sz="2400" b="1">
                <a:latin typeface="微软雅黑" panose="020B0503020204020204" pitchFamily="34" charset="-122"/>
                <a:ea typeface="微软雅黑" panose="020B0503020204020204" pitchFamily="34" charset="-122"/>
              </a:rPr>
              <a:t>强调双基，突出运用</a:t>
            </a:r>
            <a:endParaRPr lang="zh-CN" altLang="zh-CN" sz="2400" b="1">
              <a:solidFill>
                <a:srgbClr val="0000FF"/>
              </a:solidFill>
              <a:latin typeface="微软雅黑" panose="020B0503020204020204" pitchFamily="34" charset="-122"/>
              <a:ea typeface="微软雅黑" panose="020B0503020204020204" pitchFamily="34" charset="-122"/>
            </a:endParaRPr>
          </a:p>
          <a:p>
            <a:r>
              <a:rPr lang="zh-CN" altLang="zh-CN" sz="2400" b="1">
                <a:solidFill>
                  <a:srgbClr val="0000FF"/>
                </a:solidFill>
                <a:latin typeface="微软雅黑" panose="020B0503020204020204" pitchFamily="34" charset="-122"/>
                <a:ea typeface="微软雅黑" panose="020B0503020204020204" pitchFamily="34" charset="-122"/>
              </a:rPr>
              <a:t>本题关注读题、读图、灵活运用图表信息和教材知识的能力，强调落实双基。</a:t>
            </a:r>
            <a:endParaRPr lang="zh-CN" altLang="zh-CN" sz="2400" b="1">
              <a:solidFill>
                <a:srgbClr val="0000FF"/>
              </a:solidFill>
              <a:latin typeface="微软雅黑" panose="020B0503020204020204" pitchFamily="34" charset="-122"/>
              <a:ea typeface="微软雅黑" panose="020B0503020204020204" pitchFamily="34" charset="-122"/>
            </a:endParaRPr>
          </a:p>
          <a:p>
            <a:r>
              <a:rPr lang="zh-CN" altLang="zh-CN" sz="2400">
                <a:latin typeface="微软雅黑" panose="020B0503020204020204" pitchFamily="34" charset="-122"/>
                <a:ea typeface="微软雅黑" panose="020B0503020204020204" pitchFamily="34" charset="-122"/>
              </a:rPr>
              <a:t>题目主体偏向考查考生读题能力，对图文信息反映的知识深化应用能力，重点能否读懂设问并对主干知识的应用和迁移。死板地套用之前练过的题型和答案，单纯记忆书本中的知识点并不是解题的有效方式，必须是在审题的基础上，结合图文，规范答题。</a:t>
            </a:r>
            <a:endParaRPr lang="zh-CN" altLang="zh-CN" sz="2400" b="1">
              <a:latin typeface="微软雅黑" panose="020B0503020204020204" pitchFamily="34" charset="-122"/>
              <a:ea typeface="微软雅黑" panose="020B0503020204020204" pitchFamily="34" charset="-122"/>
            </a:endParaRPr>
          </a:p>
          <a:p>
            <a:endParaRPr lang="zh-CN" altLang="zh-CN" sz="2400" b="1">
              <a:latin typeface="微软雅黑" panose="020B0503020204020204" pitchFamily="34" charset="-122"/>
              <a:ea typeface="微软雅黑" panose="020B0503020204020204" pitchFamily="34" charset="-122"/>
            </a:endParaRPr>
          </a:p>
          <a:p>
            <a:r>
              <a:rPr lang="zh-CN" altLang="zh-CN" sz="2400" b="1">
                <a:latin typeface="微软雅黑" panose="020B0503020204020204" pitchFamily="34" charset="-122"/>
                <a:ea typeface="微软雅黑" panose="020B0503020204020204" pitchFamily="34" charset="-122"/>
              </a:rPr>
              <a:t>4</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rPr>
              <a:t>模棱两可，有待商榷</a:t>
            </a:r>
            <a:endParaRPr lang="zh-CN" altLang="zh-CN" sz="2400">
              <a:latin typeface="微软雅黑" panose="020B0503020204020204" pitchFamily="34" charset="-122"/>
              <a:ea typeface="微软雅黑" panose="020B0503020204020204" pitchFamily="34" charset="-122"/>
            </a:endParaRPr>
          </a:p>
          <a:p>
            <a:r>
              <a:rPr lang="zh-CN" altLang="zh-CN" sz="2400">
                <a:latin typeface="微软雅黑" panose="020B0503020204020204" pitchFamily="34" charset="-122"/>
                <a:ea typeface="微软雅黑" panose="020B0503020204020204" pitchFamily="34" charset="-122"/>
              </a:rPr>
              <a:t>黄土高原位于气候过渡处，让学生判断气候着实为难。</a:t>
            </a:r>
            <a:endParaRPr lang="zh-CN" altLang="zh-CN" sz="2400">
              <a:latin typeface="微软雅黑" panose="020B0503020204020204" pitchFamily="34" charset="-122"/>
              <a:ea typeface="微软雅黑" panose="020B0503020204020204" pitchFamily="34" charset="-122"/>
            </a:endParaRPr>
          </a:p>
          <a:p>
            <a:endParaRPr lang="zh-CN" altLang="zh-CN" sz="2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文本框 99"/>
          <p:cNvSpPr txBox="1"/>
          <p:nvPr/>
        </p:nvSpPr>
        <p:spPr>
          <a:xfrm>
            <a:off x="237808" y="220663"/>
            <a:ext cx="5080000" cy="521970"/>
          </a:xfrm>
          <a:prstGeom prst="rect">
            <a:avLst/>
          </a:prstGeom>
          <a:noFill/>
          <a:ln w="9525">
            <a:noFill/>
          </a:ln>
        </p:spPr>
        <p:txBody>
          <a:bodyPr anchor="t" anchorCtr="0">
            <a:spAutoFit/>
          </a:bodyPr>
          <a:p>
            <a:r>
              <a:rPr lang="zh-CN" altLang="zh-CN" sz="2800" b="1">
                <a:latin typeface="微软雅黑" panose="020B0503020204020204" pitchFamily="34" charset="-122"/>
                <a:ea typeface="微软雅黑" panose="020B0503020204020204" pitchFamily="34" charset="-122"/>
              </a:rPr>
              <a:t>地理题教学建议</a:t>
            </a:r>
            <a:endParaRPr lang="zh-CN" altLang="zh-CN" sz="2800" b="1">
              <a:latin typeface="微软雅黑" panose="020B0503020204020204" pitchFamily="34" charset="-122"/>
              <a:ea typeface="微软雅黑" panose="020B0503020204020204" pitchFamily="34" charset="-122"/>
            </a:endParaRPr>
          </a:p>
        </p:txBody>
      </p:sp>
      <p:sp>
        <p:nvSpPr>
          <p:cNvPr id="46082" name="文本框 1"/>
          <p:cNvSpPr txBox="1"/>
          <p:nvPr/>
        </p:nvSpPr>
        <p:spPr>
          <a:xfrm>
            <a:off x="266700" y="822325"/>
            <a:ext cx="11658600" cy="706755"/>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1. </a:t>
            </a:r>
            <a:r>
              <a:rPr lang="zh-CN" altLang="zh-CN" sz="2000" b="1">
                <a:latin typeface="微软雅黑" panose="020B0503020204020204" pitchFamily="34" charset="-122"/>
                <a:ea typeface="微软雅黑" panose="020B0503020204020204" pitchFamily="34" charset="-122"/>
              </a:rPr>
              <a:t>教材中的原题、原材料平时在教学过程中、特别是新课中就要解决、落实，不要只念答案甚至是本末倒置不要教材好题，去解一些其它题目。</a:t>
            </a:r>
            <a:endParaRPr lang="zh-CN" altLang="zh-CN" sz="2000" b="1">
              <a:latin typeface="微软雅黑" panose="020B0503020204020204" pitchFamily="34" charset="-122"/>
              <a:ea typeface="微软雅黑" panose="020B0503020204020204" pitchFamily="34" charset="-122"/>
            </a:endParaRPr>
          </a:p>
        </p:txBody>
      </p:sp>
      <p:sp>
        <p:nvSpPr>
          <p:cNvPr id="3" name="文本框 2"/>
          <p:cNvSpPr txBox="1"/>
          <p:nvPr/>
        </p:nvSpPr>
        <p:spPr>
          <a:xfrm>
            <a:off x="306070" y="1529080"/>
            <a:ext cx="11657965" cy="706755"/>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2. </a:t>
            </a:r>
            <a:r>
              <a:rPr lang="zh-CN" altLang="zh-CN" sz="2000" b="1">
                <a:latin typeface="微软雅黑" panose="020B0503020204020204" pitchFamily="34" charset="-122"/>
                <a:ea typeface="微软雅黑" panose="020B0503020204020204" pitchFamily="34" charset="-122"/>
              </a:rPr>
              <a:t>课堂上不能光动嘴，不动手。老师自己要写板书，学生也要动笔记一记，考试是笔答，课堂上要动笔写。除此之外，开展易错字专项训练。在中考前几节课，专门看图写字，避免遗漏一些易错字。</a:t>
            </a:r>
            <a:endParaRPr lang="zh-CN" altLang="zh-CN" sz="2000" b="1">
              <a:latin typeface="微软雅黑" panose="020B0503020204020204" pitchFamily="34" charset="-122"/>
              <a:ea typeface="微软雅黑" panose="020B0503020204020204" pitchFamily="34" charset="-122"/>
            </a:endParaRPr>
          </a:p>
        </p:txBody>
      </p:sp>
      <p:sp>
        <p:nvSpPr>
          <p:cNvPr id="4" name="文本框 3"/>
          <p:cNvSpPr txBox="1"/>
          <p:nvPr/>
        </p:nvSpPr>
        <p:spPr>
          <a:xfrm>
            <a:off x="306705" y="2279650"/>
            <a:ext cx="11509375" cy="1014730"/>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3.</a:t>
            </a:r>
            <a:r>
              <a:rPr lang="zh-CN" altLang="zh-CN" sz="2000" b="1">
                <a:latin typeface="微软雅黑" panose="020B0503020204020204" pitchFamily="34" charset="-122"/>
                <a:ea typeface="微软雅黑" panose="020B0503020204020204" pitchFamily="34" charset="-122"/>
              </a:rPr>
              <a:t>解题时要动嘴、动笔、动脑子。看不懂的题目默读几次，边读边圈关键字词，关注设问要求、限定词语，答案组织要越明确越好，不要存在侥幸心理。写前缀如“添绿：”，分角度如“黄土……，气候……”，分点①②③。</a:t>
            </a:r>
            <a:endParaRPr lang="zh-CN" altLang="zh-CN" sz="2000" b="1">
              <a:latin typeface="微软雅黑" panose="020B0503020204020204" pitchFamily="34" charset="-122"/>
              <a:ea typeface="微软雅黑" panose="020B0503020204020204" pitchFamily="34" charset="-122"/>
            </a:endParaRPr>
          </a:p>
        </p:txBody>
      </p:sp>
      <p:sp>
        <p:nvSpPr>
          <p:cNvPr id="5" name="文本框 4"/>
          <p:cNvSpPr txBox="1"/>
          <p:nvPr/>
        </p:nvSpPr>
        <p:spPr>
          <a:xfrm>
            <a:off x="306070" y="3422015"/>
            <a:ext cx="11590020" cy="706755"/>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4.</a:t>
            </a:r>
            <a:r>
              <a:rPr lang="zh-CN" altLang="zh-CN" sz="2000" b="1">
                <a:latin typeface="微软雅黑" panose="020B0503020204020204" pitchFamily="34" charset="-122"/>
                <a:ea typeface="微软雅黑" panose="020B0503020204020204" pitchFamily="34" charset="-122"/>
              </a:rPr>
              <a:t>落实双基，特别是基本技能，要做到会做一道题，就会解一类题。刷题不适合文科，归纳总结反思才是王道。</a:t>
            </a:r>
            <a:endParaRPr lang="zh-CN" altLang="zh-CN" sz="2000" b="1">
              <a:latin typeface="微软雅黑" panose="020B0503020204020204" pitchFamily="34" charset="-122"/>
              <a:ea typeface="微软雅黑" panose="020B0503020204020204" pitchFamily="34" charset="-122"/>
            </a:endParaRPr>
          </a:p>
        </p:txBody>
      </p:sp>
      <p:sp>
        <p:nvSpPr>
          <p:cNvPr id="6" name="文本框 5"/>
          <p:cNvSpPr txBox="1"/>
          <p:nvPr/>
        </p:nvSpPr>
        <p:spPr>
          <a:xfrm>
            <a:off x="306705" y="4326255"/>
            <a:ext cx="11638280" cy="1014730"/>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5.</a:t>
            </a:r>
            <a:r>
              <a:rPr lang="zh-CN" altLang="zh-CN" sz="2000" b="1">
                <a:latin typeface="微软雅黑" panose="020B0503020204020204" pitchFamily="34" charset="-122"/>
                <a:ea typeface="微软雅黑" panose="020B0503020204020204" pitchFamily="34" charset="-122"/>
              </a:rPr>
              <a:t>研读双新，学高为师，我们平时就要对新课标、新教材有自己的深入理解，多听讲座看看别人怎么说，多看同行学学别人怎么做，多静夜独坐捋捋自己怎么想、如何落实。特别是新课标里面的学业要求和教学提示会给我们偌大的启发。</a:t>
            </a:r>
            <a:endParaRPr lang="zh-CN" altLang="zh-CN"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图片 10" descr="1695210794058"/>
          <p:cNvPicPr>
            <a:picLocks noChangeAspect="1"/>
          </p:cNvPicPr>
          <p:nvPr/>
        </p:nvPicPr>
        <p:blipFill>
          <a:blip r:embed="rId1"/>
          <a:stretch>
            <a:fillRect/>
          </a:stretch>
        </p:blipFill>
        <p:spPr>
          <a:xfrm>
            <a:off x="212090" y="1017905"/>
            <a:ext cx="8913495" cy="5428615"/>
          </a:xfrm>
          <a:prstGeom prst="rect">
            <a:avLst/>
          </a:prstGeom>
          <a:noFill/>
          <a:ln w="9525">
            <a:noFill/>
          </a:ln>
        </p:spPr>
      </p:pic>
      <p:sp>
        <p:nvSpPr>
          <p:cNvPr id="35841" name="文本框 2"/>
          <p:cNvSpPr txBox="1"/>
          <p:nvPr/>
        </p:nvSpPr>
        <p:spPr>
          <a:xfrm>
            <a:off x="463550" y="353060"/>
            <a:ext cx="7396480" cy="460375"/>
          </a:xfrm>
          <a:prstGeom prst="rect">
            <a:avLst/>
          </a:prstGeom>
          <a:noFill/>
          <a:ln w="9525">
            <a:noFill/>
          </a:ln>
        </p:spPr>
        <p:txBody>
          <a:bodyPr wrap="square" anchor="t" anchorCtr="0">
            <a:spAutoFit/>
          </a:bodyPr>
          <a:p>
            <a:pPr algn="ctr"/>
            <a:r>
              <a:rPr lang="en-US" altLang="zh-CN" sz="1600" b="1">
                <a:latin typeface="Calibri" panose="020F0502020204030204" charset="0"/>
                <a:ea typeface="宋体" panose="02010600030101010101" pitchFamily="2" charset="-122"/>
              </a:rPr>
              <a:t> </a:t>
            </a:r>
            <a:r>
              <a:rPr lang="en-US" altLang="zh-CN" sz="1600" b="1">
                <a:solidFill>
                  <a:srgbClr val="FF0000"/>
                </a:solidFill>
                <a:latin typeface="Calibri" panose="020F0502020204030204" charset="0"/>
                <a:ea typeface="宋体" panose="02010600030101010101" pitchFamily="2" charset="-122"/>
              </a:rPr>
              <a:t> </a:t>
            </a:r>
            <a:r>
              <a:rPr lang="zh-CN" altLang="zh-CN" sz="2400" b="1">
                <a:solidFill>
                  <a:srgbClr val="FF0000"/>
                </a:solidFill>
                <a:latin typeface="微软雅黑" panose="020B0503020204020204" pitchFamily="34" charset="-122"/>
                <a:ea typeface="微软雅黑" panose="020B0503020204020204" pitchFamily="34" charset="-122"/>
              </a:rPr>
              <a:t>浙江省</a:t>
            </a:r>
            <a:r>
              <a:rPr lang="en-US" altLang="zh-CN" sz="2400" b="1">
                <a:solidFill>
                  <a:srgbClr val="FF0000"/>
                </a:solidFill>
                <a:latin typeface="微软雅黑" panose="020B0503020204020204" pitchFamily="34" charset="-122"/>
                <a:ea typeface="微软雅黑" panose="020B0503020204020204" pitchFamily="34" charset="-122"/>
              </a:rPr>
              <a:t>2021</a:t>
            </a:r>
            <a:r>
              <a:rPr lang="zh-CN" altLang="zh-CN" sz="2400" b="1">
                <a:solidFill>
                  <a:srgbClr val="FF0000"/>
                </a:solidFill>
                <a:latin typeface="微软雅黑" panose="020B0503020204020204" pitchFamily="34" charset="-122"/>
                <a:ea typeface="微软雅黑" panose="020B0503020204020204" pitchFamily="34" charset="-122"/>
              </a:rPr>
              <a:t>年初中学业水平考试（衢州卷）</a:t>
            </a:r>
            <a:endParaRPr lang="zh-CN" altLang="zh-CN" sz="24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918575" y="1469390"/>
            <a:ext cx="2803525" cy="3784600"/>
          </a:xfrm>
          <a:prstGeom prst="rect">
            <a:avLst/>
          </a:prstGeom>
          <a:solidFill>
            <a:srgbClr val="FFFF00"/>
          </a:solidFill>
        </p:spPr>
        <p:txBody>
          <a:bodyPr wrap="square" rtlCol="0">
            <a:spAutoFit/>
          </a:bodyPr>
          <a:p>
            <a:r>
              <a:rPr lang="zh-CN" altLang="en-US" sz="2000" b="1">
                <a:latin typeface="微软雅黑" panose="020B0503020204020204" pitchFamily="34" charset="-122"/>
                <a:ea typeface="微软雅黑" panose="020B0503020204020204" pitchFamily="34" charset="-122"/>
              </a:rPr>
              <a:t>坚持中国共产党的领导，充分发挥社会主义制度的优越性；落实创新驱动发展战略，吸引人才，促进科技创新；整合优化三地优势，促进区域协调发展；继承并发扬岭南文化，为大湾区发展提供精神动力；进一步全面深化改革，扩大对外开放，全方位打造国际一流湾区等等。</a:t>
            </a:r>
            <a:endParaRPr lang="zh-CN" altLang="en-US" sz="2000" b="1">
              <a:latin typeface="微软雅黑" panose="020B0503020204020204" pitchFamily="34" charset="-122"/>
              <a:ea typeface="微软雅黑" panose="020B0503020204020204" pitchFamily="34" charset="-122"/>
            </a:endParaRPr>
          </a:p>
        </p:txBody>
      </p:sp>
      <p:cxnSp>
        <p:nvCxnSpPr>
          <p:cNvPr id="3" name="直接连接符 2"/>
          <p:cNvCxnSpPr/>
          <p:nvPr/>
        </p:nvCxnSpPr>
        <p:spPr>
          <a:xfrm flipV="1">
            <a:off x="701040" y="6362065"/>
            <a:ext cx="7941310" cy="800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 name="文本框 108"/>
          <p:cNvSpPr txBox="1"/>
          <p:nvPr/>
        </p:nvSpPr>
        <p:spPr>
          <a:xfrm>
            <a:off x="223520" y="536575"/>
            <a:ext cx="11600180" cy="706755"/>
          </a:xfrm>
          <a:prstGeom prst="rect">
            <a:avLst/>
          </a:prstGeom>
          <a:noFill/>
          <a:ln w="9525">
            <a:noFill/>
          </a:ln>
        </p:spPr>
        <p:txBody>
          <a:bodyPr wrap="square">
            <a:spAutoFit/>
          </a:bodyPr>
          <a:p>
            <a:r>
              <a:rPr lang="zh-CN" sz="2000" b="1" noProof="1">
                <a:latin typeface="微软雅黑" panose="020B0503020204020204" pitchFamily="34" charset="-122"/>
                <a:ea typeface="微软雅黑" panose="020B0503020204020204" pitchFamily="34" charset="-122"/>
                <a:cs typeface="微软雅黑" panose="020B0503020204020204" pitchFamily="34" charset="-122"/>
              </a:rPr>
              <a:t>25.（12分）建设四省边际中心城市，衢州在奋进。阅读材料，回答问题。材料一：</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  </a:t>
            </a:r>
            <a:r>
              <a:rPr lang="en-US" sz="1200" noProof="1">
                <a:latin typeface="Calibri" panose="020F0502020204030204" charset="0"/>
                <a:ea typeface="宋体" panose="02010600030101010101" pitchFamily="2" charset="-122"/>
                <a:cs typeface="Times New Roman" panose="02020603050405020304" charset="0"/>
              </a:rPr>
              <a:t>     </a:t>
            </a:r>
            <a:r>
              <a:rPr lang="en-US" sz="1050" noProof="1">
                <a:latin typeface="Calibri" panose="020F0502020204030204" charset="0"/>
                <a:ea typeface="宋体" panose="02010600030101010101" pitchFamily="2" charset="-122"/>
                <a:cs typeface="Times New Roman" panose="02020603050405020304" charset="0"/>
              </a:rPr>
              <a:t> </a:t>
            </a:r>
            <a:endParaRPr lang="zh-CN" altLang="en-US" noProof="1"/>
          </a:p>
        </p:txBody>
      </p:sp>
      <p:grpSp>
        <p:nvGrpSpPr>
          <p:cNvPr id="50178" name="组合 29"/>
          <p:cNvGrpSpPr/>
          <p:nvPr/>
        </p:nvGrpSpPr>
        <p:grpSpPr>
          <a:xfrm>
            <a:off x="1387475" y="962343"/>
            <a:ext cx="2682875" cy="2962275"/>
            <a:chOff x="5445" y="851"/>
            <a:chExt cx="3958" cy="4494"/>
          </a:xfrm>
        </p:grpSpPr>
        <p:pic>
          <p:nvPicPr>
            <p:cNvPr id="50179" name="图片 5" descr="F:\图片1.png图片1"/>
            <p:cNvPicPr>
              <a:picLocks noChangeAspect="1"/>
            </p:cNvPicPr>
            <p:nvPr/>
          </p:nvPicPr>
          <p:blipFill>
            <a:blip r:embed="rId1"/>
            <a:stretch>
              <a:fillRect/>
            </a:stretch>
          </p:blipFill>
          <p:spPr>
            <a:xfrm>
              <a:off x="5445" y="851"/>
              <a:ext cx="3958" cy="4040"/>
            </a:xfrm>
            <a:prstGeom prst="rect">
              <a:avLst/>
            </a:prstGeom>
            <a:noFill/>
            <a:ln w="9525">
              <a:noFill/>
            </a:ln>
          </p:spPr>
        </p:pic>
        <p:sp>
          <p:nvSpPr>
            <p:cNvPr id="7" name="文本框 7"/>
            <p:cNvSpPr txBox="1"/>
            <p:nvPr/>
          </p:nvSpPr>
          <p:spPr>
            <a:xfrm>
              <a:off x="5813" y="4812"/>
              <a:ext cx="3309" cy="533"/>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fontAlgn="base"/>
              <a:r>
                <a:rPr lang="en-US" altLang="zh-CN" sz="1050" strike="noStrike" kern="100" noProof="1">
                  <a:latin typeface="楷体_GB2312" panose="02010609030101010101"/>
                  <a:ea typeface="楷体_GB2312" panose="02010609030101010101"/>
                  <a:cs typeface="楷体_GB2312" panose="02010609030101010101"/>
                  <a:sym typeface="Times New Roman" panose="02020603050405020304"/>
                </a:rPr>
                <a:t>图12衢州市位置示意图</a:t>
              </a:r>
              <a:endParaRPr lang="en-US" altLang="zh-CN" sz="1050" strike="noStrike" kern="100" noProof="1">
                <a:latin typeface="楷体_GB2312" panose="02010609030101010101"/>
                <a:ea typeface="楷体_GB2312" panose="02010609030101010101"/>
                <a:cs typeface="楷体_GB2312" panose="02010609030101010101"/>
                <a:sym typeface="Times New Roman" panose="02020603050405020304"/>
              </a:endParaRPr>
            </a:p>
          </p:txBody>
        </p:sp>
      </p:grpSp>
      <p:sp>
        <p:nvSpPr>
          <p:cNvPr id="50181" name="文本框 1"/>
          <p:cNvSpPr txBox="1"/>
          <p:nvPr/>
        </p:nvSpPr>
        <p:spPr>
          <a:xfrm>
            <a:off x="4333875" y="811848"/>
            <a:ext cx="1141413" cy="36830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材料二：</a:t>
            </a:r>
            <a:endParaRPr lang="zh-CN" altLang="en-US" b="1">
              <a:latin typeface="微软雅黑" panose="020B0503020204020204" pitchFamily="34" charset="-122"/>
              <a:ea typeface="微软雅黑" panose="020B0503020204020204" pitchFamily="34" charset="-122"/>
            </a:endParaRPr>
          </a:p>
        </p:txBody>
      </p:sp>
      <p:sp>
        <p:nvSpPr>
          <p:cNvPr id="3" name="折角形 6"/>
          <p:cNvSpPr/>
          <p:nvPr/>
        </p:nvSpPr>
        <p:spPr>
          <a:xfrm>
            <a:off x="5314315" y="1068705"/>
            <a:ext cx="2425700" cy="2638425"/>
          </a:xfrm>
          <a:prstGeom prst="foldedCorner">
            <a:avLst>
              <a:gd name="adj" fmla="val 1487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r>
              <a:rPr lang="en-US" altLang="zh-CN" sz="1050" strike="noStrike" kern="100" noProof="1">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strike="noStrike" kern="100" noProof="1">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8" name="文本框 38"/>
          <p:cNvSpPr txBox="1"/>
          <p:nvPr/>
        </p:nvSpPr>
        <p:spPr>
          <a:xfrm>
            <a:off x="5314315" y="1149033"/>
            <a:ext cx="2286000" cy="2289175"/>
          </a:xfrm>
          <a:prstGeom prst="rect">
            <a:avLst/>
          </a:prstGeom>
          <a:solidFill>
            <a:schemeClr val="lt1"/>
          </a:soli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ctr" rtl="0" eaLnBrk="1" fontAlgn="auto" latinLnBrk="0" hangingPunct="1">
              <a:lnSpc>
                <a:spcPct val="105000"/>
              </a:lnSpc>
            </a:pPr>
            <a:r>
              <a:rPr lang="en-US" altLang="zh-CN" sz="1200" strike="noStrike" kern="100" noProof="1">
                <a:latin typeface="黑体" panose="02010609060101010101" charset="-122"/>
                <a:ea typeface="黑体" panose="02010609060101010101" charset="-122"/>
                <a:cs typeface="黑体" panose="02010609060101010101" charset="-122"/>
                <a:sym typeface="Times New Roman" panose="02020603050405020304"/>
              </a:rPr>
              <a:t>加快建设四省边际中心城市</a:t>
            </a:r>
            <a:endParaRPr lang="en-US" altLang="zh-CN" sz="1200" strike="noStrike" kern="100" noProof="1">
              <a:latin typeface="黑体" panose="02010609060101010101" charset="-122"/>
              <a:ea typeface="黑体" panose="02010609060101010101" charset="-122"/>
              <a:cs typeface="黑体" panose="02010609060101010101" charset="-122"/>
              <a:sym typeface="Times New Roman" panose="02020603050405020304"/>
            </a:endParaRPr>
          </a:p>
          <a:p>
            <a:pPr algn="ctr" rtl="0" eaLnBrk="1" fontAlgn="auto" latinLnBrk="0" hangingPunct="1">
              <a:lnSpc>
                <a:spcPct val="105000"/>
              </a:lnSpc>
            </a:pPr>
            <a:r>
              <a:rPr lang="en-US" altLang="zh-CN" sz="750" strike="noStrike" kern="100" noProof="1">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rPr>
              <a:t>来源：</a:t>
            </a:r>
            <a:r>
              <a:rPr lang="en-US" altLang="zh-CN" sz="750" strike="noStrike" kern="100" spc="0" noProof="1">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rPr>
              <a:t>2021-10-11</a:t>
            </a:r>
            <a:r>
              <a:rPr lang="en-US" altLang="zh-CN" sz="750" strike="noStrike" kern="0" spc="0" noProof="1">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rPr>
              <a:t>浙江日报</a:t>
            </a:r>
            <a:endParaRPr lang="en-US" altLang="zh-CN" sz="750" strike="noStrike" kern="100" noProof="1">
              <a:solidFill>
                <a:srgbClr val="000000"/>
              </a:solidFill>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indent="266700" algn="just" rtl="0" eaLnBrk="1" fontAlgn="auto" latinLnBrk="0" hangingPunct="1">
              <a:lnSpc>
                <a:spcPct val="105000"/>
              </a:lnSpc>
            </a:pPr>
            <a:r>
              <a:rPr lang="en-US" altLang="zh-CN" sz="1050" strike="noStrike" kern="100" noProof="1">
                <a:latin typeface="宋体" panose="02010600030101010101" pitchFamily="2" charset="-122"/>
                <a:ea typeface="宋体" panose="02010600030101010101" pitchFamily="2" charset="-122"/>
                <a:cs typeface="宋体" panose="02010600030101010101" pitchFamily="2" charset="-122"/>
                <a:sym typeface="Times New Roman" panose="02020603050405020304"/>
              </a:rPr>
              <a:t>2018年，中共中央、国务院发布《关于建立更加有效的区域协调发展新机制的意见》指出，要加强省际交界地区合作。</a:t>
            </a:r>
            <a:endParaRPr lang="en-US" altLang="zh-CN" sz="1050" strike="noStrike" kern="100" noProof="1">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indent="266700" algn="just" rtl="0" eaLnBrk="1" fontAlgn="auto" latinLnBrk="0" hangingPunct="1">
              <a:lnSpc>
                <a:spcPct val="105000"/>
              </a:lnSpc>
            </a:pPr>
            <a:r>
              <a:rPr lang="en-US" altLang="zh-CN" sz="1050" strike="noStrike" kern="100" noProof="1">
                <a:latin typeface="宋体" panose="02010600030101010101" pitchFamily="2" charset="-122"/>
                <a:ea typeface="宋体" panose="02010600030101010101" pitchFamily="2" charset="-122"/>
                <a:cs typeface="宋体" panose="02010600030101010101" pitchFamily="2" charset="-122"/>
                <a:sym typeface="Times New Roman" panose="02020603050405020304"/>
              </a:rPr>
              <a:t>……</a:t>
            </a:r>
            <a:endParaRPr lang="en-US" altLang="zh-CN" sz="1050" strike="noStrike" kern="100" noProof="1">
              <a:latin typeface="宋体" panose="02010600030101010101" pitchFamily="2" charset="-122"/>
              <a:ea typeface="宋体" panose="02010600030101010101" pitchFamily="2" charset="-122"/>
              <a:cs typeface="宋体" panose="02010600030101010101" pitchFamily="2" charset="-122"/>
              <a:sym typeface="Times New Roman" panose="02020603050405020304"/>
            </a:endParaRPr>
          </a:p>
          <a:p>
            <a:pPr indent="266700" algn="just" rtl="0" eaLnBrk="1" fontAlgn="auto" latinLnBrk="0" hangingPunct="1">
              <a:lnSpc>
                <a:spcPct val="105000"/>
              </a:lnSpc>
            </a:pPr>
            <a:r>
              <a:rPr lang="en-US" altLang="zh-CN" sz="1050" strike="noStrike" kern="100" noProof="1">
                <a:latin typeface="宋体" panose="02010600030101010101" pitchFamily="2" charset="-122"/>
                <a:ea typeface="宋体" panose="02010600030101010101" pitchFamily="2" charset="-122"/>
                <a:cs typeface="宋体" panose="02010600030101010101" pitchFamily="2" charset="-122"/>
                <a:sym typeface="Times New Roman" panose="02020603050405020304"/>
              </a:rPr>
              <a:t>边际中心城市是承载省际交界地区发展要素的主要空间载体。选取区位优势明显、位于强省一侧的城市打造边际中心，能够为区域合作搭建桥梁。</a:t>
            </a:r>
            <a:endParaRPr lang="en-US" altLang="zh-CN" sz="1050" strike="noStrike" kern="100" noProof="1">
              <a:latin typeface="楷体" panose="02010609060101010101" charset="-122"/>
              <a:ea typeface="楷体" panose="02010609060101010101" charset="-122"/>
              <a:cs typeface="楷体" panose="02010609060101010101" charset="-122"/>
              <a:sym typeface="Times New Roman" panose="02020603050405020304"/>
            </a:endParaRPr>
          </a:p>
          <a:p>
            <a:pPr indent="266700" algn="just" rtl="0" eaLnBrk="1" fontAlgn="auto" latinLnBrk="0" hangingPunct="1">
              <a:lnSpc>
                <a:spcPct val="105000"/>
              </a:lnSpc>
            </a:pPr>
            <a:r>
              <a:rPr lang="en-US" altLang="zh-CN" sz="1050" strike="noStrike" kern="100" noProof="1">
                <a:latin typeface="楷体" panose="02010609060101010101" charset="-122"/>
                <a:ea typeface="楷体" panose="02010609060101010101" charset="-122"/>
                <a:cs typeface="楷体" panose="02010609060101010101" charset="-122"/>
                <a:sym typeface="Times New Roman" panose="02020603050405020304"/>
              </a:rPr>
              <a:t>……      </a:t>
            </a:r>
            <a:endParaRPr lang="en-US" altLang="zh-CN" sz="1050" strike="noStrike" kern="100" noProof="1">
              <a:latin typeface="楷体" panose="02010609060101010101" charset="-122"/>
              <a:ea typeface="楷体" panose="02010609060101010101" charset="-122"/>
              <a:cs typeface="楷体" panose="02010609060101010101" charset="-122"/>
              <a:sym typeface="Times New Roman" panose="02020603050405020304"/>
            </a:endParaRPr>
          </a:p>
        </p:txBody>
      </p:sp>
      <p:sp>
        <p:nvSpPr>
          <p:cNvPr id="50184" name="文本框 3"/>
          <p:cNvSpPr txBox="1"/>
          <p:nvPr/>
        </p:nvSpPr>
        <p:spPr>
          <a:xfrm>
            <a:off x="223203" y="3467735"/>
            <a:ext cx="7659687" cy="313817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材料三：</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衢州森林覆盖率高达71.5%，山水风光秀丽，是全国首批“绿水青山就是金山银山”实践创新基地之一。此外，“孔子”和“棋子”文化，为这座江南古城塑造了独特的精神内核和文化气质。近几年来，浙江大学、电子科技大学等大院名所来衢开展联合办学，为四省边际中心城市的建设注入了新的活力。</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（1）据图12描述衢州市的相对位置。（2分）</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（2）根据材料一、二，分析衢州打造“四省边际中心城市”的合理性。（4分）</a:t>
            </a:r>
            <a:endParaRPr lang="zh-CN" altLang="zh-CN" b="1">
              <a:latin typeface="微软雅黑" panose="020B0503020204020204" pitchFamily="34" charset="-122"/>
              <a:ea typeface="微软雅黑" panose="020B0503020204020204" pitchFamily="34" charset="-122"/>
            </a:endParaRPr>
          </a:p>
          <a:p>
            <a:r>
              <a:rPr lang="zh-CN" altLang="zh-CN" b="1">
                <a:solidFill>
                  <a:srgbClr val="FF0000"/>
                </a:solidFill>
                <a:latin typeface="微软雅黑" panose="020B0503020204020204" pitchFamily="34" charset="-122"/>
                <a:ea typeface="微软雅黑" panose="020B0503020204020204" pitchFamily="34" charset="-122"/>
              </a:rPr>
              <a:t>（3）综合材料，阐述衢州应如何加快建设“四省边际中心城市”。（6分）</a:t>
            </a:r>
            <a:endParaRPr lang="en-US" altLang="zh-CN" b="1">
              <a:solidFill>
                <a:srgbClr val="FF0000"/>
              </a:solidFill>
              <a:latin typeface="微软雅黑" panose="020B0503020204020204" pitchFamily="34" charset="-122"/>
              <a:ea typeface="微软雅黑" panose="020B0503020204020204" pitchFamily="34" charset="-122"/>
            </a:endParaRPr>
          </a:p>
          <a:p>
            <a:r>
              <a:rPr lang="en-US" altLang="zh-CN" b="1">
                <a:solidFill>
                  <a:srgbClr val="FF0000"/>
                </a:solidFill>
                <a:latin typeface="微软雅黑" panose="020B0503020204020204" pitchFamily="34" charset="-122"/>
                <a:ea typeface="微软雅黑" panose="020B0503020204020204" pitchFamily="34" charset="-122"/>
              </a:rPr>
              <a:t> </a:t>
            </a:r>
            <a:endParaRPr lang="en-US" altLang="en-US" b="1">
              <a:solidFill>
                <a:srgbClr val="FF0000"/>
              </a:solidFill>
              <a:latin typeface="微软雅黑" panose="020B0503020204020204" pitchFamily="34" charset="-122"/>
              <a:ea typeface="微软雅黑" panose="020B0503020204020204" pitchFamily="34" charset="-122"/>
            </a:endParaRPr>
          </a:p>
        </p:txBody>
      </p:sp>
      <p:sp>
        <p:nvSpPr>
          <p:cNvPr id="52" name="矩形 51"/>
          <p:cNvSpPr/>
          <p:nvPr>
            <p:custDataLst>
              <p:tags r:id="rId2"/>
            </p:custDataLst>
          </p:nvPr>
        </p:nvSpPr>
        <p:spPr>
          <a:xfrm>
            <a:off x="7882890" y="608330"/>
            <a:ext cx="4110355" cy="6049645"/>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fontAlgn="base"/>
            <a:r>
              <a:rPr lang="en-US" altLang="zh-CN" sz="1800" b="1"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从立意看，本题在加快构建以国内大循环为主体、国内国际双循环相互促进的新发展格局的蓝图下，以浙江共同富裕示范区建设为背景，以“衢州建设四省边际中心城市”这一战略定位为主题，引导学生开展深度探究活动。本题</a:t>
            </a:r>
            <a:r>
              <a:rPr lang="zh-CN" altLang="en-US" sz="1800" b="1" strike="noStrike"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立意多维综合</a:t>
            </a:r>
            <a:r>
              <a:rPr lang="zh-CN" altLang="en-US" sz="1800" b="1"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指向地理学科核心素养——“区域认知”、“综合思维”、道德与法治课程核心素养——“政治认同”、“责任意识”、历史学科核心素养——“家国情怀”等，通过展现衢州市位置示意图，引导学生立体感知地理位置、掌握区域特征、分析区域关联，引导学生运用区域比较、区域综合分析的方式理解区域人地关系，并由点及面开展对“建设四省边际中心城市”举措的认知，落实了“区域认知”、“综合思维”的核心素养。在地理与道德与法治的学科融合中，进一步引导学生关心和重视衢州发展，为构建生机勃勃、青山绿水衢州贡献自己的一份力。</a:t>
            </a:r>
            <a:endParaRPr lang="zh-CN" altLang="en-US" sz="1800" b="1"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187" name="文本框 2"/>
          <p:cNvSpPr txBox="1"/>
          <p:nvPr/>
        </p:nvSpPr>
        <p:spPr>
          <a:xfrm>
            <a:off x="3045460" y="240030"/>
            <a:ext cx="5080000" cy="368300"/>
          </a:xfrm>
          <a:prstGeom prst="rect">
            <a:avLst/>
          </a:prstGeom>
          <a:noFill/>
          <a:ln w="9525">
            <a:noFill/>
          </a:ln>
        </p:spPr>
        <p:txBody>
          <a:bodyPr anchor="t" anchorCtr="0">
            <a:spAutoFit/>
          </a:bodyPr>
          <a:p>
            <a:pPr algn="ctr"/>
            <a:r>
              <a:rPr lang="en-US" altLang="zh-CN" sz="1600" b="1">
                <a:latin typeface="Calibri" panose="020F0502020204030204" charset="0"/>
                <a:ea typeface="宋体" panose="02010600030101010101" pitchFamily="2" charset="-122"/>
              </a:rPr>
              <a:t> </a:t>
            </a:r>
            <a:r>
              <a:rPr lang="en-US" altLang="zh-CN" sz="1600" b="1">
                <a:solidFill>
                  <a:srgbClr val="FF0000"/>
                </a:solidFill>
                <a:latin typeface="Calibri" panose="020F0502020204030204" charset="0"/>
                <a:ea typeface="宋体" panose="02010600030101010101" pitchFamily="2" charset="-122"/>
              </a:rPr>
              <a:t> </a:t>
            </a:r>
            <a:r>
              <a:rPr lang="zh-CN" altLang="zh-CN" b="1">
                <a:solidFill>
                  <a:srgbClr val="FF0000"/>
                </a:solidFill>
                <a:latin typeface="微软雅黑" panose="020B0503020204020204" pitchFamily="34" charset="-122"/>
                <a:ea typeface="微软雅黑" panose="020B0503020204020204" pitchFamily="34" charset="-122"/>
              </a:rPr>
              <a:t>浙江省</a:t>
            </a:r>
            <a:r>
              <a:rPr lang="en-US" altLang="zh-CN" b="1">
                <a:solidFill>
                  <a:srgbClr val="FF0000"/>
                </a:solidFill>
                <a:latin typeface="微软雅黑" panose="020B0503020204020204" pitchFamily="34" charset="-122"/>
                <a:ea typeface="微软雅黑" panose="020B0503020204020204" pitchFamily="34" charset="-122"/>
              </a:rPr>
              <a:t>2022</a:t>
            </a:r>
            <a:r>
              <a:rPr lang="zh-CN" altLang="zh-CN" b="1">
                <a:solidFill>
                  <a:srgbClr val="FF0000"/>
                </a:solidFill>
                <a:latin typeface="微软雅黑" panose="020B0503020204020204" pitchFamily="34" charset="-122"/>
                <a:ea typeface="微软雅黑" panose="020B0503020204020204" pitchFamily="34" charset="-122"/>
              </a:rPr>
              <a:t>年初中学业水平考试（衢州卷）</a:t>
            </a:r>
            <a:endParaRPr lang="zh-CN" altLang="en-US"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47980" y="688340"/>
            <a:ext cx="9666605" cy="1014730"/>
          </a:xfrm>
          <a:prstGeom prst="rect">
            <a:avLst/>
          </a:prstGeom>
          <a:noFill/>
          <a:ln w="9525">
            <a:noFill/>
          </a:ln>
        </p:spPr>
        <p:txBody>
          <a:bodyPr wrap="square">
            <a:spAutoFit/>
          </a:bodyPr>
          <a:p>
            <a:pPr marL="133350" indent="-133350"/>
            <a:r>
              <a:rPr lang="zh-CN" sz="2000" b="1">
                <a:latin typeface="微软雅黑" panose="020B0503020204020204" pitchFamily="34" charset="-122"/>
                <a:ea typeface="微软雅黑" panose="020B0503020204020204" pitchFamily="34" charset="-122"/>
                <a:cs typeface="微软雅黑" panose="020B0503020204020204" pitchFamily="34" charset="-122"/>
              </a:rPr>
              <a:t>25.（12分）请你参与以“唱好‘山海经’，同走共富路”为主题的项目化学习，完成项目任务。材料一：</a:t>
            </a:r>
            <a:r>
              <a:rPr lang="en-US" sz="2000" b="1">
                <a:latin typeface="微软雅黑" panose="020B0503020204020204" pitchFamily="34" charset="-122"/>
                <a:ea typeface="微软雅黑" panose="020B0503020204020204" pitchFamily="34" charset="-122"/>
                <a:cs typeface="微软雅黑" panose="020B0503020204020204" pitchFamily="34" charset="-122"/>
              </a:rPr>
              <a:t>      </a:t>
            </a:r>
            <a:r>
              <a:rPr lang="en-US" sz="1050" b="1">
                <a:latin typeface="宋体" panose="02010600030101010101" pitchFamily="2" charset="-122"/>
              </a:rPr>
              <a:t>            </a:t>
            </a:r>
            <a:endParaRPr lang="zh-CN" altLang="en-US"/>
          </a:p>
        </p:txBody>
      </p:sp>
      <p:graphicFrame>
        <p:nvGraphicFramePr>
          <p:cNvPr id="2" name="表格 1"/>
          <p:cNvGraphicFramePr/>
          <p:nvPr/>
        </p:nvGraphicFramePr>
        <p:xfrm>
          <a:off x="2146300" y="1176655"/>
          <a:ext cx="4881880" cy="2834640"/>
        </p:xfrm>
        <a:graphic>
          <a:graphicData uri="http://schemas.openxmlformats.org/drawingml/2006/table">
            <a:tbl>
              <a:tblPr firstRow="1" bandRow="1">
                <a:tableStyleId>{5940675A-B579-460E-94D1-54222C63F5DA}</a:tableStyleId>
              </a:tblPr>
              <a:tblGrid>
                <a:gridCol w="2609850"/>
                <a:gridCol w="2272030"/>
              </a:tblGrid>
              <a:tr h="2834640">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            浙江省示意图</a:t>
                      </a:r>
                      <a:r>
                        <a:rPr lang="en-US" sz="1000" b="0">
                          <a:latin typeface="Times New Roman" panose="02020603050405020304" charset="0"/>
                          <a:cs typeface="Times New Roman" panose="02020603050405020304" charset="0"/>
                        </a:rPr>
                        <a:t> </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          </a:t>
                      </a:r>
                      <a:r>
                        <a:rPr lang="en-US" sz="1400" b="0">
                          <a:latin typeface="宋体" panose="02010600030101010101" pitchFamily="2" charset="-122"/>
                          <a:ea typeface="宋体" panose="02010600030101010101" pitchFamily="2" charset="-122"/>
                          <a:cs typeface="宋体" panose="02010600030101010101" pitchFamily="2" charset="-122"/>
                        </a:rPr>
                        <a:t>  浙江省“山海经”</a:t>
                      </a:r>
                      <a:r>
                        <a:rPr lang="en-US" sz="1400" b="0">
                          <a:latin typeface="楷体_GB2312" panose="02010609030101010101" charset="0"/>
                          <a:cs typeface="楷体_GB2312" panose="02010609030101010101" charset="0"/>
                        </a:rPr>
                        <a:t>《2023年浙江省政府工作报告》指出，强化陆海联动、山海协作，推动区域协调发展。山海协作工程实施以来，衢州市与杭州市、宁波市、绍兴市建立了协作关系，成立了柯城</a:t>
                      </a:r>
                      <a:r>
                        <a:rPr lang="en-US" sz="1600" b="0">
                          <a:latin typeface="宋体" panose="02010600030101010101" pitchFamily="2" charset="-122"/>
                          <a:ea typeface="宋体" panose="02010600030101010101" pitchFamily="2" charset="-122"/>
                          <a:cs typeface="宋体" panose="02010600030101010101" pitchFamily="2" charset="-122"/>
                        </a:rPr>
                        <a:t>-</a:t>
                      </a:r>
                      <a:r>
                        <a:rPr lang="en-US" sz="1400" b="0">
                          <a:latin typeface="楷体_GB2312" panose="02010609030101010101" charset="0"/>
                          <a:cs typeface="楷体_GB2312" panose="02010609030101010101" charset="0"/>
                        </a:rPr>
                        <a:t>余杭、龙游</a:t>
                      </a:r>
                      <a:r>
                        <a:rPr lang="en-US" sz="1600" b="0">
                          <a:latin typeface="宋体" panose="02010600030101010101" pitchFamily="2" charset="-122"/>
                          <a:ea typeface="宋体" panose="02010600030101010101" pitchFamily="2" charset="-122"/>
                          <a:cs typeface="宋体" panose="02010600030101010101" pitchFamily="2" charset="-122"/>
                        </a:rPr>
                        <a:t>-</a:t>
                      </a:r>
                      <a:r>
                        <a:rPr lang="en-US" sz="1400" b="0">
                          <a:latin typeface="楷体_GB2312" panose="02010609030101010101" charset="0"/>
                          <a:cs typeface="楷体_GB2312" panose="02010609030101010101" charset="0"/>
                        </a:rPr>
                        <a:t>镇海、江山</a:t>
                      </a:r>
                      <a:r>
                        <a:rPr lang="en-US" sz="1600" b="0">
                          <a:latin typeface="宋体" panose="02010600030101010101" pitchFamily="2" charset="-122"/>
                          <a:ea typeface="宋体" panose="02010600030101010101" pitchFamily="2" charset="-122"/>
                          <a:cs typeface="宋体" panose="02010600030101010101" pitchFamily="2" charset="-122"/>
                        </a:rPr>
                        <a:t>-</a:t>
                      </a:r>
                      <a:r>
                        <a:rPr lang="en-US" sz="1400" b="0">
                          <a:latin typeface="楷体_GB2312" panose="02010609030101010101" charset="0"/>
                          <a:cs typeface="楷体_GB2312" panose="02010609030101010101" charset="0"/>
                        </a:rPr>
                        <a:t>柯桥等山海协作产业园。通过山海协作，把欠发达地区培育成为新的经济增长点，实现双向互动，互利共赢。</a:t>
                      </a:r>
                      <a:endParaRPr lang="en-US" altLang="en-US" sz="1400" b="0">
                        <a:latin typeface="楷体_GB2312" panose="02010609030101010101" charset="0"/>
                        <a:ea typeface="宋体" panose="02010600030101010101" pitchFamily="2" charset="-122"/>
                        <a:cs typeface="楷体_GB2312" panose="02010609030101010101"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 name="图片 2"/>
          <p:cNvPicPr/>
          <p:nvPr/>
        </p:nvPicPr>
        <p:blipFill>
          <a:blip r:embed="rId1"/>
          <a:stretch>
            <a:fillRect/>
          </a:stretch>
        </p:blipFill>
        <p:spPr>
          <a:xfrm>
            <a:off x="2310765" y="1383347"/>
            <a:ext cx="2109470" cy="2524125"/>
          </a:xfrm>
          <a:prstGeom prst="rect">
            <a:avLst/>
          </a:prstGeom>
          <a:noFill/>
          <a:ln w="9525">
            <a:noFill/>
          </a:ln>
        </p:spPr>
      </p:pic>
      <p:sp>
        <p:nvSpPr>
          <p:cNvPr id="4" name="文本框 3"/>
          <p:cNvSpPr txBox="1"/>
          <p:nvPr/>
        </p:nvSpPr>
        <p:spPr>
          <a:xfrm>
            <a:off x="239395" y="3694430"/>
            <a:ext cx="9989185" cy="922020"/>
          </a:xfrm>
          <a:prstGeom prst="rect">
            <a:avLst/>
          </a:prstGeom>
          <a:noFill/>
          <a:ln w="9525">
            <a:noFill/>
          </a:ln>
        </p:spPr>
        <p:txBody>
          <a:bodyPr wrap="square">
            <a:spAutoFit/>
          </a:bodyPr>
          <a:p>
            <a:pPr indent="0"/>
            <a:r>
              <a:rPr lang="zh-CN" b="1">
                <a:latin typeface="微软雅黑" panose="020B0503020204020204" pitchFamily="34" charset="-122"/>
                <a:ea typeface="微软雅黑" panose="020B0503020204020204" pitchFamily="34" charset="-122"/>
                <a:cs typeface="微软雅黑" panose="020B0503020204020204" pitchFamily="34" charset="-122"/>
              </a:rPr>
              <a:t>【项目任务】（1）根据材料一，指出与衢州市建立协作关系的地市所具备的发展优势。（3分）（2）结合材料一，从共享发展成果角度，分析浙江省强化山海协作的合理性。（3分）</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913" name="文本框 2"/>
          <p:cNvSpPr txBox="1"/>
          <p:nvPr/>
        </p:nvSpPr>
        <p:spPr>
          <a:xfrm>
            <a:off x="3071813" y="242253"/>
            <a:ext cx="5080000" cy="398780"/>
          </a:xfrm>
          <a:prstGeom prst="rect">
            <a:avLst/>
          </a:prstGeom>
          <a:noFill/>
          <a:ln w="9525">
            <a:noFill/>
          </a:ln>
        </p:spPr>
        <p:txBody>
          <a:bodyPr anchor="t" anchorCtr="0">
            <a:spAutoFit/>
          </a:bodyPr>
          <a:p>
            <a:pPr algn="ctr"/>
            <a:r>
              <a:rPr lang="en-US" altLang="zh-CN" sz="1600" b="1">
                <a:latin typeface="Calibri" panose="020F0502020204030204" charset="0"/>
                <a:ea typeface="宋体" panose="02010600030101010101" pitchFamily="2" charset="-122"/>
              </a:rPr>
              <a:t> </a:t>
            </a:r>
            <a:r>
              <a:rPr lang="en-US" altLang="zh-CN" sz="2000" b="1">
                <a:solidFill>
                  <a:srgbClr val="FF0000"/>
                </a:solidFill>
                <a:latin typeface="Calibri" panose="020F0502020204030204" charset="0"/>
                <a:ea typeface="宋体" panose="02010600030101010101" pitchFamily="2" charset="-122"/>
              </a:rPr>
              <a:t> </a:t>
            </a:r>
            <a:r>
              <a:rPr lang="zh-CN" altLang="zh-CN" sz="2000" b="1">
                <a:solidFill>
                  <a:srgbClr val="FF0000"/>
                </a:solidFill>
                <a:latin typeface="微软雅黑" panose="020B0503020204020204" pitchFamily="34" charset="-122"/>
                <a:ea typeface="微软雅黑" panose="020B0503020204020204" pitchFamily="34" charset="-122"/>
              </a:rPr>
              <a:t>浙江省</a:t>
            </a:r>
            <a:r>
              <a:rPr lang="en-US" altLang="zh-CN" sz="2000" b="1">
                <a:solidFill>
                  <a:srgbClr val="FF0000"/>
                </a:solidFill>
                <a:latin typeface="微软雅黑" panose="020B0503020204020204" pitchFamily="34" charset="-122"/>
                <a:ea typeface="微软雅黑" panose="020B0503020204020204" pitchFamily="34" charset="-122"/>
              </a:rPr>
              <a:t>2023</a:t>
            </a:r>
            <a:r>
              <a:rPr lang="zh-CN" altLang="zh-CN" sz="2000" b="1">
                <a:solidFill>
                  <a:srgbClr val="FF0000"/>
                </a:solidFill>
                <a:latin typeface="微软雅黑" panose="020B0503020204020204" pitchFamily="34" charset="-122"/>
                <a:ea typeface="微软雅黑" panose="020B0503020204020204" pitchFamily="34" charset="-122"/>
              </a:rPr>
              <a:t>年初中学业水平考试（衢州卷）</a:t>
            </a:r>
            <a:endParaRPr lang="zh-CN" altLang="zh-CN" sz="2000" b="1">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47345" y="4435475"/>
            <a:ext cx="6183630" cy="645160"/>
          </a:xfrm>
          <a:prstGeom prst="rect">
            <a:avLst/>
          </a:prstGeom>
          <a:noFill/>
          <a:ln w="9525">
            <a:noFill/>
          </a:ln>
        </p:spPr>
        <p:txBody>
          <a:bodyPr wrap="square">
            <a:spAutoFit/>
          </a:bodyPr>
          <a:p>
            <a:pPr indent="0"/>
            <a:r>
              <a:rPr lang="zh-CN" b="1">
                <a:latin typeface="微软雅黑" panose="020B0503020204020204" pitchFamily="34" charset="-122"/>
                <a:ea typeface="微软雅黑" panose="020B0503020204020204" pitchFamily="34" charset="-122"/>
                <a:cs typeface="微软雅黑" panose="020B0503020204020204" pitchFamily="34" charset="-122"/>
              </a:rPr>
              <a:t>材料二：</a:t>
            </a:r>
            <a:r>
              <a:rPr lang="en-US" b="1">
                <a:latin typeface="微软雅黑" panose="020B0503020204020204" pitchFamily="34" charset="-122"/>
                <a:ea typeface="微软雅黑" panose="020B0503020204020204" pitchFamily="34" charset="-122"/>
                <a:cs typeface="微软雅黑" panose="020B0503020204020204" pitchFamily="34" charset="-122"/>
              </a:rPr>
              <a:t>               </a:t>
            </a:r>
            <a:r>
              <a:rPr lang="zh-CN" b="1">
                <a:latin typeface="微软雅黑" panose="020B0503020204020204" pitchFamily="34" charset="-122"/>
                <a:ea typeface="微软雅黑" panose="020B0503020204020204" pitchFamily="34" charset="-122"/>
                <a:cs typeface="微软雅黑" panose="020B0503020204020204" pitchFamily="34" charset="-122"/>
              </a:rPr>
              <a:t>宁波镇海</a:t>
            </a:r>
            <a:r>
              <a:rPr lang="en-US" b="1">
                <a:latin typeface="微软雅黑" panose="020B0503020204020204" pitchFamily="34" charset="-122"/>
                <a:ea typeface="微软雅黑" panose="020B0503020204020204" pitchFamily="34" charset="-122"/>
                <a:cs typeface="微软雅黑" panose="020B0503020204020204" pitchFamily="34" charset="-122"/>
              </a:rPr>
              <a:t>——</a:t>
            </a:r>
            <a:r>
              <a:rPr lang="zh-CN" b="1">
                <a:latin typeface="微软雅黑" panose="020B0503020204020204" pitchFamily="34" charset="-122"/>
                <a:ea typeface="微软雅黑" panose="020B0503020204020204" pitchFamily="34" charset="-122"/>
                <a:cs typeface="微软雅黑" panose="020B0503020204020204" pitchFamily="34" charset="-122"/>
              </a:rPr>
              <a:t>衢州龙游</a:t>
            </a:r>
            <a:r>
              <a:rPr lang="en-US" b="1">
                <a:latin typeface="微软雅黑" panose="020B0503020204020204" pitchFamily="34" charset="-122"/>
                <a:ea typeface="微软雅黑" panose="020B0503020204020204" pitchFamily="34" charset="-122"/>
                <a:cs typeface="微软雅黑" panose="020B0503020204020204" pitchFamily="34" charset="-122"/>
              </a:rPr>
              <a:t> </a:t>
            </a:r>
            <a:r>
              <a:rPr lang="zh-CN" b="1">
                <a:latin typeface="微软雅黑" panose="020B0503020204020204" pitchFamily="34" charset="-122"/>
                <a:ea typeface="微软雅黑" panose="020B0503020204020204" pitchFamily="34" charset="-122"/>
                <a:cs typeface="微软雅黑" panose="020B0503020204020204" pitchFamily="34" charset="-122"/>
              </a:rPr>
              <a:t>山海协作喜结硕果</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p:nvPr/>
        </p:nvPicPr>
        <p:blipFill>
          <a:blip r:embed="rId2"/>
          <a:stretch>
            <a:fillRect/>
          </a:stretch>
        </p:blipFill>
        <p:spPr>
          <a:xfrm>
            <a:off x="819785" y="4793933"/>
            <a:ext cx="4648200" cy="1962150"/>
          </a:xfrm>
          <a:prstGeom prst="rect">
            <a:avLst/>
          </a:prstGeom>
          <a:noFill/>
          <a:ln w="9525">
            <a:noFill/>
          </a:ln>
        </p:spPr>
      </p:pic>
      <p:sp>
        <p:nvSpPr>
          <p:cNvPr id="1073743431" name="文本框 27"/>
          <p:cNvSpPr txBox="1"/>
          <p:nvPr/>
        </p:nvSpPr>
        <p:spPr>
          <a:xfrm>
            <a:off x="728980" y="5160010"/>
            <a:ext cx="1519555" cy="1112520"/>
          </a:xfrm>
          <a:prstGeom prst="rect">
            <a:avLst/>
          </a:prstGeom>
          <a:noFill/>
          <a:ln w="6350">
            <a:noFill/>
          </a:ln>
        </p:spPr>
        <p:txBody>
          <a:bodyPr wrap="square"/>
          <a:p>
            <a:pPr indent="251460"/>
            <a:r>
              <a:rPr lang="zh-CN" altLang="en-US" sz="1200"/>
              <a:t>镇海中学发挥名校优势，每年选派名师团队到龙游讲学，分享教学管理经验，为龙游培养优秀师资，打造“龙有优学”金名片，带动龙游教育发展。 </a:t>
            </a:r>
            <a:endParaRPr lang="zh-CN" altLang="en-US" sz="1200"/>
          </a:p>
          <a:p>
            <a:endParaRPr lang="zh-CN" altLang="en-US" sz="1400"/>
          </a:p>
          <a:p>
            <a:endParaRPr lang="zh-CN" altLang="en-US" sz="1400"/>
          </a:p>
        </p:txBody>
      </p:sp>
      <p:sp>
        <p:nvSpPr>
          <p:cNvPr id="1073743432" name="文本框 28"/>
          <p:cNvSpPr txBox="1"/>
          <p:nvPr/>
        </p:nvSpPr>
        <p:spPr>
          <a:xfrm>
            <a:off x="2494280" y="5104130"/>
            <a:ext cx="1457960" cy="1652270"/>
          </a:xfrm>
          <a:prstGeom prst="rect">
            <a:avLst/>
          </a:prstGeom>
          <a:noFill/>
          <a:ln w="6350">
            <a:noFill/>
          </a:ln>
        </p:spPr>
        <p:txBody>
          <a:bodyPr wrap="square"/>
          <a:p>
            <a:pPr indent="251460"/>
            <a:r>
              <a:rPr lang="zh-CN" altLang="en-US" sz="1200"/>
              <a:t>镇海通过规划引领，聚力“乡村微产业”，帮助龙游建成山后村“开心农场”、溪底杜村“斗牛场”等村集体项目，带动村集体增收5至30万元。</a:t>
            </a:r>
            <a:endParaRPr lang="zh-CN" altLang="en-US" sz="1200"/>
          </a:p>
          <a:p>
            <a:endParaRPr lang="zh-CN" altLang="en-US" sz="1400"/>
          </a:p>
          <a:p>
            <a:endParaRPr lang="zh-CN" altLang="en-US" sz="1400"/>
          </a:p>
        </p:txBody>
      </p:sp>
      <p:sp>
        <p:nvSpPr>
          <p:cNvPr id="1073743433" name="文本框 29"/>
          <p:cNvSpPr txBox="1"/>
          <p:nvPr/>
        </p:nvSpPr>
        <p:spPr>
          <a:xfrm>
            <a:off x="4030345" y="5200968"/>
            <a:ext cx="1437640" cy="1555115"/>
          </a:xfrm>
          <a:prstGeom prst="rect">
            <a:avLst/>
          </a:prstGeom>
          <a:noFill/>
          <a:ln w="6350">
            <a:noFill/>
          </a:ln>
        </p:spPr>
        <p:txBody>
          <a:bodyPr wrap="square"/>
          <a:p>
            <a:pPr indent="251460"/>
            <a:r>
              <a:rPr lang="zh-CN" altLang="en-US" sz="1200"/>
              <a:t>龙游港自2019年开港以来，与镇海港区深度合作，开通多条海河联运航线，龙游成为“有港之城”，累计完成货物吞吐量超609.8万吨。</a:t>
            </a:r>
            <a:endParaRPr lang="zh-CN" altLang="en-US"/>
          </a:p>
          <a:p>
            <a:endParaRPr lang="zh-CN" altLang="en-US"/>
          </a:p>
          <a:p>
            <a:endParaRPr lang="zh-CN" altLang="en-US"/>
          </a:p>
          <a:p>
            <a:endParaRPr lang="zh-CN" altLang="en-US"/>
          </a:p>
        </p:txBody>
      </p:sp>
      <p:sp>
        <p:nvSpPr>
          <p:cNvPr id="7" name="文本框 6"/>
          <p:cNvSpPr txBox="1"/>
          <p:nvPr/>
        </p:nvSpPr>
        <p:spPr>
          <a:xfrm>
            <a:off x="5467985" y="4841875"/>
            <a:ext cx="3015615" cy="1637665"/>
          </a:xfrm>
          <a:prstGeom prst="rect">
            <a:avLst/>
          </a:prstGeom>
          <a:noFill/>
          <a:ln w="9525">
            <a:noFill/>
          </a:ln>
        </p:spPr>
        <p:txBody>
          <a:bodyPr wrap="square">
            <a:spAutoFit/>
          </a:bodyPr>
          <a:p>
            <a:pPr indent="0"/>
            <a:r>
              <a:rPr 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【项目任务】</a:t>
            </a:r>
            <a:r>
              <a:rPr 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）综合材料一、二，运用相关知识总结镇海和龙游“唱好‘山海经’，同走共富路”的经验。（6分）</a:t>
            </a:r>
            <a:r>
              <a:rPr lang="en-US" sz="1050" b="0">
                <a:latin typeface="Times New Roman" panose="02020603050405020304" charset="0"/>
              </a:rPr>
              <a:t> </a:t>
            </a:r>
            <a:endParaRPr lang="zh-CN" altLang="en-US"/>
          </a:p>
        </p:txBody>
      </p:sp>
      <p:sp>
        <p:nvSpPr>
          <p:cNvPr id="8" name="文本框 7"/>
          <p:cNvSpPr txBox="1"/>
          <p:nvPr/>
        </p:nvSpPr>
        <p:spPr>
          <a:xfrm>
            <a:off x="7251065" y="1176655"/>
            <a:ext cx="4450080" cy="2584450"/>
          </a:xfrm>
          <a:prstGeom prst="rect">
            <a:avLst/>
          </a:prstGeom>
          <a:solidFill>
            <a:srgbClr val="FFFF00"/>
          </a:solidFill>
          <a:ln w="9525">
            <a:noFill/>
          </a:ln>
        </p:spPr>
        <p:txBody>
          <a:bodyPr wrap="square">
            <a:spAutoFit/>
          </a:bodyPr>
          <a:p>
            <a:pPr indent="0"/>
            <a:r>
              <a:rPr lang="zh-CN" b="1">
                <a:latin typeface="微软雅黑" panose="020B0503020204020204" pitchFamily="34" charset="-122"/>
                <a:ea typeface="微软雅黑" panose="020B0503020204020204" pitchFamily="34" charset="-122"/>
                <a:cs typeface="微软雅黑" panose="020B0503020204020204" pitchFamily="34" charset="-122"/>
              </a:rPr>
              <a:t>（3）坚持党和政府的领导，以人民为中心，满足人民对美好生活的需要；对接优秀教育资源，为龙游培养高素质人才，带动龙游教育发展；依托乡村振兴战略，因地制宜发展村集体经济，提高人民生活水平；通过海河港联运，完善交通，促进经济协调发展；两地通过山海协作，优势互补，共享发展成果，实现共同富裕。（</a:t>
            </a:r>
            <a:r>
              <a:rPr lang="en-US" b="1">
                <a:latin typeface="微软雅黑" panose="020B0503020204020204" pitchFamily="34" charset="-122"/>
                <a:ea typeface="微软雅黑" panose="020B0503020204020204" pitchFamily="34" charset="-122"/>
                <a:cs typeface="微软雅黑" panose="020B0503020204020204" pitchFamily="34" charset="-122"/>
              </a:rPr>
              <a:t>1</a:t>
            </a:r>
            <a:r>
              <a:rPr lang="zh-CN" b="1">
                <a:latin typeface="微软雅黑" panose="020B0503020204020204" pitchFamily="34" charset="-122"/>
                <a:ea typeface="微软雅黑" panose="020B0503020204020204" pitchFamily="34" charset="-122"/>
                <a:cs typeface="微软雅黑" panose="020B0503020204020204" pitchFamily="34" charset="-122"/>
              </a:rPr>
              <a:t>点</a:t>
            </a:r>
            <a:r>
              <a:rPr lang="en-US" b="1">
                <a:latin typeface="微软雅黑" panose="020B0503020204020204" pitchFamily="34" charset="-122"/>
                <a:ea typeface="微软雅黑" panose="020B0503020204020204" pitchFamily="34" charset="-122"/>
                <a:cs typeface="微软雅黑" panose="020B0503020204020204" pitchFamily="34" charset="-122"/>
              </a:rPr>
              <a:t>2</a:t>
            </a:r>
            <a:r>
              <a:rPr lang="zh-CN" b="1">
                <a:latin typeface="微软雅黑" panose="020B0503020204020204" pitchFamily="34" charset="-122"/>
                <a:ea typeface="微软雅黑" panose="020B0503020204020204" pitchFamily="34" charset="-122"/>
                <a:cs typeface="微软雅黑" panose="020B0503020204020204" pitchFamily="34" charset="-122"/>
              </a:rPr>
              <a:t>分，</a:t>
            </a:r>
            <a:r>
              <a:rPr lang="en-US" b="1">
                <a:latin typeface="微软雅黑" panose="020B0503020204020204" pitchFamily="34" charset="-122"/>
                <a:ea typeface="微软雅黑" panose="020B0503020204020204" pitchFamily="34" charset="-122"/>
                <a:cs typeface="微软雅黑" panose="020B0503020204020204" pitchFamily="34" charset="-122"/>
              </a:rPr>
              <a:t>2</a:t>
            </a:r>
            <a:r>
              <a:rPr lang="zh-CN" b="1">
                <a:latin typeface="微软雅黑" panose="020B0503020204020204" pitchFamily="34" charset="-122"/>
                <a:ea typeface="微软雅黑" panose="020B0503020204020204" pitchFamily="34" charset="-122"/>
                <a:cs typeface="微软雅黑" panose="020B0503020204020204" pitchFamily="34" charset="-122"/>
              </a:rPr>
              <a:t>点</a:t>
            </a:r>
            <a:r>
              <a:rPr lang="en-US" b="1">
                <a:latin typeface="微软雅黑" panose="020B0503020204020204" pitchFamily="34" charset="-122"/>
                <a:ea typeface="微软雅黑" panose="020B0503020204020204" pitchFamily="34" charset="-122"/>
                <a:cs typeface="微软雅黑" panose="020B0503020204020204" pitchFamily="34" charset="-122"/>
              </a:rPr>
              <a:t>4</a:t>
            </a:r>
            <a:r>
              <a:rPr lang="zh-CN" b="1">
                <a:latin typeface="微软雅黑" panose="020B0503020204020204" pitchFamily="34" charset="-122"/>
                <a:ea typeface="微软雅黑" panose="020B0503020204020204" pitchFamily="34" charset="-122"/>
                <a:cs typeface="微软雅黑" panose="020B0503020204020204" pitchFamily="34" charset="-122"/>
              </a:rPr>
              <a:t>分，</a:t>
            </a:r>
            <a:r>
              <a:rPr lang="en-US" b="1">
                <a:latin typeface="微软雅黑" panose="020B0503020204020204" pitchFamily="34" charset="-122"/>
                <a:ea typeface="微软雅黑" panose="020B0503020204020204" pitchFamily="34" charset="-122"/>
                <a:cs typeface="微软雅黑" panose="020B0503020204020204" pitchFamily="34" charset="-122"/>
              </a:rPr>
              <a:t>3</a:t>
            </a:r>
            <a:r>
              <a:rPr lang="zh-CN" b="1">
                <a:latin typeface="微软雅黑" panose="020B0503020204020204" pitchFamily="34" charset="-122"/>
                <a:ea typeface="微软雅黑" panose="020B0503020204020204" pitchFamily="34" charset="-122"/>
                <a:cs typeface="微软雅黑" panose="020B0503020204020204" pitchFamily="34" charset="-122"/>
              </a:rPr>
              <a:t>点</a:t>
            </a:r>
            <a:r>
              <a:rPr lang="en-US" b="1">
                <a:latin typeface="微软雅黑" panose="020B0503020204020204" pitchFamily="34" charset="-122"/>
                <a:ea typeface="微软雅黑" panose="020B0503020204020204" pitchFamily="34" charset="-122"/>
                <a:cs typeface="微软雅黑" panose="020B0503020204020204" pitchFamily="34" charset="-122"/>
              </a:rPr>
              <a:t>5</a:t>
            </a:r>
            <a:r>
              <a:rPr lang="zh-CN" b="1">
                <a:latin typeface="微软雅黑" panose="020B0503020204020204" pitchFamily="34" charset="-122"/>
                <a:ea typeface="微软雅黑" panose="020B0503020204020204" pitchFamily="34" charset="-122"/>
                <a:cs typeface="微软雅黑" panose="020B0503020204020204" pitchFamily="34" charset="-122"/>
              </a:rPr>
              <a:t>分，</a:t>
            </a:r>
            <a:r>
              <a:rPr lang="en-US" b="1">
                <a:latin typeface="微软雅黑" panose="020B0503020204020204" pitchFamily="34" charset="-122"/>
                <a:ea typeface="微软雅黑" panose="020B0503020204020204" pitchFamily="34" charset="-122"/>
                <a:cs typeface="微软雅黑" panose="020B0503020204020204" pitchFamily="34" charset="-122"/>
              </a:rPr>
              <a:t>4</a:t>
            </a:r>
            <a:r>
              <a:rPr lang="zh-CN" b="1">
                <a:latin typeface="微软雅黑" panose="020B0503020204020204" pitchFamily="34" charset="-122"/>
                <a:ea typeface="微软雅黑" panose="020B0503020204020204" pitchFamily="34" charset="-122"/>
                <a:cs typeface="微软雅黑" panose="020B0503020204020204" pitchFamily="34" charset="-122"/>
              </a:rPr>
              <a:t>点</a:t>
            </a:r>
            <a:r>
              <a:rPr lang="en-US" b="1">
                <a:latin typeface="微软雅黑" panose="020B0503020204020204" pitchFamily="34" charset="-122"/>
                <a:ea typeface="微软雅黑" panose="020B0503020204020204" pitchFamily="34" charset="-122"/>
                <a:cs typeface="微软雅黑" panose="020B0503020204020204" pitchFamily="34" charset="-122"/>
              </a:rPr>
              <a:t>6</a:t>
            </a:r>
            <a:r>
              <a:rPr lang="zh-CN" b="1">
                <a:latin typeface="微软雅黑" panose="020B0503020204020204" pitchFamily="34" charset="-122"/>
                <a:ea typeface="微软雅黑" panose="020B0503020204020204" pitchFamily="34" charset="-122"/>
                <a:cs typeface="微软雅黑" panose="020B0503020204020204" pitchFamily="34" charset="-122"/>
              </a:rPr>
              <a:t>分）</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367030" y="690245"/>
            <a:ext cx="11059795" cy="4892675"/>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衢州卷</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题：</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多</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为政史地大综合</a:t>
            </a:r>
            <a:r>
              <a:rPr lang="zh-CN" sz="2400" b="1">
                <a:latin typeface="微软雅黑" panose="020B0503020204020204" pitchFamily="34" charset="-122"/>
                <a:ea typeface="微软雅黑" panose="020B0503020204020204" pitchFamily="34" charset="-122"/>
                <a:cs typeface="微软雅黑" panose="020B0503020204020204" pitchFamily="34" charset="-122"/>
              </a:rPr>
              <a:t>，多立足家乡衢州本地实际，以地图和文字材料为载体，图文并茂。重点考察学生从地图及文字材料中获取信息的能力，以及相关知识点的整合、迁移和运用的能力。</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命题亮点：</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1.体现素养立意，空间感知、综合思维的考察很充分。</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2.注重能力考查，以及迁移、运用、表达能力。</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3.选材比较精炼，多源自于本地实际，比较符合学情。</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选材关注乡土，又极具新鲜度，可以更好地引导学生关</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心家乡，关注家乡发展，增强自豪感，培养学生家国情怀的养成。</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4.试题呈现合理，材料图文并茂、形式多样。</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主题式呈现，整体感强，设问语言简洁、通俗易懂，设问之间由浅入深、层层递进，逻辑性强。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 27"/>
          <p:cNvGrpSpPr/>
          <p:nvPr/>
        </p:nvGrpSpPr>
        <p:grpSpPr>
          <a:xfrm>
            <a:off x="308716" y="376582"/>
            <a:ext cx="8157616" cy="1230298"/>
            <a:chOff x="616583" y="1088602"/>
            <a:chExt cx="8157616" cy="1230298"/>
          </a:xfrm>
        </p:grpSpPr>
        <p:grpSp>
          <p:nvGrpSpPr>
            <p:cNvPr id="30" name="Aitds2"/>
            <p:cNvGrpSpPr/>
            <p:nvPr/>
          </p:nvGrpSpPr>
          <p:grpSpPr>
            <a:xfrm>
              <a:off x="616583" y="1088602"/>
              <a:ext cx="1130683" cy="1230298"/>
              <a:chOff x="5676561" y="966375"/>
              <a:chExt cx="597447" cy="724538"/>
            </a:xfrm>
            <a:solidFill>
              <a:srgbClr val="FF0000"/>
            </a:solidFill>
          </p:grpSpPr>
          <p:sp>
            <p:nvSpPr>
              <p:cNvPr id="33" name="Aitds2-1"/>
              <p:cNvSpPr/>
              <p:nvPr/>
            </p:nvSpPr>
            <p:spPr bwMode="auto">
              <a:xfrm>
                <a:off x="5873730" y="966375"/>
                <a:ext cx="203108" cy="219737"/>
              </a:xfrm>
              <a:custGeom>
                <a:avLst/>
                <a:gdLst>
                  <a:gd name="T0" fmla="*/ 8 w 72"/>
                  <a:gd name="T1" fmla="*/ 50 h 78"/>
                  <a:gd name="T2" fmla="*/ 36 w 72"/>
                  <a:gd name="T3" fmla="*/ 78 h 78"/>
                  <a:gd name="T4" fmla="*/ 65 w 72"/>
                  <a:gd name="T5" fmla="*/ 50 h 78"/>
                  <a:gd name="T6" fmla="*/ 71 w 72"/>
                  <a:gd name="T7" fmla="*/ 37 h 78"/>
                  <a:gd name="T8" fmla="*/ 67 w 72"/>
                  <a:gd name="T9" fmla="*/ 32 h 78"/>
                  <a:gd name="T10" fmla="*/ 36 w 72"/>
                  <a:gd name="T11" fmla="*/ 0 h 78"/>
                  <a:gd name="T12" fmla="*/ 6 w 72"/>
                  <a:gd name="T13" fmla="*/ 32 h 78"/>
                  <a:gd name="T14" fmla="*/ 1 w 72"/>
                  <a:gd name="T15" fmla="*/ 37 h 78"/>
                  <a:gd name="T16" fmla="*/ 8 w 72"/>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8" y="50"/>
                    </a:moveTo>
                    <a:cubicBezTo>
                      <a:pt x="12" y="65"/>
                      <a:pt x="21" y="78"/>
                      <a:pt x="36" y="78"/>
                    </a:cubicBezTo>
                    <a:cubicBezTo>
                      <a:pt x="52" y="78"/>
                      <a:pt x="61" y="64"/>
                      <a:pt x="65" y="50"/>
                    </a:cubicBezTo>
                    <a:cubicBezTo>
                      <a:pt x="69" y="48"/>
                      <a:pt x="72" y="42"/>
                      <a:pt x="71" y="37"/>
                    </a:cubicBezTo>
                    <a:cubicBezTo>
                      <a:pt x="71" y="34"/>
                      <a:pt x="69" y="33"/>
                      <a:pt x="67" y="32"/>
                    </a:cubicBezTo>
                    <a:cubicBezTo>
                      <a:pt x="66" y="14"/>
                      <a:pt x="54" y="0"/>
                      <a:pt x="36" y="0"/>
                    </a:cubicBezTo>
                    <a:cubicBezTo>
                      <a:pt x="19" y="0"/>
                      <a:pt x="7" y="14"/>
                      <a:pt x="6" y="32"/>
                    </a:cubicBezTo>
                    <a:cubicBezTo>
                      <a:pt x="3" y="32"/>
                      <a:pt x="1" y="34"/>
                      <a:pt x="1" y="37"/>
                    </a:cubicBezTo>
                    <a:cubicBezTo>
                      <a:pt x="0" y="42"/>
                      <a:pt x="3" y="49"/>
                      <a:pt x="8" y="5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4" name="Aitds2-2"/>
              <p:cNvSpPr/>
              <p:nvPr/>
            </p:nvSpPr>
            <p:spPr bwMode="auto">
              <a:xfrm>
                <a:off x="5676561" y="1459299"/>
                <a:ext cx="597447" cy="149659"/>
              </a:xfrm>
              <a:custGeom>
                <a:avLst/>
                <a:gdLst>
                  <a:gd name="T0" fmla="*/ 0 w 503"/>
                  <a:gd name="T1" fmla="*/ 0 h 126"/>
                  <a:gd name="T2" fmla="*/ 52 w 503"/>
                  <a:gd name="T3" fmla="*/ 126 h 126"/>
                  <a:gd name="T4" fmla="*/ 80 w 503"/>
                  <a:gd name="T5" fmla="*/ 126 h 126"/>
                  <a:gd name="T6" fmla="*/ 80 w 503"/>
                  <a:gd name="T7" fmla="*/ 48 h 126"/>
                  <a:gd name="T8" fmla="*/ 425 w 503"/>
                  <a:gd name="T9" fmla="*/ 48 h 126"/>
                  <a:gd name="T10" fmla="*/ 422 w 503"/>
                  <a:gd name="T11" fmla="*/ 126 h 126"/>
                  <a:gd name="T12" fmla="*/ 451 w 503"/>
                  <a:gd name="T13" fmla="*/ 126 h 126"/>
                  <a:gd name="T14" fmla="*/ 503 w 503"/>
                  <a:gd name="T15" fmla="*/ 0 h 126"/>
                  <a:gd name="T16" fmla="*/ 0 w 503"/>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126">
                    <a:moveTo>
                      <a:pt x="0" y="0"/>
                    </a:moveTo>
                    <a:lnTo>
                      <a:pt x="52" y="126"/>
                    </a:lnTo>
                    <a:lnTo>
                      <a:pt x="80" y="126"/>
                    </a:lnTo>
                    <a:lnTo>
                      <a:pt x="80" y="48"/>
                    </a:lnTo>
                    <a:lnTo>
                      <a:pt x="425" y="48"/>
                    </a:lnTo>
                    <a:lnTo>
                      <a:pt x="422" y="126"/>
                    </a:lnTo>
                    <a:lnTo>
                      <a:pt x="451" y="126"/>
                    </a:lnTo>
                    <a:lnTo>
                      <a:pt x="503" y="0"/>
                    </a:lnTo>
                    <a:lnTo>
                      <a:pt x="0" y="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5" name="Aitds2-3"/>
              <p:cNvSpPr/>
              <p:nvPr/>
            </p:nvSpPr>
            <p:spPr bwMode="auto">
              <a:xfrm>
                <a:off x="5789399" y="1535316"/>
                <a:ext cx="371771" cy="155597"/>
              </a:xfrm>
              <a:custGeom>
                <a:avLst/>
                <a:gdLst>
                  <a:gd name="T0" fmla="*/ 2 w 313"/>
                  <a:gd name="T1" fmla="*/ 131 h 131"/>
                  <a:gd name="T2" fmla="*/ 311 w 313"/>
                  <a:gd name="T3" fmla="*/ 131 h 131"/>
                  <a:gd name="T4" fmla="*/ 313 w 313"/>
                  <a:gd name="T5" fmla="*/ 0 h 131"/>
                  <a:gd name="T6" fmla="*/ 0 w 313"/>
                  <a:gd name="T7" fmla="*/ 0 h 131"/>
                  <a:gd name="T8" fmla="*/ 2 w 313"/>
                  <a:gd name="T9" fmla="*/ 131 h 131"/>
                </a:gdLst>
                <a:ahLst/>
                <a:cxnLst>
                  <a:cxn ang="0">
                    <a:pos x="T0" y="T1"/>
                  </a:cxn>
                  <a:cxn ang="0">
                    <a:pos x="T2" y="T3"/>
                  </a:cxn>
                  <a:cxn ang="0">
                    <a:pos x="T4" y="T5"/>
                  </a:cxn>
                  <a:cxn ang="0">
                    <a:pos x="T6" y="T7"/>
                  </a:cxn>
                  <a:cxn ang="0">
                    <a:pos x="T8" y="T9"/>
                  </a:cxn>
                </a:cxnLst>
                <a:rect l="0" t="0" r="r" b="b"/>
                <a:pathLst>
                  <a:path w="313" h="131">
                    <a:moveTo>
                      <a:pt x="2" y="131"/>
                    </a:moveTo>
                    <a:lnTo>
                      <a:pt x="311" y="131"/>
                    </a:lnTo>
                    <a:lnTo>
                      <a:pt x="313" y="0"/>
                    </a:lnTo>
                    <a:lnTo>
                      <a:pt x="0" y="0"/>
                    </a:lnTo>
                    <a:lnTo>
                      <a:pt x="2" y="131"/>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6" name="Aitds2-4"/>
              <p:cNvSpPr/>
              <p:nvPr/>
            </p:nvSpPr>
            <p:spPr bwMode="auto">
              <a:xfrm>
                <a:off x="6173048" y="1411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7" name="Aitds2-5"/>
              <p:cNvSpPr/>
              <p:nvPr/>
            </p:nvSpPr>
            <p:spPr bwMode="auto">
              <a:xfrm>
                <a:off x="5769207" y="1196802"/>
                <a:ext cx="504801" cy="225676"/>
              </a:xfrm>
              <a:custGeom>
                <a:avLst/>
                <a:gdLst>
                  <a:gd name="T0" fmla="*/ 33 w 179"/>
                  <a:gd name="T1" fmla="*/ 43 h 80"/>
                  <a:gd name="T2" fmla="*/ 33 w 179"/>
                  <a:gd name="T3" fmla="*/ 43 h 80"/>
                  <a:gd name="T4" fmla="*/ 33 w 179"/>
                  <a:gd name="T5" fmla="*/ 80 h 80"/>
                  <a:gd name="T6" fmla="*/ 71 w 179"/>
                  <a:gd name="T7" fmla="*/ 80 h 80"/>
                  <a:gd name="T8" fmla="*/ 69 w 179"/>
                  <a:gd name="T9" fmla="*/ 56 h 80"/>
                  <a:gd name="T10" fmla="*/ 73 w 179"/>
                  <a:gd name="T11" fmla="*/ 50 h 80"/>
                  <a:gd name="T12" fmla="*/ 77 w 179"/>
                  <a:gd name="T13" fmla="*/ 56 h 80"/>
                  <a:gd name="T14" fmla="*/ 75 w 179"/>
                  <a:gd name="T15" fmla="*/ 80 h 80"/>
                  <a:gd name="T16" fmla="*/ 113 w 179"/>
                  <a:gd name="T17" fmla="*/ 80 h 80"/>
                  <a:gd name="T18" fmla="*/ 113 w 179"/>
                  <a:gd name="T19" fmla="*/ 51 h 80"/>
                  <a:gd name="T20" fmla="*/ 121 w 179"/>
                  <a:gd name="T21" fmla="*/ 64 h 80"/>
                  <a:gd name="T22" fmla="*/ 126 w 179"/>
                  <a:gd name="T23" fmla="*/ 71 h 80"/>
                  <a:gd name="T24" fmla="*/ 130 w 179"/>
                  <a:gd name="T25" fmla="*/ 74 h 80"/>
                  <a:gd name="T26" fmla="*/ 133 w 179"/>
                  <a:gd name="T27" fmla="*/ 76 h 80"/>
                  <a:gd name="T28" fmla="*/ 138 w 179"/>
                  <a:gd name="T29" fmla="*/ 77 h 80"/>
                  <a:gd name="T30" fmla="*/ 143 w 179"/>
                  <a:gd name="T31" fmla="*/ 76 h 80"/>
                  <a:gd name="T32" fmla="*/ 145 w 179"/>
                  <a:gd name="T33" fmla="*/ 75 h 80"/>
                  <a:gd name="T34" fmla="*/ 148 w 179"/>
                  <a:gd name="T35" fmla="*/ 73 h 80"/>
                  <a:gd name="T36" fmla="*/ 152 w 179"/>
                  <a:gd name="T37" fmla="*/ 69 h 80"/>
                  <a:gd name="T38" fmla="*/ 159 w 179"/>
                  <a:gd name="T39" fmla="*/ 62 h 80"/>
                  <a:gd name="T40" fmla="*/ 175 w 179"/>
                  <a:gd name="T41" fmla="*/ 45 h 80"/>
                  <a:gd name="T42" fmla="*/ 173 w 179"/>
                  <a:gd name="T43" fmla="*/ 26 h 80"/>
                  <a:gd name="T44" fmla="*/ 172 w 179"/>
                  <a:gd name="T45" fmla="*/ 25 h 80"/>
                  <a:gd name="T46" fmla="*/ 177 w 179"/>
                  <a:gd name="T47" fmla="*/ 19 h 80"/>
                  <a:gd name="T48" fmla="*/ 177 w 179"/>
                  <a:gd name="T49" fmla="*/ 12 h 80"/>
                  <a:gd name="T50" fmla="*/ 169 w 179"/>
                  <a:gd name="T51" fmla="*/ 12 h 80"/>
                  <a:gd name="T52" fmla="*/ 157 w 179"/>
                  <a:gd name="T53" fmla="*/ 25 h 80"/>
                  <a:gd name="T54" fmla="*/ 154 w 179"/>
                  <a:gd name="T55" fmla="*/ 28 h 80"/>
                  <a:gd name="T56" fmla="*/ 154 w 179"/>
                  <a:gd name="T57" fmla="*/ 28 h 80"/>
                  <a:gd name="T58" fmla="*/ 142 w 179"/>
                  <a:gd name="T59" fmla="*/ 42 h 80"/>
                  <a:gd name="T60" fmla="*/ 140 w 179"/>
                  <a:gd name="T61" fmla="*/ 44 h 80"/>
                  <a:gd name="T62" fmla="*/ 138 w 179"/>
                  <a:gd name="T63" fmla="*/ 41 h 80"/>
                  <a:gd name="T64" fmla="*/ 128 w 179"/>
                  <a:gd name="T65" fmla="*/ 23 h 80"/>
                  <a:gd name="T66" fmla="*/ 125 w 179"/>
                  <a:gd name="T67" fmla="*/ 17 h 80"/>
                  <a:gd name="T68" fmla="*/ 124 w 179"/>
                  <a:gd name="T69" fmla="*/ 15 h 80"/>
                  <a:gd name="T70" fmla="*/ 124 w 179"/>
                  <a:gd name="T71" fmla="*/ 15 h 80"/>
                  <a:gd name="T72" fmla="*/ 124 w 179"/>
                  <a:gd name="T73" fmla="*/ 15 h 80"/>
                  <a:gd name="T74" fmla="*/ 121 w 179"/>
                  <a:gd name="T75" fmla="*/ 11 h 80"/>
                  <a:gd name="T76" fmla="*/ 102 w 179"/>
                  <a:gd name="T77" fmla="*/ 3 h 80"/>
                  <a:gd name="T78" fmla="*/ 93 w 179"/>
                  <a:gd name="T79" fmla="*/ 0 h 80"/>
                  <a:gd name="T80" fmla="*/ 93 w 179"/>
                  <a:gd name="T81" fmla="*/ 0 h 80"/>
                  <a:gd name="T82" fmla="*/ 93 w 179"/>
                  <a:gd name="T83" fmla="*/ 0 h 80"/>
                  <a:gd name="T84" fmla="*/ 81 w 179"/>
                  <a:gd name="T85" fmla="*/ 41 h 80"/>
                  <a:gd name="T86" fmla="*/ 77 w 179"/>
                  <a:gd name="T87" fmla="*/ 16 h 80"/>
                  <a:gd name="T88" fmla="*/ 80 w 179"/>
                  <a:gd name="T89" fmla="*/ 8 h 80"/>
                  <a:gd name="T90" fmla="*/ 75 w 179"/>
                  <a:gd name="T91" fmla="*/ 3 h 80"/>
                  <a:gd name="T92" fmla="*/ 71 w 179"/>
                  <a:gd name="T93" fmla="*/ 3 h 80"/>
                  <a:gd name="T94" fmla="*/ 66 w 179"/>
                  <a:gd name="T95" fmla="*/ 8 h 80"/>
                  <a:gd name="T96" fmla="*/ 69 w 179"/>
                  <a:gd name="T97" fmla="*/ 16 h 80"/>
                  <a:gd name="T98" fmla="*/ 65 w 179"/>
                  <a:gd name="T99" fmla="*/ 41 h 80"/>
                  <a:gd name="T100" fmla="*/ 53 w 179"/>
                  <a:gd name="T101" fmla="*/ 0 h 80"/>
                  <a:gd name="T102" fmla="*/ 53 w 179"/>
                  <a:gd name="T103" fmla="*/ 0 h 80"/>
                  <a:gd name="T104" fmla="*/ 53 w 179"/>
                  <a:gd name="T105" fmla="*/ 0 h 80"/>
                  <a:gd name="T106" fmla="*/ 45 w 179"/>
                  <a:gd name="T107" fmla="*/ 3 h 80"/>
                  <a:gd name="T108" fmla="*/ 19 w 179"/>
                  <a:gd name="T109" fmla="*/ 13 h 80"/>
                  <a:gd name="T110" fmla="*/ 0 w 179"/>
                  <a:gd name="T111" fmla="*/ 80 h 80"/>
                  <a:gd name="T112" fmla="*/ 26 w 179"/>
                  <a:gd name="T113" fmla="*/ 80 h 80"/>
                  <a:gd name="T114" fmla="*/ 33 w 179"/>
                  <a:gd name="T115"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 h="80">
                    <a:moveTo>
                      <a:pt x="33" y="43"/>
                    </a:moveTo>
                    <a:cubicBezTo>
                      <a:pt x="33" y="43"/>
                      <a:pt x="33" y="43"/>
                      <a:pt x="33" y="43"/>
                    </a:cubicBezTo>
                    <a:cubicBezTo>
                      <a:pt x="33" y="80"/>
                      <a:pt x="33" y="80"/>
                      <a:pt x="33" y="80"/>
                    </a:cubicBezTo>
                    <a:cubicBezTo>
                      <a:pt x="71" y="80"/>
                      <a:pt x="71" y="80"/>
                      <a:pt x="71" y="80"/>
                    </a:cubicBezTo>
                    <a:cubicBezTo>
                      <a:pt x="69" y="56"/>
                      <a:pt x="69" y="56"/>
                      <a:pt x="69" y="56"/>
                    </a:cubicBezTo>
                    <a:cubicBezTo>
                      <a:pt x="69" y="53"/>
                      <a:pt x="71" y="50"/>
                      <a:pt x="73" y="50"/>
                    </a:cubicBezTo>
                    <a:cubicBezTo>
                      <a:pt x="75" y="50"/>
                      <a:pt x="77" y="53"/>
                      <a:pt x="77" y="56"/>
                    </a:cubicBezTo>
                    <a:cubicBezTo>
                      <a:pt x="75" y="80"/>
                      <a:pt x="75" y="80"/>
                      <a:pt x="75" y="80"/>
                    </a:cubicBezTo>
                    <a:cubicBezTo>
                      <a:pt x="113" y="80"/>
                      <a:pt x="113" y="80"/>
                      <a:pt x="113" y="80"/>
                    </a:cubicBezTo>
                    <a:cubicBezTo>
                      <a:pt x="113" y="51"/>
                      <a:pt x="113" y="51"/>
                      <a:pt x="113" y="51"/>
                    </a:cubicBezTo>
                    <a:cubicBezTo>
                      <a:pt x="116" y="56"/>
                      <a:pt x="118" y="60"/>
                      <a:pt x="121" y="64"/>
                    </a:cubicBezTo>
                    <a:cubicBezTo>
                      <a:pt x="122" y="67"/>
                      <a:pt x="124" y="69"/>
                      <a:pt x="126" y="71"/>
                    </a:cubicBezTo>
                    <a:cubicBezTo>
                      <a:pt x="127" y="72"/>
                      <a:pt x="128" y="73"/>
                      <a:pt x="130" y="74"/>
                    </a:cubicBezTo>
                    <a:cubicBezTo>
                      <a:pt x="130" y="74"/>
                      <a:pt x="131" y="75"/>
                      <a:pt x="133" y="76"/>
                    </a:cubicBezTo>
                    <a:cubicBezTo>
                      <a:pt x="134" y="76"/>
                      <a:pt x="136" y="77"/>
                      <a:pt x="138" y="77"/>
                    </a:cubicBezTo>
                    <a:cubicBezTo>
                      <a:pt x="140" y="77"/>
                      <a:pt x="141" y="76"/>
                      <a:pt x="143" y="76"/>
                    </a:cubicBezTo>
                    <a:cubicBezTo>
                      <a:pt x="144" y="76"/>
                      <a:pt x="145" y="75"/>
                      <a:pt x="145" y="75"/>
                    </a:cubicBezTo>
                    <a:cubicBezTo>
                      <a:pt x="147" y="74"/>
                      <a:pt x="148" y="73"/>
                      <a:pt x="148" y="73"/>
                    </a:cubicBezTo>
                    <a:cubicBezTo>
                      <a:pt x="150" y="72"/>
                      <a:pt x="151" y="71"/>
                      <a:pt x="152" y="69"/>
                    </a:cubicBezTo>
                    <a:cubicBezTo>
                      <a:pt x="154" y="67"/>
                      <a:pt x="157" y="65"/>
                      <a:pt x="159" y="62"/>
                    </a:cubicBezTo>
                    <a:cubicBezTo>
                      <a:pt x="167" y="54"/>
                      <a:pt x="175" y="45"/>
                      <a:pt x="175" y="45"/>
                    </a:cubicBezTo>
                    <a:cubicBezTo>
                      <a:pt x="179" y="39"/>
                      <a:pt x="179" y="31"/>
                      <a:pt x="173" y="26"/>
                    </a:cubicBezTo>
                    <a:cubicBezTo>
                      <a:pt x="173" y="26"/>
                      <a:pt x="172" y="25"/>
                      <a:pt x="172" y="25"/>
                    </a:cubicBezTo>
                    <a:cubicBezTo>
                      <a:pt x="177" y="19"/>
                      <a:pt x="177" y="19"/>
                      <a:pt x="177" y="19"/>
                    </a:cubicBezTo>
                    <a:cubicBezTo>
                      <a:pt x="179" y="17"/>
                      <a:pt x="179" y="14"/>
                      <a:pt x="177" y="12"/>
                    </a:cubicBezTo>
                    <a:cubicBezTo>
                      <a:pt x="175" y="10"/>
                      <a:pt x="171" y="10"/>
                      <a:pt x="169" y="12"/>
                    </a:cubicBezTo>
                    <a:cubicBezTo>
                      <a:pt x="157" y="25"/>
                      <a:pt x="157" y="25"/>
                      <a:pt x="157" y="25"/>
                    </a:cubicBezTo>
                    <a:cubicBezTo>
                      <a:pt x="156" y="26"/>
                      <a:pt x="155" y="27"/>
                      <a:pt x="154" y="28"/>
                    </a:cubicBezTo>
                    <a:cubicBezTo>
                      <a:pt x="154" y="28"/>
                      <a:pt x="154" y="28"/>
                      <a:pt x="154" y="28"/>
                    </a:cubicBezTo>
                    <a:cubicBezTo>
                      <a:pt x="153" y="29"/>
                      <a:pt x="148" y="36"/>
                      <a:pt x="142" y="42"/>
                    </a:cubicBezTo>
                    <a:cubicBezTo>
                      <a:pt x="141" y="42"/>
                      <a:pt x="140" y="43"/>
                      <a:pt x="140" y="44"/>
                    </a:cubicBezTo>
                    <a:cubicBezTo>
                      <a:pt x="139" y="43"/>
                      <a:pt x="138" y="42"/>
                      <a:pt x="138" y="41"/>
                    </a:cubicBezTo>
                    <a:cubicBezTo>
                      <a:pt x="134" y="35"/>
                      <a:pt x="131" y="28"/>
                      <a:pt x="128" y="23"/>
                    </a:cubicBezTo>
                    <a:cubicBezTo>
                      <a:pt x="127" y="21"/>
                      <a:pt x="126" y="19"/>
                      <a:pt x="125" y="17"/>
                    </a:cubicBezTo>
                    <a:cubicBezTo>
                      <a:pt x="125" y="16"/>
                      <a:pt x="125" y="16"/>
                      <a:pt x="124" y="15"/>
                    </a:cubicBezTo>
                    <a:cubicBezTo>
                      <a:pt x="124" y="15"/>
                      <a:pt x="124" y="15"/>
                      <a:pt x="124" y="15"/>
                    </a:cubicBezTo>
                    <a:cubicBezTo>
                      <a:pt x="124" y="15"/>
                      <a:pt x="124" y="15"/>
                      <a:pt x="124" y="15"/>
                    </a:cubicBezTo>
                    <a:cubicBezTo>
                      <a:pt x="123" y="13"/>
                      <a:pt x="122" y="12"/>
                      <a:pt x="121" y="11"/>
                    </a:cubicBezTo>
                    <a:cubicBezTo>
                      <a:pt x="120" y="9"/>
                      <a:pt x="115" y="6"/>
                      <a:pt x="102" y="3"/>
                    </a:cubicBezTo>
                    <a:cubicBezTo>
                      <a:pt x="99" y="2"/>
                      <a:pt x="96" y="1"/>
                      <a:pt x="93" y="0"/>
                    </a:cubicBezTo>
                    <a:cubicBezTo>
                      <a:pt x="93" y="0"/>
                      <a:pt x="93" y="0"/>
                      <a:pt x="93" y="0"/>
                    </a:cubicBezTo>
                    <a:cubicBezTo>
                      <a:pt x="93" y="0"/>
                      <a:pt x="93" y="0"/>
                      <a:pt x="93" y="0"/>
                    </a:cubicBezTo>
                    <a:cubicBezTo>
                      <a:pt x="93" y="7"/>
                      <a:pt x="90" y="22"/>
                      <a:pt x="81" y="41"/>
                    </a:cubicBezTo>
                    <a:cubicBezTo>
                      <a:pt x="80" y="29"/>
                      <a:pt x="77" y="17"/>
                      <a:pt x="77" y="16"/>
                    </a:cubicBezTo>
                    <a:cubicBezTo>
                      <a:pt x="80" y="8"/>
                      <a:pt x="80" y="8"/>
                      <a:pt x="80" y="8"/>
                    </a:cubicBezTo>
                    <a:cubicBezTo>
                      <a:pt x="75" y="3"/>
                      <a:pt x="75" y="3"/>
                      <a:pt x="75" y="3"/>
                    </a:cubicBezTo>
                    <a:cubicBezTo>
                      <a:pt x="71" y="3"/>
                      <a:pt x="71" y="3"/>
                      <a:pt x="71" y="3"/>
                    </a:cubicBezTo>
                    <a:cubicBezTo>
                      <a:pt x="66" y="8"/>
                      <a:pt x="66" y="8"/>
                      <a:pt x="66" y="8"/>
                    </a:cubicBezTo>
                    <a:cubicBezTo>
                      <a:pt x="69" y="16"/>
                      <a:pt x="69" y="16"/>
                      <a:pt x="69" y="16"/>
                    </a:cubicBezTo>
                    <a:cubicBezTo>
                      <a:pt x="69" y="17"/>
                      <a:pt x="66" y="29"/>
                      <a:pt x="65" y="41"/>
                    </a:cubicBezTo>
                    <a:cubicBezTo>
                      <a:pt x="56" y="22"/>
                      <a:pt x="53" y="7"/>
                      <a:pt x="53" y="0"/>
                    </a:cubicBezTo>
                    <a:cubicBezTo>
                      <a:pt x="53" y="0"/>
                      <a:pt x="53" y="0"/>
                      <a:pt x="53" y="0"/>
                    </a:cubicBezTo>
                    <a:cubicBezTo>
                      <a:pt x="53" y="0"/>
                      <a:pt x="53" y="0"/>
                      <a:pt x="53" y="0"/>
                    </a:cubicBezTo>
                    <a:cubicBezTo>
                      <a:pt x="50" y="1"/>
                      <a:pt x="47" y="2"/>
                      <a:pt x="45" y="3"/>
                    </a:cubicBezTo>
                    <a:cubicBezTo>
                      <a:pt x="37" y="6"/>
                      <a:pt x="25" y="10"/>
                      <a:pt x="19" y="13"/>
                    </a:cubicBezTo>
                    <a:cubicBezTo>
                      <a:pt x="16" y="17"/>
                      <a:pt x="4" y="32"/>
                      <a:pt x="0" y="80"/>
                    </a:cubicBezTo>
                    <a:cubicBezTo>
                      <a:pt x="26" y="80"/>
                      <a:pt x="26" y="80"/>
                      <a:pt x="26" y="80"/>
                    </a:cubicBezTo>
                    <a:cubicBezTo>
                      <a:pt x="27" y="64"/>
                      <a:pt x="31" y="44"/>
                      <a:pt x="33" y="4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grpSp>
        <p:cxnSp>
          <p:nvCxnSpPr>
            <p:cNvPr id="32" name="Aitds7"/>
            <p:cNvCxnSpPr/>
            <p:nvPr/>
          </p:nvCxnSpPr>
          <p:spPr>
            <a:xfrm flipV="1">
              <a:off x="984065" y="1962866"/>
              <a:ext cx="7790134" cy="5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791089" y="1122968"/>
            <a:ext cx="2089252" cy="767444"/>
          </a:xfrm>
          <a:prstGeom prst="rect">
            <a:avLst/>
          </a:prstGeom>
        </p:spPr>
      </p:pic>
      <p:pic>
        <p:nvPicPr>
          <p:cNvPr id="29" name="图片 28"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636" y="327145"/>
            <a:ext cx="984049" cy="981432"/>
          </a:xfrm>
          <a:prstGeom prst="rect">
            <a:avLst/>
          </a:prstGeom>
        </p:spPr>
      </p:pic>
      <p:sp>
        <p:nvSpPr>
          <p:cNvPr id="40" name="Aitds3"/>
          <p:cNvSpPr txBox="1"/>
          <p:nvPr/>
        </p:nvSpPr>
        <p:spPr>
          <a:xfrm>
            <a:off x="1569570" y="552698"/>
            <a:ext cx="10096934" cy="583565"/>
          </a:xfrm>
          <a:prstGeom prst="rect">
            <a:avLst/>
          </a:prstGeom>
          <a:noFill/>
        </p:spPr>
        <p:txBody>
          <a:bodyPr wrap="square" rtlCol="0">
            <a:spAutoFit/>
          </a:bodyPr>
          <a:lstStyle/>
          <a:p>
            <a:pPr defTabSz="1218565"/>
            <a:r>
              <a:rPr lang="zh-CN" altLang="en-US" sz="32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   </a:t>
            </a:r>
            <a:r>
              <a:rPr lang="zh-CN" sz="32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上海中考分值图</a:t>
            </a:r>
            <a:endParaRPr lang="zh-CN" sz="32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descr="1"/>
          <p:cNvPicPr>
            <a:picLocks noChangeAspect="1"/>
          </p:cNvPicPr>
          <p:nvPr/>
        </p:nvPicPr>
        <p:blipFill>
          <a:blip r:embed="rId3"/>
          <a:stretch>
            <a:fillRect/>
          </a:stretch>
        </p:blipFill>
        <p:spPr>
          <a:xfrm>
            <a:off x="308610" y="1761490"/>
            <a:ext cx="8096885" cy="4594860"/>
          </a:xfrm>
          <a:prstGeom prst="rect">
            <a:avLst/>
          </a:prstGeom>
        </p:spPr>
      </p:pic>
      <p:sp>
        <p:nvSpPr>
          <p:cNvPr id="4" name="椭圆 3"/>
          <p:cNvSpPr/>
          <p:nvPr/>
        </p:nvSpPr>
        <p:spPr>
          <a:xfrm>
            <a:off x="1992630" y="4861560"/>
            <a:ext cx="1912620" cy="467995"/>
          </a:xfrm>
          <a:prstGeom prst="ellipse">
            <a:avLst/>
          </a:prstGeom>
          <a:noFill/>
          <a:ln>
            <a:solidFill>
              <a:schemeClr val="tx1"/>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椭圆 4"/>
          <p:cNvSpPr/>
          <p:nvPr/>
        </p:nvSpPr>
        <p:spPr>
          <a:xfrm>
            <a:off x="1992630" y="5384165"/>
            <a:ext cx="1912620" cy="465455"/>
          </a:xfrm>
          <a:prstGeom prst="ellipse">
            <a:avLst/>
          </a:prstGeom>
          <a:noFill/>
          <a:ln>
            <a:solidFill>
              <a:schemeClr val="tx1"/>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6" name="椭圆 5"/>
          <p:cNvSpPr/>
          <p:nvPr/>
        </p:nvSpPr>
        <p:spPr>
          <a:xfrm>
            <a:off x="4137025" y="4195445"/>
            <a:ext cx="2779395" cy="325755"/>
          </a:xfrm>
          <a:prstGeom prst="ellipse">
            <a:avLst/>
          </a:prstGeom>
          <a:noFill/>
          <a:ln>
            <a:solidFill>
              <a:schemeClr val="tx1"/>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 27"/>
          <p:cNvGrpSpPr/>
          <p:nvPr/>
        </p:nvGrpSpPr>
        <p:grpSpPr>
          <a:xfrm>
            <a:off x="308716" y="376582"/>
            <a:ext cx="8157616" cy="1230298"/>
            <a:chOff x="616583" y="1088602"/>
            <a:chExt cx="8157616" cy="1230298"/>
          </a:xfrm>
        </p:grpSpPr>
        <p:grpSp>
          <p:nvGrpSpPr>
            <p:cNvPr id="30" name="Aitds2"/>
            <p:cNvGrpSpPr/>
            <p:nvPr/>
          </p:nvGrpSpPr>
          <p:grpSpPr>
            <a:xfrm>
              <a:off x="616583" y="1088602"/>
              <a:ext cx="1130683" cy="1230298"/>
              <a:chOff x="5676561" y="966375"/>
              <a:chExt cx="597447" cy="724538"/>
            </a:xfrm>
            <a:solidFill>
              <a:srgbClr val="FF0000"/>
            </a:solidFill>
          </p:grpSpPr>
          <p:sp>
            <p:nvSpPr>
              <p:cNvPr id="33" name="Aitds2-1"/>
              <p:cNvSpPr/>
              <p:nvPr/>
            </p:nvSpPr>
            <p:spPr bwMode="auto">
              <a:xfrm>
                <a:off x="5873730" y="966375"/>
                <a:ext cx="203108" cy="219737"/>
              </a:xfrm>
              <a:custGeom>
                <a:avLst/>
                <a:gdLst>
                  <a:gd name="T0" fmla="*/ 8 w 72"/>
                  <a:gd name="T1" fmla="*/ 50 h 78"/>
                  <a:gd name="T2" fmla="*/ 36 w 72"/>
                  <a:gd name="T3" fmla="*/ 78 h 78"/>
                  <a:gd name="T4" fmla="*/ 65 w 72"/>
                  <a:gd name="T5" fmla="*/ 50 h 78"/>
                  <a:gd name="T6" fmla="*/ 71 w 72"/>
                  <a:gd name="T7" fmla="*/ 37 h 78"/>
                  <a:gd name="T8" fmla="*/ 67 w 72"/>
                  <a:gd name="T9" fmla="*/ 32 h 78"/>
                  <a:gd name="T10" fmla="*/ 36 w 72"/>
                  <a:gd name="T11" fmla="*/ 0 h 78"/>
                  <a:gd name="T12" fmla="*/ 6 w 72"/>
                  <a:gd name="T13" fmla="*/ 32 h 78"/>
                  <a:gd name="T14" fmla="*/ 1 w 72"/>
                  <a:gd name="T15" fmla="*/ 37 h 78"/>
                  <a:gd name="T16" fmla="*/ 8 w 72"/>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8" y="50"/>
                    </a:moveTo>
                    <a:cubicBezTo>
                      <a:pt x="12" y="65"/>
                      <a:pt x="21" y="78"/>
                      <a:pt x="36" y="78"/>
                    </a:cubicBezTo>
                    <a:cubicBezTo>
                      <a:pt x="52" y="78"/>
                      <a:pt x="61" y="64"/>
                      <a:pt x="65" y="50"/>
                    </a:cubicBezTo>
                    <a:cubicBezTo>
                      <a:pt x="69" y="48"/>
                      <a:pt x="72" y="42"/>
                      <a:pt x="71" y="37"/>
                    </a:cubicBezTo>
                    <a:cubicBezTo>
                      <a:pt x="71" y="34"/>
                      <a:pt x="69" y="33"/>
                      <a:pt x="67" y="32"/>
                    </a:cubicBezTo>
                    <a:cubicBezTo>
                      <a:pt x="66" y="14"/>
                      <a:pt x="54" y="0"/>
                      <a:pt x="36" y="0"/>
                    </a:cubicBezTo>
                    <a:cubicBezTo>
                      <a:pt x="19" y="0"/>
                      <a:pt x="7" y="14"/>
                      <a:pt x="6" y="32"/>
                    </a:cubicBezTo>
                    <a:cubicBezTo>
                      <a:pt x="3" y="32"/>
                      <a:pt x="1" y="34"/>
                      <a:pt x="1" y="37"/>
                    </a:cubicBezTo>
                    <a:cubicBezTo>
                      <a:pt x="0" y="42"/>
                      <a:pt x="3" y="49"/>
                      <a:pt x="8" y="5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4" name="Aitds2-2"/>
              <p:cNvSpPr/>
              <p:nvPr/>
            </p:nvSpPr>
            <p:spPr bwMode="auto">
              <a:xfrm>
                <a:off x="5676561" y="1459299"/>
                <a:ext cx="597447" cy="149659"/>
              </a:xfrm>
              <a:custGeom>
                <a:avLst/>
                <a:gdLst>
                  <a:gd name="T0" fmla="*/ 0 w 503"/>
                  <a:gd name="T1" fmla="*/ 0 h 126"/>
                  <a:gd name="T2" fmla="*/ 52 w 503"/>
                  <a:gd name="T3" fmla="*/ 126 h 126"/>
                  <a:gd name="T4" fmla="*/ 80 w 503"/>
                  <a:gd name="T5" fmla="*/ 126 h 126"/>
                  <a:gd name="T6" fmla="*/ 80 w 503"/>
                  <a:gd name="T7" fmla="*/ 48 h 126"/>
                  <a:gd name="T8" fmla="*/ 425 w 503"/>
                  <a:gd name="T9" fmla="*/ 48 h 126"/>
                  <a:gd name="T10" fmla="*/ 422 w 503"/>
                  <a:gd name="T11" fmla="*/ 126 h 126"/>
                  <a:gd name="T12" fmla="*/ 451 w 503"/>
                  <a:gd name="T13" fmla="*/ 126 h 126"/>
                  <a:gd name="T14" fmla="*/ 503 w 503"/>
                  <a:gd name="T15" fmla="*/ 0 h 126"/>
                  <a:gd name="T16" fmla="*/ 0 w 503"/>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126">
                    <a:moveTo>
                      <a:pt x="0" y="0"/>
                    </a:moveTo>
                    <a:lnTo>
                      <a:pt x="52" y="126"/>
                    </a:lnTo>
                    <a:lnTo>
                      <a:pt x="80" y="126"/>
                    </a:lnTo>
                    <a:lnTo>
                      <a:pt x="80" y="48"/>
                    </a:lnTo>
                    <a:lnTo>
                      <a:pt x="425" y="48"/>
                    </a:lnTo>
                    <a:lnTo>
                      <a:pt x="422" y="126"/>
                    </a:lnTo>
                    <a:lnTo>
                      <a:pt x="451" y="126"/>
                    </a:lnTo>
                    <a:lnTo>
                      <a:pt x="503" y="0"/>
                    </a:lnTo>
                    <a:lnTo>
                      <a:pt x="0" y="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5" name="Aitds2-3"/>
              <p:cNvSpPr/>
              <p:nvPr/>
            </p:nvSpPr>
            <p:spPr bwMode="auto">
              <a:xfrm>
                <a:off x="5789399" y="1535316"/>
                <a:ext cx="371771" cy="155597"/>
              </a:xfrm>
              <a:custGeom>
                <a:avLst/>
                <a:gdLst>
                  <a:gd name="T0" fmla="*/ 2 w 313"/>
                  <a:gd name="T1" fmla="*/ 131 h 131"/>
                  <a:gd name="T2" fmla="*/ 311 w 313"/>
                  <a:gd name="T3" fmla="*/ 131 h 131"/>
                  <a:gd name="T4" fmla="*/ 313 w 313"/>
                  <a:gd name="T5" fmla="*/ 0 h 131"/>
                  <a:gd name="T6" fmla="*/ 0 w 313"/>
                  <a:gd name="T7" fmla="*/ 0 h 131"/>
                  <a:gd name="T8" fmla="*/ 2 w 313"/>
                  <a:gd name="T9" fmla="*/ 131 h 131"/>
                </a:gdLst>
                <a:ahLst/>
                <a:cxnLst>
                  <a:cxn ang="0">
                    <a:pos x="T0" y="T1"/>
                  </a:cxn>
                  <a:cxn ang="0">
                    <a:pos x="T2" y="T3"/>
                  </a:cxn>
                  <a:cxn ang="0">
                    <a:pos x="T4" y="T5"/>
                  </a:cxn>
                  <a:cxn ang="0">
                    <a:pos x="T6" y="T7"/>
                  </a:cxn>
                  <a:cxn ang="0">
                    <a:pos x="T8" y="T9"/>
                  </a:cxn>
                </a:cxnLst>
                <a:rect l="0" t="0" r="r" b="b"/>
                <a:pathLst>
                  <a:path w="313" h="131">
                    <a:moveTo>
                      <a:pt x="2" y="131"/>
                    </a:moveTo>
                    <a:lnTo>
                      <a:pt x="311" y="131"/>
                    </a:lnTo>
                    <a:lnTo>
                      <a:pt x="313" y="0"/>
                    </a:lnTo>
                    <a:lnTo>
                      <a:pt x="0" y="0"/>
                    </a:lnTo>
                    <a:lnTo>
                      <a:pt x="2" y="131"/>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6" name="Aitds2-4"/>
              <p:cNvSpPr/>
              <p:nvPr/>
            </p:nvSpPr>
            <p:spPr bwMode="auto">
              <a:xfrm>
                <a:off x="6173048" y="1411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7" name="Aitds2-5"/>
              <p:cNvSpPr/>
              <p:nvPr/>
            </p:nvSpPr>
            <p:spPr bwMode="auto">
              <a:xfrm>
                <a:off x="5769207" y="1196802"/>
                <a:ext cx="504801" cy="225676"/>
              </a:xfrm>
              <a:custGeom>
                <a:avLst/>
                <a:gdLst>
                  <a:gd name="T0" fmla="*/ 33 w 179"/>
                  <a:gd name="T1" fmla="*/ 43 h 80"/>
                  <a:gd name="T2" fmla="*/ 33 w 179"/>
                  <a:gd name="T3" fmla="*/ 43 h 80"/>
                  <a:gd name="T4" fmla="*/ 33 w 179"/>
                  <a:gd name="T5" fmla="*/ 80 h 80"/>
                  <a:gd name="T6" fmla="*/ 71 w 179"/>
                  <a:gd name="T7" fmla="*/ 80 h 80"/>
                  <a:gd name="T8" fmla="*/ 69 w 179"/>
                  <a:gd name="T9" fmla="*/ 56 h 80"/>
                  <a:gd name="T10" fmla="*/ 73 w 179"/>
                  <a:gd name="T11" fmla="*/ 50 h 80"/>
                  <a:gd name="T12" fmla="*/ 77 w 179"/>
                  <a:gd name="T13" fmla="*/ 56 h 80"/>
                  <a:gd name="T14" fmla="*/ 75 w 179"/>
                  <a:gd name="T15" fmla="*/ 80 h 80"/>
                  <a:gd name="T16" fmla="*/ 113 w 179"/>
                  <a:gd name="T17" fmla="*/ 80 h 80"/>
                  <a:gd name="T18" fmla="*/ 113 w 179"/>
                  <a:gd name="T19" fmla="*/ 51 h 80"/>
                  <a:gd name="T20" fmla="*/ 121 w 179"/>
                  <a:gd name="T21" fmla="*/ 64 h 80"/>
                  <a:gd name="T22" fmla="*/ 126 w 179"/>
                  <a:gd name="T23" fmla="*/ 71 h 80"/>
                  <a:gd name="T24" fmla="*/ 130 w 179"/>
                  <a:gd name="T25" fmla="*/ 74 h 80"/>
                  <a:gd name="T26" fmla="*/ 133 w 179"/>
                  <a:gd name="T27" fmla="*/ 76 h 80"/>
                  <a:gd name="T28" fmla="*/ 138 w 179"/>
                  <a:gd name="T29" fmla="*/ 77 h 80"/>
                  <a:gd name="T30" fmla="*/ 143 w 179"/>
                  <a:gd name="T31" fmla="*/ 76 h 80"/>
                  <a:gd name="T32" fmla="*/ 145 w 179"/>
                  <a:gd name="T33" fmla="*/ 75 h 80"/>
                  <a:gd name="T34" fmla="*/ 148 w 179"/>
                  <a:gd name="T35" fmla="*/ 73 h 80"/>
                  <a:gd name="T36" fmla="*/ 152 w 179"/>
                  <a:gd name="T37" fmla="*/ 69 h 80"/>
                  <a:gd name="T38" fmla="*/ 159 w 179"/>
                  <a:gd name="T39" fmla="*/ 62 h 80"/>
                  <a:gd name="T40" fmla="*/ 175 w 179"/>
                  <a:gd name="T41" fmla="*/ 45 h 80"/>
                  <a:gd name="T42" fmla="*/ 173 w 179"/>
                  <a:gd name="T43" fmla="*/ 26 h 80"/>
                  <a:gd name="T44" fmla="*/ 172 w 179"/>
                  <a:gd name="T45" fmla="*/ 25 h 80"/>
                  <a:gd name="T46" fmla="*/ 177 w 179"/>
                  <a:gd name="T47" fmla="*/ 19 h 80"/>
                  <a:gd name="T48" fmla="*/ 177 w 179"/>
                  <a:gd name="T49" fmla="*/ 12 h 80"/>
                  <a:gd name="T50" fmla="*/ 169 w 179"/>
                  <a:gd name="T51" fmla="*/ 12 h 80"/>
                  <a:gd name="T52" fmla="*/ 157 w 179"/>
                  <a:gd name="T53" fmla="*/ 25 h 80"/>
                  <a:gd name="T54" fmla="*/ 154 w 179"/>
                  <a:gd name="T55" fmla="*/ 28 h 80"/>
                  <a:gd name="T56" fmla="*/ 154 w 179"/>
                  <a:gd name="T57" fmla="*/ 28 h 80"/>
                  <a:gd name="T58" fmla="*/ 142 w 179"/>
                  <a:gd name="T59" fmla="*/ 42 h 80"/>
                  <a:gd name="T60" fmla="*/ 140 w 179"/>
                  <a:gd name="T61" fmla="*/ 44 h 80"/>
                  <a:gd name="T62" fmla="*/ 138 w 179"/>
                  <a:gd name="T63" fmla="*/ 41 h 80"/>
                  <a:gd name="T64" fmla="*/ 128 w 179"/>
                  <a:gd name="T65" fmla="*/ 23 h 80"/>
                  <a:gd name="T66" fmla="*/ 125 w 179"/>
                  <a:gd name="T67" fmla="*/ 17 h 80"/>
                  <a:gd name="T68" fmla="*/ 124 w 179"/>
                  <a:gd name="T69" fmla="*/ 15 h 80"/>
                  <a:gd name="T70" fmla="*/ 124 w 179"/>
                  <a:gd name="T71" fmla="*/ 15 h 80"/>
                  <a:gd name="T72" fmla="*/ 124 w 179"/>
                  <a:gd name="T73" fmla="*/ 15 h 80"/>
                  <a:gd name="T74" fmla="*/ 121 w 179"/>
                  <a:gd name="T75" fmla="*/ 11 h 80"/>
                  <a:gd name="T76" fmla="*/ 102 w 179"/>
                  <a:gd name="T77" fmla="*/ 3 h 80"/>
                  <a:gd name="T78" fmla="*/ 93 w 179"/>
                  <a:gd name="T79" fmla="*/ 0 h 80"/>
                  <a:gd name="T80" fmla="*/ 93 w 179"/>
                  <a:gd name="T81" fmla="*/ 0 h 80"/>
                  <a:gd name="T82" fmla="*/ 93 w 179"/>
                  <a:gd name="T83" fmla="*/ 0 h 80"/>
                  <a:gd name="T84" fmla="*/ 81 w 179"/>
                  <a:gd name="T85" fmla="*/ 41 h 80"/>
                  <a:gd name="T86" fmla="*/ 77 w 179"/>
                  <a:gd name="T87" fmla="*/ 16 h 80"/>
                  <a:gd name="T88" fmla="*/ 80 w 179"/>
                  <a:gd name="T89" fmla="*/ 8 h 80"/>
                  <a:gd name="T90" fmla="*/ 75 w 179"/>
                  <a:gd name="T91" fmla="*/ 3 h 80"/>
                  <a:gd name="T92" fmla="*/ 71 w 179"/>
                  <a:gd name="T93" fmla="*/ 3 h 80"/>
                  <a:gd name="T94" fmla="*/ 66 w 179"/>
                  <a:gd name="T95" fmla="*/ 8 h 80"/>
                  <a:gd name="T96" fmla="*/ 69 w 179"/>
                  <a:gd name="T97" fmla="*/ 16 h 80"/>
                  <a:gd name="T98" fmla="*/ 65 w 179"/>
                  <a:gd name="T99" fmla="*/ 41 h 80"/>
                  <a:gd name="T100" fmla="*/ 53 w 179"/>
                  <a:gd name="T101" fmla="*/ 0 h 80"/>
                  <a:gd name="T102" fmla="*/ 53 w 179"/>
                  <a:gd name="T103" fmla="*/ 0 h 80"/>
                  <a:gd name="T104" fmla="*/ 53 w 179"/>
                  <a:gd name="T105" fmla="*/ 0 h 80"/>
                  <a:gd name="T106" fmla="*/ 45 w 179"/>
                  <a:gd name="T107" fmla="*/ 3 h 80"/>
                  <a:gd name="T108" fmla="*/ 19 w 179"/>
                  <a:gd name="T109" fmla="*/ 13 h 80"/>
                  <a:gd name="T110" fmla="*/ 0 w 179"/>
                  <a:gd name="T111" fmla="*/ 80 h 80"/>
                  <a:gd name="T112" fmla="*/ 26 w 179"/>
                  <a:gd name="T113" fmla="*/ 80 h 80"/>
                  <a:gd name="T114" fmla="*/ 33 w 179"/>
                  <a:gd name="T115"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 h="80">
                    <a:moveTo>
                      <a:pt x="33" y="43"/>
                    </a:moveTo>
                    <a:cubicBezTo>
                      <a:pt x="33" y="43"/>
                      <a:pt x="33" y="43"/>
                      <a:pt x="33" y="43"/>
                    </a:cubicBezTo>
                    <a:cubicBezTo>
                      <a:pt x="33" y="80"/>
                      <a:pt x="33" y="80"/>
                      <a:pt x="33" y="80"/>
                    </a:cubicBezTo>
                    <a:cubicBezTo>
                      <a:pt x="71" y="80"/>
                      <a:pt x="71" y="80"/>
                      <a:pt x="71" y="80"/>
                    </a:cubicBezTo>
                    <a:cubicBezTo>
                      <a:pt x="69" y="56"/>
                      <a:pt x="69" y="56"/>
                      <a:pt x="69" y="56"/>
                    </a:cubicBezTo>
                    <a:cubicBezTo>
                      <a:pt x="69" y="53"/>
                      <a:pt x="71" y="50"/>
                      <a:pt x="73" y="50"/>
                    </a:cubicBezTo>
                    <a:cubicBezTo>
                      <a:pt x="75" y="50"/>
                      <a:pt x="77" y="53"/>
                      <a:pt x="77" y="56"/>
                    </a:cubicBezTo>
                    <a:cubicBezTo>
                      <a:pt x="75" y="80"/>
                      <a:pt x="75" y="80"/>
                      <a:pt x="75" y="80"/>
                    </a:cubicBezTo>
                    <a:cubicBezTo>
                      <a:pt x="113" y="80"/>
                      <a:pt x="113" y="80"/>
                      <a:pt x="113" y="80"/>
                    </a:cubicBezTo>
                    <a:cubicBezTo>
                      <a:pt x="113" y="51"/>
                      <a:pt x="113" y="51"/>
                      <a:pt x="113" y="51"/>
                    </a:cubicBezTo>
                    <a:cubicBezTo>
                      <a:pt x="116" y="56"/>
                      <a:pt x="118" y="60"/>
                      <a:pt x="121" y="64"/>
                    </a:cubicBezTo>
                    <a:cubicBezTo>
                      <a:pt x="122" y="67"/>
                      <a:pt x="124" y="69"/>
                      <a:pt x="126" y="71"/>
                    </a:cubicBezTo>
                    <a:cubicBezTo>
                      <a:pt x="127" y="72"/>
                      <a:pt x="128" y="73"/>
                      <a:pt x="130" y="74"/>
                    </a:cubicBezTo>
                    <a:cubicBezTo>
                      <a:pt x="130" y="74"/>
                      <a:pt x="131" y="75"/>
                      <a:pt x="133" y="76"/>
                    </a:cubicBezTo>
                    <a:cubicBezTo>
                      <a:pt x="134" y="76"/>
                      <a:pt x="136" y="77"/>
                      <a:pt x="138" y="77"/>
                    </a:cubicBezTo>
                    <a:cubicBezTo>
                      <a:pt x="140" y="77"/>
                      <a:pt x="141" y="76"/>
                      <a:pt x="143" y="76"/>
                    </a:cubicBezTo>
                    <a:cubicBezTo>
                      <a:pt x="144" y="76"/>
                      <a:pt x="145" y="75"/>
                      <a:pt x="145" y="75"/>
                    </a:cubicBezTo>
                    <a:cubicBezTo>
                      <a:pt x="147" y="74"/>
                      <a:pt x="148" y="73"/>
                      <a:pt x="148" y="73"/>
                    </a:cubicBezTo>
                    <a:cubicBezTo>
                      <a:pt x="150" y="72"/>
                      <a:pt x="151" y="71"/>
                      <a:pt x="152" y="69"/>
                    </a:cubicBezTo>
                    <a:cubicBezTo>
                      <a:pt x="154" y="67"/>
                      <a:pt x="157" y="65"/>
                      <a:pt x="159" y="62"/>
                    </a:cubicBezTo>
                    <a:cubicBezTo>
                      <a:pt x="167" y="54"/>
                      <a:pt x="175" y="45"/>
                      <a:pt x="175" y="45"/>
                    </a:cubicBezTo>
                    <a:cubicBezTo>
                      <a:pt x="179" y="39"/>
                      <a:pt x="179" y="31"/>
                      <a:pt x="173" y="26"/>
                    </a:cubicBezTo>
                    <a:cubicBezTo>
                      <a:pt x="173" y="26"/>
                      <a:pt x="172" y="25"/>
                      <a:pt x="172" y="25"/>
                    </a:cubicBezTo>
                    <a:cubicBezTo>
                      <a:pt x="177" y="19"/>
                      <a:pt x="177" y="19"/>
                      <a:pt x="177" y="19"/>
                    </a:cubicBezTo>
                    <a:cubicBezTo>
                      <a:pt x="179" y="17"/>
                      <a:pt x="179" y="14"/>
                      <a:pt x="177" y="12"/>
                    </a:cubicBezTo>
                    <a:cubicBezTo>
                      <a:pt x="175" y="10"/>
                      <a:pt x="171" y="10"/>
                      <a:pt x="169" y="12"/>
                    </a:cubicBezTo>
                    <a:cubicBezTo>
                      <a:pt x="157" y="25"/>
                      <a:pt x="157" y="25"/>
                      <a:pt x="157" y="25"/>
                    </a:cubicBezTo>
                    <a:cubicBezTo>
                      <a:pt x="156" y="26"/>
                      <a:pt x="155" y="27"/>
                      <a:pt x="154" y="28"/>
                    </a:cubicBezTo>
                    <a:cubicBezTo>
                      <a:pt x="154" y="28"/>
                      <a:pt x="154" y="28"/>
                      <a:pt x="154" y="28"/>
                    </a:cubicBezTo>
                    <a:cubicBezTo>
                      <a:pt x="153" y="29"/>
                      <a:pt x="148" y="36"/>
                      <a:pt x="142" y="42"/>
                    </a:cubicBezTo>
                    <a:cubicBezTo>
                      <a:pt x="141" y="42"/>
                      <a:pt x="140" y="43"/>
                      <a:pt x="140" y="44"/>
                    </a:cubicBezTo>
                    <a:cubicBezTo>
                      <a:pt x="139" y="43"/>
                      <a:pt x="138" y="42"/>
                      <a:pt x="138" y="41"/>
                    </a:cubicBezTo>
                    <a:cubicBezTo>
                      <a:pt x="134" y="35"/>
                      <a:pt x="131" y="28"/>
                      <a:pt x="128" y="23"/>
                    </a:cubicBezTo>
                    <a:cubicBezTo>
                      <a:pt x="127" y="21"/>
                      <a:pt x="126" y="19"/>
                      <a:pt x="125" y="17"/>
                    </a:cubicBezTo>
                    <a:cubicBezTo>
                      <a:pt x="125" y="16"/>
                      <a:pt x="125" y="16"/>
                      <a:pt x="124" y="15"/>
                    </a:cubicBezTo>
                    <a:cubicBezTo>
                      <a:pt x="124" y="15"/>
                      <a:pt x="124" y="15"/>
                      <a:pt x="124" y="15"/>
                    </a:cubicBezTo>
                    <a:cubicBezTo>
                      <a:pt x="124" y="15"/>
                      <a:pt x="124" y="15"/>
                      <a:pt x="124" y="15"/>
                    </a:cubicBezTo>
                    <a:cubicBezTo>
                      <a:pt x="123" y="13"/>
                      <a:pt x="122" y="12"/>
                      <a:pt x="121" y="11"/>
                    </a:cubicBezTo>
                    <a:cubicBezTo>
                      <a:pt x="120" y="9"/>
                      <a:pt x="115" y="6"/>
                      <a:pt x="102" y="3"/>
                    </a:cubicBezTo>
                    <a:cubicBezTo>
                      <a:pt x="99" y="2"/>
                      <a:pt x="96" y="1"/>
                      <a:pt x="93" y="0"/>
                    </a:cubicBezTo>
                    <a:cubicBezTo>
                      <a:pt x="93" y="0"/>
                      <a:pt x="93" y="0"/>
                      <a:pt x="93" y="0"/>
                    </a:cubicBezTo>
                    <a:cubicBezTo>
                      <a:pt x="93" y="0"/>
                      <a:pt x="93" y="0"/>
                      <a:pt x="93" y="0"/>
                    </a:cubicBezTo>
                    <a:cubicBezTo>
                      <a:pt x="93" y="7"/>
                      <a:pt x="90" y="22"/>
                      <a:pt x="81" y="41"/>
                    </a:cubicBezTo>
                    <a:cubicBezTo>
                      <a:pt x="80" y="29"/>
                      <a:pt x="77" y="17"/>
                      <a:pt x="77" y="16"/>
                    </a:cubicBezTo>
                    <a:cubicBezTo>
                      <a:pt x="80" y="8"/>
                      <a:pt x="80" y="8"/>
                      <a:pt x="80" y="8"/>
                    </a:cubicBezTo>
                    <a:cubicBezTo>
                      <a:pt x="75" y="3"/>
                      <a:pt x="75" y="3"/>
                      <a:pt x="75" y="3"/>
                    </a:cubicBezTo>
                    <a:cubicBezTo>
                      <a:pt x="71" y="3"/>
                      <a:pt x="71" y="3"/>
                      <a:pt x="71" y="3"/>
                    </a:cubicBezTo>
                    <a:cubicBezTo>
                      <a:pt x="66" y="8"/>
                      <a:pt x="66" y="8"/>
                      <a:pt x="66" y="8"/>
                    </a:cubicBezTo>
                    <a:cubicBezTo>
                      <a:pt x="69" y="16"/>
                      <a:pt x="69" y="16"/>
                      <a:pt x="69" y="16"/>
                    </a:cubicBezTo>
                    <a:cubicBezTo>
                      <a:pt x="69" y="17"/>
                      <a:pt x="66" y="29"/>
                      <a:pt x="65" y="41"/>
                    </a:cubicBezTo>
                    <a:cubicBezTo>
                      <a:pt x="56" y="22"/>
                      <a:pt x="53" y="7"/>
                      <a:pt x="53" y="0"/>
                    </a:cubicBezTo>
                    <a:cubicBezTo>
                      <a:pt x="53" y="0"/>
                      <a:pt x="53" y="0"/>
                      <a:pt x="53" y="0"/>
                    </a:cubicBezTo>
                    <a:cubicBezTo>
                      <a:pt x="53" y="0"/>
                      <a:pt x="53" y="0"/>
                      <a:pt x="53" y="0"/>
                    </a:cubicBezTo>
                    <a:cubicBezTo>
                      <a:pt x="50" y="1"/>
                      <a:pt x="47" y="2"/>
                      <a:pt x="45" y="3"/>
                    </a:cubicBezTo>
                    <a:cubicBezTo>
                      <a:pt x="37" y="6"/>
                      <a:pt x="25" y="10"/>
                      <a:pt x="19" y="13"/>
                    </a:cubicBezTo>
                    <a:cubicBezTo>
                      <a:pt x="16" y="17"/>
                      <a:pt x="4" y="32"/>
                      <a:pt x="0" y="80"/>
                    </a:cubicBezTo>
                    <a:cubicBezTo>
                      <a:pt x="26" y="80"/>
                      <a:pt x="26" y="80"/>
                      <a:pt x="26" y="80"/>
                    </a:cubicBezTo>
                    <a:cubicBezTo>
                      <a:pt x="27" y="64"/>
                      <a:pt x="31" y="44"/>
                      <a:pt x="33" y="4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grpSp>
        <p:cxnSp>
          <p:nvCxnSpPr>
            <p:cNvPr id="32" name="Aitds7"/>
            <p:cNvCxnSpPr/>
            <p:nvPr/>
          </p:nvCxnSpPr>
          <p:spPr>
            <a:xfrm flipV="1">
              <a:off x="984065" y="1962866"/>
              <a:ext cx="7790134" cy="5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791089" y="1122968"/>
            <a:ext cx="2089252" cy="767444"/>
          </a:xfrm>
          <a:prstGeom prst="rect">
            <a:avLst/>
          </a:prstGeom>
        </p:spPr>
      </p:pic>
      <p:pic>
        <p:nvPicPr>
          <p:cNvPr id="29" name="图片 28"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636" y="327145"/>
            <a:ext cx="984049" cy="981432"/>
          </a:xfrm>
          <a:prstGeom prst="rect">
            <a:avLst/>
          </a:prstGeom>
        </p:spPr>
      </p:pic>
      <p:sp>
        <p:nvSpPr>
          <p:cNvPr id="40" name="Aitds3"/>
          <p:cNvSpPr txBox="1"/>
          <p:nvPr/>
        </p:nvSpPr>
        <p:spPr>
          <a:xfrm>
            <a:off x="1569570" y="552698"/>
            <a:ext cx="10096934" cy="583565"/>
          </a:xfrm>
          <a:prstGeom prst="rect">
            <a:avLst/>
          </a:prstGeom>
          <a:noFill/>
        </p:spPr>
        <p:txBody>
          <a:bodyPr wrap="square" rtlCol="0">
            <a:spAutoFit/>
          </a:bodyPr>
          <a:lstStyle/>
          <a:p>
            <a:pPr defTabSz="1218565"/>
            <a:r>
              <a:rPr lang="zh-CN" altLang="en-US" sz="32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   </a:t>
            </a:r>
            <a:r>
              <a:rPr lang="zh-CN" sz="32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表现性试题</a:t>
            </a:r>
            <a:endParaRPr lang="zh-CN" sz="32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文本框 2"/>
          <p:cNvSpPr txBox="1"/>
          <p:nvPr/>
        </p:nvSpPr>
        <p:spPr>
          <a:xfrm>
            <a:off x="1066165" y="2398395"/>
            <a:ext cx="9794240" cy="2553335"/>
          </a:xfrm>
          <a:prstGeom prst="rect">
            <a:avLst/>
          </a:prstGeom>
          <a:solidFill>
            <a:schemeClr val="bg1"/>
          </a:solidFill>
          <a:ln w="28575" cap="flat" cmpd="sng">
            <a:solidFill>
              <a:srgbClr val="89A4A7"/>
            </a:solidFill>
            <a:prstDash val="solid"/>
            <a:round/>
            <a:headEnd type="none" w="med" len="med"/>
            <a:tailEnd type="none" w="med" len="med"/>
          </a:ln>
        </p:spPr>
        <p:txBody>
          <a:bodyPr wrap="square" anchor="t" anchorCtr="0">
            <a:spAutoFit/>
          </a:bodyPr>
          <a:p>
            <a:r>
              <a:rPr lang="zh-CN" altLang="en-US" sz="3000" dirty="0">
                <a:solidFill>
                  <a:srgbClr val="000000"/>
                </a:solidFill>
                <a:latin typeface="宋体" panose="02010600030101010101" pitchFamily="2" charset="-122"/>
                <a:ea typeface="宋体" panose="02010600030101010101" pitchFamily="2" charset="-122"/>
              </a:rPr>
              <a:t>    </a:t>
            </a:r>
            <a:r>
              <a:rPr lang="zh-CN" altLang="en-US" sz="3200" b="1" dirty="0">
                <a:solidFill>
                  <a:srgbClr val="FF0000"/>
                </a:solidFill>
                <a:latin typeface="宋体" panose="02010600030101010101" pitchFamily="2" charset="-122"/>
                <a:ea typeface="宋体" panose="02010600030101010101" pitchFamily="2" charset="-122"/>
              </a:rPr>
              <a:t>表现性试题</a:t>
            </a:r>
            <a:r>
              <a:rPr lang="zh-CN" altLang="en-US" sz="3200" b="1" dirty="0">
                <a:solidFill>
                  <a:srgbClr val="000000"/>
                </a:solidFill>
                <a:latin typeface="宋体" panose="02010600030101010101" pitchFamily="2" charset="-122"/>
                <a:ea typeface="宋体" panose="02010600030101010101" pitchFamily="2" charset="-122"/>
              </a:rPr>
              <a:t>就是基于表现性评价理念命制的</a:t>
            </a:r>
            <a:r>
              <a:rPr lang="zh-CN" altLang="en-US" sz="3200" b="1" dirty="0">
                <a:solidFill>
                  <a:srgbClr val="FF0000"/>
                </a:solidFill>
                <a:latin typeface="宋体" panose="02010600030101010101" pitchFamily="2" charset="-122"/>
                <a:ea typeface="宋体" panose="02010600030101010101" pitchFamily="2" charset="-122"/>
              </a:rPr>
              <a:t>立意高远、情境真实、任务复杂、表现多元</a:t>
            </a:r>
            <a:r>
              <a:rPr lang="zh-CN" altLang="en-US" sz="3200" b="1" dirty="0">
                <a:solidFill>
                  <a:srgbClr val="000000"/>
                </a:solidFill>
                <a:latin typeface="宋体" panose="02010600030101010101" pitchFamily="2" charset="-122"/>
                <a:ea typeface="宋体" panose="02010600030101010101" pitchFamily="2" charset="-122"/>
              </a:rPr>
              <a:t>（结论开放）的考试题目，具有</a:t>
            </a:r>
            <a:r>
              <a:rPr lang="zh-CN" altLang="en-US" sz="3200" b="1" dirty="0">
                <a:solidFill>
                  <a:srgbClr val="FF0000"/>
                </a:solidFill>
                <a:latin typeface="宋体" panose="02010600030101010101" pitchFamily="2" charset="-122"/>
                <a:ea typeface="宋体" panose="02010600030101010101" pitchFamily="2" charset="-122"/>
              </a:rPr>
              <a:t>实践性、探究性、开放性、综合性等特点</a:t>
            </a:r>
            <a:r>
              <a:rPr lang="zh-CN" altLang="en-US" sz="3200" b="1" dirty="0">
                <a:solidFill>
                  <a:srgbClr val="000000"/>
                </a:solidFill>
                <a:latin typeface="宋体" panose="02010600030101010101" pitchFamily="2" charset="-122"/>
                <a:ea typeface="宋体" panose="02010600030101010101" pitchFamily="2" charset="-122"/>
              </a:rPr>
              <a:t>。</a:t>
            </a:r>
            <a:endParaRPr lang="zh-CN" altLang="en-US" sz="3200" b="1" dirty="0">
              <a:solidFill>
                <a:srgbClr val="000000"/>
              </a:solidFill>
              <a:latin typeface="宋体" panose="02010600030101010101" pitchFamily="2" charset="-122"/>
              <a:ea typeface="宋体" panose="02010600030101010101" pitchFamily="2" charset="-122"/>
            </a:endParaRPr>
          </a:p>
          <a:p>
            <a:r>
              <a:rPr lang="zh-CN" altLang="en-US" sz="3200" b="1" dirty="0">
                <a:solidFill>
                  <a:srgbClr val="000000"/>
                </a:solidFill>
                <a:latin typeface="宋体" panose="02010600030101010101" pitchFamily="2" charset="-122"/>
                <a:ea typeface="宋体" panose="02010600030101010101" pitchFamily="2" charset="-122"/>
              </a:rPr>
              <a:t>                                   </a:t>
            </a:r>
            <a:r>
              <a:rPr lang="en-US" altLang="zh-CN" sz="3200" b="1" dirty="0">
                <a:solidFill>
                  <a:srgbClr val="000000"/>
                </a:solidFill>
                <a:latin typeface="宋体" panose="02010600030101010101" pitchFamily="2" charset="-122"/>
                <a:ea typeface="宋体" panose="02010600030101010101" pitchFamily="2" charset="-122"/>
              </a:rPr>
              <a:t>——</a:t>
            </a:r>
            <a:r>
              <a:rPr lang="zh-CN" altLang="en-US" sz="3200" b="1" dirty="0">
                <a:solidFill>
                  <a:srgbClr val="000000"/>
                </a:solidFill>
                <a:latin typeface="宋体" panose="02010600030101010101" pitchFamily="2" charset="-122"/>
                <a:ea typeface="宋体" panose="02010600030101010101" pitchFamily="2" charset="-122"/>
              </a:rPr>
              <a:t>牛学文</a:t>
            </a:r>
            <a:endParaRPr lang="zh-CN" altLang="en-US" sz="3200" b="1" dirty="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 27"/>
          <p:cNvGrpSpPr/>
          <p:nvPr/>
        </p:nvGrpSpPr>
        <p:grpSpPr>
          <a:xfrm>
            <a:off x="308716" y="376582"/>
            <a:ext cx="8157616" cy="1230298"/>
            <a:chOff x="616583" y="1088602"/>
            <a:chExt cx="8157616" cy="1230298"/>
          </a:xfrm>
        </p:grpSpPr>
        <p:grpSp>
          <p:nvGrpSpPr>
            <p:cNvPr id="30" name="Aitds2"/>
            <p:cNvGrpSpPr/>
            <p:nvPr/>
          </p:nvGrpSpPr>
          <p:grpSpPr>
            <a:xfrm>
              <a:off x="616583" y="1088602"/>
              <a:ext cx="1130683" cy="1230298"/>
              <a:chOff x="5676561" y="966375"/>
              <a:chExt cx="597447" cy="724538"/>
            </a:xfrm>
            <a:solidFill>
              <a:srgbClr val="FF0000"/>
            </a:solidFill>
          </p:grpSpPr>
          <p:sp>
            <p:nvSpPr>
              <p:cNvPr id="33" name="Aitds2-1"/>
              <p:cNvSpPr/>
              <p:nvPr/>
            </p:nvSpPr>
            <p:spPr bwMode="auto">
              <a:xfrm>
                <a:off x="5873730" y="966375"/>
                <a:ext cx="203108" cy="219737"/>
              </a:xfrm>
              <a:custGeom>
                <a:avLst/>
                <a:gdLst>
                  <a:gd name="T0" fmla="*/ 8 w 72"/>
                  <a:gd name="T1" fmla="*/ 50 h 78"/>
                  <a:gd name="T2" fmla="*/ 36 w 72"/>
                  <a:gd name="T3" fmla="*/ 78 h 78"/>
                  <a:gd name="T4" fmla="*/ 65 w 72"/>
                  <a:gd name="T5" fmla="*/ 50 h 78"/>
                  <a:gd name="T6" fmla="*/ 71 w 72"/>
                  <a:gd name="T7" fmla="*/ 37 h 78"/>
                  <a:gd name="T8" fmla="*/ 67 w 72"/>
                  <a:gd name="T9" fmla="*/ 32 h 78"/>
                  <a:gd name="T10" fmla="*/ 36 w 72"/>
                  <a:gd name="T11" fmla="*/ 0 h 78"/>
                  <a:gd name="T12" fmla="*/ 6 w 72"/>
                  <a:gd name="T13" fmla="*/ 32 h 78"/>
                  <a:gd name="T14" fmla="*/ 1 w 72"/>
                  <a:gd name="T15" fmla="*/ 37 h 78"/>
                  <a:gd name="T16" fmla="*/ 8 w 72"/>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8" y="50"/>
                    </a:moveTo>
                    <a:cubicBezTo>
                      <a:pt x="12" y="65"/>
                      <a:pt x="21" y="78"/>
                      <a:pt x="36" y="78"/>
                    </a:cubicBezTo>
                    <a:cubicBezTo>
                      <a:pt x="52" y="78"/>
                      <a:pt x="61" y="64"/>
                      <a:pt x="65" y="50"/>
                    </a:cubicBezTo>
                    <a:cubicBezTo>
                      <a:pt x="69" y="48"/>
                      <a:pt x="72" y="42"/>
                      <a:pt x="71" y="37"/>
                    </a:cubicBezTo>
                    <a:cubicBezTo>
                      <a:pt x="71" y="34"/>
                      <a:pt x="69" y="33"/>
                      <a:pt x="67" y="32"/>
                    </a:cubicBezTo>
                    <a:cubicBezTo>
                      <a:pt x="66" y="14"/>
                      <a:pt x="54" y="0"/>
                      <a:pt x="36" y="0"/>
                    </a:cubicBezTo>
                    <a:cubicBezTo>
                      <a:pt x="19" y="0"/>
                      <a:pt x="7" y="14"/>
                      <a:pt x="6" y="32"/>
                    </a:cubicBezTo>
                    <a:cubicBezTo>
                      <a:pt x="3" y="32"/>
                      <a:pt x="1" y="34"/>
                      <a:pt x="1" y="37"/>
                    </a:cubicBezTo>
                    <a:cubicBezTo>
                      <a:pt x="0" y="42"/>
                      <a:pt x="3" y="49"/>
                      <a:pt x="8" y="5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4" name="Aitds2-2"/>
              <p:cNvSpPr/>
              <p:nvPr/>
            </p:nvSpPr>
            <p:spPr bwMode="auto">
              <a:xfrm>
                <a:off x="5676561" y="1459299"/>
                <a:ext cx="597447" cy="149659"/>
              </a:xfrm>
              <a:custGeom>
                <a:avLst/>
                <a:gdLst>
                  <a:gd name="T0" fmla="*/ 0 w 503"/>
                  <a:gd name="T1" fmla="*/ 0 h 126"/>
                  <a:gd name="T2" fmla="*/ 52 w 503"/>
                  <a:gd name="T3" fmla="*/ 126 h 126"/>
                  <a:gd name="T4" fmla="*/ 80 w 503"/>
                  <a:gd name="T5" fmla="*/ 126 h 126"/>
                  <a:gd name="T6" fmla="*/ 80 w 503"/>
                  <a:gd name="T7" fmla="*/ 48 h 126"/>
                  <a:gd name="T8" fmla="*/ 425 w 503"/>
                  <a:gd name="T9" fmla="*/ 48 h 126"/>
                  <a:gd name="T10" fmla="*/ 422 w 503"/>
                  <a:gd name="T11" fmla="*/ 126 h 126"/>
                  <a:gd name="T12" fmla="*/ 451 w 503"/>
                  <a:gd name="T13" fmla="*/ 126 h 126"/>
                  <a:gd name="T14" fmla="*/ 503 w 503"/>
                  <a:gd name="T15" fmla="*/ 0 h 126"/>
                  <a:gd name="T16" fmla="*/ 0 w 503"/>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126">
                    <a:moveTo>
                      <a:pt x="0" y="0"/>
                    </a:moveTo>
                    <a:lnTo>
                      <a:pt x="52" y="126"/>
                    </a:lnTo>
                    <a:lnTo>
                      <a:pt x="80" y="126"/>
                    </a:lnTo>
                    <a:lnTo>
                      <a:pt x="80" y="48"/>
                    </a:lnTo>
                    <a:lnTo>
                      <a:pt x="425" y="48"/>
                    </a:lnTo>
                    <a:lnTo>
                      <a:pt x="422" y="126"/>
                    </a:lnTo>
                    <a:lnTo>
                      <a:pt x="451" y="126"/>
                    </a:lnTo>
                    <a:lnTo>
                      <a:pt x="503" y="0"/>
                    </a:lnTo>
                    <a:lnTo>
                      <a:pt x="0" y="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5" name="Aitds2-3"/>
              <p:cNvSpPr/>
              <p:nvPr/>
            </p:nvSpPr>
            <p:spPr bwMode="auto">
              <a:xfrm>
                <a:off x="5789399" y="1535316"/>
                <a:ext cx="371771" cy="155597"/>
              </a:xfrm>
              <a:custGeom>
                <a:avLst/>
                <a:gdLst>
                  <a:gd name="T0" fmla="*/ 2 w 313"/>
                  <a:gd name="T1" fmla="*/ 131 h 131"/>
                  <a:gd name="T2" fmla="*/ 311 w 313"/>
                  <a:gd name="T3" fmla="*/ 131 h 131"/>
                  <a:gd name="T4" fmla="*/ 313 w 313"/>
                  <a:gd name="T5" fmla="*/ 0 h 131"/>
                  <a:gd name="T6" fmla="*/ 0 w 313"/>
                  <a:gd name="T7" fmla="*/ 0 h 131"/>
                  <a:gd name="T8" fmla="*/ 2 w 313"/>
                  <a:gd name="T9" fmla="*/ 131 h 131"/>
                </a:gdLst>
                <a:ahLst/>
                <a:cxnLst>
                  <a:cxn ang="0">
                    <a:pos x="T0" y="T1"/>
                  </a:cxn>
                  <a:cxn ang="0">
                    <a:pos x="T2" y="T3"/>
                  </a:cxn>
                  <a:cxn ang="0">
                    <a:pos x="T4" y="T5"/>
                  </a:cxn>
                  <a:cxn ang="0">
                    <a:pos x="T6" y="T7"/>
                  </a:cxn>
                  <a:cxn ang="0">
                    <a:pos x="T8" y="T9"/>
                  </a:cxn>
                </a:cxnLst>
                <a:rect l="0" t="0" r="r" b="b"/>
                <a:pathLst>
                  <a:path w="313" h="131">
                    <a:moveTo>
                      <a:pt x="2" y="131"/>
                    </a:moveTo>
                    <a:lnTo>
                      <a:pt x="311" y="131"/>
                    </a:lnTo>
                    <a:lnTo>
                      <a:pt x="313" y="0"/>
                    </a:lnTo>
                    <a:lnTo>
                      <a:pt x="0" y="0"/>
                    </a:lnTo>
                    <a:lnTo>
                      <a:pt x="2" y="131"/>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6" name="Aitds2-4"/>
              <p:cNvSpPr/>
              <p:nvPr/>
            </p:nvSpPr>
            <p:spPr bwMode="auto">
              <a:xfrm>
                <a:off x="6173048" y="1411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7" name="Aitds2-5"/>
              <p:cNvSpPr/>
              <p:nvPr/>
            </p:nvSpPr>
            <p:spPr bwMode="auto">
              <a:xfrm>
                <a:off x="5769207" y="1196802"/>
                <a:ext cx="504801" cy="225676"/>
              </a:xfrm>
              <a:custGeom>
                <a:avLst/>
                <a:gdLst>
                  <a:gd name="T0" fmla="*/ 33 w 179"/>
                  <a:gd name="T1" fmla="*/ 43 h 80"/>
                  <a:gd name="T2" fmla="*/ 33 w 179"/>
                  <a:gd name="T3" fmla="*/ 43 h 80"/>
                  <a:gd name="T4" fmla="*/ 33 w 179"/>
                  <a:gd name="T5" fmla="*/ 80 h 80"/>
                  <a:gd name="T6" fmla="*/ 71 w 179"/>
                  <a:gd name="T7" fmla="*/ 80 h 80"/>
                  <a:gd name="T8" fmla="*/ 69 w 179"/>
                  <a:gd name="T9" fmla="*/ 56 h 80"/>
                  <a:gd name="T10" fmla="*/ 73 w 179"/>
                  <a:gd name="T11" fmla="*/ 50 h 80"/>
                  <a:gd name="T12" fmla="*/ 77 w 179"/>
                  <a:gd name="T13" fmla="*/ 56 h 80"/>
                  <a:gd name="T14" fmla="*/ 75 w 179"/>
                  <a:gd name="T15" fmla="*/ 80 h 80"/>
                  <a:gd name="T16" fmla="*/ 113 w 179"/>
                  <a:gd name="T17" fmla="*/ 80 h 80"/>
                  <a:gd name="T18" fmla="*/ 113 w 179"/>
                  <a:gd name="T19" fmla="*/ 51 h 80"/>
                  <a:gd name="T20" fmla="*/ 121 w 179"/>
                  <a:gd name="T21" fmla="*/ 64 h 80"/>
                  <a:gd name="T22" fmla="*/ 126 w 179"/>
                  <a:gd name="T23" fmla="*/ 71 h 80"/>
                  <a:gd name="T24" fmla="*/ 130 w 179"/>
                  <a:gd name="T25" fmla="*/ 74 h 80"/>
                  <a:gd name="T26" fmla="*/ 133 w 179"/>
                  <a:gd name="T27" fmla="*/ 76 h 80"/>
                  <a:gd name="T28" fmla="*/ 138 w 179"/>
                  <a:gd name="T29" fmla="*/ 77 h 80"/>
                  <a:gd name="T30" fmla="*/ 143 w 179"/>
                  <a:gd name="T31" fmla="*/ 76 h 80"/>
                  <a:gd name="T32" fmla="*/ 145 w 179"/>
                  <a:gd name="T33" fmla="*/ 75 h 80"/>
                  <a:gd name="T34" fmla="*/ 148 w 179"/>
                  <a:gd name="T35" fmla="*/ 73 h 80"/>
                  <a:gd name="T36" fmla="*/ 152 w 179"/>
                  <a:gd name="T37" fmla="*/ 69 h 80"/>
                  <a:gd name="T38" fmla="*/ 159 w 179"/>
                  <a:gd name="T39" fmla="*/ 62 h 80"/>
                  <a:gd name="T40" fmla="*/ 175 w 179"/>
                  <a:gd name="T41" fmla="*/ 45 h 80"/>
                  <a:gd name="T42" fmla="*/ 173 w 179"/>
                  <a:gd name="T43" fmla="*/ 26 h 80"/>
                  <a:gd name="T44" fmla="*/ 172 w 179"/>
                  <a:gd name="T45" fmla="*/ 25 h 80"/>
                  <a:gd name="T46" fmla="*/ 177 w 179"/>
                  <a:gd name="T47" fmla="*/ 19 h 80"/>
                  <a:gd name="T48" fmla="*/ 177 w 179"/>
                  <a:gd name="T49" fmla="*/ 12 h 80"/>
                  <a:gd name="T50" fmla="*/ 169 w 179"/>
                  <a:gd name="T51" fmla="*/ 12 h 80"/>
                  <a:gd name="T52" fmla="*/ 157 w 179"/>
                  <a:gd name="T53" fmla="*/ 25 h 80"/>
                  <a:gd name="T54" fmla="*/ 154 w 179"/>
                  <a:gd name="T55" fmla="*/ 28 h 80"/>
                  <a:gd name="T56" fmla="*/ 154 w 179"/>
                  <a:gd name="T57" fmla="*/ 28 h 80"/>
                  <a:gd name="T58" fmla="*/ 142 w 179"/>
                  <a:gd name="T59" fmla="*/ 42 h 80"/>
                  <a:gd name="T60" fmla="*/ 140 w 179"/>
                  <a:gd name="T61" fmla="*/ 44 h 80"/>
                  <a:gd name="T62" fmla="*/ 138 w 179"/>
                  <a:gd name="T63" fmla="*/ 41 h 80"/>
                  <a:gd name="T64" fmla="*/ 128 w 179"/>
                  <a:gd name="T65" fmla="*/ 23 h 80"/>
                  <a:gd name="T66" fmla="*/ 125 w 179"/>
                  <a:gd name="T67" fmla="*/ 17 h 80"/>
                  <a:gd name="T68" fmla="*/ 124 w 179"/>
                  <a:gd name="T69" fmla="*/ 15 h 80"/>
                  <a:gd name="T70" fmla="*/ 124 w 179"/>
                  <a:gd name="T71" fmla="*/ 15 h 80"/>
                  <a:gd name="T72" fmla="*/ 124 w 179"/>
                  <a:gd name="T73" fmla="*/ 15 h 80"/>
                  <a:gd name="T74" fmla="*/ 121 w 179"/>
                  <a:gd name="T75" fmla="*/ 11 h 80"/>
                  <a:gd name="T76" fmla="*/ 102 w 179"/>
                  <a:gd name="T77" fmla="*/ 3 h 80"/>
                  <a:gd name="T78" fmla="*/ 93 w 179"/>
                  <a:gd name="T79" fmla="*/ 0 h 80"/>
                  <a:gd name="T80" fmla="*/ 93 w 179"/>
                  <a:gd name="T81" fmla="*/ 0 h 80"/>
                  <a:gd name="T82" fmla="*/ 93 w 179"/>
                  <a:gd name="T83" fmla="*/ 0 h 80"/>
                  <a:gd name="T84" fmla="*/ 81 w 179"/>
                  <a:gd name="T85" fmla="*/ 41 h 80"/>
                  <a:gd name="T86" fmla="*/ 77 w 179"/>
                  <a:gd name="T87" fmla="*/ 16 h 80"/>
                  <a:gd name="T88" fmla="*/ 80 w 179"/>
                  <a:gd name="T89" fmla="*/ 8 h 80"/>
                  <a:gd name="T90" fmla="*/ 75 w 179"/>
                  <a:gd name="T91" fmla="*/ 3 h 80"/>
                  <a:gd name="T92" fmla="*/ 71 w 179"/>
                  <a:gd name="T93" fmla="*/ 3 h 80"/>
                  <a:gd name="T94" fmla="*/ 66 w 179"/>
                  <a:gd name="T95" fmla="*/ 8 h 80"/>
                  <a:gd name="T96" fmla="*/ 69 w 179"/>
                  <a:gd name="T97" fmla="*/ 16 h 80"/>
                  <a:gd name="T98" fmla="*/ 65 w 179"/>
                  <a:gd name="T99" fmla="*/ 41 h 80"/>
                  <a:gd name="T100" fmla="*/ 53 w 179"/>
                  <a:gd name="T101" fmla="*/ 0 h 80"/>
                  <a:gd name="T102" fmla="*/ 53 w 179"/>
                  <a:gd name="T103" fmla="*/ 0 h 80"/>
                  <a:gd name="T104" fmla="*/ 53 w 179"/>
                  <a:gd name="T105" fmla="*/ 0 h 80"/>
                  <a:gd name="T106" fmla="*/ 45 w 179"/>
                  <a:gd name="T107" fmla="*/ 3 h 80"/>
                  <a:gd name="T108" fmla="*/ 19 w 179"/>
                  <a:gd name="T109" fmla="*/ 13 h 80"/>
                  <a:gd name="T110" fmla="*/ 0 w 179"/>
                  <a:gd name="T111" fmla="*/ 80 h 80"/>
                  <a:gd name="T112" fmla="*/ 26 w 179"/>
                  <a:gd name="T113" fmla="*/ 80 h 80"/>
                  <a:gd name="T114" fmla="*/ 33 w 179"/>
                  <a:gd name="T115"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 h="80">
                    <a:moveTo>
                      <a:pt x="33" y="43"/>
                    </a:moveTo>
                    <a:cubicBezTo>
                      <a:pt x="33" y="43"/>
                      <a:pt x="33" y="43"/>
                      <a:pt x="33" y="43"/>
                    </a:cubicBezTo>
                    <a:cubicBezTo>
                      <a:pt x="33" y="80"/>
                      <a:pt x="33" y="80"/>
                      <a:pt x="33" y="80"/>
                    </a:cubicBezTo>
                    <a:cubicBezTo>
                      <a:pt x="71" y="80"/>
                      <a:pt x="71" y="80"/>
                      <a:pt x="71" y="80"/>
                    </a:cubicBezTo>
                    <a:cubicBezTo>
                      <a:pt x="69" y="56"/>
                      <a:pt x="69" y="56"/>
                      <a:pt x="69" y="56"/>
                    </a:cubicBezTo>
                    <a:cubicBezTo>
                      <a:pt x="69" y="53"/>
                      <a:pt x="71" y="50"/>
                      <a:pt x="73" y="50"/>
                    </a:cubicBezTo>
                    <a:cubicBezTo>
                      <a:pt x="75" y="50"/>
                      <a:pt x="77" y="53"/>
                      <a:pt x="77" y="56"/>
                    </a:cubicBezTo>
                    <a:cubicBezTo>
                      <a:pt x="75" y="80"/>
                      <a:pt x="75" y="80"/>
                      <a:pt x="75" y="80"/>
                    </a:cubicBezTo>
                    <a:cubicBezTo>
                      <a:pt x="113" y="80"/>
                      <a:pt x="113" y="80"/>
                      <a:pt x="113" y="80"/>
                    </a:cubicBezTo>
                    <a:cubicBezTo>
                      <a:pt x="113" y="51"/>
                      <a:pt x="113" y="51"/>
                      <a:pt x="113" y="51"/>
                    </a:cubicBezTo>
                    <a:cubicBezTo>
                      <a:pt x="116" y="56"/>
                      <a:pt x="118" y="60"/>
                      <a:pt x="121" y="64"/>
                    </a:cubicBezTo>
                    <a:cubicBezTo>
                      <a:pt x="122" y="67"/>
                      <a:pt x="124" y="69"/>
                      <a:pt x="126" y="71"/>
                    </a:cubicBezTo>
                    <a:cubicBezTo>
                      <a:pt x="127" y="72"/>
                      <a:pt x="128" y="73"/>
                      <a:pt x="130" y="74"/>
                    </a:cubicBezTo>
                    <a:cubicBezTo>
                      <a:pt x="130" y="74"/>
                      <a:pt x="131" y="75"/>
                      <a:pt x="133" y="76"/>
                    </a:cubicBezTo>
                    <a:cubicBezTo>
                      <a:pt x="134" y="76"/>
                      <a:pt x="136" y="77"/>
                      <a:pt x="138" y="77"/>
                    </a:cubicBezTo>
                    <a:cubicBezTo>
                      <a:pt x="140" y="77"/>
                      <a:pt x="141" y="76"/>
                      <a:pt x="143" y="76"/>
                    </a:cubicBezTo>
                    <a:cubicBezTo>
                      <a:pt x="144" y="76"/>
                      <a:pt x="145" y="75"/>
                      <a:pt x="145" y="75"/>
                    </a:cubicBezTo>
                    <a:cubicBezTo>
                      <a:pt x="147" y="74"/>
                      <a:pt x="148" y="73"/>
                      <a:pt x="148" y="73"/>
                    </a:cubicBezTo>
                    <a:cubicBezTo>
                      <a:pt x="150" y="72"/>
                      <a:pt x="151" y="71"/>
                      <a:pt x="152" y="69"/>
                    </a:cubicBezTo>
                    <a:cubicBezTo>
                      <a:pt x="154" y="67"/>
                      <a:pt x="157" y="65"/>
                      <a:pt x="159" y="62"/>
                    </a:cubicBezTo>
                    <a:cubicBezTo>
                      <a:pt x="167" y="54"/>
                      <a:pt x="175" y="45"/>
                      <a:pt x="175" y="45"/>
                    </a:cubicBezTo>
                    <a:cubicBezTo>
                      <a:pt x="179" y="39"/>
                      <a:pt x="179" y="31"/>
                      <a:pt x="173" y="26"/>
                    </a:cubicBezTo>
                    <a:cubicBezTo>
                      <a:pt x="173" y="26"/>
                      <a:pt x="172" y="25"/>
                      <a:pt x="172" y="25"/>
                    </a:cubicBezTo>
                    <a:cubicBezTo>
                      <a:pt x="177" y="19"/>
                      <a:pt x="177" y="19"/>
                      <a:pt x="177" y="19"/>
                    </a:cubicBezTo>
                    <a:cubicBezTo>
                      <a:pt x="179" y="17"/>
                      <a:pt x="179" y="14"/>
                      <a:pt x="177" y="12"/>
                    </a:cubicBezTo>
                    <a:cubicBezTo>
                      <a:pt x="175" y="10"/>
                      <a:pt x="171" y="10"/>
                      <a:pt x="169" y="12"/>
                    </a:cubicBezTo>
                    <a:cubicBezTo>
                      <a:pt x="157" y="25"/>
                      <a:pt x="157" y="25"/>
                      <a:pt x="157" y="25"/>
                    </a:cubicBezTo>
                    <a:cubicBezTo>
                      <a:pt x="156" y="26"/>
                      <a:pt x="155" y="27"/>
                      <a:pt x="154" y="28"/>
                    </a:cubicBezTo>
                    <a:cubicBezTo>
                      <a:pt x="154" y="28"/>
                      <a:pt x="154" y="28"/>
                      <a:pt x="154" y="28"/>
                    </a:cubicBezTo>
                    <a:cubicBezTo>
                      <a:pt x="153" y="29"/>
                      <a:pt x="148" y="36"/>
                      <a:pt x="142" y="42"/>
                    </a:cubicBezTo>
                    <a:cubicBezTo>
                      <a:pt x="141" y="42"/>
                      <a:pt x="140" y="43"/>
                      <a:pt x="140" y="44"/>
                    </a:cubicBezTo>
                    <a:cubicBezTo>
                      <a:pt x="139" y="43"/>
                      <a:pt x="138" y="42"/>
                      <a:pt x="138" y="41"/>
                    </a:cubicBezTo>
                    <a:cubicBezTo>
                      <a:pt x="134" y="35"/>
                      <a:pt x="131" y="28"/>
                      <a:pt x="128" y="23"/>
                    </a:cubicBezTo>
                    <a:cubicBezTo>
                      <a:pt x="127" y="21"/>
                      <a:pt x="126" y="19"/>
                      <a:pt x="125" y="17"/>
                    </a:cubicBezTo>
                    <a:cubicBezTo>
                      <a:pt x="125" y="16"/>
                      <a:pt x="125" y="16"/>
                      <a:pt x="124" y="15"/>
                    </a:cubicBezTo>
                    <a:cubicBezTo>
                      <a:pt x="124" y="15"/>
                      <a:pt x="124" y="15"/>
                      <a:pt x="124" y="15"/>
                    </a:cubicBezTo>
                    <a:cubicBezTo>
                      <a:pt x="124" y="15"/>
                      <a:pt x="124" y="15"/>
                      <a:pt x="124" y="15"/>
                    </a:cubicBezTo>
                    <a:cubicBezTo>
                      <a:pt x="123" y="13"/>
                      <a:pt x="122" y="12"/>
                      <a:pt x="121" y="11"/>
                    </a:cubicBezTo>
                    <a:cubicBezTo>
                      <a:pt x="120" y="9"/>
                      <a:pt x="115" y="6"/>
                      <a:pt x="102" y="3"/>
                    </a:cubicBezTo>
                    <a:cubicBezTo>
                      <a:pt x="99" y="2"/>
                      <a:pt x="96" y="1"/>
                      <a:pt x="93" y="0"/>
                    </a:cubicBezTo>
                    <a:cubicBezTo>
                      <a:pt x="93" y="0"/>
                      <a:pt x="93" y="0"/>
                      <a:pt x="93" y="0"/>
                    </a:cubicBezTo>
                    <a:cubicBezTo>
                      <a:pt x="93" y="0"/>
                      <a:pt x="93" y="0"/>
                      <a:pt x="93" y="0"/>
                    </a:cubicBezTo>
                    <a:cubicBezTo>
                      <a:pt x="93" y="7"/>
                      <a:pt x="90" y="22"/>
                      <a:pt x="81" y="41"/>
                    </a:cubicBezTo>
                    <a:cubicBezTo>
                      <a:pt x="80" y="29"/>
                      <a:pt x="77" y="17"/>
                      <a:pt x="77" y="16"/>
                    </a:cubicBezTo>
                    <a:cubicBezTo>
                      <a:pt x="80" y="8"/>
                      <a:pt x="80" y="8"/>
                      <a:pt x="80" y="8"/>
                    </a:cubicBezTo>
                    <a:cubicBezTo>
                      <a:pt x="75" y="3"/>
                      <a:pt x="75" y="3"/>
                      <a:pt x="75" y="3"/>
                    </a:cubicBezTo>
                    <a:cubicBezTo>
                      <a:pt x="71" y="3"/>
                      <a:pt x="71" y="3"/>
                      <a:pt x="71" y="3"/>
                    </a:cubicBezTo>
                    <a:cubicBezTo>
                      <a:pt x="66" y="8"/>
                      <a:pt x="66" y="8"/>
                      <a:pt x="66" y="8"/>
                    </a:cubicBezTo>
                    <a:cubicBezTo>
                      <a:pt x="69" y="16"/>
                      <a:pt x="69" y="16"/>
                      <a:pt x="69" y="16"/>
                    </a:cubicBezTo>
                    <a:cubicBezTo>
                      <a:pt x="69" y="17"/>
                      <a:pt x="66" y="29"/>
                      <a:pt x="65" y="41"/>
                    </a:cubicBezTo>
                    <a:cubicBezTo>
                      <a:pt x="56" y="22"/>
                      <a:pt x="53" y="7"/>
                      <a:pt x="53" y="0"/>
                    </a:cubicBezTo>
                    <a:cubicBezTo>
                      <a:pt x="53" y="0"/>
                      <a:pt x="53" y="0"/>
                      <a:pt x="53" y="0"/>
                    </a:cubicBezTo>
                    <a:cubicBezTo>
                      <a:pt x="53" y="0"/>
                      <a:pt x="53" y="0"/>
                      <a:pt x="53" y="0"/>
                    </a:cubicBezTo>
                    <a:cubicBezTo>
                      <a:pt x="50" y="1"/>
                      <a:pt x="47" y="2"/>
                      <a:pt x="45" y="3"/>
                    </a:cubicBezTo>
                    <a:cubicBezTo>
                      <a:pt x="37" y="6"/>
                      <a:pt x="25" y="10"/>
                      <a:pt x="19" y="13"/>
                    </a:cubicBezTo>
                    <a:cubicBezTo>
                      <a:pt x="16" y="17"/>
                      <a:pt x="4" y="32"/>
                      <a:pt x="0" y="80"/>
                    </a:cubicBezTo>
                    <a:cubicBezTo>
                      <a:pt x="26" y="80"/>
                      <a:pt x="26" y="80"/>
                      <a:pt x="26" y="80"/>
                    </a:cubicBezTo>
                    <a:cubicBezTo>
                      <a:pt x="27" y="64"/>
                      <a:pt x="31" y="44"/>
                      <a:pt x="33" y="4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grpSp>
        <p:cxnSp>
          <p:nvCxnSpPr>
            <p:cNvPr id="32" name="Aitds7"/>
            <p:cNvCxnSpPr/>
            <p:nvPr/>
          </p:nvCxnSpPr>
          <p:spPr>
            <a:xfrm flipV="1">
              <a:off x="984065" y="1962866"/>
              <a:ext cx="7790134" cy="5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791089" y="1122968"/>
            <a:ext cx="2089252" cy="767444"/>
          </a:xfrm>
          <a:prstGeom prst="rect">
            <a:avLst/>
          </a:prstGeom>
        </p:spPr>
      </p:pic>
      <p:pic>
        <p:nvPicPr>
          <p:cNvPr id="29" name="图片 28"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636" y="327145"/>
            <a:ext cx="984049" cy="981432"/>
          </a:xfrm>
          <a:prstGeom prst="rect">
            <a:avLst/>
          </a:prstGeom>
        </p:spPr>
      </p:pic>
      <p:sp>
        <p:nvSpPr>
          <p:cNvPr id="2" name="矩形 1"/>
          <p:cNvSpPr/>
          <p:nvPr/>
        </p:nvSpPr>
        <p:spPr>
          <a:xfrm>
            <a:off x="641930" y="1589368"/>
            <a:ext cx="6365875" cy="1076325"/>
          </a:xfrm>
          <a:prstGeom prst="rect">
            <a:avLst/>
          </a:prstGeom>
        </p:spPr>
        <p:txBody>
          <a:bodyPr wrap="none">
            <a:spAutoFit/>
          </a:bodyPr>
          <a:lstStyle/>
          <a:p>
            <a:r>
              <a:rPr lang="zh-CN" altLang="en-US" sz="3200" b="1" dirty="0"/>
              <a:t> </a:t>
            </a:r>
            <a:r>
              <a:rPr lang="zh-CN" altLang="zh-CN" sz="3200" b="1" dirty="0"/>
              <a:t>一、上海试卷</a:t>
            </a:r>
            <a:r>
              <a:rPr lang="zh-CN" altLang="zh-CN" sz="3200" b="1" dirty="0" smtClean="0"/>
              <a:t>基本结构</a:t>
            </a:r>
            <a:r>
              <a:rPr lang="en-US" altLang="zh-CN" sz="3200" b="1" dirty="0" smtClean="0"/>
              <a:t>(</a:t>
            </a:r>
            <a:r>
              <a:rPr lang="zh-CN" altLang="zh-CN" sz="3200" b="1" dirty="0" smtClean="0"/>
              <a:t>分值比例</a:t>
            </a:r>
            <a:r>
              <a:rPr lang="en-US" altLang="zh-CN" sz="3200" b="1" dirty="0" smtClean="0"/>
              <a:t>)</a:t>
            </a:r>
            <a:r>
              <a:rPr lang="zh-CN" altLang="zh-CN" sz="3200" dirty="0" smtClean="0"/>
              <a:t> </a:t>
            </a:r>
            <a:endParaRPr lang="zh-CN" altLang="en-US" sz="3200" kern="0" dirty="0">
              <a:latin typeface="Arial" panose="020B0604020202020204" pitchFamily="34" charset="0"/>
              <a:ea typeface="微软雅黑" panose="020B0503020204020204" pitchFamily="34" charset="-122"/>
              <a:sym typeface="Arial" panose="020B0604020202020204" pitchFamily="34" charset="0"/>
            </a:endParaRPr>
          </a:p>
          <a:p>
            <a:endParaRPr lang="en-US" altLang="zh-CN" sz="3200" b="1" dirty="0"/>
          </a:p>
        </p:txBody>
      </p:sp>
      <p:sp>
        <p:nvSpPr>
          <p:cNvPr id="3" name="文本框 2"/>
          <p:cNvSpPr txBox="1"/>
          <p:nvPr/>
        </p:nvSpPr>
        <p:spPr>
          <a:xfrm>
            <a:off x="1569720" y="2986405"/>
            <a:ext cx="9598660" cy="521970"/>
          </a:xfrm>
          <a:prstGeom prst="rect">
            <a:avLst/>
          </a:prstGeom>
          <a:noFill/>
        </p:spPr>
        <p:txBody>
          <a:bodyPr wrap="square" rtlCol="0">
            <a:spAutoFit/>
          </a:bodyPr>
          <a:p>
            <a:r>
              <a:rPr lang="en-US" altLang="zh-CN" sz="2800"/>
              <a:t>   </a:t>
            </a:r>
            <a:r>
              <a:rPr lang="zh-CN" altLang="en-US" sz="2800">
                <a:solidFill>
                  <a:srgbClr val="FF0000"/>
                </a:solidFill>
                <a:sym typeface="+mn-ea"/>
              </a:rPr>
              <a:t>道德与法治部分</a:t>
            </a:r>
            <a:r>
              <a:rPr lang="en-US" altLang="zh-CN" sz="2800">
                <a:solidFill>
                  <a:srgbClr val="FF0000"/>
                </a:solidFill>
                <a:sym typeface="+mn-ea"/>
              </a:rPr>
              <a:t>60</a:t>
            </a:r>
            <a:r>
              <a:rPr lang="zh-CN" altLang="en-US" sz="2800">
                <a:solidFill>
                  <a:srgbClr val="FF0000"/>
                </a:solidFill>
                <a:sym typeface="+mn-ea"/>
              </a:rPr>
              <a:t>分                          </a:t>
            </a:r>
            <a:r>
              <a:rPr lang="zh-CN" altLang="en-US" sz="2800">
                <a:solidFill>
                  <a:srgbClr val="FF0000"/>
                </a:solidFill>
              </a:rPr>
              <a:t>历史部分</a:t>
            </a:r>
            <a:r>
              <a:rPr lang="en-US" altLang="zh-CN" sz="2800">
                <a:solidFill>
                  <a:srgbClr val="FF0000"/>
                </a:solidFill>
              </a:rPr>
              <a:t>60</a:t>
            </a:r>
            <a:r>
              <a:rPr lang="zh-CN" altLang="en-US" sz="2800">
                <a:solidFill>
                  <a:srgbClr val="FF0000"/>
                </a:solidFill>
              </a:rPr>
              <a:t>分      </a:t>
            </a:r>
            <a:r>
              <a:rPr lang="zh-CN" altLang="en-US" sz="2800"/>
              <a:t>        </a:t>
            </a:r>
            <a:endParaRPr lang="zh-CN" altLang="en-US" sz="2800"/>
          </a:p>
        </p:txBody>
      </p:sp>
      <p:sp>
        <p:nvSpPr>
          <p:cNvPr id="4" name="文本框 3"/>
          <p:cNvSpPr txBox="1"/>
          <p:nvPr/>
        </p:nvSpPr>
        <p:spPr>
          <a:xfrm>
            <a:off x="593090" y="3640455"/>
            <a:ext cx="6049645" cy="521970"/>
          </a:xfrm>
          <a:prstGeom prst="rect">
            <a:avLst/>
          </a:prstGeom>
          <a:noFill/>
        </p:spPr>
        <p:txBody>
          <a:bodyPr wrap="square" rtlCol="0">
            <a:spAutoFit/>
          </a:bodyPr>
          <a:p>
            <a:r>
              <a:rPr lang="zh-CN" altLang="en-US" sz="2800"/>
              <a:t>（</a:t>
            </a:r>
            <a:r>
              <a:rPr lang="zh-CN" sz="2800"/>
              <a:t>日常考核</a:t>
            </a:r>
            <a:r>
              <a:rPr lang="en-US" altLang="zh-CN" sz="2800"/>
              <a:t>30</a:t>
            </a:r>
            <a:r>
              <a:rPr lang="zh-CN" altLang="en-US" sz="2800"/>
              <a:t>分，</a:t>
            </a:r>
            <a:r>
              <a:rPr lang="zh-CN" sz="2800"/>
              <a:t>统一考试</a:t>
            </a:r>
            <a:r>
              <a:rPr lang="en-US" altLang="zh-CN" sz="2800"/>
              <a:t>30</a:t>
            </a:r>
            <a:r>
              <a:rPr lang="zh-CN" altLang="en-US" sz="2800"/>
              <a:t>分）</a:t>
            </a:r>
            <a:endParaRPr lang="zh-CN" altLang="en-US" sz="2800"/>
          </a:p>
        </p:txBody>
      </p:sp>
      <p:sp>
        <p:nvSpPr>
          <p:cNvPr id="5" name="弧形 4"/>
          <p:cNvSpPr/>
          <p:nvPr/>
        </p:nvSpPr>
        <p:spPr>
          <a:xfrm rot="18360000">
            <a:off x="7835265" y="2230120"/>
            <a:ext cx="2657475" cy="3567430"/>
          </a:xfrm>
          <a:prstGeom prst="arc">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6" name="弧形 5"/>
          <p:cNvSpPr/>
          <p:nvPr/>
        </p:nvSpPr>
        <p:spPr>
          <a:xfrm rot="18360000">
            <a:off x="2592070" y="2244725"/>
            <a:ext cx="2657475" cy="3567430"/>
          </a:xfrm>
          <a:prstGeom prst="arc">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弧形 6"/>
          <p:cNvSpPr/>
          <p:nvPr/>
        </p:nvSpPr>
        <p:spPr>
          <a:xfrm rot="7860000">
            <a:off x="1838960" y="1374775"/>
            <a:ext cx="3207385" cy="3509010"/>
          </a:xfrm>
          <a:prstGeom prst="arc">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8" name="弧形 7"/>
          <p:cNvSpPr/>
          <p:nvPr/>
        </p:nvSpPr>
        <p:spPr>
          <a:xfrm rot="7860000">
            <a:off x="7108190" y="1159510"/>
            <a:ext cx="3207385" cy="3509010"/>
          </a:xfrm>
          <a:prstGeom prst="arc">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5937885" y="3508375"/>
            <a:ext cx="6049645" cy="521970"/>
          </a:xfrm>
          <a:prstGeom prst="rect">
            <a:avLst/>
          </a:prstGeom>
          <a:noFill/>
        </p:spPr>
        <p:txBody>
          <a:bodyPr wrap="square" rtlCol="0">
            <a:spAutoFit/>
          </a:bodyPr>
          <a:p>
            <a:r>
              <a:rPr lang="zh-CN" altLang="en-US" sz="2800"/>
              <a:t>（</a:t>
            </a:r>
            <a:r>
              <a:rPr lang="zh-CN" sz="2800"/>
              <a:t>日常考核</a:t>
            </a:r>
            <a:r>
              <a:rPr lang="en-US" altLang="zh-CN" sz="2800"/>
              <a:t>30</a:t>
            </a:r>
            <a:r>
              <a:rPr lang="zh-CN" altLang="en-US" sz="2800"/>
              <a:t>分，</a:t>
            </a:r>
            <a:r>
              <a:rPr lang="zh-CN" sz="2800"/>
              <a:t>统一考试</a:t>
            </a:r>
            <a:r>
              <a:rPr lang="en-US" altLang="zh-CN" sz="2800"/>
              <a:t>30</a:t>
            </a:r>
            <a:r>
              <a:rPr lang="zh-CN" altLang="en-US" sz="2800"/>
              <a:t>分）</a:t>
            </a:r>
            <a:endParaRPr lang="zh-CN" altLang="en-US" sz="2800"/>
          </a:p>
        </p:txBody>
      </p:sp>
      <p:pic>
        <p:nvPicPr>
          <p:cNvPr id="10" name="图片 9"/>
          <p:cNvPicPr>
            <a:picLocks noChangeAspect="1"/>
          </p:cNvPicPr>
          <p:nvPr/>
        </p:nvPicPr>
        <p:blipFill>
          <a:blip r:embed="rId3"/>
          <a:stretch>
            <a:fillRect/>
          </a:stretch>
        </p:blipFill>
        <p:spPr>
          <a:xfrm>
            <a:off x="1439545" y="4941570"/>
            <a:ext cx="9194800" cy="1481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文本框 1"/>
          <p:cNvSpPr txBox="1"/>
          <p:nvPr/>
        </p:nvSpPr>
        <p:spPr>
          <a:xfrm>
            <a:off x="295910" y="306705"/>
            <a:ext cx="11600180" cy="5631180"/>
          </a:xfrm>
          <a:prstGeom prst="rect">
            <a:avLst/>
          </a:prstGeom>
          <a:noFill/>
          <a:ln w="9525">
            <a:noFill/>
          </a:ln>
        </p:spPr>
        <p:txBody>
          <a:bodyPr wrap="square" anchor="t" anchorCtr="0">
            <a:spAutoFit/>
          </a:bodyPr>
          <a:p>
            <a:pPr algn="ctr"/>
            <a:r>
              <a:rPr lang="zh-CN" altLang="en-US" sz="2000" b="1">
                <a:latin typeface="微软雅黑" panose="020B0503020204020204" pitchFamily="34" charset="-122"/>
                <a:ea typeface="微软雅黑" panose="020B0503020204020204" pitchFamily="34" charset="-122"/>
              </a:rPr>
              <a:t>上海开卷考真的容易吗？</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上海中考历史是“开卷”，或许一些学生还以为可以省事不少。经历过中考便知道，“开卷”意味着出题更活、考察面更广、难度更大。</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1.从题型来看，“开卷≠抄书”。</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   从近三年的真题来看，历史中考题型涉及选择题、排序题、填空题、问答题、论述题、辨析题、材料分析题等多种题型</a:t>
            </a:r>
            <a:r>
              <a:rPr lang="zh-CN" altLang="en-US" sz="2000" b="1">
                <a:latin typeface="微软雅黑" panose="020B0503020204020204" pitchFamily="34" charset="-122"/>
                <a:ea typeface="微软雅黑" panose="020B0503020204020204" pitchFamily="34" charset="-122"/>
              </a:rPr>
              <a:t>，并非简单的“搬运”。</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同时，试卷上的历史材料更是图文并茂，古文与白话文并存，但由于</a:t>
            </a:r>
            <a:r>
              <a:rPr lang="zh-CN" altLang="en-US" sz="2000" b="1">
                <a:solidFill>
                  <a:srgbClr val="FF0000"/>
                </a:solidFill>
                <a:latin typeface="微软雅黑" panose="020B0503020204020204" pitchFamily="34" charset="-122"/>
                <a:ea typeface="微软雅黑" panose="020B0503020204020204" pitchFamily="34" charset="-122"/>
              </a:rPr>
              <a:t>考试仅仅只允许带课本进考场，不可带练习册、地图册等其他资料</a:t>
            </a:r>
            <a:r>
              <a:rPr lang="zh-CN" altLang="en-US" sz="2000" b="1">
                <a:latin typeface="微软雅黑" panose="020B0503020204020204" pitchFamily="34" charset="-122"/>
                <a:ea typeface="微软雅黑" panose="020B0503020204020204" pitchFamily="34" charset="-122"/>
              </a:rPr>
              <a:t>，这容易让不少学生一时摸不着头脑，不知道去哪里找答案。</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2.从考点来看，“开卷≠掌握知识点”。</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中考历史的出题范围涉及六本书，且古今中外的历史知识点既有单独出题，又存在交错、互通的旨趣，需要对知识点融会贯通、灵活运用。</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如果没有进行认真、系统的学习与复习，学生或许课本上的白纸黑字都认识，但却不理解历史前后联系，不懂得其背后的意蕴，导致答题无从下手或者无法准确回答。</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3.从难度来看，“开卷≠简单”。</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除了考题灵活与考察深入外，面对“内卷”愈加激烈的上海中考，一般而言，目标定位市重点高中的学生，历史应当考到27分以上，而目标区重点高中的学生，应当确保25分以上。</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然而，面对如此庞大的知识量与多样化的出题方式，想要争取29、30分的高分并非易事。因此，历史中考难就难在必须尽可能要“全做对”和“少失分”。</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文本框 99"/>
          <p:cNvSpPr txBox="1"/>
          <p:nvPr/>
        </p:nvSpPr>
        <p:spPr>
          <a:xfrm>
            <a:off x="3315970" y="183198"/>
            <a:ext cx="5080000" cy="398780"/>
          </a:xfrm>
          <a:prstGeom prst="rect">
            <a:avLst/>
          </a:prstGeom>
          <a:noFill/>
          <a:ln w="9525">
            <a:noFill/>
          </a:ln>
        </p:spPr>
        <p:txBody>
          <a:bodyPr anchor="t" anchorCtr="0">
            <a:spAutoFit/>
          </a:bodyPr>
          <a:p>
            <a:pPr algn="ctr"/>
            <a:r>
              <a:rPr lang="en-US" altLang="zh-CN" sz="2000" b="1">
                <a:solidFill>
                  <a:srgbClr val="FF0000"/>
                </a:solidFill>
                <a:latin typeface="微软雅黑" panose="020B0503020204020204" pitchFamily="34" charset="-122"/>
                <a:ea typeface="微软雅黑" panose="020B0503020204020204" pitchFamily="34" charset="-122"/>
              </a:rPr>
              <a:t>2021</a:t>
            </a:r>
            <a:r>
              <a:rPr lang="zh-CN" altLang="zh-CN" sz="2000" b="1">
                <a:solidFill>
                  <a:srgbClr val="FF0000"/>
                </a:solidFill>
                <a:latin typeface="微软雅黑" panose="020B0503020204020204" pitchFamily="34" charset="-122"/>
                <a:ea typeface="微软雅黑" panose="020B0503020204020204" pitchFamily="34" charset="-122"/>
              </a:rPr>
              <a:t>年上海市中考历史试卷</a:t>
            </a:r>
            <a:endParaRPr lang="zh-CN" altLang="en-US" sz="2000" b="1">
              <a:solidFill>
                <a:srgbClr val="FF0000"/>
              </a:solidFill>
              <a:latin typeface="微软雅黑" panose="020B0503020204020204" pitchFamily="34" charset="-122"/>
              <a:ea typeface="微软雅黑" panose="020B0503020204020204" pitchFamily="34" charset="-122"/>
            </a:endParaRPr>
          </a:p>
        </p:txBody>
      </p:sp>
      <p:sp>
        <p:nvSpPr>
          <p:cNvPr id="17410" name="文本框 3"/>
          <p:cNvSpPr txBox="1"/>
          <p:nvPr/>
        </p:nvSpPr>
        <p:spPr>
          <a:xfrm>
            <a:off x="285115" y="485458"/>
            <a:ext cx="9001125" cy="645160"/>
          </a:xfrm>
          <a:prstGeom prst="rect">
            <a:avLst/>
          </a:prstGeom>
          <a:noFill/>
          <a:ln w="9525">
            <a:noFill/>
          </a:ln>
        </p:spPr>
        <p:txBody>
          <a:bodyPr wrap="square" anchor="t" anchorCtr="0">
            <a:spAutoFit/>
          </a:bodyPr>
          <a:p>
            <a:pPr marL="173355" indent="-173355"/>
            <a:r>
              <a:rPr lang="en-US" altLang="zh-CN" b="1">
                <a:latin typeface="微软雅黑" panose="020B0503020204020204" pitchFamily="34" charset="-122"/>
                <a:ea typeface="微软雅黑" panose="020B0503020204020204" pitchFamily="34" charset="-122"/>
              </a:rPr>
              <a:t>1</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8</a:t>
            </a:r>
            <a:r>
              <a:rPr lang="zh-CN" altLang="zh-CN" b="1">
                <a:latin typeface="微软雅黑" panose="020B0503020204020204" pitchFamily="34" charset="-122"/>
                <a:ea typeface="微软雅黑" panose="020B0503020204020204" pitchFamily="34" charset="-122"/>
              </a:rPr>
              <a:t>分）（</a:t>
            </a:r>
            <a:r>
              <a:rPr lang="en-US" altLang="zh-CN" b="1">
                <a:latin typeface="微软雅黑" panose="020B0503020204020204" pitchFamily="34" charset="-122"/>
                <a:ea typeface="微软雅黑" panose="020B0503020204020204" pitchFamily="34" charset="-122"/>
              </a:rPr>
              <a:t>2021</a:t>
            </a:r>
            <a:r>
              <a:rPr lang="zh-CN" altLang="zh-CN" b="1">
                <a:latin typeface="微软雅黑" panose="020B0503020204020204" pitchFamily="34" charset="-122"/>
                <a:ea typeface="微软雅黑" panose="020B0503020204020204" pitchFamily="34" charset="-122"/>
              </a:rPr>
              <a:t>•上海）中国古代对外交流</a:t>
            </a:r>
            <a:endParaRPr lang="zh-CN" altLang="zh-CN" b="1">
              <a:latin typeface="微软雅黑" panose="020B0503020204020204" pitchFamily="34" charset="-122"/>
              <a:ea typeface="微软雅黑" panose="020B0503020204020204" pitchFamily="34" charset="-122"/>
            </a:endParaRPr>
          </a:p>
          <a:p>
            <a:pPr marL="173355" indent="-173355"/>
            <a:r>
              <a:rPr lang="zh-CN" altLang="zh-CN" b="1">
                <a:latin typeface="微软雅黑" panose="020B0503020204020204" pitchFamily="34" charset="-122"/>
                <a:ea typeface="微软雅黑" panose="020B0503020204020204" pitchFamily="34" charset="-122"/>
              </a:rPr>
              <a:t>借史以明鉴，探索中国古代对外交流的特点和规律对于今日中国的发展尤为重要。</a:t>
            </a:r>
            <a:endParaRPr lang="zh-CN" altLang="en-US" b="1">
              <a:latin typeface="微软雅黑" panose="020B0503020204020204" pitchFamily="34" charset="-122"/>
              <a:ea typeface="微软雅黑" panose="020B0503020204020204" pitchFamily="34" charset="-122"/>
            </a:endParaRPr>
          </a:p>
        </p:txBody>
      </p:sp>
      <p:pic>
        <p:nvPicPr>
          <p:cNvPr id="17411" name="图片24" descr="菁优网：http://www.jyeoo.com"/>
          <p:cNvPicPr>
            <a:picLocks noChangeAspect="1"/>
          </p:cNvPicPr>
          <p:nvPr/>
        </p:nvPicPr>
        <p:blipFill>
          <a:blip r:embed="rId1"/>
          <a:stretch>
            <a:fillRect/>
          </a:stretch>
        </p:blipFill>
        <p:spPr>
          <a:xfrm>
            <a:off x="285115" y="1203325"/>
            <a:ext cx="3203575" cy="5537200"/>
          </a:xfrm>
          <a:prstGeom prst="rect">
            <a:avLst/>
          </a:prstGeom>
          <a:noFill/>
          <a:ln w="9525">
            <a:noFill/>
          </a:ln>
        </p:spPr>
      </p:pic>
      <p:sp>
        <p:nvSpPr>
          <p:cNvPr id="17412" name="文本框 4"/>
          <p:cNvSpPr txBox="1"/>
          <p:nvPr/>
        </p:nvSpPr>
        <p:spPr>
          <a:xfrm>
            <a:off x="3388678" y="1130935"/>
            <a:ext cx="5961062" cy="92202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a:t>
            </a:r>
            <a:r>
              <a:rPr lang="zh-CN" altLang="zh-CN" b="1">
                <a:latin typeface="微软雅黑" panose="020B0503020204020204" pitchFamily="34" charset="-122"/>
                <a:ea typeface="微软雅黑" panose="020B0503020204020204" pitchFamily="34" charset="-122"/>
              </a:rPr>
              <a:t>）将上面路线图与相应的时代进行匹配。（填写字母）</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汉代：</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唐代：</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元代：</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明代：</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2</a:t>
            </a:r>
            <a:r>
              <a:rPr lang="zh-CN" altLang="zh-CN" b="1">
                <a:latin typeface="微软雅黑" panose="020B0503020204020204" pitchFamily="34" charset="-122"/>
                <a:ea typeface="微软雅黑" panose="020B0503020204020204" pitchFamily="34" charset="-122"/>
              </a:rPr>
              <a:t>）结合所学，将下列表格填写完整。</a:t>
            </a:r>
            <a:endParaRPr lang="zh-CN" altLang="en-US" b="1">
              <a:latin typeface="微软雅黑" panose="020B0503020204020204" pitchFamily="34" charset="-122"/>
              <a:ea typeface="微软雅黑" panose="020B0503020204020204" pitchFamily="34" charset="-122"/>
            </a:endParaRPr>
          </a:p>
        </p:txBody>
      </p:sp>
      <p:graphicFrame>
        <p:nvGraphicFramePr>
          <p:cNvPr id="6" name="表格 5"/>
          <p:cNvGraphicFramePr/>
          <p:nvPr/>
        </p:nvGraphicFramePr>
        <p:xfrm>
          <a:off x="3780473" y="2052955"/>
          <a:ext cx="5505450" cy="3390900"/>
        </p:xfrm>
        <a:graphic>
          <a:graphicData uri="http://schemas.openxmlformats.org/drawingml/2006/table">
            <a:tbl>
              <a:tblPr firstRow="1" bandRow="1">
                <a:tableStyleId>{5940675A-B579-460E-94D1-54222C63F5DA}</a:tableStyleId>
              </a:tblPr>
              <a:tblGrid>
                <a:gridCol w="742950"/>
                <a:gridCol w="2381250"/>
                <a:gridCol w="2381250"/>
              </a:tblGrid>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朝代</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中国传入西方</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西方传入中国</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汉朝</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随着（1）</a:t>
                      </a:r>
                      <a:r>
                        <a:rPr lang="en-US" sz="1400" b="1" u="sng">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微软雅黑" panose="020B0503020204020204" pitchFamily="34" charset="-122"/>
                          <a:ea typeface="微软雅黑" panose="020B0503020204020204" pitchFamily="34" charset="-122"/>
                          <a:cs typeface="微软雅黑" panose="020B0503020204020204" pitchFamily="34" charset="-122"/>
                        </a:rPr>
                        <a:t>的出使，汉朝的丝绸、漆器等物品，以及开渠、凿井等技术传到西域。</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西域的核桃、葡萄、石榴、苜蓿等植物，以至多种乐器和歌舞等传入中原。</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唐朝</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通过遣唐使来华和鉴真东渡，唐朝先进的政治制度和医学天文、历算等科技成就传到日本等国家和地区。</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（2）</a:t>
                      </a:r>
                      <a:r>
                        <a:rPr lang="en-US" sz="1400" b="1" u="sng">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微软雅黑" panose="020B0503020204020204" pitchFamily="34" charset="-122"/>
                          <a:ea typeface="微软雅黑" panose="020B0503020204020204" pitchFamily="34" charset="-122"/>
                          <a:cs typeface="微软雅黑" panose="020B0503020204020204" pitchFamily="34" charset="-122"/>
                        </a:rPr>
                        <a:t>西行，前往天竺取经，后来携带大量佛经回长安。</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290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宋元</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宋元时期，中国重大发明的印刷术、（3）</a:t>
                      </a:r>
                      <a:r>
                        <a:rPr lang="en-US" sz="1400" b="1" u="sng">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微软雅黑" panose="020B0503020204020204" pitchFamily="34" charset="-122"/>
                          <a:ea typeface="微软雅黑" panose="020B0503020204020204" pitchFamily="34" charset="-122"/>
                          <a:cs typeface="微软雅黑" panose="020B0503020204020204" pitchFamily="34" charset="-122"/>
                        </a:rPr>
                        <a:t>、火药等输往西方。</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西方的药物、天文、历法、数学等也传到中国。</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明清</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明朝郑和下西洋，先后到达亚洲和非洲的30多个国家和地区，最远到达非洲东海岸和红海沿岸。</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有关西方自然科学的书籍，经西方传教士利玛窦等传到中国。</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7439" name="文本框 6"/>
          <p:cNvSpPr txBox="1"/>
          <p:nvPr/>
        </p:nvSpPr>
        <p:spPr>
          <a:xfrm>
            <a:off x="3780790" y="5518150"/>
            <a:ext cx="5505450" cy="645160"/>
          </a:xfrm>
          <a:prstGeom prst="rect">
            <a:avLst/>
          </a:prstGeom>
          <a:noFill/>
          <a:ln w="9525">
            <a:noFill/>
          </a:ln>
        </p:spPr>
        <p:txBody>
          <a:bodyPr wrap="square" anchor="t" anchorCtr="0">
            <a:spAutoFit/>
          </a:bodyPr>
          <a:p>
            <a:r>
              <a:rPr lang="zh-CN" altLang="zh-CN" b="1">
                <a:solidFill>
                  <a:srgbClr val="FF0000"/>
                </a:solidFill>
                <a:latin typeface="微软雅黑" panose="020B0503020204020204" pitchFamily="34" charset="-122"/>
                <a:ea typeface="微软雅黑" panose="020B0503020204020204" pitchFamily="34" charset="-122"/>
              </a:rPr>
              <a:t>（</a:t>
            </a:r>
            <a:r>
              <a:rPr lang="en-US" altLang="zh-CN" b="1">
                <a:solidFill>
                  <a:srgbClr val="FF0000"/>
                </a:solidFill>
                <a:latin typeface="微软雅黑" panose="020B0503020204020204" pitchFamily="34" charset="-122"/>
                <a:ea typeface="微软雅黑" panose="020B0503020204020204" pitchFamily="34" charset="-122"/>
              </a:rPr>
              <a:t>3</a:t>
            </a:r>
            <a:r>
              <a:rPr lang="zh-CN" altLang="zh-CN" b="1">
                <a:solidFill>
                  <a:srgbClr val="FF0000"/>
                </a:solidFill>
                <a:latin typeface="微软雅黑" panose="020B0503020204020204" pitchFamily="34" charset="-122"/>
                <a:ea typeface="微软雅黑" panose="020B0503020204020204" pitchFamily="34" charset="-122"/>
              </a:rPr>
              <a:t>）综合上述材料，结合所学，谈谈你对中国古代对外交流的认识。</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9484360" y="582295"/>
            <a:ext cx="2512695" cy="3969385"/>
          </a:xfrm>
          <a:prstGeom prst="rect">
            <a:avLst/>
          </a:prstGeom>
          <a:solidFill>
            <a:srgbClr val="FFFF00"/>
          </a:solid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综合上述材料并结合所学可以从时空、路线、交流内容、整体上分析中国古代对外交流的认识：历史悠久，空间跨度大；从路线上看，具有由陆路为主到海陆兼备的特点；从交流内容上看，涵盖物品、制度、思想文化等多个方面；从整体而言，中国古代文明的交流具有双向性。中国古代文明交流是和平的。</a:t>
            </a:r>
            <a:endParaRPr lang="zh-CN" altLang="zh-CN"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9432290" y="4551680"/>
            <a:ext cx="2659380" cy="922020"/>
          </a:xfrm>
          <a:prstGeom prst="rect">
            <a:avLst/>
          </a:prstGeom>
          <a:noFill/>
          <a:ln w="9525">
            <a:noFill/>
          </a:ln>
        </p:spPr>
        <p:txBody>
          <a:bodyPr wrap="square" anchor="t" anchorCtr="0">
            <a:spAutoFit/>
          </a:bodyPr>
          <a:p>
            <a:r>
              <a:rPr lang="zh-CN" altLang="zh-CN" b="1">
                <a:solidFill>
                  <a:srgbClr val="FF0000"/>
                </a:solidFill>
                <a:latin typeface="微软雅黑" panose="020B0503020204020204" pitchFamily="34" charset="-122"/>
                <a:ea typeface="微软雅黑" panose="020B0503020204020204" pitchFamily="34" charset="-122"/>
              </a:rPr>
              <a:t>任务复杂、表现多元，具有开放性、综合性等特点。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ldLvl="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文本框 99"/>
          <p:cNvSpPr txBox="1"/>
          <p:nvPr/>
        </p:nvSpPr>
        <p:spPr>
          <a:xfrm>
            <a:off x="293370" y="273050"/>
            <a:ext cx="10119995" cy="645160"/>
          </a:xfrm>
          <a:prstGeom prst="rect">
            <a:avLst/>
          </a:prstGeom>
          <a:noFill/>
          <a:ln w="9525">
            <a:noFill/>
          </a:ln>
        </p:spPr>
        <p:txBody>
          <a:bodyPr wrap="square" anchor="t" anchorCtr="0">
            <a:spAutoFit/>
          </a:bodyPr>
          <a:p>
            <a:pPr marL="173355" indent="-173355"/>
            <a:r>
              <a:rPr lang="en-US" altLang="zh-CN" b="1">
                <a:latin typeface="微软雅黑" panose="020B0503020204020204" pitchFamily="34" charset="-122"/>
                <a:ea typeface="微软雅黑" panose="020B0503020204020204" pitchFamily="34" charset="-122"/>
              </a:rPr>
              <a:t>2</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10</a:t>
            </a:r>
            <a:r>
              <a:rPr lang="zh-CN" altLang="zh-CN" b="1">
                <a:latin typeface="微软雅黑" panose="020B0503020204020204" pitchFamily="34" charset="-122"/>
                <a:ea typeface="微软雅黑" panose="020B0503020204020204" pitchFamily="34" charset="-122"/>
              </a:rPr>
              <a:t>分）（</a:t>
            </a:r>
            <a:r>
              <a:rPr lang="en-US" altLang="zh-CN" b="1">
                <a:latin typeface="微软雅黑" panose="020B0503020204020204" pitchFamily="34" charset="-122"/>
                <a:ea typeface="微软雅黑" panose="020B0503020204020204" pitchFamily="34" charset="-122"/>
              </a:rPr>
              <a:t>2021</a:t>
            </a:r>
            <a:r>
              <a:rPr lang="zh-CN" altLang="zh-CN" b="1">
                <a:latin typeface="微软雅黑" panose="020B0503020204020204" pitchFamily="34" charset="-122"/>
                <a:ea typeface="微软雅黑" panose="020B0503020204020204" pitchFamily="34" charset="-122"/>
              </a:rPr>
              <a:t>•上海）战争与和平    </a:t>
            </a:r>
            <a:r>
              <a:rPr lang="en-US" altLang="zh-CN" b="1">
                <a:latin typeface="微软雅黑" panose="020B0503020204020204" pitchFamily="34" charset="-122"/>
                <a:ea typeface="微软雅黑" panose="020B0503020204020204" pitchFamily="34" charset="-122"/>
              </a:rPr>
              <a:t>20</a:t>
            </a:r>
            <a:r>
              <a:rPr lang="zh-CN" altLang="zh-CN" b="1">
                <a:latin typeface="微软雅黑" panose="020B0503020204020204" pitchFamily="34" charset="-122"/>
                <a:ea typeface="微软雅黑" panose="020B0503020204020204" pitchFamily="34" charset="-122"/>
              </a:rPr>
              <a:t>世纪以来，世界格局在战争与和平的交错中风云变幻。</a:t>
            </a:r>
            <a:endParaRPr lang="zh-CN" altLang="zh-CN" b="1">
              <a:latin typeface="微软雅黑" panose="020B0503020204020204" pitchFamily="34" charset="-122"/>
              <a:ea typeface="微软雅黑" panose="020B0503020204020204" pitchFamily="34" charset="-122"/>
            </a:endParaRPr>
          </a:p>
          <a:p>
            <a:pPr marL="173355" indent="-173355"/>
            <a:r>
              <a:rPr lang="zh-CN" altLang="zh-CN" b="1">
                <a:latin typeface="微软雅黑" panose="020B0503020204020204" pitchFamily="34" charset="-122"/>
                <a:ea typeface="微软雅黑" panose="020B0503020204020204" pitchFamily="34" charset="-122"/>
              </a:rPr>
              <a:t>材料一：</a:t>
            </a:r>
            <a:r>
              <a:rPr lang="en-US" altLang="zh-CN" b="1">
                <a:latin typeface="微软雅黑" panose="020B0503020204020204" pitchFamily="34" charset="-122"/>
                <a:ea typeface="微软雅黑" panose="020B0503020204020204" pitchFamily="34" charset="-122"/>
              </a:rPr>
              <a:t>1919</a:t>
            </a:r>
            <a:r>
              <a:rPr lang="zh-CN" altLang="zh-CN" b="1">
                <a:latin typeface="微软雅黑" panose="020B0503020204020204" pitchFamily="34" charset="-122"/>
                <a:ea typeface="微软雅黑" panose="020B0503020204020204" pitchFamily="34" charset="-122"/>
              </a:rPr>
              <a:t>年签订的对德条约</a:t>
            </a:r>
            <a:endParaRPr lang="zh-CN" altLang="en-US" b="1">
              <a:latin typeface="微软雅黑" panose="020B0503020204020204" pitchFamily="34" charset="-122"/>
              <a:ea typeface="微软雅黑" panose="020B0503020204020204" pitchFamily="34" charset="-122"/>
            </a:endParaRPr>
          </a:p>
        </p:txBody>
      </p:sp>
      <p:pic>
        <p:nvPicPr>
          <p:cNvPr id="18434" name="图片 1"/>
          <p:cNvPicPr/>
          <p:nvPr/>
        </p:nvPicPr>
        <p:blipFill>
          <a:blip r:embed="rId1"/>
          <a:stretch>
            <a:fillRect/>
          </a:stretch>
        </p:blipFill>
        <p:spPr>
          <a:xfrm>
            <a:off x="1774825" y="966788"/>
            <a:ext cx="1785938" cy="1319212"/>
          </a:xfrm>
          <a:prstGeom prst="rect">
            <a:avLst/>
          </a:prstGeom>
          <a:noFill/>
          <a:ln w="9525">
            <a:noFill/>
          </a:ln>
        </p:spPr>
      </p:pic>
      <p:sp>
        <p:nvSpPr>
          <p:cNvPr id="18435" name="文本框 100"/>
          <p:cNvSpPr txBox="1"/>
          <p:nvPr/>
        </p:nvSpPr>
        <p:spPr>
          <a:xfrm>
            <a:off x="215900" y="2227580"/>
            <a:ext cx="10989310" cy="4246245"/>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材料二：“华工吃苦耐劳，从事战地后勤工作，经历了常人难以想象的艰辛，不少人甚至失去了宝贵的生命。欧洲今天的幸福生活，与这些华工的伟大牺牲密不可分，他们所做的一切，应当被欧洲铭记和感恩。”——比利时波普林格市市长在纪念华工雕像的致辞</a:t>
            </a:r>
            <a:endParaRPr lang="zh-CN" altLang="zh-CN"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材料三：雅尔塔会议旧址</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材料四：美国军舰“密苏里号”上的投降仪式</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材料五：苏军攻克柏林</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六：“维护国际和平及安全，并为此目的：采取有效集体办法，以防止且消除对于和平之威胁，制止侵略行为或其他和平之破坏；并以和平方法且依正义及国际法之原则，调整或解决足以破坏和平之国际争端或情势。”</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——《联合国宪章》</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（1）材料一中的“条约”是</a:t>
            </a:r>
            <a:r>
              <a:rPr lang="en-US" altLang="zh-CN" b="1">
                <a:latin typeface="微软雅黑" panose="020B0503020204020204" pitchFamily="34" charset="-122"/>
                <a:ea typeface="微软雅黑" panose="020B0503020204020204" pitchFamily="34" charset="-122"/>
              </a:rPr>
              <a:t>______</a:t>
            </a:r>
            <a:r>
              <a:rPr lang="zh-CN" altLang="en-US" b="1">
                <a:latin typeface="微软雅黑" panose="020B0503020204020204" pitchFamily="34" charset="-122"/>
                <a:ea typeface="微软雅黑" panose="020B0503020204020204" pitchFamily="34" charset="-122"/>
              </a:rPr>
              <a:t>，材料二中的“中国劳工”参加的战争是 </a:t>
            </a:r>
            <a:r>
              <a:rPr lang="en-US" altLang="zh-CN" b="1">
                <a:latin typeface="微软雅黑" panose="020B0503020204020204" pitchFamily="34" charset="-122"/>
                <a:ea typeface="微软雅黑" panose="020B0503020204020204" pitchFamily="34" charset="-122"/>
              </a:rPr>
              <a:t>_____</a:t>
            </a:r>
            <a:r>
              <a:rPr lang="zh-CN" altLang="en-US" b="1">
                <a:latin typeface="微软雅黑" panose="020B0503020204020204" pitchFamily="34" charset="-122"/>
                <a:ea typeface="微软雅黑" panose="020B0503020204020204" pitchFamily="34" charset="-122"/>
              </a:rPr>
              <a:t> 。</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（2）若以“二战的进程”为主题进行研究，可以选用材料</a:t>
            </a:r>
            <a:r>
              <a:rPr lang="en-US" altLang="zh-CN" b="1">
                <a:latin typeface="微软雅黑" panose="020B0503020204020204" pitchFamily="34" charset="-122"/>
                <a:ea typeface="微软雅黑" panose="020B0503020204020204" pitchFamily="34" charset="-122"/>
              </a:rPr>
              <a:t>____</a:t>
            </a:r>
            <a:r>
              <a:rPr lang="zh-CN" altLang="en-US" b="1">
                <a:latin typeface="微软雅黑" panose="020B0503020204020204" pitchFamily="34" charset="-122"/>
                <a:ea typeface="微软雅黑" panose="020B0503020204020204" pitchFamily="34" charset="-122"/>
              </a:rPr>
              <a:t>和材料</a:t>
            </a:r>
            <a:r>
              <a:rPr lang="en-US" altLang="zh-CN" b="1">
                <a:latin typeface="微软雅黑" panose="020B0503020204020204" pitchFamily="34" charset="-122"/>
                <a:ea typeface="微软雅黑" panose="020B0503020204020204" pitchFamily="34" charset="-122"/>
              </a:rPr>
              <a:t>____</a:t>
            </a:r>
            <a:r>
              <a:rPr lang="zh-CN" altLang="en-US" b="1">
                <a:latin typeface="微软雅黑" panose="020B0503020204020204" pitchFamily="34" charset="-122"/>
                <a:ea typeface="微软雅黑" panose="020B0503020204020204" pitchFamily="34" charset="-122"/>
              </a:rPr>
              <a:t>；若要进一步以“二战中的国际合作”为主题进行研究，可以选用材料</a:t>
            </a:r>
            <a:r>
              <a:rPr lang="en-US" altLang="zh-CN" b="1">
                <a:latin typeface="微软雅黑" panose="020B0503020204020204" pitchFamily="34" charset="-122"/>
                <a:ea typeface="微软雅黑" panose="020B0503020204020204" pitchFamily="34" charset="-122"/>
              </a:rPr>
              <a:t>____</a:t>
            </a:r>
            <a:r>
              <a:rPr lang="zh-CN" altLang="en-US" b="1">
                <a:latin typeface="微软雅黑" panose="020B0503020204020204" pitchFamily="34" charset="-122"/>
                <a:ea typeface="微软雅黑" panose="020B0503020204020204" pitchFamily="34" charset="-122"/>
              </a:rPr>
              <a:t>和材料</a:t>
            </a:r>
            <a:r>
              <a:rPr lang="en-US" altLang="zh-CN" b="1">
                <a:latin typeface="微软雅黑" panose="020B0503020204020204" pitchFamily="34" charset="-122"/>
                <a:ea typeface="微软雅黑" panose="020B0503020204020204" pitchFamily="34" charset="-122"/>
              </a:rPr>
              <a:t>____</a:t>
            </a:r>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a:p>
            <a:r>
              <a:rPr lang="zh-CN" altLang="en-US" b="1">
                <a:solidFill>
                  <a:srgbClr val="FF0000"/>
                </a:solidFill>
                <a:latin typeface="微软雅黑" panose="020B0503020204020204" pitchFamily="34" charset="-122"/>
                <a:ea typeface="微软雅黑" panose="020B0503020204020204" pitchFamily="34" charset="-122"/>
              </a:rPr>
              <a:t>（3）如果要研究“二战时期中国对世界和平作出的贡献”，你认为可以再补充什么文献材料？请说明理由。</a:t>
            </a:r>
            <a:endParaRPr lang="zh-CN" altLang="en-US" b="1">
              <a:solidFill>
                <a:srgbClr val="FF0000"/>
              </a:solidFill>
              <a:latin typeface="微软雅黑" panose="020B0503020204020204" pitchFamily="34" charset="-122"/>
              <a:ea typeface="微软雅黑" panose="020B0503020204020204" pitchFamily="34" charset="-122"/>
            </a:endParaRPr>
          </a:p>
          <a:p>
            <a:r>
              <a:rPr lang="zh-CN" altLang="en-US" b="1">
                <a:solidFill>
                  <a:srgbClr val="FF0000"/>
                </a:solidFill>
                <a:latin typeface="微软雅黑" panose="020B0503020204020204" pitchFamily="34" charset="-122"/>
                <a:ea typeface="微软雅黑" panose="020B0503020204020204" pitchFamily="34" charset="-122"/>
              </a:rPr>
              <a:t>文献材料：</a:t>
            </a:r>
            <a:r>
              <a:rPr lang="en-US" altLang="zh-CN" b="1">
                <a:solidFill>
                  <a:srgbClr val="FF0000"/>
                </a:solidFill>
                <a:latin typeface="微软雅黑" panose="020B0503020204020204" pitchFamily="34" charset="-122"/>
                <a:ea typeface="微软雅黑" panose="020B0503020204020204" pitchFamily="34" charset="-122"/>
              </a:rPr>
              <a:t>______________</a:t>
            </a:r>
            <a:r>
              <a:rPr lang="zh-CN" altLang="en-US" b="1">
                <a:solidFill>
                  <a:srgbClr val="FF0000"/>
                </a:solidFill>
                <a:latin typeface="微软雅黑" panose="020B0503020204020204" pitchFamily="34" charset="-122"/>
                <a:ea typeface="微软雅黑" panose="020B0503020204020204" pitchFamily="34" charset="-122"/>
              </a:rPr>
              <a:t>。理由：</a:t>
            </a:r>
            <a:r>
              <a:rPr lang="en-US" altLang="zh-CN" b="1">
                <a:solidFill>
                  <a:srgbClr val="FF0000"/>
                </a:solidFill>
                <a:latin typeface="微软雅黑" panose="020B0503020204020204" pitchFamily="34" charset="-122"/>
                <a:ea typeface="微软雅黑" panose="020B0503020204020204" pitchFamily="34" charset="-122"/>
              </a:rPr>
              <a:t>_________________________________</a:t>
            </a:r>
            <a:r>
              <a:rPr lang="zh-CN" altLang="en-US" b="1">
                <a:solidFill>
                  <a:srgbClr val="FF0000"/>
                </a:solidFill>
                <a:latin typeface="微软雅黑" panose="020B0503020204020204" pitchFamily="34" charset="-122"/>
                <a:ea typeface="微软雅黑" panose="020B0503020204020204" pitchFamily="34" charset="-122"/>
              </a:rPr>
              <a:t>。</a:t>
            </a:r>
            <a:endParaRPr lang="zh-CN" altLang="en-US" b="1">
              <a:solidFill>
                <a:srgbClr val="FF0000"/>
              </a:solidFill>
              <a:latin typeface="微软雅黑" panose="020B0503020204020204" pitchFamily="34" charset="-122"/>
              <a:ea typeface="微软雅黑" panose="020B0503020204020204" pitchFamily="34" charset="-122"/>
            </a:endParaRPr>
          </a:p>
        </p:txBody>
      </p:sp>
      <p:pic>
        <p:nvPicPr>
          <p:cNvPr id="18436" name="图片24" descr="菁优网：http://www.jyeoo.com"/>
          <p:cNvPicPr>
            <a:picLocks noChangeAspect="1"/>
          </p:cNvPicPr>
          <p:nvPr/>
        </p:nvPicPr>
        <p:blipFill>
          <a:blip r:embed="rId2"/>
          <a:stretch>
            <a:fillRect/>
          </a:stretch>
        </p:blipFill>
        <p:spPr>
          <a:xfrm>
            <a:off x="3863975" y="935038"/>
            <a:ext cx="2152650" cy="1381125"/>
          </a:xfrm>
          <a:prstGeom prst="rect">
            <a:avLst/>
          </a:prstGeom>
          <a:noFill/>
          <a:ln w="9525">
            <a:noFill/>
          </a:ln>
        </p:spPr>
      </p:pic>
      <p:pic>
        <p:nvPicPr>
          <p:cNvPr id="18437" name="图片24" descr="菁优网：http://www.jyeoo.com"/>
          <p:cNvPicPr>
            <a:picLocks noChangeAspect="1"/>
          </p:cNvPicPr>
          <p:nvPr/>
        </p:nvPicPr>
        <p:blipFill>
          <a:blip r:embed="rId3"/>
          <a:stretch>
            <a:fillRect/>
          </a:stretch>
        </p:blipFill>
        <p:spPr>
          <a:xfrm>
            <a:off x="6096000" y="908050"/>
            <a:ext cx="1924050" cy="1363663"/>
          </a:xfrm>
          <a:prstGeom prst="rect">
            <a:avLst/>
          </a:prstGeom>
          <a:noFill/>
          <a:ln w="9525">
            <a:noFill/>
          </a:ln>
        </p:spPr>
      </p:pic>
      <p:pic>
        <p:nvPicPr>
          <p:cNvPr id="18438" name="图片24" descr="菁优网：http://www.jyeoo.com"/>
          <p:cNvPicPr>
            <a:picLocks noChangeAspect="1"/>
          </p:cNvPicPr>
          <p:nvPr/>
        </p:nvPicPr>
        <p:blipFill>
          <a:blip r:embed="rId4"/>
          <a:stretch>
            <a:fillRect/>
          </a:stretch>
        </p:blipFill>
        <p:spPr>
          <a:xfrm>
            <a:off x="8112125" y="935990"/>
            <a:ext cx="1811655" cy="1291590"/>
          </a:xfrm>
          <a:prstGeom prst="rect">
            <a:avLst/>
          </a:prstGeom>
          <a:noFill/>
          <a:ln w="9525">
            <a:noFill/>
          </a:ln>
        </p:spPr>
      </p:pic>
      <p:sp>
        <p:nvSpPr>
          <p:cNvPr id="3" name="文本框 2"/>
          <p:cNvSpPr txBox="1"/>
          <p:nvPr/>
        </p:nvSpPr>
        <p:spPr>
          <a:xfrm>
            <a:off x="7429500" y="2286000"/>
            <a:ext cx="4435475" cy="3415030"/>
          </a:xfrm>
          <a:prstGeom prst="rect">
            <a:avLst/>
          </a:prstGeom>
          <a:solidFill>
            <a:srgbClr val="FFFF00"/>
          </a:solid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本题为开放性设问，结合上述材料及所学知识可知，围绕“二战时期中国对世界和平作出的贡献”作答，与主题相关的文献材料，具体文献或笼统文献均可（当时、当事人的档案、新闻、报导、记录、记载、书信、日记、回忆录等，后世学者的研究著述）；根据所学知识可知，补充图像、口述、漫画等非文献材料均可；根据所学知识可知，中国抗日战争揭开了第二次世界大战的序幕；是世界反法西斯的东方主战场；是世界反法西斯的重要组成部分。</a:t>
            </a:r>
            <a:endParaRPr lang="zh-CN" altLang="zh-CN"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567295" y="6207760"/>
            <a:ext cx="4297680" cy="368300"/>
          </a:xfrm>
          <a:prstGeom prst="rect">
            <a:avLst/>
          </a:prstGeom>
          <a:noFill/>
          <a:ln w="9525">
            <a:noFill/>
          </a:ln>
        </p:spPr>
        <p:txBody>
          <a:bodyPr wrap="none" anchor="t" anchorCtr="0">
            <a:spAutoFit/>
          </a:bodyPr>
          <a:p>
            <a:r>
              <a:rPr lang="zh-CN" altLang="zh-CN" b="1">
                <a:solidFill>
                  <a:srgbClr val="FF0000"/>
                </a:solidFill>
                <a:latin typeface="微软雅黑" panose="020B0503020204020204" pitchFamily="34" charset="-122"/>
                <a:ea typeface="微软雅黑" panose="020B0503020204020204" pitchFamily="34" charset="-122"/>
              </a:rPr>
              <a:t>表现多元，具有探究性、开放性等特点。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文本框 100"/>
          <p:cNvSpPr txBox="1"/>
          <p:nvPr/>
        </p:nvSpPr>
        <p:spPr>
          <a:xfrm>
            <a:off x="229870" y="198120"/>
            <a:ext cx="9892665" cy="1198880"/>
          </a:xfrm>
          <a:prstGeom prst="rect">
            <a:avLst/>
          </a:prstGeom>
          <a:noFill/>
          <a:ln w="9525">
            <a:noFill/>
          </a:ln>
        </p:spPr>
        <p:txBody>
          <a:bodyPr wrap="square" anchor="t" anchorCtr="0">
            <a:spAutoFit/>
          </a:bodyPr>
          <a:p>
            <a:pPr marL="173355" indent="-173355"/>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12</a:t>
            </a:r>
            <a:r>
              <a:rPr lang="zh-CN" altLang="zh-CN" b="1">
                <a:latin typeface="微软雅黑" panose="020B0503020204020204" pitchFamily="34" charset="-122"/>
                <a:ea typeface="微软雅黑" panose="020B0503020204020204" pitchFamily="34" charset="-122"/>
              </a:rPr>
              <a:t>分）（</a:t>
            </a:r>
            <a:r>
              <a:rPr lang="en-US" altLang="zh-CN" b="1">
                <a:latin typeface="微软雅黑" panose="020B0503020204020204" pitchFamily="34" charset="-122"/>
                <a:ea typeface="微软雅黑" panose="020B0503020204020204" pitchFamily="34" charset="-122"/>
              </a:rPr>
              <a:t>2021</a:t>
            </a:r>
            <a:r>
              <a:rPr lang="zh-CN" altLang="zh-CN" b="1">
                <a:latin typeface="微软雅黑" panose="020B0503020204020204" pitchFamily="34" charset="-122"/>
                <a:ea typeface="微软雅黑" panose="020B0503020204020204" pitchFamily="34" charset="-122"/>
              </a:rPr>
              <a:t>•上海）马克思主义中国化</a:t>
            </a:r>
            <a:endParaRPr lang="zh-CN" altLang="zh-CN" b="1">
              <a:latin typeface="微软雅黑" panose="020B0503020204020204" pitchFamily="34" charset="-122"/>
              <a:ea typeface="微软雅黑" panose="020B0503020204020204" pitchFamily="34" charset="-122"/>
            </a:endParaRPr>
          </a:p>
          <a:p>
            <a:pPr marL="173355" indent="-173355"/>
            <a:r>
              <a:rPr lang="zh-CN" altLang="zh-CN" b="1">
                <a:latin typeface="微软雅黑" panose="020B0503020204020204" pitchFamily="34" charset="-122"/>
                <a:ea typeface="微软雅黑" panose="020B0503020204020204" pitchFamily="34" charset="-122"/>
              </a:rPr>
              <a:t>马克思主义中国化就是将马克思主义基本原理同中国具体实际相结合，不断形成具有中国特色的马克思主义理论成果的过程。</a:t>
            </a:r>
            <a:endParaRPr lang="zh-CN" altLang="zh-CN" b="1">
              <a:latin typeface="微软雅黑" panose="020B0503020204020204" pitchFamily="34" charset="-122"/>
              <a:ea typeface="微软雅黑" panose="020B0503020204020204" pitchFamily="34" charset="-122"/>
            </a:endParaRPr>
          </a:p>
          <a:p>
            <a:pPr marL="173355" indent="-173355"/>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A</a:t>
            </a:r>
            <a:r>
              <a:rPr lang="zh-CN" altLang="zh-CN" b="1">
                <a:latin typeface="微软雅黑" panose="020B0503020204020204" pitchFamily="34" charset="-122"/>
                <a:ea typeface="微软雅黑" panose="020B0503020204020204" pitchFamily="34" charset="-122"/>
              </a:rPr>
              <a:t>：中共七大会场</a:t>
            </a:r>
            <a:endParaRPr lang="zh-CN" altLang="en-US" b="1">
              <a:latin typeface="微软雅黑" panose="020B0503020204020204" pitchFamily="34" charset="-122"/>
              <a:ea typeface="微软雅黑" panose="020B0503020204020204" pitchFamily="34" charset="-122"/>
            </a:endParaRPr>
          </a:p>
        </p:txBody>
      </p:sp>
      <p:pic>
        <p:nvPicPr>
          <p:cNvPr id="20482" name="图片 1"/>
          <p:cNvPicPr/>
          <p:nvPr/>
        </p:nvPicPr>
        <p:blipFill>
          <a:blip r:embed="rId1"/>
          <a:stretch>
            <a:fillRect/>
          </a:stretch>
        </p:blipFill>
        <p:spPr>
          <a:xfrm>
            <a:off x="442913" y="1304925"/>
            <a:ext cx="2857500" cy="1301750"/>
          </a:xfrm>
          <a:prstGeom prst="rect">
            <a:avLst/>
          </a:prstGeom>
          <a:noFill/>
          <a:ln w="9525">
            <a:noFill/>
          </a:ln>
        </p:spPr>
      </p:pic>
      <p:sp>
        <p:nvSpPr>
          <p:cNvPr id="20483" name="文本框 101"/>
          <p:cNvSpPr txBox="1"/>
          <p:nvPr/>
        </p:nvSpPr>
        <p:spPr>
          <a:xfrm>
            <a:off x="3379153" y="1028383"/>
            <a:ext cx="5080000" cy="368300"/>
          </a:xfrm>
          <a:prstGeom prst="rect">
            <a:avLst/>
          </a:prstGeom>
          <a:noFill/>
          <a:ln w="9525">
            <a:noFill/>
          </a:ln>
        </p:spPr>
        <p:txBody>
          <a:bodyPr anchor="t" anchorCtr="0">
            <a:spAutoFit/>
          </a:bodyPr>
          <a:p>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B</a:t>
            </a:r>
            <a:r>
              <a:rPr lang="zh-CN" altLang="zh-CN" b="1">
                <a:latin typeface="微软雅黑" panose="020B0503020204020204" pitchFamily="34" charset="-122"/>
                <a:ea typeface="微软雅黑" panose="020B0503020204020204" pitchFamily="34" charset="-122"/>
              </a:rPr>
              <a:t>：《共产党宣言》书影</a:t>
            </a:r>
            <a:endParaRPr lang="zh-CN" altLang="en-US" b="1">
              <a:latin typeface="微软雅黑" panose="020B0503020204020204" pitchFamily="34" charset="-122"/>
              <a:ea typeface="微软雅黑" panose="020B0503020204020204" pitchFamily="34" charset="-122"/>
            </a:endParaRPr>
          </a:p>
        </p:txBody>
      </p:sp>
      <p:pic>
        <p:nvPicPr>
          <p:cNvPr id="20484" name="图片 2"/>
          <p:cNvPicPr/>
          <p:nvPr/>
        </p:nvPicPr>
        <p:blipFill>
          <a:blip r:embed="rId2"/>
          <a:stretch>
            <a:fillRect/>
          </a:stretch>
        </p:blipFill>
        <p:spPr>
          <a:xfrm>
            <a:off x="4301808" y="1265873"/>
            <a:ext cx="1106487" cy="1301750"/>
          </a:xfrm>
          <a:prstGeom prst="rect">
            <a:avLst/>
          </a:prstGeom>
          <a:noFill/>
          <a:ln w="9525">
            <a:noFill/>
          </a:ln>
        </p:spPr>
      </p:pic>
      <p:sp>
        <p:nvSpPr>
          <p:cNvPr id="20485" name="文本框 102"/>
          <p:cNvSpPr txBox="1"/>
          <p:nvPr/>
        </p:nvSpPr>
        <p:spPr>
          <a:xfrm>
            <a:off x="6921183" y="804863"/>
            <a:ext cx="4057650" cy="64516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C</a:t>
            </a:r>
            <a:r>
              <a:rPr lang="zh-CN" altLang="zh-CN" b="1">
                <a:latin typeface="微软雅黑" panose="020B0503020204020204" pitchFamily="34" charset="-122"/>
                <a:ea typeface="微软雅黑" panose="020B0503020204020204" pitchFamily="34" charset="-122"/>
              </a:rPr>
              <a:t>：中国共产党第二次全国</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代表大会通过的《中国共产党宣言》</a:t>
            </a:r>
            <a:endParaRPr lang="zh-CN" altLang="en-US" b="1">
              <a:latin typeface="微软雅黑" panose="020B0503020204020204" pitchFamily="34" charset="-122"/>
              <a:ea typeface="微软雅黑" panose="020B0503020204020204" pitchFamily="34" charset="-122"/>
            </a:endParaRPr>
          </a:p>
        </p:txBody>
      </p:sp>
      <p:pic>
        <p:nvPicPr>
          <p:cNvPr id="20486" name="图片24" descr="菁优网：http://www.jyeoo.com"/>
          <p:cNvPicPr>
            <a:picLocks noChangeAspect="1"/>
          </p:cNvPicPr>
          <p:nvPr/>
        </p:nvPicPr>
        <p:blipFill>
          <a:blip r:embed="rId3"/>
          <a:stretch>
            <a:fillRect/>
          </a:stretch>
        </p:blipFill>
        <p:spPr>
          <a:xfrm>
            <a:off x="8055928" y="1396683"/>
            <a:ext cx="1160462" cy="1293812"/>
          </a:xfrm>
          <a:prstGeom prst="rect">
            <a:avLst/>
          </a:prstGeom>
          <a:noFill/>
          <a:ln w="9525">
            <a:noFill/>
          </a:ln>
        </p:spPr>
      </p:pic>
      <p:sp>
        <p:nvSpPr>
          <p:cNvPr id="20487" name="文本框 3"/>
          <p:cNvSpPr txBox="1"/>
          <p:nvPr/>
        </p:nvSpPr>
        <p:spPr>
          <a:xfrm>
            <a:off x="327978" y="2470150"/>
            <a:ext cx="5080000" cy="368300"/>
          </a:xfrm>
          <a:prstGeom prst="rect">
            <a:avLst/>
          </a:prstGeom>
          <a:noFill/>
          <a:ln w="9525">
            <a:noFill/>
          </a:ln>
        </p:spPr>
        <p:txBody>
          <a:bodyPr anchor="t" anchorCtr="0">
            <a:spAutoFit/>
          </a:bodyPr>
          <a:p>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D</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1927</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1932</a:t>
            </a:r>
            <a:r>
              <a:rPr lang="zh-CN" altLang="zh-CN" b="1">
                <a:latin typeface="微软雅黑" panose="020B0503020204020204" pitchFamily="34" charset="-122"/>
                <a:ea typeface="微软雅黑" panose="020B0503020204020204" pitchFamily="34" charset="-122"/>
              </a:rPr>
              <a:t>年农村革命根据地简表</a:t>
            </a:r>
            <a:endParaRPr lang="zh-CN" altLang="en-US" b="1">
              <a:latin typeface="微软雅黑" panose="020B0503020204020204" pitchFamily="34" charset="-122"/>
              <a:ea typeface="微软雅黑" panose="020B0503020204020204" pitchFamily="34" charset="-122"/>
            </a:endParaRPr>
          </a:p>
        </p:txBody>
      </p:sp>
      <p:graphicFrame>
        <p:nvGraphicFramePr>
          <p:cNvPr id="5" name="表格 4"/>
          <p:cNvGraphicFramePr/>
          <p:nvPr/>
        </p:nvGraphicFramePr>
        <p:xfrm>
          <a:off x="372745" y="2800350"/>
          <a:ext cx="5486400" cy="1257300"/>
        </p:xfrm>
        <a:graphic>
          <a:graphicData uri="http://schemas.openxmlformats.org/drawingml/2006/table">
            <a:tbl>
              <a:tblPr firstRow="1" bandRow="1">
                <a:tableStyleId>{5940675A-B579-460E-94D1-54222C63F5DA}</a:tableStyleId>
              </a:tblPr>
              <a:tblGrid>
                <a:gridCol w="1152525"/>
                <a:gridCol w="4333875"/>
              </a:tblGrid>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创建人</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革命根据地名称</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毛泽东等</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井冈山、中央根据地等</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方志敏等</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闽浙赣根据地</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贺龙等</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湘鄂西根据地</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algn="ctr">
                        <a:buNone/>
                      </a:pPr>
                      <a:r>
                        <a:rPr lang="en-US" sz="1400" b="1">
                          <a:latin typeface="微软雅黑" panose="020B0503020204020204" pitchFamily="34" charset="-122"/>
                          <a:ea typeface="微软雅黑" panose="020B0503020204020204" pitchFamily="34" charset="-122"/>
                          <a:cs typeface="新宋体" panose="02010609030101010101" charset="-122"/>
                        </a:rPr>
                        <a:t>……</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1400" b="1">
                          <a:latin typeface="微软雅黑" panose="020B0503020204020204" pitchFamily="34" charset="-122"/>
                          <a:ea typeface="微软雅黑" panose="020B0503020204020204" pitchFamily="34" charset="-122"/>
                          <a:cs typeface="Calibri" panose="020F0502020204030204" charset="0"/>
                        </a:rPr>
                        <a:t> </a:t>
                      </a:r>
                      <a:endParaRPr lang="en-US" altLang="en-US" sz="1400" b="1">
                        <a:latin typeface="微软雅黑" panose="020B0503020204020204" pitchFamily="34" charset="-122"/>
                        <a:ea typeface="微软雅黑" panose="020B0503020204020204" pitchFamily="34" charset="-122"/>
                        <a:cs typeface="Calibri" panose="020F0502020204030204" charset="0"/>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0508" name="文本框 5"/>
          <p:cNvSpPr txBox="1"/>
          <p:nvPr/>
        </p:nvSpPr>
        <p:spPr>
          <a:xfrm>
            <a:off x="6410325" y="2544763"/>
            <a:ext cx="5080000" cy="368300"/>
          </a:xfrm>
          <a:prstGeom prst="rect">
            <a:avLst/>
          </a:prstGeom>
          <a:noFill/>
          <a:ln w="9525">
            <a:noFill/>
          </a:ln>
        </p:spPr>
        <p:txBody>
          <a:bodyPr anchor="t" anchorCtr="0">
            <a:spAutoFit/>
          </a:bodyPr>
          <a:p>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E</a:t>
            </a:r>
            <a:r>
              <a:rPr lang="zh-CN" altLang="zh-CN" b="1">
                <a:latin typeface="微软雅黑" panose="020B0503020204020204" pitchFamily="34" charset="-122"/>
                <a:ea typeface="微软雅黑" panose="020B0503020204020204" pitchFamily="34" charset="-122"/>
              </a:rPr>
              <a:t>：改革开放以来国内生产总值增长表</a:t>
            </a:r>
            <a:endParaRPr lang="zh-CN" altLang="en-US" b="1">
              <a:latin typeface="微软雅黑" panose="020B0503020204020204" pitchFamily="34" charset="-122"/>
              <a:ea typeface="微软雅黑" panose="020B0503020204020204" pitchFamily="34" charset="-122"/>
            </a:endParaRPr>
          </a:p>
        </p:txBody>
      </p:sp>
      <p:pic>
        <p:nvPicPr>
          <p:cNvPr id="20509" name="图片24" descr="菁优网：http://www.jyeoo.com"/>
          <p:cNvPicPr>
            <a:picLocks noChangeAspect="1"/>
          </p:cNvPicPr>
          <p:nvPr/>
        </p:nvPicPr>
        <p:blipFill>
          <a:blip r:embed="rId4"/>
          <a:stretch>
            <a:fillRect/>
          </a:stretch>
        </p:blipFill>
        <p:spPr>
          <a:xfrm>
            <a:off x="7680325" y="2838450"/>
            <a:ext cx="1260475" cy="1392238"/>
          </a:xfrm>
          <a:prstGeom prst="rect">
            <a:avLst/>
          </a:prstGeom>
          <a:noFill/>
          <a:ln w="9525">
            <a:noFill/>
          </a:ln>
        </p:spPr>
      </p:pic>
      <p:sp>
        <p:nvSpPr>
          <p:cNvPr id="20510" name="文本框 6"/>
          <p:cNvSpPr txBox="1"/>
          <p:nvPr/>
        </p:nvSpPr>
        <p:spPr>
          <a:xfrm>
            <a:off x="372428" y="4057333"/>
            <a:ext cx="8774112" cy="119888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材料</a:t>
            </a:r>
            <a:r>
              <a:rPr lang="en-US" altLang="zh-CN" b="1">
                <a:latin typeface="微软雅黑" panose="020B0503020204020204" pitchFamily="34" charset="-122"/>
                <a:ea typeface="微软雅黑" panose="020B0503020204020204" pitchFamily="34" charset="-122"/>
              </a:rPr>
              <a:t>F</a:t>
            </a:r>
            <a:r>
              <a:rPr lang="zh-CN" altLang="zh-CN" b="1">
                <a:latin typeface="微软雅黑" panose="020B0503020204020204" pitchFamily="34" charset="-122"/>
                <a:ea typeface="微软雅黑" panose="020B0503020204020204" pitchFamily="34" charset="-122"/>
              </a:rPr>
              <a:t>：“不忘初心，牢记使命，高举中国特色社会主义伟大旗帜，决胜全面建成小康社会，夺取新时代中国特色社会主义伟大胜利，为实现中华民族伟大复兴的中国梦不懈奋斗。”——中国共产党第十九次代表大会主题</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a:t>
            </a:r>
            <a:r>
              <a:rPr lang="zh-CN" altLang="zh-CN" b="1">
                <a:latin typeface="微软雅黑" panose="020B0503020204020204" pitchFamily="34" charset="-122"/>
                <a:ea typeface="微软雅黑" panose="020B0503020204020204" pitchFamily="34" charset="-122"/>
              </a:rPr>
              <a:t>）将上述材料按照时间顺序排列。</a:t>
            </a:r>
            <a:endParaRPr lang="zh-CN" altLang="en-US" b="1">
              <a:latin typeface="微软雅黑" panose="020B0503020204020204" pitchFamily="34" charset="-122"/>
              <a:ea typeface="微软雅黑" panose="020B0503020204020204" pitchFamily="34" charset="-122"/>
            </a:endParaRPr>
          </a:p>
        </p:txBody>
      </p:sp>
      <p:pic>
        <p:nvPicPr>
          <p:cNvPr id="20511" name="图片 7"/>
          <p:cNvPicPr/>
          <p:nvPr/>
        </p:nvPicPr>
        <p:blipFill>
          <a:blip r:embed="rId5"/>
          <a:stretch>
            <a:fillRect/>
          </a:stretch>
        </p:blipFill>
        <p:spPr>
          <a:xfrm>
            <a:off x="4202430" y="4921885"/>
            <a:ext cx="3938905" cy="334645"/>
          </a:xfrm>
          <a:prstGeom prst="rect">
            <a:avLst/>
          </a:prstGeom>
          <a:noFill/>
          <a:ln w="9525">
            <a:noFill/>
          </a:ln>
        </p:spPr>
      </p:pic>
      <p:sp>
        <p:nvSpPr>
          <p:cNvPr id="20512" name="文本框 103"/>
          <p:cNvSpPr txBox="1"/>
          <p:nvPr/>
        </p:nvSpPr>
        <p:spPr>
          <a:xfrm>
            <a:off x="398463" y="5181283"/>
            <a:ext cx="9101137" cy="1476375"/>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2</a:t>
            </a:r>
            <a:r>
              <a:rPr lang="zh-CN" altLang="zh-CN" b="1">
                <a:latin typeface="微软雅黑" panose="020B0503020204020204" pitchFamily="34" charset="-122"/>
                <a:ea typeface="微软雅黑" panose="020B0503020204020204" pitchFamily="34" charset="-122"/>
              </a:rPr>
              <a:t>）解读材料与“马克思主义中国化”之间的关系，例如：材料</a:t>
            </a:r>
            <a:r>
              <a:rPr lang="en-US" altLang="zh-CN" b="1">
                <a:latin typeface="微软雅黑" panose="020B0503020204020204" pitchFamily="34" charset="-122"/>
                <a:ea typeface="微软雅黑" panose="020B0503020204020204" pitchFamily="34" charset="-122"/>
              </a:rPr>
              <a:t>C</a:t>
            </a:r>
            <a:r>
              <a:rPr lang="zh-CN" altLang="zh-CN" b="1">
                <a:latin typeface="微软雅黑" panose="020B0503020204020204" pitchFamily="34" charset="-122"/>
                <a:ea typeface="微软雅黑" panose="020B0503020204020204" pitchFamily="34" charset="-122"/>
              </a:rPr>
              <a:t>体现出中国共产党在马克思主义的指导下，结合当时受帝国主义、封建主义压迫的国情，在中国历史上第一次提出了彻底的反帝反封建的民主革命纲领。</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根据示例，请你对材料</a:t>
            </a:r>
            <a:r>
              <a:rPr lang="en-US" altLang="zh-CN" b="1">
                <a:latin typeface="微软雅黑" panose="020B0503020204020204" pitchFamily="34" charset="-122"/>
                <a:ea typeface="微软雅黑" panose="020B0503020204020204" pitchFamily="34" charset="-122"/>
              </a:rPr>
              <a:t>D</a:t>
            </a:r>
            <a:r>
              <a:rPr lang="zh-CN" altLang="zh-CN" b="1">
                <a:latin typeface="微软雅黑" panose="020B0503020204020204" pitchFamily="34" charset="-122"/>
                <a:ea typeface="微软雅黑" panose="020B0503020204020204" pitchFamily="34" charset="-122"/>
              </a:rPr>
              <a:t>做出解读。</a:t>
            </a:r>
            <a:endParaRPr lang="zh-CN" altLang="zh-CN" b="1">
              <a:latin typeface="微软雅黑" panose="020B0503020204020204" pitchFamily="34" charset="-122"/>
              <a:ea typeface="微软雅黑" panose="020B0503020204020204" pitchFamily="34" charset="-122"/>
            </a:endParaRPr>
          </a:p>
          <a:p>
            <a:r>
              <a:rPr lang="zh-CN" altLang="zh-CN" b="1">
                <a:solidFill>
                  <a:srgbClr val="FF0000"/>
                </a:solidFill>
                <a:latin typeface="微软雅黑" panose="020B0503020204020204" pitchFamily="34" charset="-122"/>
                <a:ea typeface="微软雅黑" panose="020B0503020204020204" pitchFamily="34" charset="-122"/>
              </a:rPr>
              <a:t>（</a:t>
            </a:r>
            <a:r>
              <a:rPr lang="en-US" altLang="zh-CN" b="1">
                <a:solidFill>
                  <a:srgbClr val="FF0000"/>
                </a:solidFill>
                <a:latin typeface="微软雅黑" panose="020B0503020204020204" pitchFamily="34" charset="-122"/>
                <a:ea typeface="微软雅黑" panose="020B0503020204020204" pitchFamily="34" charset="-122"/>
              </a:rPr>
              <a:t>3</a:t>
            </a:r>
            <a:r>
              <a:rPr lang="zh-CN" altLang="zh-CN" b="1">
                <a:solidFill>
                  <a:srgbClr val="FF0000"/>
                </a:solidFill>
                <a:latin typeface="微软雅黑" panose="020B0503020204020204" pitchFamily="34" charset="-122"/>
                <a:ea typeface="微软雅黑" panose="020B0503020204020204" pitchFamily="34" charset="-122"/>
              </a:rPr>
              <a:t>）结合上述材料及所学知识，请你对百余年来“马克思主义中国化”的认识。</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7441" name="文本框 8"/>
          <p:cNvSpPr txBox="1"/>
          <p:nvPr/>
        </p:nvSpPr>
        <p:spPr>
          <a:xfrm>
            <a:off x="3881755" y="2690495"/>
            <a:ext cx="8096250" cy="3138170"/>
          </a:xfrm>
          <a:prstGeom prst="rect">
            <a:avLst/>
          </a:prstGeom>
          <a:solidFill>
            <a:srgbClr val="FFFF00"/>
          </a:solid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根据上述材料并结合所学知识可知，新民主主义革命时期，以毛泽东为核心的老一辈革命家将马克思主义与中国革命国情相结合，开辟了井冈山革命根据地，标志着“农村包围城市，武装夺取政权”道路路的开始；召开遵义会议，纠正了博古等人的“左”倾错误，确立了以毛泽东为核心的党中央正确领导，是中共历史上一个生死攸关的转折点；创立毛泽东思想，指引中共建立新中国，实现人民当家作主；社会主义建设时期，以邓小平为核心的第二代领导集体将马克思主义与中国建设国情相结合，创立邓小平理理论，指引中共走上建设有中国特色的社会主义道路。后来的历届领导者不断丰富和开拓着马克思主义在中国发展的新境界。马克思主义中国化的理论成果提供了凝聚全党和全国各族人民的强大精神支柱，也倡导和体现了对待马克思主义的科学态度和优良学风。习近平新时代中国特色社会主义思想必将引领中华民族实现伟大复兴的目标。</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680325" y="5851525"/>
            <a:ext cx="4297680" cy="368300"/>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任务复杂，具有探究性、综合性等特点。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41"/>
                                        </p:tgtEl>
                                        <p:attrNameLst>
                                          <p:attrName>style.visibility</p:attrName>
                                        </p:attrNameLst>
                                      </p:cBhvr>
                                      <p:to>
                                        <p:strVal val="visible"/>
                                      </p:to>
                                    </p:set>
                                    <p:animEffect transition="in" filter="blinds(horizontal)">
                                      <p:cBhvr>
                                        <p:cTn id="7" dur="500"/>
                                        <p:tgtEl>
                                          <p:spTgt spid="174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图片 1"/>
          <p:cNvPicPr>
            <a:picLocks noChangeAspect="1"/>
          </p:cNvPicPr>
          <p:nvPr/>
        </p:nvPicPr>
        <p:blipFill>
          <a:blip r:embed="rId1"/>
          <a:stretch>
            <a:fillRect/>
          </a:stretch>
        </p:blipFill>
        <p:spPr>
          <a:xfrm>
            <a:off x="251460" y="270510"/>
            <a:ext cx="10944860" cy="4730115"/>
          </a:xfrm>
          <a:prstGeom prst="rect">
            <a:avLst/>
          </a:prstGeom>
          <a:noFill/>
          <a:ln w="9525">
            <a:noFill/>
          </a:ln>
        </p:spPr>
      </p:pic>
      <p:sp>
        <p:nvSpPr>
          <p:cNvPr id="3" name="文本框 2"/>
          <p:cNvSpPr txBox="1"/>
          <p:nvPr/>
        </p:nvSpPr>
        <p:spPr>
          <a:xfrm>
            <a:off x="7359015" y="340360"/>
            <a:ext cx="4450715" cy="3415030"/>
          </a:xfrm>
          <a:prstGeom prst="rect">
            <a:avLst/>
          </a:prstGeom>
          <a:solidFill>
            <a:srgbClr val="FFFF00"/>
          </a:solid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en-US" altLang="zh-CN" b="1">
                <a:solidFill>
                  <a:srgbClr val="FF0000"/>
                </a:solidFill>
                <a:latin typeface="微软雅黑" panose="020B0503020204020204" pitchFamily="34" charset="-122"/>
                <a:ea typeface="微软雅黑" panose="020B0503020204020204" pitchFamily="34" charset="-122"/>
              </a:rPr>
              <a:t> </a:t>
            </a:r>
            <a:r>
              <a:rPr lang="zh-CN" altLang="en-US" b="1">
                <a:solidFill>
                  <a:srgbClr val="FF0000"/>
                </a:solidFill>
                <a:latin typeface="微软雅黑" panose="020B0503020204020204" pitchFamily="34" charset="-122"/>
                <a:ea typeface="微软雅黑" panose="020B0503020204020204" pitchFamily="34" charset="-122"/>
              </a:rPr>
              <a:t>第</a:t>
            </a:r>
            <a:r>
              <a:rPr lang="en-US" altLang="zh-CN" b="1">
                <a:solidFill>
                  <a:srgbClr val="FF0000"/>
                </a:solidFill>
                <a:latin typeface="微软雅黑" panose="020B0503020204020204" pitchFamily="34" charset="-122"/>
                <a:ea typeface="微软雅黑" panose="020B0503020204020204" pitchFamily="34" charset="-122"/>
              </a:rPr>
              <a:t>3</a:t>
            </a:r>
            <a:r>
              <a:rPr lang="zh-CN" altLang="en-US" b="1">
                <a:solidFill>
                  <a:srgbClr val="FF0000"/>
                </a:solidFill>
                <a:latin typeface="微软雅黑" panose="020B0503020204020204" pitchFamily="34" charset="-122"/>
                <a:ea typeface="微软雅黑" panose="020B0503020204020204" pitchFamily="34" charset="-122"/>
              </a:rPr>
              <a:t>小题这是一道开放题</a:t>
            </a:r>
            <a:r>
              <a:rPr lang="zh-CN" altLang="en-US" b="1">
                <a:latin typeface="微软雅黑" panose="020B0503020204020204" pitchFamily="34" charset="-122"/>
                <a:ea typeface="微软雅黑" panose="020B0503020204020204" pitchFamily="34" charset="-122"/>
              </a:rPr>
              <a:t>，可以选择故宫、天坛、秦始皇陵、金茂大厦、曲阜孔庙等。如选择“秦始皇陵”，其历史文化则为“秦始皇陵是世界上规模最大、结构最奇特、内涵最丰富的帝王陵墓之一，不仅能够体现出秦朝的建筑工艺、科技水平与生产力水平，而且能够反映出秦代社会生活的真实影像以及秦朝兴亡的历史真谛”。此题在第一大题中难度算最大的，需要学生们组织语言写出历史意象背后的文化意涵，比较考验学生们的知识储备与表达分析能力。</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a:off x="1042035" y="4987925"/>
            <a:ext cx="3671888" cy="127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4" name="文本框 3"/>
          <p:cNvSpPr txBox="1"/>
          <p:nvPr/>
        </p:nvSpPr>
        <p:spPr>
          <a:xfrm>
            <a:off x="7371080" y="3755390"/>
            <a:ext cx="4438650" cy="645160"/>
          </a:xfrm>
          <a:prstGeom prst="rect">
            <a:avLst/>
          </a:prstGeom>
          <a:noFill/>
          <a:ln w="9525">
            <a:noFill/>
          </a:ln>
        </p:spPr>
        <p:txBody>
          <a:bodyPr wrap="squar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情境真实、表现多元，具有探究性、</a:t>
            </a:r>
            <a:endParaRPr lang="zh-CN" altLang="en-US" b="1" dirty="0">
              <a:solidFill>
                <a:srgbClr val="FF0000"/>
              </a:solidFill>
              <a:latin typeface="微软雅黑" panose="020B0503020204020204" pitchFamily="34" charset="-122"/>
              <a:ea typeface="微软雅黑" panose="020B0503020204020204" pitchFamily="34" charset="-122"/>
            </a:endParaRPr>
          </a:p>
          <a:p>
            <a:r>
              <a:rPr lang="zh-CN" altLang="en-US" b="1" dirty="0">
                <a:solidFill>
                  <a:srgbClr val="FF0000"/>
                </a:solidFill>
                <a:latin typeface="微软雅黑" panose="020B0503020204020204" pitchFamily="34" charset="-122"/>
                <a:ea typeface="微软雅黑" panose="020B0503020204020204" pitchFamily="34" charset="-122"/>
              </a:rPr>
              <a:t>开放性等特点。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1"/>
          <p:cNvPicPr>
            <a:picLocks noChangeAspect="1"/>
          </p:cNvPicPr>
          <p:nvPr/>
        </p:nvPicPr>
        <p:blipFill>
          <a:blip r:embed="rId1"/>
          <a:stretch>
            <a:fillRect/>
          </a:stretch>
        </p:blipFill>
        <p:spPr>
          <a:xfrm>
            <a:off x="306070" y="321310"/>
            <a:ext cx="9137650" cy="4329113"/>
          </a:xfrm>
          <a:prstGeom prst="rect">
            <a:avLst/>
          </a:prstGeom>
          <a:noFill/>
          <a:ln w="9525">
            <a:noFill/>
          </a:ln>
        </p:spPr>
      </p:pic>
      <p:sp>
        <p:nvSpPr>
          <p:cNvPr id="3" name="文本框 2"/>
          <p:cNvSpPr txBox="1"/>
          <p:nvPr/>
        </p:nvSpPr>
        <p:spPr>
          <a:xfrm>
            <a:off x="4054475" y="2915920"/>
            <a:ext cx="6736080" cy="2030095"/>
          </a:xfrm>
          <a:prstGeom prst="rect">
            <a:avLst/>
          </a:prstGeom>
          <a:solidFill>
            <a:srgbClr val="FFFF00"/>
          </a:solid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zh-CN" altLang="en-US" b="1">
                <a:latin typeface="微软雅黑" panose="020B0503020204020204" pitchFamily="34" charset="-122"/>
                <a:ea typeface="微软雅黑" panose="020B0503020204020204" pitchFamily="34" charset="-122"/>
              </a:rPr>
              <a:t>第</a:t>
            </a:r>
            <a:r>
              <a:rPr lang="en-US" altLang="zh-CN" b="1">
                <a:latin typeface="微软雅黑" panose="020B0503020204020204" pitchFamily="34" charset="-122"/>
                <a:ea typeface="微软雅黑" panose="020B0503020204020204" pitchFamily="34" charset="-122"/>
              </a:rPr>
              <a:t>6</a:t>
            </a:r>
            <a:r>
              <a:rPr lang="zh-CN" altLang="en-US" b="1">
                <a:latin typeface="微软雅黑" panose="020B0503020204020204" pitchFamily="34" charset="-122"/>
                <a:ea typeface="微软雅黑" panose="020B0503020204020204" pitchFamily="34" charset="-122"/>
              </a:rPr>
              <a:t>小题此题为开放性试题，答案言之成理即可。 结合知识点1分， 精神2分。需要学生们根据材料写出李大钊等历史人物的精神，可以结合五四运动、中国共产党的建立、国民革命等具体历史事件以及当时的时代背景，围绕思想进步、善于学习、坚守信仰、初心不改、坚贞不屈、大义凛然、爱国主义等方面作答。需要注意的是这道题目应当围绕材料作答，对学生们的历史核心素养要求较高。</a:t>
            </a:r>
            <a:endParaRPr lang="zh-CN" altLang="en-US" b="1" dirty="0">
              <a:solidFill>
                <a:srgbClr val="FF0000"/>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a:off x="799783" y="4650740"/>
            <a:ext cx="266541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4" name="文本框 3"/>
          <p:cNvSpPr txBox="1"/>
          <p:nvPr/>
        </p:nvSpPr>
        <p:spPr>
          <a:xfrm>
            <a:off x="3962083" y="4946015"/>
            <a:ext cx="7498080" cy="368300"/>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立意高远、情境真实、表现多元，具有探究性、开放性、综合性等特点。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框 3"/>
          <p:cNvSpPr txBox="1"/>
          <p:nvPr/>
        </p:nvSpPr>
        <p:spPr>
          <a:xfrm>
            <a:off x="290830" y="304165"/>
            <a:ext cx="10326370" cy="1476375"/>
          </a:xfrm>
          <a:prstGeom prst="rect">
            <a:avLst/>
          </a:prstGeom>
          <a:noFill/>
          <a:ln w="9525">
            <a:noFill/>
          </a:ln>
        </p:spPr>
        <p:txBody>
          <a:bodyPr wrap="square" anchor="t" anchorCtr="0">
            <a:spAutoFit/>
          </a:bodyPr>
          <a:p>
            <a:r>
              <a:rPr lang="zh-CN" altLang="en-US" b="1">
                <a:latin typeface="微软雅黑" panose="020B0503020204020204" pitchFamily="34" charset="-122"/>
                <a:ea typeface="微软雅黑" panose="020B0503020204020204" pitchFamily="34" charset="-122"/>
              </a:rPr>
              <a:t>【第三大题】一共给了四个材料：</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材料一：世界经济贸易发展趋势图（柱状图）</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材料二：一段描述：2004年美国想不使用中国制造的产品的事例（书上有）。</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材料三：英国由于其他国家人民入职，导致岗位缺失引发的矛盾。</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材料四：南极冰川融化的照片。</a:t>
            </a:r>
            <a:endParaRPr lang="zh-CN" altLang="en-US" b="1">
              <a:latin typeface="微软雅黑" panose="020B0503020204020204" pitchFamily="34" charset="-122"/>
              <a:ea typeface="微软雅黑" panose="020B0503020204020204" pitchFamily="34" charset="-122"/>
            </a:endParaRPr>
          </a:p>
        </p:txBody>
      </p:sp>
      <p:pic>
        <p:nvPicPr>
          <p:cNvPr id="24578" name="图片 5"/>
          <p:cNvPicPr>
            <a:picLocks noChangeAspect="1"/>
          </p:cNvPicPr>
          <p:nvPr/>
        </p:nvPicPr>
        <p:blipFill>
          <a:blip r:embed="rId1"/>
          <a:stretch>
            <a:fillRect/>
          </a:stretch>
        </p:blipFill>
        <p:spPr>
          <a:xfrm>
            <a:off x="290830" y="1711960"/>
            <a:ext cx="8734425" cy="2176463"/>
          </a:xfrm>
          <a:prstGeom prst="rect">
            <a:avLst/>
          </a:prstGeom>
          <a:noFill/>
          <a:ln w="9525">
            <a:noFill/>
          </a:ln>
        </p:spPr>
      </p:pic>
      <p:sp>
        <p:nvSpPr>
          <p:cNvPr id="24579" name="文本框 6"/>
          <p:cNvSpPr txBox="1"/>
          <p:nvPr/>
        </p:nvSpPr>
        <p:spPr>
          <a:xfrm>
            <a:off x="471805" y="3767455"/>
            <a:ext cx="8721725" cy="922020"/>
          </a:xfrm>
          <a:prstGeom prst="rect">
            <a:avLst/>
          </a:prstGeom>
          <a:noFill/>
          <a:ln w="9525">
            <a:noFill/>
          </a:ln>
        </p:spPr>
        <p:txBody>
          <a:bodyPr wrap="square" anchor="t" anchorCtr="0">
            <a:spAutoFit/>
          </a:bodyPr>
          <a:p>
            <a:r>
              <a:rPr lang="zh-CN" altLang="en-US" b="1">
                <a:latin typeface="微软雅黑" panose="020B0503020204020204" pitchFamily="34" charset="-122"/>
                <a:ea typeface="微软雅黑" panose="020B0503020204020204" pitchFamily="34" charset="-122"/>
              </a:rPr>
              <a:t>问题2</a:t>
            </a:r>
            <a:r>
              <a:rPr lang="en-US" altLang="zh-CN" b="1">
                <a:latin typeface="微软雅黑" panose="020B0503020204020204" pitchFamily="34" charset="-122"/>
                <a:ea typeface="微软雅黑" panose="020B0503020204020204" pitchFamily="34" charset="-122"/>
              </a:rPr>
              <a:t>.</a:t>
            </a:r>
            <a:r>
              <a:rPr lang="zh-CN" altLang="en-US" b="1">
                <a:latin typeface="微软雅黑" panose="020B0503020204020204" pitchFamily="34" charset="-122"/>
                <a:ea typeface="微软雅黑" panose="020B0503020204020204" pitchFamily="34" charset="-122"/>
              </a:rPr>
              <a:t>辩论：   正方：经济全球化利大于弊              反方：经济全球化弊大于利</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选择__________方，补充一条有关中国的相关史实及原因。</a:t>
            </a:r>
            <a:endParaRPr lang="zh-CN" altLang="en-US" b="1">
              <a:latin typeface="微软雅黑" panose="020B0503020204020204" pitchFamily="34" charset="-122"/>
              <a:ea typeface="微软雅黑" panose="020B0503020204020204" pitchFamily="34" charset="-122"/>
            </a:endParaRPr>
          </a:p>
          <a:p>
            <a:r>
              <a:rPr lang="zh-CN" altLang="en-US" b="1">
                <a:solidFill>
                  <a:srgbClr val="FF0000"/>
                </a:solidFill>
                <a:latin typeface="微软雅黑" panose="020B0503020204020204" pitchFamily="34" charset="-122"/>
                <a:ea typeface="微软雅黑" panose="020B0503020204020204" pitchFamily="34" charset="-122"/>
              </a:rPr>
              <a:t>问题3</a:t>
            </a:r>
            <a:r>
              <a:rPr lang="en-US" altLang="zh-CN" b="1">
                <a:solidFill>
                  <a:srgbClr val="FF0000"/>
                </a:solidFill>
                <a:latin typeface="微软雅黑" panose="020B0503020204020204" pitchFamily="34" charset="-122"/>
                <a:ea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rPr>
              <a:t>根据以上材料并结合所学，论证以上你对经济全球化的观点。（6分）</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12445" y="4689475"/>
            <a:ext cx="9883775" cy="1753235"/>
          </a:xfrm>
          <a:prstGeom prst="rect">
            <a:avLst/>
          </a:prstGeom>
          <a:solidFill>
            <a:srgbClr val="FFFF00"/>
          </a:solidFill>
          <a:ln w="9525">
            <a:noFill/>
          </a:ln>
        </p:spPr>
        <p:txBody>
          <a:bodyPr wrap="square" anchor="t" anchorCtr="0">
            <a:spAutoFit/>
          </a:bodyPr>
          <a:p>
            <a:r>
              <a:rPr lang="zh-CN" altLang="en-US" b="1">
                <a:latin typeface="微软雅黑" panose="020B0503020204020204" pitchFamily="34" charset="-122"/>
                <a:ea typeface="微软雅黑" panose="020B0503020204020204" pitchFamily="34" charset="-122"/>
              </a:rPr>
              <a:t>问题</a:t>
            </a:r>
            <a:r>
              <a:rPr lang="en-US" altLang="zh-CN" b="1">
                <a:latin typeface="微软雅黑" panose="020B0503020204020204" pitchFamily="34" charset="-122"/>
                <a:ea typeface="微软雅黑" panose="020B0503020204020204" pitchFamily="34" charset="-122"/>
              </a:rPr>
              <a:t>2</a:t>
            </a:r>
            <a:r>
              <a:rPr lang="zh-CN" altLang="en-US" b="1">
                <a:latin typeface="微软雅黑" panose="020B0503020204020204" pitchFamily="34" charset="-122"/>
                <a:ea typeface="微软雅黑" panose="020B0503020204020204" pitchFamily="34" charset="-122"/>
              </a:rPr>
              <a:t>无论选择哪一方均可。若是选择正方，可以补充“中国加入世界贸易组织”“一带一路”“改革开放”等史实；若是选择反方，可以补充“鸦片战争”“亚洲金融危机”等史实。</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问题3结合材料论述自己的观点。相对而言，选择“正方：经济全球化利大于弊”的作答会容易一点，因为题干中的材料和学生们在书上找得到的史实相对更多。</a:t>
            </a:r>
            <a:endParaRPr lang="zh-CN" altLang="en-US" b="1">
              <a:latin typeface="微软雅黑" panose="020B0503020204020204" pitchFamily="34" charset="-122"/>
              <a:ea typeface="微软雅黑" panose="020B0503020204020204" pitchFamily="34" charset="-122"/>
            </a:endParaRPr>
          </a:p>
          <a:p>
            <a:r>
              <a:rPr lang="zh-CN" altLang="en-US" b="1">
                <a:latin typeface="微软雅黑" panose="020B0503020204020204" pitchFamily="34" charset="-122"/>
                <a:ea typeface="微软雅黑" panose="020B0503020204020204" pitchFamily="34" charset="-122"/>
              </a:rPr>
              <a:t>在写作过程中，要紧扣观点，史论结合，以材料和相关史实为论据进行论证，说明自己的理由。该题为整张试卷难度最大的一道题，需要学生们融合贯通知识点，完成作答。</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12445" y="6346190"/>
            <a:ext cx="6355080" cy="368300"/>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任务复杂、表现多元，具有探究性、开放性、综合性等特点。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文本框 3"/>
          <p:cNvSpPr txBox="1"/>
          <p:nvPr/>
        </p:nvSpPr>
        <p:spPr>
          <a:xfrm>
            <a:off x="292100" y="210185"/>
            <a:ext cx="11650980" cy="1014730"/>
          </a:xfrm>
          <a:prstGeom prst="rect">
            <a:avLst/>
          </a:prstGeom>
          <a:noFill/>
          <a:ln w="9525">
            <a:noFill/>
          </a:ln>
        </p:spPr>
        <p:txBody>
          <a:bodyPr wrap="square" anchor="t" anchorCtr="0">
            <a:spAutoFit/>
          </a:bodyPr>
          <a:p>
            <a:r>
              <a:rPr lang="zh-CN" altLang="zh-CN" sz="2000" b="1">
                <a:latin typeface="微软雅黑" panose="020B0503020204020204" pitchFamily="34" charset="-122"/>
                <a:ea typeface="微软雅黑" panose="020B0503020204020204" pitchFamily="34" charset="-122"/>
              </a:rPr>
              <a:t>一、走进历史品人物（</a:t>
            </a:r>
            <a:r>
              <a:rPr lang="en-US" altLang="zh-CN" sz="2000" b="1">
                <a:latin typeface="微软雅黑" panose="020B0503020204020204" pitchFamily="34" charset="-122"/>
                <a:ea typeface="微软雅黑" panose="020B0503020204020204" pitchFamily="34" charset="-122"/>
              </a:rPr>
              <a:t>8</a:t>
            </a:r>
            <a:r>
              <a:rPr lang="zh-CN" altLang="zh-CN" sz="2000" b="1">
                <a:latin typeface="微软雅黑" panose="020B0503020204020204" pitchFamily="34" charset="-122"/>
                <a:ea typeface="微软雅黑" panose="020B0503020204020204" pitchFamily="34" charset="-122"/>
              </a:rPr>
              <a:t>分）</a:t>
            </a:r>
            <a:endParaRPr lang="en-US" altLang="zh-CN" sz="2000" b="1">
              <a:latin typeface="微软雅黑" panose="020B0503020204020204" pitchFamily="34" charset="-122"/>
              <a:ea typeface="微软雅黑" panose="020B0503020204020204" pitchFamily="34" charset="-122"/>
            </a:endParaRPr>
          </a:p>
          <a:p>
            <a:r>
              <a:rPr lang="en-US" altLang="zh-CN" sz="2000" b="1">
                <a:latin typeface="微软雅黑" panose="020B0503020204020204" pitchFamily="34" charset="-122"/>
                <a:ea typeface="微软雅黑" panose="020B0503020204020204" pitchFamily="34" charset="-122"/>
              </a:rPr>
              <a:t>1</a:t>
            </a:r>
            <a:r>
              <a:rPr lang="zh-CN" altLang="zh-CN" sz="2000" b="1">
                <a:latin typeface="微软雅黑" panose="020B0503020204020204" pitchFamily="34" charset="-122"/>
                <a:ea typeface="微软雅黑" panose="020B0503020204020204" pitchFamily="34" charset="-122"/>
              </a:rPr>
              <a:t>．（</a:t>
            </a:r>
            <a:r>
              <a:rPr lang="en-US" altLang="zh-CN" sz="2000" b="1">
                <a:latin typeface="微软雅黑" panose="020B0503020204020204" pitchFamily="34" charset="-122"/>
                <a:ea typeface="微软雅黑" panose="020B0503020204020204" pitchFamily="34" charset="-122"/>
              </a:rPr>
              <a:t>8</a:t>
            </a:r>
            <a:r>
              <a:rPr lang="zh-CN" altLang="zh-CN" sz="2000" b="1">
                <a:latin typeface="微软雅黑" panose="020B0503020204020204" pitchFamily="34" charset="-122"/>
                <a:ea typeface="微软雅黑" panose="020B0503020204020204" pitchFamily="34" charset="-122"/>
              </a:rPr>
              <a:t>分）（</a:t>
            </a:r>
            <a:r>
              <a:rPr lang="en-US" altLang="zh-CN" sz="2000" b="1">
                <a:latin typeface="微软雅黑" panose="020B0503020204020204" pitchFamily="34" charset="-122"/>
                <a:ea typeface="微软雅黑" panose="020B0503020204020204" pitchFamily="34" charset="-122"/>
              </a:rPr>
              <a:t>2023</a:t>
            </a:r>
            <a:r>
              <a:rPr lang="zh-CN" altLang="zh-CN" sz="2000" b="1">
                <a:latin typeface="微软雅黑" panose="020B0503020204020204" pitchFamily="34" charset="-122"/>
                <a:ea typeface="微软雅黑" panose="020B0503020204020204" pitchFamily="34" charset="-122"/>
              </a:rPr>
              <a:t>•上海）品读历史，就要认识人物。某校历史研习社展开了认识人物活动，请你参加如图活动。</a:t>
            </a:r>
            <a:endParaRPr lang="zh-CN" altLang="en-US" sz="2000" b="1">
              <a:latin typeface="微软雅黑" panose="020B0503020204020204" pitchFamily="34" charset="-122"/>
              <a:ea typeface="微软雅黑" panose="020B0503020204020204" pitchFamily="34" charset="-122"/>
            </a:endParaRPr>
          </a:p>
        </p:txBody>
      </p:sp>
      <p:pic>
        <p:nvPicPr>
          <p:cNvPr id="26626" name="图片 4"/>
          <p:cNvPicPr/>
          <p:nvPr/>
        </p:nvPicPr>
        <p:blipFill>
          <a:blip r:embed="rId1"/>
          <a:stretch>
            <a:fillRect/>
          </a:stretch>
        </p:blipFill>
        <p:spPr>
          <a:xfrm>
            <a:off x="1631950" y="1058863"/>
            <a:ext cx="5800725" cy="3141662"/>
          </a:xfrm>
          <a:prstGeom prst="rect">
            <a:avLst/>
          </a:prstGeom>
          <a:noFill/>
          <a:ln w="9525">
            <a:noFill/>
          </a:ln>
        </p:spPr>
      </p:pic>
      <p:sp>
        <p:nvSpPr>
          <p:cNvPr id="103" name="文本框 102"/>
          <p:cNvSpPr txBox="1"/>
          <p:nvPr/>
        </p:nvSpPr>
        <p:spPr>
          <a:xfrm>
            <a:off x="1558925" y="4221163"/>
            <a:ext cx="5080000" cy="529590"/>
          </a:xfrm>
          <a:prstGeom prst="rect">
            <a:avLst/>
          </a:prstGeom>
          <a:noFill/>
          <a:ln w="9525">
            <a:noFill/>
          </a:ln>
        </p:spPr>
        <p:txBody>
          <a:bodyPr>
            <a:spAutoFit/>
          </a:bodyPr>
          <a:p>
            <a:endParaRPr lang="zh-CN" sz="1050" noProof="1">
              <a:latin typeface="Times New Roman" panose="02020603050405020304" charset="0"/>
              <a:ea typeface="新宋体" panose="02010609030101010101" charset="-122"/>
              <a:cs typeface="+mn-cs"/>
            </a:endParaRPr>
          </a:p>
          <a:p>
            <a:r>
              <a:rPr lang="zh-CN" b="1" noProof="1">
                <a:latin typeface="微软雅黑" panose="020B0503020204020204" pitchFamily="34" charset="-122"/>
                <a:ea typeface="微软雅黑" panose="020B0503020204020204" pitchFamily="34" charset="-122"/>
                <a:cs typeface="微软雅黑" panose="020B0503020204020204" pitchFamily="34" charset="-122"/>
              </a:rPr>
              <a:t>（</a:t>
            </a:r>
            <a:r>
              <a:rPr lang="en-US" b="1" noProof="1">
                <a:latin typeface="微软雅黑" panose="020B0503020204020204" pitchFamily="34" charset="-122"/>
                <a:ea typeface="微软雅黑" panose="020B0503020204020204" pitchFamily="34" charset="-122"/>
                <a:cs typeface="微软雅黑" panose="020B0503020204020204" pitchFamily="34" charset="-122"/>
              </a:rPr>
              <a:t>1</a:t>
            </a:r>
            <a:r>
              <a:rPr lang="zh-CN" b="1" noProof="1">
                <a:latin typeface="微软雅黑" panose="020B0503020204020204" pitchFamily="34" charset="-122"/>
                <a:ea typeface="微软雅黑" panose="020B0503020204020204" pitchFamily="34" charset="-122"/>
                <a:cs typeface="微软雅黑" panose="020B0503020204020204" pitchFamily="34" charset="-122"/>
              </a:rPr>
              <a:t>）请你对上述第一组中的人物所处时代排序。</a:t>
            </a:r>
            <a:endParaRPr lang="zh-CN" altLang="en-US" b="1" noProof="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628" name="图片 5"/>
          <p:cNvPicPr/>
          <p:nvPr/>
        </p:nvPicPr>
        <p:blipFill>
          <a:blip r:embed="rId2"/>
          <a:stretch>
            <a:fillRect/>
          </a:stretch>
        </p:blipFill>
        <p:spPr>
          <a:xfrm>
            <a:off x="2205038" y="4813300"/>
            <a:ext cx="3536950" cy="558800"/>
          </a:xfrm>
          <a:prstGeom prst="rect">
            <a:avLst/>
          </a:prstGeom>
          <a:noFill/>
          <a:ln w="9525">
            <a:noFill/>
          </a:ln>
        </p:spPr>
      </p:pic>
      <p:sp>
        <p:nvSpPr>
          <p:cNvPr id="104" name="文本框 103"/>
          <p:cNvSpPr txBox="1"/>
          <p:nvPr/>
        </p:nvSpPr>
        <p:spPr>
          <a:xfrm>
            <a:off x="1631950" y="5141913"/>
            <a:ext cx="8897938" cy="1522095"/>
          </a:xfrm>
          <a:prstGeom prst="rect">
            <a:avLst/>
          </a:prstGeom>
          <a:noFill/>
          <a:ln w="9525">
            <a:noFill/>
          </a:ln>
        </p:spPr>
        <p:txBody>
          <a:bodyPr wrap="square">
            <a:spAutoFit/>
          </a:bodyPr>
          <a:p>
            <a:r>
              <a:rPr lang="en-US" sz="1050" noProof="1">
                <a:latin typeface="Calibri" panose="020F0502020204030204" charset="0"/>
                <a:ea typeface="宋体" panose="02010600030101010101" pitchFamily="2" charset="-122"/>
                <a:cs typeface="+mn-cs"/>
              </a:rPr>
              <a:t> </a:t>
            </a:r>
            <a:endParaRPr lang="zh-CN" sz="1050" noProof="1">
              <a:latin typeface="Times New Roman" panose="02020603050405020304" charset="0"/>
              <a:ea typeface="新宋体" panose="02010609030101010101" charset="-122"/>
              <a:cs typeface="+mn-cs"/>
            </a:endParaRPr>
          </a:p>
          <a:p>
            <a:r>
              <a:rPr lang="zh-CN" b="1" noProof="1">
                <a:latin typeface="微软雅黑" panose="020B0503020204020204" pitchFamily="34" charset="-122"/>
                <a:ea typeface="微软雅黑" panose="020B0503020204020204" pitchFamily="34" charset="-122"/>
                <a:cs typeface="微软雅黑" panose="020B0503020204020204" pitchFamily="34" charset="-122"/>
              </a:rPr>
              <a:t>（</a:t>
            </a:r>
            <a:r>
              <a:rPr lang="en-US" b="1" noProof="1">
                <a:latin typeface="微软雅黑" panose="020B0503020204020204" pitchFamily="34" charset="-122"/>
                <a:ea typeface="微软雅黑" panose="020B0503020204020204" pitchFamily="34" charset="-122"/>
                <a:cs typeface="微软雅黑" panose="020B0503020204020204" pitchFamily="34" charset="-122"/>
              </a:rPr>
              <a:t>2</a:t>
            </a:r>
            <a:r>
              <a:rPr lang="zh-CN" b="1" noProof="1">
                <a:latin typeface="微软雅黑" panose="020B0503020204020204" pitchFamily="34" charset="-122"/>
                <a:ea typeface="微软雅黑" panose="020B0503020204020204" pitchFamily="34" charset="-122"/>
                <a:cs typeface="微软雅黑" panose="020B0503020204020204" pitchFamily="34" charset="-122"/>
              </a:rPr>
              <a:t>）请你按照示例，选定角度，选出人物。示例：</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文学</a:t>
            </a:r>
            <a:r>
              <a:rPr lang="zh-CN" b="1" noProof="1">
                <a:latin typeface="微软雅黑" panose="020B0503020204020204" pitchFamily="34" charset="-122"/>
                <a:ea typeface="微软雅黑" panose="020B0503020204020204" pitchFamily="34" charset="-122"/>
                <a:cs typeface="微软雅黑" panose="020B0503020204020204" pitchFamily="34" charset="-122"/>
              </a:rPr>
              <a:t>方面</a:t>
            </a:r>
            <a:r>
              <a:rPr lang="en-US" b="1" noProof="1">
                <a:latin typeface="微软雅黑" panose="020B0503020204020204" pitchFamily="34" charset="-122"/>
                <a:ea typeface="微软雅黑" panose="020B0503020204020204" pitchFamily="34" charset="-122"/>
                <a:cs typeface="微软雅黑" panose="020B0503020204020204" pitchFamily="34" charset="-122"/>
              </a:rPr>
              <a:t>     </a:t>
            </a:r>
            <a:r>
              <a:rPr lang="zh-CN" b="1" noProof="1">
                <a:latin typeface="微软雅黑" panose="020B0503020204020204" pitchFamily="34" charset="-122"/>
                <a:ea typeface="微软雅黑" panose="020B0503020204020204" pitchFamily="34" charset="-122"/>
                <a:cs typeface="微软雅黑" panose="020B0503020204020204" pitchFamily="34" charset="-122"/>
              </a:rPr>
              <a:t>人物：关汉卿、莎士比亚</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r>
              <a:rPr lang="en-US"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b="1" noProof="1">
                <a:latin typeface="微软雅黑" panose="020B0503020204020204" pitchFamily="34" charset="-122"/>
                <a:ea typeface="微软雅黑" panose="020B0503020204020204" pitchFamily="34" charset="-122"/>
                <a:cs typeface="微软雅黑" panose="020B0503020204020204" pitchFamily="34" charset="-122"/>
              </a:rPr>
              <a:t>方面</a:t>
            </a:r>
            <a:r>
              <a:rPr lang="en-US" b="1" noProof="1">
                <a:latin typeface="微软雅黑" panose="020B0503020204020204" pitchFamily="34" charset="-122"/>
                <a:ea typeface="微软雅黑" panose="020B0503020204020204" pitchFamily="34" charset="-122"/>
                <a:cs typeface="微软雅黑" panose="020B0503020204020204" pitchFamily="34" charset="-122"/>
              </a:rPr>
              <a:t>    </a:t>
            </a:r>
            <a:r>
              <a:rPr lang="zh-CN" b="1" noProof="1">
                <a:latin typeface="微软雅黑" panose="020B0503020204020204" pitchFamily="34" charset="-122"/>
                <a:ea typeface="微软雅黑" panose="020B0503020204020204" pitchFamily="34" charset="-122"/>
                <a:cs typeface="微软雅黑" panose="020B0503020204020204" pitchFamily="34" charset="-122"/>
              </a:rPr>
              <a:t>人物：</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r>
              <a:rPr lang="en-US"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b="1" noProof="1">
                <a:latin typeface="微软雅黑" panose="020B0503020204020204" pitchFamily="34" charset="-122"/>
                <a:ea typeface="微软雅黑" panose="020B0503020204020204" pitchFamily="34" charset="-122"/>
                <a:cs typeface="微软雅黑" panose="020B0503020204020204" pitchFamily="34" charset="-122"/>
              </a:rPr>
              <a:t>、</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r>
              <a:rPr lang="en-US"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b="1" u="sng" noProof="1">
                <a:latin typeface="微软雅黑" panose="020B0503020204020204" pitchFamily="34" charset="-122"/>
                <a:ea typeface="微软雅黑" panose="020B0503020204020204" pitchFamily="34" charset="-122"/>
                <a:cs typeface="微软雅黑" panose="020B0503020204020204" pitchFamily="34" charset="-122"/>
              </a:rPr>
              <a:t>　</a:t>
            </a:r>
            <a:endParaRPr lang="zh-CN" b="1" noProof="1">
              <a:latin typeface="微软雅黑" panose="020B0503020204020204" pitchFamily="34" charset="-122"/>
              <a:ea typeface="微软雅黑" panose="020B0503020204020204" pitchFamily="34" charset="-122"/>
              <a:cs typeface="微软雅黑" panose="020B0503020204020204" pitchFamily="34" charset="-122"/>
            </a:endParaRPr>
          </a:p>
          <a:p>
            <a:r>
              <a:rPr lang="zh-CN" b="1"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b="1"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b="1"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）结合材料及所学可见在不同时空下都出现不同的杰出人物，对此谈谈你的感悟。</a:t>
            </a:r>
            <a:endParaRPr lang="zh-CN" altLang="en-US" b="1"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7635875" y="899478"/>
            <a:ext cx="3911600" cy="3046095"/>
          </a:xfrm>
          <a:prstGeom prst="rect">
            <a:avLst/>
          </a:prstGeom>
          <a:solidFill>
            <a:srgbClr val="FFFF00"/>
          </a:solidFill>
          <a:ln w="9525">
            <a:noFill/>
          </a:ln>
        </p:spPr>
        <p:txBody>
          <a:bodyPr wrap="square" anchor="t" anchorCtr="0">
            <a:spAutoFit/>
          </a:bodyPr>
          <a:p>
            <a:r>
              <a:rPr lang="zh-CN" altLang="en-US" sz="1600" b="1">
                <a:latin typeface="微软雅黑" panose="020B0503020204020204" pitchFamily="34" charset="-122"/>
                <a:ea typeface="微软雅黑" panose="020B0503020204020204" pitchFamily="34" charset="-122"/>
              </a:rPr>
              <a:t>第3小题是一道开放性的题。解题的关键有两个“不同时空”和“不同国家”，这里就是让我们利用时空的观念来解题，学生要从时间的维度上，名人代表的是各个历史阶段的文明是传承的，是人类长期以来的积淀，从空间的维度，名人所处的地域是分散的，是多样的，也是有交流的。人类文明的进步是不同历史时期和不同区域的文明的发展的共同努力下前进的。还可以从，时代与人物之间的关系去理解。名人受时代特征的限制和影响，但是名人也可以引领时代的进步。</a:t>
            </a:r>
            <a:endParaRPr lang="zh-CN" altLang="en-US" sz="1600" b="1">
              <a:latin typeface="微软雅黑" panose="020B0503020204020204" pitchFamily="34" charset="-122"/>
              <a:ea typeface="微软雅黑" panose="020B0503020204020204" pitchFamily="34" charset="-122"/>
            </a:endParaRPr>
          </a:p>
        </p:txBody>
      </p:sp>
      <p:sp>
        <p:nvSpPr>
          <p:cNvPr id="26631" name="文本框 7"/>
          <p:cNvSpPr txBox="1"/>
          <p:nvPr/>
        </p:nvSpPr>
        <p:spPr>
          <a:xfrm>
            <a:off x="4367848" y="147320"/>
            <a:ext cx="3927475" cy="460375"/>
          </a:xfrm>
          <a:prstGeom prst="rect">
            <a:avLst/>
          </a:prstGeom>
          <a:noFill/>
          <a:ln w="9525">
            <a:noFill/>
          </a:ln>
        </p:spPr>
        <p:txBody>
          <a:bodyPr wrap="square" anchor="t" anchorCtr="0">
            <a:spAutoFit/>
          </a:bodyPr>
          <a:p>
            <a:r>
              <a:rPr lang="zh-CN" altLang="en-US" sz="2400" b="1">
                <a:solidFill>
                  <a:srgbClr val="FF0000"/>
                </a:solidFill>
                <a:latin typeface="微软雅黑" panose="020B0503020204020204" pitchFamily="34" charset="-122"/>
                <a:ea typeface="微软雅黑" panose="020B0503020204020204" pitchFamily="34" charset="-122"/>
              </a:rPr>
              <a:t>上海市</a:t>
            </a:r>
            <a:r>
              <a:rPr lang="en-US" altLang="zh-CN" sz="2400" b="1">
                <a:solidFill>
                  <a:srgbClr val="FF0000"/>
                </a:solidFill>
                <a:latin typeface="微软雅黑" panose="020B0503020204020204" pitchFamily="34" charset="-122"/>
                <a:ea typeface="微软雅黑" panose="020B0503020204020204" pitchFamily="34" charset="-122"/>
              </a:rPr>
              <a:t>2023</a:t>
            </a:r>
            <a:r>
              <a:rPr lang="zh-CN" altLang="en-US" sz="2400" b="1">
                <a:solidFill>
                  <a:srgbClr val="FF0000"/>
                </a:solidFill>
                <a:latin typeface="微软雅黑" panose="020B0503020204020204" pitchFamily="34" charset="-122"/>
                <a:ea typeface="微软雅黑" panose="020B0503020204020204" pitchFamily="34" charset="-122"/>
              </a:rPr>
              <a:t>年中考历史卷</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635875" y="3945890"/>
            <a:ext cx="3840163" cy="1753235"/>
          </a:xfrm>
          <a:prstGeom prst="rect">
            <a:avLst/>
          </a:prstGeom>
          <a:solidFill>
            <a:srgbClr val="FFFF00"/>
          </a:solidFill>
          <a:ln w="9525">
            <a:noFill/>
          </a:ln>
        </p:spPr>
        <p:txBody>
          <a:bodyPr wrap="square" anchor="t" anchorCtr="0">
            <a:spAutoFit/>
          </a:bodyPr>
          <a:p>
            <a:r>
              <a:rPr lang="zh-CN" altLang="en-US" b="1">
                <a:latin typeface="微软雅黑" panose="020B0503020204020204" pitchFamily="34" charset="-122"/>
                <a:ea typeface="微软雅黑" panose="020B0503020204020204" pitchFamily="34" charset="-122"/>
              </a:rPr>
              <a:t>（3）人类的历史文化成就是人类杰出的人物共同创造的，也是东方文明和西方文明的共同创造；我们应该对东西方的文明成就一视同仁，共同尊重、保护、传承，从而构建更好的人类命运共同体。</a:t>
            </a:r>
            <a:endParaRPr lang="zh-CN" altLang="en-US" b="1">
              <a:latin typeface="微软雅黑" panose="020B0503020204020204" pitchFamily="34" charset="-122"/>
              <a:ea typeface="微软雅黑" panose="020B0503020204020204" pitchFamily="34" charset="-122"/>
            </a:endParaRPr>
          </a:p>
        </p:txBody>
      </p:sp>
      <p:sp>
        <p:nvSpPr>
          <p:cNvPr id="3" name="文本框 2"/>
          <p:cNvSpPr txBox="1"/>
          <p:nvPr/>
        </p:nvSpPr>
        <p:spPr>
          <a:xfrm>
            <a:off x="6497320" y="5698808"/>
            <a:ext cx="3444875" cy="645160"/>
          </a:xfrm>
          <a:prstGeom prst="rect">
            <a:avLst/>
          </a:prstGeom>
          <a:noFill/>
          <a:ln w="9525">
            <a:noFill/>
          </a:ln>
        </p:spPr>
        <p:txBody>
          <a:bodyPr wrap="squar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表现多元，</a:t>
            </a:r>
            <a:r>
              <a:rPr lang="zh-CN" altLang="en-US" b="1" dirty="0">
                <a:solidFill>
                  <a:srgbClr val="000000"/>
                </a:solidFill>
                <a:latin typeface="微软雅黑" panose="020B0503020204020204" pitchFamily="34" charset="-122"/>
                <a:ea typeface="微软雅黑" panose="020B0503020204020204" pitchFamily="34" charset="-122"/>
              </a:rPr>
              <a:t>具有</a:t>
            </a:r>
            <a:r>
              <a:rPr lang="zh-CN" altLang="en-US" b="1" dirty="0">
                <a:solidFill>
                  <a:srgbClr val="FF0000"/>
                </a:solidFill>
                <a:latin typeface="微软雅黑" panose="020B0503020204020204" pitchFamily="34" charset="-122"/>
                <a:ea typeface="微软雅黑" panose="020B0503020204020204" pitchFamily="34" charset="-122"/>
              </a:rPr>
              <a:t>探究性、开放性、综合性等特点</a:t>
            </a:r>
            <a:r>
              <a:rPr lang="zh-CN" altLang="en-US" b="1" dirty="0">
                <a:solidFill>
                  <a:srgbClr val="000000"/>
                </a:solidFill>
                <a:latin typeface="微软雅黑" panose="020B0503020204020204" pitchFamily="34" charset="-122"/>
                <a:ea typeface="微软雅黑" panose="020B0503020204020204" pitchFamily="34" charset="-122"/>
              </a:rPr>
              <a:t>。</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105"/>
          <p:cNvSpPr txBox="1"/>
          <p:nvPr/>
        </p:nvSpPr>
        <p:spPr>
          <a:xfrm>
            <a:off x="248920" y="164465"/>
            <a:ext cx="8221345" cy="92202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三、深入实地考察史（</a:t>
            </a:r>
            <a:r>
              <a:rPr lang="en-US" altLang="zh-CN" b="1">
                <a:latin typeface="微软雅黑" panose="020B0503020204020204" pitchFamily="34" charset="-122"/>
                <a:ea typeface="微软雅黑" panose="020B0503020204020204" pitchFamily="34" charset="-122"/>
              </a:rPr>
              <a:t>12</a:t>
            </a:r>
            <a:r>
              <a:rPr lang="zh-CN" altLang="zh-CN" b="1">
                <a:latin typeface="微软雅黑" panose="020B0503020204020204" pitchFamily="34" charset="-122"/>
                <a:ea typeface="微软雅黑" panose="020B0503020204020204" pitchFamily="34" charset="-122"/>
              </a:rPr>
              <a:t>分）</a:t>
            </a:r>
            <a:endParaRPr lang="en-US" altLang="zh-CN" b="1">
              <a:latin typeface="微软雅黑" panose="020B0503020204020204" pitchFamily="34" charset="-122"/>
              <a:ea typeface="微软雅黑" panose="020B0503020204020204" pitchFamily="34" charset="-122"/>
            </a:endParaRPr>
          </a:p>
          <a:p>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12</a:t>
            </a:r>
            <a:r>
              <a:rPr lang="zh-CN" altLang="zh-CN" b="1">
                <a:latin typeface="微软雅黑" panose="020B0503020204020204" pitchFamily="34" charset="-122"/>
                <a:ea typeface="微软雅黑" panose="020B0503020204020204" pitchFamily="34" charset="-122"/>
              </a:rPr>
              <a:t>分）（</a:t>
            </a:r>
            <a:r>
              <a:rPr lang="en-US" altLang="zh-CN" b="1">
                <a:latin typeface="微软雅黑" panose="020B0503020204020204" pitchFamily="34" charset="-122"/>
                <a:ea typeface="微软雅黑" panose="020B0503020204020204" pitchFamily="34" charset="-122"/>
              </a:rPr>
              <a:t>2023</a:t>
            </a:r>
            <a:r>
              <a:rPr lang="zh-CN" altLang="zh-CN" b="1">
                <a:latin typeface="微软雅黑" panose="020B0503020204020204" pitchFamily="34" charset="-122"/>
                <a:ea typeface="微软雅黑" panose="020B0503020204020204" pitchFamily="34" charset="-122"/>
              </a:rPr>
              <a:t>•上海）商务印书馆，是近代中国人创办的第一个也是规模最大的文化出版机构。</a:t>
            </a:r>
            <a:endParaRPr lang="zh-CN" altLang="en-US" b="1">
              <a:latin typeface="微软雅黑" panose="020B0503020204020204" pitchFamily="34" charset="-122"/>
              <a:ea typeface="微软雅黑" panose="020B0503020204020204" pitchFamily="34" charset="-122"/>
            </a:endParaRPr>
          </a:p>
        </p:txBody>
      </p:sp>
      <p:graphicFrame>
        <p:nvGraphicFramePr>
          <p:cNvPr id="4" name="表格 3"/>
          <p:cNvGraphicFramePr/>
          <p:nvPr/>
        </p:nvGraphicFramePr>
        <p:xfrm>
          <a:off x="432435" y="1086168"/>
          <a:ext cx="6781800" cy="2651760"/>
        </p:xfrm>
        <a:graphic>
          <a:graphicData uri="http://schemas.openxmlformats.org/drawingml/2006/table">
            <a:tbl>
              <a:tblPr firstRow="1" bandRow="1">
                <a:tableStyleId>{5940675A-B579-460E-94D1-54222C63F5DA}</a:tableStyleId>
              </a:tblPr>
              <a:tblGrid>
                <a:gridCol w="3390900"/>
                <a:gridCol w="3390900"/>
              </a:tblGrid>
              <a:tr h="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 时间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事件</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146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1897年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商务印书馆建立</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146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1905年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清政府委托其编新教科书</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7818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1921年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茅盾加入中国共产党，是最早加入共产党的第一批党员，也成为商务印书馆的第一位党员</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146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1927年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上海工人第三次武装运动指挥部在此建立</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482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1933年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中国共产党在此编写文化类书籍，促进文化发展，抵抗日军侵略</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146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1954年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公私合营</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1460">
                <a:tc>
                  <a:txBody>
                    <a:bodyPr/>
                    <a:p>
                      <a:pP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1981年</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buNone/>
                      </a:pPr>
                      <a:r>
                        <a:rPr lang="en-US" sz="1400" b="1">
                          <a:latin typeface="微软雅黑" panose="020B0503020204020204" pitchFamily="34" charset="-122"/>
                          <a:ea typeface="微软雅黑" panose="020B0503020204020204" pitchFamily="34" charset="-122"/>
                          <a:cs typeface="新宋体" panose="02010609030101010101" charset="-122"/>
                        </a:rPr>
                        <a:t>分辑刊行《汉译世界学术名著》</a:t>
                      </a:r>
                      <a:endParaRPr lang="en-US" altLang="en-US" sz="1400" b="1">
                        <a:latin typeface="微软雅黑" panose="020B0503020204020204" pitchFamily="34" charset="-122"/>
                        <a:ea typeface="微软雅黑" panose="020B0503020204020204" pitchFamily="34" charset="-122"/>
                        <a:cs typeface="新宋体" panose="02010609030101010101" charset="-122"/>
                      </a:endParaRPr>
                    </a:p>
                  </a:txBody>
                  <a:tcPr marL="19050" marR="19050" marT="19050" marB="1905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7679" name="文本框 4"/>
          <p:cNvSpPr txBox="1"/>
          <p:nvPr/>
        </p:nvSpPr>
        <p:spPr>
          <a:xfrm>
            <a:off x="432435" y="3738245"/>
            <a:ext cx="5424170" cy="2584450"/>
          </a:xfrm>
          <a:prstGeom prst="rect">
            <a:avLst/>
          </a:prstGeom>
          <a:no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a:t>
            </a:r>
            <a:r>
              <a:rPr lang="zh-CN" altLang="zh-CN" b="1">
                <a:latin typeface="微软雅黑" panose="020B0503020204020204" pitchFamily="34" charset="-122"/>
                <a:ea typeface="微软雅黑" panose="020B0503020204020204" pitchFamily="34" charset="-122"/>
              </a:rPr>
              <a:t>）商务印书馆建立时的背景是什么？</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a:t>
            </a:r>
            <a:r>
              <a:rPr lang="zh-CN" altLang="zh-CN" b="1" u="sng">
                <a:latin typeface="微软雅黑" panose="020B0503020204020204" pitchFamily="34" charset="-122"/>
                <a:ea typeface="微软雅黑" panose="020B0503020204020204" pitchFamily="34" charset="-122"/>
              </a:rPr>
              <a:t>　</a:t>
            </a:r>
            <a:r>
              <a:rPr lang="en-US" altLang="zh-CN" b="1" u="sng">
                <a:latin typeface="微软雅黑" panose="020B0503020204020204" pitchFamily="34" charset="-122"/>
                <a:ea typeface="微软雅黑" panose="020B0503020204020204" pitchFamily="34" charset="-122"/>
              </a:rPr>
              <a:t>   </a:t>
            </a:r>
            <a:r>
              <a:rPr lang="zh-CN" altLang="zh-CN" b="1" u="sng">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（双选）</a:t>
            </a:r>
            <a:endParaRPr lang="en-US" altLang="zh-CN" b="1">
              <a:latin typeface="微软雅黑" panose="020B0503020204020204" pitchFamily="34" charset="-122"/>
              <a:ea typeface="微软雅黑" panose="020B0503020204020204" pitchFamily="34" charset="-122"/>
            </a:endParaRPr>
          </a:p>
          <a:p>
            <a:r>
              <a:rPr lang="en-US" altLang="zh-CN" b="1">
                <a:latin typeface="微软雅黑" panose="020B0503020204020204" pitchFamily="34" charset="-122"/>
                <a:ea typeface="微软雅黑" panose="020B0503020204020204" pitchFamily="34" charset="-122"/>
              </a:rPr>
              <a:t>A.</a:t>
            </a:r>
            <a:r>
              <a:rPr lang="zh-CN" altLang="zh-CN" b="1">
                <a:latin typeface="微软雅黑" panose="020B0503020204020204" pitchFamily="34" charset="-122"/>
                <a:ea typeface="微软雅黑" panose="020B0503020204020204" pitchFamily="34" charset="-122"/>
              </a:rPr>
              <a:t>甲午中日战争失败  </a:t>
            </a:r>
            <a:r>
              <a:rPr lang="en-US" altLang="zh-CN" b="1">
                <a:latin typeface="微软雅黑" panose="020B0503020204020204" pitchFamily="34" charset="-122"/>
                <a:ea typeface="微软雅黑" panose="020B0503020204020204" pitchFamily="34" charset="-122"/>
              </a:rPr>
              <a:t>B.</a:t>
            </a:r>
            <a:r>
              <a:rPr lang="zh-CN" altLang="zh-CN" b="1">
                <a:latin typeface="微软雅黑" panose="020B0503020204020204" pitchFamily="34" charset="-122"/>
                <a:ea typeface="微软雅黑" panose="020B0503020204020204" pitchFamily="34" charset="-122"/>
              </a:rPr>
              <a:t>“实业救国”浪潮兴起</a:t>
            </a:r>
            <a:endParaRPr lang="en-US" altLang="zh-CN" b="1">
              <a:latin typeface="微软雅黑" panose="020B0503020204020204" pitchFamily="34" charset="-122"/>
              <a:ea typeface="微软雅黑" panose="020B0503020204020204" pitchFamily="34" charset="-122"/>
            </a:endParaRPr>
          </a:p>
          <a:p>
            <a:r>
              <a:rPr lang="en-US" altLang="zh-CN" b="1">
                <a:latin typeface="微软雅黑" panose="020B0503020204020204" pitchFamily="34" charset="-122"/>
                <a:ea typeface="微软雅黑" panose="020B0503020204020204" pitchFamily="34" charset="-122"/>
              </a:rPr>
              <a:t>C.</a:t>
            </a:r>
            <a:r>
              <a:rPr lang="zh-CN" altLang="zh-CN" b="1">
                <a:latin typeface="微软雅黑" panose="020B0503020204020204" pitchFamily="34" charset="-122"/>
                <a:ea typeface="微软雅黑" panose="020B0503020204020204" pitchFamily="34" charset="-122"/>
              </a:rPr>
              <a:t>《辛丑条约》签订  </a:t>
            </a:r>
            <a:r>
              <a:rPr lang="en-US" altLang="zh-CN" b="1">
                <a:latin typeface="微软雅黑" panose="020B0503020204020204" pitchFamily="34" charset="-122"/>
                <a:ea typeface="微软雅黑" panose="020B0503020204020204" pitchFamily="34" charset="-122"/>
              </a:rPr>
              <a:t>D.</a:t>
            </a:r>
            <a:r>
              <a:rPr lang="zh-CN" altLang="zh-CN" b="1">
                <a:latin typeface="微软雅黑" panose="020B0503020204020204" pitchFamily="34" charset="-122"/>
                <a:ea typeface="微软雅黑" panose="020B0503020204020204" pitchFamily="34" charset="-122"/>
              </a:rPr>
              <a:t>第一次世界大战爆发</a:t>
            </a:r>
            <a:endParaRPr lang="zh-CN" altLang="zh-CN" b="1">
              <a:latin typeface="微软雅黑" panose="020B0503020204020204" pitchFamily="34" charset="-122"/>
              <a:ea typeface="微软雅黑" panose="020B0503020204020204" pitchFamily="34" charset="-122"/>
            </a:endParaRPr>
          </a:p>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2</a:t>
            </a:r>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1905</a:t>
            </a:r>
            <a:r>
              <a:rPr lang="zh-CN" altLang="zh-CN" b="1">
                <a:latin typeface="微软雅黑" panose="020B0503020204020204" pitchFamily="34" charset="-122"/>
                <a:ea typeface="微软雅黑" panose="020B0503020204020204" pitchFamily="34" charset="-122"/>
              </a:rPr>
              <a:t>年后，为顺应时代需求，配备印新教科书给新式学堂，这体现了废科举，兴学堂。据此，请问</a:t>
            </a:r>
            <a:r>
              <a:rPr lang="en-US" altLang="zh-CN" b="1">
                <a:latin typeface="微软雅黑" panose="020B0503020204020204" pitchFamily="34" charset="-122"/>
                <a:ea typeface="微软雅黑" panose="020B0503020204020204" pitchFamily="34" charset="-122"/>
              </a:rPr>
              <a:t>1981</a:t>
            </a:r>
            <a:r>
              <a:rPr lang="zh-CN" altLang="zh-CN" b="1">
                <a:latin typeface="微软雅黑" panose="020B0503020204020204" pitchFamily="34" charset="-122"/>
                <a:ea typeface="微软雅黑" panose="020B0503020204020204" pitchFamily="34" charset="-122"/>
              </a:rPr>
              <a:t>年出版国外学术著作汉译本的背景。</a:t>
            </a:r>
            <a:endParaRPr lang="zh-CN" altLang="zh-CN" b="1">
              <a:latin typeface="微软雅黑" panose="020B0503020204020204" pitchFamily="34" charset="-122"/>
              <a:ea typeface="微软雅黑" panose="020B0503020204020204" pitchFamily="34" charset="-122"/>
            </a:endParaRPr>
          </a:p>
          <a:p>
            <a:r>
              <a:rPr lang="zh-CN" altLang="zh-CN" b="1">
                <a:solidFill>
                  <a:srgbClr val="FF0000"/>
                </a:solidFill>
                <a:latin typeface="微软雅黑" panose="020B0503020204020204" pitchFamily="34" charset="-122"/>
                <a:ea typeface="微软雅黑" panose="020B0503020204020204" pitchFamily="34" charset="-122"/>
              </a:rPr>
              <a:t>（</a:t>
            </a:r>
            <a:r>
              <a:rPr lang="en-US" altLang="zh-CN" b="1">
                <a:solidFill>
                  <a:srgbClr val="FF0000"/>
                </a:solidFill>
                <a:latin typeface="微软雅黑" panose="020B0503020204020204" pitchFamily="34" charset="-122"/>
                <a:ea typeface="微软雅黑" panose="020B0503020204020204" pitchFamily="34" charset="-122"/>
              </a:rPr>
              <a:t>3</a:t>
            </a:r>
            <a:r>
              <a:rPr lang="zh-CN" altLang="zh-CN" b="1">
                <a:solidFill>
                  <a:srgbClr val="FF0000"/>
                </a:solidFill>
                <a:latin typeface="微软雅黑" panose="020B0503020204020204" pitchFamily="34" charset="-122"/>
                <a:ea typeface="微软雅黑" panose="020B0503020204020204" pitchFamily="34" charset="-122"/>
              </a:rPr>
              <a:t>）综合上述材料，结合所学，谈谈你对</a:t>
            </a:r>
            <a:endParaRPr lang="zh-CN" altLang="zh-CN" b="1">
              <a:solidFill>
                <a:srgbClr val="FF0000"/>
              </a:solidFill>
              <a:latin typeface="微软雅黑" panose="020B0503020204020204" pitchFamily="34" charset="-122"/>
              <a:ea typeface="微软雅黑" panose="020B0503020204020204" pitchFamily="34" charset="-122"/>
            </a:endParaRPr>
          </a:p>
          <a:p>
            <a:r>
              <a:rPr lang="zh-CN" altLang="zh-CN" b="1">
                <a:solidFill>
                  <a:srgbClr val="FF0000"/>
                </a:solidFill>
                <a:latin typeface="微软雅黑" panose="020B0503020204020204" pitchFamily="34" charset="-122"/>
                <a:ea typeface="微软雅黑" panose="020B0503020204020204" pitchFamily="34" charset="-122"/>
              </a:rPr>
              <a:t>“商务印书馆发展历程”的认识。</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014085" y="709295"/>
            <a:ext cx="5900420" cy="2861310"/>
          </a:xfrm>
          <a:prstGeom prst="rect">
            <a:avLst/>
          </a:prstGeom>
          <a:solidFill>
            <a:srgbClr val="FFFF00"/>
          </a:solidFill>
          <a:ln w="9525">
            <a:noFill/>
          </a:ln>
        </p:spPr>
        <p:txBody>
          <a:bodyPr wrap="square" anchor="t" anchorCtr="0">
            <a:spAutoFit/>
          </a:bodyPr>
          <a:p>
            <a:r>
              <a:rPr lang="zh-CN" altLang="en-US" b="1">
                <a:latin typeface="微软雅黑" panose="020B0503020204020204" pitchFamily="34" charset="-122"/>
                <a:ea typeface="微软雅黑" panose="020B0503020204020204" pitchFamily="34" charset="-122"/>
              </a:rPr>
              <a:t>以商务印书馆为小切口考核学生的近代以来的文化变迁史。关于商务印书的这个知识点在中国近代史中是一个相对冷门的知识点。但是我们在最后近代以来的社会文化变迁的专题。其中特别提到了《申报》和商务印书馆。第</a:t>
            </a:r>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小</a:t>
            </a:r>
            <a:r>
              <a:rPr lang="zh-CN" altLang="en-US" b="1">
                <a:latin typeface="微软雅黑" panose="020B0503020204020204" pitchFamily="34" charset="-122"/>
                <a:ea typeface="微软雅黑" panose="020B0503020204020204" pitchFamily="34" charset="-122"/>
              </a:rPr>
              <a:t>题小作文。这篇小作文是通过大事年表划分历史阶段，结合相关史实和时代背景，阐述商务印书馆的发展历程。最后根据发展历程谈认识。我们在之前的总结的时候强调过，这种过程必然是充满艰辛、曲折的历程。另一点的观点必须要具备启发性。在中国共产党的带领下商务印书馆重新走上的复兴之路也预示着中国文化的复兴之路等观点即可。</a:t>
            </a:r>
            <a:endParaRPr lang="zh-CN" altLang="en-US" b="1">
              <a:latin typeface="微软雅黑" panose="020B0503020204020204" pitchFamily="34" charset="-122"/>
              <a:ea typeface="微软雅黑" panose="020B0503020204020204" pitchFamily="34" charset="-122"/>
            </a:endParaRPr>
          </a:p>
        </p:txBody>
      </p:sp>
      <p:sp>
        <p:nvSpPr>
          <p:cNvPr id="100" name="文本框 99"/>
          <p:cNvSpPr txBox="1"/>
          <p:nvPr/>
        </p:nvSpPr>
        <p:spPr>
          <a:xfrm>
            <a:off x="6014720" y="3653155"/>
            <a:ext cx="5899150" cy="2584450"/>
          </a:xfrm>
          <a:prstGeom prst="rect">
            <a:avLst/>
          </a:prstGeom>
          <a:solidFill>
            <a:srgbClr val="FFFF00"/>
          </a:solid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3</a:t>
            </a:r>
            <a:r>
              <a:rPr lang="zh-CN" altLang="zh-CN" b="1">
                <a:latin typeface="微软雅黑" panose="020B0503020204020204" pitchFamily="34" charset="-122"/>
                <a:ea typeface="微软雅黑" panose="020B0503020204020204" pitchFamily="34" charset="-122"/>
              </a:rPr>
              <a:t>）认识：商务印书馆在甲午战后建立，在废除科举制中编新教科书，在中国共产党诞生中出现第一个商务印书馆的党员，在上海工人第三次武装运动时其指挥部在此建立，在抗日战争时期中国共产党在此编写文化类书籍，促进文化发展，抵抗日军侵略，在三大改造时期实行公私合营，适用改革开放的需要出版国外学术著作汉译本，总之，商务印书馆随着时代的变化不断地发展，适应了中国国情的需求，通过不断创新和改革，为人民提供了丰富多样的阅读选择，推动了中国图书事业发展。</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014085" y="6304598"/>
            <a:ext cx="4297680" cy="368300"/>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pitchFamily="34" charset="-122"/>
                <a:ea typeface="微软雅黑" panose="020B0503020204020204" pitchFamily="34" charset="-122"/>
              </a:rPr>
              <a:t>任务复杂，具有探究性、综合性等特点。</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0"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文本框 99"/>
          <p:cNvSpPr txBox="1"/>
          <p:nvPr/>
        </p:nvSpPr>
        <p:spPr>
          <a:xfrm>
            <a:off x="726440" y="692150"/>
            <a:ext cx="10801985" cy="829945"/>
          </a:xfrm>
          <a:prstGeom prst="rect">
            <a:avLst/>
          </a:prstGeom>
          <a:noFill/>
          <a:ln w="9525">
            <a:noFill/>
          </a:ln>
        </p:spPr>
        <p:txBody>
          <a:bodyPr wrap="square" anchor="t" anchorCtr="0">
            <a:spAutoFit/>
          </a:bodyPr>
          <a:p>
            <a:pPr marL="173355" indent="-173355"/>
            <a:r>
              <a:rPr lang="en-US" altLang="zh-CN" sz="2400" b="1">
                <a:latin typeface="微软雅黑" panose="020B0503020204020204" pitchFamily="34" charset="-122"/>
                <a:ea typeface="微软雅黑" panose="020B0503020204020204" pitchFamily="34" charset="-122"/>
              </a:rPr>
              <a:t>13</a:t>
            </a:r>
            <a:r>
              <a:rPr lang="zh-CN" altLang="zh-CN" sz="2400" b="1">
                <a:latin typeface="微软雅黑" panose="020B0503020204020204" pitchFamily="34" charset="-122"/>
                <a:ea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rPr>
              <a:t>3</a:t>
            </a:r>
            <a:r>
              <a:rPr lang="zh-CN" altLang="zh-CN" sz="2400" b="1">
                <a:latin typeface="微软雅黑" panose="020B0503020204020204" pitchFamily="34" charset="-122"/>
                <a:ea typeface="微软雅黑" panose="020B0503020204020204" pitchFamily="34" charset="-122"/>
              </a:rPr>
              <a:t>分）模仿“上海崧泽遗址博物馆地理位置简图”，绘制自己居住地的地理位置简图。</a:t>
            </a:r>
            <a:endParaRPr lang="zh-CN" altLang="zh-CN" sz="2400" b="1">
              <a:latin typeface="微软雅黑" panose="020B0503020204020204" pitchFamily="34" charset="-122"/>
              <a:ea typeface="微软雅黑" panose="020B0503020204020204" pitchFamily="34" charset="-122"/>
            </a:endParaRPr>
          </a:p>
        </p:txBody>
      </p:sp>
      <p:pic>
        <p:nvPicPr>
          <p:cNvPr id="11266" name="图片 1"/>
          <p:cNvPicPr/>
          <p:nvPr/>
        </p:nvPicPr>
        <p:blipFill>
          <a:blip r:embed="rId1"/>
          <a:stretch>
            <a:fillRect/>
          </a:stretch>
        </p:blipFill>
        <p:spPr>
          <a:xfrm>
            <a:off x="1111568" y="1579563"/>
            <a:ext cx="4613275" cy="3576637"/>
          </a:xfrm>
          <a:prstGeom prst="rect">
            <a:avLst/>
          </a:prstGeom>
          <a:noFill/>
          <a:ln w="9525">
            <a:noFill/>
          </a:ln>
        </p:spPr>
      </p:pic>
      <p:sp>
        <p:nvSpPr>
          <p:cNvPr id="3" name="文本框 2"/>
          <p:cNvSpPr txBox="1"/>
          <p:nvPr/>
        </p:nvSpPr>
        <p:spPr>
          <a:xfrm>
            <a:off x="6303645" y="1380490"/>
            <a:ext cx="5498465" cy="3476625"/>
          </a:xfrm>
          <a:prstGeom prst="rect">
            <a:avLst/>
          </a:prstGeom>
          <a:solidFill>
            <a:srgbClr val="FFFF00"/>
          </a:solid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本题</a:t>
            </a:r>
            <a:r>
              <a:rPr lang="zh-CN" altLang="zh-CN" sz="2000" b="1">
                <a:latin typeface="微软雅黑" panose="020B0503020204020204" pitchFamily="34" charset="-122"/>
                <a:ea typeface="微软雅黑" panose="020B0503020204020204" pitchFamily="34" charset="-122"/>
              </a:rPr>
              <a:t>“上海崧泽遗址博物馆地理位置简图”</a:t>
            </a:r>
            <a:r>
              <a:rPr lang="zh-CN" altLang="zh-CN" sz="2000" b="1">
                <a:solidFill>
                  <a:srgbClr val="FF0000"/>
                </a:solidFill>
                <a:latin typeface="微软雅黑" panose="020B0503020204020204" pitchFamily="34" charset="-122"/>
                <a:ea typeface="微软雅黑" panose="020B0503020204020204" pitchFamily="34" charset="-122"/>
              </a:rPr>
              <a:t>情境真实</a:t>
            </a:r>
            <a:r>
              <a:rPr lang="zh-CN" altLang="zh-CN" sz="2000" b="1">
                <a:latin typeface="微软雅黑" panose="020B0503020204020204" pitchFamily="34" charset="-122"/>
                <a:ea typeface="微软雅黑" panose="020B0503020204020204" pitchFamily="34" charset="-122"/>
              </a:rPr>
              <a:t>，</a:t>
            </a:r>
            <a:r>
              <a:rPr lang="zh-CN" altLang="zh-CN" sz="2000" b="1">
                <a:latin typeface="微软雅黑" panose="020B0503020204020204" pitchFamily="34" charset="-122"/>
                <a:ea typeface="微软雅黑" panose="020B0503020204020204" pitchFamily="34" charset="-122"/>
                <a:sym typeface="+mn-ea"/>
              </a:rPr>
              <a:t>按情境来源划分属于</a:t>
            </a:r>
            <a:r>
              <a:rPr lang="zh-CN" altLang="zh-CN" sz="2000" b="1">
                <a:latin typeface="微软雅黑" panose="020B0503020204020204" pitchFamily="34" charset="-122"/>
                <a:ea typeface="微软雅黑" panose="020B0503020204020204" pitchFamily="34" charset="-122"/>
                <a:sym typeface="微软雅黑" panose="020B0503020204020204" pitchFamily="34" charset="-122"/>
              </a:rPr>
              <a:t>真实情境表现题，</a:t>
            </a:r>
            <a:r>
              <a:rPr lang="zh-CN" altLang="zh-CN" sz="2000" b="1">
                <a:latin typeface="微软雅黑" panose="020B0503020204020204" pitchFamily="34" charset="-122"/>
                <a:ea typeface="微软雅黑" panose="020B0503020204020204" pitchFamily="34" charset="-122"/>
                <a:sym typeface="+mn-ea"/>
              </a:rPr>
              <a:t>按情境呈现方式划分属于</a:t>
            </a:r>
            <a:r>
              <a:rPr lang="zh-CN" altLang="zh-CN" sz="2000" b="1">
                <a:latin typeface="微软雅黑" panose="020B0503020204020204" pitchFamily="34" charset="-122"/>
                <a:ea typeface="微软雅黑" panose="020B0503020204020204" pitchFamily="34" charset="-122"/>
                <a:sym typeface="微软雅黑" panose="020B0503020204020204" pitchFamily="34" charset="-122"/>
              </a:rPr>
              <a:t>非文本情境表现题，</a:t>
            </a:r>
            <a:r>
              <a:rPr lang="zh-CN" altLang="zh-CN" sz="2000" b="1">
                <a:latin typeface="微软雅黑" panose="020B0503020204020204" pitchFamily="34" charset="-122"/>
                <a:ea typeface="微软雅黑" panose="020B0503020204020204" pitchFamily="34" charset="-122"/>
                <a:sym typeface="+mn-ea"/>
              </a:rPr>
              <a:t>按情境结构划分属于</a:t>
            </a:r>
            <a:r>
              <a:rPr lang="zh-CN" altLang="zh-CN" sz="2000" b="1">
                <a:latin typeface="微软雅黑" panose="020B0503020204020204" pitchFamily="34" charset="-122"/>
                <a:ea typeface="微软雅黑" panose="020B0503020204020204" pitchFamily="34" charset="-122"/>
                <a:sym typeface="微软雅黑" panose="020B0503020204020204" pitchFamily="34" charset="-122"/>
              </a:rPr>
              <a:t>综合结构情境表现题。</a:t>
            </a:r>
            <a:endParaRPr lang="zh-CN" altLang="zh-CN" sz="2000" b="1">
              <a:latin typeface="微软雅黑" panose="020B0503020204020204" pitchFamily="34" charset="-122"/>
              <a:ea typeface="微软雅黑" panose="020B0503020204020204" pitchFamily="34" charset="-122"/>
              <a:sym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图中包含的内容信息有街道、河流、建筑物，地图要素有图例和指向标，</a:t>
            </a:r>
            <a:r>
              <a:rPr lang="zh-CN" altLang="zh-CN" sz="2000" b="1">
                <a:solidFill>
                  <a:srgbClr val="FF0000"/>
                </a:solidFill>
                <a:latin typeface="微软雅黑" panose="020B0503020204020204" pitchFamily="34" charset="-122"/>
                <a:ea typeface="微软雅黑" panose="020B0503020204020204" pitchFamily="34" charset="-122"/>
              </a:rPr>
              <a:t>任务复杂</a:t>
            </a:r>
            <a:r>
              <a:rPr lang="zh-CN" altLang="zh-CN" sz="2000" b="1">
                <a:solidFill>
                  <a:schemeClr val="tx1"/>
                </a:solidFill>
                <a:latin typeface="微软雅黑" panose="020B0503020204020204" pitchFamily="34" charset="-122"/>
                <a:ea typeface="微软雅黑" panose="020B0503020204020204" pitchFamily="34" charset="-122"/>
              </a:rPr>
              <a:t>，需要</a:t>
            </a:r>
            <a:r>
              <a:rPr lang="zh-CN" altLang="zh-CN" sz="2000" b="1">
                <a:latin typeface="微软雅黑" panose="020B0503020204020204" pitchFamily="34" charset="-122"/>
                <a:ea typeface="微软雅黑" panose="020B0503020204020204" pitchFamily="34" charset="-122"/>
              </a:rPr>
              <a:t>结合自己的居住位置，画出合理的地图。</a:t>
            </a:r>
            <a:endParaRPr lang="zh-CN" altLang="zh-CN" sz="2000" b="1">
              <a:solidFill>
                <a:srgbClr val="0000FF"/>
              </a:solidFill>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     本题考查对地图的认识，分析图</a:t>
            </a:r>
            <a:r>
              <a:rPr lang="zh-CN" altLang="zh-CN" sz="2000" b="1">
                <a:latin typeface="微软雅黑" panose="020B0503020204020204" pitchFamily="34" charset="-122"/>
                <a:ea typeface="微软雅黑" panose="020B0503020204020204" pitchFamily="34" charset="-122"/>
                <a:sym typeface="+mn-ea"/>
              </a:rPr>
              <a:t>例</a:t>
            </a:r>
            <a:r>
              <a:rPr lang="zh-CN" altLang="zh-CN" sz="2000" b="1">
                <a:latin typeface="微软雅黑" panose="020B0503020204020204" pitchFamily="34" charset="-122"/>
                <a:ea typeface="微软雅黑" panose="020B0503020204020204" pitchFamily="34" charset="-122"/>
              </a:rPr>
              <a:t>的内容，再结合现实合理绘制即可，</a:t>
            </a:r>
            <a:r>
              <a:rPr lang="zh-CN" altLang="zh-CN" sz="2000" b="1">
                <a:solidFill>
                  <a:srgbClr val="FF0000"/>
                </a:solidFill>
                <a:latin typeface="微软雅黑" panose="020B0503020204020204" pitchFamily="34" charset="-122"/>
                <a:ea typeface="微软雅黑" panose="020B0503020204020204" pitchFamily="34" charset="-122"/>
                <a:sym typeface="+mn-ea"/>
              </a:rPr>
              <a:t>表现多元。</a:t>
            </a:r>
            <a:r>
              <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具有实践性、探究性、开放性、综合性等特点。</a:t>
            </a:r>
            <a:endPar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endParaRPr lang="zh-CN" altLang="zh-CN" sz="2000" b="1">
              <a:solidFill>
                <a:srgbClr val="FF0000"/>
              </a:solidFill>
              <a:latin typeface="微软雅黑" panose="020B0503020204020204" pitchFamily="34" charset="-122"/>
              <a:ea typeface="微软雅黑" panose="020B0503020204020204" pitchFamily="34" charset="-122"/>
              <a:sym typeface="+mn-ea"/>
            </a:endParaRPr>
          </a:p>
        </p:txBody>
      </p:sp>
      <p:sp>
        <p:nvSpPr>
          <p:cNvPr id="10245" name="文本框 99"/>
          <p:cNvSpPr txBox="1"/>
          <p:nvPr/>
        </p:nvSpPr>
        <p:spPr>
          <a:xfrm>
            <a:off x="2560320" y="233998"/>
            <a:ext cx="6926263" cy="460375"/>
          </a:xfrm>
          <a:prstGeom prst="rect">
            <a:avLst/>
          </a:prstGeom>
          <a:noFill/>
          <a:ln w="9525">
            <a:noFill/>
          </a:ln>
        </p:spPr>
        <p:txBody>
          <a:bodyPr wrap="square" anchor="t" anchorCtr="0">
            <a:spAutoFit/>
          </a:bodyPr>
          <a:p>
            <a:pPr algn="ctr"/>
            <a:r>
              <a:rPr lang="en-US" altLang="zh-CN" sz="2400" b="1">
                <a:solidFill>
                  <a:srgbClr val="FF0000"/>
                </a:solidFill>
                <a:latin typeface="微软雅黑" panose="020B0503020204020204" pitchFamily="34" charset="-122"/>
                <a:ea typeface="微软雅黑" panose="020B0503020204020204" pitchFamily="34" charset="-122"/>
              </a:rPr>
              <a:t>2021</a:t>
            </a:r>
            <a:r>
              <a:rPr lang="zh-CN" altLang="zh-CN" sz="2400" b="1">
                <a:solidFill>
                  <a:srgbClr val="FF0000"/>
                </a:solidFill>
                <a:latin typeface="微软雅黑" panose="020B0503020204020204" pitchFamily="34" charset="-122"/>
                <a:ea typeface="微软雅黑" panose="020B0503020204020204" pitchFamily="34" charset="-122"/>
              </a:rPr>
              <a:t>年上海市初中地理学业水平考试</a:t>
            </a:r>
            <a:endParaRPr lang="zh-CN" altLang="zh-CN"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 27"/>
          <p:cNvGrpSpPr/>
          <p:nvPr/>
        </p:nvGrpSpPr>
        <p:grpSpPr>
          <a:xfrm>
            <a:off x="308716" y="376582"/>
            <a:ext cx="8157616" cy="1230298"/>
            <a:chOff x="616583" y="1088602"/>
            <a:chExt cx="8157616" cy="1230298"/>
          </a:xfrm>
        </p:grpSpPr>
        <p:grpSp>
          <p:nvGrpSpPr>
            <p:cNvPr id="30" name="Aitds2"/>
            <p:cNvGrpSpPr/>
            <p:nvPr/>
          </p:nvGrpSpPr>
          <p:grpSpPr>
            <a:xfrm>
              <a:off x="616583" y="1088602"/>
              <a:ext cx="1130683" cy="1230298"/>
              <a:chOff x="5676561" y="966375"/>
              <a:chExt cx="597447" cy="724538"/>
            </a:xfrm>
            <a:solidFill>
              <a:srgbClr val="FF0000"/>
            </a:solidFill>
          </p:grpSpPr>
          <p:sp>
            <p:nvSpPr>
              <p:cNvPr id="33" name="Aitds2-1"/>
              <p:cNvSpPr/>
              <p:nvPr/>
            </p:nvSpPr>
            <p:spPr bwMode="auto">
              <a:xfrm>
                <a:off x="5873730" y="966375"/>
                <a:ext cx="203108" cy="219737"/>
              </a:xfrm>
              <a:custGeom>
                <a:avLst/>
                <a:gdLst>
                  <a:gd name="T0" fmla="*/ 8 w 72"/>
                  <a:gd name="T1" fmla="*/ 50 h 78"/>
                  <a:gd name="T2" fmla="*/ 36 w 72"/>
                  <a:gd name="T3" fmla="*/ 78 h 78"/>
                  <a:gd name="T4" fmla="*/ 65 w 72"/>
                  <a:gd name="T5" fmla="*/ 50 h 78"/>
                  <a:gd name="T6" fmla="*/ 71 w 72"/>
                  <a:gd name="T7" fmla="*/ 37 h 78"/>
                  <a:gd name="T8" fmla="*/ 67 w 72"/>
                  <a:gd name="T9" fmla="*/ 32 h 78"/>
                  <a:gd name="T10" fmla="*/ 36 w 72"/>
                  <a:gd name="T11" fmla="*/ 0 h 78"/>
                  <a:gd name="T12" fmla="*/ 6 w 72"/>
                  <a:gd name="T13" fmla="*/ 32 h 78"/>
                  <a:gd name="T14" fmla="*/ 1 w 72"/>
                  <a:gd name="T15" fmla="*/ 37 h 78"/>
                  <a:gd name="T16" fmla="*/ 8 w 72"/>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8" y="50"/>
                    </a:moveTo>
                    <a:cubicBezTo>
                      <a:pt x="12" y="65"/>
                      <a:pt x="21" y="78"/>
                      <a:pt x="36" y="78"/>
                    </a:cubicBezTo>
                    <a:cubicBezTo>
                      <a:pt x="52" y="78"/>
                      <a:pt x="61" y="64"/>
                      <a:pt x="65" y="50"/>
                    </a:cubicBezTo>
                    <a:cubicBezTo>
                      <a:pt x="69" y="48"/>
                      <a:pt x="72" y="42"/>
                      <a:pt x="71" y="37"/>
                    </a:cubicBezTo>
                    <a:cubicBezTo>
                      <a:pt x="71" y="34"/>
                      <a:pt x="69" y="33"/>
                      <a:pt x="67" y="32"/>
                    </a:cubicBezTo>
                    <a:cubicBezTo>
                      <a:pt x="66" y="14"/>
                      <a:pt x="54" y="0"/>
                      <a:pt x="36" y="0"/>
                    </a:cubicBezTo>
                    <a:cubicBezTo>
                      <a:pt x="19" y="0"/>
                      <a:pt x="7" y="14"/>
                      <a:pt x="6" y="32"/>
                    </a:cubicBezTo>
                    <a:cubicBezTo>
                      <a:pt x="3" y="32"/>
                      <a:pt x="1" y="34"/>
                      <a:pt x="1" y="37"/>
                    </a:cubicBezTo>
                    <a:cubicBezTo>
                      <a:pt x="0" y="42"/>
                      <a:pt x="3" y="49"/>
                      <a:pt x="8" y="5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4" name="Aitds2-2"/>
              <p:cNvSpPr/>
              <p:nvPr/>
            </p:nvSpPr>
            <p:spPr bwMode="auto">
              <a:xfrm>
                <a:off x="5676561" y="1459299"/>
                <a:ext cx="597447" cy="149659"/>
              </a:xfrm>
              <a:custGeom>
                <a:avLst/>
                <a:gdLst>
                  <a:gd name="T0" fmla="*/ 0 w 503"/>
                  <a:gd name="T1" fmla="*/ 0 h 126"/>
                  <a:gd name="T2" fmla="*/ 52 w 503"/>
                  <a:gd name="T3" fmla="*/ 126 h 126"/>
                  <a:gd name="T4" fmla="*/ 80 w 503"/>
                  <a:gd name="T5" fmla="*/ 126 h 126"/>
                  <a:gd name="T6" fmla="*/ 80 w 503"/>
                  <a:gd name="T7" fmla="*/ 48 h 126"/>
                  <a:gd name="T8" fmla="*/ 425 w 503"/>
                  <a:gd name="T9" fmla="*/ 48 h 126"/>
                  <a:gd name="T10" fmla="*/ 422 w 503"/>
                  <a:gd name="T11" fmla="*/ 126 h 126"/>
                  <a:gd name="T12" fmla="*/ 451 w 503"/>
                  <a:gd name="T13" fmla="*/ 126 h 126"/>
                  <a:gd name="T14" fmla="*/ 503 w 503"/>
                  <a:gd name="T15" fmla="*/ 0 h 126"/>
                  <a:gd name="T16" fmla="*/ 0 w 503"/>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126">
                    <a:moveTo>
                      <a:pt x="0" y="0"/>
                    </a:moveTo>
                    <a:lnTo>
                      <a:pt x="52" y="126"/>
                    </a:lnTo>
                    <a:lnTo>
                      <a:pt x="80" y="126"/>
                    </a:lnTo>
                    <a:lnTo>
                      <a:pt x="80" y="48"/>
                    </a:lnTo>
                    <a:lnTo>
                      <a:pt x="425" y="48"/>
                    </a:lnTo>
                    <a:lnTo>
                      <a:pt x="422" y="126"/>
                    </a:lnTo>
                    <a:lnTo>
                      <a:pt x="451" y="126"/>
                    </a:lnTo>
                    <a:lnTo>
                      <a:pt x="503" y="0"/>
                    </a:lnTo>
                    <a:lnTo>
                      <a:pt x="0" y="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5" name="Aitds2-3"/>
              <p:cNvSpPr/>
              <p:nvPr/>
            </p:nvSpPr>
            <p:spPr bwMode="auto">
              <a:xfrm>
                <a:off x="5789399" y="1535316"/>
                <a:ext cx="371771" cy="155597"/>
              </a:xfrm>
              <a:custGeom>
                <a:avLst/>
                <a:gdLst>
                  <a:gd name="T0" fmla="*/ 2 w 313"/>
                  <a:gd name="T1" fmla="*/ 131 h 131"/>
                  <a:gd name="T2" fmla="*/ 311 w 313"/>
                  <a:gd name="T3" fmla="*/ 131 h 131"/>
                  <a:gd name="T4" fmla="*/ 313 w 313"/>
                  <a:gd name="T5" fmla="*/ 0 h 131"/>
                  <a:gd name="T6" fmla="*/ 0 w 313"/>
                  <a:gd name="T7" fmla="*/ 0 h 131"/>
                  <a:gd name="T8" fmla="*/ 2 w 313"/>
                  <a:gd name="T9" fmla="*/ 131 h 131"/>
                </a:gdLst>
                <a:ahLst/>
                <a:cxnLst>
                  <a:cxn ang="0">
                    <a:pos x="T0" y="T1"/>
                  </a:cxn>
                  <a:cxn ang="0">
                    <a:pos x="T2" y="T3"/>
                  </a:cxn>
                  <a:cxn ang="0">
                    <a:pos x="T4" y="T5"/>
                  </a:cxn>
                  <a:cxn ang="0">
                    <a:pos x="T6" y="T7"/>
                  </a:cxn>
                  <a:cxn ang="0">
                    <a:pos x="T8" y="T9"/>
                  </a:cxn>
                </a:cxnLst>
                <a:rect l="0" t="0" r="r" b="b"/>
                <a:pathLst>
                  <a:path w="313" h="131">
                    <a:moveTo>
                      <a:pt x="2" y="131"/>
                    </a:moveTo>
                    <a:lnTo>
                      <a:pt x="311" y="131"/>
                    </a:lnTo>
                    <a:lnTo>
                      <a:pt x="313" y="0"/>
                    </a:lnTo>
                    <a:lnTo>
                      <a:pt x="0" y="0"/>
                    </a:lnTo>
                    <a:lnTo>
                      <a:pt x="2" y="131"/>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6" name="Aitds2-4"/>
              <p:cNvSpPr/>
              <p:nvPr/>
            </p:nvSpPr>
            <p:spPr bwMode="auto">
              <a:xfrm>
                <a:off x="6173048" y="1411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sp>
            <p:nvSpPr>
              <p:cNvPr id="37" name="Aitds2-5"/>
              <p:cNvSpPr/>
              <p:nvPr/>
            </p:nvSpPr>
            <p:spPr bwMode="auto">
              <a:xfrm>
                <a:off x="5769207" y="1196802"/>
                <a:ext cx="504801" cy="225676"/>
              </a:xfrm>
              <a:custGeom>
                <a:avLst/>
                <a:gdLst>
                  <a:gd name="T0" fmla="*/ 33 w 179"/>
                  <a:gd name="T1" fmla="*/ 43 h 80"/>
                  <a:gd name="T2" fmla="*/ 33 w 179"/>
                  <a:gd name="T3" fmla="*/ 43 h 80"/>
                  <a:gd name="T4" fmla="*/ 33 w 179"/>
                  <a:gd name="T5" fmla="*/ 80 h 80"/>
                  <a:gd name="T6" fmla="*/ 71 w 179"/>
                  <a:gd name="T7" fmla="*/ 80 h 80"/>
                  <a:gd name="T8" fmla="*/ 69 w 179"/>
                  <a:gd name="T9" fmla="*/ 56 h 80"/>
                  <a:gd name="T10" fmla="*/ 73 w 179"/>
                  <a:gd name="T11" fmla="*/ 50 h 80"/>
                  <a:gd name="T12" fmla="*/ 77 w 179"/>
                  <a:gd name="T13" fmla="*/ 56 h 80"/>
                  <a:gd name="T14" fmla="*/ 75 w 179"/>
                  <a:gd name="T15" fmla="*/ 80 h 80"/>
                  <a:gd name="T16" fmla="*/ 113 w 179"/>
                  <a:gd name="T17" fmla="*/ 80 h 80"/>
                  <a:gd name="T18" fmla="*/ 113 w 179"/>
                  <a:gd name="T19" fmla="*/ 51 h 80"/>
                  <a:gd name="T20" fmla="*/ 121 w 179"/>
                  <a:gd name="T21" fmla="*/ 64 h 80"/>
                  <a:gd name="T22" fmla="*/ 126 w 179"/>
                  <a:gd name="T23" fmla="*/ 71 h 80"/>
                  <a:gd name="T24" fmla="*/ 130 w 179"/>
                  <a:gd name="T25" fmla="*/ 74 h 80"/>
                  <a:gd name="T26" fmla="*/ 133 w 179"/>
                  <a:gd name="T27" fmla="*/ 76 h 80"/>
                  <a:gd name="T28" fmla="*/ 138 w 179"/>
                  <a:gd name="T29" fmla="*/ 77 h 80"/>
                  <a:gd name="T30" fmla="*/ 143 w 179"/>
                  <a:gd name="T31" fmla="*/ 76 h 80"/>
                  <a:gd name="T32" fmla="*/ 145 w 179"/>
                  <a:gd name="T33" fmla="*/ 75 h 80"/>
                  <a:gd name="T34" fmla="*/ 148 w 179"/>
                  <a:gd name="T35" fmla="*/ 73 h 80"/>
                  <a:gd name="T36" fmla="*/ 152 w 179"/>
                  <a:gd name="T37" fmla="*/ 69 h 80"/>
                  <a:gd name="T38" fmla="*/ 159 w 179"/>
                  <a:gd name="T39" fmla="*/ 62 h 80"/>
                  <a:gd name="T40" fmla="*/ 175 w 179"/>
                  <a:gd name="T41" fmla="*/ 45 h 80"/>
                  <a:gd name="T42" fmla="*/ 173 w 179"/>
                  <a:gd name="T43" fmla="*/ 26 h 80"/>
                  <a:gd name="T44" fmla="*/ 172 w 179"/>
                  <a:gd name="T45" fmla="*/ 25 h 80"/>
                  <a:gd name="T46" fmla="*/ 177 w 179"/>
                  <a:gd name="T47" fmla="*/ 19 h 80"/>
                  <a:gd name="T48" fmla="*/ 177 w 179"/>
                  <a:gd name="T49" fmla="*/ 12 h 80"/>
                  <a:gd name="T50" fmla="*/ 169 w 179"/>
                  <a:gd name="T51" fmla="*/ 12 h 80"/>
                  <a:gd name="T52" fmla="*/ 157 w 179"/>
                  <a:gd name="T53" fmla="*/ 25 h 80"/>
                  <a:gd name="T54" fmla="*/ 154 w 179"/>
                  <a:gd name="T55" fmla="*/ 28 h 80"/>
                  <a:gd name="T56" fmla="*/ 154 w 179"/>
                  <a:gd name="T57" fmla="*/ 28 h 80"/>
                  <a:gd name="T58" fmla="*/ 142 w 179"/>
                  <a:gd name="T59" fmla="*/ 42 h 80"/>
                  <a:gd name="T60" fmla="*/ 140 w 179"/>
                  <a:gd name="T61" fmla="*/ 44 h 80"/>
                  <a:gd name="T62" fmla="*/ 138 w 179"/>
                  <a:gd name="T63" fmla="*/ 41 h 80"/>
                  <a:gd name="T64" fmla="*/ 128 w 179"/>
                  <a:gd name="T65" fmla="*/ 23 h 80"/>
                  <a:gd name="T66" fmla="*/ 125 w 179"/>
                  <a:gd name="T67" fmla="*/ 17 h 80"/>
                  <a:gd name="T68" fmla="*/ 124 w 179"/>
                  <a:gd name="T69" fmla="*/ 15 h 80"/>
                  <a:gd name="T70" fmla="*/ 124 w 179"/>
                  <a:gd name="T71" fmla="*/ 15 h 80"/>
                  <a:gd name="T72" fmla="*/ 124 w 179"/>
                  <a:gd name="T73" fmla="*/ 15 h 80"/>
                  <a:gd name="T74" fmla="*/ 121 w 179"/>
                  <a:gd name="T75" fmla="*/ 11 h 80"/>
                  <a:gd name="T76" fmla="*/ 102 w 179"/>
                  <a:gd name="T77" fmla="*/ 3 h 80"/>
                  <a:gd name="T78" fmla="*/ 93 w 179"/>
                  <a:gd name="T79" fmla="*/ 0 h 80"/>
                  <a:gd name="T80" fmla="*/ 93 w 179"/>
                  <a:gd name="T81" fmla="*/ 0 h 80"/>
                  <a:gd name="T82" fmla="*/ 93 w 179"/>
                  <a:gd name="T83" fmla="*/ 0 h 80"/>
                  <a:gd name="T84" fmla="*/ 81 w 179"/>
                  <a:gd name="T85" fmla="*/ 41 h 80"/>
                  <a:gd name="T86" fmla="*/ 77 w 179"/>
                  <a:gd name="T87" fmla="*/ 16 h 80"/>
                  <a:gd name="T88" fmla="*/ 80 w 179"/>
                  <a:gd name="T89" fmla="*/ 8 h 80"/>
                  <a:gd name="T90" fmla="*/ 75 w 179"/>
                  <a:gd name="T91" fmla="*/ 3 h 80"/>
                  <a:gd name="T92" fmla="*/ 71 w 179"/>
                  <a:gd name="T93" fmla="*/ 3 h 80"/>
                  <a:gd name="T94" fmla="*/ 66 w 179"/>
                  <a:gd name="T95" fmla="*/ 8 h 80"/>
                  <a:gd name="T96" fmla="*/ 69 w 179"/>
                  <a:gd name="T97" fmla="*/ 16 h 80"/>
                  <a:gd name="T98" fmla="*/ 65 w 179"/>
                  <a:gd name="T99" fmla="*/ 41 h 80"/>
                  <a:gd name="T100" fmla="*/ 53 w 179"/>
                  <a:gd name="T101" fmla="*/ 0 h 80"/>
                  <a:gd name="T102" fmla="*/ 53 w 179"/>
                  <a:gd name="T103" fmla="*/ 0 h 80"/>
                  <a:gd name="T104" fmla="*/ 53 w 179"/>
                  <a:gd name="T105" fmla="*/ 0 h 80"/>
                  <a:gd name="T106" fmla="*/ 45 w 179"/>
                  <a:gd name="T107" fmla="*/ 3 h 80"/>
                  <a:gd name="T108" fmla="*/ 19 w 179"/>
                  <a:gd name="T109" fmla="*/ 13 h 80"/>
                  <a:gd name="T110" fmla="*/ 0 w 179"/>
                  <a:gd name="T111" fmla="*/ 80 h 80"/>
                  <a:gd name="T112" fmla="*/ 26 w 179"/>
                  <a:gd name="T113" fmla="*/ 80 h 80"/>
                  <a:gd name="T114" fmla="*/ 33 w 179"/>
                  <a:gd name="T115"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 h="80">
                    <a:moveTo>
                      <a:pt x="33" y="43"/>
                    </a:moveTo>
                    <a:cubicBezTo>
                      <a:pt x="33" y="43"/>
                      <a:pt x="33" y="43"/>
                      <a:pt x="33" y="43"/>
                    </a:cubicBezTo>
                    <a:cubicBezTo>
                      <a:pt x="33" y="80"/>
                      <a:pt x="33" y="80"/>
                      <a:pt x="33" y="80"/>
                    </a:cubicBezTo>
                    <a:cubicBezTo>
                      <a:pt x="71" y="80"/>
                      <a:pt x="71" y="80"/>
                      <a:pt x="71" y="80"/>
                    </a:cubicBezTo>
                    <a:cubicBezTo>
                      <a:pt x="69" y="56"/>
                      <a:pt x="69" y="56"/>
                      <a:pt x="69" y="56"/>
                    </a:cubicBezTo>
                    <a:cubicBezTo>
                      <a:pt x="69" y="53"/>
                      <a:pt x="71" y="50"/>
                      <a:pt x="73" y="50"/>
                    </a:cubicBezTo>
                    <a:cubicBezTo>
                      <a:pt x="75" y="50"/>
                      <a:pt x="77" y="53"/>
                      <a:pt x="77" y="56"/>
                    </a:cubicBezTo>
                    <a:cubicBezTo>
                      <a:pt x="75" y="80"/>
                      <a:pt x="75" y="80"/>
                      <a:pt x="75" y="80"/>
                    </a:cubicBezTo>
                    <a:cubicBezTo>
                      <a:pt x="113" y="80"/>
                      <a:pt x="113" y="80"/>
                      <a:pt x="113" y="80"/>
                    </a:cubicBezTo>
                    <a:cubicBezTo>
                      <a:pt x="113" y="51"/>
                      <a:pt x="113" y="51"/>
                      <a:pt x="113" y="51"/>
                    </a:cubicBezTo>
                    <a:cubicBezTo>
                      <a:pt x="116" y="56"/>
                      <a:pt x="118" y="60"/>
                      <a:pt x="121" y="64"/>
                    </a:cubicBezTo>
                    <a:cubicBezTo>
                      <a:pt x="122" y="67"/>
                      <a:pt x="124" y="69"/>
                      <a:pt x="126" y="71"/>
                    </a:cubicBezTo>
                    <a:cubicBezTo>
                      <a:pt x="127" y="72"/>
                      <a:pt x="128" y="73"/>
                      <a:pt x="130" y="74"/>
                    </a:cubicBezTo>
                    <a:cubicBezTo>
                      <a:pt x="130" y="74"/>
                      <a:pt x="131" y="75"/>
                      <a:pt x="133" y="76"/>
                    </a:cubicBezTo>
                    <a:cubicBezTo>
                      <a:pt x="134" y="76"/>
                      <a:pt x="136" y="77"/>
                      <a:pt x="138" y="77"/>
                    </a:cubicBezTo>
                    <a:cubicBezTo>
                      <a:pt x="140" y="77"/>
                      <a:pt x="141" y="76"/>
                      <a:pt x="143" y="76"/>
                    </a:cubicBezTo>
                    <a:cubicBezTo>
                      <a:pt x="144" y="76"/>
                      <a:pt x="145" y="75"/>
                      <a:pt x="145" y="75"/>
                    </a:cubicBezTo>
                    <a:cubicBezTo>
                      <a:pt x="147" y="74"/>
                      <a:pt x="148" y="73"/>
                      <a:pt x="148" y="73"/>
                    </a:cubicBezTo>
                    <a:cubicBezTo>
                      <a:pt x="150" y="72"/>
                      <a:pt x="151" y="71"/>
                      <a:pt x="152" y="69"/>
                    </a:cubicBezTo>
                    <a:cubicBezTo>
                      <a:pt x="154" y="67"/>
                      <a:pt x="157" y="65"/>
                      <a:pt x="159" y="62"/>
                    </a:cubicBezTo>
                    <a:cubicBezTo>
                      <a:pt x="167" y="54"/>
                      <a:pt x="175" y="45"/>
                      <a:pt x="175" y="45"/>
                    </a:cubicBezTo>
                    <a:cubicBezTo>
                      <a:pt x="179" y="39"/>
                      <a:pt x="179" y="31"/>
                      <a:pt x="173" y="26"/>
                    </a:cubicBezTo>
                    <a:cubicBezTo>
                      <a:pt x="173" y="26"/>
                      <a:pt x="172" y="25"/>
                      <a:pt x="172" y="25"/>
                    </a:cubicBezTo>
                    <a:cubicBezTo>
                      <a:pt x="177" y="19"/>
                      <a:pt x="177" y="19"/>
                      <a:pt x="177" y="19"/>
                    </a:cubicBezTo>
                    <a:cubicBezTo>
                      <a:pt x="179" y="17"/>
                      <a:pt x="179" y="14"/>
                      <a:pt x="177" y="12"/>
                    </a:cubicBezTo>
                    <a:cubicBezTo>
                      <a:pt x="175" y="10"/>
                      <a:pt x="171" y="10"/>
                      <a:pt x="169" y="12"/>
                    </a:cubicBezTo>
                    <a:cubicBezTo>
                      <a:pt x="157" y="25"/>
                      <a:pt x="157" y="25"/>
                      <a:pt x="157" y="25"/>
                    </a:cubicBezTo>
                    <a:cubicBezTo>
                      <a:pt x="156" y="26"/>
                      <a:pt x="155" y="27"/>
                      <a:pt x="154" y="28"/>
                    </a:cubicBezTo>
                    <a:cubicBezTo>
                      <a:pt x="154" y="28"/>
                      <a:pt x="154" y="28"/>
                      <a:pt x="154" y="28"/>
                    </a:cubicBezTo>
                    <a:cubicBezTo>
                      <a:pt x="153" y="29"/>
                      <a:pt x="148" y="36"/>
                      <a:pt x="142" y="42"/>
                    </a:cubicBezTo>
                    <a:cubicBezTo>
                      <a:pt x="141" y="42"/>
                      <a:pt x="140" y="43"/>
                      <a:pt x="140" y="44"/>
                    </a:cubicBezTo>
                    <a:cubicBezTo>
                      <a:pt x="139" y="43"/>
                      <a:pt x="138" y="42"/>
                      <a:pt x="138" y="41"/>
                    </a:cubicBezTo>
                    <a:cubicBezTo>
                      <a:pt x="134" y="35"/>
                      <a:pt x="131" y="28"/>
                      <a:pt x="128" y="23"/>
                    </a:cubicBezTo>
                    <a:cubicBezTo>
                      <a:pt x="127" y="21"/>
                      <a:pt x="126" y="19"/>
                      <a:pt x="125" y="17"/>
                    </a:cubicBezTo>
                    <a:cubicBezTo>
                      <a:pt x="125" y="16"/>
                      <a:pt x="125" y="16"/>
                      <a:pt x="124" y="15"/>
                    </a:cubicBezTo>
                    <a:cubicBezTo>
                      <a:pt x="124" y="15"/>
                      <a:pt x="124" y="15"/>
                      <a:pt x="124" y="15"/>
                    </a:cubicBezTo>
                    <a:cubicBezTo>
                      <a:pt x="124" y="15"/>
                      <a:pt x="124" y="15"/>
                      <a:pt x="124" y="15"/>
                    </a:cubicBezTo>
                    <a:cubicBezTo>
                      <a:pt x="123" y="13"/>
                      <a:pt x="122" y="12"/>
                      <a:pt x="121" y="11"/>
                    </a:cubicBezTo>
                    <a:cubicBezTo>
                      <a:pt x="120" y="9"/>
                      <a:pt x="115" y="6"/>
                      <a:pt x="102" y="3"/>
                    </a:cubicBezTo>
                    <a:cubicBezTo>
                      <a:pt x="99" y="2"/>
                      <a:pt x="96" y="1"/>
                      <a:pt x="93" y="0"/>
                    </a:cubicBezTo>
                    <a:cubicBezTo>
                      <a:pt x="93" y="0"/>
                      <a:pt x="93" y="0"/>
                      <a:pt x="93" y="0"/>
                    </a:cubicBezTo>
                    <a:cubicBezTo>
                      <a:pt x="93" y="0"/>
                      <a:pt x="93" y="0"/>
                      <a:pt x="93" y="0"/>
                    </a:cubicBezTo>
                    <a:cubicBezTo>
                      <a:pt x="93" y="7"/>
                      <a:pt x="90" y="22"/>
                      <a:pt x="81" y="41"/>
                    </a:cubicBezTo>
                    <a:cubicBezTo>
                      <a:pt x="80" y="29"/>
                      <a:pt x="77" y="17"/>
                      <a:pt x="77" y="16"/>
                    </a:cubicBezTo>
                    <a:cubicBezTo>
                      <a:pt x="80" y="8"/>
                      <a:pt x="80" y="8"/>
                      <a:pt x="80" y="8"/>
                    </a:cubicBezTo>
                    <a:cubicBezTo>
                      <a:pt x="75" y="3"/>
                      <a:pt x="75" y="3"/>
                      <a:pt x="75" y="3"/>
                    </a:cubicBezTo>
                    <a:cubicBezTo>
                      <a:pt x="71" y="3"/>
                      <a:pt x="71" y="3"/>
                      <a:pt x="71" y="3"/>
                    </a:cubicBezTo>
                    <a:cubicBezTo>
                      <a:pt x="66" y="8"/>
                      <a:pt x="66" y="8"/>
                      <a:pt x="66" y="8"/>
                    </a:cubicBezTo>
                    <a:cubicBezTo>
                      <a:pt x="69" y="16"/>
                      <a:pt x="69" y="16"/>
                      <a:pt x="69" y="16"/>
                    </a:cubicBezTo>
                    <a:cubicBezTo>
                      <a:pt x="69" y="17"/>
                      <a:pt x="66" y="29"/>
                      <a:pt x="65" y="41"/>
                    </a:cubicBezTo>
                    <a:cubicBezTo>
                      <a:pt x="56" y="22"/>
                      <a:pt x="53" y="7"/>
                      <a:pt x="53" y="0"/>
                    </a:cubicBezTo>
                    <a:cubicBezTo>
                      <a:pt x="53" y="0"/>
                      <a:pt x="53" y="0"/>
                      <a:pt x="53" y="0"/>
                    </a:cubicBezTo>
                    <a:cubicBezTo>
                      <a:pt x="53" y="0"/>
                      <a:pt x="53" y="0"/>
                      <a:pt x="53" y="0"/>
                    </a:cubicBezTo>
                    <a:cubicBezTo>
                      <a:pt x="50" y="1"/>
                      <a:pt x="47" y="2"/>
                      <a:pt x="45" y="3"/>
                    </a:cubicBezTo>
                    <a:cubicBezTo>
                      <a:pt x="37" y="6"/>
                      <a:pt x="25" y="10"/>
                      <a:pt x="19" y="13"/>
                    </a:cubicBezTo>
                    <a:cubicBezTo>
                      <a:pt x="16" y="17"/>
                      <a:pt x="4" y="32"/>
                      <a:pt x="0" y="80"/>
                    </a:cubicBezTo>
                    <a:cubicBezTo>
                      <a:pt x="26" y="80"/>
                      <a:pt x="26" y="80"/>
                      <a:pt x="26" y="80"/>
                    </a:cubicBezTo>
                    <a:cubicBezTo>
                      <a:pt x="27" y="64"/>
                      <a:pt x="31" y="44"/>
                      <a:pt x="33" y="43"/>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C00000"/>
                  </a:solidFill>
                  <a:effectLst/>
                  <a:uLnTx/>
                  <a:uFillTx/>
                  <a:cs typeface="+mn-ea"/>
                  <a:sym typeface="+mn-lt"/>
                </a:endParaRPr>
              </a:p>
            </p:txBody>
          </p:sp>
        </p:grpSp>
        <p:cxnSp>
          <p:nvCxnSpPr>
            <p:cNvPr id="32" name="Aitds7"/>
            <p:cNvCxnSpPr/>
            <p:nvPr/>
          </p:nvCxnSpPr>
          <p:spPr>
            <a:xfrm flipV="1">
              <a:off x="984065" y="1962866"/>
              <a:ext cx="7790134" cy="5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9791089" y="1122968"/>
            <a:ext cx="2089252" cy="767444"/>
          </a:xfrm>
          <a:prstGeom prst="rect">
            <a:avLst/>
          </a:prstGeom>
        </p:spPr>
      </p:pic>
      <p:pic>
        <p:nvPicPr>
          <p:cNvPr id="29" name="图片 28"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636" y="327145"/>
            <a:ext cx="984049" cy="981432"/>
          </a:xfrm>
          <a:prstGeom prst="rect">
            <a:avLst/>
          </a:prstGeom>
        </p:spPr>
      </p:pic>
      <p:sp>
        <p:nvSpPr>
          <p:cNvPr id="3" name="文本框 2"/>
          <p:cNvSpPr txBox="1"/>
          <p:nvPr/>
        </p:nvSpPr>
        <p:spPr>
          <a:xfrm>
            <a:off x="1066165" y="2059940"/>
            <a:ext cx="9794240" cy="3538220"/>
          </a:xfrm>
          <a:prstGeom prst="rect">
            <a:avLst/>
          </a:prstGeom>
          <a:solidFill>
            <a:schemeClr val="bg1"/>
          </a:solidFill>
          <a:ln w="28575" cap="flat" cmpd="sng">
            <a:solidFill>
              <a:srgbClr val="89A4A7"/>
            </a:solidFill>
            <a:prstDash val="solid"/>
            <a:round/>
            <a:headEnd type="none" w="med" len="med"/>
            <a:tailEnd type="none" w="med" len="med"/>
          </a:ln>
        </p:spPr>
        <p:txBody>
          <a:bodyPr wrap="square" anchor="t" anchorCtr="0">
            <a:spAutoFit/>
          </a:bodyPr>
          <a:p>
            <a:pPr indent="0"/>
            <a:r>
              <a:rPr lang="zh-CN" altLang="en-US" sz="3000" dirty="0">
                <a:solidFill>
                  <a:srgbClr val="000000"/>
                </a:solidFill>
                <a:latin typeface="宋体" panose="02010600030101010101" pitchFamily="2" charset="-122"/>
                <a:ea typeface="宋体" panose="02010600030101010101" pitchFamily="2" charset="-122"/>
              </a:rPr>
              <a:t>    </a:t>
            </a:r>
            <a:r>
              <a:rPr lang="zh-CN" sz="3200">
                <a:latin typeface="黑体" panose="02010609060101010101" charset="-122"/>
                <a:ea typeface="黑体" panose="02010609060101010101" charset="-122"/>
                <a:cs typeface="黑体" panose="02010609060101010101" charset="-122"/>
                <a:sym typeface="+mn-ea"/>
              </a:rPr>
              <a:t>命题也是一项“遗憾的艺术”。命题者要像研究命题的任务设计、答案的科学合理一样，多维入手研究命题情境的设计，才能进一步提高命题质量。当然，试题命制是一个艰苦磨砺的过程，也是一个自我提升的过程，教师必须要不断学习，不断汲取新的教育教学理念，我们通过研究试题命制策略和艺术，才能命制出高质量的试卷，对学生进行客观有效的评价。</a:t>
            </a:r>
            <a:endParaRPr lang="zh-CN" altLang="en-US" sz="3200" dirty="0">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学校背景图.jp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矩形 2"/>
          <p:cNvSpPr/>
          <p:nvPr/>
        </p:nvSpPr>
        <p:spPr>
          <a:xfrm>
            <a:off x="0" y="2051219"/>
            <a:ext cx="12192000" cy="1014730"/>
          </a:xfrm>
          <a:prstGeom prst="rect">
            <a:avLst/>
          </a:prstGeom>
        </p:spPr>
        <p:txBody>
          <a:bodyPr wrap="square">
            <a:spAutoFit/>
          </a:bodyPr>
          <a:lstStyle/>
          <a:p>
            <a:pPr algn="ctr"/>
            <a:r>
              <a:rPr lang="zh-CN" altLang="zh-CN" sz="6000" dirty="0">
                <a:solidFill>
                  <a:schemeClr val="accent1">
                    <a:lumMod val="75000"/>
                  </a:schemeClr>
                </a:solidFill>
              </a:rPr>
              <a:t>谢谢！</a:t>
            </a:r>
            <a:endParaRPr lang="zh-CN" altLang="en-US" sz="6000" dirty="0">
              <a:solidFill>
                <a:schemeClr val="accent1">
                  <a:lumMod val="75000"/>
                </a:schemeClr>
              </a:solidFill>
            </a:endParaRPr>
          </a:p>
        </p:txBody>
      </p:sp>
      <p:pic>
        <p:nvPicPr>
          <p:cNvPr id="13" name="PA_库_图片 9"/>
          <p:cNvPicPr>
            <a:picLocks noChangeAspect="1"/>
          </p:cNvPicPr>
          <p:nvPr>
            <p:custDataLst>
              <p:tags r:id="rId2"/>
            </p:custDataLst>
          </p:nvPr>
        </p:nvPicPr>
        <p:blipFill rotWithShape="1">
          <a:blip r:embed="rId3" cstate="email">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Effect>
                      <a14:sharpenSoften amount="50000"/>
                    </a14:imgEffect>
                  </a14:imgLayer>
                </a14:imgProps>
              </a:ext>
            </a:extLst>
          </a:blip>
          <a:srcRect l="49065" t="26354" b="30351"/>
          <a:stretch>
            <a:fillRect/>
          </a:stretch>
        </p:blipFill>
        <p:spPr>
          <a:xfrm rot="21034636">
            <a:off x="8778009" y="-881620"/>
            <a:ext cx="5287342" cy="41947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文本框 101"/>
          <p:cNvSpPr txBox="1"/>
          <p:nvPr/>
        </p:nvSpPr>
        <p:spPr>
          <a:xfrm>
            <a:off x="336550" y="562610"/>
            <a:ext cx="11634470" cy="398780"/>
          </a:xfrm>
          <a:prstGeom prst="rect">
            <a:avLst/>
          </a:prstGeom>
          <a:noFill/>
          <a:ln w="9525">
            <a:noFill/>
          </a:ln>
        </p:spPr>
        <p:txBody>
          <a:bodyPr wrap="square" anchor="t" anchorCtr="0">
            <a:spAutoFit/>
          </a:bodyPr>
          <a:p>
            <a:pPr marL="173355" indent="-173355"/>
            <a:r>
              <a:rPr lang="en-US" altLang="zh-CN" sz="2000" b="1">
                <a:latin typeface="微软雅黑" panose="020B0503020204020204" pitchFamily="34" charset="-122"/>
                <a:ea typeface="微软雅黑" panose="020B0503020204020204" pitchFamily="34" charset="-122"/>
              </a:rPr>
              <a:t>13</a:t>
            </a:r>
            <a:r>
              <a:rPr lang="zh-CN" altLang="zh-CN" sz="2000" b="1">
                <a:latin typeface="微软雅黑" panose="020B0503020204020204" pitchFamily="34" charset="-122"/>
                <a:ea typeface="微软雅黑" panose="020B0503020204020204" pitchFamily="34" charset="-122"/>
              </a:rPr>
              <a:t>．模仿“北美洲简图”，手绘其他大洲的地理简图（呈现大洲名称、轮廓与主要地理事物）。</a:t>
            </a:r>
            <a:endParaRPr lang="zh-CN" altLang="zh-CN" sz="2000" b="1">
              <a:latin typeface="微软雅黑" panose="020B0503020204020204" pitchFamily="34" charset="-122"/>
              <a:ea typeface="微软雅黑" panose="020B0503020204020204" pitchFamily="34" charset="-122"/>
            </a:endParaRPr>
          </a:p>
        </p:txBody>
      </p:sp>
      <p:pic>
        <p:nvPicPr>
          <p:cNvPr id="13314" name="图片24" descr="菁优网：http://www.jyeoo.com"/>
          <p:cNvPicPr>
            <a:picLocks noChangeAspect="1"/>
          </p:cNvPicPr>
          <p:nvPr/>
        </p:nvPicPr>
        <p:blipFill>
          <a:blip r:embed="rId1"/>
          <a:stretch>
            <a:fillRect/>
          </a:stretch>
        </p:blipFill>
        <p:spPr>
          <a:xfrm>
            <a:off x="336550" y="1105535"/>
            <a:ext cx="7152005" cy="3652520"/>
          </a:xfrm>
          <a:prstGeom prst="rect">
            <a:avLst/>
          </a:prstGeom>
          <a:noFill/>
          <a:ln w="9525">
            <a:noFill/>
          </a:ln>
        </p:spPr>
      </p:pic>
      <p:sp>
        <p:nvSpPr>
          <p:cNvPr id="2" name="文本框 1"/>
          <p:cNvSpPr txBox="1"/>
          <p:nvPr/>
        </p:nvSpPr>
        <p:spPr>
          <a:xfrm>
            <a:off x="7562850" y="1105535"/>
            <a:ext cx="4336415" cy="3476625"/>
          </a:xfrm>
          <a:prstGeom prst="rect">
            <a:avLst/>
          </a:prstGeom>
          <a:solidFill>
            <a:srgbClr val="FFFF00"/>
          </a:solid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zh-CN" altLang="zh-CN"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本题以“北美洲简图”为例，模仿绘制其他大洲的简图，并标注主要的地理事物，</a:t>
            </a:r>
            <a:r>
              <a:rPr lang="zh-CN" sz="2000" b="1">
                <a:latin typeface="微软雅黑" panose="020B0503020204020204" pitchFamily="34" charset="-122"/>
                <a:ea typeface="微软雅黑" panose="020B0503020204020204" pitchFamily="34" charset="-122"/>
                <a:cs typeface="宋体" panose="02010600030101010101" pitchFamily="2" charset="-122"/>
                <a:sym typeface="+mn-ea"/>
              </a:rPr>
              <a:t>涉及多个维度，需要呈现大洲名称、轮廓、主要事物等等，</a:t>
            </a:r>
            <a:r>
              <a:rPr lang="zh-CN" altLang="en-US" sz="2000" b="1">
                <a:solidFill>
                  <a:srgbClr val="FF0000"/>
                </a:solidFill>
                <a:latin typeface="微软雅黑" panose="020B0503020204020204" pitchFamily="34" charset="-122"/>
                <a:ea typeface="微软雅黑" panose="020B0503020204020204" pitchFamily="34" charset="-122"/>
              </a:rPr>
              <a:t>任务复杂</a:t>
            </a:r>
            <a:r>
              <a:rPr lang="zh-CN" altLang="en-US" sz="2000" b="1">
                <a:latin typeface="微软雅黑" panose="020B0503020204020204" pitchFamily="34" charset="-122"/>
                <a:ea typeface="微软雅黑" panose="020B0503020204020204" pitchFamily="34" charset="-122"/>
              </a:rPr>
              <a:t>，此题培养学生的绘图能力，各大洲位置及主要地理事物的掌握。考查学生的地理实践力及其创新思维的发展情况。其他还有</a:t>
            </a:r>
            <a:r>
              <a:rPr lang="en-US" altLang="zh-CN" sz="2000" b="1">
                <a:latin typeface="微软雅黑" panose="020B0503020204020204" pitchFamily="34" charset="-122"/>
                <a:ea typeface="微软雅黑" panose="020B0503020204020204" pitchFamily="34" charset="-122"/>
              </a:rPr>
              <a:t>6</a:t>
            </a:r>
            <a:r>
              <a:rPr lang="zh-CN" altLang="en-US" sz="2000" b="1">
                <a:latin typeface="微软雅黑" panose="020B0503020204020204" pitchFamily="34" charset="-122"/>
                <a:ea typeface="微软雅黑" panose="020B0503020204020204" pitchFamily="34" charset="-122"/>
              </a:rPr>
              <a:t>个大洲可以绘制，答案并不唯一，</a:t>
            </a:r>
            <a:r>
              <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表现多元，具有实践性、探究性、开放性、综合性等特点。</a:t>
            </a:r>
            <a:endPar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289" name="文本框 99"/>
          <p:cNvSpPr txBox="1"/>
          <p:nvPr/>
        </p:nvSpPr>
        <p:spPr>
          <a:xfrm>
            <a:off x="3418840" y="224790"/>
            <a:ext cx="5734685" cy="460375"/>
          </a:xfrm>
          <a:prstGeom prst="rect">
            <a:avLst/>
          </a:prstGeom>
          <a:noFill/>
          <a:ln w="9525">
            <a:noFill/>
          </a:ln>
        </p:spPr>
        <p:txBody>
          <a:bodyPr wrap="square" anchor="t" anchorCtr="0">
            <a:spAutoFit/>
          </a:bodyPr>
          <a:p>
            <a:pPr algn="ctr"/>
            <a:r>
              <a:rPr lang="en-US" altLang="zh-CN" sz="2400" b="1">
                <a:solidFill>
                  <a:srgbClr val="FF0000"/>
                </a:solidFill>
                <a:latin typeface="微软雅黑" panose="020B0503020204020204" pitchFamily="34" charset="-122"/>
                <a:ea typeface="微软雅黑" panose="020B0503020204020204" pitchFamily="34" charset="-122"/>
              </a:rPr>
              <a:t>2022</a:t>
            </a:r>
            <a:r>
              <a:rPr lang="zh-CN" altLang="zh-CN" sz="2400" b="1">
                <a:solidFill>
                  <a:srgbClr val="FF0000"/>
                </a:solidFill>
                <a:latin typeface="微软雅黑" panose="020B0503020204020204" pitchFamily="34" charset="-122"/>
                <a:ea typeface="微软雅黑" panose="020B0503020204020204" pitchFamily="34" charset="-122"/>
              </a:rPr>
              <a:t>年上海市初中地理学业水平考试</a:t>
            </a:r>
            <a:endParaRPr lang="zh-CN" altLang="zh-CN"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13715" y="694055"/>
            <a:ext cx="11268075" cy="1938020"/>
          </a:xfrm>
          <a:prstGeom prst="rect">
            <a:avLst/>
          </a:prstGeom>
          <a:noFill/>
          <a:ln w="9525">
            <a:noFill/>
          </a:ln>
        </p:spPr>
        <p:txBody>
          <a:bodyPr wrap="square">
            <a:spAutoFit/>
          </a:bodyPr>
          <a:p>
            <a:pPr marL="173355" indent="-173355"/>
            <a:r>
              <a:rPr lang="en-US" sz="2000" b="1" noProof="1">
                <a:latin typeface="微软雅黑" panose="020B0503020204020204" pitchFamily="34" charset="-122"/>
                <a:ea typeface="微软雅黑" panose="020B0503020204020204" pitchFamily="34" charset="-122"/>
                <a:cs typeface="微软雅黑" panose="020B0503020204020204" pitchFamily="34" charset="-122"/>
              </a:rPr>
              <a:t>12</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3</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分）每年</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6</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月</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5</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日的“世界环境日”，是联合国为鼓励全球居民提高环保意识和采取环保行动而设立的节日。请从“世界环境日”海报的画面中，找出反映人类为保护地球环境所采取的积极措施。（至少写出</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3</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条）（</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1</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noProof="1">
                <a:latin typeface="微软雅黑" panose="020B0503020204020204" pitchFamily="34" charset="-122"/>
                <a:ea typeface="微软雅黑" panose="020B0503020204020204" pitchFamily="34" charset="-122"/>
                <a:cs typeface="微软雅黑" panose="020B0503020204020204" pitchFamily="34" charset="-122"/>
              </a:rPr>
              <a:t>______________________________</a:t>
            </a:r>
            <a:r>
              <a:rPr lang="en-US" sz="2000"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sz="2000"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（</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2</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noProof="1">
                <a:latin typeface="微软雅黑" panose="020B0503020204020204" pitchFamily="34" charset="-122"/>
                <a:ea typeface="微软雅黑" panose="020B0503020204020204" pitchFamily="34" charset="-122"/>
                <a:cs typeface="微软雅黑" panose="020B0503020204020204" pitchFamily="34" charset="-122"/>
                <a:sym typeface="+mn-ea"/>
              </a:rPr>
              <a:t>______________________________</a:t>
            </a:r>
            <a:r>
              <a:rPr lang="en-US" sz="2000" b="1" u="sng" noProof="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b="1" u="sng" noProof="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b="1" u="sng" noProof="1">
                <a:latin typeface="微软雅黑" panose="020B0503020204020204" pitchFamily="34" charset="-122"/>
                <a:ea typeface="微软雅黑" panose="020B0503020204020204" pitchFamily="34" charset="-122"/>
                <a:cs typeface="微软雅黑" panose="020B0503020204020204" pitchFamily="34" charset="-122"/>
              </a:rPr>
              <a:t>　</a:t>
            </a:r>
            <a:r>
              <a:rPr lang="en-US" sz="2000"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sz="2000" b="1" u="sng" noProof="1">
                <a:latin typeface="微软雅黑" panose="020B0503020204020204" pitchFamily="34" charset="-122"/>
                <a:ea typeface="微软雅黑" panose="020B0503020204020204" pitchFamily="34" charset="-122"/>
                <a:cs typeface="微软雅黑" panose="020B0503020204020204" pitchFamily="34" charset="-122"/>
              </a:rPr>
              <a:t>　</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（</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3</a:t>
            </a:r>
            <a:r>
              <a:rPr lang="zh-CN" sz="2000" b="1" noProof="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noProof="1">
                <a:latin typeface="微软雅黑" panose="020B0503020204020204" pitchFamily="34" charset="-122"/>
                <a:ea typeface="微软雅黑" panose="020B0503020204020204" pitchFamily="34" charset="-122"/>
                <a:cs typeface="微软雅黑" panose="020B0503020204020204" pitchFamily="34" charset="-122"/>
                <a:sym typeface="+mn-ea"/>
              </a:rPr>
              <a:t>______________________________</a:t>
            </a:r>
            <a:r>
              <a:rPr lang="en-US" sz="1200" u="sng" noProof="1">
                <a:latin typeface="Times New Roman" panose="02020603050405020304" charset="0"/>
                <a:ea typeface="宋体" panose="02010600030101010101" pitchFamily="2" charset="-122"/>
                <a:cs typeface="+mn-cs"/>
              </a:rPr>
              <a:t>    </a:t>
            </a:r>
            <a:r>
              <a:rPr lang="zh-CN" sz="1200" u="sng" noProof="1">
                <a:latin typeface="Times New Roman" panose="02020603050405020304" charset="0"/>
                <a:ea typeface="新宋体" panose="02010609030101010101" charset="-122"/>
                <a:cs typeface="+mn-cs"/>
              </a:rPr>
              <a:t>　</a:t>
            </a:r>
            <a:endParaRPr lang="zh-CN" altLang="en-US" sz="1200" u="sng" noProof="1">
              <a:latin typeface="Times New Roman" panose="02020603050405020304" charset="0"/>
              <a:ea typeface="新宋体" panose="02010609030101010101" charset="-122"/>
              <a:cs typeface="+mn-cs"/>
            </a:endParaRPr>
          </a:p>
        </p:txBody>
      </p:sp>
      <p:pic>
        <p:nvPicPr>
          <p:cNvPr id="14338" name="图片24" descr="菁优网：http://www.jyeoo.com"/>
          <p:cNvPicPr>
            <a:picLocks noChangeAspect="1"/>
          </p:cNvPicPr>
          <p:nvPr/>
        </p:nvPicPr>
        <p:blipFill>
          <a:blip r:embed="rId1"/>
          <a:stretch>
            <a:fillRect/>
          </a:stretch>
        </p:blipFill>
        <p:spPr>
          <a:xfrm>
            <a:off x="1190625" y="2803843"/>
            <a:ext cx="3094038" cy="3389312"/>
          </a:xfrm>
          <a:prstGeom prst="rect">
            <a:avLst/>
          </a:prstGeom>
          <a:noFill/>
          <a:ln w="9525">
            <a:noFill/>
          </a:ln>
        </p:spPr>
      </p:pic>
      <p:sp>
        <p:nvSpPr>
          <p:cNvPr id="3" name="文本框 2"/>
          <p:cNvSpPr txBox="1"/>
          <p:nvPr/>
        </p:nvSpPr>
        <p:spPr>
          <a:xfrm>
            <a:off x="5288915" y="1602740"/>
            <a:ext cx="6492875" cy="3784600"/>
          </a:xfrm>
          <a:prstGeom prst="rect">
            <a:avLst/>
          </a:prstGeom>
          <a:solidFill>
            <a:srgbClr val="FFFF00"/>
          </a:solid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zh-CN" altLang="zh-CN" sz="2000" b="1">
                <a:latin typeface="微软雅黑" panose="020B0503020204020204" pitchFamily="34" charset="-122"/>
                <a:ea typeface="微软雅黑" panose="020B0503020204020204" pitchFamily="34" charset="-122"/>
              </a:rPr>
              <a:t>题干中描述：每年</a:t>
            </a:r>
            <a:r>
              <a:rPr lang="en-US" altLang="zh-CN" sz="2000" b="1">
                <a:latin typeface="微软雅黑" panose="020B0503020204020204" pitchFamily="34" charset="-122"/>
                <a:ea typeface="微软雅黑" panose="020B0503020204020204" pitchFamily="34" charset="-122"/>
              </a:rPr>
              <a:t>6</a:t>
            </a:r>
            <a:r>
              <a:rPr lang="zh-CN" altLang="zh-CN" sz="2000" b="1">
                <a:latin typeface="微软雅黑" panose="020B0503020204020204" pitchFamily="34" charset="-122"/>
                <a:ea typeface="微软雅黑" panose="020B0503020204020204" pitchFamily="34" charset="-122"/>
              </a:rPr>
              <a:t>月</a:t>
            </a:r>
            <a:r>
              <a:rPr lang="en-US" altLang="zh-CN" sz="2000" b="1">
                <a:latin typeface="微软雅黑" panose="020B0503020204020204" pitchFamily="34" charset="-122"/>
                <a:ea typeface="微软雅黑" panose="020B0503020204020204" pitchFamily="34" charset="-122"/>
              </a:rPr>
              <a:t>5</a:t>
            </a:r>
            <a:r>
              <a:rPr lang="zh-CN" altLang="zh-CN" sz="2000" b="1">
                <a:latin typeface="微软雅黑" panose="020B0503020204020204" pitchFamily="34" charset="-122"/>
                <a:ea typeface="微软雅黑" panose="020B0503020204020204" pitchFamily="34" charset="-122"/>
              </a:rPr>
              <a:t>日的“世界环境日”，是联合国为鼓励全球居民提高环保意识和采取环保行动而设立的节日。地球是我国共同的家园，我们要保护它。据图中信息解答。</a:t>
            </a:r>
            <a:r>
              <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立意高远、情境真实。</a:t>
            </a:r>
            <a:endParaRPr lang="zh-CN" altLang="zh-CN" sz="2000" b="1">
              <a:solidFill>
                <a:srgbClr val="0000FF"/>
              </a:solidFill>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      读图可得，人类为保护地球环境所采取的积极措施有：发展风力发电、发展太阳能（光伏）发电、开发水能资源、保护青山绿水、保护森林、植树种草，</a:t>
            </a:r>
            <a:r>
              <a:rPr lang="zh-CN" altLang="zh-CN" sz="2000" b="1">
                <a:solidFill>
                  <a:srgbClr val="FF0000"/>
                </a:solidFill>
                <a:latin typeface="微软雅黑" panose="020B0503020204020204" pitchFamily="34" charset="-122"/>
                <a:ea typeface="微软雅黑" panose="020B0503020204020204" pitchFamily="34" charset="-122"/>
              </a:rPr>
              <a:t>表现多元。</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     故答案为：发展风力发电；发展太阳能（光伏）发电；开发水能资源等等。</a:t>
            </a:r>
            <a:endParaRPr lang="zh-CN" altLang="zh-CN" sz="2000" b="1">
              <a:solidFill>
                <a:srgbClr val="0000FF"/>
              </a:solidFill>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     本题考查保护地球环境的措施，结合图中所示的信息解答即可。</a:t>
            </a:r>
            <a:r>
              <a:rPr lang="zh-CN" altLang="en-US" sz="2000"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具有</a:t>
            </a:r>
            <a:r>
              <a:rPr lang="zh-CN" altLang="en-US" sz="2000"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探究性、开放性等特点</a:t>
            </a:r>
            <a:r>
              <a:rPr lang="zh-CN" altLang="en-US" sz="2000" b="1"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sz="2000">
              <a:latin typeface="Arial" panose="020B0604020202020204" pitchFamily="34" charset="0"/>
              <a:ea typeface="宋体" panose="02010600030101010101" pitchFamily="2" charset="-122"/>
            </a:endParaRPr>
          </a:p>
          <a:p>
            <a:endParaRPr lang="zh-CN" altLang="en-US" sz="2000" b="1">
              <a:latin typeface="Arial" panose="020B0604020202020204" pitchFamily="34" charset="0"/>
              <a:ea typeface="宋体" panose="02010600030101010101" pitchFamily="2" charset="-122"/>
            </a:endParaRPr>
          </a:p>
        </p:txBody>
      </p:sp>
      <p:sp>
        <p:nvSpPr>
          <p:cNvPr id="14340" name="文本框 99"/>
          <p:cNvSpPr txBox="1"/>
          <p:nvPr/>
        </p:nvSpPr>
        <p:spPr>
          <a:xfrm>
            <a:off x="3503930" y="233680"/>
            <a:ext cx="5553075" cy="460375"/>
          </a:xfrm>
          <a:prstGeom prst="rect">
            <a:avLst/>
          </a:prstGeom>
          <a:noFill/>
          <a:ln w="9525">
            <a:noFill/>
          </a:ln>
        </p:spPr>
        <p:txBody>
          <a:bodyPr wrap="square" anchor="t" anchorCtr="0">
            <a:spAutoFit/>
          </a:bodyPr>
          <a:p>
            <a:pPr algn="ctr"/>
            <a:r>
              <a:rPr lang="en-US" altLang="zh-CN" sz="2400" b="1">
                <a:solidFill>
                  <a:srgbClr val="FF0000"/>
                </a:solidFill>
                <a:latin typeface="微软雅黑" panose="020B0503020204020204" pitchFamily="34" charset="-122"/>
                <a:ea typeface="微软雅黑" panose="020B0503020204020204" pitchFamily="34" charset="-122"/>
              </a:rPr>
              <a:t>2023</a:t>
            </a:r>
            <a:r>
              <a:rPr lang="zh-CN" altLang="zh-CN" sz="2400" b="1">
                <a:solidFill>
                  <a:srgbClr val="FF0000"/>
                </a:solidFill>
                <a:latin typeface="微软雅黑" panose="020B0503020204020204" pitchFamily="34" charset="-122"/>
                <a:ea typeface="微软雅黑" panose="020B0503020204020204" pitchFamily="34" charset="-122"/>
              </a:rPr>
              <a:t>年上海市初中地理学业水平考试</a:t>
            </a:r>
            <a:endParaRPr lang="zh-CN" altLang="zh-CN"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3"/>
          <p:cNvSpPr txBox="1"/>
          <p:nvPr/>
        </p:nvSpPr>
        <p:spPr>
          <a:xfrm>
            <a:off x="203835" y="154940"/>
            <a:ext cx="11884660" cy="1630045"/>
          </a:xfrm>
          <a:prstGeom prst="rect">
            <a:avLst/>
          </a:prstGeom>
          <a:noFill/>
          <a:ln w="9525">
            <a:noFill/>
          </a:ln>
        </p:spPr>
        <p:txBody>
          <a:bodyPr wrap="square" anchor="t" anchorCtr="0">
            <a:spAutoFit/>
          </a:bodyPr>
          <a:p>
            <a:r>
              <a:rPr lang="en-US" altLang="zh-CN">
                <a:latin typeface="Arial" panose="020B0604020202020204" pitchFamily="34" charset="0"/>
                <a:ea typeface="宋体" panose="02010600030101010101" pitchFamily="2" charset="-122"/>
              </a:rPr>
              <a:t>    </a:t>
            </a:r>
            <a:r>
              <a:rPr lang="en-US" altLang="zh-CN"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近年上海</a:t>
            </a:r>
            <a:r>
              <a:rPr lang="zh-CN" altLang="zh-CN" sz="2000" b="1">
                <a:solidFill>
                  <a:schemeClr val="tx1"/>
                </a:solidFill>
                <a:latin typeface="微软雅黑" panose="020B0503020204020204" pitchFamily="34" charset="-122"/>
                <a:ea typeface="微软雅黑" panose="020B0503020204020204" pitchFamily="34" charset="-122"/>
                <a:sym typeface="+mn-ea"/>
              </a:rPr>
              <a:t>初中地理学业水平考试</a:t>
            </a:r>
            <a:r>
              <a:rPr lang="zh-CN" altLang="en-US" sz="2000" b="1">
                <a:latin typeface="微软雅黑" panose="020B0503020204020204" pitchFamily="34" charset="-122"/>
                <a:ea typeface="微软雅黑" panose="020B0503020204020204" pitchFamily="34" charset="-122"/>
              </a:rPr>
              <a:t>试卷一般有</a:t>
            </a:r>
            <a:r>
              <a:rPr lang="en-US" altLang="zh-CN" sz="2000" b="1">
                <a:latin typeface="微软雅黑" panose="020B0503020204020204" pitchFamily="34" charset="-122"/>
                <a:ea typeface="微软雅黑" panose="020B0503020204020204" pitchFamily="34" charset="-122"/>
              </a:rPr>
              <a:t>5</a:t>
            </a:r>
            <a:r>
              <a:rPr lang="zh-CN" altLang="en-US" sz="2000" b="1">
                <a:latin typeface="微软雅黑" panose="020B0503020204020204" pitchFamily="34" charset="-122"/>
                <a:ea typeface="微软雅黑" panose="020B0503020204020204" pitchFamily="34" charset="-122"/>
              </a:rPr>
              <a:t>个选择题，</a:t>
            </a:r>
            <a:r>
              <a:rPr lang="en-US" altLang="zh-CN" sz="2000" b="1">
                <a:latin typeface="微软雅黑" panose="020B0503020204020204" pitchFamily="34" charset="-122"/>
                <a:ea typeface="微软雅黑" panose="020B0503020204020204" pitchFamily="34" charset="-122"/>
              </a:rPr>
              <a:t>7</a:t>
            </a:r>
            <a:r>
              <a:rPr lang="zh-CN" altLang="en-US" sz="2000" b="1">
                <a:latin typeface="微软雅黑" panose="020B0503020204020204" pitchFamily="34" charset="-122"/>
                <a:ea typeface="微软雅黑" panose="020B0503020204020204" pitchFamily="34" charset="-122"/>
              </a:rPr>
              <a:t>～</a:t>
            </a:r>
            <a:r>
              <a:rPr lang="en-US" altLang="zh-CN" sz="2000" b="1">
                <a:latin typeface="微软雅黑" panose="020B0503020204020204" pitchFamily="34" charset="-122"/>
                <a:ea typeface="微软雅黑" panose="020B0503020204020204" pitchFamily="34" charset="-122"/>
              </a:rPr>
              <a:t>8</a:t>
            </a:r>
            <a:r>
              <a:rPr lang="zh-CN" altLang="en-US" sz="2000" b="1">
                <a:latin typeface="微软雅黑" panose="020B0503020204020204" pitchFamily="34" charset="-122"/>
                <a:ea typeface="微软雅黑" panose="020B0503020204020204" pitchFamily="34" charset="-122"/>
              </a:rPr>
              <a:t>道大题，大题试题主要采用同一主题内容包括多种题型的混合模式。地理学业水平考试成绩以等第形式呈现，分为“优秀、良好、合格、不合格”四个等第。</a:t>
            </a:r>
            <a:r>
              <a:rPr lang="zh-CN" altLang="en-US" sz="2000" b="1">
                <a:solidFill>
                  <a:srgbClr val="FF0000"/>
                </a:solidFill>
                <a:latin typeface="微软雅黑" panose="020B0503020204020204" pitchFamily="34" charset="-122"/>
                <a:ea typeface="微软雅黑" panose="020B0503020204020204" pitchFamily="34" charset="-122"/>
              </a:rPr>
              <a:t>其中表现性试题一般为每道大题的最后一小题或最后一道大题，侧重考查学生分析和解决地理问题的能力，需要学生综合运用所学知识及地理思维和相关技能来答题。此外还有部分以跨学科案例分析</a:t>
            </a:r>
            <a:r>
              <a:rPr lang="en-US" altLang="zh-CN" sz="2000" b="1">
                <a:solidFill>
                  <a:srgbClr val="FF0000"/>
                </a:solidFill>
                <a:latin typeface="微软雅黑" panose="020B0503020204020204" pitchFamily="34" charset="-122"/>
                <a:ea typeface="微软雅黑" panose="020B0503020204020204" pitchFamily="34" charset="-122"/>
              </a:rPr>
              <a:t>15</a:t>
            </a:r>
            <a:r>
              <a:rPr lang="zh-CN" altLang="en-US" sz="2000" b="1">
                <a:solidFill>
                  <a:srgbClr val="FF0000"/>
                </a:solidFill>
                <a:latin typeface="微软雅黑" panose="020B0503020204020204" pitchFamily="34" charset="-122"/>
                <a:ea typeface="微软雅黑" panose="020B0503020204020204" pitchFamily="34" charset="-122"/>
              </a:rPr>
              <a:t>分的形式进行考察。</a:t>
            </a:r>
            <a:endParaRPr lang="en-US" altLang="zh-CN" sz="2000" b="1">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60985" y="1628775"/>
            <a:ext cx="11690985" cy="1014730"/>
          </a:xfrm>
          <a:prstGeom prst="rect">
            <a:avLst/>
          </a:prstGeom>
          <a:no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通过对</a:t>
            </a:r>
            <a:r>
              <a:rPr lang="zh-CN" altLang="en-US" sz="2000" b="1">
                <a:latin typeface="微软雅黑" panose="020B0503020204020204" pitchFamily="34" charset="-122"/>
                <a:ea typeface="微软雅黑" panose="020B0503020204020204" pitchFamily="34" charset="-122"/>
                <a:sym typeface="+mn-ea"/>
              </a:rPr>
              <a:t>上海</a:t>
            </a:r>
            <a:r>
              <a:rPr lang="zh-CN" altLang="zh-CN" sz="2000" b="1">
                <a:latin typeface="微软雅黑" panose="020B0503020204020204" pitchFamily="34" charset="-122"/>
                <a:ea typeface="微软雅黑" panose="020B0503020204020204" pitchFamily="34" charset="-122"/>
                <a:sym typeface="+mn-ea"/>
              </a:rPr>
              <a:t>初中地理学业水平考试</a:t>
            </a:r>
            <a:r>
              <a:rPr lang="zh-CN" altLang="en-US" sz="2000" b="1">
                <a:latin typeface="微软雅黑" panose="020B0503020204020204" pitchFamily="34" charset="-122"/>
                <a:ea typeface="微软雅黑" panose="020B0503020204020204" pitchFamily="34" charset="-122"/>
              </a:rPr>
              <a:t>试题中表现性试题的分析，不难发现其内容、题型和数量都逐渐呈现出更加丰富、新颖的状态。表现性试题的出现改善了重记忆轻能力、重知识轻实践的地理学习评价现状，因此研究分析对教师今后的教学带来启示。</a:t>
            </a:r>
            <a:endParaRPr lang="zh-CN" altLang="en-US" sz="2000" b="1">
              <a:latin typeface="微软雅黑" panose="020B0503020204020204" pitchFamily="34" charset="-122"/>
              <a:ea typeface="微软雅黑" panose="020B0503020204020204" pitchFamily="34" charset="-122"/>
            </a:endParaRPr>
          </a:p>
        </p:txBody>
      </p:sp>
      <p:sp>
        <p:nvSpPr>
          <p:cNvPr id="6" name="文本框 5"/>
          <p:cNvSpPr txBox="1"/>
          <p:nvPr/>
        </p:nvSpPr>
        <p:spPr>
          <a:xfrm>
            <a:off x="250825" y="2560320"/>
            <a:ext cx="11690350" cy="2861310"/>
          </a:xfrm>
          <a:prstGeom prst="rect">
            <a:avLst/>
          </a:prstGeom>
          <a:noFill/>
          <a:ln w="9525">
            <a:noFill/>
          </a:ln>
        </p:spPr>
        <p:txBody>
          <a:bodyPr wrap="square" anchor="t" anchorCtr="0">
            <a:spAutoFit/>
          </a:bodyPr>
          <a:p>
            <a:r>
              <a:rPr lang="en-US" altLang="zh-CN" b="1">
                <a:latin typeface="微软雅黑" panose="020B0503020204020204" pitchFamily="34" charset="-122"/>
                <a:ea typeface="微软雅黑" panose="020B0503020204020204" pitchFamily="34" charset="-122"/>
              </a:rPr>
              <a:t>      </a:t>
            </a:r>
            <a:r>
              <a:rPr lang="en-US" altLang="zh-CN" sz="2000" b="1">
                <a:solidFill>
                  <a:srgbClr val="FF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1. 教学观念：立足学科本质，关注表现性试题</a:t>
            </a:r>
            <a:r>
              <a:rPr lang="zh-CN" altLang="en-US" sz="2000" b="1">
                <a:latin typeface="微软雅黑" panose="020B0503020204020204" pitchFamily="34" charset="-122"/>
                <a:ea typeface="微软雅黑" panose="020B0503020204020204" pitchFamily="34" charset="-122"/>
              </a:rPr>
              <a:t>，教师需要改变传统的教学观念，立足学科本质和地理学科核心素养，改变过去靠“题海战”来应对考试的教学观念。地理教学与命题评价正朝着素养立意发展，教师也应对表现性试题的内涵与价值做进一步研究。</a:t>
            </a:r>
            <a:endParaRPr lang="zh-CN" altLang="en-US" sz="2000" b="1">
              <a:latin typeface="微软雅黑" panose="020B0503020204020204" pitchFamily="34" charset="-122"/>
              <a:ea typeface="微软雅黑" panose="020B0503020204020204" pitchFamily="34" charset="-122"/>
            </a:endParaRPr>
          </a:p>
          <a:p>
            <a:r>
              <a:rPr lang="zh-CN" altLang="en-US" sz="2000" b="1">
                <a:solidFill>
                  <a:srgbClr val="FF0000"/>
                </a:solidFill>
                <a:latin typeface="微软雅黑" panose="020B0503020204020204" pitchFamily="34" charset="-122"/>
                <a:ea typeface="微软雅黑" panose="020B0503020204020204" pitchFamily="34" charset="-122"/>
              </a:rPr>
              <a:t>     (1)关注核心素养</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历年来</a:t>
            </a:r>
            <a:r>
              <a:rPr lang="zh-CN" altLang="en-US" sz="2000" b="1">
                <a:latin typeface="微软雅黑" panose="020B0503020204020204" pitchFamily="34" charset="-122"/>
                <a:ea typeface="微软雅黑" panose="020B0503020204020204" pitchFamily="34" charset="-122"/>
                <a:sym typeface="+mn-ea"/>
              </a:rPr>
              <a:t>上海</a:t>
            </a:r>
            <a:r>
              <a:rPr lang="zh-CN" altLang="zh-CN" sz="2000" b="1">
                <a:latin typeface="微软雅黑" panose="020B0503020204020204" pitchFamily="34" charset="-122"/>
                <a:ea typeface="微软雅黑" panose="020B0503020204020204" pitchFamily="34" charset="-122"/>
                <a:sym typeface="+mn-ea"/>
              </a:rPr>
              <a:t>初中地理学业水平考试</a:t>
            </a:r>
            <a:r>
              <a:rPr lang="zh-CN" altLang="en-US" sz="2000" b="1">
                <a:latin typeface="微软雅黑" panose="020B0503020204020204" pitchFamily="34" charset="-122"/>
                <a:ea typeface="微软雅黑" panose="020B0503020204020204" pitchFamily="34" charset="-122"/>
              </a:rPr>
              <a:t>的表现性试题都充分体现了地理学科核心素养，包括人地协调观、综合思维、区域认知和地理实践力，它们是互相联系的有机整体。</a:t>
            </a:r>
            <a:r>
              <a:rPr lang="zh-CN" altLang="en-US" sz="2000" b="1">
                <a:solidFill>
                  <a:srgbClr val="FF0000"/>
                </a:solidFill>
                <a:latin typeface="微软雅黑" panose="020B0503020204020204" pitchFamily="34" charset="-122"/>
                <a:ea typeface="微软雅黑" panose="020B0503020204020204" pitchFamily="34" charset="-122"/>
              </a:rPr>
              <a:t>涉及“自然环境与生产生活”“经济发展与环境保护”主题的试题较多，其考查核心相对侧重人地协调观、综合思维和区域认知。</a:t>
            </a:r>
            <a:r>
              <a:rPr lang="zh-CN" altLang="en-US" sz="2000" b="1">
                <a:latin typeface="微软雅黑" panose="020B0503020204020204" pitchFamily="34" charset="-122"/>
                <a:ea typeface="微软雅黑" panose="020B0503020204020204" pitchFamily="34" charset="-122"/>
              </a:rPr>
              <a:t>比如2021年的第</a:t>
            </a:r>
            <a:r>
              <a:rPr lang="en-US" altLang="zh-CN" sz="2000" b="1">
                <a:latin typeface="微软雅黑" panose="020B0503020204020204" pitchFamily="34" charset="-122"/>
                <a:ea typeface="微软雅黑" panose="020B0503020204020204" pitchFamily="34" charset="-122"/>
              </a:rPr>
              <a:t>13</a:t>
            </a:r>
            <a:r>
              <a:rPr lang="zh-CN" altLang="en-US" sz="2000" b="1">
                <a:latin typeface="微软雅黑" panose="020B0503020204020204" pitchFamily="34" charset="-122"/>
                <a:ea typeface="微软雅黑" panose="020B0503020204020204" pitchFamily="34" charset="-122"/>
              </a:rPr>
              <a:t>题要求绘制自己居住地的地理位置简图和2022年的第</a:t>
            </a:r>
            <a:r>
              <a:rPr lang="en-US" altLang="zh-CN" sz="2000" b="1">
                <a:latin typeface="微软雅黑" panose="020B0503020204020204" pitchFamily="34" charset="-122"/>
                <a:ea typeface="微软雅黑" panose="020B0503020204020204" pitchFamily="34" charset="-122"/>
              </a:rPr>
              <a:t>13</a:t>
            </a:r>
            <a:r>
              <a:rPr lang="zh-CN" altLang="en-US" sz="2000" b="1">
                <a:latin typeface="微软雅黑" panose="020B0503020204020204" pitchFamily="34" charset="-122"/>
                <a:ea typeface="微软雅黑" panose="020B0503020204020204" pitchFamily="34" charset="-122"/>
              </a:rPr>
              <a:t>题要求模仿提供的北美洲简图手绘其他大洲的地理简图，考查了学生的地理实践力。 </a:t>
            </a:r>
            <a:endParaRPr lang="zh-CN" altLang="en-US" sz="2000" b="1">
              <a:latin typeface="微软雅黑" panose="020B0503020204020204" pitchFamily="34" charset="-122"/>
              <a:ea typeface="微软雅黑" panose="020B0503020204020204" pitchFamily="34" charset="-122"/>
            </a:endParaRPr>
          </a:p>
        </p:txBody>
      </p:sp>
      <p:sp>
        <p:nvSpPr>
          <p:cNvPr id="2" name="文本框 1"/>
          <p:cNvSpPr txBox="1"/>
          <p:nvPr/>
        </p:nvSpPr>
        <p:spPr>
          <a:xfrm>
            <a:off x="203835" y="5335270"/>
            <a:ext cx="11690350" cy="1322070"/>
          </a:xfrm>
          <a:prstGeom prst="rect">
            <a:avLst/>
          </a:prstGeom>
          <a:noFill/>
          <a:ln w="9525">
            <a:noFill/>
          </a:ln>
        </p:spPr>
        <p:txBody>
          <a:bodyPr wrap="square" anchor="t" anchorCtr="0">
            <a:spAutoFit/>
          </a:bodyPr>
          <a:p>
            <a:r>
              <a:rPr lang="en-US" altLang="zh-CN" b="1">
                <a:solidFill>
                  <a:srgbClr val="FF0000"/>
                </a:solidFill>
                <a:latin typeface="微软雅黑" panose="020B0503020204020204" pitchFamily="34" charset="-122"/>
                <a:ea typeface="微软雅黑" panose="020B0503020204020204" pitchFamily="34" charset="-122"/>
              </a:rPr>
              <a:t>     </a:t>
            </a:r>
            <a:r>
              <a:rPr lang="en-US" altLang="zh-CN" sz="2000" b="1">
                <a:solidFill>
                  <a:srgbClr val="FF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a:t>
            </a:r>
            <a:r>
              <a:rPr lang="en-US" altLang="zh-CN" sz="2000" b="1">
                <a:solidFill>
                  <a:srgbClr val="FF0000"/>
                </a:solidFill>
                <a:latin typeface="微软雅黑" panose="020B0503020204020204" pitchFamily="34" charset="-122"/>
                <a:ea typeface="微软雅黑" panose="020B0503020204020204" pitchFamily="34" charset="-122"/>
              </a:rPr>
              <a:t>2</a:t>
            </a:r>
            <a:r>
              <a:rPr lang="zh-CN" altLang="en-US" sz="2000" b="1">
                <a:solidFill>
                  <a:srgbClr val="FF0000"/>
                </a:solidFill>
                <a:latin typeface="微软雅黑" panose="020B0503020204020204" pitchFamily="34" charset="-122"/>
                <a:ea typeface="微软雅黑" panose="020B0503020204020204" pitchFamily="34" charset="-122"/>
              </a:rPr>
              <a:t>)关注深度思维</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地理表现性试题相对于传统的封闭性问题，其解决问题的思路和途径因人而异、灵活多样，因而更能体现学生的深度思维及可视化思维的情况。部分学生表述充分、逻辑通顺、能够从多角度思考并将前后问题关联；部分学生逻辑不通顺、理解有较大偏差。</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文本框 1"/>
          <p:cNvSpPr txBox="1"/>
          <p:nvPr/>
        </p:nvSpPr>
        <p:spPr>
          <a:xfrm>
            <a:off x="371475" y="384810"/>
            <a:ext cx="11449050" cy="829945"/>
          </a:xfrm>
          <a:prstGeom prst="rect">
            <a:avLst/>
          </a:prstGeom>
          <a:noFill/>
          <a:ln w="9525">
            <a:noFill/>
          </a:ln>
        </p:spPr>
        <p:txBody>
          <a:bodyPr wrap="square" anchor="t" anchorCtr="0">
            <a:spAutoFit/>
          </a:bodyPr>
          <a:p>
            <a:r>
              <a:rPr lang="zh-CN" altLang="en-US" sz="2400" b="1">
                <a:solidFill>
                  <a:srgbClr val="FF0000"/>
                </a:solidFill>
                <a:latin typeface="微软雅黑" panose="020B0503020204020204" pitchFamily="34" charset="-122"/>
                <a:ea typeface="微软雅黑" panose="020B0503020204020204" pitchFamily="34" charset="-122"/>
              </a:rPr>
              <a:t>2. 教学方式：创设开放式问题</a:t>
            </a:r>
            <a:r>
              <a:rPr lang="zh-CN" altLang="en-US" sz="2400" b="1">
                <a:latin typeface="微软雅黑" panose="020B0503020204020204" pitchFamily="34" charset="-122"/>
                <a:ea typeface="微软雅黑" panose="020B0503020204020204" pitchFamily="34" charset="-122"/>
              </a:rPr>
              <a:t>，作为教师，要探索如何在日常教学中创设开放式问题和试题，帮助学生落实地理核心素养。</a:t>
            </a:r>
            <a:endParaRPr lang="zh-CN" altLang="en-US" sz="2400" b="1">
              <a:latin typeface="微软雅黑" panose="020B0503020204020204" pitchFamily="34" charset="-122"/>
              <a:ea typeface="微软雅黑" panose="020B0503020204020204" pitchFamily="34" charset="-122"/>
            </a:endParaRPr>
          </a:p>
        </p:txBody>
      </p:sp>
      <p:sp>
        <p:nvSpPr>
          <p:cNvPr id="3" name="文本框 2"/>
          <p:cNvSpPr txBox="1"/>
          <p:nvPr/>
        </p:nvSpPr>
        <p:spPr>
          <a:xfrm>
            <a:off x="269240" y="1375410"/>
            <a:ext cx="11550650" cy="1322070"/>
          </a:xfrm>
          <a:prstGeom prst="rect">
            <a:avLst/>
          </a:prstGeom>
          <a:noFill/>
          <a:ln w="9525">
            <a:noFill/>
          </a:ln>
        </p:spPr>
        <p:txBody>
          <a:bodyPr wrap="square" anchor="t" anchorCtr="0">
            <a:spAutoFit/>
          </a:bodyPr>
          <a:p>
            <a:r>
              <a:rPr lang="en-US" altLang="zh-CN" sz="2000" b="1">
                <a:latin typeface="微软雅黑" panose="020B0503020204020204" pitchFamily="34" charset="-122"/>
                <a:ea typeface="微软雅黑" panose="020B0503020204020204" pitchFamily="34" charset="-122"/>
              </a:rPr>
              <a:t>    </a:t>
            </a:r>
            <a:r>
              <a:rPr lang="en-US" altLang="zh-CN" sz="2000" b="1">
                <a:solidFill>
                  <a:srgbClr val="FF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(1)关注阅读和表达，加强信息提取分析</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从学生的答题情况来看，面对较为灵活开放的地理表现性试题，学生的信息提取分析和表达能力较弱。因此，在课堂教学中要加强对学生的阅读和表达的培养，提升学生收集、整理地理资料的能力和文字逻辑表达能力。</a:t>
            </a:r>
            <a:endParaRPr lang="zh-CN" altLang="en-US" sz="2000" b="1">
              <a:latin typeface="微软雅黑" panose="020B0503020204020204" pitchFamily="34" charset="-122"/>
              <a:ea typeface="微软雅黑" panose="020B0503020204020204" pitchFamily="34" charset="-122"/>
            </a:endParaRPr>
          </a:p>
        </p:txBody>
      </p:sp>
      <p:sp>
        <p:nvSpPr>
          <p:cNvPr id="4" name="文本框 3"/>
          <p:cNvSpPr txBox="1"/>
          <p:nvPr/>
        </p:nvSpPr>
        <p:spPr>
          <a:xfrm>
            <a:off x="172085" y="2858135"/>
            <a:ext cx="11777345" cy="1014730"/>
          </a:xfrm>
          <a:prstGeom prst="rect">
            <a:avLst/>
          </a:prstGeom>
          <a:noFill/>
          <a:ln w="9525">
            <a:noFill/>
          </a:ln>
        </p:spPr>
        <p:txBody>
          <a:bodyPr wrap="square" anchor="t" anchorCtr="0">
            <a:spAutoFit/>
          </a:bodyPr>
          <a:p>
            <a:r>
              <a:rPr lang="en-US" altLang="zh-CN" sz="2000" b="1">
                <a:solidFill>
                  <a:srgbClr val="FF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(2)设计开放型任务，引导学生自主探究</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在课堂中，设计一些开放型任务，以生动有趣的驱动性问题引导学生用不同的角度进行自主探究，合作交流展示，培养学生形成更为开阔的思维。</a:t>
            </a:r>
            <a:endParaRPr lang="zh-CN" altLang="en-US" sz="2000" b="1">
              <a:latin typeface="微软雅黑" panose="020B0503020204020204" pitchFamily="34" charset="-122"/>
              <a:ea typeface="微软雅黑" panose="020B0503020204020204" pitchFamily="34" charset="-122"/>
            </a:endParaRPr>
          </a:p>
        </p:txBody>
      </p:sp>
      <p:sp>
        <p:nvSpPr>
          <p:cNvPr id="5" name="文本框 4"/>
          <p:cNvSpPr txBox="1"/>
          <p:nvPr/>
        </p:nvSpPr>
        <p:spPr>
          <a:xfrm>
            <a:off x="269240" y="4038600"/>
            <a:ext cx="11680190" cy="2245360"/>
          </a:xfrm>
          <a:prstGeom prst="rect">
            <a:avLst/>
          </a:prstGeom>
          <a:noFill/>
          <a:ln w="9525">
            <a:noFill/>
          </a:ln>
        </p:spPr>
        <p:txBody>
          <a:bodyPr wrap="square" anchor="t" anchorCtr="0">
            <a:spAutoFit/>
          </a:bodyPr>
          <a:p>
            <a:r>
              <a:rPr lang="en-US" altLang="zh-CN" sz="2000">
                <a:latin typeface="Arial" panose="020B0604020202020204" pitchFamily="34" charset="0"/>
                <a:ea typeface="宋体" panose="02010600030101010101" pitchFamily="2" charset="-122"/>
              </a:rPr>
              <a:t>  </a:t>
            </a:r>
            <a:r>
              <a:rPr lang="en-US" altLang="zh-CN" sz="2000" b="1">
                <a:solidFill>
                  <a:srgbClr val="FF0000"/>
                </a:solidFill>
                <a:latin typeface="微软雅黑" panose="020B0503020204020204" pitchFamily="34" charset="-122"/>
                <a:ea typeface="微软雅黑" panose="020B0503020204020204" pitchFamily="34" charset="-122"/>
              </a:rPr>
              <a:t>   </a:t>
            </a:r>
            <a:r>
              <a:rPr lang="zh-CN" altLang="en-US" sz="2000" b="1">
                <a:solidFill>
                  <a:srgbClr val="FF0000"/>
                </a:solidFill>
                <a:latin typeface="微软雅黑" panose="020B0503020204020204" pitchFamily="34" charset="-122"/>
                <a:ea typeface="微软雅黑" panose="020B0503020204020204" pitchFamily="34" charset="-122"/>
              </a:rPr>
              <a:t>(3)关注课堂迁移应用，注重高阶思维培养</a:t>
            </a:r>
            <a:endParaRPr lang="zh-CN" altLang="en-US" sz="2000" b="1">
              <a:latin typeface="微软雅黑" panose="020B0503020204020204" pitchFamily="34" charset="-122"/>
              <a:ea typeface="微软雅黑" panose="020B0503020204020204" pitchFamily="34" charset="-122"/>
            </a:endParaRPr>
          </a:p>
          <a:p>
            <a:r>
              <a:rPr lang="zh-CN" altLang="en-US" sz="2000" b="1">
                <a:latin typeface="微软雅黑" panose="020B0503020204020204" pitchFamily="34" charset="-122"/>
                <a:ea typeface="微软雅黑" panose="020B0503020204020204" pitchFamily="34" charset="-122"/>
              </a:rPr>
              <a:t>     当前部分学生在面对表现性试题时，思考问题单一化，产生的认知冲突较多，缺乏在真实情境中迁移应用的能力，需要教师积极引导。教师在教学中除了“授之以鱼”更要“授之以渔”，应创设更多的真实情境，尝试解释或解决生活中的地理问题。中考地理试题应遵循学生认知发展、素养进阶的规律，题组设计体现探究性，即应围绕某一主题逐渐深入，使学生对各小题的作答呈现“像学科专家一样思考”的过程，并体现一定的思维阶梯和能力梯度。试题的设问应通给学生答题留有一定的空间，使不同水平学生的答案呈现明显差异。</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2"/>
          <p:cNvSpPr txBox="1"/>
          <p:nvPr/>
        </p:nvSpPr>
        <p:spPr>
          <a:xfrm>
            <a:off x="2284095" y="321310"/>
            <a:ext cx="7396480" cy="460375"/>
          </a:xfrm>
          <a:prstGeom prst="rect">
            <a:avLst/>
          </a:prstGeom>
          <a:noFill/>
          <a:ln w="9525">
            <a:noFill/>
          </a:ln>
        </p:spPr>
        <p:txBody>
          <a:bodyPr wrap="square" anchor="t" anchorCtr="0">
            <a:spAutoFit/>
          </a:bodyPr>
          <a:p>
            <a:pPr algn="ctr"/>
            <a:r>
              <a:rPr lang="en-US" altLang="zh-CN" sz="1600" b="1">
                <a:latin typeface="Calibri" panose="020F0502020204030204" charset="0"/>
                <a:ea typeface="宋体" panose="02010600030101010101" pitchFamily="2" charset="-122"/>
              </a:rPr>
              <a:t> </a:t>
            </a:r>
            <a:r>
              <a:rPr lang="en-US" altLang="zh-CN" sz="1600" b="1">
                <a:solidFill>
                  <a:srgbClr val="FF0000"/>
                </a:solidFill>
                <a:latin typeface="Calibri" panose="020F0502020204030204" charset="0"/>
                <a:ea typeface="宋体" panose="02010600030101010101" pitchFamily="2" charset="-122"/>
              </a:rPr>
              <a:t> </a:t>
            </a:r>
            <a:r>
              <a:rPr lang="zh-CN" altLang="zh-CN" sz="2400" b="1">
                <a:solidFill>
                  <a:srgbClr val="FF0000"/>
                </a:solidFill>
                <a:latin typeface="微软雅黑" panose="020B0503020204020204" pitchFamily="34" charset="-122"/>
                <a:ea typeface="微软雅黑" panose="020B0503020204020204" pitchFamily="34" charset="-122"/>
              </a:rPr>
              <a:t>浙江省</a:t>
            </a:r>
            <a:r>
              <a:rPr lang="en-US" altLang="zh-CN" sz="2400" b="1">
                <a:solidFill>
                  <a:srgbClr val="FF0000"/>
                </a:solidFill>
                <a:latin typeface="微软雅黑" panose="020B0503020204020204" pitchFamily="34" charset="-122"/>
                <a:ea typeface="微软雅黑" panose="020B0503020204020204" pitchFamily="34" charset="-122"/>
              </a:rPr>
              <a:t>2021</a:t>
            </a:r>
            <a:r>
              <a:rPr lang="zh-CN" altLang="zh-CN" sz="2400" b="1">
                <a:solidFill>
                  <a:srgbClr val="FF0000"/>
                </a:solidFill>
                <a:latin typeface="微软雅黑" panose="020B0503020204020204" pitchFamily="34" charset="-122"/>
                <a:ea typeface="微软雅黑" panose="020B0503020204020204" pitchFamily="34" charset="-122"/>
              </a:rPr>
              <a:t>年初中学业水平考试（衢州卷）</a:t>
            </a:r>
            <a:endParaRPr lang="zh-CN" altLang="zh-CN" sz="2400" b="1">
              <a:solidFill>
                <a:srgbClr val="FF0000"/>
              </a:solidFill>
              <a:latin typeface="微软雅黑" panose="020B0503020204020204" pitchFamily="34" charset="-122"/>
              <a:ea typeface="微软雅黑" panose="020B0503020204020204" pitchFamily="34" charset="-122"/>
            </a:endParaRPr>
          </a:p>
        </p:txBody>
      </p:sp>
      <p:pic>
        <p:nvPicPr>
          <p:cNvPr id="35842" name="图片 12" descr="1695210882218"/>
          <p:cNvPicPr>
            <a:picLocks noChangeAspect="1"/>
          </p:cNvPicPr>
          <p:nvPr/>
        </p:nvPicPr>
        <p:blipFill>
          <a:blip r:embed="rId1"/>
          <a:stretch>
            <a:fillRect/>
          </a:stretch>
        </p:blipFill>
        <p:spPr>
          <a:xfrm>
            <a:off x="1514158" y="959803"/>
            <a:ext cx="8404225" cy="4227512"/>
          </a:xfrm>
          <a:prstGeom prst="rect">
            <a:avLst/>
          </a:prstGeom>
          <a:noFill/>
          <a:ln w="9525">
            <a:noFill/>
          </a:ln>
        </p:spPr>
      </p:pic>
      <p:cxnSp>
        <p:nvCxnSpPr>
          <p:cNvPr id="2" name="直接连接符 1"/>
          <p:cNvCxnSpPr/>
          <p:nvPr/>
        </p:nvCxnSpPr>
        <p:spPr>
          <a:xfrm flipV="1">
            <a:off x="2202180" y="4342765"/>
            <a:ext cx="3274695" cy="81915"/>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 name="直接连接符 2"/>
          <p:cNvCxnSpPr/>
          <p:nvPr/>
        </p:nvCxnSpPr>
        <p:spPr>
          <a:xfrm flipV="1">
            <a:off x="2202180" y="4799965"/>
            <a:ext cx="3056890" cy="4064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文本框 3"/>
          <p:cNvSpPr txBox="1"/>
          <p:nvPr/>
        </p:nvSpPr>
        <p:spPr>
          <a:xfrm>
            <a:off x="2202180" y="5293995"/>
            <a:ext cx="4754880" cy="460375"/>
          </a:xfrm>
          <a:prstGeom prst="rect">
            <a:avLst/>
          </a:prstGeom>
          <a:solidFill>
            <a:srgbClr val="FFFF00"/>
          </a:solidFill>
        </p:spPr>
        <p:txBody>
          <a:bodyPr wrap="none" rtlCol="0" anchor="t">
            <a:spAutoFit/>
          </a:bodyPr>
          <a:p>
            <a:r>
              <a:rPr lang="zh-CN" altLang="zh-CN" sz="2400" b="1">
                <a:solidFill>
                  <a:srgbClr val="FF0000"/>
                </a:solidFill>
                <a:latin typeface="微软雅黑" panose="020B0503020204020204" pitchFamily="34" charset="-122"/>
                <a:ea typeface="微软雅黑" panose="020B0503020204020204" pitchFamily="34" charset="-122"/>
                <a:sym typeface="+mn-ea"/>
              </a:rPr>
              <a:t>出谋划策本身是一个开放性的题目</a:t>
            </a:r>
            <a:endParaRPr lang="zh-CN" altLang="zh-CN" sz="2400"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99"/>
          <p:cNvPicPr/>
          <p:nvPr/>
        </p:nvPicPr>
        <p:blipFill>
          <a:blip r:embed="rId1"/>
          <a:stretch>
            <a:fillRect/>
          </a:stretch>
        </p:blipFill>
        <p:spPr>
          <a:xfrm>
            <a:off x="2063750" y="1123950"/>
            <a:ext cx="4948555" cy="1957705"/>
          </a:xfrm>
          <a:prstGeom prst="rect">
            <a:avLst/>
          </a:prstGeom>
          <a:noFill/>
          <a:ln w="9525">
            <a:noFill/>
          </a:ln>
        </p:spPr>
      </p:pic>
      <p:sp>
        <p:nvSpPr>
          <p:cNvPr id="101" name="文本框 100"/>
          <p:cNvSpPr txBox="1"/>
          <p:nvPr/>
        </p:nvSpPr>
        <p:spPr>
          <a:xfrm>
            <a:off x="274955" y="514985"/>
            <a:ext cx="11642090" cy="2130425"/>
          </a:xfrm>
          <a:prstGeom prst="rect">
            <a:avLst/>
          </a:prstGeom>
          <a:noFill/>
          <a:ln w="9525">
            <a:noFill/>
          </a:ln>
        </p:spPr>
        <p:txBody>
          <a:bodyPr wrap="square">
            <a:spAutoFit/>
          </a:bodyPr>
          <a:p>
            <a:pPr marL="133350" indent="-133350"/>
            <a:r>
              <a:rPr lang="zh-CN" sz="2000" b="1" noProof="1">
                <a:latin typeface="微软雅黑" panose="020B0503020204020204" pitchFamily="34" charset="-122"/>
                <a:ea typeface="微软雅黑" panose="020B0503020204020204" pitchFamily="34" charset="-122"/>
                <a:cs typeface="微软雅黑" panose="020B0503020204020204" pitchFamily="34" charset="-122"/>
              </a:rPr>
              <a:t>21.（10分）近年来，韩国政府逐渐加大对电动汽车产业的扶持力度。对此，蔚山车企积极响应。阅读材料，回答问题。</a:t>
            </a:r>
            <a:r>
              <a:rPr lang="en-US" sz="2000" b="1" noProof="1">
                <a:latin typeface="微软雅黑" panose="020B0503020204020204" pitchFamily="34" charset="-122"/>
                <a:ea typeface="微软雅黑" panose="020B0503020204020204" pitchFamily="34" charset="-122"/>
                <a:cs typeface="微软雅黑" panose="020B0503020204020204" pitchFamily="34" charset="-122"/>
              </a:rPr>
              <a:t>  </a:t>
            </a:r>
            <a:endParaRPr lang="en-US" sz="2000" b="1" noProof="1">
              <a:latin typeface="微软雅黑" panose="020B0503020204020204" pitchFamily="34" charset="-122"/>
              <a:ea typeface="微软雅黑" panose="020B0503020204020204" pitchFamily="34" charset="-122"/>
              <a:cs typeface="微软雅黑" panose="020B0503020204020204" pitchFamily="34" charset="-122"/>
            </a:endParaRPr>
          </a:p>
          <a:p>
            <a:pPr marL="133350" indent="-133350"/>
            <a:r>
              <a:rPr lang="en-US" sz="1050" noProof="1">
                <a:latin typeface="Calibri" panose="020F0502020204030204" charset="0"/>
                <a:ea typeface="宋体" panose="02010600030101010101" pitchFamily="2" charset="-122"/>
                <a:cs typeface="Times New Roman" panose="02020603050405020304" charset="0"/>
              </a:rPr>
              <a:t> </a:t>
            </a:r>
            <a:r>
              <a:rPr lang="en-US" sz="1050" noProof="1">
                <a:latin typeface="宋体" panose="02010600030101010101" pitchFamily="2" charset="-122"/>
                <a:ea typeface="宋体" panose="02010600030101010101" pitchFamily="2" charset="-122"/>
                <a:cs typeface="+mn-cs"/>
              </a:rPr>
              <a:t> </a:t>
            </a:r>
            <a:r>
              <a:rPr lang="en-US" sz="1050" noProof="1">
                <a:latin typeface="宋体" panose="02010600030101010101" pitchFamily="2" charset="-122"/>
                <a:ea typeface="宋体" panose="02010600030101010101" pitchFamily="2" charset="-122"/>
                <a:cs typeface="Times New Roman" panose="02020603050405020304" charset="0"/>
              </a:rPr>
              <a:t> </a:t>
            </a:r>
            <a:r>
              <a:rPr lang="en-US" sz="1050" noProof="1">
                <a:latin typeface="Calibri" panose="020F0502020204030204" charset="0"/>
                <a:ea typeface="宋体" panose="02010600030101010101" pitchFamily="2" charset="-122"/>
                <a:cs typeface="Times New Roman" panose="02020603050405020304" charset="0"/>
              </a:rPr>
              <a:t> </a:t>
            </a:r>
            <a:r>
              <a:rPr lang="en-US" sz="1050" noProof="1">
                <a:latin typeface="宋体" panose="02010600030101010101" pitchFamily="2" charset="-122"/>
                <a:ea typeface="宋体" panose="02010600030101010101" pitchFamily="2" charset="-122"/>
                <a:cs typeface="+mn-cs"/>
              </a:rPr>
              <a:t> </a:t>
            </a:r>
            <a:endParaRPr lang="zh-CN" altLang="en-US" noProof="1"/>
          </a:p>
        </p:txBody>
      </p:sp>
      <p:pic>
        <p:nvPicPr>
          <p:cNvPr id="37891" name="图片 1"/>
          <p:cNvPicPr/>
          <p:nvPr/>
        </p:nvPicPr>
        <p:blipFill>
          <a:blip r:embed="rId2"/>
          <a:stretch>
            <a:fillRect/>
          </a:stretch>
        </p:blipFill>
        <p:spPr>
          <a:xfrm>
            <a:off x="4784725" y="2997200"/>
            <a:ext cx="2047875" cy="336550"/>
          </a:xfrm>
          <a:prstGeom prst="rect">
            <a:avLst/>
          </a:prstGeom>
          <a:noFill/>
          <a:ln w="9525">
            <a:noFill/>
          </a:ln>
        </p:spPr>
      </p:pic>
      <p:pic>
        <p:nvPicPr>
          <p:cNvPr id="37892" name="图片 101"/>
          <p:cNvPicPr/>
          <p:nvPr/>
        </p:nvPicPr>
        <p:blipFill>
          <a:blip r:embed="rId3"/>
          <a:stretch>
            <a:fillRect/>
          </a:stretch>
        </p:blipFill>
        <p:spPr>
          <a:xfrm>
            <a:off x="1889125" y="2997200"/>
            <a:ext cx="2047875" cy="336550"/>
          </a:xfrm>
          <a:prstGeom prst="rect">
            <a:avLst/>
          </a:prstGeom>
          <a:noFill/>
          <a:ln w="9525">
            <a:noFill/>
          </a:ln>
        </p:spPr>
      </p:pic>
      <p:sp>
        <p:nvSpPr>
          <p:cNvPr id="37893" name="文本框 102"/>
          <p:cNvSpPr txBox="1"/>
          <p:nvPr/>
        </p:nvSpPr>
        <p:spPr>
          <a:xfrm>
            <a:off x="189865" y="3284855"/>
            <a:ext cx="10657840" cy="1014730"/>
          </a:xfrm>
          <a:prstGeom prst="rect">
            <a:avLst/>
          </a:prstGeom>
          <a:noFill/>
          <a:ln w="9525">
            <a:noFill/>
          </a:ln>
        </p:spPr>
        <p:txBody>
          <a:bodyPr wrap="square" anchor="t" anchorCtr="0">
            <a:spAutoFit/>
          </a:bodyPr>
          <a:p>
            <a:r>
              <a:rPr lang="zh-CN" altLang="zh-CN" sz="2000" b="1">
                <a:latin typeface="微软雅黑" panose="020B0503020204020204" pitchFamily="34" charset="-122"/>
                <a:ea typeface="微软雅黑" panose="020B0503020204020204" pitchFamily="34" charset="-122"/>
              </a:rPr>
              <a:t>（1）分别写出图</a:t>
            </a:r>
            <a:r>
              <a:rPr lang="en-US" altLang="zh-CN" sz="2000" b="1">
                <a:latin typeface="微软雅黑" panose="020B0503020204020204" pitchFamily="34" charset="-122"/>
                <a:ea typeface="微软雅黑" panose="020B0503020204020204" pitchFamily="34" charset="-122"/>
              </a:rPr>
              <a:t>7</a:t>
            </a:r>
            <a:r>
              <a:rPr lang="zh-CN" altLang="zh-CN" sz="2000" b="1">
                <a:latin typeface="微软雅黑" panose="020B0503020204020204" pitchFamily="34" charset="-122"/>
                <a:ea typeface="微软雅黑" panose="020B0503020204020204" pitchFamily="34" charset="-122"/>
              </a:rPr>
              <a:t>中港口城市A和国家B的名称。（2分）</a:t>
            </a:r>
            <a:endParaRPr lang="zh-CN" altLang="zh-CN" sz="2000" b="1">
              <a:latin typeface="微软雅黑" panose="020B0503020204020204" pitchFamily="34" charset="-122"/>
              <a:ea typeface="微软雅黑" panose="020B0503020204020204" pitchFamily="34" charset="-122"/>
            </a:endParaRPr>
          </a:p>
          <a:p>
            <a:r>
              <a:rPr lang="zh-CN" altLang="zh-CN" sz="2000" b="1">
                <a:latin typeface="微软雅黑" panose="020B0503020204020204" pitchFamily="34" charset="-122"/>
                <a:ea typeface="微软雅黑" panose="020B0503020204020204" pitchFamily="34" charset="-122"/>
              </a:rPr>
              <a:t>（2）根据材料，从交通、生产协作一体化两方面，分析蔚山发展汽车工业的优势。（</a:t>
            </a:r>
            <a:r>
              <a:rPr lang="en-US" altLang="zh-CN" sz="2000" b="1">
                <a:latin typeface="微软雅黑" panose="020B0503020204020204" pitchFamily="34" charset="-122"/>
                <a:ea typeface="微软雅黑" panose="020B0503020204020204" pitchFamily="34" charset="-122"/>
              </a:rPr>
              <a:t>4</a:t>
            </a:r>
            <a:r>
              <a:rPr lang="zh-CN" altLang="zh-CN" sz="2000" b="1">
                <a:latin typeface="微软雅黑" panose="020B0503020204020204" pitchFamily="34" charset="-122"/>
                <a:ea typeface="微软雅黑" panose="020B0503020204020204" pitchFamily="34" charset="-122"/>
              </a:rPr>
              <a:t>分）</a:t>
            </a:r>
            <a:endParaRPr lang="zh-CN" altLang="zh-CN" sz="2000" b="1">
              <a:latin typeface="微软雅黑" panose="020B0503020204020204" pitchFamily="34" charset="-122"/>
              <a:ea typeface="微软雅黑" panose="020B0503020204020204" pitchFamily="34" charset="-122"/>
            </a:endParaRPr>
          </a:p>
          <a:p>
            <a:r>
              <a:rPr lang="zh-CN" altLang="zh-CN" sz="2000" b="1">
                <a:solidFill>
                  <a:srgbClr val="FF0000"/>
                </a:solidFill>
                <a:latin typeface="微软雅黑" panose="020B0503020204020204" pitchFamily="34" charset="-122"/>
                <a:ea typeface="微软雅黑" panose="020B0503020204020204" pitchFamily="34" charset="-122"/>
              </a:rPr>
              <a:t>（</a:t>
            </a:r>
            <a:r>
              <a:rPr lang="en-US" altLang="zh-CN" sz="2000" b="1">
                <a:solidFill>
                  <a:srgbClr val="FF0000"/>
                </a:solidFill>
                <a:latin typeface="微软雅黑" panose="020B0503020204020204" pitchFamily="34" charset="-122"/>
                <a:ea typeface="微软雅黑" panose="020B0503020204020204" pitchFamily="34" charset="-122"/>
              </a:rPr>
              <a:t>3</a:t>
            </a:r>
            <a:r>
              <a:rPr lang="zh-CN" altLang="zh-CN" sz="2000" b="1">
                <a:solidFill>
                  <a:srgbClr val="FF0000"/>
                </a:solidFill>
                <a:latin typeface="微软雅黑" panose="020B0503020204020204" pitchFamily="34" charset="-122"/>
                <a:ea typeface="微软雅黑" panose="020B0503020204020204" pitchFamily="34" charset="-122"/>
              </a:rPr>
              <a:t>）综合材料和所学知识，简述蔚山车企应如何向电动汽车领域转型升级。（</a:t>
            </a:r>
            <a:r>
              <a:rPr lang="en-US" altLang="zh-CN" sz="2000" b="1">
                <a:solidFill>
                  <a:srgbClr val="FF0000"/>
                </a:solidFill>
                <a:latin typeface="微软雅黑" panose="020B0503020204020204" pitchFamily="34" charset="-122"/>
                <a:ea typeface="微软雅黑" panose="020B0503020204020204" pitchFamily="34" charset="-122"/>
              </a:rPr>
              <a:t>4</a:t>
            </a:r>
            <a:r>
              <a:rPr lang="zh-CN" altLang="zh-CN" sz="2000" b="1">
                <a:solidFill>
                  <a:srgbClr val="FF0000"/>
                </a:solidFill>
                <a:latin typeface="微软雅黑" panose="020B0503020204020204" pitchFamily="34" charset="-122"/>
                <a:ea typeface="微软雅黑" panose="020B0503020204020204" pitchFamily="34" charset="-122"/>
              </a:rPr>
              <a:t>分）</a:t>
            </a:r>
            <a:endParaRPr lang="zh-CN" altLang="zh-CN" sz="2000" b="1">
              <a:solidFill>
                <a:srgbClr val="FF0000"/>
              </a:solidFill>
              <a:latin typeface="微软雅黑" panose="020B0503020204020204" pitchFamily="34" charset="-122"/>
              <a:ea typeface="微软雅黑" panose="020B0503020204020204" pitchFamily="34" charset="-122"/>
            </a:endParaRPr>
          </a:p>
        </p:txBody>
      </p:sp>
      <p:sp>
        <p:nvSpPr>
          <p:cNvPr id="37894" name="文本框 2"/>
          <p:cNvSpPr txBox="1"/>
          <p:nvPr/>
        </p:nvSpPr>
        <p:spPr>
          <a:xfrm>
            <a:off x="3071813" y="194628"/>
            <a:ext cx="5080000" cy="398780"/>
          </a:xfrm>
          <a:prstGeom prst="rect">
            <a:avLst/>
          </a:prstGeom>
          <a:noFill/>
          <a:ln w="9525">
            <a:noFill/>
          </a:ln>
        </p:spPr>
        <p:txBody>
          <a:bodyPr anchor="t" anchorCtr="0">
            <a:spAutoFit/>
          </a:bodyPr>
          <a:p>
            <a:pPr algn="ctr"/>
            <a:r>
              <a:rPr lang="en-US" altLang="zh-CN" sz="1600" b="1">
                <a:latin typeface="Calibri" panose="020F0502020204030204" charset="0"/>
                <a:ea typeface="宋体" panose="02010600030101010101" pitchFamily="2" charset="-122"/>
              </a:rPr>
              <a:t> </a:t>
            </a:r>
            <a:r>
              <a:rPr lang="en-US" altLang="zh-CN" sz="1600" b="1">
                <a:solidFill>
                  <a:srgbClr val="FF0000"/>
                </a:solidFill>
                <a:latin typeface="Calibri" panose="020F0502020204030204" charset="0"/>
                <a:ea typeface="宋体" panose="02010600030101010101" pitchFamily="2" charset="-122"/>
              </a:rPr>
              <a:t> </a:t>
            </a:r>
            <a:r>
              <a:rPr lang="zh-CN" altLang="zh-CN" sz="2000" b="1">
                <a:solidFill>
                  <a:srgbClr val="FF0000"/>
                </a:solidFill>
                <a:latin typeface="微软雅黑" panose="020B0503020204020204" pitchFamily="34" charset="-122"/>
                <a:ea typeface="微软雅黑" panose="020B0503020204020204" pitchFamily="34" charset="-122"/>
              </a:rPr>
              <a:t>浙江省</a:t>
            </a:r>
            <a:r>
              <a:rPr lang="en-US" altLang="zh-CN" sz="2000" b="1">
                <a:solidFill>
                  <a:srgbClr val="FF0000"/>
                </a:solidFill>
                <a:latin typeface="微软雅黑" panose="020B0503020204020204" pitchFamily="34" charset="-122"/>
                <a:ea typeface="微软雅黑" panose="020B0503020204020204" pitchFamily="34" charset="-122"/>
              </a:rPr>
              <a:t>2022</a:t>
            </a:r>
            <a:r>
              <a:rPr lang="zh-CN" altLang="zh-CN" sz="2000" b="1">
                <a:solidFill>
                  <a:srgbClr val="FF0000"/>
                </a:solidFill>
                <a:latin typeface="微软雅黑" panose="020B0503020204020204" pitchFamily="34" charset="-122"/>
                <a:ea typeface="微软雅黑" panose="020B0503020204020204" pitchFamily="34" charset="-122"/>
              </a:rPr>
              <a:t>年初中学业水平考试（衢州卷）</a:t>
            </a:r>
            <a:endParaRPr lang="zh-CN" altLang="zh-CN" sz="2000" b="1">
              <a:solidFill>
                <a:srgbClr val="FF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261225" y="824230"/>
            <a:ext cx="4540885" cy="2861310"/>
          </a:xfrm>
          <a:prstGeom prst="rect">
            <a:avLst/>
          </a:prstGeom>
          <a:solidFill>
            <a:srgbClr val="FFFF00"/>
          </a:solidFill>
          <a:ln w="9525">
            <a:noFill/>
          </a:ln>
        </p:spPr>
        <p:txBody>
          <a:bodyPr wrap="square" anchor="t" anchorCtr="0">
            <a:spAutoFit/>
          </a:bodyPr>
          <a:p>
            <a:r>
              <a:rPr lang="zh-CN" altLang="zh-CN" b="1">
                <a:latin typeface="微软雅黑" panose="020B0503020204020204" pitchFamily="34" charset="-122"/>
                <a:ea typeface="微软雅黑" panose="020B0503020204020204" pitchFamily="34" charset="-122"/>
              </a:rPr>
              <a:t>本题有复杂的学习探索情景，要求学生合理适用学科基本规律与原理，主动思考、分析问题，最终完成</a:t>
            </a:r>
            <a:r>
              <a:rPr lang="zh-CN" altLang="zh-CN" b="1">
                <a:solidFill>
                  <a:srgbClr val="FF0000"/>
                </a:solidFill>
                <a:latin typeface="微软雅黑" panose="020B0503020204020204" pitchFamily="34" charset="-122"/>
                <a:ea typeface="微软雅黑" panose="020B0503020204020204" pitchFamily="34" charset="-122"/>
              </a:rPr>
              <a:t>开放性任务</a:t>
            </a:r>
            <a:r>
              <a:rPr lang="zh-CN" altLang="zh-CN" b="1">
                <a:latin typeface="微软雅黑" panose="020B0503020204020204" pitchFamily="34" charset="-122"/>
                <a:ea typeface="微软雅黑" panose="020B0503020204020204" pitchFamily="34" charset="-122"/>
              </a:rPr>
              <a:t>，得出新结论。特别是第3小题的答案不必拘泥于参考答案，只要方向正确，创新有理即可。同时考察考生的</a:t>
            </a:r>
            <a:r>
              <a:rPr lang="zh-CN" altLang="zh-CN" b="1">
                <a:solidFill>
                  <a:srgbClr val="FF0000"/>
                </a:solidFill>
                <a:latin typeface="微软雅黑" panose="020B0503020204020204" pitchFamily="34" charset="-122"/>
                <a:ea typeface="微软雅黑" panose="020B0503020204020204" pitchFamily="34" charset="-122"/>
              </a:rPr>
              <a:t>综合思维素养，多角度答题</a:t>
            </a:r>
            <a:r>
              <a:rPr lang="zh-CN" altLang="zh-CN" b="1">
                <a:latin typeface="微软雅黑" panose="020B0503020204020204" pitchFamily="34" charset="-122"/>
                <a:ea typeface="微软雅黑" panose="020B0503020204020204" pitchFamily="34" charset="-122"/>
              </a:rPr>
              <a:t>，答案组成广泛涉及不同知识模块，电动汽车的未来发展需要考虑人才、技术、政策、资金等各种要素，高分答案要经过多因素分析最终才能得出答案。试题本身求新求变，灵活性较强。</a:t>
            </a:r>
            <a:endParaRPr lang="zh-CN" altLang="zh-CN"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PA" val="v4.0.0"/>
</p:tagLst>
</file>

<file path=ppt/tags/tag2.xml><?xml version="1.0" encoding="utf-8"?>
<p:tagLst xmlns:p="http://schemas.openxmlformats.org/presentationml/2006/main">
  <p:tag name="PA" val="v5.2.9"/>
</p:tagLst>
</file>

<file path=ppt/tags/tag3.xml><?xml version="1.0" encoding="utf-8"?>
<p:tagLst xmlns:p="http://schemas.openxmlformats.org/presentationml/2006/main">
  <p:tag name="PA" val="v5.2.9"/>
</p:tagLst>
</file>

<file path=ppt/tags/tag4.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12197</Words>
  <Application>WPS 演示</Application>
  <PresentationFormat>自定义</PresentationFormat>
  <Paragraphs>429</Paragraphs>
  <Slides>31</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31</vt:i4>
      </vt:variant>
    </vt:vector>
  </HeadingPairs>
  <TitlesOfParts>
    <vt:vector size="48" baseType="lpstr">
      <vt:lpstr>Arial</vt:lpstr>
      <vt:lpstr>宋体</vt:lpstr>
      <vt:lpstr>Wingdings</vt:lpstr>
      <vt:lpstr>楷体</vt:lpstr>
      <vt:lpstr>微软雅黑</vt:lpstr>
      <vt:lpstr>Times New Roman</vt:lpstr>
      <vt:lpstr>新宋体</vt:lpstr>
      <vt:lpstr>Calibri</vt:lpstr>
      <vt:lpstr>等线</vt:lpstr>
      <vt:lpstr>Arial Unicode MS</vt:lpstr>
      <vt:lpstr>等线 Light</vt:lpstr>
      <vt:lpstr>楷体_GB2312</vt:lpstr>
      <vt:lpstr>Times New Roman</vt:lpstr>
      <vt:lpstr>Calibri</vt:lpstr>
      <vt:lpstr>黑体</vt:lpstr>
      <vt:lpstr>楷体_GB2312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cindy</cp:lastModifiedBy>
  <cp:revision>212</cp:revision>
  <dcterms:created xsi:type="dcterms:W3CDTF">2021-04-17T14:08:00Z</dcterms:created>
  <dcterms:modified xsi:type="dcterms:W3CDTF">2023-11-09T04:37:33Z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2052-11.8.2.8959</vt:lpwstr>
  </property>
  <property fmtid="{D5CDD505-2E9C-101B-9397-08002B2CF9AE}" pid="3" name="ICV">
    <vt:lpwstr>5C13645445334DA08F5A2B942B420B2D</vt:lpwstr>
  </property>
</Properties>
</file>